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2" r:id="rId1"/>
  </p:sldMasterIdLst>
  <p:notesMasterIdLst>
    <p:notesMasterId r:id="rId23"/>
  </p:notesMasterIdLst>
  <p:handoutMasterIdLst>
    <p:handoutMasterId r:id="rId24"/>
  </p:handoutMasterIdLst>
  <p:sldIdLst>
    <p:sldId id="287" r:id="rId2"/>
    <p:sldId id="336" r:id="rId3"/>
    <p:sldId id="337" r:id="rId4"/>
    <p:sldId id="339" r:id="rId5"/>
    <p:sldId id="351" r:id="rId6"/>
    <p:sldId id="352" r:id="rId7"/>
    <p:sldId id="353" r:id="rId8"/>
    <p:sldId id="354" r:id="rId9"/>
    <p:sldId id="355" r:id="rId10"/>
    <p:sldId id="344" r:id="rId11"/>
    <p:sldId id="356" r:id="rId12"/>
    <p:sldId id="357" r:id="rId13"/>
    <p:sldId id="345" r:id="rId14"/>
    <p:sldId id="350" r:id="rId15"/>
    <p:sldId id="359" r:id="rId16"/>
    <p:sldId id="361" r:id="rId17"/>
    <p:sldId id="362" r:id="rId18"/>
    <p:sldId id="363" r:id="rId19"/>
    <p:sldId id="360" r:id="rId20"/>
    <p:sldId id="364" r:id="rId21"/>
    <p:sldId id="328" r:id="rId22"/>
  </p:sldIdLst>
  <p:sldSz cx="9144000" cy="6858000" type="screen4x3"/>
  <p:notesSz cx="6858000" cy="9144000"/>
  <p:defaultTextStyle>
    <a:defPPr>
      <a:defRPr lang="en-US"/>
    </a:defPPr>
    <a:lvl1pPr algn="l" rtl="0" fontAlgn="base">
      <a:spcBef>
        <a:spcPct val="0"/>
      </a:spcBef>
      <a:spcAft>
        <a:spcPct val="0"/>
      </a:spcAft>
      <a:defRPr sz="2000" kern="1200">
        <a:solidFill>
          <a:schemeClr val="tx1"/>
        </a:solidFill>
        <a:latin typeface="Arial" charset="0"/>
        <a:ea typeface="ＭＳ Ｐゴシック" pitchFamily="34" charset="-128"/>
        <a:cs typeface="+mn-cs"/>
      </a:defRPr>
    </a:lvl1pPr>
    <a:lvl2pPr marL="457200" algn="l" rtl="0" fontAlgn="base">
      <a:spcBef>
        <a:spcPct val="0"/>
      </a:spcBef>
      <a:spcAft>
        <a:spcPct val="0"/>
      </a:spcAft>
      <a:defRPr sz="2000" kern="1200">
        <a:solidFill>
          <a:schemeClr val="tx1"/>
        </a:solidFill>
        <a:latin typeface="Arial" charset="0"/>
        <a:ea typeface="ＭＳ Ｐゴシック" pitchFamily="34" charset="-128"/>
        <a:cs typeface="+mn-cs"/>
      </a:defRPr>
    </a:lvl2pPr>
    <a:lvl3pPr marL="914400" algn="l" rtl="0" fontAlgn="base">
      <a:spcBef>
        <a:spcPct val="0"/>
      </a:spcBef>
      <a:spcAft>
        <a:spcPct val="0"/>
      </a:spcAft>
      <a:defRPr sz="2000" kern="1200">
        <a:solidFill>
          <a:schemeClr val="tx1"/>
        </a:solidFill>
        <a:latin typeface="Arial" charset="0"/>
        <a:ea typeface="ＭＳ Ｐゴシック" pitchFamily="34" charset="-128"/>
        <a:cs typeface="+mn-cs"/>
      </a:defRPr>
    </a:lvl3pPr>
    <a:lvl4pPr marL="1371600" algn="l" rtl="0" fontAlgn="base">
      <a:spcBef>
        <a:spcPct val="0"/>
      </a:spcBef>
      <a:spcAft>
        <a:spcPct val="0"/>
      </a:spcAft>
      <a:defRPr sz="2000" kern="1200">
        <a:solidFill>
          <a:schemeClr val="tx1"/>
        </a:solidFill>
        <a:latin typeface="Arial" charset="0"/>
        <a:ea typeface="ＭＳ Ｐゴシック" pitchFamily="34" charset="-128"/>
        <a:cs typeface="+mn-cs"/>
      </a:defRPr>
    </a:lvl4pPr>
    <a:lvl5pPr marL="1828800" algn="l" rtl="0" fontAlgn="base">
      <a:spcBef>
        <a:spcPct val="0"/>
      </a:spcBef>
      <a:spcAft>
        <a:spcPct val="0"/>
      </a:spcAft>
      <a:defRPr sz="2000" kern="1200">
        <a:solidFill>
          <a:schemeClr val="tx1"/>
        </a:solidFill>
        <a:latin typeface="Arial" charset="0"/>
        <a:ea typeface="ＭＳ Ｐゴシック" pitchFamily="34" charset="-128"/>
        <a:cs typeface="+mn-cs"/>
      </a:defRPr>
    </a:lvl5pPr>
    <a:lvl6pPr marL="2286000" algn="l" defTabSz="914400" rtl="0" eaLnBrk="1" latinLnBrk="0" hangingPunct="1">
      <a:defRPr sz="2000" kern="1200">
        <a:solidFill>
          <a:schemeClr val="tx1"/>
        </a:solidFill>
        <a:latin typeface="Arial" charset="0"/>
        <a:ea typeface="ＭＳ Ｐゴシック" pitchFamily="34" charset="-128"/>
        <a:cs typeface="+mn-cs"/>
      </a:defRPr>
    </a:lvl6pPr>
    <a:lvl7pPr marL="2743200" algn="l" defTabSz="914400" rtl="0" eaLnBrk="1" latinLnBrk="0" hangingPunct="1">
      <a:defRPr sz="2000" kern="1200">
        <a:solidFill>
          <a:schemeClr val="tx1"/>
        </a:solidFill>
        <a:latin typeface="Arial" charset="0"/>
        <a:ea typeface="ＭＳ Ｐゴシック" pitchFamily="34" charset="-128"/>
        <a:cs typeface="+mn-cs"/>
      </a:defRPr>
    </a:lvl7pPr>
    <a:lvl8pPr marL="3200400" algn="l" defTabSz="914400" rtl="0" eaLnBrk="1" latinLnBrk="0" hangingPunct="1">
      <a:defRPr sz="2000" kern="1200">
        <a:solidFill>
          <a:schemeClr val="tx1"/>
        </a:solidFill>
        <a:latin typeface="Arial" charset="0"/>
        <a:ea typeface="ＭＳ Ｐゴシック" pitchFamily="34" charset="-128"/>
        <a:cs typeface="+mn-cs"/>
      </a:defRPr>
    </a:lvl8pPr>
    <a:lvl9pPr marL="3657600" algn="l" defTabSz="914400" rtl="0" eaLnBrk="1" latinLnBrk="0" hangingPunct="1">
      <a:defRPr sz="2000"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7510"/>
    <a:srgbClr val="D18701"/>
    <a:srgbClr val="04C6DA"/>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Estilo temático 2 - Énfasis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125E5076-3810-47DD-B79F-674D7AD40C01}" styleName="Estilo oscuro 1 - Énfasis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769" autoAdjust="0"/>
    <p:restoredTop sz="93437" autoAdjust="0"/>
  </p:normalViewPr>
  <p:slideViewPr>
    <p:cSldViewPr snapToGrid="0">
      <p:cViewPr varScale="1">
        <p:scale>
          <a:sx n="83" d="100"/>
          <a:sy n="83" d="100"/>
        </p:scale>
        <p:origin x="-1330" y="-6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p:scale>
          <a:sx n="125" d="100"/>
          <a:sy n="125" d="100"/>
        </p:scale>
        <p:origin x="-1862" y="194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ea typeface="+mn-ea"/>
                <a:cs typeface="+mn-cs"/>
              </a:defRPr>
            </a:lvl1pPr>
          </a:lstStyle>
          <a:p>
            <a:pPr>
              <a:defRPr/>
            </a:pPr>
            <a:endParaRPr lang="en-US"/>
          </a:p>
        </p:txBody>
      </p:sp>
      <p:sp>
        <p:nvSpPr>
          <p:cNvPr id="8192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ea typeface="+mn-ea"/>
                <a:cs typeface="+mn-cs"/>
              </a:defRPr>
            </a:lvl1pPr>
          </a:lstStyle>
          <a:p>
            <a:pPr>
              <a:defRPr/>
            </a:pPr>
            <a:endParaRPr lang="en-US"/>
          </a:p>
        </p:txBody>
      </p:sp>
      <p:sp>
        <p:nvSpPr>
          <p:cNvPr id="8192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ea typeface="+mn-ea"/>
                <a:cs typeface="+mn-cs"/>
              </a:defRPr>
            </a:lvl1pPr>
          </a:lstStyle>
          <a:p>
            <a:pPr>
              <a:defRPr/>
            </a:pPr>
            <a:endParaRPr lang="en-US"/>
          </a:p>
        </p:txBody>
      </p:sp>
      <p:sp>
        <p:nvSpPr>
          <p:cNvPr id="8192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7391547F-615C-4D70-AF15-6BBE5B6EED55}" type="slidenum">
              <a:rPr lang="en-US"/>
              <a:pPr>
                <a:defRPr/>
              </a:pPr>
              <a:t>‹Nº›</a:t>
            </a:fld>
            <a:endParaRPr lang="en-US"/>
          </a:p>
        </p:txBody>
      </p:sp>
    </p:spTree>
    <p:extLst>
      <p:ext uri="{BB962C8B-B14F-4D97-AF65-F5344CB8AC3E}">
        <p14:creationId xmlns:p14="http://schemas.microsoft.com/office/powerpoint/2010/main" val="2402000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ea typeface="+mn-ea"/>
                <a:cs typeface="+mn-cs"/>
              </a:defRPr>
            </a:lvl1pPr>
          </a:lstStyle>
          <a:p>
            <a:pPr>
              <a:defRPr/>
            </a:pPr>
            <a:endParaRPr lang="de-DE"/>
          </a:p>
        </p:txBody>
      </p:sp>
      <p:sp>
        <p:nvSpPr>
          <p:cNvPr id="81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ea typeface="+mn-ea"/>
                <a:cs typeface="+mn-cs"/>
              </a:defRPr>
            </a:lvl1pPr>
          </a:lstStyle>
          <a:p>
            <a:pPr>
              <a:defRPr/>
            </a:pPr>
            <a:endParaRPr lang="de-DE"/>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ea typeface="+mn-ea"/>
                <a:cs typeface="+mn-cs"/>
              </a:defRPr>
            </a:lvl1pPr>
          </a:lstStyle>
          <a:p>
            <a:pPr>
              <a:defRPr/>
            </a:pPr>
            <a:endParaRPr lang="de-DE"/>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44D4FBC2-30F2-49C3-9C88-088D08CAA9F0}" type="slidenum">
              <a:rPr lang="de-DE"/>
              <a:pPr>
                <a:defRPr/>
              </a:pPr>
              <a:t>‹Nº›</a:t>
            </a:fld>
            <a:endParaRPr lang="de-DE"/>
          </a:p>
        </p:txBody>
      </p:sp>
    </p:spTree>
    <p:extLst>
      <p:ext uri="{BB962C8B-B14F-4D97-AF65-F5344CB8AC3E}">
        <p14:creationId xmlns:p14="http://schemas.microsoft.com/office/powerpoint/2010/main" val="40404706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110" charset="-128"/>
        <a:cs typeface="ＭＳ Ｐゴシック" pitchFamily="-110"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107"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107"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107"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107"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65D7755C-ADD0-4B29-A1CD-90F514B327F2}" type="slidenum">
              <a:rPr lang="de-DE" smtClean="0">
                <a:latin typeface="Arial" charset="0"/>
              </a:rPr>
              <a:pPr/>
              <a:t>1</a:t>
            </a:fld>
            <a:endParaRPr lang="de-DE" smtClean="0">
              <a:latin typeface="Arial" charset="0"/>
            </a:endParaRPr>
          </a:p>
        </p:txBody>
      </p:sp>
      <p:sp>
        <p:nvSpPr>
          <p:cNvPr id="26627" name="Rectangle 7"/>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F556A3A5-484D-4AC5-A849-C43DDE3ACD45}" type="slidenum">
              <a:rPr lang="en-GB" sz="1300"/>
              <a:pPr algn="r" defTabSz="947738"/>
              <a:t>1</a:t>
            </a:fld>
            <a:endParaRPr lang="en-GB" sz="1300" dirty="0"/>
          </a:p>
        </p:txBody>
      </p:sp>
      <p:sp>
        <p:nvSpPr>
          <p:cNvPr id="26628" name="Rectangle 2"/>
          <p:cNvSpPr>
            <a:spLocks noGrp="1" noRot="1" noChangeAspect="1" noChangeArrowheads="1" noTextEdit="1"/>
          </p:cNvSpPr>
          <p:nvPr>
            <p:ph type="sldImg"/>
          </p:nvPr>
        </p:nvSpPr>
        <p:spPr>
          <a:xfrm>
            <a:off x="1143000" y="685800"/>
            <a:ext cx="4573588" cy="3430588"/>
          </a:xfrm>
          <a:ln/>
        </p:spPr>
      </p:sp>
      <p:sp>
        <p:nvSpPr>
          <p:cNvPr id="26629"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de-DE" smtClean="0">
              <a:ea typeface="ＭＳ Ｐゴシック" pitchFamily="34" charset="-128"/>
            </a:endParaRPr>
          </a:p>
        </p:txBody>
      </p:sp>
    </p:spTree>
    <p:extLst>
      <p:ext uri="{BB962C8B-B14F-4D97-AF65-F5344CB8AC3E}">
        <p14:creationId xmlns:p14="http://schemas.microsoft.com/office/powerpoint/2010/main" val="4263487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pPr>
              <a:defRPr/>
            </a:pPr>
            <a:fld id="{44D4FBC2-30F2-49C3-9C88-088D08CAA9F0}" type="slidenum">
              <a:rPr lang="de-DE" smtClean="0"/>
              <a:pPr>
                <a:defRPr/>
              </a:pPr>
              <a:t>2</a:t>
            </a:fld>
            <a:endParaRPr lang="de-DE"/>
          </a:p>
        </p:txBody>
      </p:sp>
    </p:spTree>
    <p:extLst>
      <p:ext uri="{BB962C8B-B14F-4D97-AF65-F5344CB8AC3E}">
        <p14:creationId xmlns:p14="http://schemas.microsoft.com/office/powerpoint/2010/main" val="13347454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11629" name="Rectangle 7"/>
          <p:cNvSpPr>
            <a:spLocks noGrp="1" noChangeArrowheads="1"/>
          </p:cNvSpPr>
          <p:nvPr>
            <p:ph type="ctrTitle"/>
          </p:nvPr>
        </p:nvSpPr>
        <p:spPr>
          <a:xfrm>
            <a:off x="863600" y="1392238"/>
            <a:ext cx="7485063" cy="1081087"/>
          </a:xfrm>
        </p:spPr>
        <p:txBody>
          <a:bodyPr anchor="b"/>
          <a:lstStyle>
            <a:lvl1pPr>
              <a:lnSpc>
                <a:spcPct val="110000"/>
              </a:lnSpc>
              <a:defRPr sz="3200"/>
            </a:lvl1pPr>
          </a:lstStyle>
          <a:p>
            <a:r>
              <a:rPr lang="de-DE"/>
              <a:t>Titelmasterformat durch Klicken bearbeiten</a:t>
            </a:r>
          </a:p>
        </p:txBody>
      </p:sp>
      <p:sp>
        <p:nvSpPr>
          <p:cNvPr id="111630" name="Rectangle 12"/>
          <p:cNvSpPr>
            <a:spLocks noGrp="1" noChangeArrowheads="1"/>
          </p:cNvSpPr>
          <p:nvPr>
            <p:ph type="subTitle" idx="1"/>
          </p:nvPr>
        </p:nvSpPr>
        <p:spPr bwMode="gray">
          <a:xfrm>
            <a:off x="863600" y="2555875"/>
            <a:ext cx="7510463" cy="800100"/>
          </a:xfrm>
        </p:spPr>
        <p:txBody>
          <a:bodyPr tIns="45720" bIns="45720"/>
          <a:lstStyle>
            <a:lvl1pPr marL="0" indent="0">
              <a:buFont typeface="Wingdings" pitchFamily="2" charset="2"/>
              <a:buNone/>
              <a:defRPr sz="2400"/>
            </a:lvl1pPr>
          </a:lstStyle>
          <a:p>
            <a:r>
              <a:rPr lang="de-DE"/>
              <a:t>Formatvorlage des Untertitelmasters durch Klicken bearbeiten</a:t>
            </a:r>
          </a:p>
        </p:txBody>
      </p:sp>
      <p:sp>
        <p:nvSpPr>
          <p:cNvPr id="4" name="Rectangle 5"/>
          <p:cNvSpPr>
            <a:spLocks noGrp="1" noChangeArrowheads="1"/>
          </p:cNvSpPr>
          <p:nvPr>
            <p:ph type="ftr" sz="quarter" idx="10"/>
          </p:nvPr>
        </p:nvSpPr>
        <p:spPr>
          <a:xfrm>
            <a:off x="3124200" y="6245225"/>
            <a:ext cx="2895600" cy="476250"/>
          </a:xfrm>
        </p:spPr>
        <p:txBody>
          <a:bodyPr/>
          <a:lstStyle>
            <a:lvl1pPr>
              <a:defRPr>
                <a:solidFill>
                  <a:schemeClr val="tx1"/>
                </a:solidFill>
              </a:defRPr>
            </a:lvl1pPr>
          </a:lstStyle>
          <a:p>
            <a:pPr>
              <a:defRPr/>
            </a:pPr>
            <a:r>
              <a:rPr lang="en-US" dirty="0" smtClean="0"/>
              <a:t>Cosmic Vision MF – AMICSA &amp; DSP DAY  2016</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smtClean="0"/>
              <a:t>Cosmic Vision MF – AMICSA &amp; DSP DAY  2016</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sp>
        <p:nvSpPr>
          <p:cNvPr id="3074" name="Rectangle 3"/>
          <p:cNvSpPr>
            <a:spLocks noGrp="1" noChangeArrowheads="1"/>
          </p:cNvSpPr>
          <p:nvPr>
            <p:ph type="body" idx="1"/>
          </p:nvPr>
        </p:nvSpPr>
        <p:spPr bwMode="auto">
          <a:xfrm>
            <a:off x="295275" y="1489075"/>
            <a:ext cx="8524875" cy="43132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110595" name="Rectangle 5"/>
          <p:cNvSpPr>
            <a:spLocks noGrp="1" noChangeArrowheads="1"/>
          </p:cNvSpPr>
          <p:nvPr>
            <p:ph type="ftr" sz="quarter" idx="3"/>
          </p:nvPr>
        </p:nvSpPr>
        <p:spPr bwMode="gray">
          <a:xfrm>
            <a:off x="3112325" y="6336022"/>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a:solidFill>
                  <a:schemeClr val="tx1"/>
                </a:solidFill>
                <a:latin typeface="Arial" charset="0"/>
                <a:ea typeface="+mn-ea"/>
                <a:cs typeface="+mn-cs"/>
              </a:defRPr>
            </a:lvl1pPr>
          </a:lstStyle>
          <a:p>
            <a:pPr>
              <a:defRPr/>
            </a:pPr>
            <a:r>
              <a:rPr lang="en-US" dirty="0" smtClean="0"/>
              <a:t>Comic Vision MF – AMICSA &amp; DSP DAY  2016</a:t>
            </a:r>
            <a:endParaRPr lang="en-US" dirty="0"/>
          </a:p>
        </p:txBody>
      </p:sp>
      <p:sp>
        <p:nvSpPr>
          <p:cNvPr id="3076" name="Rectangle 7"/>
          <p:cNvSpPr>
            <a:spLocks noGrp="1" noChangeArrowheads="1"/>
          </p:cNvSpPr>
          <p:nvPr>
            <p:ph type="title"/>
          </p:nvPr>
        </p:nvSpPr>
        <p:spPr bwMode="gray">
          <a:xfrm>
            <a:off x="300038" y="411163"/>
            <a:ext cx="8520112" cy="647700"/>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de-DE" dirty="0" smtClean="0"/>
              <a:t>Klicken Sie, um das Titelformat zu bearbeiten</a:t>
            </a:r>
          </a:p>
        </p:txBody>
      </p:sp>
      <p:sp>
        <p:nvSpPr>
          <p:cNvPr id="1029" name="Rectangle 5"/>
          <p:cNvSpPr>
            <a:spLocks noChangeArrowheads="1"/>
          </p:cNvSpPr>
          <p:nvPr/>
        </p:nvSpPr>
        <p:spPr bwMode="gray">
          <a:xfrm>
            <a:off x="219075" y="6365875"/>
            <a:ext cx="1343025" cy="247650"/>
          </a:xfrm>
          <a:prstGeom prst="rect">
            <a:avLst/>
          </a:prstGeom>
          <a:noFill/>
          <a:ln w="9525">
            <a:noFill/>
            <a:miter lim="800000"/>
            <a:headEnd/>
            <a:tailEnd/>
          </a:ln>
        </p:spPr>
        <p:txBody>
          <a:bodyPr/>
          <a:lstStyle/>
          <a:p>
            <a:pPr>
              <a:defRPr/>
            </a:pPr>
            <a:r>
              <a:rPr lang="de-DE" sz="1000">
                <a:latin typeface="Arial" pitchFamily="34" charset="0"/>
              </a:rPr>
              <a:t>Page </a:t>
            </a:r>
            <a:r>
              <a:rPr lang="de-DE" sz="1000">
                <a:latin typeface="Arial" pitchFamily="34" charset="0"/>
                <a:sym typeface="Wingdings" pitchFamily="2" charset="2"/>
              </a:rPr>
              <a:t></a:t>
            </a:r>
            <a:r>
              <a:rPr lang="de-DE" sz="1000">
                <a:latin typeface="Arial" pitchFamily="34" charset="0"/>
              </a:rPr>
              <a:t> </a:t>
            </a:r>
            <a:fld id="{02307562-6ACA-4A4D-A9A9-488C73BC4797}" type="slidenum">
              <a:rPr lang="de-DE" sz="1000">
                <a:latin typeface="Arial" pitchFamily="34" charset="0"/>
              </a:rPr>
              <a:pPr>
                <a:defRPr/>
              </a:pPr>
              <a:t>‹Nº›</a:t>
            </a:fld>
            <a:endParaRPr lang="de-DE" sz="1000">
              <a:latin typeface="Arial" pitchFamily="34" charset="0"/>
            </a:endParaRPr>
          </a:p>
        </p:txBody>
      </p:sp>
    </p:spTree>
  </p:cSld>
  <p:clrMap bg1="lt1" tx1="dk1" bg2="lt2" tx2="dk2" accent1="accent1" accent2="accent2" accent3="accent3" accent4="accent4" accent5="accent5" accent6="accent6" hlink="hlink" folHlink="folHlink"/>
  <p:sldLayoutIdLst>
    <p:sldLayoutId id="2147483843" r:id="rId1"/>
    <p:sldLayoutId id="2147483833" r:id="rId2"/>
  </p:sldLayoutIdLst>
  <p:hf sldNum="0" hdr="0" dt="0"/>
  <p:txStyles>
    <p:titleStyle>
      <a:lvl1pPr algn="l" rtl="0" eaLnBrk="0" fontAlgn="base" hangingPunct="0">
        <a:lnSpc>
          <a:spcPct val="90000"/>
        </a:lnSpc>
        <a:spcBef>
          <a:spcPct val="0"/>
        </a:spcBef>
        <a:spcAft>
          <a:spcPct val="0"/>
        </a:spcAft>
        <a:defRPr sz="2600" b="1">
          <a:solidFill>
            <a:schemeClr val="tx1"/>
          </a:solidFill>
          <a:latin typeface="+mj-lt"/>
          <a:ea typeface="ＭＳ Ｐゴシック" charset="0"/>
          <a:cs typeface="+mj-cs"/>
        </a:defRPr>
      </a:lvl1pPr>
      <a:lvl2pPr algn="l" rtl="0" eaLnBrk="0" fontAlgn="base" hangingPunct="0">
        <a:lnSpc>
          <a:spcPct val="90000"/>
        </a:lnSpc>
        <a:spcBef>
          <a:spcPct val="0"/>
        </a:spcBef>
        <a:spcAft>
          <a:spcPct val="0"/>
        </a:spcAft>
        <a:defRPr sz="2600" b="1">
          <a:solidFill>
            <a:schemeClr val="tx1"/>
          </a:solidFill>
          <a:latin typeface="Arial" charset="0"/>
          <a:ea typeface="ＭＳ Ｐゴシック" charset="0"/>
          <a:cs typeface="Arial" charset="0"/>
        </a:defRPr>
      </a:lvl2pPr>
      <a:lvl3pPr algn="l" rtl="0" eaLnBrk="0" fontAlgn="base" hangingPunct="0">
        <a:lnSpc>
          <a:spcPct val="90000"/>
        </a:lnSpc>
        <a:spcBef>
          <a:spcPct val="0"/>
        </a:spcBef>
        <a:spcAft>
          <a:spcPct val="0"/>
        </a:spcAft>
        <a:defRPr sz="2600" b="1">
          <a:solidFill>
            <a:schemeClr val="tx1"/>
          </a:solidFill>
          <a:latin typeface="Arial" charset="0"/>
          <a:ea typeface="ＭＳ Ｐゴシック" charset="0"/>
          <a:cs typeface="Arial" charset="0"/>
        </a:defRPr>
      </a:lvl3pPr>
      <a:lvl4pPr algn="l" rtl="0" eaLnBrk="0" fontAlgn="base" hangingPunct="0">
        <a:lnSpc>
          <a:spcPct val="90000"/>
        </a:lnSpc>
        <a:spcBef>
          <a:spcPct val="0"/>
        </a:spcBef>
        <a:spcAft>
          <a:spcPct val="0"/>
        </a:spcAft>
        <a:defRPr sz="2600" b="1">
          <a:solidFill>
            <a:schemeClr val="tx1"/>
          </a:solidFill>
          <a:latin typeface="Arial" charset="0"/>
          <a:ea typeface="ＭＳ Ｐゴシック" charset="0"/>
          <a:cs typeface="Arial" charset="0"/>
        </a:defRPr>
      </a:lvl4pPr>
      <a:lvl5pPr algn="l" rtl="0" eaLnBrk="0" fontAlgn="base" hangingPunct="0">
        <a:lnSpc>
          <a:spcPct val="90000"/>
        </a:lnSpc>
        <a:spcBef>
          <a:spcPct val="0"/>
        </a:spcBef>
        <a:spcAft>
          <a:spcPct val="0"/>
        </a:spcAft>
        <a:defRPr sz="2600" b="1">
          <a:solidFill>
            <a:schemeClr val="tx1"/>
          </a:solidFill>
          <a:latin typeface="Arial" charset="0"/>
          <a:ea typeface="ＭＳ Ｐゴシック" charset="0"/>
          <a:cs typeface="Arial" charset="0"/>
        </a:defRPr>
      </a:lvl5pPr>
      <a:lvl6pPr marL="457200" algn="l" rtl="0" fontAlgn="base">
        <a:lnSpc>
          <a:spcPct val="90000"/>
        </a:lnSpc>
        <a:spcBef>
          <a:spcPct val="0"/>
        </a:spcBef>
        <a:spcAft>
          <a:spcPct val="0"/>
        </a:spcAft>
        <a:defRPr sz="2600" b="1">
          <a:solidFill>
            <a:schemeClr val="tx1"/>
          </a:solidFill>
          <a:latin typeface="Arial" charset="0"/>
          <a:cs typeface="Arial" charset="0"/>
        </a:defRPr>
      </a:lvl6pPr>
      <a:lvl7pPr marL="914400" algn="l" rtl="0" fontAlgn="base">
        <a:lnSpc>
          <a:spcPct val="90000"/>
        </a:lnSpc>
        <a:spcBef>
          <a:spcPct val="0"/>
        </a:spcBef>
        <a:spcAft>
          <a:spcPct val="0"/>
        </a:spcAft>
        <a:defRPr sz="2600" b="1">
          <a:solidFill>
            <a:schemeClr val="tx1"/>
          </a:solidFill>
          <a:latin typeface="Arial" charset="0"/>
          <a:cs typeface="Arial" charset="0"/>
        </a:defRPr>
      </a:lvl7pPr>
      <a:lvl8pPr marL="1371600" algn="l" rtl="0" fontAlgn="base">
        <a:lnSpc>
          <a:spcPct val="90000"/>
        </a:lnSpc>
        <a:spcBef>
          <a:spcPct val="0"/>
        </a:spcBef>
        <a:spcAft>
          <a:spcPct val="0"/>
        </a:spcAft>
        <a:defRPr sz="2600" b="1">
          <a:solidFill>
            <a:schemeClr val="tx1"/>
          </a:solidFill>
          <a:latin typeface="Arial" charset="0"/>
          <a:cs typeface="Arial" charset="0"/>
        </a:defRPr>
      </a:lvl8pPr>
      <a:lvl9pPr marL="1828800" algn="l" rtl="0" fontAlgn="base">
        <a:lnSpc>
          <a:spcPct val="90000"/>
        </a:lnSpc>
        <a:spcBef>
          <a:spcPct val="0"/>
        </a:spcBef>
        <a:spcAft>
          <a:spcPct val="0"/>
        </a:spcAft>
        <a:defRPr sz="2600" b="1">
          <a:solidFill>
            <a:schemeClr val="tx1"/>
          </a:solidFill>
          <a:latin typeface="Arial" charset="0"/>
          <a:cs typeface="Arial" charset="0"/>
        </a:defRPr>
      </a:lvl9pPr>
    </p:titleStyle>
    <p:bodyStyle>
      <a:lvl1pPr marL="180975" indent="-180975" algn="l" rtl="0" eaLnBrk="0" fontAlgn="base" hangingPunct="0">
        <a:spcBef>
          <a:spcPct val="0"/>
        </a:spcBef>
        <a:spcAft>
          <a:spcPct val="40000"/>
        </a:spcAft>
        <a:buFont typeface="Wingdings" pitchFamily="2" charset="2"/>
        <a:buChar char="§"/>
        <a:defRPr sz="2000">
          <a:solidFill>
            <a:schemeClr val="tx1"/>
          </a:solidFill>
          <a:latin typeface="+mn-lt"/>
          <a:ea typeface="ＭＳ Ｐゴシック" charset="0"/>
          <a:cs typeface="+mn-cs"/>
        </a:defRPr>
      </a:lvl1pPr>
      <a:lvl2pPr marL="444500" indent="-261938" algn="l" rtl="0" eaLnBrk="0" fontAlgn="base" hangingPunct="0">
        <a:spcBef>
          <a:spcPct val="0"/>
        </a:spcBef>
        <a:spcAft>
          <a:spcPct val="40000"/>
        </a:spcAft>
        <a:buChar char="–"/>
        <a:defRPr sz="2800">
          <a:solidFill>
            <a:schemeClr val="tx1"/>
          </a:solidFill>
          <a:latin typeface="+mn-lt"/>
          <a:ea typeface="Arial" pitchFamily="-107" charset="0"/>
          <a:cs typeface="+mn-cs"/>
        </a:defRPr>
      </a:lvl2pPr>
      <a:lvl3pPr marL="720725" indent="-274638" algn="l" rtl="0" eaLnBrk="0" fontAlgn="base" hangingPunct="0">
        <a:spcBef>
          <a:spcPct val="0"/>
        </a:spcBef>
        <a:spcAft>
          <a:spcPct val="40000"/>
        </a:spcAft>
        <a:buChar char="•"/>
        <a:defRPr sz="2400">
          <a:solidFill>
            <a:schemeClr val="tx1"/>
          </a:solidFill>
          <a:latin typeface="+mn-lt"/>
          <a:ea typeface="Arial" pitchFamily="-107" charset="0"/>
          <a:cs typeface="+mn-cs"/>
        </a:defRPr>
      </a:lvl3pPr>
      <a:lvl4pPr marL="987425" indent="-265113" algn="l" rtl="0" eaLnBrk="0" fontAlgn="base" hangingPunct="0">
        <a:spcBef>
          <a:spcPct val="0"/>
        </a:spcBef>
        <a:spcAft>
          <a:spcPct val="40000"/>
        </a:spcAft>
        <a:buChar char="–"/>
        <a:defRPr sz="2000">
          <a:solidFill>
            <a:schemeClr val="tx1"/>
          </a:solidFill>
          <a:latin typeface="+mn-lt"/>
          <a:ea typeface="Arial" pitchFamily="-107" charset="0"/>
          <a:cs typeface="+mn-cs"/>
        </a:defRPr>
      </a:lvl4pPr>
      <a:lvl5pPr marL="1254125" indent="-265113" algn="l" rtl="0" eaLnBrk="0" fontAlgn="base" hangingPunct="0">
        <a:spcBef>
          <a:spcPct val="0"/>
        </a:spcBef>
        <a:spcAft>
          <a:spcPct val="40000"/>
        </a:spcAft>
        <a:buChar char="»"/>
        <a:defRPr sz="2000">
          <a:solidFill>
            <a:schemeClr val="tx1"/>
          </a:solidFill>
          <a:latin typeface="+mn-lt"/>
          <a:ea typeface="Arial" pitchFamily="-107" charset="0"/>
          <a:cs typeface="+mn-cs"/>
        </a:defRPr>
      </a:lvl5pPr>
      <a:lvl6pPr marL="1711325" indent="-265113" algn="l" rtl="0" fontAlgn="base">
        <a:spcBef>
          <a:spcPct val="0"/>
        </a:spcBef>
        <a:spcAft>
          <a:spcPct val="40000"/>
        </a:spcAft>
        <a:buChar char="»"/>
        <a:defRPr>
          <a:solidFill>
            <a:schemeClr val="tx1"/>
          </a:solidFill>
          <a:latin typeface="+mn-lt"/>
          <a:cs typeface="+mn-cs"/>
        </a:defRPr>
      </a:lvl6pPr>
      <a:lvl7pPr marL="2168525" indent="-265113" algn="l" rtl="0" fontAlgn="base">
        <a:spcBef>
          <a:spcPct val="0"/>
        </a:spcBef>
        <a:spcAft>
          <a:spcPct val="40000"/>
        </a:spcAft>
        <a:buChar char="»"/>
        <a:defRPr>
          <a:solidFill>
            <a:schemeClr val="tx1"/>
          </a:solidFill>
          <a:latin typeface="+mn-lt"/>
          <a:cs typeface="+mn-cs"/>
        </a:defRPr>
      </a:lvl7pPr>
      <a:lvl8pPr marL="2625725" indent="-265113" algn="l" rtl="0" fontAlgn="base">
        <a:spcBef>
          <a:spcPct val="0"/>
        </a:spcBef>
        <a:spcAft>
          <a:spcPct val="40000"/>
        </a:spcAft>
        <a:buChar char="»"/>
        <a:defRPr>
          <a:solidFill>
            <a:schemeClr val="tx1"/>
          </a:solidFill>
          <a:latin typeface="+mn-lt"/>
          <a:cs typeface="+mn-cs"/>
        </a:defRPr>
      </a:lvl8pPr>
      <a:lvl9pPr marL="3082925" indent="-265113" algn="l" rtl="0" fontAlgn="base">
        <a:spcBef>
          <a:spcPct val="0"/>
        </a:spcBef>
        <a:spcAft>
          <a:spcPct val="40000"/>
        </a:spcAft>
        <a:buChar char="»"/>
        <a:defRPr>
          <a:solidFill>
            <a:schemeClr val="tx1"/>
          </a:solidFill>
          <a:latin typeface="+mn-lt"/>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6 Imagen" descr="logos y lema_ grande.bmp"/>
          <p:cNvPicPr>
            <a:picLocks noChangeAspect="1"/>
          </p:cNvPicPr>
          <p:nvPr/>
        </p:nvPicPr>
        <p:blipFill rotWithShape="1">
          <a:blip r:embed="rId3" cstate="print"/>
          <a:srcRect l="5614" b="9566"/>
          <a:stretch/>
        </p:blipFill>
        <p:spPr bwMode="auto">
          <a:xfrm>
            <a:off x="4999512" y="0"/>
            <a:ext cx="4144488" cy="1223158"/>
          </a:xfrm>
          <a:prstGeom prst="rect">
            <a:avLst/>
          </a:prstGeom>
          <a:noFill/>
          <a:ln w="9525">
            <a:noFill/>
            <a:miter lim="800000"/>
            <a:headEnd/>
            <a:tailEnd/>
          </a:ln>
        </p:spPr>
      </p:pic>
      <p:sp>
        <p:nvSpPr>
          <p:cNvPr id="5123" name="Rectangle 20"/>
          <p:cNvSpPr>
            <a:spLocks noGrp="1" noChangeArrowheads="1"/>
          </p:cNvSpPr>
          <p:nvPr>
            <p:ph type="ctrTitle"/>
          </p:nvPr>
        </p:nvSpPr>
        <p:spPr>
          <a:xfrm>
            <a:off x="863600" y="2715904"/>
            <a:ext cx="7485063" cy="403597"/>
          </a:xfrm>
        </p:spPr>
        <p:txBody>
          <a:bodyPr/>
          <a:lstStyle/>
          <a:p>
            <a:r>
              <a:rPr lang="en-GB" b="0" dirty="0"/>
              <a:t/>
            </a:r>
            <a:br>
              <a:rPr lang="en-GB" b="0" dirty="0"/>
            </a:br>
            <a:r>
              <a:rPr lang="en-GB" dirty="0" smtClean="0"/>
              <a:t>ESA </a:t>
            </a:r>
            <a:r>
              <a:rPr lang="en-GB" dirty="0"/>
              <a:t>Cosmic Vision MF ASICs and IPs Development </a:t>
            </a:r>
            <a:r>
              <a:rPr lang="en-US" dirty="0" smtClean="0"/>
              <a:t> </a:t>
            </a:r>
            <a:r>
              <a:rPr lang="es-ES" dirty="0" smtClean="0"/>
              <a:t/>
            </a:r>
            <a:br>
              <a:rPr lang="es-ES" dirty="0" smtClean="0"/>
            </a:br>
            <a:r>
              <a:rPr lang="en-US" sz="2000" b="0" noProof="1" smtClean="0">
                <a:latin typeface="Century Gothic" pitchFamily="34" charset="0"/>
                <a:ea typeface="ＭＳ Ｐゴシック" pitchFamily="34" charset="-128"/>
              </a:rPr>
              <a:t>June 12-16, 2016</a:t>
            </a:r>
            <a:endParaRPr lang="en-US" b="0" noProof="1" smtClean="0">
              <a:latin typeface="Century Gothic" pitchFamily="34" charset="0"/>
              <a:ea typeface="ＭＳ Ｐゴシック" pitchFamily="34" charset="-128"/>
            </a:endParaRPr>
          </a:p>
        </p:txBody>
      </p:sp>
      <p:sp>
        <p:nvSpPr>
          <p:cNvPr id="5124" name="Rectangle 21"/>
          <p:cNvSpPr>
            <a:spLocks noGrp="1" noChangeArrowheads="1"/>
          </p:cNvSpPr>
          <p:nvPr>
            <p:ph type="subTitle" idx="1"/>
          </p:nvPr>
        </p:nvSpPr>
        <p:spPr>
          <a:xfrm>
            <a:off x="823913" y="3632200"/>
            <a:ext cx="7510462" cy="1962150"/>
          </a:xfrm>
        </p:spPr>
        <p:txBody>
          <a:bodyPr/>
          <a:lstStyle/>
          <a:p>
            <a:pPr eaLnBrk="1" hangingPunct="1"/>
            <a:r>
              <a:rPr lang="es-ES" dirty="0"/>
              <a:t>AMICSA &amp; DSP DAY 2016</a:t>
            </a:r>
            <a:endParaRPr lang="es-ES_tradnl" noProof="1" smtClean="0">
              <a:latin typeface="Century Gothic" pitchFamily="34" charset="0"/>
              <a:ea typeface="ＭＳ Ｐゴシック" pitchFamily="34" charset="-128"/>
            </a:endParaRPr>
          </a:p>
        </p:txBody>
      </p:sp>
      <p:sp>
        <p:nvSpPr>
          <p:cNvPr id="6" name="Rectangle 21"/>
          <p:cNvSpPr txBox="1">
            <a:spLocks noChangeArrowheads="1"/>
          </p:cNvSpPr>
          <p:nvPr/>
        </p:nvSpPr>
        <p:spPr bwMode="gray">
          <a:xfrm>
            <a:off x="432390" y="5563136"/>
            <a:ext cx="8243777" cy="322262"/>
          </a:xfrm>
          <a:prstGeom prst="rect">
            <a:avLst/>
          </a:prstGeom>
          <a:noFill/>
          <a:ln w="9525">
            <a:noFill/>
            <a:miter lim="800000"/>
            <a:headEnd/>
            <a:tailEnd/>
          </a:ln>
        </p:spPr>
        <p:txBody>
          <a:bodyPr lIns="0" rIns="0"/>
          <a:lstStyle/>
          <a:p>
            <a:pPr algn="r">
              <a:spcAft>
                <a:spcPct val="40000"/>
              </a:spcAft>
              <a:buFont typeface="Wingdings" pitchFamily="2" charset="2"/>
              <a:buNone/>
            </a:pPr>
            <a:endParaRPr lang="es-ES_tradnl" sz="1600" noProof="1"/>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sz="2800" smtClean="0"/>
              <a:t>Agenda</a:t>
            </a:r>
            <a:endParaRPr lang="en-US" dirty="0"/>
          </a:p>
        </p:txBody>
      </p:sp>
      <p:sp>
        <p:nvSpPr>
          <p:cNvPr id="3" name="2 Marcador de contenido"/>
          <p:cNvSpPr>
            <a:spLocks noGrp="1"/>
          </p:cNvSpPr>
          <p:nvPr>
            <p:ph idx="1"/>
          </p:nvPr>
        </p:nvSpPr>
        <p:spPr/>
        <p:txBody>
          <a:bodyPr/>
          <a:lstStyle/>
          <a:p>
            <a:r>
              <a:rPr lang="en-US" sz="2400" dirty="0" smtClean="0">
                <a:solidFill>
                  <a:schemeClr val="accent5">
                    <a:lumMod val="50000"/>
                  </a:schemeClr>
                </a:solidFill>
              </a:rPr>
              <a:t>Introduction</a:t>
            </a:r>
          </a:p>
          <a:p>
            <a:r>
              <a:rPr lang="en-US" sz="2400" dirty="0" smtClean="0">
                <a:solidFill>
                  <a:schemeClr val="accent5">
                    <a:lumMod val="50000"/>
                  </a:schemeClr>
                </a:solidFill>
              </a:rPr>
              <a:t>ASICs Architecture</a:t>
            </a:r>
          </a:p>
          <a:p>
            <a:r>
              <a:rPr lang="en-US" sz="2400" dirty="0" smtClean="0">
                <a:solidFill>
                  <a:schemeClr val="accent5">
                    <a:lumMod val="50000"/>
                  </a:schemeClr>
                </a:solidFill>
              </a:rPr>
              <a:t>Radiation Hardening Techniques</a:t>
            </a:r>
          </a:p>
          <a:p>
            <a:r>
              <a:rPr lang="en-US" sz="2400" dirty="0" smtClean="0">
                <a:solidFill>
                  <a:schemeClr val="accent5">
                    <a:lumMod val="50000"/>
                  </a:schemeClr>
                </a:solidFill>
              </a:rPr>
              <a:t>Verification</a:t>
            </a:r>
          </a:p>
          <a:p>
            <a:r>
              <a:rPr lang="en-US" sz="2400" dirty="0" smtClean="0">
                <a:solidFill>
                  <a:schemeClr val="accent5">
                    <a:lumMod val="50000"/>
                  </a:schemeClr>
                </a:solidFill>
              </a:rPr>
              <a:t>Validation</a:t>
            </a:r>
          </a:p>
          <a:p>
            <a:r>
              <a:rPr lang="en-US" sz="2400" dirty="0" smtClean="0">
                <a:solidFill>
                  <a:schemeClr val="accent5">
                    <a:lumMod val="50000"/>
                  </a:schemeClr>
                </a:solidFill>
              </a:rPr>
              <a:t>Conclusions</a:t>
            </a:r>
          </a:p>
          <a:p>
            <a:endParaRPr lang="en-US" sz="2400" dirty="0" smtClean="0">
              <a:solidFill>
                <a:schemeClr val="accent5">
                  <a:lumMod val="50000"/>
                </a:schemeClr>
              </a:solidFill>
            </a:endParaRPr>
          </a:p>
          <a:p>
            <a:endParaRPr lang="en-US" sz="2400" dirty="0" smtClean="0"/>
          </a:p>
          <a:p>
            <a:endParaRPr lang="en-US" sz="2400" dirty="0"/>
          </a:p>
        </p:txBody>
      </p:sp>
      <p:sp>
        <p:nvSpPr>
          <p:cNvPr id="4" name="3 Marcador de pie de página"/>
          <p:cNvSpPr>
            <a:spLocks noGrp="1"/>
          </p:cNvSpPr>
          <p:nvPr>
            <p:ph type="ftr" sz="quarter" idx="10"/>
          </p:nvPr>
        </p:nvSpPr>
        <p:spPr/>
        <p:txBody>
          <a:bodyPr/>
          <a:lstStyle/>
          <a:p>
            <a:pPr>
              <a:defRPr/>
            </a:pPr>
            <a:r>
              <a:rPr lang="en-US" smtClean="0"/>
              <a:t>Cosmic Vision MF – AMICSA &amp; DSP DAY  2016</a:t>
            </a:r>
            <a:endParaRPr lang="en-US" dirty="0"/>
          </a:p>
        </p:txBody>
      </p:sp>
    </p:spTree>
    <p:extLst>
      <p:ext uri="{BB962C8B-B14F-4D97-AF65-F5344CB8AC3E}">
        <p14:creationId xmlns:p14="http://schemas.microsoft.com/office/powerpoint/2010/main" val="27017658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sz="2800" smtClean="0">
                <a:solidFill>
                  <a:schemeClr val="accent5">
                    <a:lumMod val="50000"/>
                  </a:schemeClr>
                </a:solidFill>
              </a:rPr>
              <a:t>Introduction</a:t>
            </a:r>
            <a:endParaRPr lang="en-US" dirty="0">
              <a:solidFill>
                <a:schemeClr val="accent5">
                  <a:lumMod val="50000"/>
                </a:schemeClr>
              </a:solidFill>
            </a:endParaRPr>
          </a:p>
        </p:txBody>
      </p:sp>
      <p:sp>
        <p:nvSpPr>
          <p:cNvPr id="3" name="2 Marcador de contenido"/>
          <p:cNvSpPr>
            <a:spLocks noGrp="1"/>
          </p:cNvSpPr>
          <p:nvPr>
            <p:ph idx="1"/>
          </p:nvPr>
        </p:nvSpPr>
        <p:spPr>
          <a:xfrm>
            <a:off x="295275" y="1310640"/>
            <a:ext cx="8524875" cy="4491673"/>
          </a:xfrm>
        </p:spPr>
        <p:txBody>
          <a:bodyPr/>
          <a:lstStyle/>
          <a:p>
            <a:endParaRPr lang="en-US" sz="2400" smtClean="0"/>
          </a:p>
          <a:p>
            <a:endParaRPr lang="en-US" sz="2400" smtClean="0"/>
          </a:p>
          <a:p>
            <a:pPr marL="0" indent="0">
              <a:buNone/>
            </a:pPr>
            <a:endParaRPr lang="en-US" sz="2400" dirty="0"/>
          </a:p>
        </p:txBody>
      </p:sp>
      <p:sp>
        <p:nvSpPr>
          <p:cNvPr id="4" name="3 Marcador de pie de página"/>
          <p:cNvSpPr>
            <a:spLocks noGrp="1"/>
          </p:cNvSpPr>
          <p:nvPr>
            <p:ph type="ftr" sz="quarter" idx="10"/>
          </p:nvPr>
        </p:nvSpPr>
        <p:spPr/>
        <p:txBody>
          <a:bodyPr/>
          <a:lstStyle/>
          <a:p>
            <a:pPr>
              <a:defRPr/>
            </a:pPr>
            <a:r>
              <a:rPr lang="en-US" dirty="0" smtClean="0"/>
              <a:t>Cosmic Vision MF – AMICSA &amp; DSP DAY  2016</a:t>
            </a:r>
            <a:endParaRPr lang="en-US" dirty="0"/>
          </a:p>
        </p:txBody>
      </p:sp>
      <p:sp>
        <p:nvSpPr>
          <p:cNvPr id="7" name="2 Marcador de contenido"/>
          <p:cNvSpPr txBox="1">
            <a:spLocks/>
          </p:cNvSpPr>
          <p:nvPr/>
        </p:nvSpPr>
        <p:spPr bwMode="auto">
          <a:xfrm>
            <a:off x="322545" y="1203633"/>
            <a:ext cx="8524875" cy="43132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180975" indent="-180975" algn="l" rtl="0" eaLnBrk="0" fontAlgn="base" hangingPunct="0">
              <a:spcBef>
                <a:spcPct val="0"/>
              </a:spcBef>
              <a:spcAft>
                <a:spcPct val="40000"/>
              </a:spcAft>
              <a:buFont typeface="Wingdings" pitchFamily="2" charset="2"/>
              <a:buChar char="§"/>
              <a:defRPr sz="2000">
                <a:solidFill>
                  <a:schemeClr val="tx1"/>
                </a:solidFill>
                <a:latin typeface="+mn-lt"/>
                <a:ea typeface="ＭＳ Ｐゴシック" charset="0"/>
                <a:cs typeface="+mn-cs"/>
              </a:defRPr>
            </a:lvl1pPr>
            <a:lvl2pPr marL="444500" indent="-261938" algn="l" rtl="0" eaLnBrk="0" fontAlgn="base" hangingPunct="0">
              <a:spcBef>
                <a:spcPct val="0"/>
              </a:spcBef>
              <a:spcAft>
                <a:spcPct val="40000"/>
              </a:spcAft>
              <a:buChar char="–"/>
              <a:defRPr sz="2800">
                <a:solidFill>
                  <a:schemeClr val="tx1"/>
                </a:solidFill>
                <a:latin typeface="+mn-lt"/>
                <a:ea typeface="Arial" pitchFamily="-107" charset="0"/>
                <a:cs typeface="+mn-cs"/>
              </a:defRPr>
            </a:lvl2pPr>
            <a:lvl3pPr marL="720725" indent="-274638" algn="l" rtl="0" eaLnBrk="0" fontAlgn="base" hangingPunct="0">
              <a:spcBef>
                <a:spcPct val="0"/>
              </a:spcBef>
              <a:spcAft>
                <a:spcPct val="40000"/>
              </a:spcAft>
              <a:buChar char="•"/>
              <a:defRPr sz="2400">
                <a:solidFill>
                  <a:schemeClr val="tx1"/>
                </a:solidFill>
                <a:latin typeface="+mn-lt"/>
                <a:ea typeface="Arial" pitchFamily="-107" charset="0"/>
                <a:cs typeface="+mn-cs"/>
              </a:defRPr>
            </a:lvl3pPr>
            <a:lvl4pPr marL="987425" indent="-265113" algn="l" rtl="0" eaLnBrk="0" fontAlgn="base" hangingPunct="0">
              <a:spcBef>
                <a:spcPct val="0"/>
              </a:spcBef>
              <a:spcAft>
                <a:spcPct val="40000"/>
              </a:spcAft>
              <a:buChar char="–"/>
              <a:defRPr sz="2000">
                <a:solidFill>
                  <a:schemeClr val="tx1"/>
                </a:solidFill>
                <a:latin typeface="+mn-lt"/>
                <a:ea typeface="Arial" pitchFamily="-107" charset="0"/>
                <a:cs typeface="+mn-cs"/>
              </a:defRPr>
            </a:lvl4pPr>
            <a:lvl5pPr marL="1254125" indent="-265113" algn="l" rtl="0" eaLnBrk="0" fontAlgn="base" hangingPunct="0">
              <a:spcBef>
                <a:spcPct val="0"/>
              </a:spcBef>
              <a:spcAft>
                <a:spcPct val="40000"/>
              </a:spcAft>
              <a:buChar char="»"/>
              <a:defRPr sz="2000">
                <a:solidFill>
                  <a:schemeClr val="tx1"/>
                </a:solidFill>
                <a:latin typeface="+mn-lt"/>
                <a:ea typeface="Arial" pitchFamily="-107" charset="0"/>
                <a:cs typeface="+mn-cs"/>
              </a:defRPr>
            </a:lvl5pPr>
            <a:lvl6pPr marL="1711325" indent="-265113" algn="l" rtl="0" fontAlgn="base">
              <a:spcBef>
                <a:spcPct val="0"/>
              </a:spcBef>
              <a:spcAft>
                <a:spcPct val="40000"/>
              </a:spcAft>
              <a:buChar char="»"/>
              <a:defRPr>
                <a:solidFill>
                  <a:schemeClr val="tx1"/>
                </a:solidFill>
                <a:latin typeface="+mn-lt"/>
                <a:cs typeface="+mn-cs"/>
              </a:defRPr>
            </a:lvl6pPr>
            <a:lvl7pPr marL="2168525" indent="-265113" algn="l" rtl="0" fontAlgn="base">
              <a:spcBef>
                <a:spcPct val="0"/>
              </a:spcBef>
              <a:spcAft>
                <a:spcPct val="40000"/>
              </a:spcAft>
              <a:buChar char="»"/>
              <a:defRPr>
                <a:solidFill>
                  <a:schemeClr val="tx1"/>
                </a:solidFill>
                <a:latin typeface="+mn-lt"/>
                <a:cs typeface="+mn-cs"/>
              </a:defRPr>
            </a:lvl7pPr>
            <a:lvl8pPr marL="2625725" indent="-265113" algn="l" rtl="0" fontAlgn="base">
              <a:spcBef>
                <a:spcPct val="0"/>
              </a:spcBef>
              <a:spcAft>
                <a:spcPct val="40000"/>
              </a:spcAft>
              <a:buChar char="»"/>
              <a:defRPr>
                <a:solidFill>
                  <a:schemeClr val="tx1"/>
                </a:solidFill>
                <a:latin typeface="+mn-lt"/>
                <a:cs typeface="+mn-cs"/>
              </a:defRPr>
            </a:lvl8pPr>
            <a:lvl9pPr marL="3082925" indent="-265113" algn="l" rtl="0" fontAlgn="base">
              <a:spcBef>
                <a:spcPct val="0"/>
              </a:spcBef>
              <a:spcAft>
                <a:spcPct val="40000"/>
              </a:spcAft>
              <a:buChar char="»"/>
              <a:defRPr>
                <a:solidFill>
                  <a:schemeClr val="tx1"/>
                </a:solidFill>
                <a:latin typeface="+mn-lt"/>
                <a:cs typeface="+mn-cs"/>
              </a:defRPr>
            </a:lvl9pPr>
          </a:lstStyle>
          <a:p>
            <a:r>
              <a:rPr lang="en-GB" sz="2400" dirty="0"/>
              <a:t>ESA funded </a:t>
            </a:r>
            <a:r>
              <a:rPr lang="en-GB" sz="2400" dirty="0" smtClean="0"/>
              <a:t>activity </a:t>
            </a:r>
            <a:r>
              <a:rPr lang="en-GB" sz="2400" dirty="0"/>
              <a:t>to create radiation tolerant high-performance mixed-signal </a:t>
            </a:r>
            <a:r>
              <a:rPr lang="en-GB" sz="2400" dirty="0" smtClean="0"/>
              <a:t>IPs.</a:t>
            </a:r>
            <a:endParaRPr lang="en-US" sz="2400" kern="0" dirty="0" smtClean="0"/>
          </a:p>
          <a:p>
            <a:r>
              <a:rPr lang="en-US" sz="2400" kern="0" dirty="0" smtClean="0"/>
              <a:t>Two ASICs have been developed:</a:t>
            </a:r>
          </a:p>
          <a:p>
            <a:pPr lvl="1"/>
            <a:r>
              <a:rPr lang="en-US" sz="2000" kern="0" dirty="0" smtClean="0"/>
              <a:t>CVB001</a:t>
            </a:r>
            <a:r>
              <a:rPr lang="en-US" sz="2000" kern="0" dirty="0"/>
              <a:t>: ADC composed of four different ∑</a:t>
            </a:r>
            <a:r>
              <a:rPr lang="el-GR" sz="2000" kern="0" dirty="0"/>
              <a:t>Δ</a:t>
            </a:r>
            <a:r>
              <a:rPr lang="es-ES" sz="2000" kern="0" dirty="0"/>
              <a:t>  </a:t>
            </a:r>
            <a:r>
              <a:rPr lang="es-ES" sz="2000" kern="0" dirty="0" err="1"/>
              <a:t>modulators</a:t>
            </a:r>
            <a:r>
              <a:rPr lang="es-ES" sz="2000" kern="0" dirty="0"/>
              <a:t>.</a:t>
            </a:r>
          </a:p>
          <a:p>
            <a:pPr lvl="1"/>
            <a:r>
              <a:rPr lang="en-US" sz="2000" kern="0" dirty="0" smtClean="0"/>
              <a:t>CVC001: </a:t>
            </a:r>
            <a:r>
              <a:rPr lang="en-GB" sz="2000" dirty="0"/>
              <a:t>Rad-hard analogue front-end </a:t>
            </a:r>
            <a:r>
              <a:rPr lang="en-GB" sz="2000" dirty="0" smtClean="0"/>
              <a:t>chip </a:t>
            </a:r>
            <a:r>
              <a:rPr lang="en-GB" sz="2000" dirty="0"/>
              <a:t>which contains a Bessel Filter, a Digital to Analogue Converter, a Low Noise Amplifier and a Power amplifier</a:t>
            </a:r>
            <a:r>
              <a:rPr lang="en-GB" sz="2000" dirty="0" smtClean="0"/>
              <a:t>.</a:t>
            </a:r>
            <a:endParaRPr lang="en-US" sz="2000" dirty="0" smtClean="0"/>
          </a:p>
          <a:p>
            <a:pPr marL="180975" lvl="1" indent="-180975">
              <a:buFont typeface="Wingdings" pitchFamily="2" charset="2"/>
              <a:buChar char="§"/>
            </a:pPr>
            <a:r>
              <a:rPr lang="en-GB" sz="2400" dirty="0">
                <a:ea typeface="ＭＳ Ｐゴシック" charset="0"/>
              </a:rPr>
              <a:t>All the IPs were designed to be compatible for </a:t>
            </a:r>
            <a:r>
              <a:rPr lang="en-GB" sz="2400" dirty="0" smtClean="0">
                <a:ea typeface="ＭＳ Ｐゴシック" charset="0"/>
              </a:rPr>
              <a:t>interconnection.</a:t>
            </a:r>
          </a:p>
          <a:p>
            <a:pPr marL="180975" lvl="1" indent="-180975">
              <a:buFont typeface="Wingdings" pitchFamily="2" charset="2"/>
              <a:buChar char="§"/>
            </a:pPr>
            <a:r>
              <a:rPr lang="en-US" sz="2400" dirty="0">
                <a:ea typeface="ＭＳ Ｐゴシック" charset="0"/>
              </a:rPr>
              <a:t>A</a:t>
            </a:r>
            <a:r>
              <a:rPr lang="en-US" sz="2400" dirty="0" smtClean="0">
                <a:ea typeface="ＭＳ Ｐゴシック" charset="0"/>
              </a:rPr>
              <a:t>ll IPs </a:t>
            </a:r>
            <a:r>
              <a:rPr lang="en-US" sz="2400" dirty="0">
                <a:ea typeface="ＭＳ Ｐゴシック" charset="0"/>
              </a:rPr>
              <a:t>are configurable</a:t>
            </a:r>
          </a:p>
        </p:txBody>
      </p:sp>
    </p:spTree>
    <p:extLst>
      <p:ext uri="{BB962C8B-B14F-4D97-AF65-F5344CB8AC3E}">
        <p14:creationId xmlns:p14="http://schemas.microsoft.com/office/powerpoint/2010/main" val="9762336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The team</a:t>
            </a:r>
            <a:endParaRPr lang="en-US" dirty="0"/>
          </a:p>
        </p:txBody>
      </p:sp>
      <p:sp>
        <p:nvSpPr>
          <p:cNvPr id="3" name="2 Marcador de contenido"/>
          <p:cNvSpPr>
            <a:spLocks noGrp="1"/>
          </p:cNvSpPr>
          <p:nvPr>
            <p:ph idx="1"/>
          </p:nvPr>
        </p:nvSpPr>
        <p:spPr>
          <a:xfrm>
            <a:off x="303296" y="943643"/>
            <a:ext cx="8524875" cy="3275431"/>
          </a:xfrm>
        </p:spPr>
        <p:txBody>
          <a:bodyPr/>
          <a:lstStyle/>
          <a:p>
            <a:r>
              <a:rPr lang="en-US" dirty="0" smtClean="0"/>
              <a:t>ARQUIMEA:C</a:t>
            </a:r>
            <a:r>
              <a:rPr lang="en-GB" dirty="0" err="1" smtClean="0"/>
              <a:t>oordination</a:t>
            </a:r>
            <a:r>
              <a:rPr lang="en-GB" dirty="0"/>
              <a:t>, </a:t>
            </a:r>
            <a:r>
              <a:rPr lang="en-GB" dirty="0" smtClean="0"/>
              <a:t>design </a:t>
            </a:r>
            <a:r>
              <a:rPr lang="en-GB" dirty="0"/>
              <a:t>of the general purpose IPs, CVB001 and CVC001 system design, system integration, system verification and system validation</a:t>
            </a:r>
            <a:r>
              <a:rPr lang="en-GB" dirty="0" smtClean="0"/>
              <a:t>.</a:t>
            </a:r>
          </a:p>
          <a:p>
            <a:r>
              <a:rPr lang="en-US" dirty="0" smtClean="0"/>
              <a:t>CNM-IMB-CSIC: Sigma Delta modulators.</a:t>
            </a:r>
          </a:p>
          <a:p>
            <a:r>
              <a:rPr lang="en-US" dirty="0" smtClean="0"/>
              <a:t>UC3M: Digital design</a:t>
            </a:r>
          </a:p>
          <a:p>
            <a:r>
              <a:rPr lang="en-US" dirty="0" smtClean="0"/>
              <a:t>UPC: Amplifiers</a:t>
            </a:r>
          </a:p>
          <a:p>
            <a:r>
              <a:rPr lang="en-US" dirty="0" smtClean="0"/>
              <a:t>USE: Filter design.</a:t>
            </a:r>
          </a:p>
          <a:p>
            <a:endParaRPr lang="en-US" dirty="0"/>
          </a:p>
        </p:txBody>
      </p:sp>
      <p:sp>
        <p:nvSpPr>
          <p:cNvPr id="4" name="3 Marcador de pie de página"/>
          <p:cNvSpPr>
            <a:spLocks noGrp="1"/>
          </p:cNvSpPr>
          <p:nvPr>
            <p:ph type="ftr" sz="quarter" idx="10"/>
          </p:nvPr>
        </p:nvSpPr>
        <p:spPr/>
        <p:txBody>
          <a:bodyPr/>
          <a:lstStyle/>
          <a:p>
            <a:pPr>
              <a:defRPr/>
            </a:pPr>
            <a:r>
              <a:rPr lang="en-US" dirty="0"/>
              <a:t>Cosmic Vision MF </a:t>
            </a:r>
            <a:r>
              <a:rPr lang="en-US" dirty="0" smtClean="0"/>
              <a:t>– AMICSA &amp; DSP DAY  2016</a:t>
            </a:r>
            <a:endParaRPr lang="en-US" dirty="0"/>
          </a:p>
        </p:txBody>
      </p:sp>
      <p:pic>
        <p:nvPicPr>
          <p:cNvPr id="2050" name="Picture 2" descr="C:\Users\dgonzalez\Documents\Congresos &amp; Cursos\AMICSA 2016\CV-MF\logos\CNM+ICAS_LOGO_DARKBLUE.larg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9512" y="4209547"/>
            <a:ext cx="3175920" cy="55949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dgonzalez\Documents\Congresos &amp; Cursos\AMICSA 2016\CV-MF\logos\uc3m.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1041" y="4089327"/>
            <a:ext cx="2277770" cy="799932"/>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dgonzalez\Documents\Congresos &amp; Cursos\AMICSA 2016\CV-MF\logos\upc.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9512" y="4866860"/>
            <a:ext cx="2941512" cy="114392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dgonzalez\Documents\Congresos &amp; Cursos\AMICSA 2016\CV-MF\logos\us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4682" y="5000727"/>
            <a:ext cx="1315244" cy="668061"/>
          </a:xfrm>
          <a:prstGeom prst="rect">
            <a:avLst/>
          </a:prstGeom>
          <a:noFill/>
          <a:extLst>
            <a:ext uri="{909E8E84-426E-40DD-AFC4-6F175D3DCCD1}">
              <a14:hiddenFill xmlns:a14="http://schemas.microsoft.com/office/drawing/2010/main">
                <a:solidFill>
                  <a:srgbClr val="FFFFFF"/>
                </a:solidFill>
              </a14:hiddenFill>
            </a:ext>
          </a:extLst>
        </p:spPr>
      </p:pic>
      <p:pic>
        <p:nvPicPr>
          <p:cNvPr id="9" name="6 Imagen" descr="logos y lema_ grande.bmp"/>
          <p:cNvPicPr>
            <a:picLocks noChangeAspect="1"/>
          </p:cNvPicPr>
          <p:nvPr/>
        </p:nvPicPr>
        <p:blipFill rotWithShape="1">
          <a:blip r:embed="rId6" cstate="print"/>
          <a:srcRect l="5614" b="9566"/>
          <a:stretch/>
        </p:blipFill>
        <p:spPr bwMode="auto">
          <a:xfrm>
            <a:off x="3207921" y="3243981"/>
            <a:ext cx="2864328" cy="845346"/>
          </a:xfrm>
          <a:prstGeom prst="rect">
            <a:avLst/>
          </a:prstGeom>
          <a:noFill/>
          <a:ln w="9525">
            <a:noFill/>
            <a:miter lim="800000"/>
            <a:headEnd/>
            <a:tailEnd/>
          </a:ln>
        </p:spPr>
      </p:pic>
    </p:spTree>
    <p:extLst>
      <p:ext uri="{BB962C8B-B14F-4D97-AF65-F5344CB8AC3E}">
        <p14:creationId xmlns:p14="http://schemas.microsoft.com/office/powerpoint/2010/main" val="13601738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List of general purpose IPs</a:t>
            </a:r>
            <a:endParaRPr lang="en-US" dirty="0"/>
          </a:p>
        </p:txBody>
      </p:sp>
      <p:sp>
        <p:nvSpPr>
          <p:cNvPr id="3" name="2 Marcador de contenido"/>
          <p:cNvSpPr>
            <a:spLocks noGrp="1"/>
          </p:cNvSpPr>
          <p:nvPr>
            <p:ph idx="1"/>
          </p:nvPr>
        </p:nvSpPr>
        <p:spPr>
          <a:xfrm>
            <a:off x="279233" y="1120106"/>
            <a:ext cx="8524875" cy="3275431"/>
          </a:xfrm>
        </p:spPr>
        <p:txBody>
          <a:bodyPr/>
          <a:lstStyle/>
          <a:p>
            <a:pPr lvl="0"/>
            <a:r>
              <a:rPr lang="en-GB" dirty="0" smtClean="0"/>
              <a:t>3.3/1.8V </a:t>
            </a:r>
            <a:r>
              <a:rPr lang="en-GB" dirty="0"/>
              <a:t>power supply regulator for analogue circuitry (REGA</a:t>
            </a:r>
            <a:r>
              <a:rPr lang="en-GB" dirty="0" smtClean="0"/>
              <a:t>)</a:t>
            </a:r>
            <a:endParaRPr lang="en-US" dirty="0"/>
          </a:p>
          <a:p>
            <a:pPr lvl="0"/>
            <a:r>
              <a:rPr lang="en-GB" dirty="0"/>
              <a:t>3.3/1.8V power supply regulator for digital circuitry (REGD</a:t>
            </a:r>
            <a:r>
              <a:rPr lang="en-GB" dirty="0" smtClean="0"/>
              <a:t>)</a:t>
            </a:r>
            <a:endParaRPr lang="en-US" dirty="0"/>
          </a:p>
          <a:p>
            <a:pPr lvl="0"/>
            <a:r>
              <a:rPr lang="en-GB" dirty="0"/>
              <a:t>SPI/APB communication blocks (SPI</a:t>
            </a:r>
            <a:r>
              <a:rPr lang="en-GB" dirty="0" smtClean="0"/>
              <a:t>)</a:t>
            </a:r>
          </a:p>
          <a:p>
            <a:pPr lvl="0"/>
            <a:r>
              <a:rPr lang="en-GB" dirty="0" smtClean="0"/>
              <a:t>High </a:t>
            </a:r>
            <a:r>
              <a:rPr lang="en-GB" dirty="0"/>
              <a:t>accuracy bandgap voltage reference (BGR) </a:t>
            </a:r>
            <a:endParaRPr lang="en-GB" dirty="0" smtClean="0"/>
          </a:p>
          <a:p>
            <a:pPr lvl="0"/>
            <a:r>
              <a:rPr lang="en-GB" dirty="0" smtClean="0"/>
              <a:t>Analogue </a:t>
            </a:r>
            <a:r>
              <a:rPr lang="en-GB" dirty="0"/>
              <a:t>test bus (ATBUS) </a:t>
            </a:r>
            <a:r>
              <a:rPr lang="en-GB" dirty="0" smtClean="0"/>
              <a:t>with </a:t>
            </a:r>
            <a:r>
              <a:rPr lang="en-GB" dirty="0"/>
              <a:t>16 </a:t>
            </a:r>
            <a:r>
              <a:rPr lang="en-GB" dirty="0" smtClean="0"/>
              <a:t>channels</a:t>
            </a:r>
            <a:endParaRPr lang="en-US" dirty="0"/>
          </a:p>
          <a:p>
            <a:pPr lvl="0"/>
            <a:r>
              <a:rPr lang="en-GB" dirty="0"/>
              <a:t>Digital test bus (DTBUS) </a:t>
            </a:r>
            <a:r>
              <a:rPr lang="en-GB" dirty="0" smtClean="0"/>
              <a:t>with </a:t>
            </a:r>
            <a:r>
              <a:rPr lang="en-GB" dirty="0"/>
              <a:t>16 </a:t>
            </a:r>
            <a:r>
              <a:rPr lang="en-GB" dirty="0" smtClean="0"/>
              <a:t>channels</a:t>
            </a:r>
            <a:endParaRPr lang="en-US" dirty="0"/>
          </a:p>
          <a:p>
            <a:pPr lvl="4" algn="r"/>
            <a:endParaRPr lang="en-US" dirty="0"/>
          </a:p>
        </p:txBody>
      </p:sp>
      <p:sp>
        <p:nvSpPr>
          <p:cNvPr id="4" name="3 Marcador de pie de página"/>
          <p:cNvSpPr>
            <a:spLocks noGrp="1"/>
          </p:cNvSpPr>
          <p:nvPr>
            <p:ph type="ftr" sz="quarter" idx="10"/>
          </p:nvPr>
        </p:nvSpPr>
        <p:spPr/>
        <p:txBody>
          <a:bodyPr/>
          <a:lstStyle/>
          <a:p>
            <a:pPr>
              <a:defRPr/>
            </a:pPr>
            <a:r>
              <a:rPr lang="en-US" dirty="0"/>
              <a:t>Cosmic Vision MF </a:t>
            </a:r>
            <a:r>
              <a:rPr lang="en-US" dirty="0" smtClean="0"/>
              <a:t>– AMICSA &amp; DSP DAY  2016</a:t>
            </a:r>
            <a:endParaRPr lang="en-US" dirty="0"/>
          </a:p>
        </p:txBody>
      </p:sp>
    </p:spTree>
    <p:extLst>
      <p:ext uri="{BB962C8B-B14F-4D97-AF65-F5344CB8AC3E}">
        <p14:creationId xmlns:p14="http://schemas.microsoft.com/office/powerpoint/2010/main" val="9434856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IPs included in CVB001</a:t>
            </a:r>
            <a:endParaRPr lang="en-US" dirty="0"/>
          </a:p>
        </p:txBody>
      </p:sp>
      <p:sp>
        <p:nvSpPr>
          <p:cNvPr id="3" name="2 Marcador de contenido"/>
          <p:cNvSpPr>
            <a:spLocks noGrp="1"/>
          </p:cNvSpPr>
          <p:nvPr>
            <p:ph idx="1"/>
          </p:nvPr>
        </p:nvSpPr>
        <p:spPr>
          <a:xfrm>
            <a:off x="279233" y="1120106"/>
            <a:ext cx="8524875" cy="3275431"/>
          </a:xfrm>
        </p:spPr>
        <p:txBody>
          <a:bodyPr/>
          <a:lstStyle/>
          <a:p>
            <a:pPr lvl="0"/>
            <a:r>
              <a:rPr lang="en-GB" dirty="0"/>
              <a:t>Low-speed single-bit (LSSB) ΣΔ modulator </a:t>
            </a:r>
            <a:r>
              <a:rPr lang="en-GB" dirty="0" smtClean="0"/>
              <a:t>designed </a:t>
            </a:r>
            <a:r>
              <a:rPr lang="en-GB" dirty="0"/>
              <a:t>for the [50; 150] kHz signal frequency range.</a:t>
            </a:r>
            <a:endParaRPr lang="en-US" dirty="0"/>
          </a:p>
          <a:p>
            <a:pPr lvl="0"/>
            <a:r>
              <a:rPr lang="en-GB" dirty="0"/>
              <a:t>High-speed single-bit (HSSB) ΣΔ modulator </a:t>
            </a:r>
            <a:r>
              <a:rPr lang="en-GB" dirty="0" smtClean="0"/>
              <a:t>designed </a:t>
            </a:r>
            <a:r>
              <a:rPr lang="en-GB" dirty="0"/>
              <a:t>for the [150; 500] kHz signal frequency range.</a:t>
            </a:r>
            <a:endParaRPr lang="en-US" dirty="0"/>
          </a:p>
          <a:p>
            <a:pPr lvl="0"/>
            <a:r>
              <a:rPr lang="en-GB" dirty="0"/>
              <a:t>Low-speed multi-bit (LSMB) ΣΔ modulator </a:t>
            </a:r>
            <a:r>
              <a:rPr lang="en-GB" dirty="0" smtClean="0"/>
              <a:t>designed </a:t>
            </a:r>
            <a:r>
              <a:rPr lang="en-GB" dirty="0"/>
              <a:t>for the [0.5; 2] MHz signal frequency range.</a:t>
            </a:r>
            <a:endParaRPr lang="en-US" dirty="0"/>
          </a:p>
          <a:p>
            <a:pPr lvl="0"/>
            <a:r>
              <a:rPr lang="en-GB" dirty="0"/>
              <a:t>High-speed multi-bit (HSMB) ΣΔ modulator </a:t>
            </a:r>
            <a:r>
              <a:rPr lang="en-GB" dirty="0" smtClean="0"/>
              <a:t>designed </a:t>
            </a:r>
            <a:r>
              <a:rPr lang="en-GB" dirty="0"/>
              <a:t>for the [2; 5] MHz frequency range.</a:t>
            </a:r>
            <a:endParaRPr lang="en-US" dirty="0"/>
          </a:p>
          <a:p>
            <a:pPr lvl="4" algn="r"/>
            <a:endParaRPr lang="en-US" dirty="0"/>
          </a:p>
        </p:txBody>
      </p:sp>
      <p:sp>
        <p:nvSpPr>
          <p:cNvPr id="4" name="3 Marcador de pie de página"/>
          <p:cNvSpPr>
            <a:spLocks noGrp="1"/>
          </p:cNvSpPr>
          <p:nvPr>
            <p:ph type="ftr" sz="quarter" idx="10"/>
          </p:nvPr>
        </p:nvSpPr>
        <p:spPr/>
        <p:txBody>
          <a:bodyPr/>
          <a:lstStyle/>
          <a:p>
            <a:pPr>
              <a:defRPr/>
            </a:pPr>
            <a:r>
              <a:rPr lang="en-US" dirty="0"/>
              <a:t>Cosmic Vision MF </a:t>
            </a:r>
            <a:r>
              <a:rPr lang="en-US" dirty="0" smtClean="0"/>
              <a:t>– AMICSA &amp; DSP DAY  2016</a:t>
            </a:r>
            <a:endParaRPr lang="en-US" dirty="0"/>
          </a:p>
        </p:txBody>
      </p:sp>
    </p:spTree>
    <p:extLst>
      <p:ext uri="{BB962C8B-B14F-4D97-AF65-F5344CB8AC3E}">
        <p14:creationId xmlns:p14="http://schemas.microsoft.com/office/powerpoint/2010/main" val="3284420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IPs included in CVC001</a:t>
            </a:r>
            <a:endParaRPr lang="en-US" dirty="0"/>
          </a:p>
        </p:txBody>
      </p:sp>
      <p:sp>
        <p:nvSpPr>
          <p:cNvPr id="3" name="2 Marcador de contenido"/>
          <p:cNvSpPr>
            <a:spLocks noGrp="1"/>
          </p:cNvSpPr>
          <p:nvPr>
            <p:ph idx="1"/>
          </p:nvPr>
        </p:nvSpPr>
        <p:spPr>
          <a:xfrm>
            <a:off x="279233" y="1120106"/>
            <a:ext cx="8524875" cy="3275431"/>
          </a:xfrm>
        </p:spPr>
        <p:txBody>
          <a:bodyPr/>
          <a:lstStyle/>
          <a:p>
            <a:pPr lvl="0"/>
            <a:r>
              <a:rPr lang="en-GB" dirty="0"/>
              <a:t>Bessel filter (BF) </a:t>
            </a:r>
            <a:r>
              <a:rPr lang="en-GB" dirty="0" smtClean="0"/>
              <a:t>with </a:t>
            </a:r>
            <a:r>
              <a:rPr lang="en-GB" dirty="0"/>
              <a:t>configurable bandwidth (1 and 5 MHz options)</a:t>
            </a:r>
            <a:endParaRPr lang="en-US" dirty="0"/>
          </a:p>
          <a:p>
            <a:pPr lvl="0"/>
            <a:r>
              <a:rPr lang="en-GB" dirty="0"/>
              <a:t>Low-speed DAC (LSDAC) </a:t>
            </a:r>
            <a:r>
              <a:rPr lang="en-GB" dirty="0" smtClean="0"/>
              <a:t>Low-noise </a:t>
            </a:r>
            <a:r>
              <a:rPr lang="en-GB" dirty="0"/>
              <a:t>amplifier (LNA) </a:t>
            </a:r>
            <a:r>
              <a:rPr lang="en-GB" dirty="0" smtClean="0"/>
              <a:t>with </a:t>
            </a:r>
            <a:r>
              <a:rPr lang="en-GB" dirty="0"/>
              <a:t>voltage and trans-impedance programmable amplification modes.</a:t>
            </a:r>
            <a:endParaRPr lang="en-US" dirty="0"/>
          </a:p>
          <a:p>
            <a:pPr lvl="0"/>
            <a:r>
              <a:rPr lang="en-GB" dirty="0"/>
              <a:t>Power amplifier (PA</a:t>
            </a:r>
            <a:r>
              <a:rPr lang="en-GB" dirty="0" smtClean="0"/>
              <a:t>) with </a:t>
            </a:r>
            <a:r>
              <a:rPr lang="en-GB" dirty="0"/>
              <a:t>voltage, current, trans-impedance and trans-conductance amplification modes.</a:t>
            </a:r>
            <a:endParaRPr lang="en-US" dirty="0"/>
          </a:p>
          <a:p>
            <a:pPr lvl="4" algn="r"/>
            <a:endParaRPr lang="en-US" dirty="0"/>
          </a:p>
        </p:txBody>
      </p:sp>
      <p:sp>
        <p:nvSpPr>
          <p:cNvPr id="4" name="3 Marcador de pie de página"/>
          <p:cNvSpPr>
            <a:spLocks noGrp="1"/>
          </p:cNvSpPr>
          <p:nvPr>
            <p:ph type="ftr" sz="quarter" idx="10"/>
          </p:nvPr>
        </p:nvSpPr>
        <p:spPr/>
        <p:txBody>
          <a:bodyPr/>
          <a:lstStyle/>
          <a:p>
            <a:pPr>
              <a:defRPr/>
            </a:pPr>
            <a:r>
              <a:rPr lang="en-US" dirty="0"/>
              <a:t>Cosmic Vision MF </a:t>
            </a:r>
            <a:r>
              <a:rPr lang="en-US" dirty="0" smtClean="0"/>
              <a:t>– AMICSA &amp; DSP DAY  2016</a:t>
            </a:r>
            <a:endParaRPr lang="en-US" dirty="0"/>
          </a:p>
        </p:txBody>
      </p:sp>
    </p:spTree>
    <p:extLst>
      <p:ext uri="{BB962C8B-B14F-4D97-AF65-F5344CB8AC3E}">
        <p14:creationId xmlns:p14="http://schemas.microsoft.com/office/powerpoint/2010/main" val="5850652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Main specs</a:t>
            </a:r>
            <a:endParaRPr lang="en-US" dirty="0"/>
          </a:p>
        </p:txBody>
      </p:sp>
      <p:graphicFrame>
        <p:nvGraphicFramePr>
          <p:cNvPr id="8" name="7 Marcador de contenido"/>
          <p:cNvGraphicFramePr>
            <a:graphicFrameLocks noGrp="1"/>
          </p:cNvGraphicFramePr>
          <p:nvPr>
            <p:ph idx="1"/>
            <p:extLst>
              <p:ext uri="{D42A27DB-BD31-4B8C-83A1-F6EECF244321}">
                <p14:modId xmlns:p14="http://schemas.microsoft.com/office/powerpoint/2010/main" val="4183085161"/>
              </p:ext>
            </p:extLst>
          </p:nvPr>
        </p:nvGraphicFramePr>
        <p:xfrm>
          <a:off x="505115" y="1254332"/>
          <a:ext cx="4003993" cy="4162816"/>
        </p:xfrm>
        <a:graphic>
          <a:graphicData uri="http://schemas.openxmlformats.org/drawingml/2006/table">
            <a:tbl>
              <a:tblPr firstRow="1" firstCol="1" lastRow="1" lastCol="1" bandRow="1" bandCol="1"/>
              <a:tblGrid>
                <a:gridCol w="1653223"/>
                <a:gridCol w="1008698"/>
                <a:gridCol w="1342072"/>
              </a:tblGrid>
              <a:tr h="520352">
                <a:tc>
                  <a:txBody>
                    <a:bodyPr/>
                    <a:lstStyle/>
                    <a:p>
                      <a:pPr algn="just">
                        <a:spcAft>
                          <a:spcPts val="0"/>
                        </a:spcAft>
                      </a:pPr>
                      <a:r>
                        <a:rPr lang="en-GB" sz="1600" b="1" dirty="0">
                          <a:effectLst/>
                          <a:latin typeface="Times"/>
                          <a:ea typeface="Times New Roman"/>
                        </a:rPr>
                        <a:t>Parameter</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b="1">
                          <a:effectLst/>
                          <a:latin typeface="Times"/>
                          <a:ea typeface="Times New Roman"/>
                        </a:rPr>
                        <a:t>Value</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b="1">
                          <a:effectLst/>
                          <a:latin typeface="Times"/>
                          <a:ea typeface="Times New Roman"/>
                        </a:rPr>
                        <a:t>Unit</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0352">
                <a:tc>
                  <a:txBody>
                    <a:bodyPr/>
                    <a:lstStyle/>
                    <a:p>
                      <a:pPr algn="just">
                        <a:spcAft>
                          <a:spcPts val="0"/>
                        </a:spcAft>
                      </a:pPr>
                      <a:r>
                        <a:rPr lang="en-GB" sz="1600" dirty="0">
                          <a:effectLst/>
                          <a:latin typeface="Times"/>
                          <a:ea typeface="Times New Roman"/>
                        </a:rPr>
                        <a:t>Operational range</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[-10; 85]</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Calibri"/>
                          <a:ea typeface="Times New Roman"/>
                        </a:rPr>
                        <a:t>°</a:t>
                      </a:r>
                      <a:r>
                        <a:rPr lang="en-GB" sz="1600" dirty="0">
                          <a:effectLst/>
                          <a:latin typeface="Times"/>
                          <a:ea typeface="Times New Roman"/>
                        </a:rPr>
                        <a:t>C</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0352">
                <a:tc>
                  <a:txBody>
                    <a:bodyPr/>
                    <a:lstStyle/>
                    <a:p>
                      <a:pPr algn="just">
                        <a:spcAft>
                          <a:spcPts val="0"/>
                        </a:spcAft>
                      </a:pPr>
                      <a:r>
                        <a:rPr lang="en-GB" sz="1600" dirty="0">
                          <a:effectLst/>
                          <a:latin typeface="Times"/>
                          <a:ea typeface="Times New Roman"/>
                        </a:rPr>
                        <a:t>Functional range</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[-55; 125]</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Calibri"/>
                          <a:ea typeface="Times New Roman"/>
                        </a:rPr>
                        <a:t>°</a:t>
                      </a:r>
                      <a:r>
                        <a:rPr lang="en-GB" sz="1600" dirty="0">
                          <a:effectLst/>
                          <a:latin typeface="Times"/>
                          <a:ea typeface="Times New Roman"/>
                        </a:rPr>
                        <a:t>C</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0352">
                <a:tc>
                  <a:txBody>
                    <a:bodyPr/>
                    <a:lstStyle/>
                    <a:p>
                      <a:pPr algn="just">
                        <a:spcAft>
                          <a:spcPts val="0"/>
                        </a:spcAft>
                      </a:pPr>
                      <a:r>
                        <a:rPr lang="en-GB" sz="1600" b="0" kern="1200" dirty="0">
                          <a:solidFill>
                            <a:schemeClr val="tx1"/>
                          </a:solidFill>
                          <a:effectLst/>
                          <a:latin typeface="Times"/>
                          <a:ea typeface="Times New Roman"/>
                          <a:cs typeface="+mn-cs"/>
                        </a:rPr>
                        <a:t>TID</a:t>
                      </a:r>
                      <a:endParaRPr lang="en-US" sz="1600" b="0" kern="1200" dirty="0">
                        <a:solidFill>
                          <a:schemeClr val="tx1"/>
                        </a:solidFill>
                        <a:effectLst/>
                        <a:latin typeface="Times"/>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b="0" kern="1200" dirty="0">
                          <a:solidFill>
                            <a:schemeClr val="tx1"/>
                          </a:solidFill>
                          <a:effectLst/>
                          <a:latin typeface="Times"/>
                          <a:ea typeface="Times New Roman"/>
                          <a:cs typeface="+mn-cs"/>
                        </a:rPr>
                        <a:t>300</a:t>
                      </a:r>
                      <a:endParaRPr lang="en-US" sz="1600" b="0" kern="1200" dirty="0">
                        <a:solidFill>
                          <a:schemeClr val="tx1"/>
                        </a:solidFill>
                        <a:effectLst/>
                        <a:latin typeface="Times"/>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b="0" kern="1200" dirty="0" err="1">
                          <a:solidFill>
                            <a:schemeClr val="tx1"/>
                          </a:solidFill>
                          <a:effectLst/>
                          <a:latin typeface="Times"/>
                          <a:ea typeface="Times New Roman"/>
                          <a:cs typeface="+mn-cs"/>
                        </a:rPr>
                        <a:t>Krad</a:t>
                      </a:r>
                      <a:endParaRPr lang="en-US" sz="1600" b="0" kern="1200" dirty="0">
                        <a:solidFill>
                          <a:schemeClr val="tx1"/>
                        </a:solidFill>
                        <a:effectLst/>
                        <a:latin typeface="Times"/>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0352">
                <a:tc>
                  <a:txBody>
                    <a:bodyPr/>
                    <a:lstStyle/>
                    <a:p>
                      <a:pPr algn="just">
                        <a:spcAft>
                          <a:spcPts val="0"/>
                        </a:spcAft>
                      </a:pPr>
                      <a:r>
                        <a:rPr lang="en-GB" sz="1600" b="0" kern="1200" dirty="0">
                          <a:solidFill>
                            <a:schemeClr val="tx1"/>
                          </a:solidFill>
                          <a:effectLst/>
                          <a:latin typeface="Times"/>
                          <a:ea typeface="Times New Roman"/>
                          <a:cs typeface="+mn-cs"/>
                        </a:rPr>
                        <a:t>SEL</a:t>
                      </a:r>
                      <a:endParaRPr lang="en-US" sz="1600" b="0" kern="1200" dirty="0">
                        <a:solidFill>
                          <a:schemeClr val="tx1"/>
                        </a:solidFill>
                        <a:effectLst/>
                        <a:latin typeface="Times"/>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b="0" kern="1200" dirty="0">
                          <a:solidFill>
                            <a:schemeClr val="tx1"/>
                          </a:solidFill>
                          <a:effectLst/>
                          <a:latin typeface="Times"/>
                          <a:ea typeface="Times New Roman"/>
                          <a:cs typeface="+mn-cs"/>
                        </a:rPr>
                        <a:t>80</a:t>
                      </a:r>
                      <a:endParaRPr lang="en-US" sz="1600" b="0" kern="1200" dirty="0">
                        <a:solidFill>
                          <a:schemeClr val="tx1"/>
                        </a:solidFill>
                        <a:effectLst/>
                        <a:latin typeface="Times"/>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b="0" kern="1200" dirty="0">
                          <a:solidFill>
                            <a:schemeClr val="tx1"/>
                          </a:solidFill>
                          <a:effectLst/>
                          <a:latin typeface="Times"/>
                          <a:ea typeface="Times New Roman"/>
                          <a:cs typeface="+mn-cs"/>
                        </a:rPr>
                        <a:t>MeV·cm2/mg</a:t>
                      </a:r>
                      <a:endParaRPr lang="en-US" sz="1600" b="0" kern="1200" dirty="0">
                        <a:solidFill>
                          <a:schemeClr val="tx1"/>
                        </a:solidFill>
                        <a:effectLst/>
                        <a:latin typeface="Times"/>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0352">
                <a:tc>
                  <a:txBody>
                    <a:bodyPr/>
                    <a:lstStyle/>
                    <a:p>
                      <a:pPr algn="just">
                        <a:spcAft>
                          <a:spcPts val="0"/>
                        </a:spcAft>
                      </a:pPr>
                      <a:r>
                        <a:rPr lang="en-GB" sz="1600" b="0" kern="1200" dirty="0">
                          <a:solidFill>
                            <a:schemeClr val="tx1"/>
                          </a:solidFill>
                          <a:effectLst/>
                          <a:latin typeface="Times"/>
                          <a:ea typeface="Times New Roman"/>
                          <a:cs typeface="+mn-cs"/>
                        </a:rPr>
                        <a:t>SER</a:t>
                      </a:r>
                      <a:endParaRPr lang="en-US" sz="1600" b="0" kern="1200" dirty="0">
                        <a:solidFill>
                          <a:schemeClr val="tx1"/>
                        </a:solidFill>
                        <a:effectLst/>
                        <a:latin typeface="Times"/>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b="0" kern="1200" dirty="0">
                          <a:solidFill>
                            <a:schemeClr val="tx1"/>
                          </a:solidFill>
                          <a:effectLst/>
                          <a:latin typeface="Times"/>
                          <a:ea typeface="Times New Roman"/>
                          <a:cs typeface="+mn-cs"/>
                        </a:rPr>
                        <a:t>1e-10</a:t>
                      </a:r>
                      <a:endParaRPr lang="en-US" sz="1600" b="0" kern="1200" dirty="0">
                        <a:solidFill>
                          <a:schemeClr val="tx1"/>
                        </a:solidFill>
                        <a:effectLst/>
                        <a:latin typeface="Times"/>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b="0" kern="1200" dirty="0">
                          <a:solidFill>
                            <a:schemeClr val="tx1"/>
                          </a:solidFill>
                          <a:effectLst/>
                          <a:latin typeface="Times"/>
                          <a:ea typeface="Times New Roman"/>
                          <a:cs typeface="+mn-cs"/>
                        </a:rPr>
                        <a:t>errors/bit/day</a:t>
                      </a:r>
                      <a:endParaRPr lang="en-US" sz="1600" b="0" kern="1200" dirty="0">
                        <a:solidFill>
                          <a:schemeClr val="tx1"/>
                        </a:solidFill>
                        <a:effectLst/>
                        <a:latin typeface="Times"/>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0352">
                <a:tc>
                  <a:txBody>
                    <a:bodyPr/>
                    <a:lstStyle/>
                    <a:p>
                      <a:pPr algn="just">
                        <a:spcAft>
                          <a:spcPts val="0"/>
                        </a:spcAft>
                      </a:pPr>
                      <a:r>
                        <a:rPr lang="en-GB" sz="1600" dirty="0">
                          <a:effectLst/>
                          <a:latin typeface="Times"/>
                          <a:ea typeface="Times New Roman"/>
                        </a:rPr>
                        <a:t>Supply voltage</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[2; 3.6]</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effectLst/>
                          <a:latin typeface="Times"/>
                          <a:ea typeface="Times New Roman"/>
                        </a:rPr>
                        <a:t>V</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0352">
                <a:tc>
                  <a:txBody>
                    <a:bodyPr/>
                    <a:lstStyle/>
                    <a:p>
                      <a:pPr algn="just">
                        <a:spcAft>
                          <a:spcPts val="0"/>
                        </a:spcAft>
                      </a:pPr>
                      <a:r>
                        <a:rPr lang="en-GB" sz="1600" dirty="0">
                          <a:effectLst/>
                          <a:latin typeface="Times"/>
                          <a:ea typeface="Times New Roman"/>
                        </a:rPr>
                        <a:t>Supply current</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&lt;27</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mA</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3 Marcador de pie de página"/>
          <p:cNvSpPr>
            <a:spLocks noGrp="1"/>
          </p:cNvSpPr>
          <p:nvPr>
            <p:ph type="ftr" sz="quarter" idx="10"/>
          </p:nvPr>
        </p:nvSpPr>
        <p:spPr/>
        <p:txBody>
          <a:bodyPr/>
          <a:lstStyle/>
          <a:p>
            <a:pPr>
              <a:defRPr/>
            </a:pPr>
            <a:r>
              <a:rPr lang="en-US" dirty="0"/>
              <a:t>Cosmic Vision MF </a:t>
            </a:r>
            <a:r>
              <a:rPr lang="en-US" dirty="0" smtClean="0"/>
              <a:t>– AMICSA &amp; DSP DAY  2016</a:t>
            </a:r>
            <a:endParaRPr lang="en-US" dirty="0"/>
          </a:p>
        </p:txBody>
      </p:sp>
    </p:spTree>
    <p:extLst>
      <p:ext uri="{BB962C8B-B14F-4D97-AF65-F5344CB8AC3E}">
        <p14:creationId xmlns:p14="http://schemas.microsoft.com/office/powerpoint/2010/main" val="30647266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IP Specs</a:t>
            </a:r>
            <a:endParaRPr lang="en-US" dirty="0"/>
          </a:p>
        </p:txBody>
      </p:sp>
      <p:sp>
        <p:nvSpPr>
          <p:cNvPr id="4" name="3 Marcador de pie de página"/>
          <p:cNvSpPr>
            <a:spLocks noGrp="1"/>
          </p:cNvSpPr>
          <p:nvPr>
            <p:ph type="ftr" sz="quarter" idx="10"/>
          </p:nvPr>
        </p:nvSpPr>
        <p:spPr/>
        <p:txBody>
          <a:bodyPr/>
          <a:lstStyle/>
          <a:p>
            <a:pPr>
              <a:defRPr/>
            </a:pPr>
            <a:r>
              <a:rPr lang="en-US" dirty="0"/>
              <a:t>Cosmic Vision MF </a:t>
            </a:r>
            <a:r>
              <a:rPr lang="en-US" dirty="0" smtClean="0"/>
              <a:t>– AMICSA &amp; DSP DAY  2016</a:t>
            </a:r>
            <a:endParaRPr lang="en-US" dirty="0"/>
          </a:p>
        </p:txBody>
      </p:sp>
      <p:graphicFrame>
        <p:nvGraphicFramePr>
          <p:cNvPr id="6" name="5 Marcador de contenido"/>
          <p:cNvGraphicFramePr>
            <a:graphicFrameLocks noGrp="1"/>
          </p:cNvGraphicFramePr>
          <p:nvPr>
            <p:ph idx="1"/>
            <p:extLst>
              <p:ext uri="{D42A27DB-BD31-4B8C-83A1-F6EECF244321}">
                <p14:modId xmlns:p14="http://schemas.microsoft.com/office/powerpoint/2010/main" val="1570812398"/>
              </p:ext>
            </p:extLst>
          </p:nvPr>
        </p:nvGraphicFramePr>
        <p:xfrm>
          <a:off x="511206" y="1673354"/>
          <a:ext cx="3293872" cy="975360"/>
        </p:xfrm>
        <a:graphic>
          <a:graphicData uri="http://schemas.openxmlformats.org/drawingml/2006/table">
            <a:tbl>
              <a:tblPr firstRow="1" firstCol="1" lastRow="1" lastCol="1" bandRow="1" bandCol="1"/>
              <a:tblGrid>
                <a:gridCol w="1798765"/>
                <a:gridCol w="889635"/>
                <a:gridCol w="605472"/>
              </a:tblGrid>
              <a:tr h="0">
                <a:tc>
                  <a:txBody>
                    <a:bodyPr/>
                    <a:lstStyle/>
                    <a:p>
                      <a:pPr algn="just">
                        <a:spcAft>
                          <a:spcPts val="0"/>
                        </a:spcAft>
                      </a:pPr>
                      <a:r>
                        <a:rPr lang="en-GB" sz="1600" b="1" dirty="0">
                          <a:effectLst/>
                          <a:latin typeface="Times"/>
                          <a:ea typeface="Times New Roman"/>
                        </a:rPr>
                        <a:t>Parameter</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b="1" dirty="0">
                          <a:effectLst/>
                          <a:latin typeface="Times"/>
                          <a:ea typeface="Times New Roman"/>
                        </a:rPr>
                        <a:t>Value</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b="1">
                          <a:effectLst/>
                          <a:latin typeface="Times"/>
                          <a:ea typeface="Times New Roman"/>
                        </a:rPr>
                        <a:t>Unit</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en-GB" sz="1600" dirty="0">
                          <a:effectLst/>
                          <a:latin typeface="Times"/>
                          <a:ea typeface="Times New Roman"/>
                        </a:rPr>
                        <a:t>Signal bandwidth</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effectLst/>
                          <a:latin typeface="Times"/>
                          <a:ea typeface="Times New Roman"/>
                        </a:rPr>
                        <a:t>[0,05; 5]</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effectLst/>
                          <a:latin typeface="Times"/>
                          <a:ea typeface="Times New Roman"/>
                        </a:rPr>
                        <a:t>MHz</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en-GB" sz="1600" dirty="0">
                          <a:effectLst/>
                          <a:latin typeface="Times"/>
                          <a:ea typeface="Times New Roman"/>
                        </a:rPr>
                        <a:t>Effective resolution</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[13; 19]</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effectLst/>
                          <a:latin typeface="Times"/>
                          <a:ea typeface="Times New Roman"/>
                        </a:rPr>
                        <a:t>bits</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en-GB" sz="1600">
                          <a:effectLst/>
                          <a:latin typeface="Times"/>
                          <a:ea typeface="Times New Roman"/>
                        </a:rPr>
                        <a:t>Consumption</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[1; 20]</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mA</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 name="2 Marcador de contenido"/>
          <p:cNvSpPr txBox="1">
            <a:spLocks/>
          </p:cNvSpPr>
          <p:nvPr/>
        </p:nvSpPr>
        <p:spPr bwMode="auto">
          <a:xfrm>
            <a:off x="352384" y="1019523"/>
            <a:ext cx="8524875" cy="70869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180975" indent="-180975" algn="l" rtl="0" eaLnBrk="0" fontAlgn="base" hangingPunct="0">
              <a:spcBef>
                <a:spcPct val="0"/>
              </a:spcBef>
              <a:spcAft>
                <a:spcPct val="40000"/>
              </a:spcAft>
              <a:buFont typeface="Wingdings" pitchFamily="2" charset="2"/>
              <a:buChar char="§"/>
              <a:defRPr sz="2000">
                <a:solidFill>
                  <a:schemeClr val="tx1"/>
                </a:solidFill>
                <a:latin typeface="+mn-lt"/>
                <a:ea typeface="ＭＳ Ｐゴシック" charset="0"/>
                <a:cs typeface="+mn-cs"/>
              </a:defRPr>
            </a:lvl1pPr>
            <a:lvl2pPr marL="444500" indent="-261938" algn="l" rtl="0" eaLnBrk="0" fontAlgn="base" hangingPunct="0">
              <a:spcBef>
                <a:spcPct val="0"/>
              </a:spcBef>
              <a:spcAft>
                <a:spcPct val="40000"/>
              </a:spcAft>
              <a:buChar char="–"/>
              <a:defRPr sz="2800">
                <a:solidFill>
                  <a:schemeClr val="tx1"/>
                </a:solidFill>
                <a:latin typeface="+mn-lt"/>
                <a:ea typeface="Arial" pitchFamily="-107" charset="0"/>
                <a:cs typeface="+mn-cs"/>
              </a:defRPr>
            </a:lvl2pPr>
            <a:lvl3pPr marL="720725" indent="-274638" algn="l" rtl="0" eaLnBrk="0" fontAlgn="base" hangingPunct="0">
              <a:spcBef>
                <a:spcPct val="0"/>
              </a:spcBef>
              <a:spcAft>
                <a:spcPct val="40000"/>
              </a:spcAft>
              <a:buChar char="•"/>
              <a:defRPr sz="2400">
                <a:solidFill>
                  <a:schemeClr val="tx1"/>
                </a:solidFill>
                <a:latin typeface="+mn-lt"/>
                <a:ea typeface="Arial" pitchFamily="-107" charset="0"/>
                <a:cs typeface="+mn-cs"/>
              </a:defRPr>
            </a:lvl3pPr>
            <a:lvl4pPr marL="987425" indent="-265113" algn="l" rtl="0" eaLnBrk="0" fontAlgn="base" hangingPunct="0">
              <a:spcBef>
                <a:spcPct val="0"/>
              </a:spcBef>
              <a:spcAft>
                <a:spcPct val="40000"/>
              </a:spcAft>
              <a:buChar char="–"/>
              <a:defRPr sz="2000">
                <a:solidFill>
                  <a:schemeClr val="tx1"/>
                </a:solidFill>
                <a:latin typeface="+mn-lt"/>
                <a:ea typeface="Arial" pitchFamily="-107" charset="0"/>
                <a:cs typeface="+mn-cs"/>
              </a:defRPr>
            </a:lvl4pPr>
            <a:lvl5pPr marL="1254125" indent="-265113" algn="l" rtl="0" eaLnBrk="0" fontAlgn="base" hangingPunct="0">
              <a:spcBef>
                <a:spcPct val="0"/>
              </a:spcBef>
              <a:spcAft>
                <a:spcPct val="40000"/>
              </a:spcAft>
              <a:buChar char="»"/>
              <a:defRPr sz="2000">
                <a:solidFill>
                  <a:schemeClr val="tx1"/>
                </a:solidFill>
                <a:latin typeface="+mn-lt"/>
                <a:ea typeface="Arial" pitchFamily="-107" charset="0"/>
                <a:cs typeface="+mn-cs"/>
              </a:defRPr>
            </a:lvl5pPr>
            <a:lvl6pPr marL="1711325" indent="-265113" algn="l" rtl="0" fontAlgn="base">
              <a:spcBef>
                <a:spcPct val="0"/>
              </a:spcBef>
              <a:spcAft>
                <a:spcPct val="40000"/>
              </a:spcAft>
              <a:buChar char="»"/>
              <a:defRPr>
                <a:solidFill>
                  <a:schemeClr val="tx1"/>
                </a:solidFill>
                <a:latin typeface="+mn-lt"/>
                <a:cs typeface="+mn-cs"/>
              </a:defRPr>
            </a:lvl6pPr>
            <a:lvl7pPr marL="2168525" indent="-265113" algn="l" rtl="0" fontAlgn="base">
              <a:spcBef>
                <a:spcPct val="0"/>
              </a:spcBef>
              <a:spcAft>
                <a:spcPct val="40000"/>
              </a:spcAft>
              <a:buChar char="»"/>
              <a:defRPr>
                <a:solidFill>
                  <a:schemeClr val="tx1"/>
                </a:solidFill>
                <a:latin typeface="+mn-lt"/>
                <a:cs typeface="+mn-cs"/>
              </a:defRPr>
            </a:lvl7pPr>
            <a:lvl8pPr marL="2625725" indent="-265113" algn="l" rtl="0" fontAlgn="base">
              <a:spcBef>
                <a:spcPct val="0"/>
              </a:spcBef>
              <a:spcAft>
                <a:spcPct val="40000"/>
              </a:spcAft>
              <a:buChar char="»"/>
              <a:defRPr>
                <a:solidFill>
                  <a:schemeClr val="tx1"/>
                </a:solidFill>
                <a:latin typeface="+mn-lt"/>
                <a:cs typeface="+mn-cs"/>
              </a:defRPr>
            </a:lvl8pPr>
            <a:lvl9pPr marL="3082925" indent="-265113" algn="l" rtl="0" fontAlgn="base">
              <a:spcBef>
                <a:spcPct val="0"/>
              </a:spcBef>
              <a:spcAft>
                <a:spcPct val="40000"/>
              </a:spcAft>
              <a:buChar char="»"/>
              <a:defRPr>
                <a:solidFill>
                  <a:schemeClr val="tx1"/>
                </a:solidFill>
                <a:latin typeface="+mn-lt"/>
                <a:cs typeface="+mn-cs"/>
              </a:defRPr>
            </a:lvl9pPr>
          </a:lstStyle>
          <a:p>
            <a:r>
              <a:rPr lang="en-GB" kern="0" dirty="0" smtClean="0"/>
              <a:t>ADC Main specs</a:t>
            </a:r>
            <a:endParaRPr lang="en-US" kern="0" dirty="0"/>
          </a:p>
        </p:txBody>
      </p:sp>
      <p:sp>
        <p:nvSpPr>
          <p:cNvPr id="10" name="2 Marcador de contenido"/>
          <p:cNvSpPr txBox="1">
            <a:spLocks/>
          </p:cNvSpPr>
          <p:nvPr/>
        </p:nvSpPr>
        <p:spPr bwMode="auto">
          <a:xfrm>
            <a:off x="431632" y="2808699"/>
            <a:ext cx="8524875" cy="35434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180975" indent="-180975" algn="l" rtl="0" eaLnBrk="0" fontAlgn="base" hangingPunct="0">
              <a:spcBef>
                <a:spcPct val="0"/>
              </a:spcBef>
              <a:spcAft>
                <a:spcPct val="40000"/>
              </a:spcAft>
              <a:buFont typeface="Wingdings" pitchFamily="2" charset="2"/>
              <a:buChar char="§"/>
              <a:defRPr sz="2000">
                <a:solidFill>
                  <a:schemeClr val="tx1"/>
                </a:solidFill>
                <a:latin typeface="+mn-lt"/>
                <a:ea typeface="ＭＳ Ｐゴシック" charset="0"/>
                <a:cs typeface="+mn-cs"/>
              </a:defRPr>
            </a:lvl1pPr>
            <a:lvl2pPr marL="444500" indent="-261938" algn="l" rtl="0" eaLnBrk="0" fontAlgn="base" hangingPunct="0">
              <a:spcBef>
                <a:spcPct val="0"/>
              </a:spcBef>
              <a:spcAft>
                <a:spcPct val="40000"/>
              </a:spcAft>
              <a:buChar char="–"/>
              <a:defRPr sz="2800">
                <a:solidFill>
                  <a:schemeClr val="tx1"/>
                </a:solidFill>
                <a:latin typeface="+mn-lt"/>
                <a:ea typeface="Arial" pitchFamily="-107" charset="0"/>
                <a:cs typeface="+mn-cs"/>
              </a:defRPr>
            </a:lvl2pPr>
            <a:lvl3pPr marL="720725" indent="-274638" algn="l" rtl="0" eaLnBrk="0" fontAlgn="base" hangingPunct="0">
              <a:spcBef>
                <a:spcPct val="0"/>
              </a:spcBef>
              <a:spcAft>
                <a:spcPct val="40000"/>
              </a:spcAft>
              <a:buChar char="•"/>
              <a:defRPr sz="2400">
                <a:solidFill>
                  <a:schemeClr val="tx1"/>
                </a:solidFill>
                <a:latin typeface="+mn-lt"/>
                <a:ea typeface="Arial" pitchFamily="-107" charset="0"/>
                <a:cs typeface="+mn-cs"/>
              </a:defRPr>
            </a:lvl3pPr>
            <a:lvl4pPr marL="987425" indent="-265113" algn="l" rtl="0" eaLnBrk="0" fontAlgn="base" hangingPunct="0">
              <a:spcBef>
                <a:spcPct val="0"/>
              </a:spcBef>
              <a:spcAft>
                <a:spcPct val="40000"/>
              </a:spcAft>
              <a:buChar char="–"/>
              <a:defRPr sz="2000">
                <a:solidFill>
                  <a:schemeClr val="tx1"/>
                </a:solidFill>
                <a:latin typeface="+mn-lt"/>
                <a:ea typeface="Arial" pitchFamily="-107" charset="0"/>
                <a:cs typeface="+mn-cs"/>
              </a:defRPr>
            </a:lvl4pPr>
            <a:lvl5pPr marL="1254125" indent="-265113" algn="l" rtl="0" eaLnBrk="0" fontAlgn="base" hangingPunct="0">
              <a:spcBef>
                <a:spcPct val="0"/>
              </a:spcBef>
              <a:spcAft>
                <a:spcPct val="40000"/>
              </a:spcAft>
              <a:buChar char="»"/>
              <a:defRPr sz="2000">
                <a:solidFill>
                  <a:schemeClr val="tx1"/>
                </a:solidFill>
                <a:latin typeface="+mn-lt"/>
                <a:ea typeface="Arial" pitchFamily="-107" charset="0"/>
                <a:cs typeface="+mn-cs"/>
              </a:defRPr>
            </a:lvl5pPr>
            <a:lvl6pPr marL="1711325" indent="-265113" algn="l" rtl="0" fontAlgn="base">
              <a:spcBef>
                <a:spcPct val="0"/>
              </a:spcBef>
              <a:spcAft>
                <a:spcPct val="40000"/>
              </a:spcAft>
              <a:buChar char="»"/>
              <a:defRPr>
                <a:solidFill>
                  <a:schemeClr val="tx1"/>
                </a:solidFill>
                <a:latin typeface="+mn-lt"/>
                <a:cs typeface="+mn-cs"/>
              </a:defRPr>
            </a:lvl6pPr>
            <a:lvl7pPr marL="2168525" indent="-265113" algn="l" rtl="0" fontAlgn="base">
              <a:spcBef>
                <a:spcPct val="0"/>
              </a:spcBef>
              <a:spcAft>
                <a:spcPct val="40000"/>
              </a:spcAft>
              <a:buChar char="»"/>
              <a:defRPr>
                <a:solidFill>
                  <a:schemeClr val="tx1"/>
                </a:solidFill>
                <a:latin typeface="+mn-lt"/>
                <a:cs typeface="+mn-cs"/>
              </a:defRPr>
            </a:lvl7pPr>
            <a:lvl8pPr marL="2625725" indent="-265113" algn="l" rtl="0" fontAlgn="base">
              <a:spcBef>
                <a:spcPct val="0"/>
              </a:spcBef>
              <a:spcAft>
                <a:spcPct val="40000"/>
              </a:spcAft>
              <a:buChar char="»"/>
              <a:defRPr>
                <a:solidFill>
                  <a:schemeClr val="tx1"/>
                </a:solidFill>
                <a:latin typeface="+mn-lt"/>
                <a:cs typeface="+mn-cs"/>
              </a:defRPr>
            </a:lvl8pPr>
            <a:lvl9pPr marL="3082925" indent="-265113" algn="l" rtl="0" fontAlgn="base">
              <a:spcBef>
                <a:spcPct val="0"/>
              </a:spcBef>
              <a:spcAft>
                <a:spcPct val="40000"/>
              </a:spcAft>
              <a:buChar char="»"/>
              <a:defRPr>
                <a:solidFill>
                  <a:schemeClr val="tx1"/>
                </a:solidFill>
                <a:latin typeface="+mn-lt"/>
                <a:cs typeface="+mn-cs"/>
              </a:defRPr>
            </a:lvl9pPr>
          </a:lstStyle>
          <a:p>
            <a:r>
              <a:rPr lang="en-GB" kern="0" dirty="0" smtClean="0"/>
              <a:t>LNA Main specs</a:t>
            </a:r>
            <a:endParaRPr lang="en-US" kern="0" dirty="0"/>
          </a:p>
        </p:txBody>
      </p:sp>
      <p:graphicFrame>
        <p:nvGraphicFramePr>
          <p:cNvPr id="14" name="13 Tabla"/>
          <p:cNvGraphicFramePr>
            <a:graphicFrameLocks noGrp="1"/>
          </p:cNvGraphicFramePr>
          <p:nvPr>
            <p:extLst>
              <p:ext uri="{D42A27DB-BD31-4B8C-83A1-F6EECF244321}">
                <p14:modId xmlns:p14="http://schemas.microsoft.com/office/powerpoint/2010/main" val="3338439270"/>
              </p:ext>
            </p:extLst>
          </p:nvPr>
        </p:nvGraphicFramePr>
        <p:xfrm>
          <a:off x="511206" y="3281140"/>
          <a:ext cx="4027297" cy="1219200"/>
        </p:xfrm>
        <a:graphic>
          <a:graphicData uri="http://schemas.openxmlformats.org/drawingml/2006/table">
            <a:tbl>
              <a:tblPr firstRow="1" firstCol="1" lastRow="1" lastCol="1" bandRow="1" bandCol="1"/>
              <a:tblGrid>
                <a:gridCol w="1618298"/>
                <a:gridCol w="1615122"/>
                <a:gridCol w="793877"/>
              </a:tblGrid>
              <a:tr h="0">
                <a:tc>
                  <a:txBody>
                    <a:bodyPr/>
                    <a:lstStyle/>
                    <a:p>
                      <a:pPr algn="just">
                        <a:spcAft>
                          <a:spcPts val="0"/>
                        </a:spcAft>
                      </a:pPr>
                      <a:r>
                        <a:rPr lang="en-GB" sz="1600" b="1" dirty="0">
                          <a:effectLst/>
                          <a:latin typeface="Times"/>
                          <a:ea typeface="Times New Roman"/>
                        </a:rPr>
                        <a:t>Parameter</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b="1">
                          <a:effectLst/>
                          <a:latin typeface="Times"/>
                          <a:ea typeface="Times New Roman"/>
                        </a:rPr>
                        <a:t>Value</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b="1">
                          <a:effectLst/>
                          <a:latin typeface="Times"/>
                          <a:ea typeface="Times New Roman"/>
                        </a:rPr>
                        <a:t>Unit</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en-GB" sz="1600" dirty="0">
                          <a:effectLst/>
                          <a:latin typeface="Times"/>
                          <a:ea typeface="Times New Roman"/>
                        </a:rPr>
                        <a:t>Signal bandwidth</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effectLst/>
                          <a:latin typeface="Times"/>
                          <a:ea typeface="Times New Roman"/>
                        </a:rPr>
                        <a:t>[0,05; 5]</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effectLst/>
                          <a:latin typeface="Times"/>
                          <a:ea typeface="Times New Roman"/>
                        </a:rPr>
                        <a:t>MHz</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en-GB" sz="1600" dirty="0">
                          <a:effectLst/>
                          <a:latin typeface="Times"/>
                          <a:ea typeface="Times New Roman"/>
                        </a:rPr>
                        <a:t>Analogue inputs</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effectLst/>
                          <a:latin typeface="Times"/>
                          <a:ea typeface="Times New Roman"/>
                        </a:rPr>
                        <a:t>[0; 4] / [-0.7; 0.7]</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V / mA</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en-GB" sz="1600" dirty="0">
                          <a:effectLst/>
                          <a:latin typeface="Times"/>
                          <a:ea typeface="Times New Roman"/>
                        </a:rPr>
                        <a:t>THD</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[80; 114]</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dB</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en-GB" sz="1600">
                          <a:effectLst/>
                          <a:latin typeface="Times"/>
                          <a:ea typeface="Times New Roman"/>
                        </a:rPr>
                        <a:t>Consumption</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4</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mA</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5" name="2 Marcador de contenido"/>
          <p:cNvSpPr txBox="1">
            <a:spLocks/>
          </p:cNvSpPr>
          <p:nvPr/>
        </p:nvSpPr>
        <p:spPr bwMode="auto">
          <a:xfrm>
            <a:off x="431631" y="4643595"/>
            <a:ext cx="8524875" cy="35434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180975" indent="-180975" algn="l" rtl="0" eaLnBrk="0" fontAlgn="base" hangingPunct="0">
              <a:spcBef>
                <a:spcPct val="0"/>
              </a:spcBef>
              <a:spcAft>
                <a:spcPct val="40000"/>
              </a:spcAft>
              <a:buFont typeface="Wingdings" pitchFamily="2" charset="2"/>
              <a:buChar char="§"/>
              <a:defRPr sz="2000">
                <a:solidFill>
                  <a:schemeClr val="tx1"/>
                </a:solidFill>
                <a:latin typeface="+mn-lt"/>
                <a:ea typeface="ＭＳ Ｐゴシック" charset="0"/>
                <a:cs typeface="+mn-cs"/>
              </a:defRPr>
            </a:lvl1pPr>
            <a:lvl2pPr marL="444500" indent="-261938" algn="l" rtl="0" eaLnBrk="0" fontAlgn="base" hangingPunct="0">
              <a:spcBef>
                <a:spcPct val="0"/>
              </a:spcBef>
              <a:spcAft>
                <a:spcPct val="40000"/>
              </a:spcAft>
              <a:buChar char="–"/>
              <a:defRPr sz="2800">
                <a:solidFill>
                  <a:schemeClr val="tx1"/>
                </a:solidFill>
                <a:latin typeface="+mn-lt"/>
                <a:ea typeface="Arial" pitchFamily="-107" charset="0"/>
                <a:cs typeface="+mn-cs"/>
              </a:defRPr>
            </a:lvl2pPr>
            <a:lvl3pPr marL="720725" indent="-274638" algn="l" rtl="0" eaLnBrk="0" fontAlgn="base" hangingPunct="0">
              <a:spcBef>
                <a:spcPct val="0"/>
              </a:spcBef>
              <a:spcAft>
                <a:spcPct val="40000"/>
              </a:spcAft>
              <a:buChar char="•"/>
              <a:defRPr sz="2400">
                <a:solidFill>
                  <a:schemeClr val="tx1"/>
                </a:solidFill>
                <a:latin typeface="+mn-lt"/>
                <a:ea typeface="Arial" pitchFamily="-107" charset="0"/>
                <a:cs typeface="+mn-cs"/>
              </a:defRPr>
            </a:lvl3pPr>
            <a:lvl4pPr marL="987425" indent="-265113" algn="l" rtl="0" eaLnBrk="0" fontAlgn="base" hangingPunct="0">
              <a:spcBef>
                <a:spcPct val="0"/>
              </a:spcBef>
              <a:spcAft>
                <a:spcPct val="40000"/>
              </a:spcAft>
              <a:buChar char="–"/>
              <a:defRPr sz="2000">
                <a:solidFill>
                  <a:schemeClr val="tx1"/>
                </a:solidFill>
                <a:latin typeface="+mn-lt"/>
                <a:ea typeface="Arial" pitchFamily="-107" charset="0"/>
                <a:cs typeface="+mn-cs"/>
              </a:defRPr>
            </a:lvl4pPr>
            <a:lvl5pPr marL="1254125" indent="-265113" algn="l" rtl="0" eaLnBrk="0" fontAlgn="base" hangingPunct="0">
              <a:spcBef>
                <a:spcPct val="0"/>
              </a:spcBef>
              <a:spcAft>
                <a:spcPct val="40000"/>
              </a:spcAft>
              <a:buChar char="»"/>
              <a:defRPr sz="2000">
                <a:solidFill>
                  <a:schemeClr val="tx1"/>
                </a:solidFill>
                <a:latin typeface="+mn-lt"/>
                <a:ea typeface="Arial" pitchFamily="-107" charset="0"/>
                <a:cs typeface="+mn-cs"/>
              </a:defRPr>
            </a:lvl5pPr>
            <a:lvl6pPr marL="1711325" indent="-265113" algn="l" rtl="0" fontAlgn="base">
              <a:spcBef>
                <a:spcPct val="0"/>
              </a:spcBef>
              <a:spcAft>
                <a:spcPct val="40000"/>
              </a:spcAft>
              <a:buChar char="»"/>
              <a:defRPr>
                <a:solidFill>
                  <a:schemeClr val="tx1"/>
                </a:solidFill>
                <a:latin typeface="+mn-lt"/>
                <a:cs typeface="+mn-cs"/>
              </a:defRPr>
            </a:lvl6pPr>
            <a:lvl7pPr marL="2168525" indent="-265113" algn="l" rtl="0" fontAlgn="base">
              <a:spcBef>
                <a:spcPct val="0"/>
              </a:spcBef>
              <a:spcAft>
                <a:spcPct val="40000"/>
              </a:spcAft>
              <a:buChar char="»"/>
              <a:defRPr>
                <a:solidFill>
                  <a:schemeClr val="tx1"/>
                </a:solidFill>
                <a:latin typeface="+mn-lt"/>
                <a:cs typeface="+mn-cs"/>
              </a:defRPr>
            </a:lvl7pPr>
            <a:lvl8pPr marL="2625725" indent="-265113" algn="l" rtl="0" fontAlgn="base">
              <a:spcBef>
                <a:spcPct val="0"/>
              </a:spcBef>
              <a:spcAft>
                <a:spcPct val="40000"/>
              </a:spcAft>
              <a:buChar char="»"/>
              <a:defRPr>
                <a:solidFill>
                  <a:schemeClr val="tx1"/>
                </a:solidFill>
                <a:latin typeface="+mn-lt"/>
                <a:cs typeface="+mn-cs"/>
              </a:defRPr>
            </a:lvl8pPr>
            <a:lvl9pPr marL="3082925" indent="-265113" algn="l" rtl="0" fontAlgn="base">
              <a:spcBef>
                <a:spcPct val="0"/>
              </a:spcBef>
              <a:spcAft>
                <a:spcPct val="40000"/>
              </a:spcAft>
              <a:buChar char="»"/>
              <a:defRPr>
                <a:solidFill>
                  <a:schemeClr val="tx1"/>
                </a:solidFill>
                <a:latin typeface="+mn-lt"/>
                <a:cs typeface="+mn-cs"/>
              </a:defRPr>
            </a:lvl9pPr>
          </a:lstStyle>
          <a:p>
            <a:r>
              <a:rPr lang="en-GB" kern="0" dirty="0" smtClean="0"/>
              <a:t>PA Main specs</a:t>
            </a:r>
            <a:endParaRPr lang="en-US" kern="0" dirty="0"/>
          </a:p>
        </p:txBody>
      </p:sp>
      <p:graphicFrame>
        <p:nvGraphicFramePr>
          <p:cNvPr id="17" name="16 Tabla"/>
          <p:cNvGraphicFramePr>
            <a:graphicFrameLocks noGrp="1"/>
          </p:cNvGraphicFramePr>
          <p:nvPr>
            <p:extLst>
              <p:ext uri="{D42A27DB-BD31-4B8C-83A1-F6EECF244321}">
                <p14:modId xmlns:p14="http://schemas.microsoft.com/office/powerpoint/2010/main" val="1837840760"/>
              </p:ext>
            </p:extLst>
          </p:nvPr>
        </p:nvGraphicFramePr>
        <p:xfrm>
          <a:off x="520350" y="5123974"/>
          <a:ext cx="3766947" cy="975360"/>
        </p:xfrm>
        <a:graphic>
          <a:graphicData uri="http://schemas.openxmlformats.org/drawingml/2006/table">
            <a:tbl>
              <a:tblPr firstRow="1" firstCol="1" lastRow="1" lastCol="1" bandRow="1" bandCol="1"/>
              <a:tblGrid>
                <a:gridCol w="1629410"/>
                <a:gridCol w="1343660"/>
                <a:gridCol w="793877"/>
              </a:tblGrid>
              <a:tr h="0">
                <a:tc>
                  <a:txBody>
                    <a:bodyPr/>
                    <a:lstStyle/>
                    <a:p>
                      <a:pPr algn="just">
                        <a:spcAft>
                          <a:spcPts val="0"/>
                        </a:spcAft>
                      </a:pPr>
                      <a:r>
                        <a:rPr lang="en-GB" sz="1600" b="1" dirty="0">
                          <a:effectLst/>
                          <a:latin typeface="Times"/>
                          <a:ea typeface="Times New Roman"/>
                        </a:rPr>
                        <a:t>Parameter</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b="1">
                          <a:effectLst/>
                          <a:latin typeface="Times"/>
                          <a:ea typeface="Times New Roman"/>
                        </a:rPr>
                        <a:t>Value</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b="1">
                          <a:effectLst/>
                          <a:latin typeface="Times"/>
                          <a:ea typeface="Times New Roman"/>
                        </a:rPr>
                        <a:t>Unit</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en-GB" sz="1600" dirty="0">
                          <a:effectLst/>
                          <a:latin typeface="Times"/>
                          <a:ea typeface="Times New Roman"/>
                        </a:rPr>
                        <a:t>Signal bandwidth</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[0,05; 5]</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effectLst/>
                          <a:latin typeface="Times"/>
                          <a:ea typeface="Times New Roman"/>
                        </a:rPr>
                        <a:t>MHz</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en-GB" sz="1600">
                          <a:effectLst/>
                          <a:latin typeface="Times"/>
                          <a:ea typeface="Times New Roman"/>
                        </a:rPr>
                        <a:t>Analogue outputs</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[0; 4] / [0; 80]</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effectLst/>
                          <a:latin typeface="Times"/>
                          <a:ea typeface="Times New Roman"/>
                        </a:rPr>
                        <a:t>V / mA</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en-GB" sz="1600">
                          <a:effectLst/>
                          <a:latin typeface="Times"/>
                          <a:ea typeface="Times New Roman"/>
                        </a:rPr>
                        <a:t>Consumption</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effectLst/>
                          <a:latin typeface="Times"/>
                          <a:ea typeface="Times New Roman"/>
                        </a:rPr>
                        <a:t>45</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mA</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2404322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sz="2800" dirty="0" smtClean="0">
                <a:solidFill>
                  <a:schemeClr val="accent5">
                    <a:lumMod val="50000"/>
                  </a:schemeClr>
                </a:solidFill>
              </a:rPr>
              <a:t>ASICs Architecture </a:t>
            </a:r>
            <a:r>
              <a:rPr lang="en-US" sz="2800" dirty="0" smtClean="0"/>
              <a:t>– CVB001</a:t>
            </a:r>
            <a:endParaRPr lang="en-US" dirty="0"/>
          </a:p>
        </p:txBody>
      </p:sp>
      <p:sp>
        <p:nvSpPr>
          <p:cNvPr id="3" name="2 Marcador de contenido"/>
          <p:cNvSpPr>
            <a:spLocks noGrp="1"/>
          </p:cNvSpPr>
          <p:nvPr>
            <p:ph idx="1"/>
          </p:nvPr>
        </p:nvSpPr>
        <p:spPr>
          <a:xfrm>
            <a:off x="295275" y="1106425"/>
            <a:ext cx="8473821" cy="1901952"/>
          </a:xfrm>
        </p:spPr>
        <p:txBody>
          <a:bodyPr/>
          <a:lstStyle/>
          <a:p>
            <a:r>
              <a:rPr lang="en-GB" dirty="0"/>
              <a:t>CVB001 ASIC is composed by four ΣΔ modulators: LSSB, HSSB, LSMB and HSMB. </a:t>
            </a:r>
            <a:endParaRPr lang="en-GB" dirty="0" smtClean="0"/>
          </a:p>
          <a:p>
            <a:r>
              <a:rPr lang="en-GB" dirty="0" smtClean="0"/>
              <a:t>Each </a:t>
            </a:r>
            <a:r>
              <a:rPr lang="en-GB" dirty="0"/>
              <a:t>one is designed to operate in a non-overlapped signal frequency range: LSSB for [50; 150] kHz, HSSB for [150; 500] kHz, LSMB for [0.5; 2] MHz and HSMB for [2; 5] </a:t>
            </a:r>
            <a:r>
              <a:rPr lang="en-GB" dirty="0" err="1"/>
              <a:t>MHz.</a:t>
            </a:r>
            <a:r>
              <a:rPr lang="en-GB" dirty="0"/>
              <a:t> </a:t>
            </a:r>
            <a:endParaRPr lang="en-GB" dirty="0" smtClean="0"/>
          </a:p>
          <a:p>
            <a:endParaRPr lang="en-US" dirty="0" smtClean="0"/>
          </a:p>
        </p:txBody>
      </p:sp>
      <p:sp>
        <p:nvSpPr>
          <p:cNvPr id="4" name="3 Marcador de pie de página"/>
          <p:cNvSpPr>
            <a:spLocks noGrp="1"/>
          </p:cNvSpPr>
          <p:nvPr>
            <p:ph type="ftr" sz="quarter" idx="10"/>
          </p:nvPr>
        </p:nvSpPr>
        <p:spPr/>
        <p:txBody>
          <a:bodyPr/>
          <a:lstStyle/>
          <a:p>
            <a:pPr>
              <a:defRPr/>
            </a:pPr>
            <a:r>
              <a:rPr lang="en-US" dirty="0"/>
              <a:t>Cosmic Vision MF </a:t>
            </a:r>
            <a:r>
              <a:rPr lang="en-US" dirty="0" smtClean="0"/>
              <a:t>– AMICSA &amp; DSP DAY  2016</a:t>
            </a:r>
            <a:endParaRPr lang="en-US" dirty="0"/>
          </a:p>
        </p:txBody>
      </p:sp>
      <p:pic>
        <p:nvPicPr>
          <p:cNvPr id="3074" name="Imagen 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82525" y="3035808"/>
            <a:ext cx="4970392" cy="2862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2 Marcador de contenido"/>
          <p:cNvSpPr txBox="1">
            <a:spLocks/>
          </p:cNvSpPr>
          <p:nvPr/>
        </p:nvSpPr>
        <p:spPr bwMode="auto">
          <a:xfrm>
            <a:off x="277812" y="3118104"/>
            <a:ext cx="3704713" cy="181051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180975" indent="-180975" algn="l" rtl="0" eaLnBrk="0" fontAlgn="base" hangingPunct="0">
              <a:spcBef>
                <a:spcPct val="0"/>
              </a:spcBef>
              <a:spcAft>
                <a:spcPct val="40000"/>
              </a:spcAft>
              <a:buFont typeface="Wingdings" pitchFamily="2" charset="2"/>
              <a:buChar char="§"/>
              <a:defRPr sz="2000">
                <a:solidFill>
                  <a:schemeClr val="tx1"/>
                </a:solidFill>
                <a:latin typeface="+mn-lt"/>
                <a:ea typeface="ＭＳ Ｐゴシック" charset="0"/>
                <a:cs typeface="+mn-cs"/>
              </a:defRPr>
            </a:lvl1pPr>
            <a:lvl2pPr marL="444500" indent="-261938" algn="l" rtl="0" eaLnBrk="0" fontAlgn="base" hangingPunct="0">
              <a:spcBef>
                <a:spcPct val="0"/>
              </a:spcBef>
              <a:spcAft>
                <a:spcPct val="40000"/>
              </a:spcAft>
              <a:buChar char="–"/>
              <a:defRPr sz="2800">
                <a:solidFill>
                  <a:schemeClr val="tx1"/>
                </a:solidFill>
                <a:latin typeface="+mn-lt"/>
                <a:ea typeface="Arial" pitchFamily="-107" charset="0"/>
                <a:cs typeface="+mn-cs"/>
              </a:defRPr>
            </a:lvl2pPr>
            <a:lvl3pPr marL="720725" indent="-274638" algn="l" rtl="0" eaLnBrk="0" fontAlgn="base" hangingPunct="0">
              <a:spcBef>
                <a:spcPct val="0"/>
              </a:spcBef>
              <a:spcAft>
                <a:spcPct val="40000"/>
              </a:spcAft>
              <a:buChar char="•"/>
              <a:defRPr sz="2400">
                <a:solidFill>
                  <a:schemeClr val="tx1"/>
                </a:solidFill>
                <a:latin typeface="+mn-lt"/>
                <a:ea typeface="Arial" pitchFamily="-107" charset="0"/>
                <a:cs typeface="+mn-cs"/>
              </a:defRPr>
            </a:lvl3pPr>
            <a:lvl4pPr marL="987425" indent="-265113" algn="l" rtl="0" eaLnBrk="0" fontAlgn="base" hangingPunct="0">
              <a:spcBef>
                <a:spcPct val="0"/>
              </a:spcBef>
              <a:spcAft>
                <a:spcPct val="40000"/>
              </a:spcAft>
              <a:buChar char="–"/>
              <a:defRPr sz="2000">
                <a:solidFill>
                  <a:schemeClr val="tx1"/>
                </a:solidFill>
                <a:latin typeface="+mn-lt"/>
                <a:ea typeface="Arial" pitchFamily="-107" charset="0"/>
                <a:cs typeface="+mn-cs"/>
              </a:defRPr>
            </a:lvl4pPr>
            <a:lvl5pPr marL="1254125" indent="-265113" algn="l" rtl="0" eaLnBrk="0" fontAlgn="base" hangingPunct="0">
              <a:spcBef>
                <a:spcPct val="0"/>
              </a:spcBef>
              <a:spcAft>
                <a:spcPct val="40000"/>
              </a:spcAft>
              <a:buChar char="»"/>
              <a:defRPr sz="2000">
                <a:solidFill>
                  <a:schemeClr val="tx1"/>
                </a:solidFill>
                <a:latin typeface="+mn-lt"/>
                <a:ea typeface="Arial" pitchFamily="-107" charset="0"/>
                <a:cs typeface="+mn-cs"/>
              </a:defRPr>
            </a:lvl5pPr>
            <a:lvl6pPr marL="1711325" indent="-265113" algn="l" rtl="0" fontAlgn="base">
              <a:spcBef>
                <a:spcPct val="0"/>
              </a:spcBef>
              <a:spcAft>
                <a:spcPct val="40000"/>
              </a:spcAft>
              <a:buChar char="»"/>
              <a:defRPr>
                <a:solidFill>
                  <a:schemeClr val="tx1"/>
                </a:solidFill>
                <a:latin typeface="+mn-lt"/>
                <a:cs typeface="+mn-cs"/>
              </a:defRPr>
            </a:lvl6pPr>
            <a:lvl7pPr marL="2168525" indent="-265113" algn="l" rtl="0" fontAlgn="base">
              <a:spcBef>
                <a:spcPct val="0"/>
              </a:spcBef>
              <a:spcAft>
                <a:spcPct val="40000"/>
              </a:spcAft>
              <a:buChar char="»"/>
              <a:defRPr>
                <a:solidFill>
                  <a:schemeClr val="tx1"/>
                </a:solidFill>
                <a:latin typeface="+mn-lt"/>
                <a:cs typeface="+mn-cs"/>
              </a:defRPr>
            </a:lvl7pPr>
            <a:lvl8pPr marL="2625725" indent="-265113" algn="l" rtl="0" fontAlgn="base">
              <a:spcBef>
                <a:spcPct val="0"/>
              </a:spcBef>
              <a:spcAft>
                <a:spcPct val="40000"/>
              </a:spcAft>
              <a:buChar char="»"/>
              <a:defRPr>
                <a:solidFill>
                  <a:schemeClr val="tx1"/>
                </a:solidFill>
                <a:latin typeface="+mn-lt"/>
                <a:cs typeface="+mn-cs"/>
              </a:defRPr>
            </a:lvl8pPr>
            <a:lvl9pPr marL="3082925" indent="-265113" algn="l" rtl="0" fontAlgn="base">
              <a:spcBef>
                <a:spcPct val="0"/>
              </a:spcBef>
              <a:spcAft>
                <a:spcPct val="40000"/>
              </a:spcAft>
              <a:buChar char="»"/>
              <a:defRPr>
                <a:solidFill>
                  <a:schemeClr val="tx1"/>
                </a:solidFill>
                <a:latin typeface="+mn-lt"/>
                <a:cs typeface="+mn-cs"/>
              </a:defRPr>
            </a:lvl9pPr>
          </a:lstStyle>
          <a:p>
            <a:r>
              <a:rPr lang="en-GB" dirty="0"/>
              <a:t>Modulators for the two lowest frequency ranges have single-bit </a:t>
            </a:r>
            <a:r>
              <a:rPr lang="en-GB" dirty="0" smtClean="0"/>
              <a:t>output.</a:t>
            </a:r>
          </a:p>
          <a:p>
            <a:r>
              <a:rPr lang="en-GB" dirty="0"/>
              <a:t>M</a:t>
            </a:r>
            <a:r>
              <a:rPr lang="en-GB" dirty="0" smtClean="0"/>
              <a:t>odulators </a:t>
            </a:r>
            <a:r>
              <a:rPr lang="en-GB" dirty="0"/>
              <a:t>for the highest frequency ranges have a 5-bit multi-bit output. </a:t>
            </a:r>
            <a:endParaRPr lang="en-GB" kern="0" dirty="0" smtClean="0"/>
          </a:p>
          <a:p>
            <a:r>
              <a:rPr lang="en-GB" kern="0" dirty="0" smtClean="0"/>
              <a:t>Only one modulator can operate at a time. 20-bit out-code</a:t>
            </a:r>
          </a:p>
          <a:p>
            <a:endParaRPr lang="en-US" kern="0" dirty="0" smtClean="0"/>
          </a:p>
        </p:txBody>
      </p:sp>
    </p:spTree>
    <p:extLst>
      <p:ext uri="{BB962C8B-B14F-4D97-AF65-F5344CB8AC3E}">
        <p14:creationId xmlns:p14="http://schemas.microsoft.com/office/powerpoint/2010/main" val="1927434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sz="2800" dirty="0" smtClean="0"/>
              <a:t>CVC001 Architecture</a:t>
            </a:r>
            <a:endParaRPr lang="en-US" dirty="0"/>
          </a:p>
        </p:txBody>
      </p:sp>
      <p:sp>
        <p:nvSpPr>
          <p:cNvPr id="3" name="2 Marcador de contenido"/>
          <p:cNvSpPr>
            <a:spLocks noGrp="1"/>
          </p:cNvSpPr>
          <p:nvPr>
            <p:ph idx="1"/>
          </p:nvPr>
        </p:nvSpPr>
        <p:spPr>
          <a:xfrm>
            <a:off x="295275" y="1106425"/>
            <a:ext cx="8473821" cy="1901952"/>
          </a:xfrm>
        </p:spPr>
        <p:txBody>
          <a:bodyPr/>
          <a:lstStyle/>
          <a:p>
            <a:r>
              <a:rPr lang="en-GB" dirty="0"/>
              <a:t>CVC001 is composed by a Bessel filter a digital-to-analogue converter, a low-noise programmable amplifier and a power amplifier. </a:t>
            </a:r>
            <a:endParaRPr lang="en-GB" dirty="0" smtClean="0"/>
          </a:p>
          <a:p>
            <a:r>
              <a:rPr lang="en-GB" dirty="0" smtClean="0"/>
              <a:t>All </a:t>
            </a:r>
            <a:r>
              <a:rPr lang="en-GB" dirty="0"/>
              <a:t>the blocks can operate independently and powered-down if their use is not required. CVC001 is controlled and configured through SPI</a:t>
            </a:r>
            <a:endParaRPr lang="en-US" dirty="0" smtClean="0"/>
          </a:p>
        </p:txBody>
      </p:sp>
      <p:sp>
        <p:nvSpPr>
          <p:cNvPr id="4" name="3 Marcador de pie de página"/>
          <p:cNvSpPr>
            <a:spLocks noGrp="1"/>
          </p:cNvSpPr>
          <p:nvPr>
            <p:ph type="ftr" sz="quarter" idx="10"/>
          </p:nvPr>
        </p:nvSpPr>
        <p:spPr/>
        <p:txBody>
          <a:bodyPr/>
          <a:lstStyle/>
          <a:p>
            <a:pPr>
              <a:defRPr/>
            </a:pPr>
            <a:r>
              <a:rPr lang="en-US" dirty="0"/>
              <a:t>Cosmic Vision MF </a:t>
            </a:r>
            <a:r>
              <a:rPr lang="en-US" dirty="0" smtClean="0"/>
              <a:t>– AMICSA &amp; DSP DAY  2016</a:t>
            </a:r>
            <a:endParaRPr lang="en-US" dirty="0"/>
          </a:p>
        </p:txBody>
      </p:sp>
      <p:pic>
        <p:nvPicPr>
          <p:cNvPr id="4098" name="Imagen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7391" y="2925635"/>
            <a:ext cx="3630422" cy="3206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47165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sz="2800" dirty="0" smtClean="0"/>
              <a:t>CVC001 Architecture</a:t>
            </a:r>
            <a:endParaRPr lang="en-US" dirty="0"/>
          </a:p>
        </p:txBody>
      </p:sp>
      <p:sp>
        <p:nvSpPr>
          <p:cNvPr id="3" name="2 Marcador de contenido"/>
          <p:cNvSpPr>
            <a:spLocks noGrp="1"/>
          </p:cNvSpPr>
          <p:nvPr>
            <p:ph idx="1"/>
          </p:nvPr>
        </p:nvSpPr>
        <p:spPr>
          <a:xfrm>
            <a:off x="295275" y="1106425"/>
            <a:ext cx="8473821" cy="1901952"/>
          </a:xfrm>
        </p:spPr>
        <p:txBody>
          <a:bodyPr/>
          <a:lstStyle/>
          <a:p>
            <a:r>
              <a:rPr lang="en-GB" dirty="0"/>
              <a:t>CVC001 is composed by a Bessel filter a digital-to-analogue converter, a low-noise programmable amplifier and a power amplifier. </a:t>
            </a:r>
            <a:endParaRPr lang="en-GB" dirty="0" smtClean="0"/>
          </a:p>
          <a:p>
            <a:r>
              <a:rPr lang="en-GB" dirty="0" smtClean="0"/>
              <a:t>All </a:t>
            </a:r>
            <a:r>
              <a:rPr lang="en-GB" dirty="0"/>
              <a:t>the blocks can operate independently and powered-down if their use is not required. CVC001 is controlled and configured through SPI</a:t>
            </a:r>
            <a:endParaRPr lang="en-US" dirty="0" smtClean="0"/>
          </a:p>
        </p:txBody>
      </p:sp>
      <p:sp>
        <p:nvSpPr>
          <p:cNvPr id="4" name="3 Marcador de pie de página"/>
          <p:cNvSpPr>
            <a:spLocks noGrp="1"/>
          </p:cNvSpPr>
          <p:nvPr>
            <p:ph type="ftr" sz="quarter" idx="10"/>
          </p:nvPr>
        </p:nvSpPr>
        <p:spPr/>
        <p:txBody>
          <a:bodyPr/>
          <a:lstStyle/>
          <a:p>
            <a:pPr>
              <a:defRPr/>
            </a:pPr>
            <a:r>
              <a:rPr lang="en-US" dirty="0"/>
              <a:t>Cosmic Vision MF </a:t>
            </a:r>
            <a:r>
              <a:rPr lang="en-US" dirty="0" smtClean="0"/>
              <a:t>– AMICSA &amp; DSP DAY  2016</a:t>
            </a:r>
            <a:endParaRPr lang="en-US" dirty="0"/>
          </a:p>
        </p:txBody>
      </p:sp>
      <p:pic>
        <p:nvPicPr>
          <p:cNvPr id="4098" name="Imagen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7391" y="2925635"/>
            <a:ext cx="3630422" cy="3206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17860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solidFill>
                  <a:srgbClr val="F07510"/>
                </a:solidFill>
              </a:rPr>
              <a:t>Radiation hardening</a:t>
            </a:r>
            <a:endParaRPr lang="en-US" dirty="0">
              <a:solidFill>
                <a:srgbClr val="F07510"/>
              </a:solidFill>
            </a:endParaRPr>
          </a:p>
        </p:txBody>
      </p:sp>
      <p:sp>
        <p:nvSpPr>
          <p:cNvPr id="3" name="2 Marcador de contenido"/>
          <p:cNvSpPr>
            <a:spLocks noGrp="1"/>
          </p:cNvSpPr>
          <p:nvPr>
            <p:ph idx="1"/>
          </p:nvPr>
        </p:nvSpPr>
        <p:spPr>
          <a:xfrm>
            <a:off x="295275" y="1060704"/>
            <a:ext cx="8638413" cy="2746147"/>
          </a:xfrm>
        </p:spPr>
        <p:txBody>
          <a:bodyPr/>
          <a:lstStyle/>
          <a:p>
            <a:r>
              <a:rPr lang="en-GB" dirty="0" smtClean="0"/>
              <a:t>The </a:t>
            </a:r>
            <a:r>
              <a:rPr lang="en-GB" dirty="0"/>
              <a:t>technology used for the development of these IPs is DARE/UMC180 Mix-mode. </a:t>
            </a:r>
            <a:r>
              <a:rPr lang="en-GB" dirty="0" smtClean="0"/>
              <a:t>The DARE digital library was used to implement the digital configuration </a:t>
            </a:r>
            <a:r>
              <a:rPr lang="en-GB" dirty="0"/>
              <a:t>logic and the modulator output data packers. </a:t>
            </a:r>
            <a:endParaRPr lang="en-GB" dirty="0" smtClean="0"/>
          </a:p>
          <a:p>
            <a:r>
              <a:rPr lang="en-GB" dirty="0" smtClean="0"/>
              <a:t>IMEC support and services where also used for digital backend</a:t>
            </a:r>
            <a:endParaRPr lang="en-US" dirty="0"/>
          </a:p>
          <a:p>
            <a:r>
              <a:rPr lang="en-GB" dirty="0"/>
              <a:t>For the analogue part and a few full custom digital cells directly placed on the ΣΔMs dedicated radiation hardening </a:t>
            </a:r>
            <a:r>
              <a:rPr lang="en-GB" dirty="0" smtClean="0"/>
              <a:t>by design techniques </a:t>
            </a:r>
            <a:r>
              <a:rPr lang="en-GB" dirty="0"/>
              <a:t>were </a:t>
            </a:r>
            <a:r>
              <a:rPr lang="en-GB" dirty="0" smtClean="0"/>
              <a:t>followed</a:t>
            </a:r>
            <a:endParaRPr lang="en-US" sz="2000" dirty="0">
              <a:ea typeface="ＭＳ Ｐゴシック" charset="0"/>
            </a:endParaRPr>
          </a:p>
        </p:txBody>
      </p:sp>
      <p:sp>
        <p:nvSpPr>
          <p:cNvPr id="4" name="3 Marcador de pie de página"/>
          <p:cNvSpPr>
            <a:spLocks noGrp="1"/>
          </p:cNvSpPr>
          <p:nvPr>
            <p:ph type="ftr" sz="quarter" idx="10"/>
          </p:nvPr>
        </p:nvSpPr>
        <p:spPr/>
        <p:txBody>
          <a:bodyPr/>
          <a:lstStyle/>
          <a:p>
            <a:pPr>
              <a:defRPr/>
            </a:pPr>
            <a:r>
              <a:rPr lang="en-US" dirty="0"/>
              <a:t>Cosmic Vision MF </a:t>
            </a:r>
            <a:r>
              <a:rPr lang="en-US" dirty="0" smtClean="0"/>
              <a:t>– AMICSA &amp; DSP DAY  2016</a:t>
            </a:r>
            <a:endParaRPr lang="en-US" dirty="0"/>
          </a:p>
        </p:txBody>
      </p:sp>
    </p:spTree>
    <p:extLst>
      <p:ext uri="{BB962C8B-B14F-4D97-AF65-F5344CB8AC3E}">
        <p14:creationId xmlns:p14="http://schemas.microsoft.com/office/powerpoint/2010/main" val="13088053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solidFill>
                  <a:srgbClr val="F07510"/>
                </a:solidFill>
              </a:rPr>
              <a:t>Verification</a:t>
            </a:r>
            <a:endParaRPr lang="en-US" dirty="0">
              <a:solidFill>
                <a:srgbClr val="F07510"/>
              </a:solidFill>
            </a:endParaRPr>
          </a:p>
        </p:txBody>
      </p:sp>
      <p:sp>
        <p:nvSpPr>
          <p:cNvPr id="3" name="2 Marcador de contenido"/>
          <p:cNvSpPr>
            <a:spLocks noGrp="1"/>
          </p:cNvSpPr>
          <p:nvPr>
            <p:ph idx="1"/>
          </p:nvPr>
        </p:nvSpPr>
        <p:spPr>
          <a:xfrm>
            <a:off x="276987" y="1013587"/>
            <a:ext cx="8524875" cy="879221"/>
          </a:xfrm>
        </p:spPr>
        <p:txBody>
          <a:bodyPr/>
          <a:lstStyle/>
          <a:p>
            <a:r>
              <a:rPr lang="en-GB" dirty="0"/>
              <a:t>Together with the power consumption, a single key parameter has been selected to represent the performance of each IP for convenience</a:t>
            </a:r>
            <a:endParaRPr lang="en-US" dirty="0" smtClean="0"/>
          </a:p>
          <a:p>
            <a:endParaRPr lang="en-US" dirty="0" smtClean="0"/>
          </a:p>
        </p:txBody>
      </p:sp>
      <p:sp>
        <p:nvSpPr>
          <p:cNvPr id="4" name="3 Marcador de pie de página"/>
          <p:cNvSpPr>
            <a:spLocks noGrp="1"/>
          </p:cNvSpPr>
          <p:nvPr>
            <p:ph type="ftr" sz="quarter" idx="10"/>
          </p:nvPr>
        </p:nvSpPr>
        <p:spPr/>
        <p:txBody>
          <a:bodyPr/>
          <a:lstStyle/>
          <a:p>
            <a:pPr>
              <a:defRPr/>
            </a:pPr>
            <a:r>
              <a:rPr lang="en-US" dirty="0"/>
              <a:t>Cosmic Vision MF </a:t>
            </a:r>
            <a:r>
              <a:rPr lang="en-US" dirty="0" smtClean="0"/>
              <a:t>– AMICSA &amp; DSP DAY  2016</a:t>
            </a:r>
            <a:endParaRPr lang="en-US" dirty="0"/>
          </a:p>
        </p:txBody>
      </p:sp>
      <p:graphicFrame>
        <p:nvGraphicFramePr>
          <p:cNvPr id="6" name="5 Tabla"/>
          <p:cNvGraphicFramePr>
            <a:graphicFrameLocks noGrp="1"/>
          </p:cNvGraphicFramePr>
          <p:nvPr>
            <p:extLst>
              <p:ext uri="{D42A27DB-BD31-4B8C-83A1-F6EECF244321}">
                <p14:modId xmlns:p14="http://schemas.microsoft.com/office/powerpoint/2010/main" val="800704536"/>
              </p:ext>
            </p:extLst>
          </p:nvPr>
        </p:nvGraphicFramePr>
        <p:xfrm>
          <a:off x="492918" y="2489518"/>
          <a:ext cx="3600387" cy="731520"/>
        </p:xfrm>
        <a:graphic>
          <a:graphicData uri="http://schemas.openxmlformats.org/drawingml/2006/table">
            <a:tbl>
              <a:tblPr firstRow="1" firstCol="1" lastRow="1" lastCol="1" bandRow="1" bandCol="1"/>
              <a:tblGrid>
                <a:gridCol w="1798765"/>
                <a:gridCol w="612902"/>
                <a:gridCol w="616585"/>
                <a:gridCol w="572135"/>
              </a:tblGrid>
              <a:tr h="0">
                <a:tc>
                  <a:txBody>
                    <a:bodyPr/>
                    <a:lstStyle/>
                    <a:p>
                      <a:pPr algn="just">
                        <a:spcAft>
                          <a:spcPts val="0"/>
                        </a:spcAft>
                      </a:pPr>
                      <a:r>
                        <a:rPr lang="en-GB" sz="1600" b="1">
                          <a:effectLst/>
                          <a:latin typeface="Times"/>
                          <a:ea typeface="Times New Roman"/>
                        </a:rPr>
                        <a:t>Parameter</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b="1">
                          <a:effectLst/>
                          <a:latin typeface="Times"/>
                          <a:ea typeface="Times New Roman"/>
                        </a:rPr>
                        <a:t>Core</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b="1">
                          <a:effectLst/>
                          <a:latin typeface="Times"/>
                          <a:ea typeface="Times New Roman"/>
                        </a:rPr>
                        <a:t>Chip</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b="1">
                          <a:effectLst/>
                          <a:latin typeface="Times"/>
                          <a:ea typeface="Times New Roman"/>
                        </a:rPr>
                        <a:t>Unit</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en-GB" sz="1600">
                          <a:effectLst/>
                          <a:latin typeface="Times"/>
                          <a:ea typeface="Times New Roman"/>
                        </a:rPr>
                        <a:t>Effective resolution</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effectLst/>
                          <a:latin typeface="Times"/>
                          <a:ea typeface="Times New Roman"/>
                        </a:rPr>
                        <a:t>18</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effectLst/>
                          <a:latin typeface="Times"/>
                          <a:ea typeface="Times New Roman"/>
                        </a:rPr>
                        <a:t>15.5</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effectLst/>
                          <a:latin typeface="Times"/>
                          <a:ea typeface="Times New Roman"/>
                        </a:rPr>
                        <a:t>bits</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en-GB" sz="1600">
                          <a:effectLst/>
                          <a:latin typeface="Times"/>
                          <a:ea typeface="Times New Roman"/>
                        </a:rPr>
                        <a:t>Consumption</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effectLst/>
                          <a:latin typeface="Times"/>
                          <a:ea typeface="Times New Roman"/>
                        </a:rPr>
                        <a:t>11</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effectLst/>
                          <a:latin typeface="Times"/>
                          <a:ea typeface="Times New Roman"/>
                        </a:rPr>
                        <a:t>15</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mA</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2 Marcador de contenido"/>
          <p:cNvSpPr txBox="1">
            <a:spLocks/>
          </p:cNvSpPr>
          <p:nvPr/>
        </p:nvSpPr>
        <p:spPr bwMode="auto">
          <a:xfrm>
            <a:off x="273939" y="2049908"/>
            <a:ext cx="8524875" cy="43961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180975" indent="-180975" algn="l" rtl="0" eaLnBrk="0" fontAlgn="base" hangingPunct="0">
              <a:spcBef>
                <a:spcPct val="0"/>
              </a:spcBef>
              <a:spcAft>
                <a:spcPct val="40000"/>
              </a:spcAft>
              <a:buFont typeface="Wingdings" pitchFamily="2" charset="2"/>
              <a:buChar char="§"/>
              <a:defRPr sz="2000">
                <a:solidFill>
                  <a:schemeClr val="tx1"/>
                </a:solidFill>
                <a:latin typeface="+mn-lt"/>
                <a:ea typeface="ＭＳ Ｐゴシック" charset="0"/>
                <a:cs typeface="+mn-cs"/>
              </a:defRPr>
            </a:lvl1pPr>
            <a:lvl2pPr marL="444500" indent="-261938" algn="l" rtl="0" eaLnBrk="0" fontAlgn="base" hangingPunct="0">
              <a:spcBef>
                <a:spcPct val="0"/>
              </a:spcBef>
              <a:spcAft>
                <a:spcPct val="40000"/>
              </a:spcAft>
              <a:buChar char="–"/>
              <a:defRPr sz="2800">
                <a:solidFill>
                  <a:schemeClr val="tx1"/>
                </a:solidFill>
                <a:latin typeface="+mn-lt"/>
                <a:ea typeface="Arial" pitchFamily="-107" charset="0"/>
                <a:cs typeface="+mn-cs"/>
              </a:defRPr>
            </a:lvl2pPr>
            <a:lvl3pPr marL="720725" indent="-274638" algn="l" rtl="0" eaLnBrk="0" fontAlgn="base" hangingPunct="0">
              <a:spcBef>
                <a:spcPct val="0"/>
              </a:spcBef>
              <a:spcAft>
                <a:spcPct val="40000"/>
              </a:spcAft>
              <a:buChar char="•"/>
              <a:defRPr sz="2400">
                <a:solidFill>
                  <a:schemeClr val="tx1"/>
                </a:solidFill>
                <a:latin typeface="+mn-lt"/>
                <a:ea typeface="Arial" pitchFamily="-107" charset="0"/>
                <a:cs typeface="+mn-cs"/>
              </a:defRPr>
            </a:lvl3pPr>
            <a:lvl4pPr marL="987425" indent="-265113" algn="l" rtl="0" eaLnBrk="0" fontAlgn="base" hangingPunct="0">
              <a:spcBef>
                <a:spcPct val="0"/>
              </a:spcBef>
              <a:spcAft>
                <a:spcPct val="40000"/>
              </a:spcAft>
              <a:buChar char="–"/>
              <a:defRPr sz="2000">
                <a:solidFill>
                  <a:schemeClr val="tx1"/>
                </a:solidFill>
                <a:latin typeface="+mn-lt"/>
                <a:ea typeface="Arial" pitchFamily="-107" charset="0"/>
                <a:cs typeface="+mn-cs"/>
              </a:defRPr>
            </a:lvl4pPr>
            <a:lvl5pPr marL="1254125" indent="-265113" algn="l" rtl="0" eaLnBrk="0" fontAlgn="base" hangingPunct="0">
              <a:spcBef>
                <a:spcPct val="0"/>
              </a:spcBef>
              <a:spcAft>
                <a:spcPct val="40000"/>
              </a:spcAft>
              <a:buChar char="»"/>
              <a:defRPr sz="2000">
                <a:solidFill>
                  <a:schemeClr val="tx1"/>
                </a:solidFill>
                <a:latin typeface="+mn-lt"/>
                <a:ea typeface="Arial" pitchFamily="-107" charset="0"/>
                <a:cs typeface="+mn-cs"/>
              </a:defRPr>
            </a:lvl5pPr>
            <a:lvl6pPr marL="1711325" indent="-265113" algn="l" rtl="0" fontAlgn="base">
              <a:spcBef>
                <a:spcPct val="0"/>
              </a:spcBef>
              <a:spcAft>
                <a:spcPct val="40000"/>
              </a:spcAft>
              <a:buChar char="»"/>
              <a:defRPr>
                <a:solidFill>
                  <a:schemeClr val="tx1"/>
                </a:solidFill>
                <a:latin typeface="+mn-lt"/>
                <a:cs typeface="+mn-cs"/>
              </a:defRPr>
            </a:lvl6pPr>
            <a:lvl7pPr marL="2168525" indent="-265113" algn="l" rtl="0" fontAlgn="base">
              <a:spcBef>
                <a:spcPct val="0"/>
              </a:spcBef>
              <a:spcAft>
                <a:spcPct val="40000"/>
              </a:spcAft>
              <a:buChar char="»"/>
              <a:defRPr>
                <a:solidFill>
                  <a:schemeClr val="tx1"/>
                </a:solidFill>
                <a:latin typeface="+mn-lt"/>
                <a:cs typeface="+mn-cs"/>
              </a:defRPr>
            </a:lvl7pPr>
            <a:lvl8pPr marL="2625725" indent="-265113" algn="l" rtl="0" fontAlgn="base">
              <a:spcBef>
                <a:spcPct val="0"/>
              </a:spcBef>
              <a:spcAft>
                <a:spcPct val="40000"/>
              </a:spcAft>
              <a:buChar char="»"/>
              <a:defRPr>
                <a:solidFill>
                  <a:schemeClr val="tx1"/>
                </a:solidFill>
                <a:latin typeface="+mn-lt"/>
                <a:cs typeface="+mn-cs"/>
              </a:defRPr>
            </a:lvl8pPr>
            <a:lvl9pPr marL="3082925" indent="-265113" algn="l" rtl="0" fontAlgn="base">
              <a:spcBef>
                <a:spcPct val="0"/>
              </a:spcBef>
              <a:spcAft>
                <a:spcPct val="40000"/>
              </a:spcAft>
              <a:buChar char="»"/>
              <a:defRPr>
                <a:solidFill>
                  <a:schemeClr val="tx1"/>
                </a:solidFill>
                <a:latin typeface="+mn-lt"/>
                <a:cs typeface="+mn-cs"/>
              </a:defRPr>
            </a:lvl9pPr>
          </a:lstStyle>
          <a:p>
            <a:pPr lvl="0"/>
            <a:r>
              <a:rPr lang="en-GB" dirty="0" smtClean="0"/>
              <a:t>LSSB ΣΔM verification results</a:t>
            </a:r>
            <a:endParaRPr lang="en-US" dirty="0" smtClean="0"/>
          </a:p>
          <a:p>
            <a:endParaRPr lang="en-US" kern="0" dirty="0" smtClean="0"/>
          </a:p>
        </p:txBody>
      </p:sp>
      <p:sp>
        <p:nvSpPr>
          <p:cNvPr id="8" name="2 Marcador de contenido"/>
          <p:cNvSpPr txBox="1">
            <a:spLocks/>
          </p:cNvSpPr>
          <p:nvPr/>
        </p:nvSpPr>
        <p:spPr bwMode="auto">
          <a:xfrm>
            <a:off x="273938" y="3400172"/>
            <a:ext cx="8524875" cy="43961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180975" indent="-180975" algn="l" rtl="0" eaLnBrk="0" fontAlgn="base" hangingPunct="0">
              <a:spcBef>
                <a:spcPct val="0"/>
              </a:spcBef>
              <a:spcAft>
                <a:spcPct val="40000"/>
              </a:spcAft>
              <a:buFont typeface="Wingdings" pitchFamily="2" charset="2"/>
              <a:buChar char="§"/>
              <a:defRPr sz="2000">
                <a:solidFill>
                  <a:schemeClr val="tx1"/>
                </a:solidFill>
                <a:latin typeface="+mn-lt"/>
                <a:ea typeface="ＭＳ Ｐゴシック" charset="0"/>
                <a:cs typeface="+mn-cs"/>
              </a:defRPr>
            </a:lvl1pPr>
            <a:lvl2pPr marL="444500" indent="-261938" algn="l" rtl="0" eaLnBrk="0" fontAlgn="base" hangingPunct="0">
              <a:spcBef>
                <a:spcPct val="0"/>
              </a:spcBef>
              <a:spcAft>
                <a:spcPct val="40000"/>
              </a:spcAft>
              <a:buChar char="–"/>
              <a:defRPr sz="2800">
                <a:solidFill>
                  <a:schemeClr val="tx1"/>
                </a:solidFill>
                <a:latin typeface="+mn-lt"/>
                <a:ea typeface="Arial" pitchFamily="-107" charset="0"/>
                <a:cs typeface="+mn-cs"/>
              </a:defRPr>
            </a:lvl2pPr>
            <a:lvl3pPr marL="720725" indent="-274638" algn="l" rtl="0" eaLnBrk="0" fontAlgn="base" hangingPunct="0">
              <a:spcBef>
                <a:spcPct val="0"/>
              </a:spcBef>
              <a:spcAft>
                <a:spcPct val="40000"/>
              </a:spcAft>
              <a:buChar char="•"/>
              <a:defRPr sz="2400">
                <a:solidFill>
                  <a:schemeClr val="tx1"/>
                </a:solidFill>
                <a:latin typeface="+mn-lt"/>
                <a:ea typeface="Arial" pitchFamily="-107" charset="0"/>
                <a:cs typeface="+mn-cs"/>
              </a:defRPr>
            </a:lvl3pPr>
            <a:lvl4pPr marL="987425" indent="-265113" algn="l" rtl="0" eaLnBrk="0" fontAlgn="base" hangingPunct="0">
              <a:spcBef>
                <a:spcPct val="0"/>
              </a:spcBef>
              <a:spcAft>
                <a:spcPct val="40000"/>
              </a:spcAft>
              <a:buChar char="–"/>
              <a:defRPr sz="2000">
                <a:solidFill>
                  <a:schemeClr val="tx1"/>
                </a:solidFill>
                <a:latin typeface="+mn-lt"/>
                <a:ea typeface="Arial" pitchFamily="-107" charset="0"/>
                <a:cs typeface="+mn-cs"/>
              </a:defRPr>
            </a:lvl4pPr>
            <a:lvl5pPr marL="1254125" indent="-265113" algn="l" rtl="0" eaLnBrk="0" fontAlgn="base" hangingPunct="0">
              <a:spcBef>
                <a:spcPct val="0"/>
              </a:spcBef>
              <a:spcAft>
                <a:spcPct val="40000"/>
              </a:spcAft>
              <a:buChar char="»"/>
              <a:defRPr sz="2000">
                <a:solidFill>
                  <a:schemeClr val="tx1"/>
                </a:solidFill>
                <a:latin typeface="+mn-lt"/>
                <a:ea typeface="Arial" pitchFamily="-107" charset="0"/>
                <a:cs typeface="+mn-cs"/>
              </a:defRPr>
            </a:lvl5pPr>
            <a:lvl6pPr marL="1711325" indent="-265113" algn="l" rtl="0" fontAlgn="base">
              <a:spcBef>
                <a:spcPct val="0"/>
              </a:spcBef>
              <a:spcAft>
                <a:spcPct val="40000"/>
              </a:spcAft>
              <a:buChar char="»"/>
              <a:defRPr>
                <a:solidFill>
                  <a:schemeClr val="tx1"/>
                </a:solidFill>
                <a:latin typeface="+mn-lt"/>
                <a:cs typeface="+mn-cs"/>
              </a:defRPr>
            </a:lvl6pPr>
            <a:lvl7pPr marL="2168525" indent="-265113" algn="l" rtl="0" fontAlgn="base">
              <a:spcBef>
                <a:spcPct val="0"/>
              </a:spcBef>
              <a:spcAft>
                <a:spcPct val="40000"/>
              </a:spcAft>
              <a:buChar char="»"/>
              <a:defRPr>
                <a:solidFill>
                  <a:schemeClr val="tx1"/>
                </a:solidFill>
                <a:latin typeface="+mn-lt"/>
                <a:cs typeface="+mn-cs"/>
              </a:defRPr>
            </a:lvl7pPr>
            <a:lvl8pPr marL="2625725" indent="-265113" algn="l" rtl="0" fontAlgn="base">
              <a:spcBef>
                <a:spcPct val="0"/>
              </a:spcBef>
              <a:spcAft>
                <a:spcPct val="40000"/>
              </a:spcAft>
              <a:buChar char="»"/>
              <a:defRPr>
                <a:solidFill>
                  <a:schemeClr val="tx1"/>
                </a:solidFill>
                <a:latin typeface="+mn-lt"/>
                <a:cs typeface="+mn-cs"/>
              </a:defRPr>
            </a:lvl8pPr>
            <a:lvl9pPr marL="3082925" indent="-265113" algn="l" rtl="0" fontAlgn="base">
              <a:spcBef>
                <a:spcPct val="0"/>
              </a:spcBef>
              <a:spcAft>
                <a:spcPct val="40000"/>
              </a:spcAft>
              <a:buChar char="»"/>
              <a:defRPr>
                <a:solidFill>
                  <a:schemeClr val="tx1"/>
                </a:solidFill>
                <a:latin typeface="+mn-lt"/>
                <a:cs typeface="+mn-cs"/>
              </a:defRPr>
            </a:lvl9pPr>
          </a:lstStyle>
          <a:p>
            <a:pPr lvl="0"/>
            <a:r>
              <a:rPr lang="es-ES" dirty="0" smtClean="0"/>
              <a:t>LNA </a:t>
            </a:r>
            <a:r>
              <a:rPr lang="es-ES" dirty="0" err="1" smtClean="0"/>
              <a:t>verification</a:t>
            </a:r>
            <a:r>
              <a:rPr lang="es-ES" dirty="0" smtClean="0"/>
              <a:t> </a:t>
            </a:r>
            <a:r>
              <a:rPr lang="es-ES" dirty="0" err="1" smtClean="0"/>
              <a:t>results</a:t>
            </a:r>
            <a:endParaRPr lang="es-ES" dirty="0" smtClean="0"/>
          </a:p>
          <a:p>
            <a:pPr lvl="0"/>
            <a:endParaRPr lang="en-US" dirty="0" smtClean="0"/>
          </a:p>
          <a:p>
            <a:endParaRPr lang="en-US" kern="0" dirty="0" smtClean="0"/>
          </a:p>
        </p:txBody>
      </p:sp>
      <p:graphicFrame>
        <p:nvGraphicFramePr>
          <p:cNvPr id="11" name="10 Tabla"/>
          <p:cNvGraphicFramePr>
            <a:graphicFrameLocks noGrp="1"/>
          </p:cNvGraphicFramePr>
          <p:nvPr>
            <p:extLst>
              <p:ext uri="{D42A27DB-BD31-4B8C-83A1-F6EECF244321}">
                <p14:modId xmlns:p14="http://schemas.microsoft.com/office/powerpoint/2010/main" val="3151487321"/>
              </p:ext>
            </p:extLst>
          </p:nvPr>
        </p:nvGraphicFramePr>
        <p:xfrm>
          <a:off x="538638" y="3839782"/>
          <a:ext cx="3086545" cy="731520"/>
        </p:xfrm>
        <a:graphic>
          <a:graphicData uri="http://schemas.openxmlformats.org/drawingml/2006/table">
            <a:tbl>
              <a:tblPr firstRow="1" firstCol="1" lastRow="1" lastCol="1" bandRow="1" bandCol="1"/>
              <a:tblGrid>
                <a:gridCol w="1284923"/>
                <a:gridCol w="612902"/>
                <a:gridCol w="616585"/>
                <a:gridCol w="572135"/>
              </a:tblGrid>
              <a:tr h="0">
                <a:tc>
                  <a:txBody>
                    <a:bodyPr/>
                    <a:lstStyle/>
                    <a:p>
                      <a:pPr algn="just">
                        <a:spcAft>
                          <a:spcPts val="0"/>
                        </a:spcAft>
                      </a:pPr>
                      <a:r>
                        <a:rPr lang="en-GB" sz="1600" b="1" dirty="0">
                          <a:effectLst/>
                          <a:latin typeface="Times"/>
                          <a:ea typeface="Times New Roman"/>
                        </a:rPr>
                        <a:t>Parameter</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b="1" dirty="0">
                          <a:effectLst/>
                          <a:latin typeface="Times"/>
                          <a:ea typeface="Times New Roman"/>
                        </a:rPr>
                        <a:t>Core</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b="1">
                          <a:effectLst/>
                          <a:latin typeface="Times"/>
                          <a:ea typeface="Times New Roman"/>
                        </a:rPr>
                        <a:t>Chip</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b="1" dirty="0">
                          <a:effectLst/>
                          <a:latin typeface="Times"/>
                          <a:ea typeface="Times New Roman"/>
                        </a:rPr>
                        <a:t>Unit</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en-GB" sz="1600" dirty="0">
                          <a:effectLst/>
                          <a:latin typeface="Times"/>
                          <a:ea typeface="Times New Roman"/>
                        </a:rPr>
                        <a:t>THD</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effectLst/>
                          <a:latin typeface="Times"/>
                          <a:ea typeface="Times New Roman"/>
                        </a:rPr>
                        <a:t>88</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effectLst/>
                          <a:latin typeface="Times"/>
                          <a:ea typeface="Times New Roman"/>
                        </a:rPr>
                        <a:t>80</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effectLst/>
                          <a:latin typeface="Times"/>
                          <a:ea typeface="Times New Roman"/>
                        </a:rPr>
                        <a:t>dB</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en-GB" sz="1600" dirty="0">
                          <a:effectLst/>
                          <a:latin typeface="Times"/>
                          <a:ea typeface="Times New Roman"/>
                        </a:rPr>
                        <a:t>Consumption</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24</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25</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mA</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2" name="2 Marcador de contenido"/>
          <p:cNvSpPr txBox="1">
            <a:spLocks/>
          </p:cNvSpPr>
          <p:nvPr/>
        </p:nvSpPr>
        <p:spPr bwMode="auto">
          <a:xfrm>
            <a:off x="347089" y="4741292"/>
            <a:ext cx="8524875" cy="43961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180975" indent="-180975" algn="l" rtl="0" eaLnBrk="0" fontAlgn="base" hangingPunct="0">
              <a:spcBef>
                <a:spcPct val="0"/>
              </a:spcBef>
              <a:spcAft>
                <a:spcPct val="40000"/>
              </a:spcAft>
              <a:buFont typeface="Wingdings" pitchFamily="2" charset="2"/>
              <a:buChar char="§"/>
              <a:defRPr sz="2000">
                <a:solidFill>
                  <a:schemeClr val="tx1"/>
                </a:solidFill>
                <a:latin typeface="+mn-lt"/>
                <a:ea typeface="ＭＳ Ｐゴシック" charset="0"/>
                <a:cs typeface="+mn-cs"/>
              </a:defRPr>
            </a:lvl1pPr>
            <a:lvl2pPr marL="444500" indent="-261938" algn="l" rtl="0" eaLnBrk="0" fontAlgn="base" hangingPunct="0">
              <a:spcBef>
                <a:spcPct val="0"/>
              </a:spcBef>
              <a:spcAft>
                <a:spcPct val="40000"/>
              </a:spcAft>
              <a:buChar char="–"/>
              <a:defRPr sz="2800">
                <a:solidFill>
                  <a:schemeClr val="tx1"/>
                </a:solidFill>
                <a:latin typeface="+mn-lt"/>
                <a:ea typeface="Arial" pitchFamily="-107" charset="0"/>
                <a:cs typeface="+mn-cs"/>
              </a:defRPr>
            </a:lvl2pPr>
            <a:lvl3pPr marL="720725" indent="-274638" algn="l" rtl="0" eaLnBrk="0" fontAlgn="base" hangingPunct="0">
              <a:spcBef>
                <a:spcPct val="0"/>
              </a:spcBef>
              <a:spcAft>
                <a:spcPct val="40000"/>
              </a:spcAft>
              <a:buChar char="•"/>
              <a:defRPr sz="2400">
                <a:solidFill>
                  <a:schemeClr val="tx1"/>
                </a:solidFill>
                <a:latin typeface="+mn-lt"/>
                <a:ea typeface="Arial" pitchFamily="-107" charset="0"/>
                <a:cs typeface="+mn-cs"/>
              </a:defRPr>
            </a:lvl3pPr>
            <a:lvl4pPr marL="987425" indent="-265113" algn="l" rtl="0" eaLnBrk="0" fontAlgn="base" hangingPunct="0">
              <a:spcBef>
                <a:spcPct val="0"/>
              </a:spcBef>
              <a:spcAft>
                <a:spcPct val="40000"/>
              </a:spcAft>
              <a:buChar char="–"/>
              <a:defRPr sz="2000">
                <a:solidFill>
                  <a:schemeClr val="tx1"/>
                </a:solidFill>
                <a:latin typeface="+mn-lt"/>
                <a:ea typeface="Arial" pitchFamily="-107" charset="0"/>
                <a:cs typeface="+mn-cs"/>
              </a:defRPr>
            </a:lvl4pPr>
            <a:lvl5pPr marL="1254125" indent="-265113" algn="l" rtl="0" eaLnBrk="0" fontAlgn="base" hangingPunct="0">
              <a:spcBef>
                <a:spcPct val="0"/>
              </a:spcBef>
              <a:spcAft>
                <a:spcPct val="40000"/>
              </a:spcAft>
              <a:buChar char="»"/>
              <a:defRPr sz="2000">
                <a:solidFill>
                  <a:schemeClr val="tx1"/>
                </a:solidFill>
                <a:latin typeface="+mn-lt"/>
                <a:ea typeface="Arial" pitchFamily="-107" charset="0"/>
                <a:cs typeface="+mn-cs"/>
              </a:defRPr>
            </a:lvl5pPr>
            <a:lvl6pPr marL="1711325" indent="-265113" algn="l" rtl="0" fontAlgn="base">
              <a:spcBef>
                <a:spcPct val="0"/>
              </a:spcBef>
              <a:spcAft>
                <a:spcPct val="40000"/>
              </a:spcAft>
              <a:buChar char="»"/>
              <a:defRPr>
                <a:solidFill>
                  <a:schemeClr val="tx1"/>
                </a:solidFill>
                <a:latin typeface="+mn-lt"/>
                <a:cs typeface="+mn-cs"/>
              </a:defRPr>
            </a:lvl6pPr>
            <a:lvl7pPr marL="2168525" indent="-265113" algn="l" rtl="0" fontAlgn="base">
              <a:spcBef>
                <a:spcPct val="0"/>
              </a:spcBef>
              <a:spcAft>
                <a:spcPct val="40000"/>
              </a:spcAft>
              <a:buChar char="»"/>
              <a:defRPr>
                <a:solidFill>
                  <a:schemeClr val="tx1"/>
                </a:solidFill>
                <a:latin typeface="+mn-lt"/>
                <a:cs typeface="+mn-cs"/>
              </a:defRPr>
            </a:lvl7pPr>
            <a:lvl8pPr marL="2625725" indent="-265113" algn="l" rtl="0" fontAlgn="base">
              <a:spcBef>
                <a:spcPct val="0"/>
              </a:spcBef>
              <a:spcAft>
                <a:spcPct val="40000"/>
              </a:spcAft>
              <a:buChar char="»"/>
              <a:defRPr>
                <a:solidFill>
                  <a:schemeClr val="tx1"/>
                </a:solidFill>
                <a:latin typeface="+mn-lt"/>
                <a:cs typeface="+mn-cs"/>
              </a:defRPr>
            </a:lvl8pPr>
            <a:lvl9pPr marL="3082925" indent="-265113" algn="l" rtl="0" fontAlgn="base">
              <a:spcBef>
                <a:spcPct val="0"/>
              </a:spcBef>
              <a:spcAft>
                <a:spcPct val="40000"/>
              </a:spcAft>
              <a:buChar char="»"/>
              <a:defRPr>
                <a:solidFill>
                  <a:schemeClr val="tx1"/>
                </a:solidFill>
                <a:latin typeface="+mn-lt"/>
                <a:cs typeface="+mn-cs"/>
              </a:defRPr>
            </a:lvl9pPr>
          </a:lstStyle>
          <a:p>
            <a:pPr lvl="0"/>
            <a:r>
              <a:rPr lang="es-ES" dirty="0" smtClean="0"/>
              <a:t>LNA </a:t>
            </a:r>
            <a:r>
              <a:rPr lang="es-ES" dirty="0" err="1" smtClean="0"/>
              <a:t>verification</a:t>
            </a:r>
            <a:r>
              <a:rPr lang="es-ES" dirty="0" smtClean="0"/>
              <a:t> </a:t>
            </a:r>
            <a:r>
              <a:rPr lang="es-ES" dirty="0" err="1" smtClean="0"/>
              <a:t>results</a:t>
            </a:r>
            <a:endParaRPr lang="es-ES" dirty="0" smtClean="0"/>
          </a:p>
          <a:p>
            <a:pPr lvl="0"/>
            <a:endParaRPr lang="en-US" dirty="0" smtClean="0"/>
          </a:p>
          <a:p>
            <a:endParaRPr lang="en-US" kern="0" dirty="0" smtClean="0"/>
          </a:p>
        </p:txBody>
      </p:sp>
      <p:graphicFrame>
        <p:nvGraphicFramePr>
          <p:cNvPr id="14" name="13 Tabla"/>
          <p:cNvGraphicFramePr>
            <a:graphicFrameLocks noGrp="1"/>
          </p:cNvGraphicFramePr>
          <p:nvPr>
            <p:extLst>
              <p:ext uri="{D42A27DB-BD31-4B8C-83A1-F6EECF244321}">
                <p14:modId xmlns:p14="http://schemas.microsoft.com/office/powerpoint/2010/main" val="4019952143"/>
              </p:ext>
            </p:extLst>
          </p:nvPr>
        </p:nvGraphicFramePr>
        <p:xfrm>
          <a:off x="538638" y="5180902"/>
          <a:ext cx="3086545" cy="731520"/>
        </p:xfrm>
        <a:graphic>
          <a:graphicData uri="http://schemas.openxmlformats.org/drawingml/2006/table">
            <a:tbl>
              <a:tblPr firstRow="1" firstCol="1" lastRow="1" lastCol="1" bandRow="1" bandCol="1"/>
              <a:tblGrid>
                <a:gridCol w="1284923"/>
                <a:gridCol w="612902"/>
                <a:gridCol w="616585"/>
                <a:gridCol w="572135"/>
              </a:tblGrid>
              <a:tr h="0">
                <a:tc>
                  <a:txBody>
                    <a:bodyPr/>
                    <a:lstStyle/>
                    <a:p>
                      <a:pPr algn="just">
                        <a:spcAft>
                          <a:spcPts val="0"/>
                        </a:spcAft>
                      </a:pPr>
                      <a:r>
                        <a:rPr lang="en-GB" sz="1600" b="1" dirty="0">
                          <a:effectLst/>
                          <a:latin typeface="Times"/>
                          <a:ea typeface="Times New Roman"/>
                        </a:rPr>
                        <a:t>Parameter</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b="1" dirty="0">
                          <a:effectLst/>
                          <a:latin typeface="Times"/>
                          <a:ea typeface="Times New Roman"/>
                        </a:rPr>
                        <a:t>Core</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b="1">
                          <a:effectLst/>
                          <a:latin typeface="Times"/>
                          <a:ea typeface="Times New Roman"/>
                        </a:rPr>
                        <a:t>Chip</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b="1">
                          <a:effectLst/>
                          <a:latin typeface="Times"/>
                          <a:ea typeface="Times New Roman"/>
                        </a:rPr>
                        <a:t>Unit</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en-GB" sz="1600">
                          <a:effectLst/>
                          <a:latin typeface="Times"/>
                          <a:ea typeface="Times New Roman"/>
                        </a:rPr>
                        <a:t>THD</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74</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effectLst/>
                          <a:latin typeface="Times"/>
                          <a:ea typeface="Times New Roman"/>
                        </a:rPr>
                        <a:t>68</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effectLst/>
                          <a:latin typeface="Times"/>
                          <a:ea typeface="Times New Roman"/>
                        </a:rPr>
                        <a:t>dB</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en-GB" sz="1600">
                          <a:effectLst/>
                          <a:latin typeface="Times"/>
                          <a:ea typeface="Times New Roman"/>
                        </a:rPr>
                        <a:t>Consumption</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100</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110</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mA</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8649950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solidFill>
                  <a:srgbClr val="F07510"/>
                </a:solidFill>
              </a:rPr>
              <a:t>Validation </a:t>
            </a:r>
            <a:r>
              <a:rPr lang="en-US" dirty="0" smtClean="0"/>
              <a:t>– Tested silicon and packaging</a:t>
            </a:r>
            <a:endParaRPr lang="en-US" dirty="0"/>
          </a:p>
        </p:txBody>
      </p:sp>
      <p:sp>
        <p:nvSpPr>
          <p:cNvPr id="3" name="2 Marcador de contenido"/>
          <p:cNvSpPr>
            <a:spLocks noGrp="1"/>
          </p:cNvSpPr>
          <p:nvPr>
            <p:ph idx="1"/>
          </p:nvPr>
        </p:nvSpPr>
        <p:spPr>
          <a:xfrm>
            <a:off x="276987" y="1013587"/>
            <a:ext cx="8524875" cy="879221"/>
          </a:xfrm>
        </p:spPr>
        <p:txBody>
          <a:bodyPr/>
          <a:lstStyle/>
          <a:p>
            <a:r>
              <a:rPr lang="en-GB" dirty="0"/>
              <a:t>The CVB and CVC chips were fabricated under the IMEC-</a:t>
            </a:r>
            <a:r>
              <a:rPr lang="en-GB" dirty="0" err="1"/>
              <a:t>Europractice</a:t>
            </a:r>
            <a:r>
              <a:rPr lang="en-GB" dirty="0"/>
              <a:t> service using a MPW run. The die area of both devices is 5x5 </a:t>
            </a:r>
            <a:r>
              <a:rPr lang="en-GB" dirty="0" smtClean="0"/>
              <a:t>mm</a:t>
            </a:r>
            <a:r>
              <a:rPr lang="en-GB" baseline="30000" dirty="0" smtClean="0"/>
              <a:t>2</a:t>
            </a:r>
          </a:p>
          <a:p>
            <a:r>
              <a:rPr lang="en-GB" dirty="0"/>
              <a:t>In addition to these two dies an additional one fabricated under the same service in a mini-ASIC run and ordered directly by IMB-CSIC was also fabricated. This additional die contains an isolated version of the LLSB ΣΔM and was also packaged in the frame of the </a:t>
            </a:r>
            <a:r>
              <a:rPr lang="en-GB" dirty="0" smtClean="0"/>
              <a:t>project.</a:t>
            </a:r>
          </a:p>
          <a:p>
            <a:r>
              <a:rPr lang="en-GB" dirty="0" smtClean="0"/>
              <a:t>The </a:t>
            </a:r>
            <a:r>
              <a:rPr lang="en-GB" dirty="0"/>
              <a:t>CVB chip was packaged using a plastic QFN64 and the CVC a plastic LQFP120</a:t>
            </a:r>
            <a:endParaRPr lang="en-US" dirty="0"/>
          </a:p>
          <a:p>
            <a:endParaRPr lang="en-US" dirty="0" smtClean="0"/>
          </a:p>
        </p:txBody>
      </p:sp>
      <p:sp>
        <p:nvSpPr>
          <p:cNvPr id="4" name="3 Marcador de pie de página"/>
          <p:cNvSpPr>
            <a:spLocks noGrp="1"/>
          </p:cNvSpPr>
          <p:nvPr>
            <p:ph type="ftr" sz="quarter" idx="10"/>
          </p:nvPr>
        </p:nvSpPr>
        <p:spPr/>
        <p:txBody>
          <a:bodyPr/>
          <a:lstStyle/>
          <a:p>
            <a:pPr>
              <a:defRPr/>
            </a:pPr>
            <a:r>
              <a:rPr lang="en-US" dirty="0"/>
              <a:t>Cosmic Vision MF </a:t>
            </a:r>
            <a:r>
              <a:rPr lang="en-US" dirty="0" smtClean="0"/>
              <a:t>– AMICSA &amp; DSP DAY  2016</a:t>
            </a:r>
            <a:endParaRPr lang="en-US" dirty="0"/>
          </a:p>
        </p:txBody>
      </p:sp>
      <p:sp>
        <p:nvSpPr>
          <p:cNvPr id="7" name="2 Marcador de contenido"/>
          <p:cNvSpPr txBox="1">
            <a:spLocks/>
          </p:cNvSpPr>
          <p:nvPr/>
        </p:nvSpPr>
        <p:spPr bwMode="auto">
          <a:xfrm>
            <a:off x="273939" y="2049908"/>
            <a:ext cx="8524875" cy="43961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180975" indent="-180975" algn="l" rtl="0" eaLnBrk="0" fontAlgn="base" hangingPunct="0">
              <a:spcBef>
                <a:spcPct val="0"/>
              </a:spcBef>
              <a:spcAft>
                <a:spcPct val="40000"/>
              </a:spcAft>
              <a:buFont typeface="Wingdings" pitchFamily="2" charset="2"/>
              <a:buChar char="§"/>
              <a:defRPr sz="2000">
                <a:solidFill>
                  <a:schemeClr val="tx1"/>
                </a:solidFill>
                <a:latin typeface="+mn-lt"/>
                <a:ea typeface="ＭＳ Ｐゴシック" charset="0"/>
                <a:cs typeface="+mn-cs"/>
              </a:defRPr>
            </a:lvl1pPr>
            <a:lvl2pPr marL="444500" indent="-261938" algn="l" rtl="0" eaLnBrk="0" fontAlgn="base" hangingPunct="0">
              <a:spcBef>
                <a:spcPct val="0"/>
              </a:spcBef>
              <a:spcAft>
                <a:spcPct val="40000"/>
              </a:spcAft>
              <a:buChar char="–"/>
              <a:defRPr sz="2800">
                <a:solidFill>
                  <a:schemeClr val="tx1"/>
                </a:solidFill>
                <a:latin typeface="+mn-lt"/>
                <a:ea typeface="Arial" pitchFamily="-107" charset="0"/>
                <a:cs typeface="+mn-cs"/>
              </a:defRPr>
            </a:lvl2pPr>
            <a:lvl3pPr marL="720725" indent="-274638" algn="l" rtl="0" eaLnBrk="0" fontAlgn="base" hangingPunct="0">
              <a:spcBef>
                <a:spcPct val="0"/>
              </a:spcBef>
              <a:spcAft>
                <a:spcPct val="40000"/>
              </a:spcAft>
              <a:buChar char="•"/>
              <a:defRPr sz="2400">
                <a:solidFill>
                  <a:schemeClr val="tx1"/>
                </a:solidFill>
                <a:latin typeface="+mn-lt"/>
                <a:ea typeface="Arial" pitchFamily="-107" charset="0"/>
                <a:cs typeface="+mn-cs"/>
              </a:defRPr>
            </a:lvl3pPr>
            <a:lvl4pPr marL="987425" indent="-265113" algn="l" rtl="0" eaLnBrk="0" fontAlgn="base" hangingPunct="0">
              <a:spcBef>
                <a:spcPct val="0"/>
              </a:spcBef>
              <a:spcAft>
                <a:spcPct val="40000"/>
              </a:spcAft>
              <a:buChar char="–"/>
              <a:defRPr sz="2000">
                <a:solidFill>
                  <a:schemeClr val="tx1"/>
                </a:solidFill>
                <a:latin typeface="+mn-lt"/>
                <a:ea typeface="Arial" pitchFamily="-107" charset="0"/>
                <a:cs typeface="+mn-cs"/>
              </a:defRPr>
            </a:lvl4pPr>
            <a:lvl5pPr marL="1254125" indent="-265113" algn="l" rtl="0" eaLnBrk="0" fontAlgn="base" hangingPunct="0">
              <a:spcBef>
                <a:spcPct val="0"/>
              </a:spcBef>
              <a:spcAft>
                <a:spcPct val="40000"/>
              </a:spcAft>
              <a:buChar char="»"/>
              <a:defRPr sz="2000">
                <a:solidFill>
                  <a:schemeClr val="tx1"/>
                </a:solidFill>
                <a:latin typeface="+mn-lt"/>
                <a:ea typeface="Arial" pitchFamily="-107" charset="0"/>
                <a:cs typeface="+mn-cs"/>
              </a:defRPr>
            </a:lvl5pPr>
            <a:lvl6pPr marL="1711325" indent="-265113" algn="l" rtl="0" fontAlgn="base">
              <a:spcBef>
                <a:spcPct val="0"/>
              </a:spcBef>
              <a:spcAft>
                <a:spcPct val="40000"/>
              </a:spcAft>
              <a:buChar char="»"/>
              <a:defRPr>
                <a:solidFill>
                  <a:schemeClr val="tx1"/>
                </a:solidFill>
                <a:latin typeface="+mn-lt"/>
                <a:cs typeface="+mn-cs"/>
              </a:defRPr>
            </a:lvl6pPr>
            <a:lvl7pPr marL="2168525" indent="-265113" algn="l" rtl="0" fontAlgn="base">
              <a:spcBef>
                <a:spcPct val="0"/>
              </a:spcBef>
              <a:spcAft>
                <a:spcPct val="40000"/>
              </a:spcAft>
              <a:buChar char="»"/>
              <a:defRPr>
                <a:solidFill>
                  <a:schemeClr val="tx1"/>
                </a:solidFill>
                <a:latin typeface="+mn-lt"/>
                <a:cs typeface="+mn-cs"/>
              </a:defRPr>
            </a:lvl7pPr>
            <a:lvl8pPr marL="2625725" indent="-265113" algn="l" rtl="0" fontAlgn="base">
              <a:spcBef>
                <a:spcPct val="0"/>
              </a:spcBef>
              <a:spcAft>
                <a:spcPct val="40000"/>
              </a:spcAft>
              <a:buChar char="»"/>
              <a:defRPr>
                <a:solidFill>
                  <a:schemeClr val="tx1"/>
                </a:solidFill>
                <a:latin typeface="+mn-lt"/>
                <a:cs typeface="+mn-cs"/>
              </a:defRPr>
            </a:lvl8pPr>
            <a:lvl9pPr marL="3082925" indent="-265113" algn="l" rtl="0" fontAlgn="base">
              <a:spcBef>
                <a:spcPct val="0"/>
              </a:spcBef>
              <a:spcAft>
                <a:spcPct val="40000"/>
              </a:spcAft>
              <a:buChar char="»"/>
              <a:defRPr>
                <a:solidFill>
                  <a:schemeClr val="tx1"/>
                </a:solidFill>
                <a:latin typeface="+mn-lt"/>
                <a:cs typeface="+mn-cs"/>
              </a:defRPr>
            </a:lvl9pPr>
          </a:lstStyle>
          <a:p>
            <a:endParaRPr lang="en-US" kern="0" dirty="0" smtClean="0"/>
          </a:p>
        </p:txBody>
      </p:sp>
      <p:pic>
        <p:nvPicPr>
          <p:cNvPr id="13" name="Picture 2" descr="CVB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912" y="3806851"/>
            <a:ext cx="2328736" cy="2353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CVC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8076" y="3819043"/>
            <a:ext cx="2428684" cy="2428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15 Rectángulo"/>
          <p:cNvSpPr/>
          <p:nvPr/>
        </p:nvSpPr>
        <p:spPr>
          <a:xfrm>
            <a:off x="3780092" y="4013877"/>
            <a:ext cx="1314926" cy="1938992"/>
          </a:xfrm>
          <a:prstGeom prst="rect">
            <a:avLst/>
          </a:prstGeom>
        </p:spPr>
        <p:txBody>
          <a:bodyPr wrap="square">
            <a:spAutoFit/>
          </a:bodyPr>
          <a:lstStyle/>
          <a:p>
            <a:r>
              <a:rPr lang="en-GB" dirty="0" smtClean="0"/>
              <a:t>CVB001</a:t>
            </a:r>
          </a:p>
          <a:p>
            <a:endParaRPr lang="en-GB" dirty="0"/>
          </a:p>
          <a:p>
            <a:endParaRPr lang="en-GB" dirty="0" smtClean="0"/>
          </a:p>
          <a:p>
            <a:endParaRPr lang="en-GB" dirty="0"/>
          </a:p>
          <a:p>
            <a:endParaRPr lang="en-GB" dirty="0" smtClean="0"/>
          </a:p>
          <a:p>
            <a:r>
              <a:rPr lang="en-GB" dirty="0" smtClean="0"/>
              <a:t>CVC001</a:t>
            </a:r>
            <a:endParaRPr lang="en-US" dirty="0"/>
          </a:p>
        </p:txBody>
      </p:sp>
      <p:sp>
        <p:nvSpPr>
          <p:cNvPr id="17" name="16 Flecha izquierda"/>
          <p:cNvSpPr/>
          <p:nvPr/>
        </p:nvSpPr>
        <p:spPr bwMode="auto">
          <a:xfrm>
            <a:off x="3026664" y="4108704"/>
            <a:ext cx="640080" cy="274320"/>
          </a:xfrm>
          <a:prstGeom prst="leftArrow">
            <a:avLst/>
          </a:prstGeom>
          <a:solidFill>
            <a:schemeClr val="accent5">
              <a:lumMod val="75000"/>
            </a:schemeClr>
          </a:solidFill>
          <a:ln w="9525"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endParaRPr>
          </a:p>
        </p:txBody>
      </p:sp>
      <p:sp>
        <p:nvSpPr>
          <p:cNvPr id="18" name="17 Flecha izquierda"/>
          <p:cNvSpPr/>
          <p:nvPr/>
        </p:nvSpPr>
        <p:spPr bwMode="auto">
          <a:xfrm rot="10800000">
            <a:off x="5095018" y="5602224"/>
            <a:ext cx="640080" cy="274320"/>
          </a:xfrm>
          <a:prstGeom prst="leftArrow">
            <a:avLst/>
          </a:prstGeom>
          <a:solidFill>
            <a:schemeClr val="accent5">
              <a:lumMod val="75000"/>
            </a:schemeClr>
          </a:solidFill>
          <a:ln w="9525"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855925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Measurement boards (1)</a:t>
            </a:r>
            <a:endParaRPr lang="en-US" dirty="0"/>
          </a:p>
        </p:txBody>
      </p:sp>
      <p:sp>
        <p:nvSpPr>
          <p:cNvPr id="3" name="2 Marcador de contenido"/>
          <p:cNvSpPr>
            <a:spLocks noGrp="1"/>
          </p:cNvSpPr>
          <p:nvPr>
            <p:ph idx="1"/>
          </p:nvPr>
        </p:nvSpPr>
        <p:spPr>
          <a:xfrm>
            <a:off x="276987" y="1013587"/>
            <a:ext cx="8524875" cy="1793621"/>
          </a:xfrm>
        </p:spPr>
        <p:txBody>
          <a:bodyPr/>
          <a:lstStyle/>
          <a:p>
            <a:r>
              <a:rPr lang="en-GB" dirty="0" smtClean="0"/>
              <a:t>4 boards designed, fabricated and mounted.</a:t>
            </a:r>
          </a:p>
          <a:p>
            <a:r>
              <a:rPr lang="en-GB" dirty="0" smtClean="0"/>
              <a:t>CVB&amp;CVC </a:t>
            </a:r>
            <a:r>
              <a:rPr lang="en-GB" dirty="0"/>
              <a:t>board </a:t>
            </a:r>
            <a:r>
              <a:rPr lang="en-GB" dirty="0" smtClean="0"/>
              <a:t>1: to </a:t>
            </a:r>
            <a:r>
              <a:rPr lang="en-GB" dirty="0"/>
              <a:t>allow functional validation of the ASICs and perform preliminary measurements on each of the IPs. </a:t>
            </a:r>
            <a:endParaRPr lang="en-GB" dirty="0" smtClean="0"/>
          </a:p>
          <a:p>
            <a:r>
              <a:rPr lang="en-GB" dirty="0" smtClean="0"/>
              <a:t>CVB&amp;CVC </a:t>
            </a:r>
            <a:r>
              <a:rPr lang="en-GB" dirty="0"/>
              <a:t>board 2. The main objective of the second board was to extend the functional validation capabilities of the setup, to allow the connection of high precision signal sources and to reduce the overall noise floor. </a:t>
            </a:r>
            <a:endParaRPr lang="en-US" dirty="0"/>
          </a:p>
          <a:p>
            <a:endParaRPr lang="en-US" dirty="0" smtClean="0"/>
          </a:p>
        </p:txBody>
      </p:sp>
      <p:sp>
        <p:nvSpPr>
          <p:cNvPr id="4" name="3 Marcador de pie de página"/>
          <p:cNvSpPr>
            <a:spLocks noGrp="1"/>
          </p:cNvSpPr>
          <p:nvPr>
            <p:ph type="ftr" sz="quarter" idx="10"/>
          </p:nvPr>
        </p:nvSpPr>
        <p:spPr/>
        <p:txBody>
          <a:bodyPr/>
          <a:lstStyle/>
          <a:p>
            <a:pPr>
              <a:defRPr/>
            </a:pPr>
            <a:r>
              <a:rPr lang="en-US" dirty="0"/>
              <a:t>Cosmic Vision MF </a:t>
            </a:r>
            <a:r>
              <a:rPr lang="en-US" dirty="0" smtClean="0"/>
              <a:t>– AMICSA &amp; DSP DAY  2016</a:t>
            </a:r>
            <a:endParaRPr lang="en-US" dirty="0"/>
          </a:p>
        </p:txBody>
      </p:sp>
      <p:sp>
        <p:nvSpPr>
          <p:cNvPr id="16" name="15 Rectángulo"/>
          <p:cNvSpPr/>
          <p:nvPr/>
        </p:nvSpPr>
        <p:spPr>
          <a:xfrm>
            <a:off x="502520" y="5843161"/>
            <a:ext cx="3648856" cy="400110"/>
          </a:xfrm>
          <a:prstGeom prst="rect">
            <a:avLst/>
          </a:prstGeom>
        </p:spPr>
        <p:txBody>
          <a:bodyPr wrap="square">
            <a:spAutoFit/>
          </a:bodyPr>
          <a:lstStyle/>
          <a:p>
            <a:r>
              <a:rPr lang="en-GB" dirty="0" smtClean="0"/>
              <a:t>CVB&amp;CVC Board 1</a:t>
            </a:r>
            <a:endParaRPr lang="en-US" dirty="0"/>
          </a:p>
        </p:txBody>
      </p:sp>
      <p:pic>
        <p:nvPicPr>
          <p:cNvPr id="10242" name="Picture 3" descr="C:\Users\epun\Documents\EPG actividades ARQ\ACT proyectos\10108-9 ASICs ESA\Test\IMG_20160510_105643.jpg"/>
          <p:cNvPicPr>
            <a:picLocks noChangeAspect="1" noChangeArrowheads="1"/>
          </p:cNvPicPr>
          <p:nvPr/>
        </p:nvPicPr>
        <p:blipFill>
          <a:blip r:embed="rId2">
            <a:extLst>
              <a:ext uri="{28A0092B-C50C-407E-A947-70E740481C1C}">
                <a14:useLocalDpi xmlns:a14="http://schemas.microsoft.com/office/drawing/2010/main" val="0"/>
              </a:ext>
            </a:extLst>
          </a:blip>
          <a:srcRect r="10135"/>
          <a:stretch>
            <a:fillRect/>
          </a:stretch>
        </p:blipFill>
        <p:spPr bwMode="auto">
          <a:xfrm rot="-5400000">
            <a:off x="1130473" y="3089881"/>
            <a:ext cx="2166653" cy="3216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Picture 2" descr="C:\Users\epun\Documents\EPG actividades ARQ\ACT proyectos\MF set-up\IMG_20160509_193637.jpg"/>
          <p:cNvPicPr>
            <a:picLocks noChangeAspect="1" noChangeArrowheads="1"/>
          </p:cNvPicPr>
          <p:nvPr/>
        </p:nvPicPr>
        <p:blipFill>
          <a:blip r:embed="rId3">
            <a:extLst>
              <a:ext uri="{28A0092B-C50C-407E-A947-70E740481C1C}">
                <a14:useLocalDpi xmlns:a14="http://schemas.microsoft.com/office/drawing/2010/main" val="0"/>
              </a:ext>
            </a:extLst>
          </a:blip>
          <a:srcRect l="24889" t="20592" r="8000" b="15408"/>
          <a:stretch>
            <a:fillRect/>
          </a:stretch>
        </p:blipFill>
        <p:spPr bwMode="auto">
          <a:xfrm>
            <a:off x="4989176" y="3596907"/>
            <a:ext cx="3084976" cy="2205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13 Rectángulo"/>
          <p:cNvSpPr/>
          <p:nvPr/>
        </p:nvSpPr>
        <p:spPr>
          <a:xfrm>
            <a:off x="4989176" y="5858546"/>
            <a:ext cx="3648856" cy="400110"/>
          </a:xfrm>
          <a:prstGeom prst="rect">
            <a:avLst/>
          </a:prstGeom>
        </p:spPr>
        <p:txBody>
          <a:bodyPr wrap="square">
            <a:spAutoFit/>
          </a:bodyPr>
          <a:lstStyle/>
          <a:p>
            <a:r>
              <a:rPr lang="en-GB" dirty="0" smtClean="0"/>
              <a:t>CVB&amp;CVC Board 1</a:t>
            </a:r>
            <a:endParaRPr lang="en-US" dirty="0"/>
          </a:p>
        </p:txBody>
      </p:sp>
    </p:spTree>
    <p:extLst>
      <p:ext uri="{BB962C8B-B14F-4D97-AF65-F5344CB8AC3E}">
        <p14:creationId xmlns:p14="http://schemas.microsoft.com/office/powerpoint/2010/main" val="32252539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Measurement boards (2)</a:t>
            </a:r>
            <a:endParaRPr lang="en-US" dirty="0"/>
          </a:p>
        </p:txBody>
      </p:sp>
      <p:sp>
        <p:nvSpPr>
          <p:cNvPr id="3" name="2 Marcador de contenido"/>
          <p:cNvSpPr>
            <a:spLocks noGrp="1"/>
          </p:cNvSpPr>
          <p:nvPr>
            <p:ph idx="1"/>
          </p:nvPr>
        </p:nvSpPr>
        <p:spPr>
          <a:xfrm>
            <a:off x="276987" y="1013587"/>
            <a:ext cx="8524875" cy="1071245"/>
          </a:xfrm>
        </p:spPr>
        <p:txBody>
          <a:bodyPr/>
          <a:lstStyle/>
          <a:p>
            <a:r>
              <a:rPr lang="en-GB" dirty="0" smtClean="0"/>
              <a:t>LLSB </a:t>
            </a:r>
            <a:r>
              <a:rPr lang="en-GB" dirty="0"/>
              <a:t>board </a:t>
            </a:r>
            <a:r>
              <a:rPr lang="en-GB" dirty="0" smtClean="0"/>
              <a:t>1: to </a:t>
            </a:r>
            <a:r>
              <a:rPr lang="en-GB" dirty="0"/>
              <a:t>be able to measure the high performance of the modulator. After mounting and debugging, the noise floor measured was around 20dB higher than was required and the distortion 10dB. </a:t>
            </a:r>
            <a:endParaRPr lang="en-US" dirty="0"/>
          </a:p>
          <a:p>
            <a:endParaRPr lang="en-US" dirty="0" smtClean="0"/>
          </a:p>
        </p:txBody>
      </p:sp>
      <p:sp>
        <p:nvSpPr>
          <p:cNvPr id="4" name="3 Marcador de pie de página"/>
          <p:cNvSpPr>
            <a:spLocks noGrp="1"/>
          </p:cNvSpPr>
          <p:nvPr>
            <p:ph type="ftr" sz="quarter" idx="10"/>
          </p:nvPr>
        </p:nvSpPr>
        <p:spPr/>
        <p:txBody>
          <a:bodyPr/>
          <a:lstStyle/>
          <a:p>
            <a:pPr>
              <a:defRPr/>
            </a:pPr>
            <a:r>
              <a:rPr lang="en-US" dirty="0"/>
              <a:t>Cosmic Vision MF </a:t>
            </a:r>
            <a:r>
              <a:rPr lang="en-US" dirty="0" smtClean="0"/>
              <a:t>– AMICSA &amp; DSP DAY  2016</a:t>
            </a:r>
            <a:endParaRPr lang="en-US" dirty="0"/>
          </a:p>
        </p:txBody>
      </p:sp>
      <p:sp>
        <p:nvSpPr>
          <p:cNvPr id="16" name="15 Rectángulo"/>
          <p:cNvSpPr/>
          <p:nvPr/>
        </p:nvSpPr>
        <p:spPr>
          <a:xfrm>
            <a:off x="502520" y="5843161"/>
            <a:ext cx="3648856" cy="400110"/>
          </a:xfrm>
          <a:prstGeom prst="rect">
            <a:avLst/>
          </a:prstGeom>
        </p:spPr>
        <p:txBody>
          <a:bodyPr wrap="square">
            <a:spAutoFit/>
          </a:bodyPr>
          <a:lstStyle/>
          <a:p>
            <a:r>
              <a:rPr lang="en-GB" dirty="0" smtClean="0"/>
              <a:t>LSSB Board 1</a:t>
            </a:r>
            <a:endParaRPr lang="en-US" dirty="0"/>
          </a:p>
        </p:txBody>
      </p:sp>
      <p:sp>
        <p:nvSpPr>
          <p:cNvPr id="14" name="13 Rectángulo"/>
          <p:cNvSpPr/>
          <p:nvPr/>
        </p:nvSpPr>
        <p:spPr>
          <a:xfrm>
            <a:off x="5337210" y="5843161"/>
            <a:ext cx="3648856" cy="400110"/>
          </a:xfrm>
          <a:prstGeom prst="rect">
            <a:avLst/>
          </a:prstGeom>
        </p:spPr>
        <p:txBody>
          <a:bodyPr wrap="square">
            <a:spAutoFit/>
          </a:bodyPr>
          <a:lstStyle/>
          <a:p>
            <a:r>
              <a:rPr lang="en-GB" dirty="0"/>
              <a:t>LSSB Board </a:t>
            </a:r>
            <a:r>
              <a:rPr lang="en-GB" dirty="0" smtClean="0"/>
              <a:t>2</a:t>
            </a:r>
            <a:endParaRPr lang="en-US" dirty="0"/>
          </a:p>
        </p:txBody>
      </p:sp>
      <p:sp>
        <p:nvSpPr>
          <p:cNvPr id="9" name="2 Marcador de contenido"/>
          <p:cNvSpPr txBox="1">
            <a:spLocks/>
          </p:cNvSpPr>
          <p:nvPr/>
        </p:nvSpPr>
        <p:spPr bwMode="auto">
          <a:xfrm>
            <a:off x="301371" y="2153539"/>
            <a:ext cx="8524875" cy="107124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180975" indent="-180975" algn="l" rtl="0" eaLnBrk="0" fontAlgn="base" hangingPunct="0">
              <a:spcBef>
                <a:spcPct val="0"/>
              </a:spcBef>
              <a:spcAft>
                <a:spcPct val="40000"/>
              </a:spcAft>
              <a:buFont typeface="Wingdings" pitchFamily="2" charset="2"/>
              <a:buChar char="§"/>
              <a:defRPr sz="2000">
                <a:solidFill>
                  <a:schemeClr val="tx1"/>
                </a:solidFill>
                <a:latin typeface="+mn-lt"/>
                <a:ea typeface="ＭＳ Ｐゴシック" charset="0"/>
                <a:cs typeface="+mn-cs"/>
              </a:defRPr>
            </a:lvl1pPr>
            <a:lvl2pPr marL="444500" indent="-261938" algn="l" rtl="0" eaLnBrk="0" fontAlgn="base" hangingPunct="0">
              <a:spcBef>
                <a:spcPct val="0"/>
              </a:spcBef>
              <a:spcAft>
                <a:spcPct val="40000"/>
              </a:spcAft>
              <a:buChar char="–"/>
              <a:defRPr sz="2800">
                <a:solidFill>
                  <a:schemeClr val="tx1"/>
                </a:solidFill>
                <a:latin typeface="+mn-lt"/>
                <a:ea typeface="Arial" pitchFamily="-107" charset="0"/>
                <a:cs typeface="+mn-cs"/>
              </a:defRPr>
            </a:lvl2pPr>
            <a:lvl3pPr marL="720725" indent="-274638" algn="l" rtl="0" eaLnBrk="0" fontAlgn="base" hangingPunct="0">
              <a:spcBef>
                <a:spcPct val="0"/>
              </a:spcBef>
              <a:spcAft>
                <a:spcPct val="40000"/>
              </a:spcAft>
              <a:buChar char="•"/>
              <a:defRPr sz="2400">
                <a:solidFill>
                  <a:schemeClr val="tx1"/>
                </a:solidFill>
                <a:latin typeface="+mn-lt"/>
                <a:ea typeface="Arial" pitchFamily="-107" charset="0"/>
                <a:cs typeface="+mn-cs"/>
              </a:defRPr>
            </a:lvl3pPr>
            <a:lvl4pPr marL="987425" indent="-265113" algn="l" rtl="0" eaLnBrk="0" fontAlgn="base" hangingPunct="0">
              <a:spcBef>
                <a:spcPct val="0"/>
              </a:spcBef>
              <a:spcAft>
                <a:spcPct val="40000"/>
              </a:spcAft>
              <a:buChar char="–"/>
              <a:defRPr sz="2000">
                <a:solidFill>
                  <a:schemeClr val="tx1"/>
                </a:solidFill>
                <a:latin typeface="+mn-lt"/>
                <a:ea typeface="Arial" pitchFamily="-107" charset="0"/>
                <a:cs typeface="+mn-cs"/>
              </a:defRPr>
            </a:lvl4pPr>
            <a:lvl5pPr marL="1254125" indent="-265113" algn="l" rtl="0" eaLnBrk="0" fontAlgn="base" hangingPunct="0">
              <a:spcBef>
                <a:spcPct val="0"/>
              </a:spcBef>
              <a:spcAft>
                <a:spcPct val="40000"/>
              </a:spcAft>
              <a:buChar char="»"/>
              <a:defRPr sz="2000">
                <a:solidFill>
                  <a:schemeClr val="tx1"/>
                </a:solidFill>
                <a:latin typeface="+mn-lt"/>
                <a:ea typeface="Arial" pitchFamily="-107" charset="0"/>
                <a:cs typeface="+mn-cs"/>
              </a:defRPr>
            </a:lvl5pPr>
            <a:lvl6pPr marL="1711325" indent="-265113" algn="l" rtl="0" fontAlgn="base">
              <a:spcBef>
                <a:spcPct val="0"/>
              </a:spcBef>
              <a:spcAft>
                <a:spcPct val="40000"/>
              </a:spcAft>
              <a:buChar char="»"/>
              <a:defRPr>
                <a:solidFill>
                  <a:schemeClr val="tx1"/>
                </a:solidFill>
                <a:latin typeface="+mn-lt"/>
                <a:cs typeface="+mn-cs"/>
              </a:defRPr>
            </a:lvl6pPr>
            <a:lvl7pPr marL="2168525" indent="-265113" algn="l" rtl="0" fontAlgn="base">
              <a:spcBef>
                <a:spcPct val="0"/>
              </a:spcBef>
              <a:spcAft>
                <a:spcPct val="40000"/>
              </a:spcAft>
              <a:buChar char="»"/>
              <a:defRPr>
                <a:solidFill>
                  <a:schemeClr val="tx1"/>
                </a:solidFill>
                <a:latin typeface="+mn-lt"/>
                <a:cs typeface="+mn-cs"/>
              </a:defRPr>
            </a:lvl7pPr>
            <a:lvl8pPr marL="2625725" indent="-265113" algn="l" rtl="0" fontAlgn="base">
              <a:spcBef>
                <a:spcPct val="0"/>
              </a:spcBef>
              <a:spcAft>
                <a:spcPct val="40000"/>
              </a:spcAft>
              <a:buChar char="»"/>
              <a:defRPr>
                <a:solidFill>
                  <a:schemeClr val="tx1"/>
                </a:solidFill>
                <a:latin typeface="+mn-lt"/>
                <a:cs typeface="+mn-cs"/>
              </a:defRPr>
            </a:lvl8pPr>
            <a:lvl9pPr marL="3082925" indent="-265113" algn="l" rtl="0" fontAlgn="base">
              <a:spcBef>
                <a:spcPct val="0"/>
              </a:spcBef>
              <a:spcAft>
                <a:spcPct val="40000"/>
              </a:spcAft>
              <a:buChar char="»"/>
              <a:defRPr>
                <a:solidFill>
                  <a:schemeClr val="tx1"/>
                </a:solidFill>
                <a:latin typeface="+mn-lt"/>
                <a:cs typeface="+mn-cs"/>
              </a:defRPr>
            </a:lvl9pPr>
          </a:lstStyle>
          <a:p>
            <a:r>
              <a:rPr lang="en-GB" kern="0" dirty="0" smtClean="0"/>
              <a:t>LLSB board 2: </a:t>
            </a:r>
            <a:r>
              <a:rPr lang="en-GB" dirty="0" smtClean="0"/>
              <a:t>upgrade to </a:t>
            </a:r>
            <a:r>
              <a:rPr lang="en-GB" dirty="0"/>
              <a:t>further improve the overall noise and distortion figures. </a:t>
            </a:r>
            <a:endParaRPr lang="en-US" kern="0" dirty="0" smtClean="0"/>
          </a:p>
        </p:txBody>
      </p:sp>
      <p:pic>
        <p:nvPicPr>
          <p:cNvPr id="11266" name="Picture 2" descr="C:\Users\epun\Documents\EPG actividades ARQ\ACT proyectos\10108-9 ASICs ESA\Test\IMG_20160510_103056.jpg"/>
          <p:cNvPicPr>
            <a:picLocks noChangeAspect="1" noChangeArrowheads="1"/>
          </p:cNvPicPr>
          <p:nvPr/>
        </p:nvPicPr>
        <p:blipFill>
          <a:blip r:embed="rId2">
            <a:extLst>
              <a:ext uri="{28A0092B-C50C-407E-A947-70E740481C1C}">
                <a14:useLocalDpi xmlns:a14="http://schemas.microsoft.com/office/drawing/2010/main" val="0"/>
              </a:ext>
            </a:extLst>
          </a:blip>
          <a:srcRect l="14999" t="20490" r="2647" b="14804"/>
          <a:stretch>
            <a:fillRect/>
          </a:stretch>
        </p:blipFill>
        <p:spPr bwMode="auto">
          <a:xfrm>
            <a:off x="502520" y="3547638"/>
            <a:ext cx="3833931" cy="2255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1267" name="Picture 3" descr="LSSB_board_2"/>
          <p:cNvPicPr>
            <a:picLocks noChangeAspect="1" noChangeArrowheads="1"/>
          </p:cNvPicPr>
          <p:nvPr/>
        </p:nvPicPr>
        <p:blipFill>
          <a:blip r:embed="rId3" cstate="print">
            <a:extLst>
              <a:ext uri="{28A0092B-C50C-407E-A947-70E740481C1C}">
                <a14:useLocalDpi xmlns:a14="http://schemas.microsoft.com/office/drawing/2010/main" val="0"/>
              </a:ext>
            </a:extLst>
          </a:blip>
          <a:srcRect l="16228" t="4625" r="10245" b="4065"/>
          <a:stretch>
            <a:fillRect/>
          </a:stretch>
        </p:blipFill>
        <p:spPr bwMode="auto">
          <a:xfrm>
            <a:off x="5335124" y="3580404"/>
            <a:ext cx="2354980" cy="2189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76818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Signal source and measurement equipment</a:t>
            </a:r>
            <a:endParaRPr lang="en-US" dirty="0"/>
          </a:p>
        </p:txBody>
      </p:sp>
      <p:sp>
        <p:nvSpPr>
          <p:cNvPr id="3" name="2 Marcador de contenido"/>
          <p:cNvSpPr>
            <a:spLocks noGrp="1"/>
          </p:cNvSpPr>
          <p:nvPr>
            <p:ph idx="1"/>
          </p:nvPr>
        </p:nvSpPr>
        <p:spPr>
          <a:xfrm>
            <a:off x="276987" y="1013587"/>
            <a:ext cx="8524875" cy="4637405"/>
          </a:xfrm>
        </p:spPr>
        <p:txBody>
          <a:bodyPr/>
          <a:lstStyle/>
          <a:p>
            <a:r>
              <a:rPr lang="en-GB" dirty="0"/>
              <a:t>For the [0; 200] kHz range, the analogue input signal was generated with DS360 Standard Research Systems high quality </a:t>
            </a:r>
            <a:r>
              <a:rPr lang="en-GB" dirty="0" smtClean="0"/>
              <a:t>source. It can achieve </a:t>
            </a:r>
            <a:r>
              <a:rPr lang="en-GB" dirty="0"/>
              <a:t>100dB of SNDR but can only go up to 200 kHz</a:t>
            </a:r>
            <a:endParaRPr lang="en-GB" dirty="0" smtClean="0"/>
          </a:p>
          <a:p>
            <a:r>
              <a:rPr lang="en-GB" dirty="0" smtClean="0"/>
              <a:t>For </a:t>
            </a:r>
            <a:r>
              <a:rPr lang="en-GB" dirty="0"/>
              <a:t>the [0.2; 5] MHz range, BK PRECISION 4064 source was used. </a:t>
            </a:r>
            <a:r>
              <a:rPr lang="en-GB" dirty="0" smtClean="0"/>
              <a:t>It can </a:t>
            </a:r>
            <a:r>
              <a:rPr lang="en-GB" dirty="0"/>
              <a:t>reach higher frequencies but only achieves 80dB of SNDR. </a:t>
            </a:r>
            <a:endParaRPr lang="en-GB" dirty="0" smtClean="0"/>
          </a:p>
          <a:p>
            <a:r>
              <a:rPr lang="en-GB" dirty="0" err="1" smtClean="0"/>
              <a:t>Keysight</a:t>
            </a:r>
            <a:r>
              <a:rPr lang="en-GB" dirty="0" smtClean="0"/>
              <a:t> </a:t>
            </a:r>
            <a:r>
              <a:rPr lang="en-GB" dirty="0"/>
              <a:t>DSOS204A oscilloscope was used to monitor time domain signal and to perform a quick but moderate accuracy frequency analysis (up to 60dB of SNDR). </a:t>
            </a:r>
            <a:endParaRPr lang="en-GB" dirty="0" smtClean="0"/>
          </a:p>
          <a:p>
            <a:r>
              <a:rPr lang="en-US" dirty="0" smtClean="0"/>
              <a:t>Analogue </a:t>
            </a:r>
            <a:r>
              <a:rPr lang="en-US" dirty="0"/>
              <a:t>Devices </a:t>
            </a:r>
            <a:r>
              <a:rPr lang="en-US" dirty="0" smtClean="0"/>
              <a:t>boards </a:t>
            </a:r>
            <a:r>
              <a:rPr lang="en-US" dirty="0"/>
              <a:t>were used to perform high accuracy frequency analysis (up to 90dB of SNDR).</a:t>
            </a:r>
          </a:p>
          <a:p>
            <a:endParaRPr lang="en-US" dirty="0" smtClean="0"/>
          </a:p>
        </p:txBody>
      </p:sp>
      <p:sp>
        <p:nvSpPr>
          <p:cNvPr id="4" name="3 Marcador de pie de página"/>
          <p:cNvSpPr>
            <a:spLocks noGrp="1"/>
          </p:cNvSpPr>
          <p:nvPr>
            <p:ph type="ftr" sz="quarter" idx="10"/>
          </p:nvPr>
        </p:nvSpPr>
        <p:spPr/>
        <p:txBody>
          <a:bodyPr/>
          <a:lstStyle/>
          <a:p>
            <a:pPr>
              <a:defRPr/>
            </a:pPr>
            <a:r>
              <a:rPr lang="en-US" dirty="0"/>
              <a:t>Cosmic Vision MF </a:t>
            </a:r>
            <a:r>
              <a:rPr lang="en-US" dirty="0" smtClean="0"/>
              <a:t>– AMICSA &amp; DSP DAY  2016</a:t>
            </a:r>
            <a:endParaRPr lang="en-US" dirty="0"/>
          </a:p>
        </p:txBody>
      </p:sp>
      <p:sp>
        <p:nvSpPr>
          <p:cNvPr id="5"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3837572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Results</a:t>
            </a:r>
            <a:endParaRPr lang="en-US" dirty="0"/>
          </a:p>
        </p:txBody>
      </p:sp>
      <p:sp>
        <p:nvSpPr>
          <p:cNvPr id="3" name="2 Marcador de contenido"/>
          <p:cNvSpPr>
            <a:spLocks noGrp="1"/>
          </p:cNvSpPr>
          <p:nvPr>
            <p:ph idx="1"/>
          </p:nvPr>
        </p:nvSpPr>
        <p:spPr>
          <a:xfrm>
            <a:off x="276987" y="1013587"/>
            <a:ext cx="8524875" cy="879221"/>
          </a:xfrm>
        </p:spPr>
        <p:txBody>
          <a:bodyPr/>
          <a:lstStyle/>
          <a:p>
            <a:r>
              <a:rPr lang="en-GB" dirty="0"/>
              <a:t>Together with the power consumption, a single key parameter has been selected to represent the performance of each IP for convenience</a:t>
            </a:r>
            <a:endParaRPr lang="en-US" dirty="0" smtClean="0"/>
          </a:p>
          <a:p>
            <a:endParaRPr lang="en-US" dirty="0" smtClean="0"/>
          </a:p>
        </p:txBody>
      </p:sp>
      <p:sp>
        <p:nvSpPr>
          <p:cNvPr id="4" name="3 Marcador de pie de página"/>
          <p:cNvSpPr>
            <a:spLocks noGrp="1"/>
          </p:cNvSpPr>
          <p:nvPr>
            <p:ph type="ftr" sz="quarter" idx="10"/>
          </p:nvPr>
        </p:nvSpPr>
        <p:spPr/>
        <p:txBody>
          <a:bodyPr/>
          <a:lstStyle/>
          <a:p>
            <a:pPr>
              <a:defRPr/>
            </a:pPr>
            <a:r>
              <a:rPr lang="en-US" dirty="0"/>
              <a:t>Cosmic Vision MF </a:t>
            </a:r>
            <a:r>
              <a:rPr lang="en-US" dirty="0" smtClean="0"/>
              <a:t>– AMICSA &amp; DSP DAY  2016</a:t>
            </a:r>
            <a:endParaRPr lang="en-US" dirty="0"/>
          </a:p>
        </p:txBody>
      </p:sp>
      <p:sp>
        <p:nvSpPr>
          <p:cNvPr id="7" name="2 Marcador de contenido"/>
          <p:cNvSpPr txBox="1">
            <a:spLocks/>
          </p:cNvSpPr>
          <p:nvPr/>
        </p:nvSpPr>
        <p:spPr bwMode="auto">
          <a:xfrm>
            <a:off x="273938" y="1758603"/>
            <a:ext cx="8524875" cy="43961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180975" indent="-180975" algn="l" rtl="0" eaLnBrk="0" fontAlgn="base" hangingPunct="0">
              <a:spcBef>
                <a:spcPct val="0"/>
              </a:spcBef>
              <a:spcAft>
                <a:spcPct val="40000"/>
              </a:spcAft>
              <a:buFont typeface="Wingdings" pitchFamily="2" charset="2"/>
              <a:buChar char="§"/>
              <a:defRPr sz="2000">
                <a:solidFill>
                  <a:schemeClr val="tx1"/>
                </a:solidFill>
                <a:latin typeface="+mn-lt"/>
                <a:ea typeface="ＭＳ Ｐゴシック" charset="0"/>
                <a:cs typeface="+mn-cs"/>
              </a:defRPr>
            </a:lvl1pPr>
            <a:lvl2pPr marL="444500" indent="-261938" algn="l" rtl="0" eaLnBrk="0" fontAlgn="base" hangingPunct="0">
              <a:spcBef>
                <a:spcPct val="0"/>
              </a:spcBef>
              <a:spcAft>
                <a:spcPct val="40000"/>
              </a:spcAft>
              <a:buChar char="–"/>
              <a:defRPr sz="2800">
                <a:solidFill>
                  <a:schemeClr val="tx1"/>
                </a:solidFill>
                <a:latin typeface="+mn-lt"/>
                <a:ea typeface="Arial" pitchFamily="-107" charset="0"/>
                <a:cs typeface="+mn-cs"/>
              </a:defRPr>
            </a:lvl2pPr>
            <a:lvl3pPr marL="720725" indent="-274638" algn="l" rtl="0" eaLnBrk="0" fontAlgn="base" hangingPunct="0">
              <a:spcBef>
                <a:spcPct val="0"/>
              </a:spcBef>
              <a:spcAft>
                <a:spcPct val="40000"/>
              </a:spcAft>
              <a:buChar char="•"/>
              <a:defRPr sz="2400">
                <a:solidFill>
                  <a:schemeClr val="tx1"/>
                </a:solidFill>
                <a:latin typeface="+mn-lt"/>
                <a:ea typeface="Arial" pitchFamily="-107" charset="0"/>
                <a:cs typeface="+mn-cs"/>
              </a:defRPr>
            </a:lvl3pPr>
            <a:lvl4pPr marL="987425" indent="-265113" algn="l" rtl="0" eaLnBrk="0" fontAlgn="base" hangingPunct="0">
              <a:spcBef>
                <a:spcPct val="0"/>
              </a:spcBef>
              <a:spcAft>
                <a:spcPct val="40000"/>
              </a:spcAft>
              <a:buChar char="–"/>
              <a:defRPr sz="2000">
                <a:solidFill>
                  <a:schemeClr val="tx1"/>
                </a:solidFill>
                <a:latin typeface="+mn-lt"/>
                <a:ea typeface="Arial" pitchFamily="-107" charset="0"/>
                <a:cs typeface="+mn-cs"/>
              </a:defRPr>
            </a:lvl4pPr>
            <a:lvl5pPr marL="1254125" indent="-265113" algn="l" rtl="0" eaLnBrk="0" fontAlgn="base" hangingPunct="0">
              <a:spcBef>
                <a:spcPct val="0"/>
              </a:spcBef>
              <a:spcAft>
                <a:spcPct val="40000"/>
              </a:spcAft>
              <a:buChar char="»"/>
              <a:defRPr sz="2000">
                <a:solidFill>
                  <a:schemeClr val="tx1"/>
                </a:solidFill>
                <a:latin typeface="+mn-lt"/>
                <a:ea typeface="Arial" pitchFamily="-107" charset="0"/>
                <a:cs typeface="+mn-cs"/>
              </a:defRPr>
            </a:lvl5pPr>
            <a:lvl6pPr marL="1711325" indent="-265113" algn="l" rtl="0" fontAlgn="base">
              <a:spcBef>
                <a:spcPct val="0"/>
              </a:spcBef>
              <a:spcAft>
                <a:spcPct val="40000"/>
              </a:spcAft>
              <a:buChar char="»"/>
              <a:defRPr>
                <a:solidFill>
                  <a:schemeClr val="tx1"/>
                </a:solidFill>
                <a:latin typeface="+mn-lt"/>
                <a:cs typeface="+mn-cs"/>
              </a:defRPr>
            </a:lvl6pPr>
            <a:lvl7pPr marL="2168525" indent="-265113" algn="l" rtl="0" fontAlgn="base">
              <a:spcBef>
                <a:spcPct val="0"/>
              </a:spcBef>
              <a:spcAft>
                <a:spcPct val="40000"/>
              </a:spcAft>
              <a:buChar char="»"/>
              <a:defRPr>
                <a:solidFill>
                  <a:schemeClr val="tx1"/>
                </a:solidFill>
                <a:latin typeface="+mn-lt"/>
                <a:cs typeface="+mn-cs"/>
              </a:defRPr>
            </a:lvl7pPr>
            <a:lvl8pPr marL="2625725" indent="-265113" algn="l" rtl="0" fontAlgn="base">
              <a:spcBef>
                <a:spcPct val="0"/>
              </a:spcBef>
              <a:spcAft>
                <a:spcPct val="40000"/>
              </a:spcAft>
              <a:buChar char="»"/>
              <a:defRPr>
                <a:solidFill>
                  <a:schemeClr val="tx1"/>
                </a:solidFill>
                <a:latin typeface="+mn-lt"/>
                <a:cs typeface="+mn-cs"/>
              </a:defRPr>
            </a:lvl8pPr>
            <a:lvl9pPr marL="3082925" indent="-265113" algn="l" rtl="0" fontAlgn="base">
              <a:spcBef>
                <a:spcPct val="0"/>
              </a:spcBef>
              <a:spcAft>
                <a:spcPct val="40000"/>
              </a:spcAft>
              <a:buChar char="»"/>
              <a:defRPr>
                <a:solidFill>
                  <a:schemeClr val="tx1"/>
                </a:solidFill>
                <a:latin typeface="+mn-lt"/>
                <a:cs typeface="+mn-cs"/>
              </a:defRPr>
            </a:lvl9pPr>
          </a:lstStyle>
          <a:p>
            <a:r>
              <a:rPr lang="en-GB" dirty="0" smtClean="0"/>
              <a:t>LSSB ΣΔM in CVB results                               LSSB </a:t>
            </a:r>
            <a:r>
              <a:rPr lang="en-GB" dirty="0"/>
              <a:t>ΣΔM </a:t>
            </a:r>
            <a:r>
              <a:rPr lang="en-GB" dirty="0" smtClean="0"/>
              <a:t>standalone</a:t>
            </a:r>
            <a:endParaRPr lang="en-US" dirty="0"/>
          </a:p>
          <a:p>
            <a:pPr lvl="0"/>
            <a:endParaRPr lang="en-US" dirty="0" smtClean="0"/>
          </a:p>
          <a:p>
            <a:endParaRPr lang="en-US" kern="0" dirty="0" smtClean="0"/>
          </a:p>
        </p:txBody>
      </p:sp>
      <p:sp>
        <p:nvSpPr>
          <p:cNvPr id="8" name="2 Marcador de contenido"/>
          <p:cNvSpPr txBox="1">
            <a:spLocks/>
          </p:cNvSpPr>
          <p:nvPr/>
        </p:nvSpPr>
        <p:spPr bwMode="auto">
          <a:xfrm>
            <a:off x="273938" y="3317876"/>
            <a:ext cx="8524875" cy="43961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180975" indent="-180975" algn="l" rtl="0" eaLnBrk="0" fontAlgn="base" hangingPunct="0">
              <a:spcBef>
                <a:spcPct val="0"/>
              </a:spcBef>
              <a:spcAft>
                <a:spcPct val="40000"/>
              </a:spcAft>
              <a:buFont typeface="Wingdings" pitchFamily="2" charset="2"/>
              <a:buChar char="§"/>
              <a:defRPr sz="2000">
                <a:solidFill>
                  <a:schemeClr val="tx1"/>
                </a:solidFill>
                <a:latin typeface="+mn-lt"/>
                <a:ea typeface="ＭＳ Ｐゴシック" charset="0"/>
                <a:cs typeface="+mn-cs"/>
              </a:defRPr>
            </a:lvl1pPr>
            <a:lvl2pPr marL="444500" indent="-261938" algn="l" rtl="0" eaLnBrk="0" fontAlgn="base" hangingPunct="0">
              <a:spcBef>
                <a:spcPct val="0"/>
              </a:spcBef>
              <a:spcAft>
                <a:spcPct val="40000"/>
              </a:spcAft>
              <a:buChar char="–"/>
              <a:defRPr sz="2800">
                <a:solidFill>
                  <a:schemeClr val="tx1"/>
                </a:solidFill>
                <a:latin typeface="+mn-lt"/>
                <a:ea typeface="Arial" pitchFamily="-107" charset="0"/>
                <a:cs typeface="+mn-cs"/>
              </a:defRPr>
            </a:lvl2pPr>
            <a:lvl3pPr marL="720725" indent="-274638" algn="l" rtl="0" eaLnBrk="0" fontAlgn="base" hangingPunct="0">
              <a:spcBef>
                <a:spcPct val="0"/>
              </a:spcBef>
              <a:spcAft>
                <a:spcPct val="40000"/>
              </a:spcAft>
              <a:buChar char="•"/>
              <a:defRPr sz="2400">
                <a:solidFill>
                  <a:schemeClr val="tx1"/>
                </a:solidFill>
                <a:latin typeface="+mn-lt"/>
                <a:ea typeface="Arial" pitchFamily="-107" charset="0"/>
                <a:cs typeface="+mn-cs"/>
              </a:defRPr>
            </a:lvl3pPr>
            <a:lvl4pPr marL="987425" indent="-265113" algn="l" rtl="0" eaLnBrk="0" fontAlgn="base" hangingPunct="0">
              <a:spcBef>
                <a:spcPct val="0"/>
              </a:spcBef>
              <a:spcAft>
                <a:spcPct val="40000"/>
              </a:spcAft>
              <a:buChar char="–"/>
              <a:defRPr sz="2000">
                <a:solidFill>
                  <a:schemeClr val="tx1"/>
                </a:solidFill>
                <a:latin typeface="+mn-lt"/>
                <a:ea typeface="Arial" pitchFamily="-107" charset="0"/>
                <a:cs typeface="+mn-cs"/>
              </a:defRPr>
            </a:lvl4pPr>
            <a:lvl5pPr marL="1254125" indent="-265113" algn="l" rtl="0" eaLnBrk="0" fontAlgn="base" hangingPunct="0">
              <a:spcBef>
                <a:spcPct val="0"/>
              </a:spcBef>
              <a:spcAft>
                <a:spcPct val="40000"/>
              </a:spcAft>
              <a:buChar char="»"/>
              <a:defRPr sz="2000">
                <a:solidFill>
                  <a:schemeClr val="tx1"/>
                </a:solidFill>
                <a:latin typeface="+mn-lt"/>
                <a:ea typeface="Arial" pitchFamily="-107" charset="0"/>
                <a:cs typeface="+mn-cs"/>
              </a:defRPr>
            </a:lvl5pPr>
            <a:lvl6pPr marL="1711325" indent="-265113" algn="l" rtl="0" fontAlgn="base">
              <a:spcBef>
                <a:spcPct val="0"/>
              </a:spcBef>
              <a:spcAft>
                <a:spcPct val="40000"/>
              </a:spcAft>
              <a:buChar char="»"/>
              <a:defRPr>
                <a:solidFill>
                  <a:schemeClr val="tx1"/>
                </a:solidFill>
                <a:latin typeface="+mn-lt"/>
                <a:cs typeface="+mn-cs"/>
              </a:defRPr>
            </a:lvl6pPr>
            <a:lvl7pPr marL="2168525" indent="-265113" algn="l" rtl="0" fontAlgn="base">
              <a:spcBef>
                <a:spcPct val="0"/>
              </a:spcBef>
              <a:spcAft>
                <a:spcPct val="40000"/>
              </a:spcAft>
              <a:buChar char="»"/>
              <a:defRPr>
                <a:solidFill>
                  <a:schemeClr val="tx1"/>
                </a:solidFill>
                <a:latin typeface="+mn-lt"/>
                <a:cs typeface="+mn-cs"/>
              </a:defRPr>
            </a:lvl7pPr>
            <a:lvl8pPr marL="2625725" indent="-265113" algn="l" rtl="0" fontAlgn="base">
              <a:spcBef>
                <a:spcPct val="0"/>
              </a:spcBef>
              <a:spcAft>
                <a:spcPct val="40000"/>
              </a:spcAft>
              <a:buChar char="»"/>
              <a:defRPr>
                <a:solidFill>
                  <a:schemeClr val="tx1"/>
                </a:solidFill>
                <a:latin typeface="+mn-lt"/>
                <a:cs typeface="+mn-cs"/>
              </a:defRPr>
            </a:lvl8pPr>
            <a:lvl9pPr marL="3082925" indent="-265113" algn="l" rtl="0" fontAlgn="base">
              <a:spcBef>
                <a:spcPct val="0"/>
              </a:spcBef>
              <a:spcAft>
                <a:spcPct val="40000"/>
              </a:spcAft>
              <a:buChar char="»"/>
              <a:defRPr>
                <a:solidFill>
                  <a:schemeClr val="tx1"/>
                </a:solidFill>
                <a:latin typeface="+mn-lt"/>
                <a:cs typeface="+mn-cs"/>
              </a:defRPr>
            </a:lvl9pPr>
          </a:lstStyle>
          <a:p>
            <a:pPr lvl="0"/>
            <a:r>
              <a:rPr lang="es-ES" dirty="0" smtClean="0"/>
              <a:t>LNA </a:t>
            </a:r>
            <a:r>
              <a:rPr lang="es-ES" dirty="0" err="1" smtClean="0"/>
              <a:t>validation</a:t>
            </a:r>
            <a:r>
              <a:rPr lang="es-ES" dirty="0" smtClean="0"/>
              <a:t> </a:t>
            </a:r>
            <a:r>
              <a:rPr lang="es-ES" dirty="0" err="1" smtClean="0"/>
              <a:t>results</a:t>
            </a:r>
            <a:endParaRPr lang="es-ES" dirty="0" smtClean="0"/>
          </a:p>
          <a:p>
            <a:pPr lvl="0"/>
            <a:endParaRPr lang="en-US" dirty="0" smtClean="0"/>
          </a:p>
          <a:p>
            <a:endParaRPr lang="en-US" kern="0" dirty="0" smtClean="0"/>
          </a:p>
        </p:txBody>
      </p:sp>
      <p:sp>
        <p:nvSpPr>
          <p:cNvPr id="12" name="2 Marcador de contenido"/>
          <p:cNvSpPr txBox="1">
            <a:spLocks/>
          </p:cNvSpPr>
          <p:nvPr/>
        </p:nvSpPr>
        <p:spPr bwMode="auto">
          <a:xfrm>
            <a:off x="347089" y="4765234"/>
            <a:ext cx="8524875" cy="43961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180975" indent="-180975" algn="l" rtl="0" eaLnBrk="0" fontAlgn="base" hangingPunct="0">
              <a:spcBef>
                <a:spcPct val="0"/>
              </a:spcBef>
              <a:spcAft>
                <a:spcPct val="40000"/>
              </a:spcAft>
              <a:buFont typeface="Wingdings" pitchFamily="2" charset="2"/>
              <a:buChar char="§"/>
              <a:defRPr sz="2000">
                <a:solidFill>
                  <a:schemeClr val="tx1"/>
                </a:solidFill>
                <a:latin typeface="+mn-lt"/>
                <a:ea typeface="ＭＳ Ｐゴシック" charset="0"/>
                <a:cs typeface="+mn-cs"/>
              </a:defRPr>
            </a:lvl1pPr>
            <a:lvl2pPr marL="444500" indent="-261938" algn="l" rtl="0" eaLnBrk="0" fontAlgn="base" hangingPunct="0">
              <a:spcBef>
                <a:spcPct val="0"/>
              </a:spcBef>
              <a:spcAft>
                <a:spcPct val="40000"/>
              </a:spcAft>
              <a:buChar char="–"/>
              <a:defRPr sz="2800">
                <a:solidFill>
                  <a:schemeClr val="tx1"/>
                </a:solidFill>
                <a:latin typeface="+mn-lt"/>
                <a:ea typeface="Arial" pitchFamily="-107" charset="0"/>
                <a:cs typeface="+mn-cs"/>
              </a:defRPr>
            </a:lvl2pPr>
            <a:lvl3pPr marL="720725" indent="-274638" algn="l" rtl="0" eaLnBrk="0" fontAlgn="base" hangingPunct="0">
              <a:spcBef>
                <a:spcPct val="0"/>
              </a:spcBef>
              <a:spcAft>
                <a:spcPct val="40000"/>
              </a:spcAft>
              <a:buChar char="•"/>
              <a:defRPr sz="2400">
                <a:solidFill>
                  <a:schemeClr val="tx1"/>
                </a:solidFill>
                <a:latin typeface="+mn-lt"/>
                <a:ea typeface="Arial" pitchFamily="-107" charset="0"/>
                <a:cs typeface="+mn-cs"/>
              </a:defRPr>
            </a:lvl3pPr>
            <a:lvl4pPr marL="987425" indent="-265113" algn="l" rtl="0" eaLnBrk="0" fontAlgn="base" hangingPunct="0">
              <a:spcBef>
                <a:spcPct val="0"/>
              </a:spcBef>
              <a:spcAft>
                <a:spcPct val="40000"/>
              </a:spcAft>
              <a:buChar char="–"/>
              <a:defRPr sz="2000">
                <a:solidFill>
                  <a:schemeClr val="tx1"/>
                </a:solidFill>
                <a:latin typeface="+mn-lt"/>
                <a:ea typeface="Arial" pitchFamily="-107" charset="0"/>
                <a:cs typeface="+mn-cs"/>
              </a:defRPr>
            </a:lvl4pPr>
            <a:lvl5pPr marL="1254125" indent="-265113" algn="l" rtl="0" eaLnBrk="0" fontAlgn="base" hangingPunct="0">
              <a:spcBef>
                <a:spcPct val="0"/>
              </a:spcBef>
              <a:spcAft>
                <a:spcPct val="40000"/>
              </a:spcAft>
              <a:buChar char="»"/>
              <a:defRPr sz="2000">
                <a:solidFill>
                  <a:schemeClr val="tx1"/>
                </a:solidFill>
                <a:latin typeface="+mn-lt"/>
                <a:ea typeface="Arial" pitchFamily="-107" charset="0"/>
                <a:cs typeface="+mn-cs"/>
              </a:defRPr>
            </a:lvl5pPr>
            <a:lvl6pPr marL="1711325" indent="-265113" algn="l" rtl="0" fontAlgn="base">
              <a:spcBef>
                <a:spcPct val="0"/>
              </a:spcBef>
              <a:spcAft>
                <a:spcPct val="40000"/>
              </a:spcAft>
              <a:buChar char="»"/>
              <a:defRPr>
                <a:solidFill>
                  <a:schemeClr val="tx1"/>
                </a:solidFill>
                <a:latin typeface="+mn-lt"/>
                <a:cs typeface="+mn-cs"/>
              </a:defRPr>
            </a:lvl6pPr>
            <a:lvl7pPr marL="2168525" indent="-265113" algn="l" rtl="0" fontAlgn="base">
              <a:spcBef>
                <a:spcPct val="0"/>
              </a:spcBef>
              <a:spcAft>
                <a:spcPct val="40000"/>
              </a:spcAft>
              <a:buChar char="»"/>
              <a:defRPr>
                <a:solidFill>
                  <a:schemeClr val="tx1"/>
                </a:solidFill>
                <a:latin typeface="+mn-lt"/>
                <a:cs typeface="+mn-cs"/>
              </a:defRPr>
            </a:lvl7pPr>
            <a:lvl8pPr marL="2625725" indent="-265113" algn="l" rtl="0" fontAlgn="base">
              <a:spcBef>
                <a:spcPct val="0"/>
              </a:spcBef>
              <a:spcAft>
                <a:spcPct val="40000"/>
              </a:spcAft>
              <a:buChar char="»"/>
              <a:defRPr>
                <a:solidFill>
                  <a:schemeClr val="tx1"/>
                </a:solidFill>
                <a:latin typeface="+mn-lt"/>
                <a:cs typeface="+mn-cs"/>
              </a:defRPr>
            </a:lvl8pPr>
            <a:lvl9pPr marL="3082925" indent="-265113" algn="l" rtl="0" fontAlgn="base">
              <a:spcBef>
                <a:spcPct val="0"/>
              </a:spcBef>
              <a:spcAft>
                <a:spcPct val="40000"/>
              </a:spcAft>
              <a:buChar char="»"/>
              <a:defRPr>
                <a:solidFill>
                  <a:schemeClr val="tx1"/>
                </a:solidFill>
                <a:latin typeface="+mn-lt"/>
                <a:cs typeface="+mn-cs"/>
              </a:defRPr>
            </a:lvl9pPr>
          </a:lstStyle>
          <a:p>
            <a:pPr lvl="0"/>
            <a:r>
              <a:rPr lang="es-ES" dirty="0" smtClean="0"/>
              <a:t>PA </a:t>
            </a:r>
            <a:r>
              <a:rPr lang="es-ES" dirty="0" err="1" smtClean="0"/>
              <a:t>validation</a:t>
            </a:r>
            <a:r>
              <a:rPr lang="es-ES" dirty="0" smtClean="0"/>
              <a:t> </a:t>
            </a:r>
            <a:r>
              <a:rPr lang="es-ES" dirty="0" err="1" smtClean="0"/>
              <a:t>results</a:t>
            </a:r>
            <a:endParaRPr lang="es-ES" dirty="0" smtClean="0"/>
          </a:p>
          <a:p>
            <a:pPr lvl="0"/>
            <a:endParaRPr lang="en-US" dirty="0" smtClean="0"/>
          </a:p>
          <a:p>
            <a:endParaRPr lang="en-US" kern="0" dirty="0" smtClean="0"/>
          </a:p>
        </p:txBody>
      </p:sp>
      <p:graphicFrame>
        <p:nvGraphicFramePr>
          <p:cNvPr id="10" name="9 Tabla"/>
          <p:cNvGraphicFramePr>
            <a:graphicFrameLocks noGrp="1"/>
          </p:cNvGraphicFramePr>
          <p:nvPr>
            <p:extLst>
              <p:ext uri="{D42A27DB-BD31-4B8C-83A1-F6EECF244321}">
                <p14:modId xmlns:p14="http://schemas.microsoft.com/office/powerpoint/2010/main" val="752459943"/>
              </p:ext>
            </p:extLst>
          </p:nvPr>
        </p:nvGraphicFramePr>
        <p:xfrm>
          <a:off x="499014" y="2165290"/>
          <a:ext cx="3678047" cy="975360"/>
        </p:xfrm>
        <a:graphic>
          <a:graphicData uri="http://schemas.openxmlformats.org/drawingml/2006/table">
            <a:tbl>
              <a:tblPr firstRow="1" firstCol="1" lastRow="1" lastCol="1" bandRow="1" bandCol="1"/>
              <a:tblGrid>
                <a:gridCol w="1798765"/>
                <a:gridCol w="1305560"/>
                <a:gridCol w="573722"/>
              </a:tblGrid>
              <a:tr h="0">
                <a:tc>
                  <a:txBody>
                    <a:bodyPr/>
                    <a:lstStyle/>
                    <a:p>
                      <a:pPr algn="just">
                        <a:spcAft>
                          <a:spcPts val="0"/>
                        </a:spcAft>
                      </a:pPr>
                      <a:r>
                        <a:rPr lang="en-GB" sz="1600" b="1" dirty="0">
                          <a:effectLst/>
                          <a:latin typeface="Times"/>
                          <a:ea typeface="Times New Roman"/>
                        </a:rPr>
                        <a:t>Parameter</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b="1" dirty="0">
                          <a:effectLst/>
                          <a:latin typeface="Times"/>
                          <a:ea typeface="Times New Roman"/>
                        </a:rPr>
                        <a:t>Value</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b="1">
                          <a:effectLst/>
                          <a:latin typeface="Times"/>
                          <a:ea typeface="Times New Roman"/>
                        </a:rPr>
                        <a:t>Unit</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en-GB" sz="1600" dirty="0">
                          <a:effectLst/>
                          <a:latin typeface="Times"/>
                          <a:ea typeface="Times New Roman"/>
                        </a:rPr>
                        <a:t>Effective resolution</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effectLst/>
                          <a:latin typeface="Times"/>
                          <a:ea typeface="Times New Roman"/>
                        </a:rPr>
                        <a:t>14</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effectLst/>
                          <a:latin typeface="Times"/>
                          <a:ea typeface="Times New Roman"/>
                        </a:rPr>
                        <a:t>bits</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en-GB" sz="1600" dirty="0">
                          <a:effectLst/>
                          <a:latin typeface="Times"/>
                          <a:ea typeface="Times New Roman"/>
                        </a:rPr>
                        <a:t>Area</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1.325 x 1.485</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effectLst/>
                          <a:latin typeface="Times"/>
                          <a:ea typeface="Times New Roman"/>
                        </a:rPr>
                        <a:t>mm</a:t>
                      </a:r>
                      <a:r>
                        <a:rPr lang="en-GB" sz="1600" baseline="30000">
                          <a:effectLst/>
                          <a:latin typeface="Times"/>
                          <a:ea typeface="Times New Roman"/>
                        </a:rPr>
                        <a:t>2</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en-GB" sz="1600">
                          <a:effectLst/>
                          <a:latin typeface="Times"/>
                          <a:ea typeface="Times New Roman"/>
                        </a:rPr>
                        <a:t>Consumption</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16</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mA</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5" name="14 Tabla"/>
          <p:cNvGraphicFramePr>
            <a:graphicFrameLocks noGrp="1"/>
          </p:cNvGraphicFramePr>
          <p:nvPr>
            <p:extLst>
              <p:ext uri="{D42A27DB-BD31-4B8C-83A1-F6EECF244321}">
                <p14:modId xmlns:p14="http://schemas.microsoft.com/office/powerpoint/2010/main" val="3585802863"/>
              </p:ext>
            </p:extLst>
          </p:nvPr>
        </p:nvGraphicFramePr>
        <p:xfrm>
          <a:off x="5000910" y="2156146"/>
          <a:ext cx="3678047" cy="975360"/>
        </p:xfrm>
        <a:graphic>
          <a:graphicData uri="http://schemas.openxmlformats.org/drawingml/2006/table">
            <a:tbl>
              <a:tblPr firstRow="1" firstCol="1" lastRow="1" lastCol="1" bandRow="1" bandCol="1"/>
              <a:tblGrid>
                <a:gridCol w="1798765"/>
                <a:gridCol w="1305560"/>
                <a:gridCol w="573722"/>
              </a:tblGrid>
              <a:tr h="0">
                <a:tc>
                  <a:txBody>
                    <a:bodyPr/>
                    <a:lstStyle/>
                    <a:p>
                      <a:pPr algn="just">
                        <a:spcAft>
                          <a:spcPts val="0"/>
                        </a:spcAft>
                      </a:pPr>
                      <a:r>
                        <a:rPr lang="en-GB" sz="1600" b="1" dirty="0">
                          <a:effectLst/>
                          <a:latin typeface="Times"/>
                          <a:ea typeface="Times New Roman"/>
                        </a:rPr>
                        <a:t>Parameter</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b="1" dirty="0">
                          <a:effectLst/>
                          <a:latin typeface="Times"/>
                          <a:ea typeface="Times New Roman"/>
                        </a:rPr>
                        <a:t>Value</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b="1">
                          <a:effectLst/>
                          <a:latin typeface="Times"/>
                          <a:ea typeface="Times New Roman"/>
                        </a:rPr>
                        <a:t>Unit</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en-GB" sz="1600" dirty="0">
                          <a:effectLst/>
                          <a:latin typeface="Times"/>
                          <a:ea typeface="Times New Roman"/>
                        </a:rPr>
                        <a:t>Effective resolution</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effectLst/>
                          <a:latin typeface="Times"/>
                          <a:ea typeface="Times New Roman"/>
                        </a:rPr>
                        <a:t>15.5</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effectLst/>
                          <a:latin typeface="Times"/>
                          <a:ea typeface="Times New Roman"/>
                        </a:rPr>
                        <a:t>Bits</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en-GB" sz="1600" dirty="0">
                          <a:effectLst/>
                          <a:latin typeface="Times"/>
                          <a:ea typeface="Times New Roman"/>
                        </a:rPr>
                        <a:t>Area</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1.325 x 1.485</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effectLst/>
                          <a:latin typeface="Times"/>
                          <a:ea typeface="Times New Roman"/>
                        </a:rPr>
                        <a:t>mm</a:t>
                      </a:r>
                      <a:r>
                        <a:rPr lang="en-GB" sz="1600" baseline="30000">
                          <a:effectLst/>
                          <a:latin typeface="Times"/>
                          <a:ea typeface="Times New Roman"/>
                        </a:rPr>
                        <a:t>2</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en-GB" sz="1600">
                          <a:effectLst/>
                          <a:latin typeface="Times"/>
                          <a:ea typeface="Times New Roman"/>
                        </a:rPr>
                        <a:t>Consumption</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effectLst/>
                          <a:latin typeface="Times"/>
                          <a:ea typeface="Times New Roman"/>
                        </a:rPr>
                        <a:t>15</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mA</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7" name="16 Tabla"/>
          <p:cNvGraphicFramePr>
            <a:graphicFrameLocks noGrp="1"/>
          </p:cNvGraphicFramePr>
          <p:nvPr>
            <p:extLst>
              <p:ext uri="{D42A27DB-BD31-4B8C-83A1-F6EECF244321}">
                <p14:modId xmlns:p14="http://schemas.microsoft.com/office/powerpoint/2010/main" val="4188596561"/>
              </p:ext>
            </p:extLst>
          </p:nvPr>
        </p:nvGraphicFramePr>
        <p:xfrm>
          <a:off x="492918" y="3693478"/>
          <a:ext cx="3062605" cy="975360"/>
        </p:xfrm>
        <a:graphic>
          <a:graphicData uri="http://schemas.openxmlformats.org/drawingml/2006/table">
            <a:tbl>
              <a:tblPr firstRow="1" firstCol="1" lastRow="1" lastCol="1" bandRow="1" bandCol="1"/>
              <a:tblGrid>
                <a:gridCol w="1284923"/>
                <a:gridCol w="1203960"/>
                <a:gridCol w="573722"/>
              </a:tblGrid>
              <a:tr h="0">
                <a:tc>
                  <a:txBody>
                    <a:bodyPr/>
                    <a:lstStyle/>
                    <a:p>
                      <a:pPr algn="just">
                        <a:spcAft>
                          <a:spcPts val="0"/>
                        </a:spcAft>
                      </a:pPr>
                      <a:r>
                        <a:rPr lang="en-GB" sz="1600" b="1" dirty="0">
                          <a:effectLst/>
                          <a:latin typeface="Times"/>
                          <a:ea typeface="Times New Roman"/>
                        </a:rPr>
                        <a:t>Parameter</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b="1">
                          <a:effectLst/>
                          <a:latin typeface="Times"/>
                          <a:ea typeface="Times New Roman"/>
                        </a:rPr>
                        <a:t>Value</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b="1">
                          <a:effectLst/>
                          <a:latin typeface="Times"/>
                          <a:ea typeface="Times New Roman"/>
                        </a:rPr>
                        <a:t>Unit</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en-GB" sz="1600" dirty="0">
                          <a:effectLst/>
                          <a:latin typeface="Times"/>
                          <a:ea typeface="Times New Roman"/>
                        </a:rPr>
                        <a:t>THD</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63</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dB</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en-GB" sz="1600" dirty="0">
                          <a:effectLst/>
                          <a:latin typeface="Times"/>
                          <a:ea typeface="Times New Roman"/>
                        </a:rPr>
                        <a:t>Area</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0.995 x 1.07</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mm</a:t>
                      </a:r>
                      <a:r>
                        <a:rPr lang="en-GB" sz="1600" baseline="30000" dirty="0">
                          <a:effectLst/>
                          <a:latin typeface="Times"/>
                          <a:ea typeface="Times New Roman"/>
                        </a:rPr>
                        <a:t>2</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en-GB" sz="1600">
                          <a:effectLst/>
                          <a:latin typeface="Times"/>
                          <a:ea typeface="Times New Roman"/>
                        </a:rPr>
                        <a:t>Consumption</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effectLst/>
                          <a:latin typeface="Times"/>
                          <a:ea typeface="Times New Roman"/>
                        </a:rPr>
                        <a:t>25</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mA</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9" name="18 Tabla"/>
          <p:cNvGraphicFramePr>
            <a:graphicFrameLocks noGrp="1"/>
          </p:cNvGraphicFramePr>
          <p:nvPr>
            <p:extLst>
              <p:ext uri="{D42A27DB-BD31-4B8C-83A1-F6EECF244321}">
                <p14:modId xmlns:p14="http://schemas.microsoft.com/office/powerpoint/2010/main" val="2311546859"/>
              </p:ext>
            </p:extLst>
          </p:nvPr>
        </p:nvGraphicFramePr>
        <p:xfrm>
          <a:off x="548257" y="5161032"/>
          <a:ext cx="3011805" cy="975360"/>
        </p:xfrm>
        <a:graphic>
          <a:graphicData uri="http://schemas.openxmlformats.org/drawingml/2006/table">
            <a:tbl>
              <a:tblPr firstRow="1" firstCol="1" lastRow="1" lastCol="1" bandRow="1" bandCol="1"/>
              <a:tblGrid>
                <a:gridCol w="1284923"/>
                <a:gridCol w="1153160"/>
                <a:gridCol w="573722"/>
              </a:tblGrid>
              <a:tr h="0">
                <a:tc>
                  <a:txBody>
                    <a:bodyPr/>
                    <a:lstStyle/>
                    <a:p>
                      <a:pPr algn="just">
                        <a:spcAft>
                          <a:spcPts val="0"/>
                        </a:spcAft>
                      </a:pPr>
                      <a:r>
                        <a:rPr lang="en-GB" sz="1600" b="1" dirty="0">
                          <a:effectLst/>
                          <a:latin typeface="Times"/>
                          <a:ea typeface="Times New Roman"/>
                        </a:rPr>
                        <a:t>Parameter</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b="1" dirty="0">
                          <a:effectLst/>
                          <a:latin typeface="Times"/>
                          <a:ea typeface="Times New Roman"/>
                        </a:rPr>
                        <a:t>Value</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b="1">
                          <a:effectLst/>
                          <a:latin typeface="Times"/>
                          <a:ea typeface="Times New Roman"/>
                        </a:rPr>
                        <a:t>Unit</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en-GB" sz="1600" dirty="0">
                          <a:effectLst/>
                          <a:latin typeface="Times"/>
                          <a:ea typeface="Times New Roman"/>
                        </a:rPr>
                        <a:t>THD</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73</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dB</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en-GB" sz="1600">
                          <a:effectLst/>
                          <a:latin typeface="Times"/>
                          <a:ea typeface="Times New Roman"/>
                        </a:rPr>
                        <a:t>Area</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effectLst/>
                          <a:latin typeface="Times"/>
                          <a:ea typeface="Times New Roman"/>
                        </a:rPr>
                        <a:t>0.61 x 1520</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mm</a:t>
                      </a:r>
                      <a:r>
                        <a:rPr lang="en-GB" sz="1600" baseline="30000" dirty="0">
                          <a:effectLst/>
                          <a:latin typeface="Times"/>
                          <a:ea typeface="Times New Roman"/>
                        </a:rPr>
                        <a:t>2</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en-GB" sz="1600">
                          <a:effectLst/>
                          <a:latin typeface="Times"/>
                          <a:ea typeface="Times New Roman"/>
                        </a:rPr>
                        <a:t>Consumption</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effectLst/>
                          <a:latin typeface="Times"/>
                          <a:ea typeface="Times New Roman"/>
                        </a:rPr>
                        <a:t>110</a:t>
                      </a:r>
                      <a:endParaRPr lang="en-US" sz="160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effectLst/>
                          <a:latin typeface="Times"/>
                          <a:ea typeface="Times New Roman"/>
                        </a:rPr>
                        <a:t>mA</a:t>
                      </a:r>
                      <a:endParaRPr lang="en-US" sz="1600" dirty="0">
                        <a:effectLst/>
                        <a:latin typeface="Times"/>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7961859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solidFill>
                  <a:srgbClr val="F07510"/>
                </a:solidFill>
              </a:rPr>
              <a:t>Conclusions</a:t>
            </a:r>
            <a:endParaRPr lang="en-US" dirty="0">
              <a:solidFill>
                <a:srgbClr val="F07510"/>
              </a:solidFill>
            </a:endParaRPr>
          </a:p>
        </p:txBody>
      </p:sp>
      <p:sp>
        <p:nvSpPr>
          <p:cNvPr id="3" name="2 Marcador de contenido"/>
          <p:cNvSpPr>
            <a:spLocks noGrp="1"/>
          </p:cNvSpPr>
          <p:nvPr>
            <p:ph idx="1"/>
          </p:nvPr>
        </p:nvSpPr>
        <p:spPr>
          <a:xfrm>
            <a:off x="276987" y="1013587"/>
            <a:ext cx="8524875" cy="4408805"/>
          </a:xfrm>
        </p:spPr>
        <p:txBody>
          <a:bodyPr/>
          <a:lstStyle/>
          <a:p>
            <a:r>
              <a:rPr lang="en-GB" dirty="0"/>
              <a:t>A set of high performance and highly configurable IPs have been designed, verified and electrically validated in the frame of ESA’s Cosmic Vision MF activity showing promising results.  </a:t>
            </a:r>
            <a:endParaRPr lang="en-GB" dirty="0" smtClean="0"/>
          </a:p>
          <a:p>
            <a:r>
              <a:rPr lang="en-GB" dirty="0" smtClean="0"/>
              <a:t>A </a:t>
            </a:r>
            <a:r>
              <a:rPr lang="en-GB" dirty="0"/>
              <a:t>single silicon run was used to implement the designs showing a very good correlation between verification and validation.</a:t>
            </a:r>
            <a:endParaRPr lang="en-US" dirty="0"/>
          </a:p>
          <a:p>
            <a:r>
              <a:rPr lang="en-GB" dirty="0"/>
              <a:t>Further work on the IPs could tune or adapt performances for particular applications and further testing of the ASICs would allow additional data on all possible configuration modes.  </a:t>
            </a:r>
            <a:endParaRPr lang="en-US" dirty="0"/>
          </a:p>
          <a:p>
            <a:endParaRPr lang="en-US" dirty="0" smtClean="0"/>
          </a:p>
        </p:txBody>
      </p:sp>
      <p:sp>
        <p:nvSpPr>
          <p:cNvPr id="4" name="3 Marcador de pie de página"/>
          <p:cNvSpPr>
            <a:spLocks noGrp="1"/>
          </p:cNvSpPr>
          <p:nvPr>
            <p:ph type="ftr" sz="quarter" idx="10"/>
          </p:nvPr>
        </p:nvSpPr>
        <p:spPr/>
        <p:txBody>
          <a:bodyPr/>
          <a:lstStyle/>
          <a:p>
            <a:pPr>
              <a:defRPr/>
            </a:pPr>
            <a:r>
              <a:rPr lang="en-US" dirty="0"/>
              <a:t>Cosmic Vision MF </a:t>
            </a:r>
            <a:r>
              <a:rPr lang="en-US" dirty="0" smtClean="0"/>
              <a:t>– AMICSA &amp; DSP DAY  2016</a:t>
            </a:r>
            <a:endParaRPr lang="en-US" dirty="0"/>
          </a:p>
        </p:txBody>
      </p:sp>
    </p:spTree>
    <p:extLst>
      <p:ext uri="{BB962C8B-B14F-4D97-AF65-F5344CB8AC3E}">
        <p14:creationId xmlns:p14="http://schemas.microsoft.com/office/powerpoint/2010/main" val="13093041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logos y lema_ pequeño"/>
          <p:cNvPicPr>
            <a:picLocks noGrp="1" noChangeAspect="1" noChangeArrowheads="1"/>
          </p:cNvPicPr>
          <p:nvPr>
            <p:ph idx="1"/>
          </p:nvPr>
        </p:nvPicPr>
        <p:blipFill>
          <a:blip r:embed="rId2" cstate="print"/>
          <a:srcRect/>
          <a:stretch>
            <a:fillRect/>
          </a:stretch>
        </p:blipFill>
        <p:spPr>
          <a:xfrm>
            <a:off x="916627" y="3780435"/>
            <a:ext cx="7404100" cy="2247900"/>
          </a:xfrm>
          <a:noFill/>
        </p:spPr>
      </p:pic>
      <p:pic>
        <p:nvPicPr>
          <p:cNvPr id="4" name="Picture 4" descr="C:\Users\fgutierrez.ARQING\AppData\Local\Microsoft\Windows\Temporary Internet Files\Content.IE5\G3PB82S8\MC900431587[1].png"/>
          <p:cNvPicPr>
            <a:picLocks noChangeAspect="1" noChangeArrowheads="1"/>
          </p:cNvPicPr>
          <p:nvPr/>
        </p:nvPicPr>
        <p:blipFill>
          <a:blip r:embed="rId3" cstate="print"/>
          <a:srcRect/>
          <a:stretch>
            <a:fillRect/>
          </a:stretch>
        </p:blipFill>
        <p:spPr bwMode="auto">
          <a:xfrm>
            <a:off x="1464334" y="1394031"/>
            <a:ext cx="1008063" cy="1079500"/>
          </a:xfrm>
          <a:prstGeom prst="rect">
            <a:avLst/>
          </a:prstGeom>
          <a:noFill/>
          <a:ln w="9525">
            <a:noFill/>
            <a:miter lim="800000"/>
            <a:headEnd/>
            <a:tailEnd/>
          </a:ln>
        </p:spPr>
      </p:pic>
      <p:pic>
        <p:nvPicPr>
          <p:cNvPr id="5" name="Picture 2" descr="http://t0.gstatic.com/images?q=tbn:ANd9GcQXITg393NiKzh9Fjs1oNikwRGbNeOhm7H64hMANtfmgTVmI8P1qQ"/>
          <p:cNvPicPr>
            <a:picLocks noChangeAspect="1" noChangeArrowheads="1"/>
          </p:cNvPicPr>
          <p:nvPr/>
        </p:nvPicPr>
        <p:blipFill>
          <a:blip r:embed="rId4" cstate="print"/>
          <a:srcRect/>
          <a:stretch>
            <a:fillRect/>
          </a:stretch>
        </p:blipFill>
        <p:spPr bwMode="auto">
          <a:xfrm>
            <a:off x="1634197" y="2654341"/>
            <a:ext cx="838200" cy="820738"/>
          </a:xfrm>
          <a:prstGeom prst="rect">
            <a:avLst/>
          </a:prstGeom>
          <a:noFill/>
          <a:ln w="9525">
            <a:noFill/>
            <a:miter lim="800000"/>
            <a:headEnd/>
            <a:tailEnd/>
          </a:ln>
        </p:spPr>
      </p:pic>
      <p:sp>
        <p:nvSpPr>
          <p:cNvPr id="6" name="5 CuadroTexto"/>
          <p:cNvSpPr txBox="1"/>
          <p:nvPr/>
        </p:nvSpPr>
        <p:spPr>
          <a:xfrm>
            <a:off x="3262859" y="1534979"/>
            <a:ext cx="3238387" cy="400110"/>
          </a:xfrm>
          <a:prstGeom prst="rect">
            <a:avLst/>
          </a:prstGeom>
          <a:noFill/>
        </p:spPr>
        <p:txBody>
          <a:bodyPr wrap="none" rtlCol="0">
            <a:spAutoFit/>
          </a:bodyPr>
          <a:lstStyle/>
          <a:p>
            <a:r>
              <a:rPr lang="en-US" dirty="0" smtClean="0"/>
              <a:t>dgonzalez@arquimea.com</a:t>
            </a:r>
            <a:endParaRPr lang="en-US" dirty="0"/>
          </a:p>
        </p:txBody>
      </p:sp>
      <p:sp>
        <p:nvSpPr>
          <p:cNvPr id="7" name="6 CuadroTexto"/>
          <p:cNvSpPr txBox="1"/>
          <p:nvPr/>
        </p:nvSpPr>
        <p:spPr>
          <a:xfrm>
            <a:off x="3624681" y="2685471"/>
            <a:ext cx="1895071" cy="400110"/>
          </a:xfrm>
          <a:prstGeom prst="rect">
            <a:avLst/>
          </a:prstGeom>
          <a:noFill/>
        </p:spPr>
        <p:txBody>
          <a:bodyPr wrap="none" rtlCol="0">
            <a:spAutoFit/>
          </a:bodyPr>
          <a:lstStyle/>
          <a:p>
            <a:r>
              <a:rPr lang="en-US" dirty="0" smtClean="0"/>
              <a:t>arquimea_012</a:t>
            </a:r>
            <a:endParaRPr lang="en-US" dirty="0"/>
          </a:p>
        </p:txBody>
      </p:sp>
      <p:sp>
        <p:nvSpPr>
          <p:cNvPr id="8" name="7 CuadroTexto"/>
          <p:cNvSpPr txBox="1"/>
          <p:nvPr/>
        </p:nvSpPr>
        <p:spPr>
          <a:xfrm>
            <a:off x="2695698" y="1935089"/>
            <a:ext cx="2739853" cy="400110"/>
          </a:xfrm>
          <a:prstGeom prst="rect">
            <a:avLst/>
          </a:prstGeom>
          <a:noFill/>
        </p:spPr>
        <p:txBody>
          <a:bodyPr wrap="none" rtlCol="0">
            <a:spAutoFit/>
          </a:bodyPr>
          <a:lstStyle/>
          <a:p>
            <a:r>
              <a:rPr lang="en-US" dirty="0" smtClean="0"/>
              <a:t>jlopez@arquimea.com</a:t>
            </a:r>
            <a:endParaRPr lang="en-US" dirty="0"/>
          </a:p>
        </p:txBody>
      </p:sp>
      <p:sp>
        <p:nvSpPr>
          <p:cNvPr id="9" name="8 CuadroTexto"/>
          <p:cNvSpPr txBox="1"/>
          <p:nvPr/>
        </p:nvSpPr>
        <p:spPr>
          <a:xfrm>
            <a:off x="2871809" y="3087053"/>
            <a:ext cx="1824538" cy="400110"/>
          </a:xfrm>
          <a:prstGeom prst="rect">
            <a:avLst/>
          </a:prstGeom>
          <a:noFill/>
        </p:spPr>
        <p:txBody>
          <a:bodyPr wrap="none" rtlCol="0">
            <a:spAutoFit/>
          </a:bodyPr>
          <a:lstStyle/>
          <a:p>
            <a:r>
              <a:rPr lang="en-US" dirty="0" smtClean="0"/>
              <a:t>arquimea_026</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tandarddesign">
  <a:themeElements>
    <a:clrScheme name="Standarddesign 1">
      <a:dk1>
        <a:srgbClr val="000000"/>
      </a:dk1>
      <a:lt1>
        <a:srgbClr val="FFFFFF"/>
      </a:lt1>
      <a:dk2>
        <a:srgbClr val="4C7013"/>
      </a:dk2>
      <a:lt2>
        <a:srgbClr val="0061B2"/>
      </a:lt2>
      <a:accent1>
        <a:srgbClr val="FEA501"/>
      </a:accent1>
      <a:accent2>
        <a:srgbClr val="C8A058"/>
      </a:accent2>
      <a:accent3>
        <a:srgbClr val="FFFFFF"/>
      </a:accent3>
      <a:accent4>
        <a:srgbClr val="000000"/>
      </a:accent4>
      <a:accent5>
        <a:srgbClr val="FECFAA"/>
      </a:accent5>
      <a:accent6>
        <a:srgbClr val="B5914F"/>
      </a:accent6>
      <a:hlink>
        <a:srgbClr val="C40505"/>
      </a:hlink>
      <a:folHlink>
        <a:srgbClr val="919191"/>
      </a:folHlink>
    </a:clrScheme>
    <a:fontScheme name="Standard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4C7013"/>
        </a:dk2>
        <a:lt2>
          <a:srgbClr val="0061B2"/>
        </a:lt2>
        <a:accent1>
          <a:srgbClr val="FEA501"/>
        </a:accent1>
        <a:accent2>
          <a:srgbClr val="C8A058"/>
        </a:accent2>
        <a:accent3>
          <a:srgbClr val="FFFFFF"/>
        </a:accent3>
        <a:accent4>
          <a:srgbClr val="000000"/>
        </a:accent4>
        <a:accent5>
          <a:srgbClr val="FECFAA"/>
        </a:accent5>
        <a:accent6>
          <a:srgbClr val="B5914F"/>
        </a:accent6>
        <a:hlink>
          <a:srgbClr val="C40505"/>
        </a:hlink>
        <a:folHlink>
          <a:srgbClr val="91919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7618</TotalTime>
  <Words>1513</Words>
  <Application>Microsoft Office PowerPoint</Application>
  <PresentationFormat>Presentación en pantalla (4:3)</PresentationFormat>
  <Paragraphs>274</Paragraphs>
  <Slides>21</Slides>
  <Notes>2</Notes>
  <HiddenSlides>0</HiddenSlides>
  <MMClips>0</MMClips>
  <ScaleCrop>false</ScaleCrop>
  <HeadingPairs>
    <vt:vector size="4" baseType="variant">
      <vt:variant>
        <vt:lpstr>Tema</vt:lpstr>
      </vt:variant>
      <vt:variant>
        <vt:i4>1</vt:i4>
      </vt:variant>
      <vt:variant>
        <vt:lpstr>Títulos de diapositiva</vt:lpstr>
      </vt:variant>
      <vt:variant>
        <vt:i4>21</vt:i4>
      </vt:variant>
    </vt:vector>
  </HeadingPairs>
  <TitlesOfParts>
    <vt:vector size="22" baseType="lpstr">
      <vt:lpstr>Standarddesign</vt:lpstr>
      <vt:lpstr> ESA Cosmic Vision MF ASICs and IPs Development   June 12-16, 2016</vt:lpstr>
      <vt:lpstr>Agenda</vt:lpstr>
      <vt:lpstr>Introduction</vt:lpstr>
      <vt:lpstr>The team</vt:lpstr>
      <vt:lpstr>List of general purpose IPs</vt:lpstr>
      <vt:lpstr>IPs included in CVB001</vt:lpstr>
      <vt:lpstr>IPs included in CVC001</vt:lpstr>
      <vt:lpstr>Main specs</vt:lpstr>
      <vt:lpstr>IP Specs</vt:lpstr>
      <vt:lpstr>ASICs Architecture – CVB001</vt:lpstr>
      <vt:lpstr>CVC001 Architecture</vt:lpstr>
      <vt:lpstr>CVC001 Architecture</vt:lpstr>
      <vt:lpstr>Radiation hardening</vt:lpstr>
      <vt:lpstr>Verification</vt:lpstr>
      <vt:lpstr>Validation – Tested silicon and packaging</vt:lpstr>
      <vt:lpstr>Measurement boards (1)</vt:lpstr>
      <vt:lpstr>Measurement boards (2)</vt:lpstr>
      <vt:lpstr>Signal source and measurement equipment</vt:lpstr>
      <vt:lpstr>Results</vt:lpstr>
      <vt:lpstr>Conclusions</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Rafael Espinosa de los Monteros</dc:creator>
  <dc:description>PresentationLoad.com</dc:description>
  <cp:lastModifiedBy>Daniel González</cp:lastModifiedBy>
  <cp:revision>624</cp:revision>
  <dcterms:created xsi:type="dcterms:W3CDTF">2010-05-06T10:16:07Z</dcterms:created>
  <dcterms:modified xsi:type="dcterms:W3CDTF">2016-06-12T22:03:16Z</dcterms:modified>
</cp:coreProperties>
</file>