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39" r:id="rId2"/>
    <p:sldId id="606" r:id="rId3"/>
    <p:sldId id="574" r:id="rId4"/>
    <p:sldId id="589" r:id="rId5"/>
    <p:sldId id="580" r:id="rId6"/>
    <p:sldId id="595" r:id="rId7"/>
    <p:sldId id="587" r:id="rId8"/>
    <p:sldId id="601" r:id="rId9"/>
    <p:sldId id="602" r:id="rId10"/>
    <p:sldId id="603" r:id="rId11"/>
    <p:sldId id="493" r:id="rId12"/>
    <p:sldId id="571" r:id="rId13"/>
    <p:sldId id="607" r:id="rId14"/>
    <p:sldId id="593" r:id="rId15"/>
    <p:sldId id="608" r:id="rId16"/>
    <p:sldId id="575" r:id="rId17"/>
    <p:sldId id="591" r:id="rId18"/>
    <p:sldId id="576" r:id="rId1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2D2EC"/>
    <a:srgbClr val="00FF00"/>
    <a:srgbClr val="FF5050"/>
    <a:srgbClr val="66FFFF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12" autoAdjust="0"/>
    <p:restoredTop sz="87963" autoAdjust="0"/>
  </p:normalViewPr>
  <p:slideViewPr>
    <p:cSldViewPr snapToGrid="0">
      <p:cViewPr varScale="1">
        <p:scale>
          <a:sx n="107" d="100"/>
          <a:sy n="107" d="100"/>
        </p:scale>
        <p:origin x="-16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C11BCD5-DF9E-4464-9447-31589A3E106A}" type="datetimeFigureOut">
              <a:rPr lang="en-GB"/>
              <a:pPr>
                <a:defRPr/>
              </a:pPr>
              <a:t>12/06/16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6D51476-1850-4C25-8F41-D3706B5279E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7026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Same cost and schedule issues from the mobile phone </a:t>
            </a:r>
            <a:r>
              <a:rPr lang="en-GB" dirty="0" err="1" smtClean="0"/>
              <a:t>basestation</a:t>
            </a:r>
            <a:r>
              <a:rPr lang="en-GB" dirty="0" smtClean="0"/>
              <a:t> industry</a:t>
            </a: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D51476-1850-4C25-8F41-D3706B5279EA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D51476-1850-4C25-8F41-D3706B5279EA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Supported by providers of space-grade FPGAs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D51476-1850-4C25-8F41-D3706B5279EA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Must ensure their 90 nm ASIC technology</a:t>
            </a:r>
            <a:r>
              <a:rPr lang="en-GB" baseline="0" dirty="0" smtClean="0"/>
              <a:t> is </a:t>
            </a:r>
            <a:r>
              <a:rPr lang="en-GB" baseline="0" dirty="0" err="1" smtClean="0"/>
              <a:t>compatable</a:t>
            </a:r>
            <a:r>
              <a:rPr lang="en-GB" baseline="0" dirty="0" smtClean="0"/>
              <a:t> </a:t>
            </a:r>
          </a:p>
          <a:p>
            <a:endParaRPr lang="en-GB" baseline="0" dirty="0" smtClean="0"/>
          </a:p>
          <a:p>
            <a:r>
              <a:rPr lang="en-GB" baseline="0" dirty="0" smtClean="0"/>
              <a:t>I’m on the </a:t>
            </a:r>
            <a:r>
              <a:rPr lang="en-GB" baseline="0" dirty="0" err="1" smtClean="0"/>
              <a:t>jedec</a:t>
            </a:r>
            <a:r>
              <a:rPr lang="en-GB" baseline="0" dirty="0" smtClean="0"/>
              <a:t>  committee and can help you ensure your </a:t>
            </a:r>
            <a:r>
              <a:rPr lang="en-GB" baseline="0" dirty="0" err="1" smtClean="0"/>
              <a:t>asic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serdes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</a:t>
            </a:r>
            <a:r>
              <a:rPr lang="en-GB" baseline="0" dirty="0" smtClean="0"/>
              <a:t>/p is jesd204 </a:t>
            </a:r>
            <a:r>
              <a:rPr lang="en-GB" baseline="0" dirty="0" err="1" smtClean="0"/>
              <a:t>compatable</a:t>
            </a:r>
            <a:endParaRPr lang="en-GB" baseline="0" dirty="0" smtClean="0"/>
          </a:p>
          <a:p>
            <a:endParaRPr lang="en-GB" baseline="0" dirty="0" smtClean="0"/>
          </a:p>
          <a:p>
            <a:r>
              <a:rPr lang="en-GB" baseline="0" dirty="0" smtClean="0"/>
              <a:t>Use example of three people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D51476-1850-4C25-8F41-D3706B5279EA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D51476-1850-4C25-8F41-D3706B5279EA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5FA4A-EBAC-4554-A8F3-F2FAE2DFA9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FEE23-8650-4B2C-8B3E-CCD94CAA6E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D624C-4BAB-4636-BF70-D1615D7F74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B2619-F244-4243-AABF-11BF30FE3C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A777C-F4E4-42BF-A0C3-D555B429A3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4B17E-7DE0-49D1-959A-D4C4B357B4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E9FA1-DE17-4DFF-ABFB-08B5EB2BAA2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67180-F5C2-4354-8FE2-B4013DB53A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ECCCD-091B-4C6A-B256-2000C28416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79944-3CC3-4DF0-80A5-0039DEB66A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D95F-A13F-4DD4-88D3-9B00323801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053E485-9141-4ECC-ADEE-63DAD2773E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gif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emf"/><Relationship Id="rId3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Inmarsat_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night-sky-wallpaper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0"/>
            <a:ext cx="9962707" cy="6858000"/>
          </a:xfrm>
          <a:prstGeom prst="rect">
            <a:avLst/>
          </a:prstGeom>
        </p:spPr>
      </p:pic>
      <p:pic>
        <p:nvPicPr>
          <p:cNvPr id="5" name="Imag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3" r="26551"/>
          <a:stretch/>
        </p:blipFill>
        <p:spPr>
          <a:xfrm flipH="1">
            <a:off x="7073013" y="58615"/>
            <a:ext cx="29591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1729" y="1393093"/>
            <a:ext cx="6770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 smtClean="0">
                <a:solidFill>
                  <a:schemeClr val="bg1"/>
                </a:solidFill>
              </a:rPr>
              <a:t>Serial I/O ADCs/DACs : The Next Giant Leap in Mixed-Signal for Space</a:t>
            </a:r>
          </a:p>
          <a:p>
            <a:endParaRPr lang="en-GB" sz="2800" b="1" i="1" dirty="0" smtClean="0">
              <a:solidFill>
                <a:schemeClr val="bg1"/>
              </a:solidFill>
            </a:endParaRPr>
          </a:p>
          <a:p>
            <a:endParaRPr lang="en-GB" sz="2800" b="1" i="1" dirty="0" smtClean="0">
              <a:solidFill>
                <a:schemeClr val="bg1"/>
              </a:solidFill>
            </a:endParaRPr>
          </a:p>
          <a:p>
            <a:r>
              <a:rPr lang="en-GB" sz="2800" b="1" i="1" dirty="0" smtClean="0">
                <a:solidFill>
                  <a:schemeClr val="bg1"/>
                </a:solidFill>
              </a:rPr>
              <a:t>Dr. Rajan Bedi</a:t>
            </a:r>
          </a:p>
          <a:p>
            <a:r>
              <a:rPr lang="en-GB" sz="2800" b="1" i="1" dirty="0" smtClean="0">
                <a:solidFill>
                  <a:schemeClr val="bg1"/>
                </a:solidFill>
              </a:rPr>
              <a:t>CEO Spacechips Ltd.</a:t>
            </a:r>
          </a:p>
          <a:p>
            <a:endParaRPr lang="en-GB" sz="2800" b="1" i="1" dirty="0" smtClean="0">
              <a:solidFill>
                <a:schemeClr val="bg1"/>
              </a:solidFill>
            </a:endParaRPr>
          </a:p>
          <a:p>
            <a:endParaRPr lang="en-GB" sz="2800" b="1" i="1" dirty="0" smtClean="0">
              <a:solidFill>
                <a:schemeClr val="bg1"/>
              </a:solidFill>
            </a:endParaRPr>
          </a:p>
          <a:p>
            <a:endParaRPr lang="en-GB" sz="2800" b="1" i="1" dirty="0" smtClean="0">
              <a:solidFill>
                <a:schemeClr val="bg1"/>
              </a:solidFill>
            </a:endParaRPr>
          </a:p>
          <a:p>
            <a:endParaRPr lang="en-GB" b="1" i="1" dirty="0" smtClean="0">
              <a:solidFill>
                <a:schemeClr val="bg1"/>
              </a:solidFill>
            </a:endParaRPr>
          </a:p>
          <a:p>
            <a:endParaRPr lang="en-GB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Sentinel 1 vs. </a:t>
            </a:r>
            <a:r>
              <a:rPr lang="en-GB" i="1" dirty="0" err="1" smtClean="0"/>
              <a:t>NovaSAR</a:t>
            </a:r>
            <a:endParaRPr lang="en-GB" i="1" dirty="0"/>
          </a:p>
        </p:txBody>
      </p:sp>
      <p:pic>
        <p:nvPicPr>
          <p:cNvPr id="5" name="Content Placeholder 4" descr="http://www.dlr.de/dlr/en/Portaldata/1/Resources/bilder/portal/portal_2014_1/scaled/Sentinel-1A_sn_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10467"/>
          <a:stretch>
            <a:fillRect/>
          </a:stretch>
        </p:blipFill>
        <p:spPr bwMode="auto">
          <a:xfrm>
            <a:off x="378822" y="1840549"/>
            <a:ext cx="4038600" cy="2548564"/>
          </a:xfrm>
          <a:prstGeom prst="rect">
            <a:avLst/>
          </a:prstGeom>
          <a:noFill/>
        </p:spPr>
      </p:pic>
      <p:pic>
        <p:nvPicPr>
          <p:cNvPr id="6" name="Picture 7"/>
          <p:cNvPicPr>
            <a:picLocks noGrp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17713" y="1838426"/>
            <a:ext cx="4039200" cy="2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Content Placeholder 3"/>
          <p:cNvPicPr>
            <a:picLocks/>
          </p:cNvPicPr>
          <p:nvPr/>
        </p:nvPicPr>
        <p:blipFill>
          <a:blip r:embed="rId4"/>
          <a:srcRect r="68535" b="86980"/>
          <a:stretch>
            <a:fillRect/>
          </a:stretch>
        </p:blipFill>
        <p:spPr bwMode="auto">
          <a:xfrm>
            <a:off x="1927675" y="5058968"/>
            <a:ext cx="2948957" cy="1156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61964" y="4919967"/>
            <a:ext cx="1506562" cy="1458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err="1" smtClean="0"/>
              <a:t>Alphasat</a:t>
            </a:r>
            <a:r>
              <a:rPr lang="en-GB" i="1" dirty="0" smtClean="0"/>
              <a:t> vs. </a:t>
            </a:r>
            <a:r>
              <a:rPr lang="en-GB" i="1" dirty="0" err="1" smtClean="0"/>
              <a:t>Inmarsat</a:t>
            </a:r>
            <a:r>
              <a:rPr lang="en-GB" i="1" dirty="0" smtClean="0"/>
              <a:t> 6</a:t>
            </a:r>
            <a:endParaRPr lang="en-GB" i="1" dirty="0"/>
          </a:p>
        </p:txBody>
      </p:sp>
      <p:pic>
        <p:nvPicPr>
          <p:cNvPr id="10" name="Content Placeholder 9" descr="as2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481555"/>
            <a:ext cx="4038600" cy="2763253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rrowheads="1"/>
          </p:cNvPicPr>
          <p:nvPr>
            <p:ph sz="half" idx="2"/>
          </p:nvPr>
        </p:nvPicPr>
        <p:blipFill>
          <a:blip r:embed="rId3"/>
          <a:srcRect l="9297" r="1242"/>
          <a:stretch>
            <a:fillRect/>
          </a:stretch>
        </p:blipFill>
        <p:spPr bwMode="auto">
          <a:xfrm>
            <a:off x="4648200" y="2477533"/>
            <a:ext cx="4039200" cy="276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019733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095248" y="548034"/>
            <a:ext cx="632689" cy="61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150319" y="559758"/>
            <a:ext cx="632689" cy="61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193666" y="548035"/>
            <a:ext cx="632689" cy="61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095249" y="1274861"/>
            <a:ext cx="632689" cy="61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150320" y="1286585"/>
            <a:ext cx="632689" cy="61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193667" y="1274862"/>
            <a:ext cx="632689" cy="61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095249" y="2177532"/>
            <a:ext cx="632689" cy="61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150320" y="2177533"/>
            <a:ext cx="632689" cy="61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193667" y="2177533"/>
            <a:ext cx="632689" cy="612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7057" y="-744820"/>
            <a:ext cx="3700805" cy="8040052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</p:pic>
      <p:sp>
        <p:nvSpPr>
          <p:cNvPr id="6" name="TextBox 5"/>
          <p:cNvSpPr txBox="1"/>
          <p:nvPr/>
        </p:nvSpPr>
        <p:spPr>
          <a:xfrm>
            <a:off x="197709" y="5511112"/>
            <a:ext cx="8773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smtClean="0"/>
              <a:t>Each parallel ADC requires over 50 pins to connect the digital outputs to the </a:t>
            </a:r>
          </a:p>
          <a:p>
            <a:pPr algn="ctr"/>
            <a:r>
              <a:rPr lang="en-GB" i="1" dirty="0" smtClean="0"/>
              <a:t>FPGA – over 200 I/O pins!</a:t>
            </a:r>
          </a:p>
          <a:p>
            <a:pPr algn="ctr"/>
            <a:endParaRPr lang="en-GB" i="1" dirty="0" smtClean="0"/>
          </a:p>
          <a:p>
            <a:pPr algn="ctr"/>
            <a:r>
              <a:rPr lang="en-GB" i="1" dirty="0" smtClean="0"/>
              <a:t>Complex routing, expensive 20-layer PCBs, large ADC/DAC packages</a:t>
            </a:r>
            <a:endParaRPr lang="en-GB" i="1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01546"/>
          </a:xfrm>
        </p:spPr>
        <p:txBody>
          <a:bodyPr/>
          <a:lstStyle/>
          <a:p>
            <a:r>
              <a:rPr lang="en-GB" i="1" dirty="0" smtClean="0"/>
              <a:t>Parallel-I/O ADCs/DACs</a:t>
            </a:r>
            <a:endParaRPr lang="en-GB" i="1" dirty="0"/>
          </a:p>
        </p:txBody>
      </p:sp>
      <p:grpSp>
        <p:nvGrpSpPr>
          <p:cNvPr id="8" name="Group 7"/>
          <p:cNvGrpSpPr/>
          <p:nvPr/>
        </p:nvGrpSpPr>
        <p:grpSpPr>
          <a:xfrm>
            <a:off x="1025606" y="2780270"/>
            <a:ext cx="1285108" cy="1297459"/>
            <a:chOff x="1025606" y="2780270"/>
            <a:chExt cx="1285108" cy="1297459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1149178" y="2780270"/>
              <a:ext cx="1161536" cy="1"/>
            </a:xfrm>
            <a:prstGeom prst="straightConnector1">
              <a:avLst/>
            </a:prstGeom>
            <a:ln w="158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rot="5400000">
              <a:off x="430422" y="3478426"/>
              <a:ext cx="1194487" cy="4119"/>
            </a:xfrm>
            <a:prstGeom prst="straightConnector1">
              <a:avLst/>
            </a:prstGeom>
            <a:ln w="158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0022" y="5743074"/>
            <a:ext cx="7975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i="1" dirty="0" smtClean="0"/>
              <a:t>Demand for data services has increased base station capacity</a:t>
            </a:r>
            <a:endParaRPr lang="en-GB" sz="2000" b="1" i="1" dirty="0"/>
          </a:p>
        </p:txBody>
      </p:sp>
      <p:pic>
        <p:nvPicPr>
          <p:cNvPr id="3829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674" y="1440907"/>
            <a:ext cx="4027822" cy="406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2981" name="Picture 5"/>
          <p:cNvPicPr>
            <a:picLocks noChangeAspect="1" noChangeArrowheads="1"/>
          </p:cNvPicPr>
          <p:nvPr/>
        </p:nvPicPr>
        <p:blipFill>
          <a:blip r:embed="rId4"/>
          <a:srcRect l="3913"/>
          <a:stretch>
            <a:fillRect/>
          </a:stretch>
        </p:blipFill>
        <p:spPr bwMode="auto">
          <a:xfrm>
            <a:off x="4459704" y="1436914"/>
            <a:ext cx="4333301" cy="404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2184"/>
          </a:xfrm>
        </p:spPr>
        <p:txBody>
          <a:bodyPr/>
          <a:lstStyle/>
          <a:p>
            <a:r>
              <a:rPr lang="en-GB" sz="4000" i="1" dirty="0" smtClean="0"/>
              <a:t>JESD204</a:t>
            </a:r>
            <a:endParaRPr lang="en-GB" sz="4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17" y="1365417"/>
            <a:ext cx="7661188" cy="4525963"/>
          </a:xfrm>
        </p:spPr>
        <p:txBody>
          <a:bodyPr/>
          <a:lstStyle/>
          <a:p>
            <a:r>
              <a:rPr lang="en-GB" sz="1900" i="1" dirty="0" smtClean="0"/>
              <a:t>To accommodate higher sampling rates and resolutions, JEDEC founded the JESD204 working group in 2006 publishing the first standard for serial I-O ADCs/DACs.</a:t>
            </a:r>
          </a:p>
          <a:p>
            <a:endParaRPr lang="en-GB" sz="1900" i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0279" y="2566737"/>
            <a:ext cx="6534942" cy="258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40633" y="5521758"/>
            <a:ext cx="8630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i="1" dirty="0" smtClean="0">
                <a:solidFill>
                  <a:srgbClr val="FF0000"/>
                </a:solidFill>
              </a:rPr>
              <a:t>JESD204 (2006) – Serial data link defined for a single lane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JESD204A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1" dirty="0" smtClean="0"/>
              <a:t>JEDEC released revision A in 2008 supporting 3.125 </a:t>
            </a:r>
            <a:r>
              <a:rPr lang="en-GB" sz="2000" i="1" dirty="0" err="1" smtClean="0"/>
              <a:t>Gbps</a:t>
            </a:r>
            <a:r>
              <a:rPr lang="en-GB" sz="2000" i="1" dirty="0" smtClean="0"/>
              <a:t>.</a:t>
            </a:r>
          </a:p>
          <a:p>
            <a:endParaRPr lang="en-GB" sz="2000" i="1" dirty="0" smtClean="0"/>
          </a:p>
          <a:p>
            <a:endParaRPr lang="en-GB" sz="2000" i="1" dirty="0" smtClean="0"/>
          </a:p>
          <a:p>
            <a:endParaRPr lang="en-GB" sz="2000" i="1" dirty="0" smtClean="0"/>
          </a:p>
          <a:p>
            <a:endParaRPr lang="en-GB" sz="2000" i="1" dirty="0" smtClean="0"/>
          </a:p>
          <a:p>
            <a:endParaRPr lang="en-GB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7098" y="2390380"/>
            <a:ext cx="5311428" cy="305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5716808"/>
            <a:ext cx="94006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i="1" dirty="0" smtClean="0">
                <a:solidFill>
                  <a:srgbClr val="FF0000"/>
                </a:solidFill>
              </a:rPr>
              <a:t>          	     JESD204A (2008) Multiple-aligned serial lanes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JESD204B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1" dirty="0" smtClean="0"/>
              <a:t>JEDEC released revision B in 2011 supporting 12.5 </a:t>
            </a:r>
            <a:r>
              <a:rPr lang="en-GB" sz="2000" i="1" dirty="0" err="1" smtClean="0"/>
              <a:t>Gbps</a:t>
            </a:r>
            <a:r>
              <a:rPr lang="en-GB" sz="2000" i="1" dirty="0" smtClean="0"/>
              <a:t> and deterministic latency.</a:t>
            </a:r>
          </a:p>
          <a:p>
            <a:endParaRPr lang="en-GB" sz="2000" i="1" dirty="0" smtClean="0"/>
          </a:p>
          <a:p>
            <a:endParaRPr lang="en-GB" sz="2000" i="1" dirty="0" smtClean="0"/>
          </a:p>
          <a:p>
            <a:endParaRPr lang="en-GB" sz="2000" i="1" dirty="0" smtClean="0"/>
          </a:p>
          <a:p>
            <a:endParaRPr lang="en-GB" sz="20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6386" y="2429691"/>
            <a:ext cx="6540809" cy="313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5716808"/>
            <a:ext cx="94006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i="1" dirty="0" smtClean="0">
                <a:solidFill>
                  <a:srgbClr val="FF0000"/>
                </a:solidFill>
              </a:rPr>
              <a:t>JESD204B (2011), Multiple-aligned serial lanes, </a:t>
            </a:r>
          </a:p>
          <a:p>
            <a:pPr algn="ctr"/>
            <a:r>
              <a:rPr lang="en-GB" sz="2200" b="1" i="1" dirty="0" smtClean="0">
                <a:solidFill>
                  <a:srgbClr val="FF0000"/>
                </a:solidFill>
              </a:rPr>
              <a:t>repeatable latency from power-up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JESD204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1" dirty="0" smtClean="0"/>
              <a:t>Major suppliers of mixed-signal convertors now offering JESD204B ADCs/DACs.</a:t>
            </a:r>
          </a:p>
          <a:p>
            <a:endParaRPr lang="en-GB" sz="2000" i="1" dirty="0" smtClean="0"/>
          </a:p>
          <a:p>
            <a:endParaRPr lang="en-GB" sz="2000" i="1" dirty="0" smtClean="0"/>
          </a:p>
          <a:p>
            <a:endParaRPr lang="en-GB" sz="2000" i="1" dirty="0" smtClean="0"/>
          </a:p>
          <a:p>
            <a:endParaRPr lang="en-GB" sz="2000" i="1" dirty="0" smtClean="0"/>
          </a:p>
          <a:p>
            <a:endParaRPr lang="en-GB" sz="2000" i="1" dirty="0" smtClean="0"/>
          </a:p>
          <a:p>
            <a:endParaRPr lang="en-GB" sz="2000" i="1" dirty="0" smtClean="0"/>
          </a:p>
          <a:p>
            <a:r>
              <a:rPr lang="en-GB" sz="2000" i="1" dirty="0" smtClean="0"/>
              <a:t>JESD204 has been used in cellular base stations since 2007.</a:t>
            </a:r>
          </a:p>
          <a:p>
            <a:endParaRPr lang="en-GB" sz="2000" i="1" dirty="0" smtClean="0"/>
          </a:p>
          <a:p>
            <a:r>
              <a:rPr lang="en-GB" sz="2000" i="1" dirty="0" smtClean="0"/>
              <a:t>In Europe, NXP developed some of the leading parts in The Netherlands and in France.</a:t>
            </a:r>
          </a:p>
          <a:p>
            <a:endParaRPr lang="en-GB" sz="2000" dirty="0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800" y="2549773"/>
            <a:ext cx="29337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 r="1817"/>
          <a:stretch>
            <a:fillRect/>
          </a:stretch>
        </p:blipFill>
        <p:spPr bwMode="auto">
          <a:xfrm>
            <a:off x="3492811" y="2278967"/>
            <a:ext cx="2236780" cy="1237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8805" y="2417738"/>
            <a:ext cx="29241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4700" y="3644047"/>
            <a:ext cx="25146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36225" y="3500952"/>
            <a:ext cx="26955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0866" y="3687349"/>
            <a:ext cx="22002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" y="204300"/>
            <a:ext cx="9144000" cy="984146"/>
          </a:xfrm>
        </p:spPr>
        <p:txBody>
          <a:bodyPr/>
          <a:lstStyle/>
          <a:p>
            <a:r>
              <a:rPr lang="en-GB" altLang="en-US" sz="3200" i="1" dirty="0" smtClean="0">
                <a:solidFill>
                  <a:schemeClr val="tx1"/>
                </a:solidFill>
              </a:rPr>
              <a:t>JESD204 ADCs/DACs</a:t>
            </a:r>
            <a:br>
              <a:rPr lang="en-GB" altLang="en-US" sz="3200" i="1" dirty="0" smtClean="0">
                <a:solidFill>
                  <a:schemeClr val="tx1"/>
                </a:solidFill>
              </a:rPr>
            </a:br>
            <a:r>
              <a:rPr lang="en-GB" altLang="en-US" sz="3200" i="1" dirty="0" smtClean="0">
                <a:solidFill>
                  <a:schemeClr val="tx1"/>
                </a:solidFill>
              </a:rPr>
              <a:t>An Opportunity to Eliminate Hardware NRE!</a:t>
            </a:r>
            <a:endParaRPr lang="en-GB" sz="3200" dirty="0"/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6722" y="2944133"/>
            <a:ext cx="4801356" cy="2125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60" name="Oval 12"/>
          <p:cNvSpPr>
            <a:spLocks noChangeArrowheads="1"/>
          </p:cNvSpPr>
          <p:nvPr/>
        </p:nvSpPr>
        <p:spPr bwMode="auto">
          <a:xfrm>
            <a:off x="5886288" y="2743919"/>
            <a:ext cx="55562" cy="55562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 b="1">
              <a:ea typeface="ＭＳ Ｐゴシック" pitchFamily="34" charset="-128"/>
            </a:endParaRPr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5774802" y="2666990"/>
            <a:ext cx="55563" cy="55563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 b="1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625 0.06783 L -0.15625 0.3224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19 0.05648 L -0.16302 0.31041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i="1" dirty="0" smtClean="0">
                <a:solidFill>
                  <a:schemeClr val="tx1"/>
                </a:solidFill>
              </a:rPr>
              <a:t>Mixed-Signal Serialisation Concept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916113"/>
            <a:ext cx="76327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7980" name="Oval 12"/>
          <p:cNvSpPr>
            <a:spLocks noChangeArrowheads="1"/>
          </p:cNvSpPr>
          <p:nvPr/>
        </p:nvSpPr>
        <p:spPr bwMode="auto">
          <a:xfrm>
            <a:off x="1403350" y="2328863"/>
            <a:ext cx="55563" cy="55562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1747981" name="Oval 13"/>
          <p:cNvSpPr>
            <a:spLocks noChangeArrowheads="1"/>
          </p:cNvSpPr>
          <p:nvPr/>
        </p:nvSpPr>
        <p:spPr bwMode="auto">
          <a:xfrm>
            <a:off x="1404938" y="2263775"/>
            <a:ext cx="55562" cy="55563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2" name="Oval 12"/>
          <p:cNvSpPr>
            <a:spLocks noChangeArrowheads="1"/>
          </p:cNvSpPr>
          <p:nvPr/>
        </p:nvSpPr>
        <p:spPr bwMode="auto">
          <a:xfrm>
            <a:off x="1412875" y="2814638"/>
            <a:ext cx="55563" cy="55562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3" name="Oval 13"/>
          <p:cNvSpPr>
            <a:spLocks noChangeArrowheads="1"/>
          </p:cNvSpPr>
          <p:nvPr/>
        </p:nvSpPr>
        <p:spPr bwMode="auto">
          <a:xfrm>
            <a:off x="1414463" y="2749550"/>
            <a:ext cx="55562" cy="55563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422400" y="3338513"/>
            <a:ext cx="55563" cy="55562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5" name="Oval 13"/>
          <p:cNvSpPr>
            <a:spLocks noChangeArrowheads="1"/>
          </p:cNvSpPr>
          <p:nvPr/>
        </p:nvSpPr>
        <p:spPr bwMode="auto">
          <a:xfrm>
            <a:off x="1423988" y="3273425"/>
            <a:ext cx="55562" cy="55563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422400" y="3805238"/>
            <a:ext cx="55563" cy="55562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7" name="Oval 13"/>
          <p:cNvSpPr>
            <a:spLocks noChangeArrowheads="1"/>
          </p:cNvSpPr>
          <p:nvPr/>
        </p:nvSpPr>
        <p:spPr bwMode="auto">
          <a:xfrm>
            <a:off x="1423988" y="3740150"/>
            <a:ext cx="55562" cy="55563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1441450" y="4227513"/>
            <a:ext cx="55563" cy="55562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1443038" y="4162425"/>
            <a:ext cx="55562" cy="55563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5875338" y="2960688"/>
            <a:ext cx="55562" cy="55562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5876925" y="2895600"/>
            <a:ext cx="55563" cy="55563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5862638" y="3462338"/>
            <a:ext cx="55562" cy="55562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5864225" y="3397250"/>
            <a:ext cx="55563" cy="55563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875338" y="3925888"/>
            <a:ext cx="55562" cy="55562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876925" y="3860800"/>
            <a:ext cx="55563" cy="55563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5875338" y="2481263"/>
            <a:ext cx="55562" cy="55562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>
            <a:off x="5876925" y="2416175"/>
            <a:ext cx="55563" cy="55563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000" b="1">
              <a:ea typeface="ＭＳ Ｐゴシック" pitchFamily="1" charset="-12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99747" y="4971705"/>
            <a:ext cx="68332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i="1" dirty="0" smtClean="0"/>
              <a:t>18 ADCs/DACs connected to one space-grade FPGA</a:t>
            </a:r>
            <a:endParaRPr lang="en-GB" sz="2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55 2.22222E-6 L 0.18593 -0.0020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7479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-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37 -0.00093 L 0.18611 -0.00093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7479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59 -0.00995 L 0.18489 -0.0099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42 -0.00903 L 0.18506 -0.00903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63 -0.01273 L 0.18385 -0.0127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46 -0.0118 L 0.18402 -0.0118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63 -0.01783 L 0.18385 -0.0145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46 -0.0169 L 0.18402 -0.0169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71 -0.00672 L 0.18177 -0.00672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54 -0.00579 L 0.18194 -0.00579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0.20973 0.00023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0.2099 0.00139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L 0.21111 0.00069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0.21129 0.00162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0.2099 -0.00023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1111E-6 L 0.2099 -0.00278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-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 L 0.2125 0.00023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7.40741E-7 L 0.21268 0.00139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7980" grpId="0" animBg="1"/>
      <p:bldP spid="1747981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8011" y="1661795"/>
            <a:ext cx="4038600" cy="315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87389" y="1685320"/>
            <a:ext cx="4038600" cy="3108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81" y="274638"/>
            <a:ext cx="8785654" cy="911611"/>
          </a:xfrm>
        </p:spPr>
        <p:txBody>
          <a:bodyPr/>
          <a:lstStyle/>
          <a:p>
            <a:r>
              <a:rPr lang="en-GB" sz="3000" i="1" dirty="0" smtClean="0">
                <a:solidFill>
                  <a:schemeClr val="tx1"/>
                </a:solidFill>
              </a:rPr>
              <a:t>What Can JESD204B Offer The Space Industry?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1" dirty="0" smtClean="0"/>
              <a:t>Allow OEMs to offer different operators bespoke levels of performance without having to re-engineer the hardware avionics – it’s reusable and scalable!</a:t>
            </a:r>
          </a:p>
          <a:p>
            <a:r>
              <a:rPr lang="en-GB" sz="2000" i="1" dirty="0" smtClean="0"/>
              <a:t>The ability to eliminate hardware, NRE costs</a:t>
            </a:r>
          </a:p>
          <a:p>
            <a:r>
              <a:rPr lang="en-GB" sz="2000" i="1" dirty="0" smtClean="0"/>
              <a:t>Only have to re-program/configure the arithmetic processing length within FPGAs</a:t>
            </a:r>
          </a:p>
          <a:p>
            <a:r>
              <a:rPr lang="en-GB" sz="2000" i="1" dirty="0" smtClean="0"/>
              <a:t>Simpler, smaller, less expensive PCB costs</a:t>
            </a:r>
          </a:p>
          <a:p>
            <a:r>
              <a:rPr lang="en-GB" sz="2000" i="1" dirty="0" smtClean="0"/>
              <a:t>Allow OEMs to deliver hardware right-first-time, to cost and schedule</a:t>
            </a:r>
          </a:p>
          <a:p>
            <a:r>
              <a:rPr lang="en-GB" sz="2000" i="1" dirty="0" smtClean="0"/>
              <a:t>Allow operators to receive less expensive spacecraft sooner – from contract to launch quicker!</a:t>
            </a:r>
          </a:p>
          <a:p>
            <a:r>
              <a:rPr lang="en-GB" sz="2000" i="1" dirty="0" smtClean="0"/>
              <a:t>A proven, mature standard from JEDEC, now 3</a:t>
            </a:r>
            <a:r>
              <a:rPr lang="en-GB" sz="2000" i="1" baseline="30000" dirty="0" smtClean="0"/>
              <a:t>rd</a:t>
            </a:r>
            <a:r>
              <a:rPr lang="en-GB" sz="2000" i="1" dirty="0" smtClean="0"/>
              <a:t> generation, supported by major ADC/DAC suppliers</a:t>
            </a:r>
          </a:p>
          <a:p>
            <a:endParaRPr lang="en-GB" sz="2000" i="1" dirty="0" smtClean="0"/>
          </a:p>
          <a:p>
            <a:endParaRPr lang="en-GB" sz="20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2088" y="406158"/>
            <a:ext cx="5040569" cy="57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85" b="8208"/>
          <a:stretch>
            <a:fillRect/>
          </a:stretch>
        </p:blipFill>
        <p:spPr bwMode="auto">
          <a:xfrm>
            <a:off x="0" y="537880"/>
            <a:ext cx="9108831" cy="5276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41228" y="6248400"/>
            <a:ext cx="5814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 smtClean="0">
                <a:solidFill>
                  <a:srgbClr val="FF0000"/>
                </a:solidFill>
              </a:rPr>
              <a:t>www.courses-for-rocket-scientists.com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GB" sz="2600" i="1" dirty="0" smtClean="0"/>
              <a:t>ADC, DACs &amp; Mixed-Signal Processing Techniques for Rocket Scientists : A Comparison of Space-Grade Devices</a:t>
            </a:r>
            <a:endParaRPr lang="en-GB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3058" y="1600200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en-GB" sz="1100" b="1" i="1" dirty="0" smtClean="0"/>
              <a:t>	</a:t>
            </a:r>
            <a:r>
              <a:rPr lang="en-GB" sz="1200" b="1" i="1" dirty="0" smtClean="0">
                <a:solidFill>
                  <a:srgbClr val="FF0000"/>
                </a:solidFill>
              </a:rPr>
              <a:t>Day 1</a:t>
            </a:r>
          </a:p>
          <a:p>
            <a:pPr>
              <a:buNone/>
            </a:pPr>
            <a:r>
              <a:rPr lang="en-GB" sz="1200" dirty="0" smtClean="0"/>
              <a:t/>
            </a:r>
            <a:br>
              <a:rPr lang="en-GB" sz="1200" dirty="0" smtClean="0"/>
            </a:br>
            <a:r>
              <a:rPr lang="en-GB" sz="1200" b="1" i="1" dirty="0" smtClean="0"/>
              <a:t>Module 1 :</a:t>
            </a:r>
            <a:r>
              <a:rPr lang="en-GB" sz="1200" i="1" dirty="0" smtClean="0"/>
              <a:t> </a:t>
            </a:r>
            <a:r>
              <a:rPr lang="en-GB" sz="1200" b="1" i="1" dirty="0" smtClean="0"/>
              <a:t>Designing with ADCs - Understanding the ADC output spectrum</a:t>
            </a:r>
            <a:r>
              <a:rPr lang="en-GB" sz="1200" i="1" dirty="0" smtClean="0"/>
              <a:t/>
            </a:r>
            <a:br>
              <a:rPr lang="en-GB" sz="1200" i="1" dirty="0" smtClean="0"/>
            </a:br>
            <a:endParaRPr lang="en-GB" sz="1200" i="1" dirty="0" smtClean="0"/>
          </a:p>
          <a:p>
            <a:r>
              <a:rPr lang="en-GB" sz="1200" i="1" dirty="0" smtClean="0"/>
              <a:t>Understanding aliasing, folding, the level of the noise floor, the effects of FFT processing gain and coherent sampling.</a:t>
            </a:r>
          </a:p>
          <a:p>
            <a:r>
              <a:rPr lang="en-GB" sz="1200" i="1" dirty="0" smtClean="0"/>
              <a:t>Understanding the real meaning of ADC dynamic performance metrics such as SNR, SINAD, SFDR, ENOB, THD, NPR and IMD.</a:t>
            </a:r>
          </a:p>
          <a:p>
            <a:r>
              <a:rPr lang="en-GB" sz="1200" i="1" dirty="0" smtClean="0"/>
              <a:t>Understanding the effects of clock jitter, thermal noise and clumping on ADC performance.</a:t>
            </a:r>
          </a:p>
          <a:p>
            <a:endParaRPr lang="en-GB" sz="1200" i="1" dirty="0" smtClean="0"/>
          </a:p>
          <a:p>
            <a:pPr>
              <a:buNone/>
            </a:pPr>
            <a:r>
              <a:rPr lang="en-GB" sz="1200" b="1" i="1" dirty="0" smtClean="0"/>
              <a:t>	Module 2 : Designing with DACs - Understanding the DAC output spectrum</a:t>
            </a:r>
          </a:p>
          <a:p>
            <a:pPr>
              <a:buNone/>
            </a:pPr>
            <a:endParaRPr lang="en-GB" sz="1200" b="1" i="1" dirty="0" smtClean="0"/>
          </a:p>
          <a:p>
            <a:pPr>
              <a:buNone/>
            </a:pPr>
            <a:r>
              <a:rPr lang="en-GB" sz="1200" b="1" i="1" dirty="0" smtClean="0"/>
              <a:t>	Module 3 : Dynamic Testing of ADCs and DACs</a:t>
            </a:r>
          </a:p>
          <a:p>
            <a:pPr>
              <a:buNone/>
            </a:pPr>
            <a:endParaRPr lang="en-GB" sz="1200" b="1" i="1" dirty="0" smtClean="0"/>
          </a:p>
          <a:p>
            <a:pPr>
              <a:buNone/>
            </a:pPr>
            <a:r>
              <a:rPr lang="en-GB" sz="1200" b="1" i="1" dirty="0" smtClean="0"/>
              <a:t>	Module 4 : Mixed-Signal Processing Techniques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1129" y="1600200"/>
            <a:ext cx="4273378" cy="4525963"/>
          </a:xfrm>
        </p:spPr>
        <p:txBody>
          <a:bodyPr/>
          <a:lstStyle/>
          <a:p>
            <a:pPr>
              <a:buNone/>
            </a:pPr>
            <a:r>
              <a:rPr lang="en-GB" sz="1100" b="1" i="1" dirty="0" smtClean="0"/>
              <a:t>	</a:t>
            </a:r>
            <a:r>
              <a:rPr lang="en-GB" sz="1200" b="1" i="1" dirty="0" smtClean="0">
                <a:solidFill>
                  <a:srgbClr val="FF0000"/>
                </a:solidFill>
              </a:rPr>
              <a:t>Day 2</a:t>
            </a:r>
          </a:p>
          <a:p>
            <a:endParaRPr lang="en-GB" sz="1200" b="1" i="1" dirty="0" smtClean="0"/>
          </a:p>
          <a:p>
            <a:pPr>
              <a:buNone/>
            </a:pPr>
            <a:r>
              <a:rPr lang="en-GB" sz="1200" b="1" i="1" dirty="0" smtClean="0"/>
              <a:t>	Module 5 : A Comparison of Space-Grade ADCs &amp; DACs : Part 1</a:t>
            </a:r>
          </a:p>
          <a:p>
            <a:endParaRPr lang="en-GB" sz="1200" i="1" dirty="0" smtClean="0"/>
          </a:p>
          <a:p>
            <a:r>
              <a:rPr lang="en-GB" sz="1200" i="1" dirty="0" smtClean="0"/>
              <a:t>A comparison of broadband, GSPS, space-grade ADCs</a:t>
            </a:r>
          </a:p>
          <a:p>
            <a:r>
              <a:rPr lang="en-GB" sz="1200" i="1" dirty="0" smtClean="0"/>
              <a:t>A comparison of broadband, GSPS, space-grade DACs</a:t>
            </a:r>
          </a:p>
          <a:p>
            <a:endParaRPr lang="en-GB" sz="1200" b="1" i="1" dirty="0" smtClean="0"/>
          </a:p>
          <a:p>
            <a:pPr>
              <a:buNone/>
            </a:pPr>
            <a:r>
              <a:rPr lang="en-GB" sz="1200" b="1" i="1" dirty="0" smtClean="0"/>
              <a:t>	Module 6 : A Comparison of Space-Grade ADCs &amp; DACs : Part 2</a:t>
            </a:r>
          </a:p>
          <a:p>
            <a:pPr>
              <a:buNone/>
            </a:pPr>
            <a:endParaRPr lang="en-GB" sz="1200" i="1" dirty="0" smtClean="0"/>
          </a:p>
          <a:p>
            <a:r>
              <a:rPr lang="en-GB" sz="1200" i="1" dirty="0" smtClean="0"/>
              <a:t>A comparison of MSPS, space-grade ADCs</a:t>
            </a:r>
          </a:p>
          <a:p>
            <a:r>
              <a:rPr lang="en-GB" sz="1200" i="1" dirty="0" smtClean="0"/>
              <a:t>A comparison of MSPS, space-grade DACs</a:t>
            </a:r>
          </a:p>
          <a:p>
            <a:endParaRPr lang="en-GB" sz="1200" i="1" dirty="0" smtClean="0"/>
          </a:p>
          <a:p>
            <a:pPr>
              <a:buNone/>
            </a:pPr>
            <a:r>
              <a:rPr lang="en-GB" sz="1200" b="1" i="1" dirty="0" smtClean="0"/>
              <a:t>	Module 7 : Analogue Front-End and Back-End Design</a:t>
            </a:r>
          </a:p>
          <a:p>
            <a:endParaRPr lang="en-GB" sz="1200" dirty="0" smtClean="0"/>
          </a:p>
          <a:p>
            <a:pPr>
              <a:buNone/>
            </a:pPr>
            <a:r>
              <a:rPr lang="en-GB" sz="1200" b="1" i="1" dirty="0" smtClean="0"/>
              <a:t>	Module 8 : Mixed-Signal System &amp; Hardware Design Considerations</a:t>
            </a:r>
            <a:endParaRPr lang="en-GB" sz="1200" b="1" dirty="0" smtClean="0"/>
          </a:p>
          <a:p>
            <a:endParaRPr lang="en-GB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1641228" y="6330461"/>
            <a:ext cx="5814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 smtClean="0">
                <a:solidFill>
                  <a:srgbClr val="FF0000"/>
                </a:solidFill>
              </a:rPr>
              <a:t>www.courses-for-rocket-scientists.com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en-GB" sz="3000" i="1" dirty="0" smtClean="0"/>
              <a:t>FPGAs for Rocket Scientists :</a:t>
            </a:r>
            <a:br>
              <a:rPr lang="en-GB" sz="3000" i="1" dirty="0" smtClean="0"/>
            </a:br>
            <a:r>
              <a:rPr lang="en-GB" sz="3000" i="1" dirty="0" smtClean="0"/>
              <a:t>A Comparison of Space-Grade Devices</a:t>
            </a:r>
            <a:endParaRPr lang="en-GB" sz="30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57158" y="1600200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en-GB" sz="1100" b="1" i="1" dirty="0" smtClean="0"/>
              <a:t>	</a:t>
            </a:r>
            <a:r>
              <a:rPr lang="en-GB" sz="1100" b="1" i="1" dirty="0" smtClean="0">
                <a:solidFill>
                  <a:srgbClr val="FF5050"/>
                </a:solidFill>
              </a:rPr>
              <a:t>Day 1</a:t>
            </a:r>
          </a:p>
          <a:p>
            <a:pPr>
              <a:buNone/>
            </a:pPr>
            <a:r>
              <a:rPr lang="en-GB" sz="1100" dirty="0" smtClean="0"/>
              <a:t/>
            </a:r>
            <a:br>
              <a:rPr lang="en-GB" sz="1100" dirty="0" smtClean="0"/>
            </a:br>
            <a:r>
              <a:rPr lang="en-GB" sz="1100" b="1" i="1" dirty="0" smtClean="0"/>
              <a:t>Module 1 : Space-Grade FPGA Technologies</a:t>
            </a:r>
            <a:r>
              <a:rPr lang="en-GB" sz="1100" i="1" dirty="0" smtClean="0"/>
              <a:t/>
            </a:r>
            <a:br>
              <a:rPr lang="en-GB" sz="1100" i="1" dirty="0" smtClean="0"/>
            </a:br>
            <a:endParaRPr lang="en-GB" sz="1100" i="1" dirty="0" smtClean="0"/>
          </a:p>
          <a:p>
            <a:r>
              <a:rPr lang="en-GB" sz="1100" i="1" dirty="0" smtClean="0"/>
              <a:t>One-Time Programmable FPGAs</a:t>
            </a:r>
          </a:p>
          <a:p>
            <a:r>
              <a:rPr lang="en-GB" sz="1100" i="1" dirty="0" smtClean="0"/>
              <a:t>Flash FPGAs</a:t>
            </a:r>
          </a:p>
          <a:p>
            <a:r>
              <a:rPr lang="en-GB" sz="1100" i="1" dirty="0" smtClean="0"/>
              <a:t>SRAM FPGAs</a:t>
            </a:r>
          </a:p>
          <a:p>
            <a:r>
              <a:rPr lang="en-GB" sz="1100" i="1" dirty="0" smtClean="0"/>
              <a:t>A comparison of FPGA technologies and SEE mitigation</a:t>
            </a:r>
          </a:p>
          <a:p>
            <a:endParaRPr lang="en-GB" sz="1100" i="1" dirty="0" smtClean="0"/>
          </a:p>
          <a:p>
            <a:r>
              <a:rPr lang="en-GB" sz="1100" b="1" i="1" dirty="0" smtClean="0"/>
              <a:t>Module 2 : Space-Grade FPGA Fabrics &amp; Resources</a:t>
            </a:r>
          </a:p>
          <a:p>
            <a:pPr>
              <a:buNone/>
            </a:pPr>
            <a:endParaRPr lang="en-GB" sz="1100" i="1" dirty="0" smtClean="0"/>
          </a:p>
          <a:p>
            <a:r>
              <a:rPr lang="en-GB" sz="1100" i="1" dirty="0" smtClean="0"/>
              <a:t>One-Time Programmable fabrics &amp; resources</a:t>
            </a:r>
          </a:p>
          <a:p>
            <a:r>
              <a:rPr lang="en-GB" sz="1100" i="1" dirty="0" smtClean="0"/>
              <a:t>Flash fabrics &amp; resources</a:t>
            </a:r>
          </a:p>
          <a:p>
            <a:r>
              <a:rPr lang="en-GB" sz="1100" i="1" dirty="0" smtClean="0"/>
              <a:t>SRAM fabrics &amp; resources</a:t>
            </a:r>
          </a:p>
          <a:p>
            <a:r>
              <a:rPr lang="en-GB" sz="1100" i="1" dirty="0" smtClean="0"/>
              <a:t>A comparison of FPGA fabrics and SEE mitigation</a:t>
            </a:r>
          </a:p>
          <a:p>
            <a:endParaRPr lang="en-GB" sz="1100" i="1" dirty="0" smtClean="0"/>
          </a:p>
          <a:p>
            <a:r>
              <a:rPr lang="en-GB" sz="1100" b="1" i="1" dirty="0" smtClean="0"/>
              <a:t>Module 3 : A Comparison of Space-Grade FPGAs Implementing Spacecraft IP</a:t>
            </a:r>
          </a:p>
          <a:p>
            <a:endParaRPr lang="en-GB" sz="1100" i="1" dirty="0" smtClean="0"/>
          </a:p>
          <a:p>
            <a:r>
              <a:rPr lang="en-GB" sz="1100" i="1" dirty="0" smtClean="0"/>
              <a:t>A comparison of devices, specifications and resources</a:t>
            </a:r>
          </a:p>
          <a:p>
            <a:r>
              <a:rPr lang="en-GB" sz="1100" i="1" dirty="0" smtClean="0"/>
              <a:t>A comparison of devices implementing spacecraft IP</a:t>
            </a:r>
          </a:p>
          <a:p>
            <a:r>
              <a:rPr lang="en-GB" sz="1100" i="1" dirty="0" smtClean="0"/>
              <a:t>A comparison of design software</a:t>
            </a:r>
          </a:p>
          <a:p>
            <a:r>
              <a:rPr lang="en-GB" sz="1100" i="1" dirty="0" smtClean="0"/>
              <a:t>A comparison of hardware debug features</a:t>
            </a:r>
          </a:p>
          <a:p>
            <a:endParaRPr lang="en-GB" sz="11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10080" cy="4525963"/>
          </a:xfrm>
        </p:spPr>
        <p:txBody>
          <a:bodyPr/>
          <a:lstStyle/>
          <a:p>
            <a:pPr>
              <a:buNone/>
            </a:pPr>
            <a:r>
              <a:rPr lang="en-GB" sz="1200" b="1" i="1" dirty="0" smtClean="0"/>
              <a:t>	</a:t>
            </a:r>
            <a:r>
              <a:rPr lang="en-GB" sz="1200" b="1" i="1" dirty="0" smtClean="0">
                <a:solidFill>
                  <a:srgbClr val="FF5050"/>
                </a:solidFill>
              </a:rPr>
              <a:t>Day 2</a:t>
            </a:r>
          </a:p>
          <a:p>
            <a:endParaRPr lang="en-GB" sz="1200" b="1" i="1" dirty="0" smtClean="0"/>
          </a:p>
          <a:p>
            <a:r>
              <a:rPr lang="en-GB" sz="1100" b="1" i="1" dirty="0" smtClean="0"/>
              <a:t>Module 4 : FPGA System Architecture Design</a:t>
            </a:r>
          </a:p>
          <a:p>
            <a:endParaRPr lang="en-GB" sz="1100" i="1" dirty="0" smtClean="0"/>
          </a:p>
          <a:p>
            <a:r>
              <a:rPr lang="en-GB" sz="1100" i="1" dirty="0" smtClean="0"/>
              <a:t>How to power, sequence and clock your FPGAs, high-speed serial links</a:t>
            </a:r>
          </a:p>
          <a:p>
            <a:r>
              <a:rPr lang="en-GB" sz="1100" i="1" dirty="0" smtClean="0"/>
              <a:t>Space-grade, low-voltage, high-current DC-DC converters</a:t>
            </a:r>
          </a:p>
          <a:p>
            <a:r>
              <a:rPr lang="en-GB" sz="1100" i="1" dirty="0" smtClean="0"/>
              <a:t>Space-grade oscillators</a:t>
            </a:r>
          </a:p>
          <a:p>
            <a:endParaRPr lang="en-GB" sz="1100" b="1" i="1" dirty="0" smtClean="0"/>
          </a:p>
          <a:p>
            <a:r>
              <a:rPr lang="en-GB" sz="1100" b="1" i="1" dirty="0" smtClean="0"/>
              <a:t>Module 5 : Hardware Design-In of Space-Grade FPGAs</a:t>
            </a:r>
          </a:p>
          <a:p>
            <a:pPr>
              <a:buNone/>
            </a:pPr>
            <a:endParaRPr lang="en-GB" sz="1100" i="1" dirty="0" smtClean="0"/>
          </a:p>
          <a:p>
            <a:r>
              <a:rPr lang="en-GB" sz="1100" i="1" dirty="0" smtClean="0"/>
              <a:t>Signal Integrity, PDN design &amp; power-estimation spreadsheets and high-speed serial links</a:t>
            </a:r>
          </a:p>
          <a:p>
            <a:r>
              <a:rPr lang="en-GB" sz="1100" i="1" dirty="0" smtClean="0"/>
              <a:t>Right-first-time PCB design</a:t>
            </a:r>
          </a:p>
          <a:p>
            <a:r>
              <a:rPr lang="en-GB" sz="1100" i="1" dirty="0" smtClean="0"/>
              <a:t>Design-for-EMC stack-up design and using your PCB as the heatsink</a:t>
            </a:r>
          </a:p>
          <a:p>
            <a:endParaRPr lang="en-GB" sz="1100" b="1" i="1" dirty="0" smtClean="0"/>
          </a:p>
          <a:p>
            <a:r>
              <a:rPr lang="en-GB" sz="1100" b="1" i="1" dirty="0" smtClean="0"/>
              <a:t>Module 6 :</a:t>
            </a:r>
            <a:r>
              <a:rPr lang="en-GB" sz="1100" i="1" dirty="0" smtClean="0"/>
              <a:t> </a:t>
            </a:r>
            <a:r>
              <a:rPr lang="en-GB" sz="1100" b="1" i="1" dirty="0" smtClean="0"/>
              <a:t>HDL Coding Techniques for High-Reliability Applications</a:t>
            </a:r>
          </a:p>
          <a:p>
            <a:endParaRPr lang="en-GB" sz="1100" i="1" dirty="0" smtClean="0"/>
          </a:p>
          <a:p>
            <a:r>
              <a:rPr lang="en-GB" sz="1100" i="1" dirty="0" smtClean="0"/>
              <a:t>Best practice coding techniques for space applications</a:t>
            </a:r>
          </a:p>
          <a:p>
            <a:endParaRPr lang="en-GB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641228" y="6330461"/>
            <a:ext cx="5814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 smtClean="0">
                <a:solidFill>
                  <a:srgbClr val="FF0000"/>
                </a:solidFill>
              </a:rPr>
              <a:t>www.courses-for-rocket-scientists.com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13896</TotalTime>
  <Words>454</Words>
  <Application>Microsoft Macintosh PowerPoint</Application>
  <PresentationFormat>On-screen Show (4:3)</PresentationFormat>
  <Paragraphs>133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Default Design</vt:lpstr>
      <vt:lpstr>PowerPoint Presentation</vt:lpstr>
      <vt:lpstr>Sentinel 1 vs. NovaSAR</vt:lpstr>
      <vt:lpstr>Alphasat vs. Inmarsat 6</vt:lpstr>
      <vt:lpstr>PowerPoint Presentation</vt:lpstr>
      <vt:lpstr>Parallel-I/O ADCs/DACs</vt:lpstr>
      <vt:lpstr>PowerPoint Presentation</vt:lpstr>
      <vt:lpstr>JESD204</vt:lpstr>
      <vt:lpstr>JESD204A</vt:lpstr>
      <vt:lpstr>JESD204B</vt:lpstr>
      <vt:lpstr>JESD204</vt:lpstr>
      <vt:lpstr>JESD204 ADCs/DACs An Opportunity to Eliminate Hardware NRE!</vt:lpstr>
      <vt:lpstr>Mixed-Signal Serialisation Concept</vt:lpstr>
      <vt:lpstr>PowerPoint Presentation</vt:lpstr>
      <vt:lpstr>What Can JESD204B Offer The Space Industry? </vt:lpstr>
      <vt:lpstr>PowerPoint Presentation</vt:lpstr>
      <vt:lpstr>PowerPoint Presentation</vt:lpstr>
      <vt:lpstr>ADC, DACs &amp; Mixed-Signal Processing Techniques for Rocket Scientists : A Comparison of Space-Grade Devices</vt:lpstr>
      <vt:lpstr>FPGAs for Rocket Scientists : A Comparison of Space-Grade Devices</vt:lpstr>
    </vt:vector>
  </TitlesOfParts>
  <Company>EADS ASTRIUM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Richard Jansen</cp:lastModifiedBy>
  <cp:revision>841</cp:revision>
  <dcterms:created xsi:type="dcterms:W3CDTF">2012-09-21T13:40:08Z</dcterms:created>
  <dcterms:modified xsi:type="dcterms:W3CDTF">2016-06-12T14:12:30Z</dcterms:modified>
</cp:coreProperties>
</file>