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9" r:id="rId4"/>
    <p:sldId id="258" r:id="rId5"/>
    <p:sldId id="260" r:id="rId6"/>
    <p:sldId id="261" r:id="rId7"/>
    <p:sldId id="264" r:id="rId8"/>
    <p:sldId id="263" r:id="rId9"/>
    <p:sldId id="262" r:id="rId10"/>
  </p:sldIdLst>
  <p:sldSz cx="9144000" cy="6858000" type="screen4x3"/>
  <p:notesSz cx="7023100" cy="93091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8DB"/>
    <a:srgbClr val="00549F"/>
    <a:srgbClr val="FDC82F"/>
    <a:srgbClr val="00338D"/>
    <a:srgbClr val="D0103A"/>
    <a:srgbClr val="008542"/>
    <a:srgbClr val="E37222"/>
    <a:srgbClr val="8224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662" autoAdjust="0"/>
    <p:restoredTop sz="99826" autoAdjust="0"/>
  </p:normalViewPr>
  <p:slideViewPr>
    <p:cSldViewPr snapToGrid="0">
      <p:cViewPr>
        <p:scale>
          <a:sx n="100" d="100"/>
          <a:sy n="100" d="100"/>
        </p:scale>
        <p:origin x="-840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323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404" tIns="44702" rIns="89404" bIns="44702" numCol="1" anchor="t" anchorCtr="0" compatLnSpc="1">
            <a:prstTxWarp prst="textNoShape">
              <a:avLst/>
            </a:prstTxWarp>
          </a:bodyPr>
          <a:lstStyle>
            <a:lvl1pPr defTabSz="892175">
              <a:defRPr sz="110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it-IT" dirty="0"/>
          </a:p>
        </p:txBody>
      </p:sp>
      <p:sp>
        <p:nvSpPr>
          <p:cNvPr id="628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8275" y="0"/>
            <a:ext cx="304323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404" tIns="44702" rIns="89404" bIns="44702" numCol="1" anchor="t" anchorCtr="0" compatLnSpc="1">
            <a:prstTxWarp prst="textNoShape">
              <a:avLst/>
            </a:prstTxWarp>
          </a:bodyPr>
          <a:lstStyle>
            <a:lvl1pPr algn="r" defTabSz="892175">
              <a:defRPr sz="110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it-IT" dirty="0"/>
          </a:p>
        </p:txBody>
      </p:sp>
      <p:sp>
        <p:nvSpPr>
          <p:cNvPr id="628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42375"/>
            <a:ext cx="304323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404" tIns="44702" rIns="89404" bIns="44702" numCol="1" anchor="b" anchorCtr="0" compatLnSpc="1">
            <a:prstTxWarp prst="textNoShape">
              <a:avLst/>
            </a:prstTxWarp>
          </a:bodyPr>
          <a:lstStyle>
            <a:lvl1pPr defTabSz="892175">
              <a:defRPr sz="110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it-IT" dirty="0"/>
          </a:p>
        </p:txBody>
      </p:sp>
      <p:sp>
        <p:nvSpPr>
          <p:cNvPr id="628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8275" y="8842375"/>
            <a:ext cx="304323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404" tIns="44702" rIns="89404" bIns="44702" numCol="1" anchor="b" anchorCtr="0" compatLnSpc="1">
            <a:prstTxWarp prst="textNoShape">
              <a:avLst/>
            </a:prstTxWarp>
          </a:bodyPr>
          <a:lstStyle>
            <a:lvl1pPr algn="r" defTabSz="892175">
              <a:defRPr sz="1100" smtClean="0">
                <a:latin typeface="Arial" pitchFamily="34" charset="0"/>
              </a:defRPr>
            </a:lvl1pPr>
          </a:lstStyle>
          <a:p>
            <a:pPr>
              <a:defRPr/>
            </a:pPr>
            <a:fld id="{A5B780D0-5C7F-422C-931C-25201BE19360}" type="slidenum">
              <a:rPr lang="it-IT"/>
              <a:pPr>
                <a:defRPr/>
              </a:pPr>
              <a:t>‹#›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250459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4663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155" tIns="43077" rIns="86155" bIns="43077" numCol="1" anchor="t" anchorCtr="0" compatLnSpc="1">
            <a:prstTxWarp prst="textNoShape">
              <a:avLst/>
            </a:prstTxWarp>
          </a:bodyPr>
          <a:lstStyle>
            <a:lvl1pPr defTabSz="862013">
              <a:defRPr sz="11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95738" y="0"/>
            <a:ext cx="3014662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155" tIns="43077" rIns="86155" bIns="43077" numCol="1" anchor="t" anchorCtr="0" compatLnSpc="1">
            <a:prstTxWarp prst="textNoShape">
              <a:avLst/>
            </a:prstTxWarp>
          </a:bodyPr>
          <a:lstStyle>
            <a:lvl1pPr algn="r" defTabSz="862013">
              <a:defRPr sz="1100" smtClean="0"/>
            </a:lvl1pPr>
          </a:lstStyle>
          <a:p>
            <a:pPr>
              <a:defRPr/>
            </a:pPr>
            <a:fld id="{A6888345-B3D3-4351-A7A9-F936F5935E41}" type="datetimeFigureOut">
              <a:rPr lang="en-US"/>
              <a:pPr>
                <a:defRPr/>
              </a:pPr>
              <a:t>3/10/2016</a:t>
            </a:fld>
            <a:endParaRPr lang="en-US" dirty="0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31900" y="693738"/>
            <a:ext cx="4621213" cy="34655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4875" y="4435475"/>
            <a:ext cx="5200650" cy="415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155" tIns="43077" rIns="86155" bIns="430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70950"/>
            <a:ext cx="3014663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155" tIns="43077" rIns="86155" bIns="43077" numCol="1" anchor="b" anchorCtr="0" compatLnSpc="1">
            <a:prstTxWarp prst="textNoShape">
              <a:avLst/>
            </a:prstTxWarp>
          </a:bodyPr>
          <a:lstStyle>
            <a:lvl1pPr defTabSz="862013">
              <a:defRPr sz="11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83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95738" y="8870950"/>
            <a:ext cx="3014662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155" tIns="43077" rIns="86155" bIns="43077" numCol="1" anchor="b" anchorCtr="0" compatLnSpc="1">
            <a:prstTxWarp prst="textNoShape">
              <a:avLst/>
            </a:prstTxWarp>
          </a:bodyPr>
          <a:lstStyle>
            <a:lvl1pPr algn="r" defTabSz="862013">
              <a:defRPr sz="1100" smtClean="0"/>
            </a:lvl1pPr>
          </a:lstStyle>
          <a:p>
            <a:pPr>
              <a:defRPr/>
            </a:pPr>
            <a:fld id="{D8DF57D7-2670-4E78-96DD-D9B2280512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4303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14361" y="3886200"/>
            <a:ext cx="7948800" cy="419100"/>
          </a:xfrm>
        </p:spPr>
        <p:txBody>
          <a:bodyPr wrap="square">
            <a:spAutoFit/>
          </a:bodyPr>
          <a:lstStyle>
            <a:lvl1pPr marL="0" indent="0">
              <a:buFont typeface="Verdana" pitchFamily="34" charset="0"/>
              <a:buNone/>
              <a:defRPr sz="1800"/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GB" noProof="0" dirty="0" smtClean="0"/>
          </a:p>
        </p:txBody>
      </p:sp>
      <p:sp>
        <p:nvSpPr>
          <p:cNvPr id="56325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87374" y="2574925"/>
            <a:ext cx="7947025" cy="579438"/>
          </a:xfrm>
        </p:spPr>
        <p:txBody>
          <a:bodyPr/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GB" noProof="0" dirty="0" smtClean="0"/>
          </a:p>
        </p:txBody>
      </p:sp>
      <p:pic>
        <p:nvPicPr>
          <p:cNvPr id="56341" name="Picture 22" descr="signatur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71" t="-8163"/>
          <a:stretch>
            <a:fillRect/>
          </a:stretch>
        </p:blipFill>
        <p:spPr bwMode="auto">
          <a:xfrm>
            <a:off x="7705725" y="6202363"/>
            <a:ext cx="1438275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44" name="Picture 24" descr="PPT_Header02" hidden="1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4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345" name="Picture 25" descr="PPT_Header01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4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347" name="Text Box 27"/>
          <p:cNvSpPr txBox="1">
            <a:spLocks noChangeArrowheads="1"/>
          </p:cNvSpPr>
          <p:nvPr userDrawn="1"/>
        </p:nvSpPr>
        <p:spPr bwMode="auto">
          <a:xfrm>
            <a:off x="631825" y="6429375"/>
            <a:ext cx="50165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800" noProof="0" smtClean="0"/>
              <a:t>ESA UNCLASSIFIED – For Official Use</a:t>
            </a:r>
            <a:endParaRPr lang="en-GB" sz="800" noProof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1188019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000" y="4406898"/>
            <a:ext cx="7789050" cy="1323439"/>
          </a:xfrm>
        </p:spPr>
        <p:txBody>
          <a:bodyPr anchor="t"/>
          <a:lstStyle>
            <a:lvl1pPr algn="l">
              <a:defRPr sz="4000" b="1" cap="all">
                <a:solidFill>
                  <a:srgbClr val="0098DB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2000" y="2906713"/>
            <a:ext cx="77890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50312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5950" y="1673225"/>
            <a:ext cx="3889376" cy="43180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7723" y="1673225"/>
            <a:ext cx="3888000" cy="43180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6986723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6400" y="381600"/>
            <a:ext cx="6105600" cy="428400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9123" y="1666800"/>
            <a:ext cx="3895200" cy="496800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66875"/>
            <a:ext cx="3896416" cy="495324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3898900" cy="381635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0"/>
          </p:nvPr>
        </p:nvSpPr>
        <p:spPr>
          <a:xfrm>
            <a:off x="619200" y="2174400"/>
            <a:ext cx="3898900" cy="381635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0540938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391654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8299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6400" y="409890"/>
            <a:ext cx="6105600" cy="40011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66874"/>
            <a:ext cx="4968875" cy="4324351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125" y="1666800"/>
            <a:ext cx="2846388" cy="4324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1985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2000" y="5069086"/>
            <a:ext cx="5932800" cy="307777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01787" y="1666873"/>
            <a:ext cx="5932488" cy="339090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2000" y="5372100"/>
            <a:ext cx="5932800" cy="61912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31501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31" name="Picture 35" descr="PPT_Header02" hidden="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4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332" name="Picture 36" descr="PPT_Header0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4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321" name="Picture 22" descr="signature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71" t="-8163"/>
          <a:stretch>
            <a:fillRect/>
          </a:stretch>
        </p:blipFill>
        <p:spPr bwMode="auto">
          <a:xfrm>
            <a:off x="7705725" y="6202363"/>
            <a:ext cx="1438275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299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5950" y="1673225"/>
            <a:ext cx="7905750" cy="431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 smtClean="0"/>
          </a:p>
        </p:txBody>
      </p:sp>
      <p:sp>
        <p:nvSpPr>
          <p:cNvPr id="55301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625475" y="381000"/>
            <a:ext cx="610552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55330" name="Text Box 34"/>
          <p:cNvSpPr txBox="1">
            <a:spLocks noChangeAspect="1" noChangeArrowheads="1"/>
          </p:cNvSpPr>
          <p:nvPr/>
        </p:nvSpPr>
        <p:spPr bwMode="auto">
          <a:xfrm>
            <a:off x="630238" y="6197600"/>
            <a:ext cx="6977062" cy="147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spcBef>
                <a:spcPct val="50000"/>
              </a:spcBef>
            </a:pPr>
            <a:r>
              <a:rPr lang="en-GB" sz="800" noProof="1" smtClean="0">
                <a:solidFill>
                  <a:schemeClr val="bg2"/>
                </a:solidFill>
              </a:rPr>
              <a:t>ESA CAN | Alberto Valverde &amp; Tiago Hekkert | 10/03/2016 | TEC-EDD | Slide  </a:t>
            </a:r>
            <a:fld id="{7B0C182E-C806-4BD0-852A-EAB3FF1F3984}" type="slidenum">
              <a:rPr lang="en-GB" sz="800" noProof="1" smtClean="0">
                <a:solidFill>
                  <a:schemeClr val="bg2"/>
                </a:solidFill>
              </a:rPr>
              <a:t>‹#›</a:t>
            </a:fld>
            <a:endParaRPr lang="en-GB" sz="800" noProof="1">
              <a:solidFill>
                <a:schemeClr val="bg2"/>
              </a:solidFill>
            </a:endParaRPr>
          </a:p>
        </p:txBody>
      </p:sp>
      <p:sp>
        <p:nvSpPr>
          <p:cNvPr id="55334" name="Text Box 38"/>
          <p:cNvSpPr txBox="1">
            <a:spLocks noChangeArrowheads="1"/>
          </p:cNvSpPr>
          <p:nvPr/>
        </p:nvSpPr>
        <p:spPr bwMode="auto">
          <a:xfrm>
            <a:off x="631825" y="6429375"/>
            <a:ext cx="50165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800" noProof="0" smtClean="0"/>
              <a:t>ESA UNCLASSIFIED – For Official Use</a:t>
            </a:r>
            <a:endParaRPr lang="en-GB" sz="800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AutoNum type="arabicPeriod"/>
        <a:defRPr sz="1600">
          <a:solidFill>
            <a:schemeClr val="bg2"/>
          </a:solidFill>
          <a:latin typeface="+mn-lt"/>
          <a:ea typeface="+mn-ea"/>
          <a:cs typeface="+mn-cs"/>
        </a:defRPr>
      </a:lvl1pPr>
      <a:lvl2pPr marL="1227138" indent="-419100" algn="l" rtl="0" eaLnBrk="1" fontAlgn="base" hangingPunct="1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AutoNum type="alphaLcPeriod"/>
        <a:defRPr sz="1600">
          <a:solidFill>
            <a:schemeClr val="bg2"/>
          </a:solidFill>
          <a:latin typeface="+mn-lt"/>
        </a:defRPr>
      </a:lvl2pPr>
      <a:lvl3pPr marL="1825625" indent="-419100" algn="l" rtl="0" eaLnBrk="1" fontAlgn="base" hangingPunct="1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600">
          <a:solidFill>
            <a:schemeClr val="bg2"/>
          </a:solidFill>
          <a:latin typeface="+mn-lt"/>
        </a:defRPr>
      </a:lvl3pPr>
      <a:lvl4pPr marL="2424113" indent="-419100" algn="l" rtl="0" eaLnBrk="1" fontAlgn="base" hangingPunct="1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600">
          <a:solidFill>
            <a:schemeClr val="bg2"/>
          </a:solidFill>
          <a:latin typeface="+mn-lt"/>
        </a:defRPr>
      </a:lvl4pPr>
      <a:lvl5pPr marL="3022600" indent="-419100" algn="l" rtl="0" eaLnBrk="1" fontAlgn="base" hangingPunct="1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600">
          <a:solidFill>
            <a:schemeClr val="bg2"/>
          </a:solidFill>
          <a:latin typeface="+mn-lt"/>
        </a:defRPr>
      </a:lvl5pPr>
      <a:lvl6pPr marL="3479800" indent="-419100" algn="l" rtl="0" eaLnBrk="1" fontAlgn="base" hangingPunct="1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600">
          <a:solidFill>
            <a:schemeClr val="bg2"/>
          </a:solidFill>
          <a:latin typeface="+mn-lt"/>
        </a:defRPr>
      </a:lvl6pPr>
      <a:lvl7pPr marL="3937000" indent="-419100" algn="l" rtl="0" eaLnBrk="1" fontAlgn="base" hangingPunct="1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600">
          <a:solidFill>
            <a:schemeClr val="bg2"/>
          </a:solidFill>
          <a:latin typeface="+mn-lt"/>
        </a:defRPr>
      </a:lvl7pPr>
      <a:lvl8pPr marL="4394200" indent="-419100" algn="l" rtl="0" eaLnBrk="1" fontAlgn="base" hangingPunct="1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600">
          <a:solidFill>
            <a:schemeClr val="bg2"/>
          </a:solidFill>
          <a:latin typeface="+mn-lt"/>
        </a:defRPr>
      </a:lvl8pPr>
      <a:lvl9pPr marL="4851400" indent="-419100" algn="l" rtl="0" eaLnBrk="1" fontAlgn="base" hangingPunct="1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600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63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587375" y="2568575"/>
            <a:ext cx="7972425" cy="579438"/>
          </a:xfrm>
        </p:spPr>
        <p:txBody>
          <a:bodyPr/>
          <a:lstStyle/>
          <a:p>
            <a:r>
              <a:rPr lang="en-US" smtClean="0"/>
              <a:t>CAN Lab and SavoirSAT testbed</a:t>
            </a:r>
            <a:endParaRPr lang="en-GB" dirty="0"/>
          </a:p>
        </p:txBody>
      </p:sp>
      <p:sp>
        <p:nvSpPr>
          <p:cNvPr id="57368" name="Text Box 24"/>
          <p:cNvSpPr txBox="1">
            <a:spLocks noChangeArrowheads="1"/>
          </p:cNvSpPr>
          <p:nvPr/>
        </p:nvSpPr>
        <p:spPr bwMode="auto">
          <a:xfrm>
            <a:off x="614363" y="4025900"/>
            <a:ext cx="7889875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ts val="0"/>
              </a:spcBef>
            </a:pPr>
            <a:r>
              <a:rPr lang="pt-BR" smtClean="0">
                <a:solidFill>
                  <a:schemeClr val="accent1"/>
                </a:solidFill>
              </a:rPr>
              <a:t>Alberto Valverde &amp; Tiago Hekkert</a:t>
            </a:r>
            <a:br>
              <a:rPr lang="pt-BR" smtClean="0">
                <a:solidFill>
                  <a:schemeClr val="accent1"/>
                </a:solidFill>
              </a:rPr>
            </a:br>
            <a:r>
              <a:rPr lang="pt-BR" smtClean="0">
                <a:solidFill>
                  <a:schemeClr val="accent1"/>
                </a:solidFill>
              </a:rPr>
              <a:t/>
            </a:r>
            <a:br>
              <a:rPr lang="pt-BR" smtClean="0">
                <a:solidFill>
                  <a:schemeClr val="accent1"/>
                </a:solidFill>
              </a:rPr>
            </a:br>
            <a:r>
              <a:rPr lang="pt-BR" smtClean="0">
                <a:solidFill>
                  <a:schemeClr val="accent1"/>
                </a:solidFill>
              </a:rPr>
              <a:t>10/03/2016</a:t>
            </a:r>
            <a:endParaRPr lang="en-GB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ESTEC Avionics lab</a:t>
            </a:r>
            <a:endParaRPr lang="en-GB" dirty="0"/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Wide experience in CAN bus and </a:t>
            </a:r>
            <a:r>
              <a:rPr lang="en-GB" dirty="0" smtClean="0"/>
              <a:t>ECSS-E-ST-50-15C in particular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We </a:t>
            </a:r>
            <a:r>
              <a:rPr lang="en-US" dirty="0"/>
              <a:t>can support you </a:t>
            </a:r>
            <a:r>
              <a:rPr lang="en-US" dirty="0" smtClean="0"/>
              <a:t>in the complete CAN network development cycle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Last year ad-hoc “Introduction to CAN ECSS” workshops were organized for the primes of ELECTRA and SAT-AIS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Plenty of available SW and HW tools and development environments. Simulation, prototyping, testing…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380" y="1285875"/>
            <a:ext cx="3030995" cy="1748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ESTEC Avionics lab (2)</a:t>
            </a:r>
            <a:endParaRPr lang="en-GB" dirty="0"/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5" name="Picture 4" descr="C:\Users\Alberto valverde\Documents\Training\DASIA 2013\gr-rasta-i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5700" y="2466975"/>
            <a:ext cx="2838450" cy="2009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4" r="22987" b="3646"/>
          <a:stretch/>
        </p:blipFill>
        <p:spPr bwMode="auto">
          <a:xfrm>
            <a:off x="623958" y="1409700"/>
            <a:ext cx="3376244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GR712RC development boar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7300" y="3848100"/>
            <a:ext cx="2898775" cy="2226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teledynelecroy.com/images/title-waverunner6zi-series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208" y="4067175"/>
            <a:ext cx="2476500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2481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CANOpen</a:t>
            </a:r>
            <a:r>
              <a:rPr lang="en-US" dirty="0" smtClean="0"/>
              <a:t> SW stacks analysis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349375"/>
            <a:ext cx="7905750" cy="43180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Source code analysis of Vector </a:t>
            </a:r>
            <a:r>
              <a:rPr lang="en-US" dirty="0" err="1" smtClean="0"/>
              <a:t>CANOpen</a:t>
            </a:r>
            <a:r>
              <a:rPr lang="en-US" dirty="0" smtClean="0"/>
              <a:t> and </a:t>
            </a:r>
            <a:r>
              <a:rPr lang="en-US" dirty="0" err="1" smtClean="0"/>
              <a:t>CANFestival</a:t>
            </a:r>
            <a:r>
              <a:rPr lang="en-US" dirty="0" smtClean="0"/>
              <a:t> (open source)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9612097"/>
              </p:ext>
            </p:extLst>
          </p:nvPr>
        </p:nvGraphicFramePr>
        <p:xfrm>
          <a:off x="1314450" y="1749425"/>
          <a:ext cx="6096000" cy="424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Project Metrics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Vector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CAN Festival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Files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Program</a:t>
                      </a:r>
                      <a:r>
                        <a:rPr lang="en-US" baseline="0" dirty="0" smtClean="0"/>
                        <a:t> Units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115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Code Lines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4735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3735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Statements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2240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1774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Program Unit Complexity</a:t>
                      </a:r>
                      <a:endParaRPr lang="en-GB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Vector</a:t>
                      </a:r>
                      <a:endParaRPr lang="en-GB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CAN Festival</a:t>
                      </a:r>
                      <a:endParaRPr lang="en-GB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WC</a:t>
                      </a:r>
                      <a:r>
                        <a:rPr lang="en-US" baseline="0" dirty="0" smtClean="0"/>
                        <a:t> unit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CanCom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proceedSDO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Mod. </a:t>
                      </a:r>
                      <a:r>
                        <a:rPr lang="en-US" dirty="0" err="1" smtClean="0"/>
                        <a:t>Cyclomat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167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Nesting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Path Count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2040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169325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8010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next? Savoir Sat</a:t>
            </a:r>
            <a:endParaRPr lang="en-GB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597" y="1530350"/>
            <a:ext cx="7295505" cy="431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9539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63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587375" y="2568575"/>
            <a:ext cx="7972425" cy="579438"/>
          </a:xfrm>
        </p:spPr>
        <p:txBody>
          <a:bodyPr/>
          <a:lstStyle/>
          <a:p>
            <a:r>
              <a:rPr lang="en-US" dirty="0" smtClean="0"/>
              <a:t>Panel discussion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8282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for CAN in Space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9126" y="1360054"/>
            <a:ext cx="7905750" cy="4318000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In which areas does it have a bigger potential?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Will it ever replace traditional C&amp;C bus such as MIL-1553?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Will it be cannibalized by newer, higher speed alternatives? </a:t>
            </a:r>
            <a:r>
              <a:rPr lang="en-US" dirty="0" err="1" smtClean="0"/>
              <a:t>TTEthernet</a:t>
            </a:r>
            <a:r>
              <a:rPr lang="en-US" dirty="0" smtClean="0"/>
              <a:t>, Deterministic </a:t>
            </a:r>
            <a:r>
              <a:rPr lang="en-US" dirty="0" err="1" smtClean="0"/>
              <a:t>SpW</a:t>
            </a:r>
            <a:r>
              <a:rPr lang="en-US" dirty="0" smtClean="0"/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What are its </a:t>
            </a:r>
            <a:r>
              <a:rPr lang="en-US" dirty="0" err="1" smtClean="0"/>
              <a:t>weakpoints</a:t>
            </a:r>
            <a:r>
              <a:rPr lang="en-US" dirty="0" smtClean="0"/>
              <a:t>? Galvanic isolation?? Speed??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2970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Multi-master/Distributed intelligence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9126" y="1360054"/>
            <a:ext cx="7905750" cy="43180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CAN is a multi-master bus. Enabler for distributed intelligence architectures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Availability of microcontrollers from major vendors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Everybody is using </a:t>
            </a:r>
            <a:r>
              <a:rPr lang="en-US" dirty="0" smtClean="0"/>
              <a:t>it like MIL-1553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432955" y="3166630"/>
            <a:ext cx="1745673" cy="12676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 smtClean="0"/>
              <a:t>OBC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2594263" y="3166630"/>
            <a:ext cx="1745673" cy="126769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 smtClean="0"/>
              <a:t>TMTC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4814454" y="3166629"/>
            <a:ext cx="1745673" cy="126769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 smtClean="0"/>
              <a:t>PCDU</a:t>
            </a: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6655377" y="2732809"/>
            <a:ext cx="1745673" cy="126769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 smtClean="0"/>
              <a:t>IOs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6807777" y="2885209"/>
            <a:ext cx="1745673" cy="126769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 smtClean="0"/>
              <a:t>IOs</a:t>
            </a:r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6960177" y="3037609"/>
            <a:ext cx="1745673" cy="126769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 smtClean="0"/>
              <a:t>IOs</a:t>
            </a:r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7112577" y="3190009"/>
            <a:ext cx="1745673" cy="126769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 smtClean="0"/>
              <a:t>IOs</a:t>
            </a:r>
            <a:endParaRPr lang="en-GB" dirty="0"/>
          </a:p>
        </p:txBody>
      </p:sp>
      <p:grpSp>
        <p:nvGrpSpPr>
          <p:cNvPr id="11" name="Group 10"/>
          <p:cNvGrpSpPr/>
          <p:nvPr/>
        </p:nvGrpSpPr>
        <p:grpSpPr>
          <a:xfrm>
            <a:off x="7528214" y="4448174"/>
            <a:ext cx="619991" cy="1080653"/>
            <a:chOff x="1465118" y="3927764"/>
            <a:chExt cx="619991" cy="1080653"/>
          </a:xfrm>
        </p:grpSpPr>
        <p:sp>
          <p:nvSpPr>
            <p:cNvPr id="23" name="Up-Down Arrow 22"/>
            <p:cNvSpPr/>
            <p:nvPr/>
          </p:nvSpPr>
          <p:spPr>
            <a:xfrm>
              <a:off x="1846118" y="3939884"/>
              <a:ext cx="238991" cy="1068533"/>
            </a:xfrm>
            <a:prstGeom prst="upDownArrow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 dirty="0"/>
            </a:p>
          </p:txBody>
        </p:sp>
        <p:sp>
          <p:nvSpPr>
            <p:cNvPr id="24" name="Up-Down Arrow 23"/>
            <p:cNvSpPr/>
            <p:nvPr/>
          </p:nvSpPr>
          <p:spPr>
            <a:xfrm>
              <a:off x="1465118" y="3927764"/>
              <a:ext cx="238991" cy="550718"/>
            </a:xfrm>
            <a:prstGeom prst="up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 dirty="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377295" y="4448174"/>
            <a:ext cx="619991" cy="1080653"/>
            <a:chOff x="1465118" y="3927764"/>
            <a:chExt cx="619991" cy="1080653"/>
          </a:xfrm>
        </p:grpSpPr>
        <p:sp>
          <p:nvSpPr>
            <p:cNvPr id="21" name="Up-Down Arrow 20"/>
            <p:cNvSpPr/>
            <p:nvPr/>
          </p:nvSpPr>
          <p:spPr>
            <a:xfrm>
              <a:off x="1846118" y="3939884"/>
              <a:ext cx="238991" cy="1068533"/>
            </a:xfrm>
            <a:prstGeom prst="upDownArrow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 dirty="0"/>
            </a:p>
          </p:txBody>
        </p:sp>
        <p:sp>
          <p:nvSpPr>
            <p:cNvPr id="22" name="Up-Down Arrow 21"/>
            <p:cNvSpPr/>
            <p:nvPr/>
          </p:nvSpPr>
          <p:spPr>
            <a:xfrm>
              <a:off x="1465118" y="3927764"/>
              <a:ext cx="238991" cy="550718"/>
            </a:xfrm>
            <a:prstGeom prst="up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980209" y="4458567"/>
            <a:ext cx="619991" cy="1080653"/>
            <a:chOff x="1465118" y="3927764"/>
            <a:chExt cx="619991" cy="1080653"/>
          </a:xfrm>
        </p:grpSpPr>
        <p:sp>
          <p:nvSpPr>
            <p:cNvPr id="19" name="Up-Down Arrow 18"/>
            <p:cNvSpPr/>
            <p:nvPr/>
          </p:nvSpPr>
          <p:spPr>
            <a:xfrm>
              <a:off x="1846118" y="3939884"/>
              <a:ext cx="238991" cy="1068533"/>
            </a:xfrm>
            <a:prstGeom prst="upDownArrow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 dirty="0"/>
            </a:p>
          </p:txBody>
        </p:sp>
        <p:sp>
          <p:nvSpPr>
            <p:cNvPr id="20" name="Up-Down Arrow 19"/>
            <p:cNvSpPr/>
            <p:nvPr/>
          </p:nvSpPr>
          <p:spPr>
            <a:xfrm>
              <a:off x="1465118" y="3927764"/>
              <a:ext cx="238991" cy="550718"/>
            </a:xfrm>
            <a:prstGeom prst="up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157104" y="4462028"/>
            <a:ext cx="619991" cy="1080653"/>
            <a:chOff x="1465118" y="3927764"/>
            <a:chExt cx="619991" cy="1080653"/>
          </a:xfrm>
        </p:grpSpPr>
        <p:sp>
          <p:nvSpPr>
            <p:cNvPr id="17" name="Up-Down Arrow 16"/>
            <p:cNvSpPr/>
            <p:nvPr/>
          </p:nvSpPr>
          <p:spPr>
            <a:xfrm>
              <a:off x="1846118" y="3939884"/>
              <a:ext cx="238991" cy="1068533"/>
            </a:xfrm>
            <a:prstGeom prst="upDownArrow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 dirty="0"/>
            </a:p>
          </p:txBody>
        </p:sp>
        <p:sp>
          <p:nvSpPr>
            <p:cNvPr id="18" name="Up-Down Arrow 17"/>
            <p:cNvSpPr/>
            <p:nvPr/>
          </p:nvSpPr>
          <p:spPr>
            <a:xfrm>
              <a:off x="1465118" y="3927764"/>
              <a:ext cx="238991" cy="550718"/>
            </a:xfrm>
            <a:prstGeom prst="up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 dirty="0"/>
            </a:p>
          </p:txBody>
        </p:sp>
      </p:grpSp>
      <p:sp>
        <p:nvSpPr>
          <p:cNvPr id="15" name="Left-Right Arrow 14"/>
          <p:cNvSpPr/>
          <p:nvPr/>
        </p:nvSpPr>
        <p:spPr>
          <a:xfrm>
            <a:off x="432957" y="4926157"/>
            <a:ext cx="8278090" cy="37407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dirty="0"/>
          </a:p>
        </p:txBody>
      </p:sp>
      <p:sp>
        <p:nvSpPr>
          <p:cNvPr id="16" name="Left-Right Arrow 15"/>
          <p:cNvSpPr/>
          <p:nvPr/>
        </p:nvSpPr>
        <p:spPr>
          <a:xfrm>
            <a:off x="432956" y="5452630"/>
            <a:ext cx="8278091" cy="374073"/>
          </a:xfrm>
          <a:prstGeom prst="left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4000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of industrial standards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95526" y="1476375"/>
            <a:ext cx="6226174" cy="451485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Large user community, examples, lessons learned, bibliography, documentation...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Large pool of development environments and tools.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Availability of components (HW and SW)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Delta-qualifications of components (HW and SW)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Re-developments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Increased complexity?? Many people pushing to use simpler ad-hoc implementations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1406525" lvl="2" indent="0">
              <a:buNone/>
            </a:pPr>
            <a:r>
              <a:rPr lang="en-US" dirty="0"/>
              <a:t>	</a:t>
            </a:r>
            <a:endParaRPr lang="en-US" dirty="0" smtClean="0"/>
          </a:p>
          <a:p>
            <a:pPr marL="1406525" lvl="2" indent="0">
              <a:buNone/>
            </a:pPr>
            <a:r>
              <a:rPr lang="en-US" dirty="0"/>
              <a:t>	</a:t>
            </a: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444" y="1714500"/>
            <a:ext cx="151909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1" y="4176714"/>
            <a:ext cx="1281112" cy="128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459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SA Presentation">
  <a:themeElements>
    <a:clrScheme name="Esa presentation 7">
      <a:dk1>
        <a:srgbClr val="000000"/>
      </a:dk1>
      <a:lt1>
        <a:srgbClr val="FFFFFF"/>
      </a:lt1>
      <a:dk2>
        <a:srgbClr val="747678"/>
      </a:dk2>
      <a:lt2>
        <a:srgbClr val="4D4F53"/>
      </a:lt2>
      <a:accent1>
        <a:srgbClr val="0098DB"/>
      </a:accent1>
      <a:accent2>
        <a:srgbClr val="D5D6D2"/>
      </a:accent2>
      <a:accent3>
        <a:srgbClr val="FFFFFF"/>
      </a:accent3>
      <a:accent4>
        <a:srgbClr val="000000"/>
      </a:accent4>
      <a:accent5>
        <a:srgbClr val="AACAEA"/>
      </a:accent5>
      <a:accent6>
        <a:srgbClr val="C1C2BE"/>
      </a:accent6>
      <a:hlink>
        <a:srgbClr val="8B8D8E"/>
      </a:hlink>
      <a:folHlink>
        <a:srgbClr val="9A9B9C"/>
      </a:folHlink>
    </a:clrScheme>
    <a:fontScheme name="Esa presentatio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a presentation 1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00338D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AAADC5"/>
        </a:accent5>
        <a:accent6>
          <a:srgbClr val="00783B"/>
        </a:accent6>
        <a:hlink>
          <a:srgbClr val="E37222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2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0098DB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AACAEA"/>
        </a:accent5>
        <a:accent6>
          <a:srgbClr val="00783B"/>
        </a:accent6>
        <a:hlink>
          <a:srgbClr val="E37222"/>
        </a:hlink>
        <a:folHlink>
          <a:srgbClr val="00338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3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008542"/>
        </a:accent1>
        <a:accent2>
          <a:srgbClr val="003397"/>
        </a:accent2>
        <a:accent3>
          <a:srgbClr val="FFFFFF"/>
        </a:accent3>
        <a:accent4>
          <a:srgbClr val="404246"/>
        </a:accent4>
        <a:accent5>
          <a:srgbClr val="AAC2B0"/>
        </a:accent5>
        <a:accent6>
          <a:srgbClr val="002D88"/>
        </a:accent6>
        <a:hlink>
          <a:srgbClr val="E37222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4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E37222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EFBCAB"/>
        </a:accent5>
        <a:accent6>
          <a:srgbClr val="00783B"/>
        </a:accent6>
        <a:hlink>
          <a:srgbClr val="00338D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5">
        <a:dk1>
          <a:srgbClr val="4D4F53"/>
        </a:dk1>
        <a:lt1>
          <a:srgbClr val="FFFFFF"/>
        </a:lt1>
        <a:dk2>
          <a:srgbClr val="00338D"/>
        </a:dk2>
        <a:lt2>
          <a:srgbClr val="000000"/>
        </a:lt2>
        <a:accent1>
          <a:srgbClr val="D0103A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E4AAAE"/>
        </a:accent5>
        <a:accent6>
          <a:srgbClr val="00783B"/>
        </a:accent6>
        <a:hlink>
          <a:srgbClr val="E37222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6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00338D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AAADC5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7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0098DB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AACAEA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8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008542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AAC2B0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9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E37222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EFBCAB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10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D0103A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E4AAAE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11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8B8D8E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C4C5C6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ESA Presentation</Template>
  <TotalTime>0</TotalTime>
  <Words>276</Words>
  <Application>Microsoft Office PowerPoint</Application>
  <PresentationFormat>On-screen Show (4:3)</PresentationFormat>
  <Paragraphs>87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ESA Presentation</vt:lpstr>
      <vt:lpstr>CAN Lab and SavoirSAT testbed</vt:lpstr>
      <vt:lpstr>ESTEC Avionics lab</vt:lpstr>
      <vt:lpstr>ESTEC Avionics lab (2)</vt:lpstr>
      <vt:lpstr>CANOpen SW stacks analysis</vt:lpstr>
      <vt:lpstr>What’s next? Savoir Sat</vt:lpstr>
      <vt:lpstr>Panel discussion</vt:lpstr>
      <vt:lpstr>Future for CAN in Space</vt:lpstr>
      <vt:lpstr>Multi-master/Distributed intelligence</vt:lpstr>
      <vt:lpstr>Use of industrial standards</vt:lpstr>
    </vt:vector>
  </TitlesOfParts>
  <Company>ESA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 Lab and SavoirSAT testbed</dc:title>
  <dc:creator>alberto valverde</dc:creator>
  <cp:lastModifiedBy>alberto valverde</cp:lastModifiedBy>
  <cp:revision>15</cp:revision>
  <cp:lastPrinted>2008-08-26T16:26:23Z</cp:lastPrinted>
  <dcterms:created xsi:type="dcterms:W3CDTF">2016-03-10T10:57:21Z</dcterms:created>
  <dcterms:modified xsi:type="dcterms:W3CDTF">2016-03-10T14:23:32Z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Title">
    <vt:lpwstr>CAN Lab and SavoirSAT testbed</vt:lpwstr>
  </property>
  <property fmtid="{D5CDD505-2E9C-101B-9397-08002B2CF9AE}" pid="3" name="PSubtitle">
    <vt:lpwstr>ESA CAN</vt:lpwstr>
  </property>
  <property fmtid="{D5CDD505-2E9C-101B-9397-08002B2CF9AE}" pid="4" name="PAuthor">
    <vt:lpwstr>Alberto Valverde &amp; Tiago Hekkert</vt:lpwstr>
  </property>
  <property fmtid="{D5CDD505-2E9C-101B-9397-08002B2CF9AE}" pid="5" name="PPlace">
    <vt:lpwstr/>
  </property>
  <property fmtid="{D5CDD505-2E9C-101B-9397-08002B2CF9AE}" pid="6" name="PDate">
    <vt:lpwstr>10/03/2016</vt:lpwstr>
  </property>
  <property fmtid="{D5CDD505-2E9C-101B-9397-08002B2CF9AE}" pid="7" name="PProgramme">
    <vt:lpwstr>TEC-EDD</vt:lpwstr>
  </property>
  <property fmtid="{D5CDD505-2E9C-101B-9397-08002B2CF9AE}" pid="8" name="PEmail">
    <vt:lpwstr/>
  </property>
  <property fmtid="{D5CDD505-2E9C-101B-9397-08002B2CF9AE}" pid="9" name="PClassification">
    <vt:lpwstr>ESA UNCLASSIFIED – For Official Use</vt:lpwstr>
  </property>
  <property fmtid="{D5CDD505-2E9C-101B-9397-08002B2CF9AE}" pid="10" name="POptionButton1">
    <vt:bool>true</vt:bool>
  </property>
  <property fmtid="{D5CDD505-2E9C-101B-9397-08002B2CF9AE}" pid="11" name="POptionButton2">
    <vt:bool>false</vt:bool>
  </property>
  <property fmtid="{D5CDD505-2E9C-101B-9397-08002B2CF9AE}" pid="12" name="ESAVersion">
    <vt:lpwstr>4GV1.0</vt:lpwstr>
  </property>
  <property fmtid="{D5CDD505-2E9C-101B-9397-08002B2CF9AE}" pid="13" name="ShowESADialog1">
    <vt:bool>true</vt:bool>
  </property>
</Properties>
</file>