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68" r:id="rId3"/>
    <p:sldId id="296" r:id="rId4"/>
    <p:sldId id="265" r:id="rId5"/>
    <p:sldId id="302" r:id="rId6"/>
    <p:sldId id="269" r:id="rId7"/>
    <p:sldId id="283" r:id="rId8"/>
    <p:sldId id="286" r:id="rId9"/>
    <p:sldId id="289" r:id="rId10"/>
    <p:sldId id="299" r:id="rId11"/>
    <p:sldId id="298" r:id="rId12"/>
    <p:sldId id="287" r:id="rId13"/>
    <p:sldId id="291" r:id="rId14"/>
    <p:sldId id="288" r:id="rId15"/>
    <p:sldId id="301" r:id="rId16"/>
    <p:sldId id="266" r:id="rId17"/>
    <p:sldId id="294" r:id="rId18"/>
    <p:sldId id="292" r:id="rId19"/>
    <p:sldId id="293" r:id="rId20"/>
    <p:sldId id="270" r:id="rId21"/>
    <p:sldId id="271" r:id="rId22"/>
    <p:sldId id="276" r:id="rId23"/>
    <p:sldId id="272" r:id="rId24"/>
    <p:sldId id="277" r:id="rId25"/>
    <p:sldId id="278" r:id="rId26"/>
    <p:sldId id="279" r:id="rId27"/>
    <p:sldId id="280" r:id="rId28"/>
    <p:sldId id="300" r:id="rId29"/>
    <p:sldId id="282" r:id="rId30"/>
    <p:sldId id="297" r:id="rId31"/>
    <p:sldId id="274" r:id="rId32"/>
    <p:sldId id="281" r:id="rId33"/>
    <p:sldId id="275" r:id="rId34"/>
    <p:sldId id="303" r:id="rId3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BC"/>
    <a:srgbClr val="636466"/>
    <a:srgbClr val="36607B"/>
    <a:srgbClr val="006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0305" autoAdjust="0"/>
  </p:normalViewPr>
  <p:slideViewPr>
    <p:cSldViewPr snapToGrid="0" snapToObjects="1">
      <p:cViewPr varScale="1">
        <p:scale>
          <a:sx n="61" d="100"/>
          <a:sy n="61" d="100"/>
        </p:scale>
        <p:origin x="1024" y="5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CF9D9AA-61F3-4923-BA36-8A63E127D210}" type="datetimeFigureOut">
              <a:rPr lang="it-IT"/>
              <a:pPr>
                <a:defRPr/>
              </a:pPr>
              <a:t>14/06/2017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16AE60C-AC51-4F7A-9E6A-3472DDF6811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53328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1D6FED1-7DC3-43E5-8AC3-53AF3B6FE984}" type="datetimeFigureOut">
              <a:rPr lang="it-IT"/>
              <a:pPr>
                <a:defRPr/>
              </a:pPr>
              <a:t>14/06/2017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DCF6569-7865-4DA8-A0D1-E12888E2D42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9285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724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93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7781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57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5545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034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568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2338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2718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501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268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313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628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433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47096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887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7116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498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4986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0737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962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4529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448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3" t="96548" r="60828" b="394"/>
          <a:stretch>
            <a:fillRect/>
          </a:stretch>
        </p:blipFill>
        <p:spPr bwMode="auto">
          <a:xfrm>
            <a:off x="1368425" y="6419850"/>
            <a:ext cx="33813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3699" y="4154705"/>
            <a:ext cx="5330826" cy="1097347"/>
          </a:xfrm>
        </p:spPr>
        <p:txBody>
          <a:bodyPr anchor="t"/>
          <a:lstStyle>
            <a:lvl1pPr algn="r">
              <a:defRPr sz="3200" b="0" cap="all">
                <a:solidFill>
                  <a:srgbClr val="00A7BC"/>
                </a:solidFill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641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289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650" y="4655753"/>
            <a:ext cx="8058150" cy="544897"/>
          </a:xfrm>
        </p:spPr>
        <p:txBody>
          <a:bodyPr anchor="t"/>
          <a:lstStyle>
            <a:lvl1pPr algn="l">
              <a:defRPr sz="3200" b="0" cap="all">
                <a:solidFill>
                  <a:srgbClr val="00A7BC"/>
                </a:solidFill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7650" y="5241926"/>
            <a:ext cx="8058150" cy="46143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8" name="Segnaposto immagine 7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33147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1" name="Segnaposto immagine 10"/>
          <p:cNvSpPr>
            <a:spLocks noGrp="1"/>
          </p:cNvSpPr>
          <p:nvPr>
            <p:ph type="pic" sz="quarter" idx="18"/>
          </p:nvPr>
        </p:nvSpPr>
        <p:spPr>
          <a:xfrm>
            <a:off x="6210300" y="0"/>
            <a:ext cx="3409950" cy="33147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3" name="Segnaposto immagine 12"/>
          <p:cNvSpPr>
            <a:spLocks noGrp="1"/>
          </p:cNvSpPr>
          <p:nvPr>
            <p:ph type="pic" sz="quarter" idx="19"/>
          </p:nvPr>
        </p:nvSpPr>
        <p:spPr>
          <a:xfrm>
            <a:off x="9753600" y="0"/>
            <a:ext cx="2438400" cy="33147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52794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85875" y="533400"/>
            <a:ext cx="7451725" cy="360364"/>
          </a:xfrm>
        </p:spPr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0734"/>
            <a:ext cx="10972800" cy="491543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C54A3EF-62AF-4D84-86DB-E8845CD443E5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D2F9-A9E4-474E-AC0F-AF2534911ADF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4036769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0734"/>
            <a:ext cx="5384800" cy="491543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  <a:p>
            <a:pPr lvl="1"/>
            <a:r>
              <a:rPr lang="it-IT" dirty="0"/>
              <a:t>Second </a:t>
            </a:r>
            <a:r>
              <a:rPr lang="it-IT" dirty="0" err="1"/>
              <a:t>level</a:t>
            </a:r>
            <a:endParaRPr lang="it-IT" dirty="0"/>
          </a:p>
          <a:p>
            <a:pPr lvl="2"/>
            <a:r>
              <a:rPr lang="it-IT" dirty="0"/>
              <a:t>Third </a:t>
            </a:r>
            <a:r>
              <a:rPr lang="it-IT" dirty="0" err="1"/>
              <a:t>level</a:t>
            </a:r>
            <a:endParaRPr lang="it-IT" dirty="0"/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  <a:p>
            <a:pPr lvl="4"/>
            <a:r>
              <a:rPr lang="it-IT" dirty="0" err="1"/>
              <a:t>Fifth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0734"/>
            <a:ext cx="5384800" cy="491543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61083-C714-4D6A-B254-7C7C585F46E5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FE30D-AE12-423C-AC06-58535353D3A2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314696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33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62667"/>
            <a:ext cx="5386917" cy="44026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33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62667"/>
            <a:ext cx="5389033" cy="44026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5A26E-F8D5-4675-8080-35E8D17DDEA4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939F3-0DDF-4F06-B2B8-8C5BB52141E8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173002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89E86-26CB-485C-ACAB-E543D7B7DF21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CE447-8B5B-41E2-95EE-9281F3BAEF57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317999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0" t="247" b="97284"/>
          <a:stretch>
            <a:fillRect/>
          </a:stretch>
        </p:blipFill>
        <p:spPr bwMode="auto">
          <a:xfrm>
            <a:off x="9694863" y="157163"/>
            <a:ext cx="22447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66826" y="34606"/>
            <a:ext cx="8127999" cy="441643"/>
          </a:xfrm>
        </p:spPr>
        <p:txBody>
          <a:bodyPr/>
          <a:lstStyle>
            <a:lvl1pPr algn="l">
              <a:defRPr sz="2400">
                <a:solidFill>
                  <a:srgbClr val="00A7BC"/>
                </a:solidFill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609600" y="847725"/>
            <a:ext cx="10972800" cy="5505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  <a:p>
            <a:pPr lvl="1"/>
            <a:r>
              <a:rPr lang="it-IT" dirty="0"/>
              <a:t>Second </a:t>
            </a:r>
            <a:r>
              <a:rPr lang="it-IT" dirty="0" err="1"/>
              <a:t>level</a:t>
            </a:r>
            <a:endParaRPr lang="it-IT" dirty="0"/>
          </a:p>
          <a:p>
            <a:pPr lvl="2"/>
            <a:r>
              <a:rPr lang="it-IT" dirty="0"/>
              <a:t>Third </a:t>
            </a:r>
            <a:r>
              <a:rPr lang="it-IT" dirty="0" err="1"/>
              <a:t>level</a:t>
            </a:r>
            <a:endParaRPr lang="it-IT" dirty="0"/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  <a:p>
            <a:pPr lvl="4"/>
            <a:r>
              <a:rPr lang="it-IT" dirty="0" err="1"/>
              <a:t>Fifth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053CDD-BE42-4479-9F8A-BE7D9974F657}" type="datetime5">
              <a:rPr lang="en-US" altLang="it-IT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7825" y="6443663"/>
            <a:ext cx="637063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07600" y="6443663"/>
            <a:ext cx="9175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36A06-47D1-4F6B-B88E-FBBD03C422E8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85567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162053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00A7BC"/>
                </a:solidFill>
              </a:defRPr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159933"/>
            <a:ext cx="6815667" cy="49662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324103"/>
            <a:ext cx="4011084" cy="38020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5D141-9EDE-47E6-BF5B-180F4DD3B7C9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F15F8-9AC8-49A8-8B81-A34BB9CE929C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79290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509694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114425"/>
            <a:ext cx="7315200" cy="390949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663678"/>
            <a:ext cx="7315200" cy="6513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C0FA9-9F21-4B39-BFE5-02C02C33473B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7163F-6AE0-4320-B36F-3149021AE16E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325700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F0F96-32BD-47E5-BD03-BEC625FF5089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E8652-44E6-4C9A-8888-306985B55189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1051768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049867"/>
            <a:ext cx="2743200" cy="5076296"/>
          </a:xfrm>
        </p:spPr>
        <p:txBody>
          <a:bodyPr vert="eaVert"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049867"/>
            <a:ext cx="8026400" cy="5076296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A21FF-EC6F-45AC-B4FF-F1F3B2429FB3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9AAC6-340E-4638-A6B1-96D64616CEA0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263394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320800" y="558800"/>
            <a:ext cx="74168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title style</a:t>
            </a:r>
            <a:endParaRPr lang="en-US" altLang="it-IT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58863"/>
            <a:ext cx="109728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  <a:endParaRPr lang="en-US" alt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51600"/>
            <a:ext cx="17700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BD6E5C0-B5CE-4627-A996-551E24239DD2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2625" y="6443663"/>
            <a:ext cx="5761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>
              <a:defRPr/>
            </a:pPr>
            <a:r>
              <a:rPr lang="pt-BR"/>
              <a:t>CONFIDENTIAL SITAEL PROPERTY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33000" y="6443663"/>
            <a:ext cx="8921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300949F-8124-42DE-B634-B57A38CFA066}" type="slidenum">
              <a:rPr lang="en-US" altLang="it-IT"/>
              <a:pPr>
                <a:defRPr/>
              </a:pPr>
              <a:t>‹N›</a:t>
            </a:fld>
            <a:endParaRPr lang="en-US" altLang="it-IT" dirty="0"/>
          </a:p>
        </p:txBody>
      </p:sp>
      <p:pic>
        <p:nvPicPr>
          <p:cNvPr id="1032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0" t="247" b="97284"/>
          <a:stretch>
            <a:fillRect/>
          </a:stretch>
        </p:blipFill>
        <p:spPr bwMode="auto">
          <a:xfrm>
            <a:off x="9694863" y="157163"/>
            <a:ext cx="22447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68" r:id="rId4"/>
    <p:sldLayoutId id="2147483869" r:id="rId5"/>
    <p:sldLayoutId id="2147483870" r:id="rId6"/>
    <p:sldLayoutId id="2147483878" r:id="rId7"/>
    <p:sldLayoutId id="2147483871" r:id="rId8"/>
    <p:sldLayoutId id="2147483872" r:id="rId9"/>
    <p:sldLayoutId id="2147483873" r:id="rId10"/>
    <p:sldLayoutId id="2147483874" r:id="rId1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636466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636466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36466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636466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636466"/>
          </a:solidFill>
          <a:latin typeface="Calibri" panose="020F0502020204030204" pitchFamily="34" charset="0"/>
          <a:ea typeface="Roboto Light" panose="02000000000000000000" pitchFamily="2" charset="0"/>
          <a:cs typeface="Roboto Light" panose="02000000000000000000" pitchFamily="2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cores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://www.sitael.com/" TargetMode="External"/><Relationship Id="rId7" Type="http://schemas.microsoft.com/office/2007/relationships/hdphoto" Target="../media/hdphoto6.wd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gif"/><Relationship Id="rId9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93700" y="4154488"/>
            <a:ext cx="5499100" cy="1096962"/>
          </a:xfrm>
        </p:spPr>
        <p:txBody>
          <a:bodyPr/>
          <a:lstStyle/>
          <a:p>
            <a:pPr>
              <a:defRPr/>
            </a:pPr>
            <a:r>
              <a:rPr lang="en-US" dirty="0"/>
              <a:t>CANopen IP Core evolutions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B70DDDF-6E62-4AD8-A831-111EF3CFDFF9}"/>
              </a:ext>
            </a:extLst>
          </p:cNvPr>
          <p:cNvSpPr/>
          <p:nvPr/>
        </p:nvSpPr>
        <p:spPr>
          <a:xfrm>
            <a:off x="393699" y="5858235"/>
            <a:ext cx="5330825" cy="55399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Pietro Tosi</a:t>
            </a:r>
          </a:p>
          <a:p>
            <a:pPr>
              <a:defRPr/>
            </a:pPr>
            <a:endParaRPr lang="en-US" sz="10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CAN In Space Workshop, 14-26 June 2017 </a:t>
            </a:r>
            <a:r>
              <a:rPr lang="en-US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Mola</a:t>
            </a:r>
            <a:r>
              <a:rPr lang="en-US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di Bari</a:t>
            </a:r>
          </a:p>
        </p:txBody>
      </p:sp>
      <p:pic>
        <p:nvPicPr>
          <p:cNvPr id="12" name="Segnaposto immagine 1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13315" name="Segnaposto contenuto 8"/>
          <p:cNvSpPr>
            <a:spLocks noGrp="1"/>
          </p:cNvSpPr>
          <p:nvPr>
            <p:ph sz="half" idx="2"/>
          </p:nvPr>
        </p:nvSpPr>
        <p:spPr>
          <a:xfrm>
            <a:off x="1266825" y="943978"/>
            <a:ext cx="6501063" cy="5126622"/>
          </a:xfrm>
        </p:spPr>
        <p:txBody>
          <a:bodyPr/>
          <a:lstStyle/>
          <a:p>
            <a:r>
              <a:rPr lang="en-US" altLang="en-US" sz="2400" dirty="0"/>
              <a:t>CANopen IP Cores Status</a:t>
            </a:r>
          </a:p>
          <a:p>
            <a:endParaRPr lang="en-US" altLang="en-US" sz="2400" dirty="0"/>
          </a:p>
          <a:p>
            <a:r>
              <a:rPr lang="en-US" altLang="en-US" sz="2400" dirty="0"/>
              <a:t>CANopen Overview</a:t>
            </a:r>
          </a:p>
          <a:p>
            <a:endParaRPr lang="en-US" altLang="en-US" sz="2400" dirty="0"/>
          </a:p>
          <a:p>
            <a:r>
              <a:rPr lang="en-US" altLang="en-US" sz="2400" dirty="0"/>
              <a:t>CCIPC Architecture</a:t>
            </a:r>
          </a:p>
          <a:p>
            <a:pPr lvl="1"/>
            <a:r>
              <a:rPr lang="en-US" altLang="en-US" sz="2000" dirty="0"/>
              <a:t>Refresh of ESA release</a:t>
            </a:r>
          </a:p>
          <a:p>
            <a:pPr lvl="1"/>
            <a:r>
              <a:rPr lang="en-US" altLang="en-US" sz="2000" dirty="0"/>
              <a:t>New developments on SITAEL release</a:t>
            </a:r>
          </a:p>
          <a:p>
            <a:endParaRPr lang="en-US" altLang="en-US" sz="2400" dirty="0"/>
          </a:p>
          <a:p>
            <a:r>
              <a:rPr lang="en-US" altLang="en-US" sz="2400" dirty="0"/>
              <a:t>CCIPC future developments</a:t>
            </a:r>
          </a:p>
          <a:p>
            <a:endParaRPr lang="en-US" altLang="en-US" sz="2400" dirty="0"/>
          </a:p>
          <a:p>
            <a:r>
              <a:rPr lang="en-US" altLang="en-US" sz="2400" dirty="0"/>
              <a:t>CAN IP developments : proposed ideas</a:t>
            </a:r>
            <a:endParaRPr lang="en-US" alt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5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SITAEL CAN Bus Experience at a glance</a:t>
            </a:r>
          </a:p>
        </p:txBody>
      </p:sp>
      <p:sp>
        <p:nvSpPr>
          <p:cNvPr id="54579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816270" y="1168528"/>
            <a:ext cx="2710688" cy="785812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GB" sz="1200" dirty="0" err="1">
                <a:effectLst/>
                <a:latin typeface="Tahoma" pitchFamily="34" charset="0"/>
                <a:cs typeface="Tahoma" pitchFamily="34" charset="0"/>
              </a:rPr>
              <a:t>HurriCANe</a:t>
            </a:r>
            <a:r>
              <a:rPr lang="en-GB" sz="1200" dirty="0">
                <a:effectLst/>
                <a:latin typeface="Tahoma" pitchFamily="34" charset="0"/>
                <a:cs typeface="Tahoma" pitchFamily="34" charset="0"/>
              </a:rPr>
              <a:t> ALPHA version is provided by ESA for completion and verification </a:t>
            </a:r>
            <a:r>
              <a:rPr lang="en-GB" sz="1200">
                <a:effectLst/>
                <a:latin typeface="Tahoma" pitchFamily="34" charset="0"/>
                <a:cs typeface="Tahoma" pitchFamily="34" charset="0"/>
              </a:rPr>
              <a:t>against BOSCH </a:t>
            </a:r>
            <a:r>
              <a:rPr lang="en-GB" sz="1200" dirty="0" err="1">
                <a:effectLst/>
                <a:latin typeface="Tahoma" pitchFamily="34" charset="0"/>
                <a:cs typeface="Tahoma" pitchFamily="34" charset="0"/>
              </a:rPr>
              <a:t>testbenches</a:t>
            </a:r>
            <a:endParaRPr lang="en-GB" sz="1200" dirty="0"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82893" y="2135714"/>
            <a:ext cx="3106792" cy="476250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First ASIC prototypes in DMILL CMOS 0.8</a:t>
            </a:r>
            <a:r>
              <a:rPr lang="en-GB" sz="1200" dirty="0">
                <a:latin typeface="Tahoma" pitchFamily="34" charset="0"/>
                <a:cs typeface="Tahoma" pitchFamily="34" charset="0"/>
                <a:sym typeface="Symbol" pitchFamily="18" charset="2"/>
              </a:rPr>
              <a:t>u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m process</a:t>
            </a:r>
            <a:endParaRPr lang="en-GB" sz="11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41713" y="2775122"/>
            <a:ext cx="3516871" cy="1264219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Collaboration with Alenia </a:t>
            </a:r>
            <a:r>
              <a:rPr lang="en-GB" sz="1200" dirty="0" err="1">
                <a:latin typeface="Tahoma" pitchFamily="34" charset="0"/>
                <a:cs typeface="Tahoma" pitchFamily="34" charset="0"/>
              </a:rPr>
              <a:t>Spazio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and </a:t>
            </a:r>
            <a:r>
              <a:rPr lang="en-GB" sz="1200" dirty="0" err="1">
                <a:latin typeface="Tahoma" pitchFamily="34" charset="0"/>
                <a:cs typeface="Tahoma" pitchFamily="34" charset="0"/>
              </a:rPr>
              <a:t>Roscosmos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to develop a new CAN bus controller with 3 mailboxes and </a:t>
            </a:r>
            <a:r>
              <a:rPr lang="en-GB" sz="1200" dirty="0" err="1">
                <a:latin typeface="Tahoma" pitchFamily="34" charset="0"/>
                <a:cs typeface="Tahoma" pitchFamily="34" charset="0"/>
              </a:rPr>
              <a:t>uCU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I/F (CASA2) for ATV fully compliant with CAN 2.0B protocol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894590" y="3092273"/>
            <a:ext cx="3430313" cy="947067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 err="1">
                <a:latin typeface="Tahoma" pitchFamily="34" charset="0"/>
                <a:cs typeface="Tahoma" pitchFamily="34" charset="0"/>
              </a:rPr>
              <a:t>HurriCANe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core IP update (version 5.2.3) - last by SITAEL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458121" y="2295764"/>
            <a:ext cx="2126612" cy="1743577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CASA2 is licensed to ATMEL and manufactured with MG2RTP Rad-hard Sea of Gate (P/N AT7908E).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843947" y="1194815"/>
            <a:ext cx="1820416" cy="962787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The new CAN bus Controller (</a:t>
            </a:r>
            <a:r>
              <a:rPr lang="en-GB" sz="1200" dirty="0" err="1">
                <a:latin typeface="Tahoma" pitchFamily="34" charset="0"/>
                <a:cs typeface="Tahoma" pitchFamily="34" charset="0"/>
              </a:rPr>
              <a:t>HurriCANe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core version 5.0) is delivered to ESA </a:t>
            </a:r>
          </a:p>
        </p:txBody>
      </p:sp>
      <p:sp>
        <p:nvSpPr>
          <p:cNvPr id="10" name="Gallone 9"/>
          <p:cNvSpPr/>
          <p:nvPr/>
        </p:nvSpPr>
        <p:spPr>
          <a:xfrm>
            <a:off x="866308" y="661990"/>
            <a:ext cx="2260601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bg1"/>
                </a:solidFill>
              </a:rPr>
              <a:t>1999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Gallone 11"/>
          <p:cNvSpPr/>
          <p:nvPr/>
        </p:nvSpPr>
        <p:spPr>
          <a:xfrm>
            <a:off x="3022488" y="671774"/>
            <a:ext cx="2044961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2000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Gallone 12"/>
          <p:cNvSpPr/>
          <p:nvPr/>
        </p:nvSpPr>
        <p:spPr>
          <a:xfrm>
            <a:off x="5187805" y="680133"/>
            <a:ext cx="2446773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2002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Gallone 13"/>
          <p:cNvSpPr/>
          <p:nvPr/>
        </p:nvSpPr>
        <p:spPr>
          <a:xfrm>
            <a:off x="10297044" y="680132"/>
            <a:ext cx="1526172" cy="338137"/>
          </a:xfrm>
          <a:prstGeom prst="chevron">
            <a:avLst>
              <a:gd name="adj" fmla="val 49296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2007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5" name="Connettore 1 14"/>
          <p:cNvCxnSpPr/>
          <p:nvPr/>
        </p:nvCxnSpPr>
        <p:spPr>
          <a:xfrm>
            <a:off x="1255182" y="990600"/>
            <a:ext cx="0" cy="168402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3711871" y="1003936"/>
            <a:ext cx="0" cy="1131779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4439327" y="1009269"/>
            <a:ext cx="0" cy="1765852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Gallone 22"/>
          <p:cNvSpPr/>
          <p:nvPr/>
        </p:nvSpPr>
        <p:spPr>
          <a:xfrm>
            <a:off x="3126922" y="4292227"/>
            <a:ext cx="294387" cy="338137"/>
          </a:xfrm>
          <a:prstGeom prst="chevron">
            <a:avLst>
              <a:gd name="adj" fmla="val 76639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4" name="Gallone 23"/>
          <p:cNvSpPr/>
          <p:nvPr/>
        </p:nvSpPr>
        <p:spPr>
          <a:xfrm>
            <a:off x="3274116" y="4291593"/>
            <a:ext cx="294387" cy="338137"/>
          </a:xfrm>
          <a:prstGeom prst="chevron">
            <a:avLst>
              <a:gd name="adj" fmla="val 75561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25" name="Connettore 1 24"/>
          <p:cNvCxnSpPr/>
          <p:nvPr/>
        </p:nvCxnSpPr>
        <p:spPr>
          <a:xfrm>
            <a:off x="6082386" y="977265"/>
            <a:ext cx="0" cy="219167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>
            <a:off x="6919382" y="1009269"/>
            <a:ext cx="0" cy="1263414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27"/>
          <p:cNvCxnSpPr/>
          <p:nvPr/>
        </p:nvCxnSpPr>
        <p:spPr>
          <a:xfrm>
            <a:off x="11076115" y="990600"/>
            <a:ext cx="0" cy="2101674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Gallone 32"/>
          <p:cNvSpPr/>
          <p:nvPr/>
        </p:nvSpPr>
        <p:spPr>
          <a:xfrm>
            <a:off x="11676022" y="685339"/>
            <a:ext cx="294387" cy="338137"/>
          </a:xfrm>
          <a:prstGeom prst="chevron">
            <a:avLst>
              <a:gd name="adj" fmla="val 75561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4" name="Gallone 33"/>
          <p:cNvSpPr/>
          <p:nvPr/>
        </p:nvSpPr>
        <p:spPr>
          <a:xfrm>
            <a:off x="11829589" y="688731"/>
            <a:ext cx="294387" cy="338137"/>
          </a:xfrm>
          <a:prstGeom prst="chevron">
            <a:avLst>
              <a:gd name="adj" fmla="val 76639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Segnaposto numero diapositiva 4"/>
          <p:cNvSpPr txBox="1">
            <a:spLocks/>
          </p:cNvSpPr>
          <p:nvPr/>
        </p:nvSpPr>
        <p:spPr bwMode="auto">
          <a:xfrm>
            <a:off x="0" y="6492876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fld id="{81D08E1B-0DF1-4E56-96EA-E143DA5EF72A}" type="slidenum">
              <a:rPr lang="en-US" altLang="it-IT" smtClean="0"/>
              <a:pPr/>
              <a:t>3</a:t>
            </a:fld>
            <a:endParaRPr lang="en-US" altLang="it-IT" dirty="0"/>
          </a:p>
        </p:txBody>
      </p:sp>
      <p:sp>
        <p:nvSpPr>
          <p:cNvPr id="31" name="Gallone 30"/>
          <p:cNvSpPr/>
          <p:nvPr/>
        </p:nvSpPr>
        <p:spPr>
          <a:xfrm>
            <a:off x="7774925" y="680133"/>
            <a:ext cx="2305680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2004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" name="Gallone 31"/>
          <p:cNvSpPr/>
          <p:nvPr/>
        </p:nvSpPr>
        <p:spPr>
          <a:xfrm>
            <a:off x="7512319" y="680133"/>
            <a:ext cx="382271" cy="338137"/>
          </a:xfrm>
          <a:prstGeom prst="chevron">
            <a:avLst>
              <a:gd name="adj" fmla="val 58305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5" name="Gallone 34"/>
          <p:cNvSpPr/>
          <p:nvPr/>
        </p:nvSpPr>
        <p:spPr>
          <a:xfrm>
            <a:off x="4931297" y="671774"/>
            <a:ext cx="382271" cy="338137"/>
          </a:xfrm>
          <a:prstGeom prst="chevron">
            <a:avLst>
              <a:gd name="adj" fmla="val 58305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9" name="Gallone 38"/>
          <p:cNvSpPr/>
          <p:nvPr/>
        </p:nvSpPr>
        <p:spPr>
          <a:xfrm>
            <a:off x="764587" y="4292229"/>
            <a:ext cx="2474298" cy="329894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2009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0" name="Gallone 39"/>
          <p:cNvSpPr/>
          <p:nvPr/>
        </p:nvSpPr>
        <p:spPr>
          <a:xfrm>
            <a:off x="3421309" y="4288162"/>
            <a:ext cx="1891875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2012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1" name="Gallone 40"/>
          <p:cNvSpPr/>
          <p:nvPr/>
        </p:nvSpPr>
        <p:spPr>
          <a:xfrm>
            <a:off x="5195035" y="4292228"/>
            <a:ext cx="2072348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2013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2" name="Gallone 41"/>
          <p:cNvSpPr/>
          <p:nvPr/>
        </p:nvSpPr>
        <p:spPr>
          <a:xfrm>
            <a:off x="9946699" y="680133"/>
            <a:ext cx="294387" cy="338137"/>
          </a:xfrm>
          <a:prstGeom prst="chevron">
            <a:avLst>
              <a:gd name="adj" fmla="val 75561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3" name="Gallone 42"/>
          <p:cNvSpPr/>
          <p:nvPr/>
        </p:nvSpPr>
        <p:spPr>
          <a:xfrm>
            <a:off x="10114338" y="680133"/>
            <a:ext cx="294387" cy="338137"/>
          </a:xfrm>
          <a:prstGeom prst="chevron">
            <a:avLst>
              <a:gd name="adj" fmla="val 76639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7" name="Gallone 46"/>
          <p:cNvSpPr/>
          <p:nvPr/>
        </p:nvSpPr>
        <p:spPr>
          <a:xfrm>
            <a:off x="470199" y="4293497"/>
            <a:ext cx="294387" cy="338137"/>
          </a:xfrm>
          <a:prstGeom prst="chevron">
            <a:avLst>
              <a:gd name="adj" fmla="val 76639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8" name="Gallone 47"/>
          <p:cNvSpPr/>
          <p:nvPr/>
        </p:nvSpPr>
        <p:spPr>
          <a:xfrm>
            <a:off x="617393" y="4292863"/>
            <a:ext cx="294387" cy="338137"/>
          </a:xfrm>
          <a:prstGeom prst="chevron">
            <a:avLst>
              <a:gd name="adj" fmla="val 75561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9" name="Gallone 48"/>
          <p:cNvSpPr/>
          <p:nvPr/>
        </p:nvSpPr>
        <p:spPr>
          <a:xfrm>
            <a:off x="7390509" y="4284617"/>
            <a:ext cx="2375792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2015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0" name="Gallone 49"/>
          <p:cNvSpPr/>
          <p:nvPr/>
        </p:nvSpPr>
        <p:spPr>
          <a:xfrm>
            <a:off x="7138841" y="4286455"/>
            <a:ext cx="382271" cy="338137"/>
          </a:xfrm>
          <a:prstGeom prst="chevron">
            <a:avLst>
              <a:gd name="adj" fmla="val 58305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7894590" y="1263926"/>
            <a:ext cx="2560057" cy="1638931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CANTRAN ASIC and </a:t>
            </a:r>
            <a:r>
              <a:rPr lang="en-GB" sz="1200" dirty="0" err="1">
                <a:latin typeface="Tahoma" pitchFamily="34" charset="0"/>
                <a:cs typeface="Tahoma" pitchFamily="34" charset="0"/>
              </a:rPr>
              <a:t>AmCAN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IP Core are developed and tested in the frame of an ASI contract.</a:t>
            </a:r>
          </a:p>
        </p:txBody>
      </p:sp>
      <p:cxnSp>
        <p:nvCxnSpPr>
          <p:cNvPr id="55" name="Connettore 1 54"/>
          <p:cNvCxnSpPr/>
          <p:nvPr/>
        </p:nvCxnSpPr>
        <p:spPr>
          <a:xfrm>
            <a:off x="9018458" y="989965"/>
            <a:ext cx="0" cy="273960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470199" y="4899663"/>
            <a:ext cx="2260302" cy="1317877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Final Presentation of IPPM with a Demo session in ESTEC</a:t>
            </a: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924316" y="4899662"/>
            <a:ext cx="1883548" cy="1317878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ESEO Phase C0/C1/D/E1 development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start.</a:t>
            </a:r>
          </a:p>
        </p:txBody>
      </p:sp>
      <p:pic>
        <p:nvPicPr>
          <p:cNvPr id="59" name="Picture 2" descr="IPPM_sitae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293" y="5303256"/>
            <a:ext cx="1741243" cy="79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magine 59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41" b="94907" l="606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261" y="5029432"/>
            <a:ext cx="1115830" cy="1205865"/>
          </a:xfrm>
          <a:prstGeom prst="rect">
            <a:avLst/>
          </a:prstGeom>
        </p:spPr>
      </p:pic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5267770" y="4899661"/>
            <a:ext cx="2435684" cy="1317879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 err="1">
                <a:latin typeface="Tahoma" pitchFamily="34" charset="0"/>
                <a:cs typeface="Tahoma" pitchFamily="34" charset="0"/>
              </a:rPr>
              <a:t>CANopen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Controller IP Core (CCIPC) is delivered to Thales Alenia Space in the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frame of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an </a:t>
            </a:r>
            <a:r>
              <a:rPr lang="en-GB" sz="1200" dirty="0" err="1">
                <a:latin typeface="Tahoma" pitchFamily="34" charset="0"/>
                <a:cs typeface="Tahoma" pitchFamily="34" charset="0"/>
              </a:rPr>
              <a:t>ExoMars</a:t>
            </a:r>
            <a:r>
              <a:rPr lang="en-GB" sz="1200" dirty="0">
                <a:latin typeface="Tahoma" pitchFamily="34" charset="0"/>
                <a:cs typeface="Tahoma" pitchFamily="34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Contract</a:t>
            </a:r>
          </a:p>
        </p:txBody>
      </p: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7926019" y="4899665"/>
            <a:ext cx="1840282" cy="1317876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CCIPC improvement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for SATCOM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Payload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and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Platform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Management</a:t>
            </a:r>
          </a:p>
        </p:txBody>
      </p:sp>
      <p:pic>
        <p:nvPicPr>
          <p:cNvPr id="1026" name="Picture 2" descr="http://spacenews.com/wp-content/uploads/2014/11/Neosat_ESA4X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" b="100000" l="40257" r="100000">
                        <a14:foregroundMark x1="67057" y1="28800" x2="52000" y2="4076"/>
                        <a14:foregroundMark x1="72486" y1="61638" x2="98429" y2="98248"/>
                        <a14:backgroundMark x1="57229" y1="52343" x2="79257" y2="95657"/>
                        <a14:backgroundMark x1="88400" y1="29943" x2="98000" y2="82857"/>
                        <a14:backgroundMark x1="50257" y1="94781" x2="69886" y2="61067"/>
                        <a14:backgroundMark x1="52457" y1="63962" x2="62686" y2="91010"/>
                        <a14:backgroundMark x1="75971" y1="94210" x2="60714" y2="84876"/>
                        <a14:backgroundMark x1="52229" y1="95352" x2="66829" y2="88076"/>
                        <a14:backgroundMark x1="51800" y1="96800" x2="82286" y2="96533"/>
                        <a14:backgroundMark x1="98629" y1="93333" x2="91457" y2="68914"/>
                        <a14:backgroundMark x1="98000" y1="58438" x2="97543" y2="77638"/>
                        <a14:backgroundMark x1="95371" y1="26743" x2="96686" y2="57867"/>
                        <a14:backgroundMark x1="84686" y1="29067" x2="89486" y2="67733"/>
                        <a14:backgroundMark x1="82514" y1="47390" x2="85343" y2="58133"/>
                        <a14:backgroundMark x1="78371" y1="54667" x2="84029" y2="56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656" y="5180700"/>
            <a:ext cx="1241604" cy="94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russianspaceweb.com/images/atv1_approach_B_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125" r="97969">
                        <a14:foregroundMark x1="51250" y1="30625" x2="52500" y2="30625"/>
                        <a14:foregroundMark x1="50938" y1="34375" x2="50625" y2="31875"/>
                        <a14:foregroundMark x1="50625" y1="28958" x2="50625" y2="28958"/>
                        <a14:foregroundMark x1="50938" y1="25625" x2="50938" y2="25000"/>
                        <a14:foregroundMark x1="50938" y1="25000" x2="50938" y2="25000"/>
                        <a14:foregroundMark x1="50938" y1="25000" x2="50938" y2="25000"/>
                        <a14:foregroundMark x1="50938" y1="25000" x2="50938" y2="25000"/>
                        <a14:foregroundMark x1="50938" y1="25000" x2="50313" y2="25000"/>
                        <a14:foregroundMark x1="52500" y1="32083" x2="57969" y2="44583"/>
                        <a14:foregroundMark x1="50469" y1="25833" x2="50625" y2="28542"/>
                        <a14:foregroundMark x1="64219" y1="34583" x2="92188" y2="20000"/>
                        <a14:foregroundMark x1="4688" y1="24792" x2="35156" y2="38333"/>
                        <a14:foregroundMark x1="39531" y1="48125" x2="7344" y2="67917"/>
                        <a14:foregroundMark x1="33906" y1="37917" x2="42031" y2="41250"/>
                        <a14:backgroundMark x1="5469" y1="29167" x2="36719" y2="43333"/>
                        <a14:backgroundMark x1="22344" y1="50208" x2="3594" y2="64167"/>
                        <a14:backgroundMark x1="8438" y1="77500" x2="38906" y2="53125"/>
                        <a14:backgroundMark x1="63281" y1="43333" x2="95156" y2="27917"/>
                        <a14:backgroundMark x1="36094" y1="40417" x2="38281" y2="42500"/>
                        <a14:backgroundMark x1="40313" y1="41667" x2="39219" y2="4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588" y="3338884"/>
            <a:ext cx="1132911" cy="87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1427" y="3167552"/>
            <a:ext cx="880859" cy="83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ttp://www.arisnotiziari.it/wordpress/wp-content/uploads/2016/01/218-000_7970FA61061A5B99637959EB90E537B866586FFF-nol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04" b="89850" l="34231" r="90923">
                        <a14:foregroundMark x1="38154" y1="66205" x2="36692" y2="71857"/>
                        <a14:foregroundMark x1="39846" y1="62053" x2="40462" y2="60784"/>
                        <a14:foregroundMark x1="51308" y1="75894" x2="51308" y2="83852"/>
                        <a14:foregroundMark x1="51538" y1="85352" x2="54615" y2="82699"/>
                        <a14:foregroundMark x1="63692" y1="78085" x2="68000" y2="72088"/>
                        <a14:foregroundMark x1="63692" y1="78893" x2="65538" y2="80623"/>
                        <a14:foregroundMark x1="68923" y1="76817" x2="68923" y2="73702"/>
                        <a14:foregroundMark x1="80692" y1="68627" x2="77000" y2="74625"/>
                        <a14:foregroundMark x1="76846" y1="70819" x2="78615" y2="68512"/>
                        <a14:foregroundMark x1="78846" y1="65744" x2="72231" y2="65398"/>
                        <a14:foregroundMark x1="50000" y1="71280" x2="51538" y2="67243"/>
                        <a14:foregroundMark x1="54846" y1="81661" x2="54846" y2="76932"/>
                        <a14:backgroundMark x1="39000" y1="41753" x2="52923" y2="32987"/>
                        <a14:backgroundMark x1="57231" y1="32987" x2="90462" y2="43368"/>
                        <a14:backgroundMark x1="65846" y1="44521" x2="70077" y2="44521"/>
                        <a14:backgroundMark x1="64385" y1="44406" x2="65615" y2="44175"/>
                        <a14:backgroundMark x1="69846" y1="67013" x2="74385" y2="77278"/>
                        <a14:backgroundMark x1="73923" y1="71280" x2="69538" y2="80623"/>
                        <a14:backgroundMark x1="61846" y1="72203" x2="56462" y2="84660"/>
                        <a14:backgroundMark x1="55615" y1="72664" x2="63615" y2="80507"/>
                        <a14:backgroundMark x1="48231" y1="77047" x2="45923" y2="64475"/>
                        <a14:backgroundMark x1="65538" y1="82122" x2="68769" y2="81776"/>
                        <a14:backgroundMark x1="80308" y1="78085" x2="82462" y2="76586"/>
                        <a14:backgroundMark x1="79769" y1="77739" x2="80308" y2="77855"/>
                        <a14:backgroundMark x1="49769" y1="86621" x2="49769" y2="86621"/>
                        <a14:backgroundMark x1="53769" y1="86044" x2="56154" y2="84198"/>
                        <a14:backgroundMark x1="53154" y1="86851" x2="54000" y2="85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5180700"/>
            <a:ext cx="1805926" cy="111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E:\SITAEL\PROGETTI\CAN\CANTRAN\CANTRAN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704" y="2084002"/>
            <a:ext cx="613193" cy="63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:\SITAEL\PROGETTI\CAN\AmCAN\A-mCAN Pictures\DSC_031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721" b="100000" l="947" r="100000">
                        <a14:foregroundMark x1="10290" y1="36134" x2="14646" y2="42611"/>
                        <a14:foregroundMark x1="34848" y1="7186" x2="66225" y2="4757"/>
                        <a14:foregroundMark x1="98485" y1="12652" x2="98485" y2="12652"/>
                        <a14:foregroundMark x1="98485" y1="19636" x2="98801" y2="26113"/>
                        <a14:foregroundMark x1="88573" y1="89372" x2="68056" y2="88866"/>
                        <a14:foregroundMark x1="90720" y1="91802" x2="68056" y2="91397"/>
                        <a14:foregroundMark x1="91667" y1="8198" x2="91667" y2="8198"/>
                        <a14:backgroundMark x1="64646" y1="95850" x2="1010" y2="97773"/>
                        <a14:backgroundMark x1="3788" y1="13664" x2="3788" y2="938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144" y="2054915"/>
            <a:ext cx="966474" cy="63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Connettore 1 70"/>
          <p:cNvCxnSpPr/>
          <p:nvPr/>
        </p:nvCxnSpPr>
        <p:spPr>
          <a:xfrm>
            <a:off x="2499703" y="4631633"/>
            <a:ext cx="0" cy="268030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1 72"/>
          <p:cNvCxnSpPr/>
          <p:nvPr/>
        </p:nvCxnSpPr>
        <p:spPr>
          <a:xfrm>
            <a:off x="4125674" y="4624591"/>
            <a:ext cx="0" cy="268030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1 73"/>
          <p:cNvCxnSpPr/>
          <p:nvPr/>
        </p:nvCxnSpPr>
        <p:spPr>
          <a:xfrm>
            <a:off x="6195759" y="4633451"/>
            <a:ext cx="0" cy="268030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1 74"/>
          <p:cNvCxnSpPr/>
          <p:nvPr/>
        </p:nvCxnSpPr>
        <p:spPr>
          <a:xfrm>
            <a:off x="8610157" y="4633451"/>
            <a:ext cx="0" cy="268030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Gallone 75"/>
          <p:cNvSpPr/>
          <p:nvPr/>
        </p:nvSpPr>
        <p:spPr>
          <a:xfrm>
            <a:off x="11631809" y="4284619"/>
            <a:ext cx="294387" cy="338137"/>
          </a:xfrm>
          <a:prstGeom prst="chevron">
            <a:avLst>
              <a:gd name="adj" fmla="val 75561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7" name="Gallone 76"/>
          <p:cNvSpPr/>
          <p:nvPr/>
        </p:nvSpPr>
        <p:spPr>
          <a:xfrm>
            <a:off x="11779002" y="4283985"/>
            <a:ext cx="294387" cy="338137"/>
          </a:xfrm>
          <a:prstGeom prst="chevron">
            <a:avLst>
              <a:gd name="adj" fmla="val 76639"/>
            </a:avLst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3" name="Gallone 62"/>
          <p:cNvSpPr/>
          <p:nvPr/>
        </p:nvSpPr>
        <p:spPr>
          <a:xfrm>
            <a:off x="9652001" y="4295314"/>
            <a:ext cx="2127001" cy="338137"/>
          </a:xfrm>
          <a:prstGeom prst="chevron">
            <a:avLst/>
          </a:prstGeom>
          <a:solidFill>
            <a:srgbClr val="36607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2016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 bwMode="auto">
          <a:xfrm>
            <a:off x="10093892" y="4914181"/>
            <a:ext cx="1523998" cy="1303360"/>
          </a:xfrm>
          <a:prstGeom prst="rect">
            <a:avLst/>
          </a:prstGeom>
          <a:ln>
            <a:solidFill>
              <a:srgbClr val="3660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GB" sz="1200" dirty="0">
                <a:latin typeface="Tahoma" pitchFamily="34" charset="0"/>
                <a:cs typeface="Tahoma" pitchFamily="34" charset="0"/>
              </a:rPr>
              <a:t>Release of a new CCIPC implementation with improved performances and wider usability. </a:t>
            </a:r>
          </a:p>
        </p:txBody>
      </p:sp>
      <p:cxnSp>
        <p:nvCxnSpPr>
          <p:cNvPr id="65" name="Connettore 1 64"/>
          <p:cNvCxnSpPr/>
          <p:nvPr/>
        </p:nvCxnSpPr>
        <p:spPr>
          <a:xfrm>
            <a:off x="11311760" y="4651836"/>
            <a:ext cx="0" cy="268030"/>
          </a:xfrm>
          <a:prstGeom prst="line">
            <a:avLst/>
          </a:prstGeom>
          <a:ln>
            <a:solidFill>
              <a:srgbClr val="3660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837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CANopen IP Cores Status (CCIPC)</a:t>
            </a:r>
          </a:p>
        </p:txBody>
      </p:sp>
      <p:sp>
        <p:nvSpPr>
          <p:cNvPr id="13315" name="Segnaposto contenuto 8"/>
          <p:cNvSpPr>
            <a:spLocks noGrp="1"/>
          </p:cNvSpPr>
          <p:nvPr>
            <p:ph sz="half" idx="2"/>
          </p:nvPr>
        </p:nvSpPr>
        <p:spPr>
          <a:xfrm>
            <a:off x="1266825" y="970669"/>
            <a:ext cx="10663989" cy="5126182"/>
          </a:xfrm>
        </p:spPr>
        <p:txBody>
          <a:bodyPr/>
          <a:lstStyle/>
          <a:p>
            <a:r>
              <a:rPr lang="en-US" altLang="en-US" sz="2400" dirty="0"/>
              <a:t>CCIPC DB ver. 3.7 (03/12/2013) : cited on ESA website and used by </a:t>
            </a:r>
            <a:r>
              <a:rPr lang="en-US" altLang="en-US" sz="2400" dirty="0" err="1"/>
              <a:t>Exomars</a:t>
            </a:r>
            <a:r>
              <a:rPr lang="en-US" altLang="en-US" sz="2400" dirty="0"/>
              <a:t> contractors</a:t>
            </a:r>
          </a:p>
          <a:p>
            <a:endParaRPr lang="en-US" altLang="en-US" sz="2400" dirty="0"/>
          </a:p>
          <a:p>
            <a:r>
              <a:rPr lang="en-US" altLang="en-US" sz="2400" dirty="0"/>
              <a:t>CCIPC DB ver. 3.9 (12/06/2015) : released to </a:t>
            </a:r>
            <a:r>
              <a:rPr lang="en-US" altLang="en-US" sz="2400" dirty="0" err="1"/>
              <a:t>TASI</a:t>
            </a:r>
            <a:endParaRPr lang="en-US" altLang="en-US" sz="2400" dirty="0"/>
          </a:p>
          <a:p>
            <a:pPr lvl="1"/>
            <a:r>
              <a:rPr lang="en-US" altLang="en-US" sz="2000" dirty="0"/>
              <a:t>Minor fixing on CCIPC configuration tool</a:t>
            </a:r>
          </a:p>
          <a:p>
            <a:pPr lvl="1"/>
            <a:r>
              <a:rPr lang="en-US" altLang="en-US" sz="2000" dirty="0"/>
              <a:t>Adjusted proper updating of single error counter on </a:t>
            </a:r>
            <a:r>
              <a:rPr lang="en-US" altLang="en-US" sz="2000" dirty="0" err="1"/>
              <a:t>EDAC</a:t>
            </a:r>
            <a:r>
              <a:rPr lang="en-US" altLang="en-US" sz="2000" dirty="0"/>
              <a:t> register</a:t>
            </a:r>
          </a:p>
          <a:p>
            <a:pPr lvl="1"/>
            <a:endParaRPr lang="en-US" altLang="en-US" sz="2000" dirty="0"/>
          </a:p>
          <a:p>
            <a:r>
              <a:rPr lang="en-US" altLang="en-US" sz="2400" dirty="0"/>
              <a:t>CCIPC DB ver. 4.0 (15/12/2016) : SITAEL release</a:t>
            </a:r>
          </a:p>
          <a:p>
            <a:pPr lvl="1"/>
            <a:r>
              <a:rPr lang="en-US" altLang="en-US" sz="2000" dirty="0"/>
              <a:t>Supports HurriCANe and SITCAN (based on VHDL CAN Controller by </a:t>
            </a:r>
            <a:r>
              <a:rPr lang="en-US" altLang="en-US" sz="2000" dirty="0" err="1"/>
              <a:t>OpenCores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New hardware architecture </a:t>
            </a:r>
          </a:p>
          <a:p>
            <a:pPr lvl="1"/>
            <a:r>
              <a:rPr lang="en-US" altLang="en-US" sz="2000" dirty="0"/>
              <a:t>Additional functionalities</a:t>
            </a:r>
          </a:p>
          <a:p>
            <a:pPr lvl="1"/>
            <a:r>
              <a:rPr lang="en-US" altLang="en-US" sz="2000" dirty="0"/>
              <a:t>Removed CCIPC Configuration tool from Database to be distributed separately</a:t>
            </a:r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</a:t>
            </a:r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4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2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CANopen IP Cores Status (CCIPC)</a:t>
            </a:r>
          </a:p>
        </p:txBody>
      </p:sp>
      <p:sp>
        <p:nvSpPr>
          <p:cNvPr id="13315" name="Segnaposto contenuto 8"/>
          <p:cNvSpPr>
            <a:spLocks noGrp="1"/>
          </p:cNvSpPr>
          <p:nvPr>
            <p:ph sz="half" idx="2"/>
          </p:nvPr>
        </p:nvSpPr>
        <p:spPr>
          <a:xfrm>
            <a:off x="1266825" y="970669"/>
            <a:ext cx="10663989" cy="5126182"/>
          </a:xfrm>
        </p:spPr>
        <p:txBody>
          <a:bodyPr/>
          <a:lstStyle/>
          <a:p>
            <a:r>
              <a:rPr lang="en-US" altLang="en-US" sz="2400" dirty="0"/>
              <a:t>CCIPC DB ver. 3.7 (03/12/2013) : cited on ESA website and used by </a:t>
            </a:r>
            <a:r>
              <a:rPr lang="en-US" altLang="en-US" sz="2400" dirty="0" err="1"/>
              <a:t>Exomars</a:t>
            </a:r>
            <a:r>
              <a:rPr lang="en-US" altLang="en-US" sz="2400" dirty="0"/>
              <a:t> contractors</a:t>
            </a:r>
          </a:p>
          <a:p>
            <a:endParaRPr lang="en-US" altLang="en-US" sz="2400" dirty="0"/>
          </a:p>
          <a:p>
            <a:r>
              <a:rPr lang="en-US" altLang="en-US" sz="2400" dirty="0"/>
              <a:t>CCIPC DB ver. 3.9 (12/06/2015) : released to </a:t>
            </a:r>
            <a:r>
              <a:rPr lang="en-US" altLang="en-US" sz="2400" dirty="0" err="1"/>
              <a:t>TASI</a:t>
            </a:r>
            <a:endParaRPr lang="en-US" altLang="en-US" sz="2400" dirty="0"/>
          </a:p>
          <a:p>
            <a:pPr lvl="1"/>
            <a:r>
              <a:rPr lang="en-US" altLang="en-US" sz="2000" dirty="0"/>
              <a:t>Minor fixing on CCIPC configuration tool</a:t>
            </a:r>
          </a:p>
          <a:p>
            <a:pPr lvl="1"/>
            <a:r>
              <a:rPr lang="en-US" altLang="en-US" sz="2000" dirty="0"/>
              <a:t>Adjusted proper updating of single error counter on </a:t>
            </a:r>
            <a:r>
              <a:rPr lang="en-US" altLang="en-US" sz="2000" dirty="0" err="1"/>
              <a:t>EDAC</a:t>
            </a:r>
            <a:r>
              <a:rPr lang="en-US" altLang="en-US" sz="2000" dirty="0"/>
              <a:t> register</a:t>
            </a:r>
          </a:p>
          <a:p>
            <a:pPr lvl="1"/>
            <a:endParaRPr lang="en-US" altLang="en-US" sz="2000" dirty="0"/>
          </a:p>
          <a:p>
            <a:r>
              <a:rPr lang="en-US" altLang="en-US" sz="2400" dirty="0"/>
              <a:t>CCIPC DB ver. 4.0 (15/12/2016) : SITAEL release</a:t>
            </a:r>
          </a:p>
          <a:p>
            <a:pPr lvl="1"/>
            <a:r>
              <a:rPr lang="en-US" altLang="en-US" sz="2000" dirty="0"/>
              <a:t>Supports HurriCANe and SITCAN (based on VHDL CAN Controller by </a:t>
            </a:r>
            <a:r>
              <a:rPr lang="en-US" altLang="en-US" sz="2000" dirty="0" err="1"/>
              <a:t>OpenCores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New hardware architecture </a:t>
            </a:r>
          </a:p>
          <a:p>
            <a:pPr lvl="1"/>
            <a:r>
              <a:rPr lang="en-US" altLang="en-US" sz="2000" dirty="0"/>
              <a:t>Additional functionalities</a:t>
            </a:r>
          </a:p>
          <a:p>
            <a:pPr lvl="1"/>
            <a:r>
              <a:rPr lang="en-US" altLang="en-US" sz="2000" dirty="0"/>
              <a:t>Removed CCIPC Configuration tool from Database to be distributed separately</a:t>
            </a:r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</a:t>
            </a:r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5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F42901E-9AEB-4A57-9489-BD8C4EE513FA}"/>
              </a:ext>
            </a:extLst>
          </p:cNvPr>
          <p:cNvSpPr/>
          <p:nvPr/>
        </p:nvSpPr>
        <p:spPr>
          <a:xfrm>
            <a:off x="1266825" y="970669"/>
            <a:ext cx="9904095" cy="24735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51ADABE-8139-4328-8723-70B5400B15FC}"/>
              </a:ext>
            </a:extLst>
          </p:cNvPr>
          <p:cNvSpPr/>
          <p:nvPr/>
        </p:nvSpPr>
        <p:spPr>
          <a:xfrm rot="595040">
            <a:off x="883834" y="1515546"/>
            <a:ext cx="100259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FLIGHT </a:t>
            </a:r>
            <a:r>
              <a:rPr lang="it-IT" sz="5400" b="1" cap="none" spc="0" dirty="0" err="1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PROVEN</a:t>
            </a:r>
            <a:endParaRPr lang="it-IT" sz="5400" b="1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845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dirty="0"/>
              <a:t>CANopen IP Cores Status (</a:t>
            </a:r>
            <a:r>
              <a:rPr lang="en-US" dirty="0" err="1"/>
              <a:t>RCCIPC</a:t>
            </a:r>
            <a:r>
              <a:rPr lang="en-US" dirty="0"/>
              <a:t>)</a:t>
            </a:r>
            <a:endParaRPr lang="en-US" altLang="en-US" dirty="0"/>
          </a:p>
        </p:txBody>
      </p:sp>
      <p:sp>
        <p:nvSpPr>
          <p:cNvPr id="13315" name="Segnaposto contenuto 8"/>
          <p:cNvSpPr>
            <a:spLocks noGrp="1"/>
          </p:cNvSpPr>
          <p:nvPr>
            <p:ph sz="half" idx="2"/>
          </p:nvPr>
        </p:nvSpPr>
        <p:spPr>
          <a:xfrm>
            <a:off x="1266825" y="1018796"/>
            <a:ext cx="10315575" cy="5126182"/>
          </a:xfrm>
        </p:spPr>
        <p:txBody>
          <a:bodyPr/>
          <a:lstStyle/>
          <a:p>
            <a:r>
              <a:rPr lang="en-US" altLang="en-US" sz="2400" dirty="0" err="1"/>
              <a:t>RCCIPC</a:t>
            </a:r>
            <a:r>
              <a:rPr lang="en-US" altLang="en-US" sz="2400" dirty="0"/>
              <a:t> DB ver. 2.3 (03/12/2013) : cited on ESA website and used by </a:t>
            </a:r>
            <a:r>
              <a:rPr lang="en-US" altLang="en-US" sz="2400" dirty="0" err="1"/>
              <a:t>Exomars</a:t>
            </a:r>
            <a:r>
              <a:rPr lang="en-US" altLang="en-US" sz="2400" dirty="0"/>
              <a:t> contractors</a:t>
            </a:r>
          </a:p>
          <a:p>
            <a:endParaRPr lang="en-US" altLang="en-US" sz="2400" dirty="0"/>
          </a:p>
          <a:p>
            <a:r>
              <a:rPr lang="en-US" altLang="en-US" sz="2400" dirty="0" err="1"/>
              <a:t>RCCIPC</a:t>
            </a:r>
            <a:r>
              <a:rPr lang="en-US" altLang="en-US" sz="2400" dirty="0"/>
              <a:t> DB ver. 2.4 (03/02/2015) : released to TAS </a:t>
            </a:r>
          </a:p>
          <a:p>
            <a:pPr lvl="1"/>
            <a:r>
              <a:rPr lang="en-US" altLang="en-US" sz="2000" dirty="0"/>
              <a:t>Minor fixing on CCIPC configuration tool</a:t>
            </a:r>
          </a:p>
          <a:p>
            <a:pPr lvl="1"/>
            <a:r>
              <a:rPr lang="en-US" altLang="en-US" sz="2000" dirty="0"/>
              <a:t>adjusted minor bug could occur at “bus switch”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</a:t>
            </a:r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6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52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ISO/</a:t>
            </a:r>
            <a:r>
              <a:rPr lang="en-GB" dirty="0" err="1"/>
              <a:t>OSI</a:t>
            </a: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7</a:t>
            </a:fld>
            <a:endParaRPr lang="en-US" altLang="it-IT"/>
          </a:p>
        </p:txBody>
      </p:sp>
      <p:sp>
        <p:nvSpPr>
          <p:cNvPr id="8" name="Segnaposto contenuto 8">
            <a:extLst>
              <a:ext uri="{FF2B5EF4-FFF2-40B4-BE49-F238E27FC236}">
                <a16:creationId xmlns:a16="http://schemas.microsoft.com/office/drawing/2014/main" id="{6E55B5F3-2D0D-4278-984D-34A9E938E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1225" y="1094874"/>
            <a:ext cx="5923684" cy="5229725"/>
          </a:xfrm>
        </p:spPr>
        <p:txBody>
          <a:bodyPr/>
          <a:lstStyle/>
          <a:p>
            <a:r>
              <a:rPr lang="en-US" altLang="en-US" sz="2400" dirty="0"/>
              <a:t>Application Layer</a:t>
            </a:r>
          </a:p>
          <a:p>
            <a:pPr lvl="1"/>
            <a:r>
              <a:rPr lang="en-US" altLang="en-US" sz="2000" dirty="0"/>
              <a:t>Encoding/Decoding messages</a:t>
            </a:r>
          </a:p>
          <a:p>
            <a:r>
              <a:rPr lang="en-US" altLang="en-US" sz="2400" dirty="0"/>
              <a:t>Data Link Layer : </a:t>
            </a:r>
          </a:p>
          <a:p>
            <a:pPr lvl="1"/>
            <a:r>
              <a:rPr lang="en-US" altLang="en-US" sz="2000" dirty="0"/>
              <a:t>Data Encapsulation</a:t>
            </a:r>
          </a:p>
          <a:p>
            <a:pPr lvl="1"/>
            <a:r>
              <a:rPr lang="en-US" altLang="en-US" sz="2000" dirty="0"/>
              <a:t>Frame Coding</a:t>
            </a:r>
          </a:p>
          <a:p>
            <a:pPr lvl="1"/>
            <a:r>
              <a:rPr lang="en-US" altLang="en-US" sz="2000" dirty="0"/>
              <a:t>Error Detection/Signaling</a:t>
            </a:r>
          </a:p>
          <a:p>
            <a:pPr lvl="1"/>
            <a:r>
              <a:rPr lang="en-US" altLang="en-US" sz="2000" dirty="0"/>
              <a:t>Acknowledge</a:t>
            </a:r>
          </a:p>
          <a:p>
            <a:pPr lvl="1"/>
            <a:r>
              <a:rPr lang="en-US" altLang="en-US" sz="2000" dirty="0"/>
              <a:t>Overload</a:t>
            </a:r>
          </a:p>
          <a:p>
            <a:pPr lvl="1"/>
            <a:r>
              <a:rPr lang="en-US" altLang="en-US" sz="2000" dirty="0"/>
              <a:t>Recovery Management</a:t>
            </a:r>
          </a:p>
          <a:p>
            <a:r>
              <a:rPr lang="en-US" altLang="en-US" sz="2400" dirty="0"/>
              <a:t>Physical Layer : </a:t>
            </a:r>
          </a:p>
          <a:p>
            <a:pPr lvl="1"/>
            <a:r>
              <a:rPr lang="en-US" altLang="en-US" sz="2000" dirty="0"/>
              <a:t>Bit Encoding/Decoding </a:t>
            </a:r>
          </a:p>
          <a:p>
            <a:pPr lvl="1"/>
            <a:r>
              <a:rPr lang="en-US" altLang="en-US" sz="2000" dirty="0"/>
              <a:t>Bit Timing</a:t>
            </a:r>
          </a:p>
          <a:p>
            <a:pPr lvl="1"/>
            <a:r>
              <a:rPr lang="en-US" altLang="en-US" sz="2000" dirty="0"/>
              <a:t>Synchronization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83344D0-02FC-471D-8071-F382BF33C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824" y="1139824"/>
            <a:ext cx="4062001" cy="46482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AD32E5-57CA-4235-9C70-D61CCE541229}"/>
              </a:ext>
            </a:extLst>
          </p:cNvPr>
          <p:cNvSpPr txBox="1"/>
          <p:nvPr/>
        </p:nvSpPr>
        <p:spPr>
          <a:xfrm>
            <a:off x="2491105" y="1598504"/>
            <a:ext cx="228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           Application</a:t>
            </a:r>
          </a:p>
        </p:txBody>
      </p:sp>
    </p:spTree>
    <p:extLst>
      <p:ext uri="{BB962C8B-B14F-4D97-AF65-F5344CB8AC3E}">
        <p14:creationId xmlns:p14="http://schemas.microsoft.com/office/powerpoint/2010/main" val="312107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Device Model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8</a:t>
            </a:fld>
            <a:endParaRPr lang="en-US" altLang="it-IT"/>
          </a:p>
        </p:txBody>
      </p:sp>
      <p:sp>
        <p:nvSpPr>
          <p:cNvPr id="8" name="Segnaposto contenuto 8">
            <a:extLst>
              <a:ext uri="{FF2B5EF4-FFF2-40B4-BE49-F238E27FC236}">
                <a16:creationId xmlns:a16="http://schemas.microsoft.com/office/drawing/2014/main" id="{6E55B5F3-2D0D-4278-984D-34A9E938E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6432" y="4478757"/>
            <a:ext cx="10900610" cy="1485900"/>
          </a:xfrm>
        </p:spPr>
        <p:txBody>
          <a:bodyPr/>
          <a:lstStyle/>
          <a:p>
            <a:r>
              <a:rPr lang="en-US" altLang="en-US" sz="2400" dirty="0"/>
              <a:t>Communication : define the characteristics and functionalities of the device</a:t>
            </a:r>
          </a:p>
          <a:p>
            <a:r>
              <a:rPr lang="en-US" altLang="en-US" sz="2400" dirty="0"/>
              <a:t>Application : define the objects (“variables”) shared with the Process Environment</a:t>
            </a:r>
          </a:p>
          <a:p>
            <a:r>
              <a:rPr lang="en-US" altLang="en-US" sz="2400" dirty="0"/>
              <a:t>Object Dictionary : define the link between Communication and Application</a:t>
            </a:r>
          </a:p>
          <a:p>
            <a:endParaRPr lang="en-US" altLang="en-US" sz="2400" dirty="0"/>
          </a:p>
          <a:p>
            <a:endParaRPr lang="en-US" altLang="en-US" sz="2000" dirty="0"/>
          </a:p>
          <a:p>
            <a:pPr marL="457200" lvl="1" indent="0">
              <a:buNone/>
            </a:pPr>
            <a:endParaRPr lang="en-US" altLang="en-US" sz="2000" dirty="0"/>
          </a:p>
          <a:p>
            <a:pPr marL="457200" lvl="1" indent="0">
              <a:buNone/>
            </a:pPr>
            <a:endParaRPr lang="en-US" altLang="en-US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A36A2A2-5CA2-46BC-8B5C-5B179A499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387" y="693201"/>
            <a:ext cx="8513513" cy="371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11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Object Dictionary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9</a:t>
            </a:fld>
            <a:endParaRPr lang="en-US" altLang="it-IT"/>
          </a:p>
        </p:txBody>
      </p:sp>
      <p:sp>
        <p:nvSpPr>
          <p:cNvPr id="8" name="Segnaposto contenuto 8">
            <a:extLst>
              <a:ext uri="{FF2B5EF4-FFF2-40B4-BE49-F238E27FC236}">
                <a16:creationId xmlns:a16="http://schemas.microsoft.com/office/drawing/2014/main" id="{6E55B5F3-2D0D-4278-984D-34A9E938E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0968" y="876300"/>
            <a:ext cx="10708607" cy="5038726"/>
          </a:xfrm>
        </p:spPr>
        <p:txBody>
          <a:bodyPr/>
          <a:lstStyle/>
          <a:p>
            <a:r>
              <a:rPr lang="en-US" altLang="en-US" sz="2400" dirty="0"/>
              <a:t>Object Dictionary </a:t>
            </a:r>
          </a:p>
          <a:p>
            <a:pPr lvl="1"/>
            <a:r>
              <a:rPr lang="en-US" altLang="en-US" sz="2000" dirty="0"/>
              <a:t>ordered </a:t>
            </a:r>
            <a:r>
              <a:rPr lang="en-US" altLang="en-US" sz="2000" dirty="0" err="1"/>
              <a:t>LUT</a:t>
            </a:r>
            <a:r>
              <a:rPr lang="en-US" altLang="en-US" sz="2000" dirty="0"/>
              <a:t> containing the definition of all the objects </a:t>
            </a:r>
          </a:p>
          <a:p>
            <a:pPr lvl="1"/>
            <a:r>
              <a:rPr lang="en-US" altLang="en-US" sz="2000" dirty="0"/>
              <a:t>characterize a CANopen node</a:t>
            </a:r>
          </a:p>
          <a:p>
            <a:r>
              <a:rPr lang="en-US" altLang="en-US" sz="2400" dirty="0"/>
              <a:t>It is addressed by </a:t>
            </a:r>
          </a:p>
          <a:p>
            <a:pPr lvl="1"/>
            <a:r>
              <a:rPr lang="en-US" altLang="en-US" sz="2000" dirty="0"/>
              <a:t>16-bit Index </a:t>
            </a:r>
            <a:r>
              <a:rPr lang="en-US" altLang="en-US" sz="2000" dirty="0">
                <a:sym typeface="Wingdings" panose="05000000000000000000" pitchFamily="2" charset="2"/>
              </a:rPr>
              <a:t> Up to 65536 objects</a:t>
            </a:r>
          </a:p>
          <a:p>
            <a:pPr lvl="1"/>
            <a:r>
              <a:rPr lang="en-US" altLang="en-US" sz="2000" dirty="0">
                <a:sym typeface="Wingdings" panose="05000000000000000000" pitchFamily="2" charset="2"/>
              </a:rPr>
              <a:t>8-bit Sub-Index  Up to 256 sub-indices per object</a:t>
            </a:r>
            <a:endParaRPr lang="en-US" altLang="en-US" sz="20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pPr marL="457200" lvl="1" indent="0">
              <a:buNone/>
            </a:pPr>
            <a:endParaRPr lang="en-US" altLang="en-US" sz="2000" dirty="0"/>
          </a:p>
          <a:p>
            <a:pPr marL="457200" lvl="1" indent="0">
              <a:buNone/>
            </a:pPr>
            <a:endParaRPr lang="en-US" altLang="en-US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B3CACFB-FBB4-46E4-B078-5AF0AC3C1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825" y="3281848"/>
            <a:ext cx="2287353" cy="303322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B22E6FD-1256-4ADD-BC8D-E3C9399BC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470" y="3281848"/>
            <a:ext cx="4170705" cy="1262985"/>
          </a:xfrm>
          <a:prstGeom prst="rect">
            <a:avLst/>
          </a:prstGeom>
        </p:spPr>
      </p:pic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30EB20A8-8AF3-4A5B-9966-58C044406870}"/>
              </a:ext>
            </a:extLst>
          </p:cNvPr>
          <p:cNvCxnSpPr>
            <a:cxnSpLocks/>
          </p:cNvCxnSpPr>
          <p:nvPr/>
        </p:nvCxnSpPr>
        <p:spPr>
          <a:xfrm flipV="1">
            <a:off x="5205178" y="3319463"/>
            <a:ext cx="1549292" cy="4143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4FDEDA60-FB5C-4121-A16A-8652443FC625}"/>
              </a:ext>
            </a:extLst>
          </p:cNvPr>
          <p:cNvCxnSpPr>
            <a:cxnSpLocks/>
          </p:cNvCxnSpPr>
          <p:nvPr/>
        </p:nvCxnSpPr>
        <p:spPr>
          <a:xfrm>
            <a:off x="5205178" y="3886200"/>
            <a:ext cx="1549292" cy="59769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26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Communication Objects (1)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10</a:t>
            </a:fld>
            <a:endParaRPr lang="en-US" altLang="it-IT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41B2A012-6B14-42F1-B145-7AEF74AD7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9650" y="625474"/>
            <a:ext cx="10905259" cy="5699126"/>
          </a:xfrm>
        </p:spPr>
        <p:txBody>
          <a:bodyPr/>
          <a:lstStyle/>
          <a:p>
            <a:r>
              <a:rPr lang="en-GB" b="1" dirty="0"/>
              <a:t>Network Management</a:t>
            </a:r>
          </a:p>
          <a:p>
            <a:endParaRPr lang="en-US" altLang="en-US" sz="2400" dirty="0"/>
          </a:p>
          <a:p>
            <a:pPr lvl="1"/>
            <a:r>
              <a:rPr lang="en-GB" dirty="0"/>
              <a:t>Node control services: </a:t>
            </a:r>
            <a:r>
              <a:rPr lang="en-US" dirty="0" err="1"/>
              <a:t>NMT</a:t>
            </a:r>
            <a:r>
              <a:rPr lang="en-US" dirty="0"/>
              <a:t> master controls the </a:t>
            </a:r>
            <a:r>
              <a:rPr lang="en-US" dirty="0" err="1"/>
              <a:t>NMT</a:t>
            </a:r>
            <a:r>
              <a:rPr lang="en-US" dirty="0"/>
              <a:t> slave state by:</a:t>
            </a:r>
          </a:p>
          <a:p>
            <a:pPr lvl="2"/>
            <a:r>
              <a:rPr lang="en-GB" dirty="0"/>
              <a:t>Initialise Node</a:t>
            </a:r>
          </a:p>
          <a:p>
            <a:pPr lvl="2"/>
            <a:r>
              <a:rPr lang="en-GB" dirty="0"/>
              <a:t>Start/Stop Node</a:t>
            </a:r>
          </a:p>
          <a:p>
            <a:pPr lvl="2"/>
            <a:r>
              <a:rPr lang="en-GB" dirty="0"/>
              <a:t>Reset Node</a:t>
            </a:r>
          </a:p>
          <a:p>
            <a:pPr lvl="1"/>
            <a:r>
              <a:rPr lang="en-GB" dirty="0"/>
              <a:t>Error Control service: used to detect failures within the CAN net.</a:t>
            </a:r>
          </a:p>
          <a:p>
            <a:pPr marL="914400" lvl="2" indent="0">
              <a:buNone/>
            </a:pPr>
            <a:r>
              <a:rPr lang="en-US" dirty="0"/>
              <a:t>Based on Heartbeat mechanism:</a:t>
            </a:r>
          </a:p>
          <a:p>
            <a:pPr lvl="2"/>
            <a:r>
              <a:rPr lang="en-US" dirty="0"/>
              <a:t>Heartbeat producers cyclically transmit message on the net</a:t>
            </a:r>
          </a:p>
          <a:p>
            <a:pPr lvl="2"/>
            <a:r>
              <a:rPr lang="en-US" dirty="0"/>
              <a:t>Heartbeat consumers listen for this message</a:t>
            </a:r>
          </a:p>
          <a:p>
            <a:pPr lvl="1"/>
            <a:r>
              <a:rPr lang="en-GB" dirty="0"/>
              <a:t>Bootup service</a:t>
            </a:r>
          </a:p>
          <a:p>
            <a:pPr lvl="2"/>
            <a:r>
              <a:rPr lang="en-US" dirty="0" err="1"/>
              <a:t>NMT</a:t>
            </a:r>
            <a:r>
              <a:rPr lang="en-US" dirty="0"/>
              <a:t> slave indicates that it is initialized</a:t>
            </a:r>
            <a:endParaRPr lang="en-US" altLang="en-US" sz="2800" dirty="0"/>
          </a:p>
          <a:p>
            <a:pPr lvl="3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1510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Communication Objects (2)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11</a:t>
            </a:fld>
            <a:endParaRPr lang="en-US" altLang="it-IT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A2138A5B-F02D-4648-9F7A-FC7298EDB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9650" y="625474"/>
            <a:ext cx="10905259" cy="5699126"/>
          </a:xfrm>
        </p:spPr>
        <p:txBody>
          <a:bodyPr/>
          <a:lstStyle/>
          <a:p>
            <a:r>
              <a:rPr lang="en-GB" b="1" dirty="0"/>
              <a:t>Process Data Object (</a:t>
            </a:r>
            <a:r>
              <a:rPr lang="en-GB" b="1" dirty="0" err="1"/>
              <a:t>PDO</a:t>
            </a:r>
            <a:r>
              <a:rPr lang="en-GB" b="1" dirty="0"/>
              <a:t>)</a:t>
            </a:r>
          </a:p>
          <a:p>
            <a:endParaRPr lang="en-US" altLang="en-US" sz="2400" dirty="0"/>
          </a:p>
          <a:p>
            <a:pPr lvl="1"/>
            <a:r>
              <a:rPr lang="en-GB" dirty="0"/>
              <a:t>Used to perform real-time data transfer</a:t>
            </a:r>
          </a:p>
          <a:p>
            <a:pPr lvl="1"/>
            <a:r>
              <a:rPr lang="en-GB" dirty="0"/>
              <a:t>Two types of </a:t>
            </a:r>
            <a:r>
              <a:rPr lang="en-GB" dirty="0" err="1"/>
              <a:t>PDO</a:t>
            </a:r>
            <a:r>
              <a:rPr lang="en-GB" dirty="0"/>
              <a:t>:</a:t>
            </a:r>
          </a:p>
          <a:p>
            <a:pPr lvl="2"/>
            <a:r>
              <a:rPr lang="en-US" dirty="0"/>
              <a:t>Receive </a:t>
            </a:r>
            <a:r>
              <a:rPr lang="en-US" dirty="0" err="1"/>
              <a:t>PDO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RPDO</a:t>
            </a:r>
            <a:endParaRPr lang="en-US" dirty="0"/>
          </a:p>
          <a:p>
            <a:pPr lvl="2"/>
            <a:r>
              <a:rPr lang="en-US" dirty="0"/>
              <a:t>Transmit </a:t>
            </a:r>
            <a:r>
              <a:rPr lang="en-US" dirty="0" err="1"/>
              <a:t>PDO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TPDO</a:t>
            </a:r>
            <a:endParaRPr lang="en-US" dirty="0"/>
          </a:p>
          <a:p>
            <a:pPr lvl="2"/>
            <a:endParaRPr lang="it-IT" dirty="0"/>
          </a:p>
          <a:p>
            <a:pPr lvl="1"/>
            <a:r>
              <a:rPr lang="it-IT" dirty="0" err="1"/>
              <a:t>PDOs</a:t>
            </a:r>
            <a:r>
              <a:rPr lang="it-IT" dirty="0"/>
              <a:t> are </a:t>
            </a:r>
            <a:r>
              <a:rPr lang="it-IT" dirty="0" err="1"/>
              <a:t>described</a:t>
            </a:r>
            <a:r>
              <a:rPr lang="it-IT" dirty="0"/>
              <a:t> by</a:t>
            </a:r>
          </a:p>
          <a:p>
            <a:pPr lvl="2"/>
            <a:r>
              <a:rPr lang="it-IT" dirty="0" err="1"/>
              <a:t>Communication</a:t>
            </a:r>
            <a:r>
              <a:rPr lang="it-IT" dirty="0"/>
              <a:t> </a:t>
            </a:r>
            <a:r>
              <a:rPr lang="it-IT" dirty="0" err="1"/>
              <a:t>Parameters</a:t>
            </a:r>
            <a:r>
              <a:rPr lang="it-IT" dirty="0"/>
              <a:t>: </a:t>
            </a:r>
            <a:r>
              <a:rPr lang="it-IT" dirty="0" err="1"/>
              <a:t>describe</a:t>
            </a:r>
            <a:r>
              <a:rPr lang="it-IT" dirty="0"/>
              <a:t> the </a:t>
            </a:r>
            <a:r>
              <a:rPr lang="it-IT" dirty="0" err="1"/>
              <a:t>characteristics</a:t>
            </a:r>
            <a:r>
              <a:rPr lang="it-IT" dirty="0"/>
              <a:t> of </a:t>
            </a:r>
            <a:r>
              <a:rPr lang="it-IT" dirty="0" err="1"/>
              <a:t>PDO</a:t>
            </a:r>
            <a:r>
              <a:rPr lang="it-IT" dirty="0"/>
              <a:t>:</a:t>
            </a:r>
          </a:p>
          <a:p>
            <a:pPr lvl="3"/>
            <a:r>
              <a:rPr lang="it-IT" dirty="0" err="1"/>
              <a:t>COB</a:t>
            </a:r>
            <a:r>
              <a:rPr lang="it-IT" dirty="0"/>
              <a:t>-ID</a:t>
            </a:r>
          </a:p>
          <a:p>
            <a:pPr lvl="3"/>
            <a:r>
              <a:rPr lang="it-IT" dirty="0"/>
              <a:t>Transfer Mode (</a:t>
            </a:r>
            <a:r>
              <a:rPr lang="it-IT" dirty="0" err="1"/>
              <a:t>Synchronous</a:t>
            </a:r>
            <a:r>
              <a:rPr lang="it-IT" dirty="0"/>
              <a:t>, </a:t>
            </a:r>
            <a:r>
              <a:rPr lang="it-IT" dirty="0" err="1"/>
              <a:t>Asycnhronous</a:t>
            </a:r>
            <a:r>
              <a:rPr lang="it-IT" dirty="0"/>
              <a:t>)</a:t>
            </a:r>
          </a:p>
          <a:p>
            <a:pPr lvl="3"/>
            <a:r>
              <a:rPr lang="it-IT" dirty="0" err="1"/>
              <a:t>Triggering</a:t>
            </a:r>
            <a:r>
              <a:rPr lang="it-IT" dirty="0"/>
              <a:t> Mode (</a:t>
            </a:r>
            <a:r>
              <a:rPr lang="it-IT" dirty="0" err="1"/>
              <a:t>Event</a:t>
            </a:r>
            <a:r>
              <a:rPr lang="it-IT" dirty="0"/>
              <a:t> </a:t>
            </a:r>
            <a:r>
              <a:rPr lang="it-IT" dirty="0" err="1"/>
              <a:t>Driven</a:t>
            </a:r>
            <a:r>
              <a:rPr lang="it-IT" dirty="0"/>
              <a:t>, Timer </a:t>
            </a:r>
            <a:r>
              <a:rPr lang="it-IT" dirty="0" err="1"/>
              <a:t>Driven</a:t>
            </a:r>
            <a:r>
              <a:rPr lang="it-IT" dirty="0"/>
              <a:t>)</a:t>
            </a:r>
          </a:p>
          <a:p>
            <a:pPr lvl="2"/>
            <a:r>
              <a:rPr lang="it-IT" dirty="0"/>
              <a:t>Mapping </a:t>
            </a:r>
            <a:r>
              <a:rPr lang="it-IT" dirty="0" err="1"/>
              <a:t>Parameters</a:t>
            </a:r>
            <a:r>
              <a:rPr lang="it-IT" dirty="0"/>
              <a:t>: </a:t>
            </a:r>
            <a:r>
              <a:rPr lang="it-IT" dirty="0" err="1"/>
              <a:t>contains</a:t>
            </a:r>
            <a:r>
              <a:rPr lang="it-IT" dirty="0"/>
              <a:t> information </a:t>
            </a:r>
            <a:r>
              <a:rPr lang="it-IT" dirty="0" err="1"/>
              <a:t>about</a:t>
            </a:r>
            <a:r>
              <a:rPr lang="it-IT" dirty="0"/>
              <a:t> the </a:t>
            </a:r>
            <a:r>
              <a:rPr lang="it-IT" dirty="0" err="1"/>
              <a:t>content</a:t>
            </a:r>
            <a:r>
              <a:rPr lang="it-IT" dirty="0"/>
              <a:t> (Application Objects) of </a:t>
            </a:r>
            <a:r>
              <a:rPr lang="it-IT" dirty="0" err="1"/>
              <a:t>PDO</a:t>
            </a:r>
            <a:endParaRPr lang="it-IT" dirty="0"/>
          </a:p>
          <a:p>
            <a:pPr lvl="3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12265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Communication Objects (3)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12</a:t>
            </a:fld>
            <a:endParaRPr lang="en-US" altLang="it-IT"/>
          </a:p>
        </p:txBody>
      </p:sp>
      <p:sp>
        <p:nvSpPr>
          <p:cNvPr id="8" name="Segnaposto contenuto 8">
            <a:extLst>
              <a:ext uri="{FF2B5EF4-FFF2-40B4-BE49-F238E27FC236}">
                <a16:creationId xmlns:a16="http://schemas.microsoft.com/office/drawing/2014/main" id="{6E55B5F3-2D0D-4278-984D-34A9E938E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9650" y="625474"/>
            <a:ext cx="10905259" cy="5699126"/>
          </a:xfrm>
        </p:spPr>
        <p:txBody>
          <a:bodyPr/>
          <a:lstStyle/>
          <a:p>
            <a:r>
              <a:rPr lang="en-GB" b="1" dirty="0"/>
              <a:t>Process Data Object (</a:t>
            </a:r>
            <a:r>
              <a:rPr lang="en-GB" b="1" dirty="0" err="1"/>
              <a:t>PDO</a:t>
            </a:r>
            <a:r>
              <a:rPr lang="en-GB" b="1" dirty="0"/>
              <a:t>) : Transmission Mode</a:t>
            </a:r>
            <a:endParaRPr lang="en-US" altLang="en-US" sz="2400" dirty="0"/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Synchronous: </a:t>
            </a:r>
            <a:r>
              <a:rPr lang="en-GB" dirty="0" err="1"/>
              <a:t>PDO</a:t>
            </a:r>
            <a:r>
              <a:rPr lang="en-GB" dirty="0"/>
              <a:t> are transmitted after SYNC reception within </a:t>
            </a:r>
            <a:r>
              <a:rPr lang="en-GB" dirty="0" err="1"/>
              <a:t>SWL</a:t>
            </a:r>
            <a:r>
              <a:rPr lang="en-GB" dirty="0"/>
              <a:t> (if defined)</a:t>
            </a:r>
          </a:p>
          <a:p>
            <a:pPr lvl="1"/>
            <a:r>
              <a:rPr lang="en-GB" dirty="0"/>
              <a:t>Asynchronous : </a:t>
            </a:r>
            <a:r>
              <a:rPr lang="en-GB" dirty="0" err="1"/>
              <a:t>PDO</a:t>
            </a:r>
            <a:r>
              <a:rPr lang="en-GB" dirty="0"/>
              <a:t> are transmitted without relation to SYNC and dependent of:</a:t>
            </a:r>
          </a:p>
          <a:p>
            <a:pPr lvl="2"/>
            <a:r>
              <a:rPr lang="en-GB" dirty="0"/>
              <a:t>Event trigger : </a:t>
            </a:r>
            <a:r>
              <a:rPr lang="en-US" dirty="0"/>
              <a:t>transmission triggered by the occurrence of an application-specific event</a:t>
            </a:r>
            <a:endParaRPr lang="en-GB" dirty="0"/>
          </a:p>
          <a:p>
            <a:pPr lvl="2"/>
            <a:r>
              <a:rPr lang="en-GB" dirty="0"/>
              <a:t>Timer Trigger : Transmission triggered by timer expiration</a:t>
            </a:r>
          </a:p>
          <a:p>
            <a:pPr lvl="3"/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16E1812-E6CA-419F-A851-A81C2BD25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663" y="1296090"/>
            <a:ext cx="6638925" cy="303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92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Communication Objects (4)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13</a:t>
            </a:fld>
            <a:endParaRPr lang="en-US" altLang="it-IT"/>
          </a:p>
        </p:txBody>
      </p:sp>
      <p:cxnSp>
        <p:nvCxnSpPr>
          <p:cNvPr id="85" name="Connettore 2 84">
            <a:extLst>
              <a:ext uri="{FF2B5EF4-FFF2-40B4-BE49-F238E27FC236}">
                <a16:creationId xmlns:a16="http://schemas.microsoft.com/office/drawing/2014/main" id="{1C4BA67F-3519-4B0E-A7E8-C3A78B0F525F}"/>
              </a:ext>
            </a:extLst>
          </p:cNvPr>
          <p:cNvCxnSpPr/>
          <p:nvPr/>
        </p:nvCxnSpPr>
        <p:spPr>
          <a:xfrm>
            <a:off x="1943100" y="5203668"/>
            <a:ext cx="76120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ttore 2 86">
            <a:extLst>
              <a:ext uri="{FF2B5EF4-FFF2-40B4-BE49-F238E27FC236}">
                <a16:creationId xmlns:a16="http://schemas.microsoft.com/office/drawing/2014/main" id="{3FF07B2A-E677-4F26-A066-8CD618E4BE88}"/>
              </a:ext>
            </a:extLst>
          </p:cNvPr>
          <p:cNvCxnSpPr/>
          <p:nvPr/>
        </p:nvCxnSpPr>
        <p:spPr>
          <a:xfrm flipV="1">
            <a:off x="2724150" y="3813018"/>
            <a:ext cx="0" cy="1390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2 87">
            <a:extLst>
              <a:ext uri="{FF2B5EF4-FFF2-40B4-BE49-F238E27FC236}">
                <a16:creationId xmlns:a16="http://schemas.microsoft.com/office/drawing/2014/main" id="{E0724C40-3461-4368-975E-C14F8124A196}"/>
              </a:ext>
            </a:extLst>
          </p:cNvPr>
          <p:cNvCxnSpPr/>
          <p:nvPr/>
        </p:nvCxnSpPr>
        <p:spPr>
          <a:xfrm flipV="1">
            <a:off x="5262129" y="3813018"/>
            <a:ext cx="0" cy="1390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ttore 2 88">
            <a:extLst>
              <a:ext uri="{FF2B5EF4-FFF2-40B4-BE49-F238E27FC236}">
                <a16:creationId xmlns:a16="http://schemas.microsoft.com/office/drawing/2014/main" id="{ECFC9D29-697C-4092-A3C4-997155645B26}"/>
              </a:ext>
            </a:extLst>
          </p:cNvPr>
          <p:cNvCxnSpPr/>
          <p:nvPr/>
        </p:nvCxnSpPr>
        <p:spPr>
          <a:xfrm flipV="1">
            <a:off x="3614304" y="3813018"/>
            <a:ext cx="0" cy="139065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2 89">
            <a:extLst>
              <a:ext uri="{FF2B5EF4-FFF2-40B4-BE49-F238E27FC236}">
                <a16:creationId xmlns:a16="http://schemas.microsoft.com/office/drawing/2014/main" id="{28A2876C-4F7C-453E-9E84-E3E58E70DCDC}"/>
              </a:ext>
            </a:extLst>
          </p:cNvPr>
          <p:cNvCxnSpPr/>
          <p:nvPr/>
        </p:nvCxnSpPr>
        <p:spPr>
          <a:xfrm flipV="1">
            <a:off x="3780558" y="3813018"/>
            <a:ext cx="0" cy="139065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2 90">
            <a:extLst>
              <a:ext uri="{FF2B5EF4-FFF2-40B4-BE49-F238E27FC236}">
                <a16:creationId xmlns:a16="http://schemas.microsoft.com/office/drawing/2014/main" id="{468AFDC5-B670-45B9-901C-5AD68A816AC9}"/>
              </a:ext>
            </a:extLst>
          </p:cNvPr>
          <p:cNvCxnSpPr/>
          <p:nvPr/>
        </p:nvCxnSpPr>
        <p:spPr>
          <a:xfrm flipV="1">
            <a:off x="3966729" y="3813018"/>
            <a:ext cx="0" cy="139065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ttore 2 91">
            <a:extLst>
              <a:ext uri="{FF2B5EF4-FFF2-40B4-BE49-F238E27FC236}">
                <a16:creationId xmlns:a16="http://schemas.microsoft.com/office/drawing/2014/main" id="{E8AF5BF2-D45B-49FB-8D31-45D3E9C03FDC}"/>
              </a:ext>
            </a:extLst>
          </p:cNvPr>
          <p:cNvCxnSpPr/>
          <p:nvPr/>
        </p:nvCxnSpPr>
        <p:spPr>
          <a:xfrm flipV="1">
            <a:off x="4157229" y="3813018"/>
            <a:ext cx="0" cy="139065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0508594F-6F94-4F76-AC73-0570D8423A19}"/>
              </a:ext>
            </a:extLst>
          </p:cNvPr>
          <p:cNvSpPr txBox="1"/>
          <p:nvPr/>
        </p:nvSpPr>
        <p:spPr>
          <a:xfrm>
            <a:off x="2387679" y="3306645"/>
            <a:ext cx="672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SYNC</a:t>
            </a: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B68F8F07-3A7E-4080-BE5F-ED1C9AAABF8E}"/>
              </a:ext>
            </a:extLst>
          </p:cNvPr>
          <p:cNvSpPr txBox="1"/>
          <p:nvPr/>
        </p:nvSpPr>
        <p:spPr>
          <a:xfrm>
            <a:off x="4925658" y="3305097"/>
            <a:ext cx="672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SYNC</a:t>
            </a:r>
          </a:p>
        </p:txBody>
      </p:sp>
      <p:sp>
        <p:nvSpPr>
          <p:cNvPr id="95" name="CasellaDiTesto 94">
            <a:extLst>
              <a:ext uri="{FF2B5EF4-FFF2-40B4-BE49-F238E27FC236}">
                <a16:creationId xmlns:a16="http://schemas.microsoft.com/office/drawing/2014/main" id="{5B53D255-0A9A-4C8E-9947-1CE477004B9B}"/>
              </a:ext>
            </a:extLst>
          </p:cNvPr>
          <p:cNvSpPr txBox="1"/>
          <p:nvPr/>
        </p:nvSpPr>
        <p:spPr>
          <a:xfrm>
            <a:off x="3293051" y="3302001"/>
            <a:ext cx="140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SYNC </a:t>
            </a:r>
            <a:r>
              <a:rPr lang="en-GB" dirty="0" err="1"/>
              <a:t>RDPOs</a:t>
            </a:r>
            <a:endParaRPr lang="en-GB" dirty="0"/>
          </a:p>
        </p:txBody>
      </p:sp>
      <p:cxnSp>
        <p:nvCxnSpPr>
          <p:cNvPr id="193" name="Connettore 2 192">
            <a:extLst>
              <a:ext uri="{FF2B5EF4-FFF2-40B4-BE49-F238E27FC236}">
                <a16:creationId xmlns:a16="http://schemas.microsoft.com/office/drawing/2014/main" id="{7CEF252D-F22D-40A6-BBDA-9BE05D707FC3}"/>
              </a:ext>
            </a:extLst>
          </p:cNvPr>
          <p:cNvCxnSpPr/>
          <p:nvPr/>
        </p:nvCxnSpPr>
        <p:spPr>
          <a:xfrm flipV="1">
            <a:off x="6675837" y="3809922"/>
            <a:ext cx="0" cy="139065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CasellaDiTesto 193">
            <a:extLst>
              <a:ext uri="{FF2B5EF4-FFF2-40B4-BE49-F238E27FC236}">
                <a16:creationId xmlns:a16="http://schemas.microsoft.com/office/drawing/2014/main" id="{8369F6BB-D183-4F72-984A-662335486460}"/>
              </a:ext>
            </a:extLst>
          </p:cNvPr>
          <p:cNvSpPr txBox="1"/>
          <p:nvPr/>
        </p:nvSpPr>
        <p:spPr>
          <a:xfrm>
            <a:off x="6339366" y="3302001"/>
            <a:ext cx="805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ASYNC</a:t>
            </a:r>
            <a:endParaRPr lang="en-GB" dirty="0"/>
          </a:p>
        </p:txBody>
      </p:sp>
      <p:sp>
        <p:nvSpPr>
          <p:cNvPr id="22" name="Segnaposto contenuto 8">
            <a:extLst>
              <a:ext uri="{FF2B5EF4-FFF2-40B4-BE49-F238E27FC236}">
                <a16:creationId xmlns:a16="http://schemas.microsoft.com/office/drawing/2014/main" id="{5A96A54C-A9C1-439F-A09D-72D5FBF5D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9650" y="625474"/>
            <a:ext cx="10905259" cy="1944454"/>
          </a:xfrm>
        </p:spPr>
        <p:txBody>
          <a:bodyPr/>
          <a:lstStyle/>
          <a:p>
            <a:r>
              <a:rPr lang="en-GB" b="1" dirty="0"/>
              <a:t>Process Data Object (</a:t>
            </a:r>
            <a:r>
              <a:rPr lang="en-GB" b="1" dirty="0" err="1"/>
              <a:t>PDO</a:t>
            </a:r>
            <a:r>
              <a:rPr lang="en-GB" b="1" dirty="0"/>
              <a:t>) : Reception Mode</a:t>
            </a:r>
          </a:p>
          <a:p>
            <a:endParaRPr lang="en-US" altLang="en-US" sz="2400" dirty="0"/>
          </a:p>
          <a:p>
            <a:pPr lvl="1"/>
            <a:r>
              <a:rPr lang="en-GB" dirty="0"/>
              <a:t>Synchronous: </a:t>
            </a:r>
            <a:r>
              <a:rPr lang="en-GB" dirty="0" err="1"/>
              <a:t>RPDO</a:t>
            </a:r>
            <a:r>
              <a:rPr lang="en-GB" dirty="0"/>
              <a:t> is elaborated at SYNC reception</a:t>
            </a:r>
          </a:p>
          <a:p>
            <a:pPr lvl="1"/>
            <a:r>
              <a:rPr lang="en-GB" dirty="0"/>
              <a:t>Asynchronous: </a:t>
            </a:r>
            <a:r>
              <a:rPr lang="en-GB" dirty="0" err="1"/>
              <a:t>RPDO</a:t>
            </a:r>
            <a:r>
              <a:rPr lang="en-GB" dirty="0"/>
              <a:t> is elaborated as soon as it is received</a:t>
            </a:r>
            <a:endParaRPr lang="it-IT" dirty="0"/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10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0.15378 2.22222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0.1539 2.22222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0.15378 2.22222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15377 2.22222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  <p:bldP spid="95" grpId="1"/>
      <p:bldP spid="1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Communication Objects (5)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14</a:t>
            </a:fld>
            <a:endParaRPr lang="en-US" altLang="it-IT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C0F121D0-6777-4E93-BB8F-C64CC8E2F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9650" y="625474"/>
            <a:ext cx="10905259" cy="5699126"/>
          </a:xfrm>
        </p:spPr>
        <p:txBody>
          <a:bodyPr/>
          <a:lstStyle/>
          <a:p>
            <a:r>
              <a:rPr lang="en-GB" b="1" dirty="0"/>
              <a:t>Service Data Object (SDO)</a:t>
            </a:r>
          </a:p>
          <a:p>
            <a:endParaRPr lang="en-US" altLang="en-US" sz="2400" dirty="0"/>
          </a:p>
          <a:p>
            <a:pPr lvl="1"/>
            <a:r>
              <a:rPr lang="en-GB" dirty="0"/>
              <a:t>Used to perform access on the Object Dictionary entries</a:t>
            </a:r>
          </a:p>
          <a:p>
            <a:pPr lvl="1"/>
            <a:r>
              <a:rPr lang="en-GB" dirty="0"/>
              <a:t>Used to transfer multiple data sets</a:t>
            </a:r>
          </a:p>
          <a:p>
            <a:pPr lvl="1"/>
            <a:r>
              <a:rPr lang="en-US" dirty="0"/>
              <a:t>Basically an SDO is transferred as a sequence of segments. Prior to transferring the segments there is an initialization phase where client and server prepare themselves for transferring the segments</a:t>
            </a:r>
            <a:endParaRPr lang="en-GB" dirty="0"/>
          </a:p>
          <a:p>
            <a:pPr lvl="2"/>
            <a:r>
              <a:rPr lang="en-GB" dirty="0"/>
              <a:t>Expedited: Up to 4 bytes are transferred during initialization</a:t>
            </a:r>
          </a:p>
          <a:p>
            <a:pPr lvl="2"/>
            <a:r>
              <a:rPr lang="en-GB" dirty="0"/>
              <a:t>Segmented: </a:t>
            </a:r>
            <a:r>
              <a:rPr lang="en-US" dirty="0"/>
              <a:t>Data are transferred as a sequence of segments after initialization</a:t>
            </a:r>
            <a:endParaRPr lang="en-GB" dirty="0"/>
          </a:p>
          <a:p>
            <a:pPr lvl="2"/>
            <a:r>
              <a:rPr lang="en-GB" dirty="0"/>
              <a:t>Block : Data are transferred as a set of blocks. Each block may consist of up to 127 messages</a:t>
            </a:r>
          </a:p>
          <a:p>
            <a:pPr lvl="1"/>
            <a:r>
              <a:rPr lang="en-GB" dirty="0"/>
              <a:t>Basic Services:</a:t>
            </a:r>
          </a:p>
          <a:p>
            <a:pPr lvl="2"/>
            <a:r>
              <a:rPr lang="en-GB" dirty="0"/>
              <a:t>Download : Client transfers data to Server</a:t>
            </a:r>
          </a:p>
          <a:p>
            <a:pPr lvl="2"/>
            <a:r>
              <a:rPr lang="en-GB" dirty="0"/>
              <a:t>Upload : Client requests data from server</a:t>
            </a:r>
          </a:p>
          <a:p>
            <a:pPr lvl="2"/>
            <a:r>
              <a:rPr lang="en-GB" dirty="0"/>
              <a:t>Abort: Client or Server signals protocol error</a:t>
            </a:r>
          </a:p>
          <a:p>
            <a:pPr lvl="3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0138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61440-2B3A-4055-A0B9-51D36ADC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CANopen Overview : Implementation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E42435-64D6-422B-B8C0-ABC27888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053CDD-BE42-4479-9F8A-BE7D9974F657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DE9B2-D959-4129-BE09-A0ED85D4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F61070-151F-4745-A8CB-D4B9733E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36A06-47D1-4F6B-B88E-FBBD03C422E8}" type="slidenum">
              <a:rPr lang="en-US" altLang="it-IT" smtClean="0"/>
              <a:pPr>
                <a:defRPr/>
              </a:pPr>
              <a:t>15</a:t>
            </a:fld>
            <a:endParaRPr lang="en-US" altLang="it-IT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C0F121D0-6777-4E93-BB8F-C64CC8E2F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9650" y="542350"/>
            <a:ext cx="10905259" cy="5699126"/>
          </a:xfrm>
        </p:spPr>
        <p:txBody>
          <a:bodyPr/>
          <a:lstStyle/>
          <a:p>
            <a:r>
              <a:rPr lang="en-GB" dirty="0"/>
              <a:t>Software</a:t>
            </a:r>
          </a:p>
          <a:p>
            <a:pPr lvl="1"/>
            <a:r>
              <a:rPr lang="en-GB" dirty="0">
                <a:solidFill>
                  <a:srgbClr val="00B050"/>
                </a:solidFill>
              </a:rPr>
              <a:t>Flexibility in Object Dictionary definition and protocol implementation</a:t>
            </a:r>
          </a:p>
          <a:p>
            <a:pPr lvl="1"/>
            <a:r>
              <a:rPr lang="en-GB" dirty="0">
                <a:solidFill>
                  <a:srgbClr val="00B050"/>
                </a:solidFill>
              </a:rPr>
              <a:t>No additional Hardware components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Detailed CANopen Protocol understanding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High Computational load (messages encoding/decoding)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Heavy Code Debugging</a:t>
            </a:r>
          </a:p>
          <a:p>
            <a:r>
              <a:rPr lang="en-GB" dirty="0"/>
              <a:t>Hardware</a:t>
            </a:r>
          </a:p>
          <a:p>
            <a:pPr lvl="1"/>
            <a:r>
              <a:rPr lang="en-GB" dirty="0" err="1">
                <a:solidFill>
                  <a:srgbClr val="00B050"/>
                </a:solidFill>
              </a:rPr>
              <a:t>uC</a:t>
            </a:r>
            <a:r>
              <a:rPr lang="en-GB" dirty="0">
                <a:solidFill>
                  <a:srgbClr val="00B050"/>
                </a:solidFill>
              </a:rPr>
              <a:t>/</a:t>
            </a:r>
            <a:r>
              <a:rPr lang="en-GB" dirty="0" err="1">
                <a:solidFill>
                  <a:srgbClr val="00B050"/>
                </a:solidFill>
              </a:rPr>
              <a:t>uP</a:t>
            </a:r>
            <a:r>
              <a:rPr lang="en-GB" dirty="0">
                <a:solidFill>
                  <a:srgbClr val="00B050"/>
                </a:solidFill>
              </a:rPr>
              <a:t> free of computational task (working only on “variables”)</a:t>
            </a:r>
          </a:p>
          <a:p>
            <a:pPr lvl="1"/>
            <a:r>
              <a:rPr lang="en-GB" dirty="0">
                <a:solidFill>
                  <a:srgbClr val="00B050"/>
                </a:solidFill>
              </a:rPr>
              <a:t>Basic knowledge of CANopen protocol</a:t>
            </a:r>
          </a:p>
          <a:p>
            <a:pPr lvl="1"/>
            <a:r>
              <a:rPr lang="en-GB" dirty="0">
                <a:solidFill>
                  <a:srgbClr val="00B050"/>
                </a:solidFill>
              </a:rPr>
              <a:t>System Integration debugging</a:t>
            </a:r>
          </a:p>
          <a:p>
            <a:pPr lvl="1"/>
            <a:r>
              <a:rPr lang="en-GB" dirty="0">
                <a:solidFill>
                  <a:srgbClr val="00B050"/>
                </a:solidFill>
              </a:rPr>
              <a:t>Ready to play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Dependent on architectural restrictions 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HW resource occupation:</a:t>
            </a:r>
          </a:p>
          <a:p>
            <a:pPr lvl="3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6867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Main Characteristics (1)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16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11" name="Segnaposto contenuto 8">
            <a:extLst>
              <a:ext uri="{FF2B5EF4-FFF2-40B4-BE49-F238E27FC236}">
                <a16:creationId xmlns:a16="http://schemas.microsoft.com/office/drawing/2014/main" id="{031557D6-9415-4BD9-AE7C-8F63CE3F1DD9}"/>
              </a:ext>
            </a:extLst>
          </p:cNvPr>
          <p:cNvSpPr txBox="1">
            <a:spLocks/>
          </p:cNvSpPr>
          <p:nvPr/>
        </p:nvSpPr>
        <p:spPr bwMode="auto">
          <a:xfrm>
            <a:off x="1266825" y="725532"/>
            <a:ext cx="9994733" cy="571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Supported CANopen functionalities</a:t>
            </a:r>
          </a:p>
          <a:p>
            <a:pPr lvl="1"/>
            <a:r>
              <a:rPr lang="en-US" sz="2000" dirty="0"/>
              <a:t>Slave Node;</a:t>
            </a:r>
          </a:p>
          <a:p>
            <a:pPr lvl="1"/>
            <a:r>
              <a:rPr lang="en-US" sz="2000" dirty="0" err="1"/>
              <a:t>PDO</a:t>
            </a:r>
            <a:r>
              <a:rPr lang="en-US" sz="2000" dirty="0"/>
              <a:t> (</a:t>
            </a:r>
            <a:r>
              <a:rPr lang="en-US" sz="2000" dirty="0" err="1"/>
              <a:t>TPDOs</a:t>
            </a:r>
            <a:r>
              <a:rPr lang="en-US" sz="2000" dirty="0"/>
              <a:t> and </a:t>
            </a:r>
            <a:r>
              <a:rPr lang="en-US" sz="2000" dirty="0" err="1"/>
              <a:t>RPDOs</a:t>
            </a:r>
            <a:r>
              <a:rPr lang="en-US" sz="2000" dirty="0"/>
              <a:t>) objects</a:t>
            </a:r>
          </a:p>
          <a:p>
            <a:pPr lvl="1"/>
            <a:r>
              <a:rPr lang="en-US" sz="2000" dirty="0"/>
              <a:t>SDO server services (expedited, segmented and Block) 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Network Management;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SYNC consumer;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Heartbeat producer and consumer;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Additional Features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Redundancy Manager</a:t>
            </a:r>
          </a:p>
          <a:p>
            <a:pPr lvl="1">
              <a:lnSpc>
                <a:spcPct val="110000"/>
              </a:lnSpc>
            </a:pPr>
            <a:r>
              <a:rPr lang="en-US" sz="2000" dirty="0" err="1"/>
              <a:t>EDAC</a:t>
            </a:r>
            <a:r>
              <a:rPr lang="en-US" sz="2000" dirty="0"/>
              <a:t> protection on memories</a:t>
            </a:r>
          </a:p>
          <a:p>
            <a:pPr>
              <a:lnSpc>
                <a:spcPct val="110000"/>
              </a:lnSpc>
            </a:pPr>
            <a:r>
              <a:rPr lang="en-US" altLang="en-US" sz="2400" dirty="0"/>
              <a:t>CCIPC configuration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Node-Id &amp; Node-Mask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Host Interface (Generic I/O, AMBA, Direct)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CAN bit Rate (</a:t>
            </a:r>
            <a:r>
              <a:rPr lang="en-US" altLang="en-US" sz="2000" dirty="0" err="1"/>
              <a:t>125k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250k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500k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1M</a:t>
            </a:r>
            <a:r>
              <a:rPr lang="en-US" altLang="en-US" sz="2000" dirty="0"/>
              <a:t>)</a:t>
            </a:r>
          </a:p>
          <a:p>
            <a:pPr lvl="1">
              <a:lnSpc>
                <a:spcPct val="110000"/>
              </a:lnSpc>
            </a:pPr>
            <a:endParaRPr lang="en-US" altLang="en-US" sz="2000" dirty="0"/>
          </a:p>
          <a:p>
            <a:pPr>
              <a:lnSpc>
                <a:spcPct val="110000"/>
              </a:lnSpc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31090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Main Characteristics (2)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17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11" name="Segnaposto contenuto 8">
            <a:extLst>
              <a:ext uri="{FF2B5EF4-FFF2-40B4-BE49-F238E27FC236}">
                <a16:creationId xmlns:a16="http://schemas.microsoft.com/office/drawing/2014/main" id="{031557D6-9415-4BD9-AE7C-8F63CE3F1DD9}"/>
              </a:ext>
            </a:extLst>
          </p:cNvPr>
          <p:cNvSpPr txBox="1">
            <a:spLocks/>
          </p:cNvSpPr>
          <p:nvPr/>
        </p:nvSpPr>
        <p:spPr bwMode="auto">
          <a:xfrm>
            <a:off x="1266825" y="972376"/>
            <a:ext cx="8277225" cy="48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Redundancy Manager</a:t>
            </a:r>
          </a:p>
          <a:p>
            <a:endParaRPr lang="en-US" sz="2400" dirty="0"/>
          </a:p>
          <a:p>
            <a:pPr lvl="1"/>
            <a:r>
              <a:rPr lang="en-US" sz="2000" dirty="0"/>
              <a:t>Heartbeat Consumer Time: time window within which CCIPC is waiting for Master Heartbeat.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Heartbeat Event : missing Heartbeat from Master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err="1"/>
              <a:t>Ttoggle</a:t>
            </a:r>
            <a:r>
              <a:rPr lang="en-US" sz="2000" dirty="0"/>
              <a:t> : Maximum number of Heartbeat Event before bus switch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err="1"/>
              <a:t>Ntoggle</a:t>
            </a:r>
            <a:r>
              <a:rPr lang="en-US" sz="2000" dirty="0"/>
              <a:t> : Maximum Number of Bus switch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err="1"/>
              <a:t>Ctoggle</a:t>
            </a:r>
            <a:r>
              <a:rPr lang="en-US" sz="2000" dirty="0"/>
              <a:t> : current number of bus switch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>
              <a:lnSpc>
                <a:spcPct val="110000"/>
              </a:lnSpc>
            </a:pPr>
            <a:endParaRPr lang="en-US" altLang="en-US" sz="2000" dirty="0"/>
          </a:p>
          <a:p>
            <a:pPr>
              <a:lnSpc>
                <a:spcPct val="110000"/>
              </a:lnSpc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7B3C94F-00A4-40A7-B4A0-451DE6DE5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600" y="738511"/>
            <a:ext cx="1327150" cy="560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82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Main Characteristics (3)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18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11" name="Segnaposto contenuto 8">
            <a:extLst>
              <a:ext uri="{FF2B5EF4-FFF2-40B4-BE49-F238E27FC236}">
                <a16:creationId xmlns:a16="http://schemas.microsoft.com/office/drawing/2014/main" id="{031557D6-9415-4BD9-AE7C-8F63CE3F1DD9}"/>
              </a:ext>
            </a:extLst>
          </p:cNvPr>
          <p:cNvSpPr txBox="1">
            <a:spLocks/>
          </p:cNvSpPr>
          <p:nvPr/>
        </p:nvSpPr>
        <p:spPr bwMode="auto">
          <a:xfrm>
            <a:off x="1266825" y="734288"/>
            <a:ext cx="9188617" cy="5353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Node-ID &amp; Node-Mask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CCIPC can occupy one or more Node-ID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Each Node includes up to 4 </a:t>
            </a:r>
            <a:r>
              <a:rPr lang="en-US" altLang="en-US" sz="2000" dirty="0" err="1"/>
              <a:t>RPDOs</a:t>
            </a:r>
            <a:r>
              <a:rPr lang="en-US" altLang="en-US" sz="2000" dirty="0"/>
              <a:t> and 4 </a:t>
            </a:r>
            <a:r>
              <a:rPr lang="en-US" altLang="en-US" sz="2000" dirty="0" err="1"/>
              <a:t>TPDOs</a:t>
            </a:r>
            <a:endParaRPr lang="en-US" altLang="en-US" sz="2000" dirty="0"/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If more </a:t>
            </a:r>
            <a:r>
              <a:rPr lang="en-US" altLang="en-US" sz="2000" dirty="0" err="1"/>
              <a:t>PDOs</a:t>
            </a:r>
            <a:r>
              <a:rPr lang="en-US" altLang="en-US" sz="2000" dirty="0"/>
              <a:t> are necessary </a:t>
            </a:r>
            <a:r>
              <a:rPr lang="en-US" altLang="en-US" sz="2000" dirty="0">
                <a:sym typeface="Wingdings" panose="05000000000000000000" pitchFamily="2" charset="2"/>
              </a:rPr>
              <a:t> CCIPC can use consecutive CAN IDs.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>
                <a:sym typeface="Wingdings" panose="05000000000000000000" pitchFamily="2" charset="2"/>
              </a:rPr>
              <a:t>The Node-Mask determines how many Node CCIPC occupies</a:t>
            </a:r>
          </a:p>
          <a:p>
            <a:pPr lvl="2">
              <a:lnSpc>
                <a:spcPct val="110000"/>
              </a:lnSpc>
            </a:pPr>
            <a:r>
              <a:rPr lang="en-US" altLang="en-US" sz="1600" dirty="0">
                <a:sym typeface="Wingdings" panose="05000000000000000000" pitchFamily="2" charset="2"/>
              </a:rPr>
              <a:t>Mask=2 (ID MASK = 11111</a:t>
            </a:r>
            <a:r>
              <a:rPr lang="en-US" alt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00</a:t>
            </a:r>
            <a:r>
              <a:rPr lang="en-US" altLang="en-US" sz="1600" dirty="0">
                <a:sym typeface="Wingdings" panose="05000000000000000000" pitchFamily="2" charset="2"/>
              </a:rPr>
              <a:t>) Node Count=4  #</a:t>
            </a:r>
            <a:r>
              <a:rPr lang="en-US" altLang="en-US" sz="1600" dirty="0" err="1">
                <a:sym typeface="Wingdings" panose="05000000000000000000" pitchFamily="2" charset="2"/>
              </a:rPr>
              <a:t>TPDO</a:t>
            </a:r>
            <a:r>
              <a:rPr lang="en-US" altLang="en-US" sz="1600" dirty="0">
                <a:sym typeface="Wingdings" panose="05000000000000000000" pitchFamily="2" charset="2"/>
              </a:rPr>
              <a:t>=#</a:t>
            </a:r>
            <a:r>
              <a:rPr lang="en-US" altLang="en-US" sz="1600" dirty="0" err="1">
                <a:sym typeface="Wingdings" panose="05000000000000000000" pitchFamily="2" charset="2"/>
              </a:rPr>
              <a:t>RPDO</a:t>
            </a:r>
            <a:r>
              <a:rPr lang="en-US" altLang="en-US" sz="1600" dirty="0">
                <a:sym typeface="Wingdings" panose="05000000000000000000" pitchFamily="2" charset="2"/>
              </a:rPr>
              <a:t>=16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altLang="en-US" sz="2000" dirty="0">
              <a:sym typeface="Wingdings" panose="05000000000000000000" pitchFamily="2" charset="2"/>
            </a:endParaRPr>
          </a:p>
          <a:p>
            <a:pPr lvl="1">
              <a:lnSpc>
                <a:spcPct val="110000"/>
              </a:lnSpc>
            </a:pPr>
            <a:endParaRPr lang="en-US" altLang="en-US" sz="2000" dirty="0"/>
          </a:p>
          <a:p>
            <a:pPr lvl="1">
              <a:lnSpc>
                <a:spcPct val="110000"/>
              </a:lnSpc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24BAEF1-3333-4D0C-8232-2A1EE9532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706" y="1339973"/>
            <a:ext cx="6238875" cy="221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44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Main Characteristics (4)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19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11" name="Segnaposto contenuto 8">
            <a:extLst>
              <a:ext uri="{FF2B5EF4-FFF2-40B4-BE49-F238E27FC236}">
                <a16:creationId xmlns:a16="http://schemas.microsoft.com/office/drawing/2014/main" id="{031557D6-9415-4BD9-AE7C-8F63CE3F1DD9}"/>
              </a:ext>
            </a:extLst>
          </p:cNvPr>
          <p:cNvSpPr txBox="1">
            <a:spLocks/>
          </p:cNvSpPr>
          <p:nvPr/>
        </p:nvSpPr>
        <p:spPr bwMode="auto">
          <a:xfrm>
            <a:off x="1266825" y="926433"/>
            <a:ext cx="6252846" cy="510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2400" dirty="0"/>
              <a:t>HOST Interface</a:t>
            </a:r>
          </a:p>
          <a:p>
            <a:pPr>
              <a:lnSpc>
                <a:spcPct val="110000"/>
              </a:lnSpc>
            </a:pPr>
            <a:endParaRPr lang="en-US" altLang="en-US" sz="2400" dirty="0"/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Generic I/O : Simple Memory Interface.</a:t>
            </a:r>
            <a:br>
              <a:rPr lang="en-US" altLang="en-US" sz="2000" dirty="0"/>
            </a:br>
            <a:r>
              <a:rPr lang="en-US" altLang="en-US" sz="2000" dirty="0"/>
              <a:t>Arbiter allows Host and CCIPC memory sharing </a:t>
            </a:r>
          </a:p>
          <a:p>
            <a:pPr lvl="1">
              <a:lnSpc>
                <a:spcPct val="110000"/>
              </a:lnSpc>
            </a:pPr>
            <a:endParaRPr lang="en-US" altLang="en-US" sz="2000" dirty="0"/>
          </a:p>
          <a:p>
            <a:pPr lvl="1">
              <a:lnSpc>
                <a:spcPct val="110000"/>
              </a:lnSpc>
            </a:pPr>
            <a:endParaRPr lang="en-US" altLang="en-US" sz="2000" dirty="0"/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AMBA : oriented for Complex SoC</a:t>
            </a:r>
          </a:p>
          <a:p>
            <a:pPr lvl="1">
              <a:lnSpc>
                <a:spcPct val="110000"/>
              </a:lnSpc>
            </a:pPr>
            <a:endParaRPr lang="en-US" altLang="en-US" sz="2000" dirty="0"/>
          </a:p>
          <a:p>
            <a:pPr lvl="1">
              <a:lnSpc>
                <a:spcPct val="110000"/>
              </a:lnSpc>
            </a:pPr>
            <a:endParaRPr lang="en-US" altLang="en-US" sz="2000" dirty="0"/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Direct : Simple Architecture where AOs are directly</a:t>
            </a:r>
            <a:br>
              <a:rPr lang="en-US" altLang="en-US" sz="2000" dirty="0"/>
            </a:br>
            <a:r>
              <a:rPr lang="en-US" altLang="en-US" sz="2000" dirty="0"/>
              <a:t>connected to external device</a:t>
            </a:r>
            <a:endParaRPr lang="en-US" altLang="en-US" sz="1600" dirty="0"/>
          </a:p>
          <a:p>
            <a:pPr>
              <a:lnSpc>
                <a:spcPct val="110000"/>
              </a:lnSpc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8EBAFF21-1506-4CB1-B1A2-099E30BA6BA1}"/>
              </a:ext>
            </a:extLst>
          </p:cNvPr>
          <p:cNvGrpSpPr/>
          <p:nvPr/>
        </p:nvGrpSpPr>
        <p:grpSpPr>
          <a:xfrm>
            <a:off x="7656945" y="1074882"/>
            <a:ext cx="3917106" cy="1487054"/>
            <a:chOff x="7656945" y="960582"/>
            <a:chExt cx="3917106" cy="1487054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75AA8B4A-C428-40AA-96E2-961356B8A4BF}"/>
                </a:ext>
              </a:extLst>
            </p:cNvPr>
            <p:cNvSpPr/>
            <p:nvPr/>
          </p:nvSpPr>
          <p:spPr>
            <a:xfrm>
              <a:off x="7656945" y="960582"/>
              <a:ext cx="3888510" cy="1487054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E36E234F-D476-479B-9E52-4D8193C03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8159" y="1071419"/>
              <a:ext cx="2348344" cy="1257300"/>
            </a:xfrm>
            <a:prstGeom prst="rect">
              <a:avLst/>
            </a:prstGeom>
          </p:spPr>
        </p:pic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D66AF9E0-AF20-44F0-8A9E-5049459B0968}"/>
                </a:ext>
              </a:extLst>
            </p:cNvPr>
            <p:cNvSpPr txBox="1"/>
            <p:nvPr/>
          </p:nvSpPr>
          <p:spPr>
            <a:xfrm>
              <a:off x="10324991" y="1382736"/>
              <a:ext cx="12490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>
                  <a:solidFill>
                    <a:srgbClr val="FFFF00"/>
                  </a:solidFill>
                </a:rPr>
                <a:t>Generic I/O</a:t>
              </a:r>
            </a:p>
            <a:p>
              <a:r>
                <a:rPr lang="en-GB" i="1" dirty="0">
                  <a:solidFill>
                    <a:srgbClr val="FFFF00"/>
                  </a:solidFill>
                </a:rPr>
                <a:t>Interface</a:t>
              </a: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0818068B-6631-45B6-A676-29DFD7FF1942}"/>
              </a:ext>
            </a:extLst>
          </p:cNvPr>
          <p:cNvGrpSpPr/>
          <p:nvPr/>
        </p:nvGrpSpPr>
        <p:grpSpPr>
          <a:xfrm>
            <a:off x="7649151" y="4631984"/>
            <a:ext cx="3896304" cy="1223241"/>
            <a:chOff x="7649151" y="4517684"/>
            <a:chExt cx="3896304" cy="1223241"/>
          </a:xfrm>
        </p:grpSpPr>
        <p:sp>
          <p:nvSpPr>
            <p:cNvPr id="21" name="Rettangolo 20">
              <a:extLst>
                <a:ext uri="{FF2B5EF4-FFF2-40B4-BE49-F238E27FC236}">
                  <a16:creationId xmlns:a16="http://schemas.microsoft.com/office/drawing/2014/main" id="{4DB1A0D5-22E8-41A8-94C5-51F0CED88151}"/>
                </a:ext>
              </a:extLst>
            </p:cNvPr>
            <p:cNvSpPr/>
            <p:nvPr/>
          </p:nvSpPr>
          <p:spPr>
            <a:xfrm>
              <a:off x="7649151" y="4517684"/>
              <a:ext cx="3896304" cy="1223241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484B691C-54BE-46E4-A5F6-C6D759E79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8159" y="4782128"/>
              <a:ext cx="2576832" cy="736600"/>
            </a:xfrm>
            <a:prstGeom prst="rect">
              <a:avLst/>
            </a:prstGeom>
          </p:spPr>
        </p:pic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18051F51-0CE1-4583-A3D4-AE2A4CA7511C}"/>
                </a:ext>
              </a:extLst>
            </p:cNvPr>
            <p:cNvSpPr txBox="1"/>
            <p:nvPr/>
          </p:nvSpPr>
          <p:spPr>
            <a:xfrm>
              <a:off x="10344487" y="4729136"/>
              <a:ext cx="1013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>
                  <a:solidFill>
                    <a:srgbClr val="FFFF00"/>
                  </a:solidFill>
                </a:rPr>
                <a:t>Direct</a:t>
              </a:r>
            </a:p>
            <a:p>
              <a:r>
                <a:rPr lang="en-GB" i="1" dirty="0">
                  <a:solidFill>
                    <a:srgbClr val="FFFF00"/>
                  </a:solidFill>
                </a:rPr>
                <a:t>Interface</a:t>
              </a: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23174994-3432-4FC7-8668-90A758CED68F}"/>
              </a:ext>
            </a:extLst>
          </p:cNvPr>
          <p:cNvGrpSpPr/>
          <p:nvPr/>
        </p:nvGrpSpPr>
        <p:grpSpPr>
          <a:xfrm>
            <a:off x="7649152" y="2789553"/>
            <a:ext cx="3896303" cy="1620233"/>
            <a:chOff x="7649152" y="2675253"/>
            <a:chExt cx="3896303" cy="1620233"/>
          </a:xfrm>
        </p:grpSpPr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4897C41B-FD6E-4A8D-81D5-D9AD25607C9E}"/>
                </a:ext>
              </a:extLst>
            </p:cNvPr>
            <p:cNvSpPr/>
            <p:nvPr/>
          </p:nvSpPr>
          <p:spPr>
            <a:xfrm>
              <a:off x="7649152" y="2675253"/>
              <a:ext cx="3896303" cy="1620233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2CB0928C-29BF-42EB-B9C4-67BB59C7D144}"/>
                </a:ext>
              </a:extLst>
            </p:cNvPr>
            <p:cNvSpPr txBox="1"/>
            <p:nvPr/>
          </p:nvSpPr>
          <p:spPr>
            <a:xfrm>
              <a:off x="10352436" y="3062723"/>
              <a:ext cx="1013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>
                  <a:solidFill>
                    <a:srgbClr val="FFFF00"/>
                  </a:solidFill>
                </a:rPr>
                <a:t>AMBA</a:t>
              </a:r>
            </a:p>
            <a:p>
              <a:r>
                <a:rPr lang="en-GB" i="1" dirty="0">
                  <a:solidFill>
                    <a:srgbClr val="FFFF00"/>
                  </a:solidFill>
                </a:rPr>
                <a:t>Interface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D4E113B1-9563-4D36-9C26-43BC56CB5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48159" y="2773695"/>
              <a:ext cx="2348344" cy="147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8151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ESA release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20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14E75050-A275-4BB5-835C-42A3C360009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93" y="1259756"/>
            <a:ext cx="6627577" cy="32520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0098" y="943977"/>
            <a:ext cx="7723692" cy="5312930"/>
          </a:xfrm>
        </p:spPr>
        <p:txBody>
          <a:bodyPr/>
          <a:lstStyle/>
          <a:p>
            <a:r>
              <a:rPr lang="en-GB" dirty="0"/>
              <a:t>Single Clock (up to 16 MHz)</a:t>
            </a:r>
          </a:p>
          <a:p>
            <a:r>
              <a:rPr lang="en-GB" dirty="0"/>
              <a:t>CAN : ESA </a:t>
            </a:r>
            <a:r>
              <a:rPr lang="en-GB" dirty="0" err="1"/>
              <a:t>HurryCANe</a:t>
            </a:r>
            <a:r>
              <a:rPr lang="en-GB" dirty="0"/>
              <a:t> 5.2.4</a:t>
            </a:r>
          </a:p>
          <a:p>
            <a:r>
              <a:rPr lang="en-GB" dirty="0"/>
              <a:t>Building Blocks</a:t>
            </a:r>
          </a:p>
          <a:p>
            <a:pPr lvl="1"/>
            <a:r>
              <a:rPr lang="en-GB" dirty="0"/>
              <a:t>BUS Manager</a:t>
            </a:r>
          </a:p>
          <a:p>
            <a:pPr lvl="1"/>
            <a:r>
              <a:rPr lang="en-GB" dirty="0"/>
              <a:t>CAN Controller</a:t>
            </a:r>
          </a:p>
          <a:p>
            <a:pPr lvl="1"/>
            <a:r>
              <a:rPr lang="en-GB" dirty="0"/>
              <a:t>Network Manager (</a:t>
            </a:r>
            <a:r>
              <a:rPr lang="en-GB" dirty="0" err="1"/>
              <a:t>NMT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Message Queues (</a:t>
            </a:r>
            <a:r>
              <a:rPr lang="en-GB" dirty="0" err="1"/>
              <a:t>PDO,SDO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Event Handler + OD Handler</a:t>
            </a:r>
          </a:p>
          <a:p>
            <a:pPr lvl="1"/>
            <a:r>
              <a:rPr lang="en-GB" dirty="0"/>
              <a:t>Memory Controller</a:t>
            </a:r>
          </a:p>
          <a:p>
            <a:pPr lvl="2"/>
            <a:r>
              <a:rPr lang="en-GB" dirty="0"/>
              <a:t>Communication Parameter</a:t>
            </a:r>
          </a:p>
          <a:p>
            <a:pPr lvl="2"/>
            <a:r>
              <a:rPr lang="en-GB" dirty="0"/>
              <a:t>Index Pointer (for AOs addressing)</a:t>
            </a:r>
          </a:p>
          <a:p>
            <a:pPr lvl="2"/>
            <a:r>
              <a:rPr lang="en-GB" dirty="0"/>
              <a:t>Shared Memory (Mapping Parameter &amp; Application Objects)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571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(1)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21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6825" y="1052269"/>
            <a:ext cx="10735713" cy="5312930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Same Architecture as previous CCIPC</a:t>
            </a:r>
          </a:p>
          <a:p>
            <a:r>
              <a:rPr lang="en-GB" dirty="0"/>
              <a:t>Double clocking</a:t>
            </a:r>
          </a:p>
          <a:p>
            <a:r>
              <a:rPr lang="en-GB" dirty="0"/>
              <a:t>CAN Controller independent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grpSp>
        <p:nvGrpSpPr>
          <p:cNvPr id="4" name="Gruppo 3"/>
          <p:cNvGrpSpPr/>
          <p:nvPr/>
        </p:nvGrpSpPr>
        <p:grpSpPr>
          <a:xfrm>
            <a:off x="1759389" y="769951"/>
            <a:ext cx="7933956" cy="3665559"/>
            <a:chOff x="2541442" y="882378"/>
            <a:chExt cx="6644005" cy="3069590"/>
          </a:xfrm>
        </p:grpSpPr>
        <p:pic>
          <p:nvPicPr>
            <p:cNvPr id="10" name="Immagine 9" descr="C:\Users\tuccio\Desktop\CCIPC_architecture_NEW_pt.jpg">
              <a:extLst>
                <a:ext uri="{FF2B5EF4-FFF2-40B4-BE49-F238E27FC236}">
                  <a16:creationId xmlns:a16="http://schemas.microsoft.com/office/drawing/2014/main" id="{143E10C8-BB20-4F29-B50C-5B1A88C6254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1442" y="882378"/>
              <a:ext cx="6644005" cy="3069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8DE38B24-4D33-461A-B6DC-C1F61C2A77C4}"/>
                </a:ext>
              </a:extLst>
            </p:cNvPr>
            <p:cNvSpPr/>
            <p:nvPr/>
          </p:nvSpPr>
          <p:spPr>
            <a:xfrm>
              <a:off x="3398982" y="980077"/>
              <a:ext cx="803564" cy="655782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5D860A65-1983-4E2E-A4FF-7EBB3EDEF42A}"/>
                </a:ext>
              </a:extLst>
            </p:cNvPr>
            <p:cNvSpPr/>
            <p:nvPr/>
          </p:nvSpPr>
          <p:spPr>
            <a:xfrm>
              <a:off x="3472873" y="1733557"/>
              <a:ext cx="591127" cy="1178939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80529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(2)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22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egnaposto contenuto 5">
                <a:extLst>
                  <a:ext uri="{FF2B5EF4-FFF2-40B4-BE49-F238E27FC236}">
                    <a16:creationId xmlns:a16="http://schemas.microsoft.com/office/drawing/2014/main" id="{41C67BA7-FC80-4668-8647-38E962796AF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1260976" y="1027639"/>
                <a:ext cx="10735713" cy="5312930"/>
              </a:xfrm>
            </p:spPr>
            <p:txBody>
              <a:bodyPr/>
              <a:lstStyle/>
              <a:p>
                <a:r>
                  <a:rPr lang="en-GB" dirty="0"/>
                  <a:t>Double Clocking</a:t>
                </a:r>
              </a:p>
              <a:p>
                <a:pPr lvl="1"/>
                <a:r>
                  <a:rPr lang="en-GB" dirty="0" err="1"/>
                  <a:t>sys_clk</a:t>
                </a:r>
                <a:r>
                  <a:rPr lang="en-GB" dirty="0"/>
                  <a:t> : main system clock</a:t>
                </a:r>
              </a:p>
              <a:p>
                <a:pPr lvl="1"/>
                <a:r>
                  <a:rPr lang="en-GB" dirty="0" err="1"/>
                  <a:t>can_clk</a:t>
                </a:r>
                <a:r>
                  <a:rPr lang="en-GB" dirty="0"/>
                  <a:t> : CAN Controller clock</a:t>
                </a:r>
              </a:p>
              <a:p>
                <a:pPr lvl="1"/>
                <a:endParaRPr lang="en-GB" dirty="0"/>
              </a:p>
              <a:p>
                <a:pPr lvl="1"/>
                <a:r>
                  <a:rPr lang="en-GB" dirty="0"/>
                  <a:t>The following constraint has to be respected:</a:t>
                </a:r>
              </a:p>
              <a:p>
                <a:pPr marL="457200" lvl="1" indent="0">
                  <a:buNone/>
                </a:pPr>
                <a:endParaRPr lang="en-GB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𝑠𝑦𝑠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𝑐𝑙𝑘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𝑐𝑎𝑛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𝑐𝑙𝑘</m:t>
                      </m:r>
                    </m:oMath>
                  </m:oMathPara>
                </a14:m>
                <a:endParaRPr lang="en-GB" dirty="0"/>
              </a:p>
              <a:p>
                <a:pPr marL="457200" lvl="1" indent="0">
                  <a:buNone/>
                </a:pPr>
                <a:endParaRPr lang="en-GB" dirty="0"/>
              </a:p>
              <a:p>
                <a:pPr lvl="1"/>
                <a:r>
                  <a:rPr lang="en-GB" dirty="0"/>
                  <a:t>The </a:t>
                </a:r>
                <a:r>
                  <a:rPr lang="en-GB" i="1" dirty="0"/>
                  <a:t>synchronizer </a:t>
                </a:r>
                <a:r>
                  <a:rPr lang="en-GB" dirty="0"/>
                  <a:t>modules allow  the correcting management of the interface signals between the two clock domains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6" name="Segnaposto contenuto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1C67BA7-FC80-4668-8647-38E962796A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1260976" y="1027639"/>
                <a:ext cx="10735713" cy="5312930"/>
              </a:xfrm>
              <a:blipFill rotWithShape="1">
                <a:blip r:embed="rId3"/>
                <a:stretch>
                  <a:fillRect l="-1022" t="-1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magine 10">
            <a:extLst>
              <a:ext uri="{FF2B5EF4-FFF2-40B4-BE49-F238E27FC236}">
                <a16:creationId xmlns:a16="http://schemas.microsoft.com/office/drawing/2014/main" id="{DCB2A388-E5A9-4688-B9B3-6A9996C16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5855" y="847725"/>
            <a:ext cx="3044056" cy="2169435"/>
          </a:xfrm>
          <a:prstGeom prst="rect">
            <a:avLst/>
          </a:prstGeom>
        </p:spPr>
      </p:pic>
      <p:sp>
        <p:nvSpPr>
          <p:cNvPr id="7" name="Nuvola 6">
            <a:extLst>
              <a:ext uri="{FF2B5EF4-FFF2-40B4-BE49-F238E27FC236}">
                <a16:creationId xmlns:a16="http://schemas.microsoft.com/office/drawing/2014/main" id="{181B7F94-2EDD-40DF-93E6-4D83139B7439}"/>
              </a:ext>
            </a:extLst>
          </p:cNvPr>
          <p:cNvSpPr/>
          <p:nvPr/>
        </p:nvSpPr>
        <p:spPr>
          <a:xfrm>
            <a:off x="9269991" y="1597891"/>
            <a:ext cx="719138" cy="711200"/>
          </a:xfrm>
          <a:prstGeom prst="cloud">
            <a:avLst/>
          </a:prstGeom>
          <a:noFill/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1265FEA6-70E7-444B-A762-526B030A7B41}"/>
              </a:ext>
            </a:extLst>
          </p:cNvPr>
          <p:cNvCxnSpPr>
            <a:stCxn id="7" idx="1"/>
          </p:cNvCxnSpPr>
          <p:nvPr/>
        </p:nvCxnSpPr>
        <p:spPr>
          <a:xfrm>
            <a:off x="9629560" y="2308334"/>
            <a:ext cx="456549" cy="1127593"/>
          </a:xfrm>
          <a:prstGeom prst="straightConnector1">
            <a:avLst/>
          </a:prstGeom>
          <a:ln>
            <a:solidFill>
              <a:srgbClr val="92D05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599A6E7-66B1-451D-A10D-85E29838A58B}"/>
              </a:ext>
            </a:extLst>
          </p:cNvPr>
          <p:cNvSpPr txBox="1"/>
          <p:nvPr/>
        </p:nvSpPr>
        <p:spPr>
          <a:xfrm>
            <a:off x="8342487" y="3445163"/>
            <a:ext cx="3489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Not critical path because clock selection is done by a VHDL generic</a:t>
            </a:r>
          </a:p>
        </p:txBody>
      </p:sp>
    </p:spTree>
    <p:extLst>
      <p:ext uri="{BB962C8B-B14F-4D97-AF65-F5344CB8AC3E}">
        <p14:creationId xmlns:p14="http://schemas.microsoft.com/office/powerpoint/2010/main" val="618647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(3)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23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6825" y="847725"/>
            <a:ext cx="10735713" cy="5312930"/>
          </a:xfrm>
        </p:spPr>
        <p:txBody>
          <a:bodyPr/>
          <a:lstStyle/>
          <a:p>
            <a:r>
              <a:rPr lang="en-GB" dirty="0"/>
              <a:t>CAN Controller independent</a:t>
            </a:r>
          </a:p>
          <a:p>
            <a:pPr lvl="1"/>
            <a:r>
              <a:rPr lang="en-GB" dirty="0"/>
              <a:t>CAN Controller has been moved out of CCIPC core</a:t>
            </a:r>
          </a:p>
          <a:p>
            <a:pPr lvl="1"/>
            <a:r>
              <a:rPr lang="en-GB" dirty="0"/>
              <a:t>A generic interface has been designed to interface CCIPC to the CAN Controller</a:t>
            </a:r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13561EA4-6416-40DC-8919-7CBF5B9CC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122313"/>
              </p:ext>
            </p:extLst>
          </p:nvPr>
        </p:nvGraphicFramePr>
        <p:xfrm>
          <a:off x="1494630" y="2449063"/>
          <a:ext cx="977373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34">
                  <a:extLst>
                    <a:ext uri="{9D8B030D-6E8A-4147-A177-3AD203B41FA5}">
                      <a16:colId xmlns:a16="http://schemas.microsoft.com/office/drawing/2014/main" val="620831785"/>
                    </a:ext>
                  </a:extLst>
                </a:gridCol>
                <a:gridCol w="670382">
                  <a:extLst>
                    <a:ext uri="{9D8B030D-6E8A-4147-A177-3AD203B41FA5}">
                      <a16:colId xmlns:a16="http://schemas.microsoft.com/office/drawing/2014/main" val="3235846400"/>
                    </a:ext>
                  </a:extLst>
                </a:gridCol>
                <a:gridCol w="799668">
                  <a:extLst>
                    <a:ext uri="{9D8B030D-6E8A-4147-A177-3AD203B41FA5}">
                      <a16:colId xmlns:a16="http://schemas.microsoft.com/office/drawing/2014/main" val="3081718532"/>
                    </a:ext>
                  </a:extLst>
                </a:gridCol>
                <a:gridCol w="5860249">
                  <a:extLst>
                    <a:ext uri="{9D8B030D-6E8A-4147-A177-3AD203B41FA5}">
                      <a16:colId xmlns:a16="http://schemas.microsoft.com/office/drawing/2014/main" val="2072317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RX Interface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4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msg_rx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CAN Controller informs CCIPC that a CAN </a:t>
                      </a:r>
                      <a:r>
                        <a:rPr lang="en-GB" dirty="0" err="1"/>
                        <a:t>msg</a:t>
                      </a:r>
                      <a:r>
                        <a:rPr lang="en-GB" dirty="0"/>
                        <a:t> is ready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7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rx_ready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CCIPC ready to accept the message (‘1’ – ready , ‘0’ – busy)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rx_data</a:t>
                      </a:r>
                      <a:r>
                        <a:rPr lang="en-GB" dirty="0"/>
                        <a:t>[10:0]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Message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50205"/>
                  </a:ext>
                </a:extLst>
              </a:tr>
            </a:tbl>
          </a:graphicData>
        </a:graphic>
      </p:graphicFrame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BFB861D3-0ABE-4568-B73B-45A451A0A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378977"/>
              </p:ext>
            </p:extLst>
          </p:nvPr>
        </p:nvGraphicFramePr>
        <p:xfrm>
          <a:off x="1494631" y="4223368"/>
          <a:ext cx="977373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34">
                  <a:extLst>
                    <a:ext uri="{9D8B030D-6E8A-4147-A177-3AD203B41FA5}">
                      <a16:colId xmlns:a16="http://schemas.microsoft.com/office/drawing/2014/main" val="620831785"/>
                    </a:ext>
                  </a:extLst>
                </a:gridCol>
                <a:gridCol w="670382">
                  <a:extLst>
                    <a:ext uri="{9D8B030D-6E8A-4147-A177-3AD203B41FA5}">
                      <a16:colId xmlns:a16="http://schemas.microsoft.com/office/drawing/2014/main" val="3235846400"/>
                    </a:ext>
                  </a:extLst>
                </a:gridCol>
                <a:gridCol w="799667">
                  <a:extLst>
                    <a:ext uri="{9D8B030D-6E8A-4147-A177-3AD203B41FA5}">
                      <a16:colId xmlns:a16="http://schemas.microsoft.com/office/drawing/2014/main" val="3081718532"/>
                    </a:ext>
                  </a:extLst>
                </a:gridCol>
                <a:gridCol w="5860250">
                  <a:extLst>
                    <a:ext uri="{9D8B030D-6E8A-4147-A177-3AD203B41FA5}">
                      <a16:colId xmlns:a16="http://schemas.microsoft.com/office/drawing/2014/main" val="2072317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TX Interface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4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tx_request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CCIPC request </a:t>
                      </a:r>
                      <a:r>
                        <a:rPr lang="en-GB" dirty="0" err="1"/>
                        <a:t>msg</a:t>
                      </a:r>
                      <a:r>
                        <a:rPr lang="en-GB" dirty="0"/>
                        <a:t> transmission to the CAN Controller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7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tx_data</a:t>
                      </a:r>
                      <a:r>
                        <a:rPr lang="en-GB" dirty="0"/>
                        <a:t> [10:0]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Message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5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tx_gnt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CAN Controller informs CCIPC that </a:t>
                      </a:r>
                      <a:r>
                        <a:rPr lang="en-GB" dirty="0" err="1"/>
                        <a:t>msg</a:t>
                      </a:r>
                      <a:r>
                        <a:rPr lang="en-GB" dirty="0"/>
                        <a:t> has been accepted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84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tx_completed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CAN Controller informs CCIPC that </a:t>
                      </a:r>
                      <a:r>
                        <a:rPr lang="en-GB" dirty="0" err="1"/>
                        <a:t>msg</a:t>
                      </a:r>
                      <a:r>
                        <a:rPr lang="en-GB" dirty="0"/>
                        <a:t> has been transmitted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93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209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(4)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24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0675" y="960993"/>
            <a:ext cx="8620143" cy="2244436"/>
          </a:xfrm>
        </p:spPr>
        <p:txBody>
          <a:bodyPr/>
          <a:lstStyle/>
          <a:p>
            <a:pPr marL="457200" lvl="1" indent="0">
              <a:buNone/>
            </a:pPr>
            <a:r>
              <a:rPr lang="en-GB" dirty="0"/>
              <a:t>Transfer of the CAN Controller outside CCIPC architecture</a:t>
            </a:r>
          </a:p>
          <a:p>
            <a:pPr marL="457200" lvl="1" indent="0">
              <a:buNone/>
            </a:pPr>
            <a:r>
              <a:rPr lang="en-GB" dirty="0"/>
              <a:t> </a:t>
            </a:r>
          </a:p>
          <a:p>
            <a:pPr marL="457200" lvl="1" indent="0">
              <a:buNone/>
            </a:pPr>
            <a:r>
              <a:rPr lang="en-GB" dirty="0"/>
              <a:t>Development of a generic interface to exchange CAN messages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r>
              <a:rPr lang="en-GB" dirty="0"/>
              <a:t>User can utilize any CAN Controller to implement the CCIPC core  </a:t>
            </a:r>
          </a:p>
          <a:p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2D20DEB-7FA3-4E8F-9381-0E3DB2A8F60A}"/>
              </a:ext>
            </a:extLst>
          </p:cNvPr>
          <p:cNvGrpSpPr/>
          <p:nvPr/>
        </p:nvGrpSpPr>
        <p:grpSpPr>
          <a:xfrm>
            <a:off x="1995470" y="960993"/>
            <a:ext cx="8215348" cy="2244436"/>
            <a:chOff x="1413165" y="822611"/>
            <a:chExt cx="8215348" cy="2244436"/>
          </a:xfrm>
        </p:grpSpPr>
        <p:sp>
          <p:nvSpPr>
            <p:cNvPr id="11" name="Segno di addizione 10">
              <a:extLst>
                <a:ext uri="{FF2B5EF4-FFF2-40B4-BE49-F238E27FC236}">
                  <a16:creationId xmlns:a16="http://schemas.microsoft.com/office/drawing/2014/main" id="{17D370F2-9534-4E09-853B-F83E4848FCCF}"/>
                </a:ext>
              </a:extLst>
            </p:cNvPr>
            <p:cNvSpPr/>
            <p:nvPr/>
          </p:nvSpPr>
          <p:spPr>
            <a:xfrm>
              <a:off x="5127624" y="1297705"/>
              <a:ext cx="406401" cy="406400"/>
            </a:xfrm>
            <a:prstGeom prst="mathPlus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01F6AD7C-18C3-49C8-859C-4E4585AC0983}"/>
                </a:ext>
              </a:extLst>
            </p:cNvPr>
            <p:cNvSpPr/>
            <p:nvPr/>
          </p:nvSpPr>
          <p:spPr>
            <a:xfrm>
              <a:off x="1413165" y="822611"/>
              <a:ext cx="8215348" cy="224443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ccia in giù 14">
              <a:extLst>
                <a:ext uri="{FF2B5EF4-FFF2-40B4-BE49-F238E27FC236}">
                  <a16:creationId xmlns:a16="http://schemas.microsoft.com/office/drawing/2014/main" id="{53E12FBA-8D85-4B3A-AA57-A6E78A7A0E74}"/>
                </a:ext>
              </a:extLst>
            </p:cNvPr>
            <p:cNvSpPr/>
            <p:nvPr/>
          </p:nvSpPr>
          <p:spPr>
            <a:xfrm>
              <a:off x="5150350" y="2180326"/>
              <a:ext cx="360947" cy="432429"/>
            </a:xfrm>
            <a:prstGeom prst="downArrow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D9C1DF8-2ED4-4AE2-8C9F-6472816C93FF}"/>
              </a:ext>
            </a:extLst>
          </p:cNvPr>
          <p:cNvSpPr txBox="1"/>
          <p:nvPr/>
        </p:nvSpPr>
        <p:spPr>
          <a:xfrm>
            <a:off x="986589" y="3629892"/>
            <a:ext cx="10503569" cy="259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636466"/>
                </a:solidFill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636466"/>
                </a:solidFill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636466"/>
                </a:solidFill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800">
                <a:solidFill>
                  <a:srgbClr val="636466"/>
                </a:solidFill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800">
                <a:solidFill>
                  <a:srgbClr val="636466"/>
                </a:solidFill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1800">
                <a:latin typeface="+mn-lt"/>
                <a:ea typeface="+mn-ea"/>
              </a:defRPr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1800">
                <a:latin typeface="+mn-lt"/>
                <a:ea typeface="+mn-ea"/>
              </a:defRPr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1800">
                <a:latin typeface="+mn-lt"/>
                <a:ea typeface="+mn-ea"/>
              </a:defRPr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1800">
                <a:latin typeface="+mn-lt"/>
                <a:ea typeface="+mn-ea"/>
              </a:defRPr>
            </a:lvl9pPr>
          </a:lstStyle>
          <a:p>
            <a:r>
              <a:rPr lang="en-GB" b="1" dirty="0"/>
              <a:t>SITCAN</a:t>
            </a:r>
          </a:p>
          <a:p>
            <a:pPr lvl="1"/>
            <a:r>
              <a:rPr lang="en-GB" dirty="0"/>
              <a:t>SITAEL decided to use the </a:t>
            </a:r>
            <a:r>
              <a:rPr lang="en-GB" i="1" dirty="0"/>
              <a:t>VHDL CAN Protocol Controller</a:t>
            </a:r>
            <a:r>
              <a:rPr lang="en-GB" dirty="0"/>
              <a:t> from </a:t>
            </a:r>
            <a:r>
              <a:rPr lang="en-GB" dirty="0" err="1"/>
              <a:t>OpenCores</a:t>
            </a:r>
            <a:r>
              <a:rPr lang="en-GB" dirty="0"/>
              <a:t> (</a:t>
            </a:r>
            <a:r>
              <a:rPr lang="en-GB" dirty="0">
                <a:hlinkClick r:id="rId3"/>
              </a:rPr>
              <a:t>www.opencores.org</a:t>
            </a:r>
            <a:r>
              <a:rPr lang="en-GB" dirty="0"/>
              <a:t>) as reference CAN Controller (distributed under LGPL license)</a:t>
            </a:r>
          </a:p>
          <a:p>
            <a:pPr lvl="1"/>
            <a:r>
              <a:rPr lang="en-GB" dirty="0"/>
              <a:t>The last CCIPC release (ver. 4.0) contains all the files needed to use the CCIPC with the SITCAN core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008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(5)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25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695" y="950495"/>
            <a:ext cx="11027980" cy="5210160"/>
          </a:xfrm>
        </p:spPr>
        <p:txBody>
          <a:bodyPr/>
          <a:lstStyle/>
          <a:p>
            <a:r>
              <a:rPr lang="en-GB" dirty="0"/>
              <a:t>New Functionalities</a:t>
            </a:r>
          </a:p>
          <a:p>
            <a:pPr lvl="1"/>
            <a:r>
              <a:rPr lang="en-GB" i="1" dirty="0"/>
              <a:t>Broadcast </a:t>
            </a:r>
            <a:r>
              <a:rPr lang="en-GB" i="1" dirty="0" err="1"/>
              <a:t>RPDO</a:t>
            </a:r>
            <a:r>
              <a:rPr lang="en-GB" i="1" dirty="0"/>
              <a:t> </a:t>
            </a:r>
            <a:r>
              <a:rPr lang="en-GB" dirty="0"/>
              <a:t>: particular type of </a:t>
            </a:r>
            <a:r>
              <a:rPr lang="en-GB" dirty="0" err="1"/>
              <a:t>PDO</a:t>
            </a:r>
            <a:r>
              <a:rPr lang="en-GB" dirty="0"/>
              <a:t> with COB-ID=</a:t>
            </a:r>
            <a:r>
              <a:rPr lang="en-GB" dirty="0" err="1"/>
              <a:t>180h</a:t>
            </a:r>
            <a:r>
              <a:rPr lang="en-GB" dirty="0"/>
              <a:t> and 8 bytes length that is simultaneously received by all CCIPC nodes connected in the CAN network</a:t>
            </a:r>
          </a:p>
          <a:p>
            <a:pPr lvl="1"/>
            <a:r>
              <a:rPr lang="en-GB" i="1" dirty="0"/>
              <a:t>Infinite Toggling </a:t>
            </a:r>
            <a:r>
              <a:rPr lang="en-GB" dirty="0"/>
              <a:t>: Redundancy algorithm always active allowing an infinite toggling between Nominal and Redundant bus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New Test bench </a:t>
            </a:r>
          </a:p>
          <a:p>
            <a:pPr lvl="1"/>
            <a:r>
              <a:rPr lang="en-GB" dirty="0"/>
              <a:t>A set of Perl scripts developed to interface</a:t>
            </a:r>
            <a:br>
              <a:rPr lang="en-GB" dirty="0"/>
            </a:br>
            <a:r>
              <a:rPr lang="en-GB" dirty="0"/>
              <a:t>with the CAN Controller utilized allow</a:t>
            </a:r>
          </a:p>
          <a:p>
            <a:pPr lvl="2"/>
            <a:r>
              <a:rPr lang="en-GB" dirty="0"/>
              <a:t>generating the input </a:t>
            </a:r>
            <a:r>
              <a:rPr lang="en-GB" i="1" dirty="0"/>
              <a:t>stimuli.txt </a:t>
            </a:r>
            <a:r>
              <a:rPr lang="en-GB" dirty="0"/>
              <a:t>file </a:t>
            </a:r>
          </a:p>
          <a:p>
            <a:pPr lvl="2"/>
            <a:r>
              <a:rPr lang="en-GB" dirty="0"/>
              <a:t>translating the output </a:t>
            </a:r>
            <a:r>
              <a:rPr lang="en-GB" i="1" dirty="0"/>
              <a:t>reports.txt</a:t>
            </a:r>
          </a:p>
          <a:p>
            <a:pPr marL="914400" lvl="2" indent="0">
              <a:buNone/>
            </a:pPr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7880888-A81E-4D0B-B621-A5036980E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673" y="3256088"/>
            <a:ext cx="5176865" cy="286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0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(6)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26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7063" y="847725"/>
            <a:ext cx="10835475" cy="5312930"/>
          </a:xfrm>
        </p:spPr>
        <p:txBody>
          <a:bodyPr/>
          <a:lstStyle/>
          <a:p>
            <a:r>
              <a:rPr lang="en-GB" dirty="0"/>
              <a:t>Updated Configuration Tool</a:t>
            </a:r>
          </a:p>
          <a:p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37CDEA3-EA46-4CB0-99B3-EAD652264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269" y="1415424"/>
            <a:ext cx="4582875" cy="474523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E411C08-EA92-4B10-9998-6A8379023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3770" y="1557571"/>
            <a:ext cx="2561905" cy="124761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49C68768-1DAB-41B6-8273-1EEEF628E7C3}"/>
              </a:ext>
            </a:extLst>
          </p:cNvPr>
          <p:cNvCxnSpPr/>
          <p:nvPr/>
        </p:nvCxnSpPr>
        <p:spPr>
          <a:xfrm flipV="1">
            <a:off x="5892800" y="2115127"/>
            <a:ext cx="1879088" cy="831273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09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(7)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27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4119" y="847725"/>
            <a:ext cx="10813239" cy="5312930"/>
          </a:xfrm>
        </p:spPr>
        <p:txBody>
          <a:bodyPr/>
          <a:lstStyle/>
          <a:p>
            <a:r>
              <a:rPr lang="en-GB" dirty="0"/>
              <a:t>Resource Budget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FED12AA-C209-4C21-BFBB-EB70DF6B4D3F}"/>
              </a:ext>
            </a:extLst>
          </p:cNvPr>
          <p:cNvSpPr/>
          <p:nvPr/>
        </p:nvSpPr>
        <p:spPr>
          <a:xfrm>
            <a:off x="1514655" y="1515881"/>
            <a:ext cx="9410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36466"/>
                </a:solidFill>
              </a:rPr>
              <a:t>Generic I/O interface with SDO Block (Single Clock configuration)</a:t>
            </a:r>
            <a:endParaRPr lang="en-GB" sz="2400" dirty="0">
              <a:solidFill>
                <a:srgbClr val="636466"/>
              </a:solidFill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23887975-38D1-4219-AE07-45F985D59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986940"/>
              </p:ext>
            </p:extLst>
          </p:nvPr>
        </p:nvGraphicFramePr>
        <p:xfrm>
          <a:off x="1610328" y="3909493"/>
          <a:ext cx="7620231" cy="12834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0186">
                  <a:extLst>
                    <a:ext uri="{9D8B030D-6E8A-4147-A177-3AD203B41FA5}">
                      <a16:colId xmlns:a16="http://schemas.microsoft.com/office/drawing/2014/main" val="903942306"/>
                    </a:ext>
                  </a:extLst>
                </a:gridCol>
                <a:gridCol w="962222">
                  <a:extLst>
                    <a:ext uri="{9D8B030D-6E8A-4147-A177-3AD203B41FA5}">
                      <a16:colId xmlns:a16="http://schemas.microsoft.com/office/drawing/2014/main" val="327363361"/>
                    </a:ext>
                  </a:extLst>
                </a:gridCol>
                <a:gridCol w="1156610">
                  <a:extLst>
                    <a:ext uri="{9D8B030D-6E8A-4147-A177-3AD203B41FA5}">
                      <a16:colId xmlns:a16="http://schemas.microsoft.com/office/drawing/2014/main" val="1089071325"/>
                    </a:ext>
                  </a:extLst>
                </a:gridCol>
                <a:gridCol w="913626">
                  <a:extLst>
                    <a:ext uri="{9D8B030D-6E8A-4147-A177-3AD203B41FA5}">
                      <a16:colId xmlns:a16="http://schemas.microsoft.com/office/drawing/2014/main" val="1866844137"/>
                    </a:ext>
                  </a:extLst>
                </a:gridCol>
                <a:gridCol w="1020539">
                  <a:extLst>
                    <a:ext uri="{9D8B030D-6E8A-4147-A177-3AD203B41FA5}">
                      <a16:colId xmlns:a16="http://schemas.microsoft.com/office/drawing/2014/main" val="3630213766"/>
                    </a:ext>
                  </a:extLst>
                </a:gridCol>
                <a:gridCol w="690079">
                  <a:extLst>
                    <a:ext uri="{9D8B030D-6E8A-4147-A177-3AD203B41FA5}">
                      <a16:colId xmlns:a16="http://schemas.microsoft.com/office/drawing/2014/main" val="3853675036"/>
                    </a:ext>
                  </a:extLst>
                </a:gridCol>
                <a:gridCol w="1030258">
                  <a:extLst>
                    <a:ext uri="{9D8B030D-6E8A-4147-A177-3AD203B41FA5}">
                      <a16:colId xmlns:a16="http://schemas.microsoft.com/office/drawing/2014/main" val="411735011"/>
                    </a:ext>
                  </a:extLst>
                </a:gridCol>
                <a:gridCol w="806711">
                  <a:extLst>
                    <a:ext uri="{9D8B030D-6E8A-4147-A177-3AD203B41FA5}">
                      <a16:colId xmlns:a16="http://schemas.microsoft.com/office/drawing/2014/main" val="4025349090"/>
                    </a:ext>
                  </a:extLst>
                </a:gridCol>
              </a:tblGrid>
              <a:tr h="213914">
                <a:tc rowSpan="2"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Family 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Device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Cells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RAM 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Utilization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Fmax (MHz)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1768929"/>
                  </a:ext>
                </a:extLst>
              </a:tr>
              <a:tr h="21391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Combinational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Sequential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Total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729432"/>
                  </a:ext>
                </a:extLst>
              </a:tr>
              <a:tr h="213914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Axcelerator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RTAX1000S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7823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1785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9608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17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52.95%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19</a:t>
                      </a:r>
                      <a:endParaRPr lang="it-IT" sz="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241197"/>
                  </a:ext>
                </a:extLst>
              </a:tr>
              <a:tr h="427827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ProAsic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A3PE3000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13216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1772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14988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17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19.91%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20.7</a:t>
                      </a:r>
                      <a:endParaRPr lang="it-IT" sz="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1994527"/>
                  </a:ext>
                </a:extLst>
              </a:tr>
              <a:tr h="213914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Xilinx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XC4VLX25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7203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1702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8905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17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28%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31.8</a:t>
                      </a:r>
                      <a:endParaRPr lang="it-IT" sz="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2259568"/>
                  </a:ext>
                </a:extLst>
              </a:tr>
            </a:tbl>
          </a:graphicData>
        </a:graphic>
      </p:graphicFrame>
      <p:sp>
        <p:nvSpPr>
          <p:cNvPr id="13" name="Rettangolo 12">
            <a:extLst>
              <a:ext uri="{FF2B5EF4-FFF2-40B4-BE49-F238E27FC236}">
                <a16:creationId xmlns:a16="http://schemas.microsoft.com/office/drawing/2014/main" id="{A0B84525-45CC-451B-A093-919CC5683F74}"/>
              </a:ext>
            </a:extLst>
          </p:cNvPr>
          <p:cNvSpPr/>
          <p:nvPr/>
        </p:nvSpPr>
        <p:spPr>
          <a:xfrm>
            <a:off x="9471630" y="2312543"/>
            <a:ext cx="2320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36466"/>
                </a:solidFill>
              </a:rPr>
              <a:t>CCIPC DB ver. 4.0 </a:t>
            </a:r>
          </a:p>
          <a:p>
            <a:r>
              <a:rPr lang="en-US" sz="2400" dirty="0">
                <a:solidFill>
                  <a:srgbClr val="636466"/>
                </a:solidFill>
              </a:rPr>
              <a:t>(SITCAN)</a:t>
            </a:r>
            <a:endParaRPr lang="en-GB" sz="2400" dirty="0">
              <a:solidFill>
                <a:srgbClr val="636466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469BDF3-6499-4ABA-9AF1-76FCFA21BCE0}"/>
              </a:ext>
            </a:extLst>
          </p:cNvPr>
          <p:cNvSpPr/>
          <p:nvPr/>
        </p:nvSpPr>
        <p:spPr>
          <a:xfrm>
            <a:off x="9471630" y="4082315"/>
            <a:ext cx="2320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36466"/>
                </a:solidFill>
              </a:rPr>
              <a:t>CCIPC DB ver. 3.9 </a:t>
            </a:r>
          </a:p>
          <a:p>
            <a:r>
              <a:rPr lang="en-US" sz="2400" dirty="0">
                <a:solidFill>
                  <a:srgbClr val="636466"/>
                </a:solidFill>
              </a:rPr>
              <a:t>(HurriCANe)</a:t>
            </a:r>
            <a:endParaRPr lang="en-GB" sz="2400" dirty="0">
              <a:solidFill>
                <a:srgbClr val="636466"/>
              </a:solidFill>
            </a:endParaRP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2B605912-2192-41F1-B4E4-C50E8D51F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775542"/>
              </p:ext>
            </p:extLst>
          </p:nvPr>
        </p:nvGraphicFramePr>
        <p:xfrm>
          <a:off x="1564178" y="2091578"/>
          <a:ext cx="7666381" cy="1325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9252">
                  <a:extLst>
                    <a:ext uri="{9D8B030D-6E8A-4147-A177-3AD203B41FA5}">
                      <a16:colId xmlns:a16="http://schemas.microsoft.com/office/drawing/2014/main" val="1794118"/>
                    </a:ext>
                  </a:extLst>
                </a:gridCol>
                <a:gridCol w="921574">
                  <a:extLst>
                    <a:ext uri="{9D8B030D-6E8A-4147-A177-3AD203B41FA5}">
                      <a16:colId xmlns:a16="http://schemas.microsoft.com/office/drawing/2014/main" val="3114092922"/>
                    </a:ext>
                  </a:extLst>
                </a:gridCol>
                <a:gridCol w="988297">
                  <a:extLst>
                    <a:ext uri="{9D8B030D-6E8A-4147-A177-3AD203B41FA5}">
                      <a16:colId xmlns:a16="http://schemas.microsoft.com/office/drawing/2014/main" val="2358318440"/>
                    </a:ext>
                  </a:extLst>
                </a:gridCol>
                <a:gridCol w="861038">
                  <a:extLst>
                    <a:ext uri="{9D8B030D-6E8A-4147-A177-3AD203B41FA5}">
                      <a16:colId xmlns:a16="http://schemas.microsoft.com/office/drawing/2014/main" val="27659785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5322885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1065639985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636228808"/>
                    </a:ext>
                  </a:extLst>
                </a:gridCol>
                <a:gridCol w="803563">
                  <a:extLst>
                    <a:ext uri="{9D8B030D-6E8A-4147-A177-3AD203B41FA5}">
                      <a16:colId xmlns:a16="http://schemas.microsoft.com/office/drawing/2014/main" val="2995275449"/>
                    </a:ext>
                  </a:extLst>
                </a:gridCol>
                <a:gridCol w="988293">
                  <a:extLst>
                    <a:ext uri="{9D8B030D-6E8A-4147-A177-3AD203B41FA5}">
                      <a16:colId xmlns:a16="http://schemas.microsoft.com/office/drawing/2014/main" val="402999587"/>
                    </a:ext>
                  </a:extLst>
                </a:gridCol>
              </a:tblGrid>
              <a:tr h="146470">
                <a:tc rowSpan="2"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Family 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Device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Cells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RAM 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Utilization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</a:rPr>
                        <a:t>Fmax</a:t>
                      </a:r>
                      <a:r>
                        <a:rPr lang="en-GB" sz="900" dirty="0">
                          <a:effectLst/>
                        </a:rPr>
                        <a:t> (MHz)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CAN </a:t>
                      </a:r>
                      <a:r>
                        <a:rPr lang="en-GB" sz="900" dirty="0" err="1">
                          <a:effectLst/>
                        </a:rPr>
                        <a:t>Fmax</a:t>
                      </a:r>
                      <a:endParaRPr lang="it-IT" sz="1000" dirty="0">
                        <a:effectLst/>
                      </a:endParaRPr>
                    </a:p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(MHz)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6237144"/>
                  </a:ext>
                </a:extLst>
              </a:tr>
              <a:tr h="2948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Combinational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Sequential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Total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1509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Axcelerator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</a:rPr>
                        <a:t>RTAX1000S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7745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2029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9774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17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53.87%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30.4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---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0695408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ProAsic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A3PE3000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13563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2096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15659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17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20.81%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28.3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---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5910545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Xilinx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XC4VLX25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7412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1889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9301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17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28.83%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105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---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1074586"/>
                  </a:ext>
                </a:extLst>
              </a:tr>
            </a:tbl>
          </a:graphicData>
        </a:graphic>
      </p:graphicFrame>
      <p:sp>
        <p:nvSpPr>
          <p:cNvPr id="16" name="Rettangolo 15">
            <a:extLst>
              <a:ext uri="{FF2B5EF4-FFF2-40B4-BE49-F238E27FC236}">
                <a16:creationId xmlns:a16="http://schemas.microsoft.com/office/drawing/2014/main" id="{3845ED89-0194-49A5-84E9-0B261A406F41}"/>
              </a:ext>
            </a:extLst>
          </p:cNvPr>
          <p:cNvSpPr/>
          <p:nvPr/>
        </p:nvSpPr>
        <p:spPr>
          <a:xfrm>
            <a:off x="1514655" y="5346873"/>
            <a:ext cx="106122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636466"/>
                </a:solidFill>
              </a:rPr>
              <a:t>Added registers barrier to relax timing of a critical path within the Object Dictionary Handler module</a:t>
            </a:r>
          </a:p>
          <a:p>
            <a:endParaRPr lang="en-GB" sz="2000" dirty="0">
              <a:solidFill>
                <a:srgbClr val="6364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13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(8)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28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4119" y="847725"/>
            <a:ext cx="10813239" cy="5312930"/>
          </a:xfrm>
        </p:spPr>
        <p:txBody>
          <a:bodyPr/>
          <a:lstStyle/>
          <a:p>
            <a:r>
              <a:rPr lang="en-GB" dirty="0"/>
              <a:t>Resource Budget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FED12AA-C209-4C21-BFBB-EB70DF6B4D3F}"/>
              </a:ext>
            </a:extLst>
          </p:cNvPr>
          <p:cNvSpPr/>
          <p:nvPr/>
        </p:nvSpPr>
        <p:spPr>
          <a:xfrm>
            <a:off x="1514655" y="1515881"/>
            <a:ext cx="9410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36466"/>
                </a:solidFill>
              </a:rPr>
              <a:t>Generic I/O interface with SDO Segment (Dual Clock configuration)</a:t>
            </a:r>
            <a:endParaRPr lang="en-GB" sz="2400" dirty="0">
              <a:solidFill>
                <a:srgbClr val="636466"/>
              </a:solidFill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0B84525-45CC-451B-A093-919CC5683F74}"/>
              </a:ext>
            </a:extLst>
          </p:cNvPr>
          <p:cNvSpPr/>
          <p:nvPr/>
        </p:nvSpPr>
        <p:spPr>
          <a:xfrm>
            <a:off x="9471630" y="2312543"/>
            <a:ext cx="2320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36466"/>
                </a:solidFill>
              </a:rPr>
              <a:t>CCIPC DB ver. 4.0 </a:t>
            </a:r>
          </a:p>
          <a:p>
            <a:r>
              <a:rPr lang="en-US" sz="2400" dirty="0">
                <a:solidFill>
                  <a:srgbClr val="636466"/>
                </a:solidFill>
              </a:rPr>
              <a:t>(SITCAN)</a:t>
            </a:r>
            <a:endParaRPr lang="en-GB" sz="2400" dirty="0">
              <a:solidFill>
                <a:srgbClr val="636466"/>
              </a:solidFill>
            </a:endParaRP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2B605912-2192-41F1-B4E4-C50E8D51F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846222"/>
              </p:ext>
            </p:extLst>
          </p:nvPr>
        </p:nvGraphicFramePr>
        <p:xfrm>
          <a:off x="1564178" y="2091578"/>
          <a:ext cx="7666381" cy="1325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9252">
                  <a:extLst>
                    <a:ext uri="{9D8B030D-6E8A-4147-A177-3AD203B41FA5}">
                      <a16:colId xmlns:a16="http://schemas.microsoft.com/office/drawing/2014/main" val="1794118"/>
                    </a:ext>
                  </a:extLst>
                </a:gridCol>
                <a:gridCol w="921574">
                  <a:extLst>
                    <a:ext uri="{9D8B030D-6E8A-4147-A177-3AD203B41FA5}">
                      <a16:colId xmlns:a16="http://schemas.microsoft.com/office/drawing/2014/main" val="3114092922"/>
                    </a:ext>
                  </a:extLst>
                </a:gridCol>
                <a:gridCol w="988297">
                  <a:extLst>
                    <a:ext uri="{9D8B030D-6E8A-4147-A177-3AD203B41FA5}">
                      <a16:colId xmlns:a16="http://schemas.microsoft.com/office/drawing/2014/main" val="2358318440"/>
                    </a:ext>
                  </a:extLst>
                </a:gridCol>
                <a:gridCol w="861038">
                  <a:extLst>
                    <a:ext uri="{9D8B030D-6E8A-4147-A177-3AD203B41FA5}">
                      <a16:colId xmlns:a16="http://schemas.microsoft.com/office/drawing/2014/main" val="27659785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5322885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1065639985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636228808"/>
                    </a:ext>
                  </a:extLst>
                </a:gridCol>
                <a:gridCol w="803563">
                  <a:extLst>
                    <a:ext uri="{9D8B030D-6E8A-4147-A177-3AD203B41FA5}">
                      <a16:colId xmlns:a16="http://schemas.microsoft.com/office/drawing/2014/main" val="2995275449"/>
                    </a:ext>
                  </a:extLst>
                </a:gridCol>
                <a:gridCol w="988293">
                  <a:extLst>
                    <a:ext uri="{9D8B030D-6E8A-4147-A177-3AD203B41FA5}">
                      <a16:colId xmlns:a16="http://schemas.microsoft.com/office/drawing/2014/main" val="402999587"/>
                    </a:ext>
                  </a:extLst>
                </a:gridCol>
              </a:tblGrid>
              <a:tr h="146470">
                <a:tc rowSpan="2"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Family 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Device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Cells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RAM 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Utilization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</a:rPr>
                        <a:t>Fmax</a:t>
                      </a:r>
                      <a:r>
                        <a:rPr lang="en-GB" sz="900" dirty="0">
                          <a:effectLst/>
                        </a:rPr>
                        <a:t> (MHz)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CAN </a:t>
                      </a:r>
                      <a:r>
                        <a:rPr lang="en-GB" sz="900" dirty="0" err="1">
                          <a:effectLst/>
                        </a:rPr>
                        <a:t>Fmax</a:t>
                      </a:r>
                      <a:endParaRPr lang="it-IT" sz="1000" dirty="0">
                        <a:effectLst/>
                      </a:endParaRPr>
                    </a:p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(MHz)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6237144"/>
                  </a:ext>
                </a:extLst>
              </a:tr>
              <a:tr h="2948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Combinational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Sequential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Total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1509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Axcelerator</a:t>
                      </a:r>
                      <a:endParaRPr lang="it-IT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</a:rPr>
                        <a:t>RTAX1000S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7590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2027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9617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17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53.00%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32.3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42.8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0695408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</a:rPr>
                        <a:t>ProAsic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</a:rPr>
                        <a:t>A3PE3000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12697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2071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14768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17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19.62%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31.6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34.5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5910545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Xilinx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</a:rPr>
                        <a:t>XC4VLX25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7355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1895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9250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17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28.68%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109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FF0000"/>
                          </a:solidFill>
                          <a:effectLst/>
                        </a:rPr>
                        <a:t>137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1074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279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CCIPC Architecture : SITAEL release (8)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29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9098" y="679276"/>
            <a:ext cx="10820244" cy="5432765"/>
          </a:xfrm>
        </p:spPr>
        <p:txBody>
          <a:bodyPr/>
          <a:lstStyle/>
          <a:p>
            <a:r>
              <a:rPr lang="en-GB" dirty="0"/>
              <a:t>Verification</a:t>
            </a:r>
          </a:p>
          <a:p>
            <a:pPr lvl="1"/>
            <a:r>
              <a:rPr lang="en-GB" dirty="0"/>
              <a:t>The new CCIPC (based on the SITCAN controller) has been verified running the same Hardware tests performed on CCIPC with HurriCANe and currently used on the ESA </a:t>
            </a:r>
            <a:r>
              <a:rPr lang="en-GB" dirty="0" err="1"/>
              <a:t>Exomars</a:t>
            </a:r>
            <a:r>
              <a:rPr lang="en-GB" dirty="0"/>
              <a:t> mission.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0"/>
            <a:r>
              <a:rPr lang="en-GB" dirty="0"/>
              <a:t>Test WorkStation (TW) as</a:t>
            </a:r>
            <a:endParaRPr lang="it-IT" dirty="0"/>
          </a:p>
          <a:p>
            <a:pPr lvl="1"/>
            <a:r>
              <a:rPr lang="en-GB" dirty="0"/>
              <a:t>CAN Master;</a:t>
            </a:r>
            <a:endParaRPr lang="it-IT" dirty="0"/>
          </a:p>
          <a:p>
            <a:pPr lvl="1"/>
            <a:r>
              <a:rPr lang="en-GB" dirty="0"/>
              <a:t>Host Device</a:t>
            </a:r>
            <a:endParaRPr lang="it-IT" dirty="0"/>
          </a:p>
          <a:p>
            <a:pPr lvl="0"/>
            <a:r>
              <a:rPr lang="en-GB" dirty="0"/>
              <a:t>Peak System “</a:t>
            </a:r>
            <a:r>
              <a:rPr lang="en-GB" dirty="0" err="1"/>
              <a:t>PCAN</a:t>
            </a:r>
            <a:r>
              <a:rPr lang="en-GB" dirty="0"/>
              <a:t>-USB” adapter in charge of managing CAN bus link;</a:t>
            </a:r>
            <a:endParaRPr lang="it-IT" dirty="0"/>
          </a:p>
          <a:p>
            <a:r>
              <a:rPr lang="it-IT" dirty="0" err="1"/>
              <a:t>S9216</a:t>
            </a:r>
            <a:r>
              <a:rPr lang="it-IT" dirty="0"/>
              <a:t> CANopen Development </a:t>
            </a:r>
            <a:r>
              <a:rPr lang="it-IT" dirty="0" err="1"/>
              <a:t>Module</a:t>
            </a:r>
            <a:r>
              <a:rPr lang="it-IT" dirty="0"/>
              <a:t> </a:t>
            </a:r>
            <a:r>
              <a:rPr lang="en-GB" dirty="0"/>
              <a:t>with CCIPC and USB Host Interface controller.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C8447D3-9AAF-4AC2-AEFB-D8AC35A98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009" y="2082002"/>
            <a:ext cx="5691661" cy="24593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5355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SITAEL </a:t>
            </a:r>
            <a:r>
              <a:rPr lang="en-US" altLang="en-US" dirty="0" err="1"/>
              <a:t>CANopen</a:t>
            </a:r>
            <a:r>
              <a:rPr lang="en-US" altLang="en-US" dirty="0"/>
              <a:t> Development Module S9216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30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965201" y="847725"/>
            <a:ext cx="10058400" cy="5505450"/>
          </a:xfrm>
        </p:spPr>
        <p:txBody>
          <a:bodyPr/>
          <a:lstStyle/>
          <a:p>
            <a:pPr marL="0" indent="0" fontAlgn="auto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2000" dirty="0">
                <a:latin typeface="+mn-lt"/>
                <a:cs typeface="Tahoma" pitchFamily="34" charset="0"/>
              </a:rPr>
              <a:t>Powerful tool for </a:t>
            </a:r>
            <a:r>
              <a:rPr lang="en-US" sz="2000" dirty="0" err="1">
                <a:latin typeface="+mn-lt"/>
                <a:cs typeface="Tahoma" pitchFamily="34" charset="0"/>
              </a:rPr>
              <a:t>CANopen</a:t>
            </a:r>
            <a:r>
              <a:rPr lang="en-US" sz="2000" dirty="0">
                <a:latin typeface="+mn-lt"/>
                <a:cs typeface="Tahoma" pitchFamily="34" charset="0"/>
              </a:rPr>
              <a:t> node design, test, configuration and analysis, based on SITAEL </a:t>
            </a:r>
            <a:r>
              <a:rPr lang="en-US" sz="2000" dirty="0" err="1">
                <a:latin typeface="+mn-lt"/>
                <a:cs typeface="Tahoma" pitchFamily="34" charset="0"/>
              </a:rPr>
              <a:t>CANopen</a:t>
            </a:r>
            <a:r>
              <a:rPr lang="en-US" sz="2000" dirty="0">
                <a:latin typeface="+mn-lt"/>
                <a:cs typeface="Tahoma" pitchFamily="34" charset="0"/>
              </a:rPr>
              <a:t> Controller IP Core (CCIPC). </a:t>
            </a:r>
            <a:endParaRPr lang="en-US" sz="1800" dirty="0">
              <a:latin typeface="+mn-lt"/>
              <a:ea typeface="Roboto Thin" pitchFamily="2" charset="0"/>
              <a:cs typeface="Tahoma" pitchFamily="34" charset="0"/>
            </a:endParaRPr>
          </a:p>
          <a:p>
            <a:endParaRPr lang="en-US" dirty="0">
              <a:latin typeface="+mn-lt"/>
            </a:endParaRPr>
          </a:p>
        </p:txBody>
      </p:sp>
      <p:pic>
        <p:nvPicPr>
          <p:cNvPr id="9" name="Immagine 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90" y="3478641"/>
            <a:ext cx="5422585" cy="2725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1" name="Ogget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768331"/>
              </p:ext>
            </p:extLst>
          </p:nvPr>
        </p:nvGraphicFramePr>
        <p:xfrm>
          <a:off x="6014771" y="3673139"/>
          <a:ext cx="6032131" cy="205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Visio" r:id="rId5" imgW="5927387" imgH="2018851" progId="Visio.Drawing.11">
                  <p:embed/>
                </p:oleObj>
              </mc:Choice>
              <mc:Fallback>
                <p:oleObj name="Visio" r:id="rId5" imgW="5927387" imgH="201885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4771" y="3673139"/>
                        <a:ext cx="6032131" cy="20568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ttangolo 6"/>
          <p:cNvSpPr/>
          <p:nvPr/>
        </p:nvSpPr>
        <p:spPr>
          <a:xfrm>
            <a:off x="965200" y="1830338"/>
            <a:ext cx="6388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/>
              <a:t>Microsemi</a:t>
            </a:r>
            <a:r>
              <a:rPr lang="en-US" dirty="0"/>
              <a:t> ProAsic3E FPGA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Volatile and non-volatile memory on-board (FLASH, SRAM)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Two </a:t>
            </a:r>
            <a:r>
              <a:rPr lang="en-US" dirty="0" err="1"/>
              <a:t>CANbus</a:t>
            </a:r>
            <a:r>
              <a:rPr lang="en-US" dirty="0"/>
              <a:t> links (with ISO11898 or RS485 physical layer)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USB 2.0 link for Host communications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7254874" y="1808014"/>
            <a:ext cx="47339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Two </a:t>
            </a:r>
            <a:r>
              <a:rPr lang="en-US" dirty="0" err="1"/>
              <a:t>SpaceWire</a:t>
            </a:r>
            <a:r>
              <a:rPr lang="en-US" dirty="0"/>
              <a:t> links (optional)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Standard </a:t>
            </a:r>
            <a:r>
              <a:rPr lang="en-US" dirty="0" err="1"/>
              <a:t>cPCI</a:t>
            </a:r>
            <a:r>
              <a:rPr lang="en-US" dirty="0"/>
              <a:t> format	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Bench-top usage with external power supply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Basic Software Package</a:t>
            </a:r>
          </a:p>
        </p:txBody>
      </p:sp>
    </p:spTree>
    <p:extLst>
      <p:ext uri="{BB962C8B-B14F-4D97-AF65-F5344CB8AC3E}">
        <p14:creationId xmlns:p14="http://schemas.microsoft.com/office/powerpoint/2010/main" val="3663758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Future Developments on CCIPC 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31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" y="847725"/>
            <a:ext cx="11385795" cy="5312930"/>
          </a:xfrm>
        </p:spPr>
        <p:txBody>
          <a:bodyPr/>
          <a:lstStyle/>
          <a:p>
            <a:pPr lvl="1"/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800A228B-3E53-4B8F-AFF2-D3F475DFF4EA}"/>
              </a:ext>
            </a:extLst>
          </p:cNvPr>
          <p:cNvSpPr txBox="1">
            <a:spLocks/>
          </p:cNvSpPr>
          <p:nvPr/>
        </p:nvSpPr>
        <p:spPr bwMode="auto">
          <a:xfrm>
            <a:off x="1266826" y="1142999"/>
            <a:ext cx="10488028" cy="5017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Acyclic Synchronous TPDO</a:t>
            </a:r>
          </a:p>
          <a:p>
            <a:r>
              <a:rPr lang="en-GB" dirty="0"/>
              <a:t>Enable/Disable SDO service (currently at least Expedited is mandatory)</a:t>
            </a:r>
          </a:p>
          <a:p>
            <a:pPr lvl="1"/>
            <a:r>
              <a:rPr lang="en-GB" dirty="0"/>
              <a:t>Multiplexed </a:t>
            </a:r>
            <a:r>
              <a:rPr lang="en-GB" dirty="0" err="1"/>
              <a:t>PDO</a:t>
            </a:r>
            <a:r>
              <a:rPr lang="en-GB" dirty="0"/>
              <a:t>?</a:t>
            </a:r>
          </a:p>
          <a:p>
            <a:r>
              <a:rPr lang="en-GB" dirty="0"/>
              <a:t>SDO greater than </a:t>
            </a:r>
            <a:r>
              <a:rPr lang="en-GB" dirty="0" err="1"/>
              <a:t>128Kbytes</a:t>
            </a:r>
            <a:endParaRPr lang="en-GB" dirty="0"/>
          </a:p>
          <a:p>
            <a:r>
              <a:rPr lang="en-GB" dirty="0"/>
              <a:t>Scrubbing Unit for internal memories</a:t>
            </a:r>
          </a:p>
          <a:p>
            <a:r>
              <a:rPr lang="en-GB" dirty="0"/>
              <a:t>Selectable Endianness (current Little Endian)</a:t>
            </a:r>
          </a:p>
          <a:p>
            <a:r>
              <a:rPr lang="en-GB" dirty="0"/>
              <a:t>Memory Initialization to enable </a:t>
            </a:r>
            <a:r>
              <a:rPr lang="en-GB" dirty="0" err="1"/>
              <a:t>EDAC</a:t>
            </a:r>
            <a:r>
              <a:rPr lang="en-GB" dirty="0"/>
              <a:t> also during start-up</a:t>
            </a:r>
          </a:p>
          <a:p>
            <a:r>
              <a:rPr lang="en-GB" dirty="0"/>
              <a:t>Investigation on possibility to develop a VHDL CANopen Master</a:t>
            </a:r>
          </a:p>
        </p:txBody>
      </p:sp>
    </p:spTree>
    <p:extLst>
      <p:ext uri="{BB962C8B-B14F-4D97-AF65-F5344CB8AC3E}">
        <p14:creationId xmlns:p14="http://schemas.microsoft.com/office/powerpoint/2010/main" val="35883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4" y="34925"/>
            <a:ext cx="10556875" cy="441325"/>
          </a:xfrm>
        </p:spPr>
        <p:txBody>
          <a:bodyPr/>
          <a:lstStyle/>
          <a:p>
            <a:r>
              <a:rPr lang="en-US" altLang="en-US" dirty="0"/>
              <a:t>Future Developments on CAN IP (1)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32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" y="847725"/>
            <a:ext cx="11385795" cy="5312930"/>
          </a:xfrm>
        </p:spPr>
        <p:txBody>
          <a:bodyPr/>
          <a:lstStyle/>
          <a:p>
            <a:pPr lvl="1"/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492DE360-70CA-442F-A0EE-19E306D8C333}"/>
              </a:ext>
            </a:extLst>
          </p:cNvPr>
          <p:cNvSpPr txBox="1">
            <a:spLocks/>
          </p:cNvSpPr>
          <p:nvPr/>
        </p:nvSpPr>
        <p:spPr bwMode="auto">
          <a:xfrm>
            <a:off x="1130300" y="847724"/>
            <a:ext cx="10872237" cy="531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Hardware Filtering</a:t>
            </a:r>
          </a:p>
          <a:p>
            <a:pPr lvl="1"/>
            <a:r>
              <a:rPr lang="en-GB" dirty="0" err="1"/>
              <a:t>uC</a:t>
            </a:r>
            <a:r>
              <a:rPr lang="en-GB" dirty="0"/>
              <a:t>/</a:t>
            </a:r>
            <a:r>
              <a:rPr lang="en-GB" dirty="0" err="1"/>
              <a:t>uP</a:t>
            </a:r>
            <a:r>
              <a:rPr lang="en-GB" dirty="0"/>
              <a:t>: Smart Transceiver </a:t>
            </a:r>
          </a:p>
          <a:p>
            <a:pPr lvl="1"/>
            <a:r>
              <a:rPr lang="en-GB" dirty="0" err="1"/>
              <a:t>uC</a:t>
            </a:r>
            <a:r>
              <a:rPr lang="en-GB" dirty="0"/>
              <a:t>/</a:t>
            </a:r>
            <a:r>
              <a:rPr lang="en-GB" dirty="0" err="1"/>
              <a:t>uP</a:t>
            </a:r>
            <a:r>
              <a:rPr lang="en-GB" dirty="0"/>
              <a:t> and FPGA or stand-alone FPGA: CAN Controller with Filtering function</a:t>
            </a:r>
          </a:p>
          <a:p>
            <a:pPr lvl="1"/>
            <a:endParaRPr lang="en-GB" dirty="0"/>
          </a:p>
          <a:p>
            <a:r>
              <a:rPr lang="en-GB" dirty="0"/>
              <a:t>CAN Controller Implementations</a:t>
            </a:r>
          </a:p>
          <a:p>
            <a:pPr lvl="1"/>
            <a:r>
              <a:rPr lang="en-GB" dirty="0"/>
              <a:t>Basic CAN : limited buffers (3/4) for TX/RX messages (no filtering)</a:t>
            </a:r>
          </a:p>
          <a:p>
            <a:pPr lvl="1"/>
            <a:r>
              <a:rPr lang="en-GB" dirty="0"/>
              <a:t>Full CAN : TX/RX buffer for each message objects ID (8/16 objects) </a:t>
            </a:r>
          </a:p>
          <a:p>
            <a:pPr lvl="1"/>
            <a:r>
              <a:rPr lang="en-GB" dirty="0"/>
              <a:t>FIFOs : only filtered messages are stored in FIFO:</a:t>
            </a:r>
          </a:p>
          <a:p>
            <a:pPr lvl="2"/>
            <a:r>
              <a:rPr lang="en-GB" dirty="0"/>
              <a:t>Good solution but high priority messages could be stored after low priority messages</a:t>
            </a:r>
          </a:p>
          <a:p>
            <a:pPr lvl="1"/>
            <a:r>
              <a:rPr lang="en-GB" dirty="0"/>
              <a:t>Enhanced FIFO :</a:t>
            </a:r>
          </a:p>
          <a:p>
            <a:pPr lvl="2"/>
            <a:r>
              <a:rPr lang="en-GB" dirty="0"/>
              <a:t>FIFO for each message object </a:t>
            </a:r>
          </a:p>
          <a:p>
            <a:pPr lvl="2"/>
            <a:r>
              <a:rPr lang="en-GB" dirty="0"/>
              <a:t>Single RAM split in slices with configurable length, each one associated to a message object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3541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1266825" y="34925"/>
            <a:ext cx="8128000" cy="441325"/>
          </a:xfrm>
        </p:spPr>
        <p:txBody>
          <a:bodyPr/>
          <a:lstStyle/>
          <a:p>
            <a:r>
              <a:rPr lang="en-US" altLang="en-US" dirty="0"/>
              <a:t>Future Developments on CAN IP (2)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011518-704A-4F07-909A-C0F63A1839DA}" type="datetime5">
              <a:rPr lang="en-US" altLang="it-IT"/>
              <a:pPr>
                <a:defRPr/>
              </a:pPr>
              <a:t>14-Jun-17</a:t>
            </a:fld>
            <a:endParaRPr lang="en-US" alt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482EB-9A5B-4CB3-9A20-C7B38CB60258}" type="slidenum">
              <a:rPr lang="en-US" altLang="it-IT" smtClean="0"/>
              <a:pPr>
                <a:defRPr/>
              </a:pPr>
              <a:t>33</a:t>
            </a:fld>
            <a:endParaRPr lang="en-US" alt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C67BA7-FC80-4668-8647-38E96279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" y="847725"/>
            <a:ext cx="11385795" cy="5312930"/>
          </a:xfrm>
        </p:spPr>
        <p:txBody>
          <a:bodyPr/>
          <a:lstStyle/>
          <a:p>
            <a:pPr lvl="1"/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492DE360-70CA-442F-A0EE-19E306D8C333}"/>
              </a:ext>
            </a:extLst>
          </p:cNvPr>
          <p:cNvSpPr txBox="1">
            <a:spLocks/>
          </p:cNvSpPr>
          <p:nvPr/>
        </p:nvSpPr>
        <p:spPr bwMode="auto">
          <a:xfrm>
            <a:off x="1179093" y="853238"/>
            <a:ext cx="9938587" cy="531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rgbClr val="636466"/>
                </a:solidFill>
                <a:latin typeface="Calibri" panose="020F0502020204030204" pitchFamily="34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CAN Controller Interface</a:t>
            </a:r>
          </a:p>
          <a:p>
            <a:pPr lvl="1"/>
            <a:r>
              <a:rPr lang="en-GB" dirty="0"/>
              <a:t>SPI, </a:t>
            </a:r>
            <a:r>
              <a:rPr lang="en-GB" dirty="0" err="1"/>
              <a:t>I2C</a:t>
            </a:r>
            <a:r>
              <a:rPr lang="en-GB" dirty="0"/>
              <a:t> , 8-bit parallel </a:t>
            </a:r>
          </a:p>
          <a:p>
            <a:pPr lvl="1"/>
            <a:endParaRPr lang="en-GB" dirty="0"/>
          </a:p>
          <a:p>
            <a:r>
              <a:rPr lang="en-GB" dirty="0"/>
              <a:t>CAN I/O Extender</a:t>
            </a:r>
          </a:p>
          <a:p>
            <a:pPr lvl="1"/>
            <a:r>
              <a:rPr lang="en-GB" dirty="0"/>
              <a:t>Able to directly interface with DAC/ADC or sensors without CPU</a:t>
            </a:r>
          </a:p>
          <a:p>
            <a:pPr lvl="1"/>
            <a:r>
              <a:rPr lang="en-GB" dirty="0"/>
              <a:t>Automatically Bit Timing identification </a:t>
            </a:r>
          </a:p>
          <a:p>
            <a:pPr lvl="1"/>
            <a:endParaRPr lang="en-GB" dirty="0"/>
          </a:p>
          <a:p>
            <a:r>
              <a:rPr lang="en-GB" dirty="0"/>
              <a:t>Implementation of CAN-FD Controller</a:t>
            </a:r>
          </a:p>
          <a:p>
            <a:endParaRPr lang="en-GB" dirty="0"/>
          </a:p>
          <a:p>
            <a:r>
              <a:rPr lang="en-GB" dirty="0"/>
              <a:t>Predictable communication</a:t>
            </a:r>
          </a:p>
          <a:p>
            <a:pPr lvl="1"/>
            <a:r>
              <a:rPr lang="en-GB" dirty="0"/>
              <a:t>Time-Triggered CAN (</a:t>
            </a:r>
            <a:r>
              <a:rPr lang="en-GB" dirty="0" err="1"/>
              <a:t>TTCAN</a:t>
            </a:r>
            <a:r>
              <a:rPr lang="en-GB" dirty="0"/>
              <a:t>) ISO 11898-4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318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4294967295"/>
          </p:nvPr>
        </p:nvSpPr>
        <p:spPr>
          <a:xfrm>
            <a:off x="0" y="6451600"/>
            <a:ext cx="1770063" cy="365125"/>
          </a:xfrm>
        </p:spPr>
        <p:txBody>
          <a:bodyPr/>
          <a:lstStyle/>
          <a:p>
            <a:pPr>
              <a:defRPr/>
            </a:pPr>
            <a:fld id="{45C26298-E6AC-4F24-971E-83F0E39DF4CC}" type="datetime5">
              <a:rPr lang="en-US" altLang="it-IT" smtClean="0"/>
              <a:pPr>
                <a:defRPr/>
              </a:pPr>
              <a:t>14-Jun-17</a:t>
            </a:fld>
            <a:endParaRPr lang="en-US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5821363" y="6443663"/>
            <a:ext cx="6370637" cy="365125"/>
          </a:xfrm>
        </p:spPr>
        <p:txBody>
          <a:bodyPr/>
          <a:lstStyle/>
          <a:p>
            <a:pPr>
              <a:defRPr/>
            </a:pPr>
            <a:r>
              <a:rPr lang="pt-BR"/>
              <a:t>CONFIDENTIAL SITAEL PROPERTY</a:t>
            </a: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11274425" y="6443663"/>
            <a:ext cx="917575" cy="365125"/>
          </a:xfrm>
        </p:spPr>
        <p:txBody>
          <a:bodyPr/>
          <a:lstStyle/>
          <a:p>
            <a:pPr>
              <a:defRPr/>
            </a:pPr>
            <a:fld id="{04DD0C90-3FBB-45D3-935D-0BFE3627C4BC}" type="slidenum">
              <a:rPr lang="en-US" altLang="it-IT" smtClean="0"/>
              <a:pPr>
                <a:defRPr/>
              </a:pPr>
              <a:t>34</a:t>
            </a:fld>
            <a:endParaRPr lang="en-US" alt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-19050" y="4046150"/>
            <a:ext cx="5821363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SITAEL </a:t>
            </a:r>
            <a:r>
              <a:rPr lang="it-IT" sz="1400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S.p.A.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Via San Sabino, 21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70042 Mola di Bari (BA) – ITALY</a:t>
            </a:r>
          </a:p>
          <a:p>
            <a:pPr algn="r"/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Tel: +39 080 5321796  </a:t>
            </a:r>
          </a:p>
          <a:p>
            <a:pPr algn="r"/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Fax: +39 080 5355048</a:t>
            </a:r>
            <a:endParaRPr lang="it-IT" sz="1400" dirty="0"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  <a:hlinkClick r:id="rId3"/>
              </a:rPr>
              <a:t>www.sitael.com</a:t>
            </a:r>
            <a:r>
              <a:rPr lang="it-IT" sz="1400" b="1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400" b="1" dirty="0"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 </a:t>
            </a:r>
          </a:p>
        </p:txBody>
      </p:sp>
      <p:pic>
        <p:nvPicPr>
          <p:cNvPr id="13" name="Picture 2" descr="C:\Users\amoruso\Desktop\barcode.gi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819" y="4167994"/>
            <a:ext cx="1566056" cy="156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0" y="17616"/>
            <a:ext cx="6096000" cy="6858000"/>
          </a:xfrm>
          <a:prstGeom prst="rect">
            <a:avLst/>
          </a:prstGeom>
        </p:spPr>
      </p:pic>
      <p:pic>
        <p:nvPicPr>
          <p:cNvPr id="3" name="Segnaposto immagine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810" b="90814" l="52194" r="866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58" t="21728" r="8877" b="5799"/>
          <a:stretch/>
        </p:blipFill>
        <p:spPr>
          <a:xfrm>
            <a:off x="9417060" y="3560916"/>
            <a:ext cx="2293159" cy="2890684"/>
          </a:xfrm>
        </p:spPr>
      </p:pic>
      <p:pic>
        <p:nvPicPr>
          <p:cNvPr id="2050" name="Picture 2" descr="https://airbusdefenceandspace.com/wp-content/uploads/2015/12/mars_rover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92" b="100000" l="22286" r="85857">
                        <a14:foregroundMark x1="58000" y1="78680" x2="56857" y2="84264"/>
                        <a14:foregroundMark x1="59714" y1="76904" x2="59857" y2="82995"/>
                        <a14:foregroundMark x1="30571" y1="66244" x2="36286" y2="65990"/>
                        <a14:foregroundMark x1="38000" y1="50761" x2="45429" y2="59137"/>
                        <a14:foregroundMark x1="46714" y1="56345" x2="50571" y2="61675"/>
                        <a14:foregroundMark x1="38571" y1="6599" x2="51286" y2="6091"/>
                        <a14:backgroundMark x1="76571" y1="64467" x2="65714" y2="79695"/>
                        <a14:backgroundMark x1="58857" y1="65990" x2="61714" y2="71574"/>
                        <a14:backgroundMark x1="38429" y1="71827" x2="43571" y2="77411"/>
                        <a14:backgroundMark x1="58857" y1="61929" x2="62000" y2="64213"/>
                        <a14:backgroundMark x1="70000" y1="48985" x2="70714" y2="49239"/>
                        <a14:backgroundMark x1="75143" y1="51269" x2="76857" y2="52284"/>
                        <a14:backgroundMark x1="62429" y1="63959" x2="63714" y2="64213"/>
                        <a14:backgroundMark x1="52714" y1="84264" x2="56143" y2="75635"/>
                        <a14:backgroundMark x1="51714" y1="80711" x2="55286" y2="77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725" y="2357225"/>
            <a:ext cx="2559061" cy="144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119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ITAEL">
      <a:dk1>
        <a:srgbClr val="404040"/>
      </a:dk1>
      <a:lt1>
        <a:sysClr val="window" lastClr="FFFFFF"/>
      </a:lt1>
      <a:dk2>
        <a:srgbClr val="166684"/>
      </a:dk2>
      <a:lt2>
        <a:srgbClr val="FFFFFF"/>
      </a:lt2>
      <a:accent1>
        <a:srgbClr val="8DCFDA"/>
      </a:accent1>
      <a:accent2>
        <a:srgbClr val="404040"/>
      </a:accent2>
      <a:accent3>
        <a:srgbClr val="029BB5"/>
      </a:accent3>
      <a:accent4>
        <a:srgbClr val="166684"/>
      </a:accent4>
      <a:accent5>
        <a:srgbClr val="A9A9AA"/>
      </a:accent5>
      <a:accent6>
        <a:srgbClr val="FFFFFF"/>
      </a:accent6>
      <a:hlink>
        <a:srgbClr val="029BB5"/>
      </a:hlink>
      <a:folHlink>
        <a:srgbClr val="8DCFD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4012</TotalTime>
  <Words>2522</Words>
  <Application>Microsoft Office PowerPoint</Application>
  <PresentationFormat>Widescreen</PresentationFormat>
  <Paragraphs>670</Paragraphs>
  <Slides>34</Slides>
  <Notes>24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7" baseType="lpstr">
      <vt:lpstr>MS PGothic</vt:lpstr>
      <vt:lpstr>Arial</vt:lpstr>
      <vt:lpstr>Calibri</vt:lpstr>
      <vt:lpstr>Cambria Math</vt:lpstr>
      <vt:lpstr>Roboto</vt:lpstr>
      <vt:lpstr>Roboto Light</vt:lpstr>
      <vt:lpstr>Roboto Thin</vt:lpstr>
      <vt:lpstr>Symbol</vt:lpstr>
      <vt:lpstr>Tahoma</vt:lpstr>
      <vt:lpstr>Times New Roman</vt:lpstr>
      <vt:lpstr>Wingdings</vt:lpstr>
      <vt:lpstr>Office Theme</vt:lpstr>
      <vt:lpstr>Visio</vt:lpstr>
      <vt:lpstr>CANopen IP Core evolutions </vt:lpstr>
      <vt:lpstr>Outline</vt:lpstr>
      <vt:lpstr>SITAEL CAN Bus Experience at a glance</vt:lpstr>
      <vt:lpstr>CANopen IP Cores Status (CCIPC)</vt:lpstr>
      <vt:lpstr>CANopen IP Cores Status (CCIPC)</vt:lpstr>
      <vt:lpstr>CANopen IP Cores Status (RCCIPC)</vt:lpstr>
      <vt:lpstr>CANopen Overview : ISO/OSI</vt:lpstr>
      <vt:lpstr>CANopen Overview : Device Model</vt:lpstr>
      <vt:lpstr>CANopen Overview : Object Dictionary</vt:lpstr>
      <vt:lpstr>CANopen Overview : Communication Objects (1)</vt:lpstr>
      <vt:lpstr>CANopen Overview : Communication Objects (2)</vt:lpstr>
      <vt:lpstr>CANopen Overview : Communication Objects (3)</vt:lpstr>
      <vt:lpstr>CANopen Overview : Communication Objects (4)</vt:lpstr>
      <vt:lpstr>CANopen Overview : Communication Objects (5)</vt:lpstr>
      <vt:lpstr>CANopen Overview : Implementation</vt:lpstr>
      <vt:lpstr>CCIPC Architecture : Main Characteristics (1)</vt:lpstr>
      <vt:lpstr>CCIPC Architecture : Main Characteristics (2)</vt:lpstr>
      <vt:lpstr>CCIPC Architecture : Main Characteristics (3)</vt:lpstr>
      <vt:lpstr>CCIPC Architecture : Main Characteristics (4)</vt:lpstr>
      <vt:lpstr>CCIPC Architecture : ESA release</vt:lpstr>
      <vt:lpstr>CCIPC Architecture : SITAEL release (1)</vt:lpstr>
      <vt:lpstr>CCIPC Architecture : SITAEL release (2)</vt:lpstr>
      <vt:lpstr>CCIPC Architecture : SITAEL release (3)</vt:lpstr>
      <vt:lpstr>CCIPC Architecture : SITAEL release (4)</vt:lpstr>
      <vt:lpstr>CCIPC Architecture : SITAEL release (5)</vt:lpstr>
      <vt:lpstr>CCIPC Architecture : SITAEL release (6)</vt:lpstr>
      <vt:lpstr>CCIPC Architecture : SITAEL release (7)</vt:lpstr>
      <vt:lpstr>CCIPC Architecture : SITAEL release (8)</vt:lpstr>
      <vt:lpstr>CCIPC Architecture : SITAEL release (8)</vt:lpstr>
      <vt:lpstr>SITAEL CANopen Development Module S9216</vt:lpstr>
      <vt:lpstr>Future Developments on CCIPC </vt:lpstr>
      <vt:lpstr>Future Developments on CAN IP (1)</vt:lpstr>
      <vt:lpstr>Future Developments on CAN IP (2)</vt:lpstr>
      <vt:lpstr>Presentazione standard di PowerPoint</vt:lpstr>
    </vt:vector>
  </TitlesOfParts>
  <Company>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Alessandro Russo</dc:creator>
  <cp:lastModifiedBy>Sala Sitael</cp:lastModifiedBy>
  <cp:revision>181</cp:revision>
  <dcterms:created xsi:type="dcterms:W3CDTF">2014-09-08T09:20:06Z</dcterms:created>
  <dcterms:modified xsi:type="dcterms:W3CDTF">2017-06-14T12:21:36Z</dcterms:modified>
</cp:coreProperties>
</file>