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7590" r:id="rId1"/>
    <p:sldMasterId id="2147487602" r:id="rId2"/>
    <p:sldMasterId id="2147487604" r:id="rId3"/>
    <p:sldMasterId id="2147487606" r:id="rId4"/>
    <p:sldMasterId id="2147487616" r:id="rId5"/>
    <p:sldMasterId id="2147487662" r:id="rId6"/>
    <p:sldMasterId id="2147487664" r:id="rId7"/>
  </p:sldMasterIdLst>
  <p:notesMasterIdLst>
    <p:notesMasterId r:id="rId31"/>
  </p:notesMasterIdLst>
  <p:handoutMasterIdLst>
    <p:handoutMasterId r:id="rId32"/>
  </p:handoutMasterIdLst>
  <p:sldIdLst>
    <p:sldId id="262" r:id="rId8"/>
    <p:sldId id="285" r:id="rId9"/>
    <p:sldId id="283" r:id="rId10"/>
    <p:sldId id="282" r:id="rId11"/>
    <p:sldId id="286" r:id="rId12"/>
    <p:sldId id="284" r:id="rId13"/>
    <p:sldId id="287" r:id="rId14"/>
    <p:sldId id="288" r:id="rId15"/>
    <p:sldId id="289" r:id="rId16"/>
    <p:sldId id="291" r:id="rId17"/>
    <p:sldId id="293" r:id="rId18"/>
    <p:sldId id="292" r:id="rId19"/>
    <p:sldId id="305" r:id="rId20"/>
    <p:sldId id="294" r:id="rId21"/>
    <p:sldId id="296" r:id="rId22"/>
    <p:sldId id="295" r:id="rId23"/>
    <p:sldId id="303" r:id="rId24"/>
    <p:sldId id="302" r:id="rId25"/>
    <p:sldId id="297" r:id="rId26"/>
    <p:sldId id="300" r:id="rId27"/>
    <p:sldId id="304" r:id="rId28"/>
    <p:sldId id="301" r:id="rId29"/>
    <p:sldId id="298" r:id="rId30"/>
  </p:sldIdLst>
  <p:sldSz cx="9144000" cy="6858000" type="screen4x3"/>
  <p:notesSz cx="6797675" cy="9928225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585" autoAdjust="0"/>
  </p:normalViewPr>
  <p:slideViewPr>
    <p:cSldViewPr snapToGrid="0" snapToObjects="1">
      <p:cViewPr>
        <p:scale>
          <a:sx n="100" d="100"/>
          <a:sy n="100" d="100"/>
        </p:scale>
        <p:origin x="-960" y="4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202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F90A3A62-A24F-4AF7-97DD-7BD39C101AC7}" type="datetimeFigureOut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D59731F-D1BE-493E-A29C-DB3BADB61D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810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51714E4B-942B-47E0-9AD3-52BF65F65E66}" type="datetimeFigureOut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FEC0F01-197F-4B25-BCE0-AA5A7EB9C3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292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C0F01-197F-4B25-BCE0-AA5A7EB9C376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A2E8A-9095-45AA-84FA-B6CC375590CC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65DA-4675-46FA-B270-5BEC125F96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87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D403D-16AF-4038-8C07-5A2B4E99745A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ED10-C61C-4849-A3BB-6F103B635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32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0DCE8-B6E8-4A20-9AD9-55673EFFC650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4DCB8-2DD9-4342-8B9F-82FC454634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74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FD3F6-BF50-44F3-9C7B-8981A546915D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01C88-D70F-413E-B72A-55E79F3793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99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D093B-9C0F-4C6A-BE23-0016DADA5A0C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C0D2D-479A-468E-9985-4B542DDF26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27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971BB-82E2-4C15-96EE-1B33AC6A1EE5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FA0F5-8811-4764-BF6B-48BD458218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02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3751" y="3585883"/>
            <a:ext cx="7772400" cy="125427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0692" y="4854311"/>
            <a:ext cx="6400800" cy="1292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23666-EFC4-4439-9E12-8BA21B464695}" type="datetime1">
              <a:rPr lang="fr-FR"/>
              <a:pPr>
                <a:defRPr/>
              </a:pPr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ISAE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7F272-94E7-492A-B213-07CFCADA99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13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AC30723-D7CC-4D3A-8BA5-15E74EEBE0D3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CBE0254-F444-4A60-A5D7-CCD8123E87D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pic>
        <p:nvPicPr>
          <p:cNvPr id="718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39238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1D79852-3284-4843-9C5B-A09CE77C39CA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C13FE24-121A-494D-B053-74AEFCC180D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10" name="ZoneTexte 9"/>
          <p:cNvSpPr txBox="1"/>
          <p:nvPr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pic>
        <p:nvPicPr>
          <p:cNvPr id="820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85850"/>
            <a:ext cx="9159876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38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65A5BA0-5E6A-487D-83E6-F4A485781CB6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B60CA48-DE62-4AF7-AD4F-3CA7F20AA7D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10" name="ZoneTexte 9"/>
          <p:cNvSpPr txBox="1"/>
          <p:nvPr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pic>
        <p:nvPicPr>
          <p:cNvPr id="922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085850"/>
            <a:ext cx="91535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3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872D3AF-1FA2-45BF-8066-8368CE7FC966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CB7E73AF-A476-4E23-80AA-C0C3937D40C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10" name="ZoneTexte 9"/>
          <p:cNvSpPr txBox="1"/>
          <p:nvPr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pic>
        <p:nvPicPr>
          <p:cNvPr id="1025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85850"/>
            <a:ext cx="915828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40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F0E98BD-A7C7-43BC-96E6-164E26F672F2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90FCDA3-A5DC-4EAB-BEAD-0B017C638AC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10" name="ZoneTexte 9"/>
          <p:cNvSpPr txBox="1"/>
          <p:nvPr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  <p:pic>
        <p:nvPicPr>
          <p:cNvPr id="1127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Image 12" descr="image2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85850"/>
            <a:ext cx="91297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41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DFD457F-AF1E-4BAB-A316-EBB041D3A3C6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488C09F-D0C8-4E15-AF58-4325A9EC8D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pic>
        <p:nvPicPr>
          <p:cNvPr id="1230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39238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822575" y="0"/>
            <a:ext cx="6151563" cy="831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Institut Supérieur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Aéronautique et de l</a:t>
            </a:r>
            <a:r>
              <a:rPr lang="fr-FR" alt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’</a:t>
            </a:r>
            <a:r>
              <a:rPr lang="fr-F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Espace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-4126" y="6558577"/>
            <a:ext cx="9144000" cy="290659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 rot="10800000">
            <a:off x="0" y="-14116"/>
            <a:ext cx="9144000" cy="1100671"/>
          </a:xfrm>
          <a:prstGeom prst="rect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4763" y="6519863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29DE79C-A15E-47BB-8900-C20C286E71FC}" type="datetime1">
              <a:rPr lang="fr-FR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6519863"/>
            <a:ext cx="4430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n-GB"/>
              <a:t>ISAE </a:t>
            </a:r>
            <a:r>
              <a:rPr lang="en-GB" smtClean="0"/>
              <a:t>2011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40563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898989"/>
                </a:solidFill>
                <a:latin typeface="Arial Narrow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389E6AE-3E80-481C-94F7-3F4281BA412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9525" y="1041400"/>
            <a:ext cx="9144000" cy="12700"/>
          </a:xfrm>
          <a:prstGeom prst="line">
            <a:avLst/>
          </a:prstGeom>
          <a:noFill/>
          <a:ln w="101600">
            <a:solidFill>
              <a:srgbClr val="0D0D0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pic>
        <p:nvPicPr>
          <p:cNvPr id="1332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2863"/>
            <a:ext cx="16827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1pPr>
      <a:lvl2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charset="0"/>
          <a:ea typeface="ＭＳ Ｐゴシック" charset="0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&gt;"/>
        <a:defRPr sz="3200" b="1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»"/>
        <a:defRPr lang="en-GB" sz="2800" kern="1200" dirty="0" err="1">
          <a:solidFill>
            <a:schemeClr val="tx1"/>
          </a:solidFill>
          <a:latin typeface="Arial Narrow"/>
          <a:ea typeface="ＭＳ Ｐゴシック" charset="0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Narrow"/>
          <a:ea typeface="ＭＳ Ｐゴシック" charset="0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Narrow"/>
          <a:ea typeface="Arial Narrow" charset="0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14363" y="4093941"/>
            <a:ext cx="7772400" cy="847175"/>
          </a:xfrm>
        </p:spPr>
        <p:txBody>
          <a:bodyPr/>
          <a:lstStyle/>
          <a:p>
            <a:r>
              <a:rPr lang="en-US" sz="3200" b="0" dirty="0">
                <a:latin typeface="+mj-lt"/>
              </a:rPr>
              <a:t>OPTIMIZED TRANSFERS BETWEEN EARTH-MOON INVARIANT MANIFOLDS</a:t>
            </a:r>
            <a:endParaRPr lang="fr-FR" sz="3200" dirty="0">
              <a:latin typeface="+mj-lt"/>
            </a:endParaRP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614364" y="5224256"/>
            <a:ext cx="7772399" cy="1292225"/>
          </a:xfrm>
        </p:spPr>
        <p:txBody>
          <a:bodyPr/>
          <a:lstStyle/>
          <a:p>
            <a:pPr algn="l">
              <a:defRPr/>
            </a:pPr>
            <a:r>
              <a:rPr lang="fr-FR" sz="1600" b="0" dirty="0" smtClean="0">
                <a:solidFill>
                  <a:schemeClr val="tx1"/>
                </a:solidFill>
                <a:latin typeface="+mn-lt"/>
              </a:rPr>
              <a:t>Speaker: 		Laurent Beauregard		laurent.beauregard@isae-supaero.fr</a:t>
            </a:r>
          </a:p>
          <a:p>
            <a:pPr algn="l">
              <a:defRPr/>
            </a:pPr>
            <a:r>
              <a:rPr lang="fr-FR" sz="1600" b="0" dirty="0" smtClean="0">
                <a:solidFill>
                  <a:schemeClr val="tx1"/>
                </a:solidFill>
                <a:latin typeface="+mn-lt"/>
              </a:rPr>
              <a:t>Co-</a:t>
            </a:r>
            <a:r>
              <a:rPr lang="fr-FR" sz="1600" b="0" dirty="0" err="1" smtClean="0">
                <a:solidFill>
                  <a:schemeClr val="tx1"/>
                </a:solidFill>
                <a:latin typeface="+mn-lt"/>
              </a:rPr>
              <a:t>authors</a:t>
            </a:r>
            <a:r>
              <a:rPr lang="fr-FR" sz="1600" b="0" dirty="0" smtClean="0">
                <a:solidFill>
                  <a:schemeClr val="tx1"/>
                </a:solidFill>
                <a:latin typeface="+mn-lt"/>
              </a:rPr>
              <a:t>: 	Emmanuel </a:t>
            </a:r>
            <a:r>
              <a:rPr lang="fr-FR" sz="1600" b="0" dirty="0" err="1" smtClean="0">
                <a:solidFill>
                  <a:schemeClr val="tx1"/>
                </a:solidFill>
                <a:latin typeface="+mn-lt"/>
              </a:rPr>
              <a:t>Blazquez</a:t>
            </a:r>
            <a:endParaRPr lang="fr-FR" sz="1600" b="0" dirty="0">
              <a:solidFill>
                <a:schemeClr val="tx1"/>
              </a:solidFill>
              <a:latin typeface="+mn-lt"/>
            </a:endParaRPr>
          </a:p>
          <a:p>
            <a:pPr algn="l">
              <a:defRPr/>
            </a:pPr>
            <a:r>
              <a:rPr lang="fr-FR" sz="1600" b="0" dirty="0">
                <a:solidFill>
                  <a:schemeClr val="tx1"/>
                </a:solidFill>
                <a:latin typeface="+mn-lt"/>
              </a:rPr>
              <a:t>	</a:t>
            </a:r>
            <a:r>
              <a:rPr lang="fr-FR" sz="1600" b="0" dirty="0" smtClean="0">
                <a:solidFill>
                  <a:schemeClr val="tx1"/>
                </a:solidFill>
                <a:latin typeface="+mn-lt"/>
              </a:rPr>
              <a:t>		Dr. St</a:t>
            </a:r>
            <a:r>
              <a:rPr lang="fr-CA" sz="1600" b="0" dirty="0" err="1" smtClean="0">
                <a:solidFill>
                  <a:schemeClr val="tx1"/>
                </a:solidFill>
                <a:latin typeface="+mn-lt"/>
              </a:rPr>
              <a:t>éphanie</a:t>
            </a:r>
            <a:r>
              <a:rPr lang="fr-CA" sz="16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CA" sz="1600" b="0" dirty="0" err="1" smtClean="0">
                <a:solidFill>
                  <a:schemeClr val="tx1"/>
                </a:solidFill>
                <a:latin typeface="+mn-lt"/>
              </a:rPr>
              <a:t>Lizy-Destrez</a:t>
            </a:r>
            <a:endParaRPr lang="fr-FR" sz="1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204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  <a:endParaRPr lang="fr-FR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120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9FDBE7-3C6E-4D17-91E9-AD2A34329068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080000"/>
            <a:ext cx="9162000" cy="2507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10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53651" y="1334501"/>
                <a:ext cx="4319685" cy="287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Most Halo orbits are unstable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eigenvalues of the differential of the </a:t>
                </a:r>
                <a:r>
                  <a:rPr lang="en-US" dirty="0" err="1" smtClean="0"/>
                  <a:t>Poincar</a:t>
                </a:r>
                <a:r>
                  <a:rPr lang="fr-CA" dirty="0" smtClean="0"/>
                  <a:t>é </a:t>
                </a:r>
                <a:r>
                  <a:rPr lang="fr-CA" dirty="0" err="1" smtClean="0"/>
                  <a:t>map</a:t>
                </a:r>
                <a:r>
                  <a:rPr lang="fr-CA" dirty="0" smtClean="0"/>
                  <a:t> encodes </a:t>
                </a:r>
                <a:r>
                  <a:rPr lang="fr-CA" dirty="0" err="1" smtClean="0"/>
                  <a:t>this</a:t>
                </a:r>
                <a:r>
                  <a:rPr lang="fr-CA" dirty="0" smtClean="0"/>
                  <a:t> information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C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 err="1" smtClean="0"/>
                  <a:t>Except</a:t>
                </a:r>
                <a:r>
                  <a:rPr lang="fr-CA" dirty="0" smtClean="0"/>
                  <a:t> for a </a:t>
                </a:r>
                <a:r>
                  <a:rPr lang="fr-CA" dirty="0" err="1" smtClean="0"/>
                  <a:t>narrow</a:t>
                </a:r>
                <a:r>
                  <a:rPr lang="fr-CA" dirty="0" smtClean="0"/>
                  <a:t> range of Halos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CA" dirty="0"/>
                  <a:t>Continuation direction</a:t>
                </a:r>
                <a:r>
                  <a:rPr lang="fr-CA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endParaRPr lang="fr-CA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CA" dirty="0" err="1" smtClean="0"/>
                  <a:t>Unstable</a:t>
                </a:r>
                <a:r>
                  <a:rPr lang="fr-CA" dirty="0" smtClean="0"/>
                  <a:t> direction: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&gt;1</m:t>
                    </m:r>
                  </m:oMath>
                </a14:m>
                <a:endParaRPr lang="fr-CA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CA" dirty="0"/>
                  <a:t>S</a:t>
                </a:r>
                <a:r>
                  <a:rPr lang="fr-CA" dirty="0" smtClean="0"/>
                  <a:t>table direction: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&lt;1</m:t>
                    </m:r>
                  </m:oMath>
                </a14:m>
                <a:endParaRPr lang="fr-CA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CA" dirty="0" smtClean="0"/>
                  <a:t>Center: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𝜆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±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𝜙</m:t>
                        </m:r>
                      </m:sup>
                    </m:sSup>
                  </m:oMath>
                </a14:m>
                <a:endParaRPr lang="fr-CA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" y="1334501"/>
                <a:ext cx="4319685" cy="2872966"/>
              </a:xfrm>
              <a:prstGeom prst="rect">
                <a:avLst/>
              </a:prstGeom>
              <a:blipFill rotWithShape="1">
                <a:blip r:embed="rId3"/>
                <a:stretch>
                  <a:fillRect l="-846" t="-1062" r="-564" b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Manifolds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8194" name="Picture 2" descr="C:\Users\l.beauregard\Desktop\Conference Abstract\stabil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80" y="1200277"/>
            <a:ext cx="3360655" cy="44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810183" y="5549911"/>
            <a:ext cx="407221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22027" y="4845368"/>
            <a:ext cx="1137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dirty="0" err="1" smtClean="0"/>
              <a:t>Propagate</a:t>
            </a:r>
            <a:endParaRPr lang="fr-CA" dirty="0"/>
          </a:p>
          <a:p>
            <a:pPr algn="ctr"/>
            <a:r>
              <a:rPr lang="fr-CA" dirty="0" err="1" smtClean="0"/>
              <a:t>forward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22028" y="5636698"/>
            <a:ext cx="1137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dirty="0" err="1" smtClean="0"/>
              <a:t>Propagate</a:t>
            </a:r>
            <a:endParaRPr lang="fr-CA" dirty="0"/>
          </a:p>
          <a:p>
            <a:pPr algn="ctr"/>
            <a:r>
              <a:rPr lang="fr-CA" dirty="0" err="1" smtClean="0"/>
              <a:t>backward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42626" y="48406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Unstable direction</a:t>
            </a:r>
            <a:r>
              <a:rPr lang="fr-CA" dirty="0" smtClean="0"/>
              <a:t>: Diverges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Stable direction</a:t>
            </a:r>
            <a:r>
              <a:rPr lang="fr-CA" dirty="0" smtClean="0"/>
              <a:t>: Converges</a:t>
            </a:r>
            <a:endParaRPr lang="fr-CA" dirty="0"/>
          </a:p>
        </p:txBody>
      </p:sp>
      <p:sp>
        <p:nvSpPr>
          <p:cNvPr id="14" name="Rectangle 13"/>
          <p:cNvSpPr/>
          <p:nvPr/>
        </p:nvSpPr>
        <p:spPr>
          <a:xfrm>
            <a:off x="1942626" y="56302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Unstable direction</a:t>
            </a:r>
            <a:r>
              <a:rPr lang="fr-CA" dirty="0" smtClean="0"/>
              <a:t>: Converges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Stable direction</a:t>
            </a:r>
            <a:r>
              <a:rPr lang="fr-CA" dirty="0" smtClean="0"/>
              <a:t>: Diverges</a:t>
            </a:r>
            <a:endParaRPr lang="fr-CA" dirty="0"/>
          </a:p>
        </p:txBody>
      </p:sp>
      <p:sp>
        <p:nvSpPr>
          <p:cNvPr id="9" name="Ellipse 8"/>
          <p:cNvSpPr/>
          <p:nvPr/>
        </p:nvSpPr>
        <p:spPr>
          <a:xfrm>
            <a:off x="2141254" y="4857441"/>
            <a:ext cx="3033301" cy="334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2130837" y="5933247"/>
            <a:ext cx="2757546" cy="3184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11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Manifolds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generation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9218" name="Picture 2" descr="C:\Users\l.beauregard\Desktop\Conference Abstract\unstable_manifold_exe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30" y="3207759"/>
            <a:ext cx="3334739" cy="25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1021623" y="1335369"/>
                <a:ext cx="6534379" cy="148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Eigenvector corresponding to the unstable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Apply a perturbation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𝛼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/</m:t>
                        </m:r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∈{0,1,…,</m:t>
                    </m:r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−1}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Manifolds are </a:t>
                </a:r>
                <a:r>
                  <a:rPr lang="en-US" dirty="0" err="1" smtClean="0"/>
                  <a:t>parametrized</a:t>
                </a:r>
                <a:r>
                  <a:rPr lang="en-US" dirty="0" smtClean="0"/>
                  <a:t> by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𝛼</m:t>
                        </m:r>
                        <m:r>
                          <a:rPr lang="en-US" b="0" i="0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23" y="1335369"/>
                <a:ext cx="6534379" cy="1487651"/>
              </a:xfrm>
              <a:prstGeom prst="rect">
                <a:avLst/>
              </a:prstGeom>
              <a:blipFill rotWithShape="1">
                <a:blip r:embed="rId4"/>
                <a:stretch>
                  <a:fillRect l="-653" t="-2049" b="-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104415" y="5840604"/>
            <a:ext cx="213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Unstable trajectories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Manifolds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method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5030" y="3792448"/>
            <a:ext cx="16861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Departure orbit A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2379164" y="3792447"/>
            <a:ext cx="21797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Unstable manifold of A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4857514" y="3792446"/>
            <a:ext cx="21797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Stable manifold of</a:t>
            </a:r>
          </a:p>
          <a:p>
            <a:pPr algn="ctr"/>
            <a:r>
              <a:rPr lang="en-US" dirty="0"/>
              <a:t>B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29261" y="3792445"/>
            <a:ext cx="14596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Arrival orbit B</a:t>
            </a:r>
            <a:endParaRPr lang="en-US" dirty="0"/>
          </a:p>
        </p:txBody>
      </p:sp>
      <p:sp>
        <p:nvSpPr>
          <p:cNvPr id="16" name="Flèche courbée vers le haut 15"/>
          <p:cNvSpPr/>
          <p:nvPr/>
        </p:nvSpPr>
        <p:spPr>
          <a:xfrm>
            <a:off x="1829491" y="4501039"/>
            <a:ext cx="838899" cy="26005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lèche courbée vers le haut 23"/>
          <p:cNvSpPr/>
          <p:nvPr/>
        </p:nvSpPr>
        <p:spPr>
          <a:xfrm>
            <a:off x="4372831" y="4501038"/>
            <a:ext cx="838899" cy="26005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lèche courbée vers le haut 24"/>
          <p:cNvSpPr/>
          <p:nvPr/>
        </p:nvSpPr>
        <p:spPr>
          <a:xfrm>
            <a:off x="6939595" y="4509506"/>
            <a:ext cx="838899" cy="26005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1779040" y="4814035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040" y="4814035"/>
                <a:ext cx="9398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5844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/>
              <p:cNvSpPr txBox="1"/>
              <p:nvPr/>
            </p:nvSpPr>
            <p:spPr>
              <a:xfrm>
                <a:off x="6889144" y="4814025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144" y="4814025"/>
                <a:ext cx="939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5195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/>
              <p:cNvSpPr txBox="1"/>
              <p:nvPr/>
            </p:nvSpPr>
            <p:spPr>
              <a:xfrm>
                <a:off x="3863090" y="4814006"/>
                <a:ext cx="1858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Intersection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Δ</m:t>
                    </m:r>
                    <m:r>
                      <a:rPr lang="en-US" i="1">
                        <a:latin typeface="Cambria Math"/>
                      </a:rPr>
                      <m:t>𝑣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090" y="4814006"/>
                <a:ext cx="185838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951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/>
              <p:cNvSpPr txBox="1"/>
              <p:nvPr/>
            </p:nvSpPr>
            <p:spPr>
              <a:xfrm>
                <a:off x="1607303" y="5565833"/>
                <a:ext cx="6441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Intersection of two </a:t>
                </a:r>
                <a:r>
                  <a:rPr lang="en-US" dirty="0" smtClean="0"/>
                  <a:t>surfaces: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u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𝑢</m:t>
                        </m:r>
                      </m:sub>
                    </m:sSub>
                    <m:r>
                      <a:rPr lang="en-US" b="0" i="0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s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303" y="5565833"/>
                <a:ext cx="644123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5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ccolade ouvrante 31"/>
          <p:cNvSpPr/>
          <p:nvPr/>
        </p:nvSpPr>
        <p:spPr>
          <a:xfrm rot="5400000">
            <a:off x="4468675" y="2400376"/>
            <a:ext cx="382494" cy="5948419"/>
          </a:xfrm>
          <a:prstGeom prst="leftBrace">
            <a:avLst>
              <a:gd name="adj1" fmla="val 8333"/>
              <a:gd name="adj2" fmla="val 49911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645352" y="2125980"/>
            <a:ext cx="1097280" cy="12725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556692" y="2125980"/>
            <a:ext cx="1097280" cy="12725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1257300" y="2407920"/>
            <a:ext cx="3086100" cy="1082040"/>
          </a:xfrm>
          <a:custGeom>
            <a:avLst/>
            <a:gdLst>
              <a:gd name="connsiteX0" fmla="*/ 0 w 3086100"/>
              <a:gd name="connsiteY0" fmla="*/ 990600 h 1082040"/>
              <a:gd name="connsiteX1" fmla="*/ 297180 w 3086100"/>
              <a:gd name="connsiteY1" fmla="*/ 1005840 h 1082040"/>
              <a:gd name="connsiteX2" fmla="*/ 403860 w 3086100"/>
              <a:gd name="connsiteY2" fmla="*/ 1013460 h 1082040"/>
              <a:gd name="connsiteX3" fmla="*/ 632460 w 3086100"/>
              <a:gd name="connsiteY3" fmla="*/ 1036320 h 1082040"/>
              <a:gd name="connsiteX4" fmla="*/ 769620 w 3086100"/>
              <a:gd name="connsiteY4" fmla="*/ 1051560 h 1082040"/>
              <a:gd name="connsiteX5" fmla="*/ 883920 w 3086100"/>
              <a:gd name="connsiteY5" fmla="*/ 1066800 h 1082040"/>
              <a:gd name="connsiteX6" fmla="*/ 975360 w 3086100"/>
              <a:gd name="connsiteY6" fmla="*/ 1082040 h 1082040"/>
              <a:gd name="connsiteX7" fmla="*/ 1386840 w 3086100"/>
              <a:gd name="connsiteY7" fmla="*/ 1074420 h 1082040"/>
              <a:gd name="connsiteX8" fmla="*/ 1417320 w 3086100"/>
              <a:gd name="connsiteY8" fmla="*/ 1059180 h 1082040"/>
              <a:gd name="connsiteX9" fmla="*/ 1470660 w 3086100"/>
              <a:gd name="connsiteY9" fmla="*/ 1043940 h 1082040"/>
              <a:gd name="connsiteX10" fmla="*/ 1516380 w 3086100"/>
              <a:gd name="connsiteY10" fmla="*/ 1021080 h 1082040"/>
              <a:gd name="connsiteX11" fmla="*/ 1546860 w 3086100"/>
              <a:gd name="connsiteY11" fmla="*/ 1005840 h 1082040"/>
              <a:gd name="connsiteX12" fmla="*/ 1569720 w 3086100"/>
              <a:gd name="connsiteY12" fmla="*/ 998220 h 1082040"/>
              <a:gd name="connsiteX13" fmla="*/ 1630680 w 3086100"/>
              <a:gd name="connsiteY13" fmla="*/ 952500 h 1082040"/>
              <a:gd name="connsiteX14" fmla="*/ 1653540 w 3086100"/>
              <a:gd name="connsiteY14" fmla="*/ 944880 h 1082040"/>
              <a:gd name="connsiteX15" fmla="*/ 1699260 w 3086100"/>
              <a:gd name="connsiteY15" fmla="*/ 922020 h 1082040"/>
              <a:gd name="connsiteX16" fmla="*/ 1729740 w 3086100"/>
              <a:gd name="connsiteY16" fmla="*/ 891540 h 1082040"/>
              <a:gd name="connsiteX17" fmla="*/ 1767840 w 3086100"/>
              <a:gd name="connsiteY17" fmla="*/ 876300 h 1082040"/>
              <a:gd name="connsiteX18" fmla="*/ 1821180 w 3086100"/>
              <a:gd name="connsiteY18" fmla="*/ 838200 h 1082040"/>
              <a:gd name="connsiteX19" fmla="*/ 1866900 w 3086100"/>
              <a:gd name="connsiteY19" fmla="*/ 822960 h 1082040"/>
              <a:gd name="connsiteX20" fmla="*/ 1889760 w 3086100"/>
              <a:gd name="connsiteY20" fmla="*/ 815340 h 1082040"/>
              <a:gd name="connsiteX21" fmla="*/ 1950720 w 3086100"/>
              <a:gd name="connsiteY21" fmla="*/ 777240 h 1082040"/>
              <a:gd name="connsiteX22" fmla="*/ 1996440 w 3086100"/>
              <a:gd name="connsiteY22" fmla="*/ 746760 h 1082040"/>
              <a:gd name="connsiteX23" fmla="*/ 2164080 w 3086100"/>
              <a:gd name="connsiteY23" fmla="*/ 655320 h 1082040"/>
              <a:gd name="connsiteX24" fmla="*/ 2255520 w 3086100"/>
              <a:gd name="connsiteY24" fmla="*/ 579120 h 1082040"/>
              <a:gd name="connsiteX25" fmla="*/ 2331720 w 3086100"/>
              <a:gd name="connsiteY25" fmla="*/ 525780 h 1082040"/>
              <a:gd name="connsiteX26" fmla="*/ 2354580 w 3086100"/>
              <a:gd name="connsiteY26" fmla="*/ 502920 h 1082040"/>
              <a:gd name="connsiteX27" fmla="*/ 2377440 w 3086100"/>
              <a:gd name="connsiteY27" fmla="*/ 487680 h 1082040"/>
              <a:gd name="connsiteX28" fmla="*/ 2400300 w 3086100"/>
              <a:gd name="connsiteY28" fmla="*/ 464820 h 1082040"/>
              <a:gd name="connsiteX29" fmla="*/ 2430780 w 3086100"/>
              <a:gd name="connsiteY29" fmla="*/ 449580 h 1082040"/>
              <a:gd name="connsiteX30" fmla="*/ 2476500 w 3086100"/>
              <a:gd name="connsiteY30" fmla="*/ 403860 h 1082040"/>
              <a:gd name="connsiteX31" fmla="*/ 2506980 w 3086100"/>
              <a:gd name="connsiteY31" fmla="*/ 381000 h 1082040"/>
              <a:gd name="connsiteX32" fmla="*/ 2552700 w 3086100"/>
              <a:gd name="connsiteY32" fmla="*/ 327660 h 1082040"/>
              <a:gd name="connsiteX33" fmla="*/ 2567940 w 3086100"/>
              <a:gd name="connsiteY33" fmla="*/ 304800 h 1082040"/>
              <a:gd name="connsiteX34" fmla="*/ 2598420 w 3086100"/>
              <a:gd name="connsiteY34" fmla="*/ 274320 h 1082040"/>
              <a:gd name="connsiteX35" fmla="*/ 2667000 w 3086100"/>
              <a:gd name="connsiteY35" fmla="*/ 198120 h 1082040"/>
              <a:gd name="connsiteX36" fmla="*/ 2705100 w 3086100"/>
              <a:gd name="connsiteY36" fmla="*/ 160020 h 1082040"/>
              <a:gd name="connsiteX37" fmla="*/ 2750820 w 3086100"/>
              <a:gd name="connsiteY37" fmla="*/ 129540 h 1082040"/>
              <a:gd name="connsiteX38" fmla="*/ 2842260 w 3086100"/>
              <a:gd name="connsiteY38" fmla="*/ 68580 h 1082040"/>
              <a:gd name="connsiteX39" fmla="*/ 2865120 w 3086100"/>
              <a:gd name="connsiteY39" fmla="*/ 53340 h 1082040"/>
              <a:gd name="connsiteX40" fmla="*/ 2895600 w 3086100"/>
              <a:gd name="connsiteY40" fmla="*/ 45720 h 1082040"/>
              <a:gd name="connsiteX41" fmla="*/ 2971800 w 3086100"/>
              <a:gd name="connsiteY41" fmla="*/ 22860 h 1082040"/>
              <a:gd name="connsiteX42" fmla="*/ 3002280 w 3086100"/>
              <a:gd name="connsiteY42" fmla="*/ 15240 h 1082040"/>
              <a:gd name="connsiteX43" fmla="*/ 3048000 w 3086100"/>
              <a:gd name="connsiteY43" fmla="*/ 0 h 1082040"/>
              <a:gd name="connsiteX44" fmla="*/ 3086100 w 3086100"/>
              <a:gd name="connsiteY44" fmla="*/ 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86100" h="1082040">
                <a:moveTo>
                  <a:pt x="0" y="990600"/>
                </a:moveTo>
                <a:cubicBezTo>
                  <a:pt x="169421" y="997966"/>
                  <a:pt x="149293" y="995981"/>
                  <a:pt x="297180" y="1005840"/>
                </a:cubicBezTo>
                <a:cubicBezTo>
                  <a:pt x="332752" y="1008211"/>
                  <a:pt x="368386" y="1009913"/>
                  <a:pt x="403860" y="1013460"/>
                </a:cubicBezTo>
                <a:cubicBezTo>
                  <a:pt x="771913" y="1050265"/>
                  <a:pt x="301473" y="1010859"/>
                  <a:pt x="632460" y="1036320"/>
                </a:cubicBezTo>
                <a:cubicBezTo>
                  <a:pt x="783161" y="1047912"/>
                  <a:pt x="671573" y="1037553"/>
                  <a:pt x="769620" y="1051560"/>
                </a:cubicBezTo>
                <a:cubicBezTo>
                  <a:pt x="858024" y="1064189"/>
                  <a:pt x="801868" y="1053844"/>
                  <a:pt x="883920" y="1066800"/>
                </a:cubicBezTo>
                <a:lnTo>
                  <a:pt x="975360" y="1082040"/>
                </a:lnTo>
                <a:cubicBezTo>
                  <a:pt x="1112520" y="1079500"/>
                  <a:pt x="1249840" y="1081506"/>
                  <a:pt x="1386840" y="1074420"/>
                </a:cubicBezTo>
                <a:cubicBezTo>
                  <a:pt x="1398184" y="1073833"/>
                  <a:pt x="1406879" y="1063655"/>
                  <a:pt x="1417320" y="1059180"/>
                </a:cubicBezTo>
                <a:cubicBezTo>
                  <a:pt x="1432624" y="1052621"/>
                  <a:pt x="1455193" y="1047807"/>
                  <a:pt x="1470660" y="1043940"/>
                </a:cubicBezTo>
                <a:cubicBezTo>
                  <a:pt x="1514591" y="1014652"/>
                  <a:pt x="1472213" y="1040009"/>
                  <a:pt x="1516380" y="1021080"/>
                </a:cubicBezTo>
                <a:cubicBezTo>
                  <a:pt x="1526821" y="1016605"/>
                  <a:pt x="1536419" y="1010315"/>
                  <a:pt x="1546860" y="1005840"/>
                </a:cubicBezTo>
                <a:cubicBezTo>
                  <a:pt x="1554243" y="1002676"/>
                  <a:pt x="1562536" y="1001812"/>
                  <a:pt x="1569720" y="998220"/>
                </a:cubicBezTo>
                <a:cubicBezTo>
                  <a:pt x="1680279" y="942940"/>
                  <a:pt x="1551349" y="1005387"/>
                  <a:pt x="1630680" y="952500"/>
                </a:cubicBezTo>
                <a:cubicBezTo>
                  <a:pt x="1637363" y="948045"/>
                  <a:pt x="1646200" y="948142"/>
                  <a:pt x="1653540" y="944880"/>
                </a:cubicBezTo>
                <a:cubicBezTo>
                  <a:pt x="1669110" y="937960"/>
                  <a:pt x="1685301" y="931791"/>
                  <a:pt x="1699260" y="922020"/>
                </a:cubicBezTo>
                <a:cubicBezTo>
                  <a:pt x="1711031" y="913780"/>
                  <a:pt x="1717785" y="899510"/>
                  <a:pt x="1729740" y="891540"/>
                </a:cubicBezTo>
                <a:cubicBezTo>
                  <a:pt x="1741121" y="883953"/>
                  <a:pt x="1756025" y="883192"/>
                  <a:pt x="1767840" y="876300"/>
                </a:cubicBezTo>
                <a:cubicBezTo>
                  <a:pt x="1786713" y="865290"/>
                  <a:pt x="1801942" y="848559"/>
                  <a:pt x="1821180" y="838200"/>
                </a:cubicBezTo>
                <a:cubicBezTo>
                  <a:pt x="1835324" y="830584"/>
                  <a:pt x="1851660" y="828040"/>
                  <a:pt x="1866900" y="822960"/>
                </a:cubicBezTo>
                <a:lnTo>
                  <a:pt x="1889760" y="815340"/>
                </a:lnTo>
                <a:cubicBezTo>
                  <a:pt x="1960512" y="762276"/>
                  <a:pt x="1880988" y="819079"/>
                  <a:pt x="1950720" y="777240"/>
                </a:cubicBezTo>
                <a:cubicBezTo>
                  <a:pt x="1966426" y="767816"/>
                  <a:pt x="1980391" y="755587"/>
                  <a:pt x="1996440" y="746760"/>
                </a:cubicBezTo>
                <a:cubicBezTo>
                  <a:pt x="2058406" y="712679"/>
                  <a:pt x="2109273" y="696425"/>
                  <a:pt x="2164080" y="655320"/>
                </a:cubicBezTo>
                <a:cubicBezTo>
                  <a:pt x="2195821" y="631514"/>
                  <a:pt x="2222508" y="601128"/>
                  <a:pt x="2255520" y="579120"/>
                </a:cubicBezTo>
                <a:cubicBezTo>
                  <a:pt x="2275193" y="566005"/>
                  <a:pt x="2311974" y="542705"/>
                  <a:pt x="2331720" y="525780"/>
                </a:cubicBezTo>
                <a:cubicBezTo>
                  <a:pt x="2339902" y="518767"/>
                  <a:pt x="2346301" y="509819"/>
                  <a:pt x="2354580" y="502920"/>
                </a:cubicBezTo>
                <a:cubicBezTo>
                  <a:pt x="2361615" y="497057"/>
                  <a:pt x="2370405" y="493543"/>
                  <a:pt x="2377440" y="487680"/>
                </a:cubicBezTo>
                <a:cubicBezTo>
                  <a:pt x="2385719" y="480781"/>
                  <a:pt x="2391531" y="471084"/>
                  <a:pt x="2400300" y="464820"/>
                </a:cubicBezTo>
                <a:cubicBezTo>
                  <a:pt x="2409543" y="458218"/>
                  <a:pt x="2421910" y="456676"/>
                  <a:pt x="2430780" y="449580"/>
                </a:cubicBezTo>
                <a:cubicBezTo>
                  <a:pt x="2447610" y="436116"/>
                  <a:pt x="2459258" y="416792"/>
                  <a:pt x="2476500" y="403860"/>
                </a:cubicBezTo>
                <a:cubicBezTo>
                  <a:pt x="2486660" y="396240"/>
                  <a:pt x="2497337" y="389265"/>
                  <a:pt x="2506980" y="381000"/>
                </a:cubicBezTo>
                <a:cubicBezTo>
                  <a:pt x="2527385" y="363510"/>
                  <a:pt x="2536850" y="349849"/>
                  <a:pt x="2552700" y="327660"/>
                </a:cubicBezTo>
                <a:cubicBezTo>
                  <a:pt x="2558023" y="320208"/>
                  <a:pt x="2561980" y="311753"/>
                  <a:pt x="2567940" y="304800"/>
                </a:cubicBezTo>
                <a:cubicBezTo>
                  <a:pt x="2577291" y="293891"/>
                  <a:pt x="2588958" y="285133"/>
                  <a:pt x="2598420" y="274320"/>
                </a:cubicBezTo>
                <a:cubicBezTo>
                  <a:pt x="2681934" y="178876"/>
                  <a:pt x="2531313" y="333807"/>
                  <a:pt x="2667000" y="198120"/>
                </a:cubicBezTo>
                <a:cubicBezTo>
                  <a:pt x="2679700" y="185420"/>
                  <a:pt x="2690156" y="169983"/>
                  <a:pt x="2705100" y="160020"/>
                </a:cubicBezTo>
                <a:cubicBezTo>
                  <a:pt x="2720340" y="149860"/>
                  <a:pt x="2736167" y="140530"/>
                  <a:pt x="2750820" y="129540"/>
                </a:cubicBezTo>
                <a:cubicBezTo>
                  <a:pt x="2868450" y="41318"/>
                  <a:pt x="2767782" y="111139"/>
                  <a:pt x="2842260" y="68580"/>
                </a:cubicBezTo>
                <a:cubicBezTo>
                  <a:pt x="2850211" y="64036"/>
                  <a:pt x="2856702" y="56948"/>
                  <a:pt x="2865120" y="53340"/>
                </a:cubicBezTo>
                <a:cubicBezTo>
                  <a:pt x="2874746" y="49215"/>
                  <a:pt x="2885440" y="48260"/>
                  <a:pt x="2895600" y="45720"/>
                </a:cubicBezTo>
                <a:cubicBezTo>
                  <a:pt x="2935961" y="18813"/>
                  <a:pt x="2904379" y="35118"/>
                  <a:pt x="2971800" y="22860"/>
                </a:cubicBezTo>
                <a:cubicBezTo>
                  <a:pt x="2982104" y="20987"/>
                  <a:pt x="2992249" y="18249"/>
                  <a:pt x="3002280" y="15240"/>
                </a:cubicBezTo>
                <a:cubicBezTo>
                  <a:pt x="3017667" y="10624"/>
                  <a:pt x="3031936" y="0"/>
                  <a:pt x="3048000" y="0"/>
                </a:cubicBezTo>
                <a:lnTo>
                  <a:pt x="30861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rme libre 4"/>
          <p:cNvSpPr/>
          <p:nvPr/>
        </p:nvSpPr>
        <p:spPr>
          <a:xfrm>
            <a:off x="4335780" y="1669507"/>
            <a:ext cx="4168140" cy="740172"/>
          </a:xfrm>
          <a:custGeom>
            <a:avLst/>
            <a:gdLst>
              <a:gd name="connsiteX0" fmla="*/ 4168140 w 4168140"/>
              <a:gd name="connsiteY0" fmla="*/ 631733 h 740172"/>
              <a:gd name="connsiteX1" fmla="*/ 4122420 w 4168140"/>
              <a:gd name="connsiteY1" fmla="*/ 593633 h 740172"/>
              <a:gd name="connsiteX2" fmla="*/ 4099560 w 4168140"/>
              <a:gd name="connsiteY2" fmla="*/ 570773 h 740172"/>
              <a:gd name="connsiteX3" fmla="*/ 4038600 w 4168140"/>
              <a:gd name="connsiteY3" fmla="*/ 525053 h 740172"/>
              <a:gd name="connsiteX4" fmla="*/ 3992880 w 4168140"/>
              <a:gd name="connsiteY4" fmla="*/ 479333 h 740172"/>
              <a:gd name="connsiteX5" fmla="*/ 3931920 w 4168140"/>
              <a:gd name="connsiteY5" fmla="*/ 433613 h 740172"/>
              <a:gd name="connsiteX6" fmla="*/ 3870960 w 4168140"/>
              <a:gd name="connsiteY6" fmla="*/ 395513 h 740172"/>
              <a:gd name="connsiteX7" fmla="*/ 3779520 w 4168140"/>
              <a:gd name="connsiteY7" fmla="*/ 342173 h 740172"/>
              <a:gd name="connsiteX8" fmla="*/ 3718560 w 4168140"/>
              <a:gd name="connsiteY8" fmla="*/ 311693 h 740172"/>
              <a:gd name="connsiteX9" fmla="*/ 3688080 w 4168140"/>
              <a:gd name="connsiteY9" fmla="*/ 296453 h 740172"/>
              <a:gd name="connsiteX10" fmla="*/ 3649980 w 4168140"/>
              <a:gd name="connsiteY10" fmla="*/ 288833 h 740172"/>
              <a:gd name="connsiteX11" fmla="*/ 3589020 w 4168140"/>
              <a:gd name="connsiteY11" fmla="*/ 265973 h 740172"/>
              <a:gd name="connsiteX12" fmla="*/ 3543300 w 4168140"/>
              <a:gd name="connsiteY12" fmla="*/ 250733 h 740172"/>
              <a:gd name="connsiteX13" fmla="*/ 3459480 w 4168140"/>
              <a:gd name="connsiteY13" fmla="*/ 235493 h 740172"/>
              <a:gd name="connsiteX14" fmla="*/ 3421380 w 4168140"/>
              <a:gd name="connsiteY14" fmla="*/ 220253 h 740172"/>
              <a:gd name="connsiteX15" fmla="*/ 3352800 w 4168140"/>
              <a:gd name="connsiteY15" fmla="*/ 205013 h 740172"/>
              <a:gd name="connsiteX16" fmla="*/ 3291840 w 4168140"/>
              <a:gd name="connsiteY16" fmla="*/ 189773 h 740172"/>
              <a:gd name="connsiteX17" fmla="*/ 3139440 w 4168140"/>
              <a:gd name="connsiteY17" fmla="*/ 174533 h 740172"/>
              <a:gd name="connsiteX18" fmla="*/ 3032760 w 4168140"/>
              <a:gd name="connsiteY18" fmla="*/ 151673 h 740172"/>
              <a:gd name="connsiteX19" fmla="*/ 2461260 w 4168140"/>
              <a:gd name="connsiteY19" fmla="*/ 75473 h 740172"/>
              <a:gd name="connsiteX20" fmla="*/ 2240280 w 4168140"/>
              <a:gd name="connsiteY20" fmla="*/ 44993 h 740172"/>
              <a:gd name="connsiteX21" fmla="*/ 1851660 w 4168140"/>
              <a:gd name="connsiteY21" fmla="*/ 22133 h 740172"/>
              <a:gd name="connsiteX22" fmla="*/ 1181100 w 4168140"/>
              <a:gd name="connsiteY22" fmla="*/ 14513 h 740172"/>
              <a:gd name="connsiteX23" fmla="*/ 1066800 w 4168140"/>
              <a:gd name="connsiteY23" fmla="*/ 37373 h 740172"/>
              <a:gd name="connsiteX24" fmla="*/ 1021080 w 4168140"/>
              <a:gd name="connsiteY24" fmla="*/ 44993 h 740172"/>
              <a:gd name="connsiteX25" fmla="*/ 937260 w 4168140"/>
              <a:gd name="connsiteY25" fmla="*/ 75473 h 740172"/>
              <a:gd name="connsiteX26" fmla="*/ 899160 w 4168140"/>
              <a:gd name="connsiteY26" fmla="*/ 83093 h 740172"/>
              <a:gd name="connsiteX27" fmla="*/ 868680 w 4168140"/>
              <a:gd name="connsiteY27" fmla="*/ 98333 h 740172"/>
              <a:gd name="connsiteX28" fmla="*/ 815340 w 4168140"/>
              <a:gd name="connsiteY28" fmla="*/ 128813 h 740172"/>
              <a:gd name="connsiteX29" fmla="*/ 769620 w 4168140"/>
              <a:gd name="connsiteY29" fmla="*/ 151673 h 740172"/>
              <a:gd name="connsiteX30" fmla="*/ 746760 w 4168140"/>
              <a:gd name="connsiteY30" fmla="*/ 174533 h 740172"/>
              <a:gd name="connsiteX31" fmla="*/ 701040 w 4168140"/>
              <a:gd name="connsiteY31" fmla="*/ 189773 h 740172"/>
              <a:gd name="connsiteX32" fmla="*/ 678180 w 4168140"/>
              <a:gd name="connsiteY32" fmla="*/ 212633 h 740172"/>
              <a:gd name="connsiteX33" fmla="*/ 647700 w 4168140"/>
              <a:gd name="connsiteY33" fmla="*/ 227873 h 740172"/>
              <a:gd name="connsiteX34" fmla="*/ 624840 w 4168140"/>
              <a:gd name="connsiteY34" fmla="*/ 243113 h 740172"/>
              <a:gd name="connsiteX35" fmla="*/ 579120 w 4168140"/>
              <a:gd name="connsiteY35" fmla="*/ 265973 h 740172"/>
              <a:gd name="connsiteX36" fmla="*/ 563880 w 4168140"/>
              <a:gd name="connsiteY36" fmla="*/ 288833 h 740172"/>
              <a:gd name="connsiteX37" fmla="*/ 518160 w 4168140"/>
              <a:gd name="connsiteY37" fmla="*/ 334553 h 740172"/>
              <a:gd name="connsiteX38" fmla="*/ 480060 w 4168140"/>
              <a:gd name="connsiteY38" fmla="*/ 372653 h 740172"/>
              <a:gd name="connsiteX39" fmla="*/ 472440 w 4168140"/>
              <a:gd name="connsiteY39" fmla="*/ 395513 h 740172"/>
              <a:gd name="connsiteX40" fmla="*/ 419100 w 4168140"/>
              <a:gd name="connsiteY40" fmla="*/ 464093 h 740172"/>
              <a:gd name="connsiteX41" fmla="*/ 411480 w 4168140"/>
              <a:gd name="connsiteY41" fmla="*/ 486953 h 740172"/>
              <a:gd name="connsiteX42" fmla="*/ 373380 w 4168140"/>
              <a:gd name="connsiteY42" fmla="*/ 532673 h 740172"/>
              <a:gd name="connsiteX43" fmla="*/ 365760 w 4168140"/>
              <a:gd name="connsiteY43" fmla="*/ 555533 h 740172"/>
              <a:gd name="connsiteX44" fmla="*/ 327660 w 4168140"/>
              <a:gd name="connsiteY44" fmla="*/ 593633 h 740172"/>
              <a:gd name="connsiteX45" fmla="*/ 236220 w 4168140"/>
              <a:gd name="connsiteY45" fmla="*/ 639353 h 740172"/>
              <a:gd name="connsiteX46" fmla="*/ 190500 w 4168140"/>
              <a:gd name="connsiteY46" fmla="*/ 669833 h 740172"/>
              <a:gd name="connsiteX47" fmla="*/ 144780 w 4168140"/>
              <a:gd name="connsiteY47" fmla="*/ 700313 h 740172"/>
              <a:gd name="connsiteX48" fmla="*/ 129540 w 4168140"/>
              <a:gd name="connsiteY48" fmla="*/ 723173 h 740172"/>
              <a:gd name="connsiteX49" fmla="*/ 91440 w 4168140"/>
              <a:gd name="connsiteY49" fmla="*/ 730793 h 740172"/>
              <a:gd name="connsiteX50" fmla="*/ 0 w 4168140"/>
              <a:gd name="connsiteY50" fmla="*/ 738413 h 74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168140" h="740172">
                <a:moveTo>
                  <a:pt x="4168140" y="631733"/>
                </a:moveTo>
                <a:cubicBezTo>
                  <a:pt x="4152900" y="619033"/>
                  <a:pt x="4137247" y="606813"/>
                  <a:pt x="4122420" y="593633"/>
                </a:cubicBezTo>
                <a:cubicBezTo>
                  <a:pt x="4114366" y="586474"/>
                  <a:pt x="4107839" y="577672"/>
                  <a:pt x="4099560" y="570773"/>
                </a:cubicBezTo>
                <a:cubicBezTo>
                  <a:pt x="4019796" y="504303"/>
                  <a:pt x="4160874" y="636212"/>
                  <a:pt x="4038600" y="525053"/>
                </a:cubicBezTo>
                <a:cubicBezTo>
                  <a:pt x="4022652" y="510555"/>
                  <a:pt x="4010122" y="492265"/>
                  <a:pt x="3992880" y="479333"/>
                </a:cubicBezTo>
                <a:cubicBezTo>
                  <a:pt x="3972560" y="464093"/>
                  <a:pt x="3953459" y="447075"/>
                  <a:pt x="3931920" y="433613"/>
                </a:cubicBezTo>
                <a:cubicBezTo>
                  <a:pt x="3911600" y="420913"/>
                  <a:pt x="3889154" y="411107"/>
                  <a:pt x="3870960" y="395513"/>
                </a:cubicBezTo>
                <a:cubicBezTo>
                  <a:pt x="3807786" y="341364"/>
                  <a:pt x="3840583" y="354386"/>
                  <a:pt x="3779520" y="342173"/>
                </a:cubicBezTo>
                <a:cubicBezTo>
                  <a:pt x="3696721" y="292494"/>
                  <a:pt x="3775976" y="336300"/>
                  <a:pt x="3718560" y="311693"/>
                </a:cubicBezTo>
                <a:cubicBezTo>
                  <a:pt x="3708119" y="307218"/>
                  <a:pt x="3698856" y="300045"/>
                  <a:pt x="3688080" y="296453"/>
                </a:cubicBezTo>
                <a:cubicBezTo>
                  <a:pt x="3675793" y="292357"/>
                  <a:pt x="3662680" y="291373"/>
                  <a:pt x="3649980" y="288833"/>
                </a:cubicBezTo>
                <a:cubicBezTo>
                  <a:pt x="3610198" y="262311"/>
                  <a:pt x="3644792" y="281184"/>
                  <a:pt x="3589020" y="265973"/>
                </a:cubicBezTo>
                <a:cubicBezTo>
                  <a:pt x="3573522" y="261746"/>
                  <a:pt x="3558885" y="254629"/>
                  <a:pt x="3543300" y="250733"/>
                </a:cubicBezTo>
                <a:cubicBezTo>
                  <a:pt x="3514360" y="243498"/>
                  <a:pt x="3487955" y="244035"/>
                  <a:pt x="3459480" y="235493"/>
                </a:cubicBezTo>
                <a:cubicBezTo>
                  <a:pt x="3446379" y="231563"/>
                  <a:pt x="3434356" y="224578"/>
                  <a:pt x="3421380" y="220253"/>
                </a:cubicBezTo>
                <a:cubicBezTo>
                  <a:pt x="3397913" y="212431"/>
                  <a:pt x="3376958" y="211052"/>
                  <a:pt x="3352800" y="205013"/>
                </a:cubicBezTo>
                <a:cubicBezTo>
                  <a:pt x="3305524" y="193194"/>
                  <a:pt x="3357374" y="199135"/>
                  <a:pt x="3291840" y="189773"/>
                </a:cubicBezTo>
                <a:cubicBezTo>
                  <a:pt x="3254326" y="184414"/>
                  <a:pt x="3174262" y="177699"/>
                  <a:pt x="3139440" y="174533"/>
                </a:cubicBezTo>
                <a:cubicBezTo>
                  <a:pt x="3103880" y="166913"/>
                  <a:pt x="3068541" y="158179"/>
                  <a:pt x="3032760" y="151673"/>
                </a:cubicBezTo>
                <a:cubicBezTo>
                  <a:pt x="2854771" y="119311"/>
                  <a:pt x="2618468" y="97157"/>
                  <a:pt x="2461260" y="75473"/>
                </a:cubicBezTo>
                <a:cubicBezTo>
                  <a:pt x="2387600" y="65313"/>
                  <a:pt x="2314243" y="52644"/>
                  <a:pt x="2240280" y="44993"/>
                </a:cubicBezTo>
                <a:cubicBezTo>
                  <a:pt x="2128070" y="33385"/>
                  <a:pt x="1968376" y="27438"/>
                  <a:pt x="1851660" y="22133"/>
                </a:cubicBezTo>
                <a:cubicBezTo>
                  <a:pt x="1557754" y="-8804"/>
                  <a:pt x="1664416" y="-3388"/>
                  <a:pt x="1181100" y="14513"/>
                </a:cubicBezTo>
                <a:cubicBezTo>
                  <a:pt x="1030859" y="20077"/>
                  <a:pt x="1132200" y="22840"/>
                  <a:pt x="1066800" y="37373"/>
                </a:cubicBezTo>
                <a:cubicBezTo>
                  <a:pt x="1051718" y="40725"/>
                  <a:pt x="1036320" y="42453"/>
                  <a:pt x="1021080" y="44993"/>
                </a:cubicBezTo>
                <a:cubicBezTo>
                  <a:pt x="1001383" y="52872"/>
                  <a:pt x="956825" y="71560"/>
                  <a:pt x="937260" y="75473"/>
                </a:cubicBezTo>
                <a:lnTo>
                  <a:pt x="899160" y="83093"/>
                </a:lnTo>
                <a:cubicBezTo>
                  <a:pt x="889000" y="88173"/>
                  <a:pt x="878543" y="92697"/>
                  <a:pt x="868680" y="98333"/>
                </a:cubicBezTo>
                <a:cubicBezTo>
                  <a:pt x="830416" y="120198"/>
                  <a:pt x="861394" y="109076"/>
                  <a:pt x="815340" y="128813"/>
                </a:cubicBezTo>
                <a:cubicBezTo>
                  <a:pt x="787038" y="140942"/>
                  <a:pt x="795462" y="130138"/>
                  <a:pt x="769620" y="151673"/>
                </a:cubicBezTo>
                <a:cubicBezTo>
                  <a:pt x="761341" y="158572"/>
                  <a:pt x="756180" y="169300"/>
                  <a:pt x="746760" y="174533"/>
                </a:cubicBezTo>
                <a:cubicBezTo>
                  <a:pt x="732717" y="182335"/>
                  <a:pt x="701040" y="189773"/>
                  <a:pt x="701040" y="189773"/>
                </a:cubicBezTo>
                <a:cubicBezTo>
                  <a:pt x="693420" y="197393"/>
                  <a:pt x="686949" y="206369"/>
                  <a:pt x="678180" y="212633"/>
                </a:cubicBezTo>
                <a:cubicBezTo>
                  <a:pt x="668937" y="219235"/>
                  <a:pt x="657563" y="222237"/>
                  <a:pt x="647700" y="227873"/>
                </a:cubicBezTo>
                <a:cubicBezTo>
                  <a:pt x="639749" y="232417"/>
                  <a:pt x="633031" y="239017"/>
                  <a:pt x="624840" y="243113"/>
                </a:cubicBezTo>
                <a:cubicBezTo>
                  <a:pt x="561744" y="274661"/>
                  <a:pt x="644634" y="222297"/>
                  <a:pt x="579120" y="265973"/>
                </a:cubicBezTo>
                <a:cubicBezTo>
                  <a:pt x="574040" y="273593"/>
                  <a:pt x="569964" y="281988"/>
                  <a:pt x="563880" y="288833"/>
                </a:cubicBezTo>
                <a:cubicBezTo>
                  <a:pt x="549561" y="304942"/>
                  <a:pt x="530115" y="316620"/>
                  <a:pt x="518160" y="334553"/>
                </a:cubicBezTo>
                <a:cubicBezTo>
                  <a:pt x="497840" y="365033"/>
                  <a:pt x="510540" y="352333"/>
                  <a:pt x="480060" y="372653"/>
                </a:cubicBezTo>
                <a:cubicBezTo>
                  <a:pt x="477520" y="380273"/>
                  <a:pt x="476341" y="388492"/>
                  <a:pt x="472440" y="395513"/>
                </a:cubicBezTo>
                <a:cubicBezTo>
                  <a:pt x="449654" y="436528"/>
                  <a:pt x="446868" y="436325"/>
                  <a:pt x="419100" y="464093"/>
                </a:cubicBezTo>
                <a:cubicBezTo>
                  <a:pt x="416560" y="471713"/>
                  <a:pt x="415935" y="480270"/>
                  <a:pt x="411480" y="486953"/>
                </a:cubicBezTo>
                <a:cubicBezTo>
                  <a:pt x="377775" y="537510"/>
                  <a:pt x="398311" y="482812"/>
                  <a:pt x="373380" y="532673"/>
                </a:cubicBezTo>
                <a:cubicBezTo>
                  <a:pt x="369788" y="539857"/>
                  <a:pt x="369352" y="548349"/>
                  <a:pt x="365760" y="555533"/>
                </a:cubicBezTo>
                <a:cubicBezTo>
                  <a:pt x="356326" y="574402"/>
                  <a:pt x="347254" y="584924"/>
                  <a:pt x="327660" y="593633"/>
                </a:cubicBezTo>
                <a:cubicBezTo>
                  <a:pt x="283038" y="613465"/>
                  <a:pt x="274243" y="601330"/>
                  <a:pt x="236220" y="639353"/>
                </a:cubicBezTo>
                <a:cubicBezTo>
                  <a:pt x="185487" y="690086"/>
                  <a:pt x="240125" y="642264"/>
                  <a:pt x="190500" y="669833"/>
                </a:cubicBezTo>
                <a:cubicBezTo>
                  <a:pt x="174489" y="678728"/>
                  <a:pt x="144780" y="700313"/>
                  <a:pt x="144780" y="700313"/>
                </a:cubicBezTo>
                <a:cubicBezTo>
                  <a:pt x="139700" y="707933"/>
                  <a:pt x="137491" y="718629"/>
                  <a:pt x="129540" y="723173"/>
                </a:cubicBezTo>
                <a:cubicBezTo>
                  <a:pt x="118295" y="729599"/>
                  <a:pt x="104005" y="727652"/>
                  <a:pt x="91440" y="730793"/>
                </a:cubicBezTo>
                <a:cubicBezTo>
                  <a:pt x="32044" y="745642"/>
                  <a:pt x="118873" y="738413"/>
                  <a:pt x="0" y="73841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Manifolds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method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0242" name="Picture 2" descr="C:\Users\l.beauregard\Desktop\Conference Abstract\unstable_manifold_exe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0" y="2267658"/>
            <a:ext cx="3318422" cy="24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.beauregard\Desktop\Conference Abstract\triangulation_sur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76" y="2444888"/>
            <a:ext cx="4330850" cy="231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èche droite 22"/>
          <p:cNvSpPr/>
          <p:nvPr/>
        </p:nvSpPr>
        <p:spPr>
          <a:xfrm>
            <a:off x="3739529" y="3342829"/>
            <a:ext cx="796832" cy="338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3446491" y="2713474"/>
                <a:ext cx="149327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Triangulation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𝛼</m:t>
                        </m:r>
                        <m:r>
                          <a:rPr lang="en-US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491" y="2713474"/>
                <a:ext cx="1493279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3265" t="-4717" r="-81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ce réservé de la date 3"/>
          <p:cNvSpPr>
            <a:spLocks noGrp="1"/>
          </p:cNvSpPr>
          <p:nvPr>
            <p:ph type="dt" sz="quarter" idx="10"/>
          </p:nvPr>
        </p:nvSpPr>
        <p:spPr bwMode="auto">
          <a:xfrm>
            <a:off x="-4763" y="6519863"/>
            <a:ext cx="2133601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7040563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13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14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Manifolds intersection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1266" name="Picture 2" descr="C:\Users\l.beauregard\Desktop\Conference Abstract\manifoldInterse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31" y="1820330"/>
            <a:ext cx="3863407" cy="28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7675" y="1610267"/>
                <a:ext cx="345785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Intersections </a:t>
                </a:r>
                <a:r>
                  <a:rPr lang="en-US" dirty="0"/>
                  <a:t>of </a:t>
                </a:r>
                <a:r>
                  <a:rPr lang="en-US" dirty="0" smtClean="0"/>
                  <a:t>two triangulated surface can be done efficiently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By linear interpolation</a:t>
                </a:r>
                <a:r>
                  <a:rPr lang="en-US" dirty="0"/>
                  <a:t> </a:t>
                </a:r>
                <a:r>
                  <a:rPr lang="en-US" dirty="0" smtClean="0"/>
                  <a:t>and refinement, </a:t>
                </a:r>
                <a:r>
                  <a:rPr lang="en-US" dirty="0"/>
                  <a:t>the </a:t>
                </a:r>
                <a:r>
                  <a:rPr lang="en-US" dirty="0" smtClean="0"/>
                  <a:t>states can be recovered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 &amp; 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Find the intersection that has lowest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75" y="1610267"/>
                <a:ext cx="3457857" cy="2862322"/>
              </a:xfrm>
              <a:prstGeom prst="rect">
                <a:avLst/>
              </a:prstGeom>
              <a:blipFill rotWithShape="1">
                <a:blip r:embed="rId4"/>
                <a:stretch>
                  <a:fillRect l="-1058" t="-1064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08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15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Jacobi constant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2290" name="Picture 2" descr="C:\Users\l.beauregard\Desktop\Conference Abstract\jacobi_const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11" y="2434831"/>
            <a:ext cx="4059853" cy="36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248095" y="1610267"/>
                <a:ext cx="4563172" cy="658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𝐽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095" y="1610267"/>
                <a:ext cx="4563172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97675" y="1610267"/>
            <a:ext cx="345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CR3PB has a conservation of “Energy”; the </a:t>
            </a:r>
            <a:r>
              <a:rPr lang="en-US" dirty="0"/>
              <a:t>J</a:t>
            </a:r>
            <a:r>
              <a:rPr lang="en-US" dirty="0" smtClean="0"/>
              <a:t>acobi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87799" y="6087535"/>
                <a:ext cx="14942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Halo orbits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799" y="6087535"/>
                <a:ext cx="1494255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326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0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16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Cases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considered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3314" name="Picture 2" descr="C:\Users\l.beauregard\Desktop\Conference Abstract\stability_r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1" y="1466155"/>
            <a:ext cx="3367089" cy="26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1049866" y="1826535"/>
            <a:ext cx="0" cy="158807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556173" y="1820185"/>
            <a:ext cx="0" cy="158807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219585" y="1813835"/>
            <a:ext cx="0" cy="160077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2970171" y="1826535"/>
            <a:ext cx="0" cy="161713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1870286" y="1820185"/>
            <a:ext cx="0" cy="160077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040721" y="1348740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LOP-G</a:t>
            </a:r>
            <a:endParaRPr lang="en-US" dirty="0"/>
          </a:p>
        </p:txBody>
      </p:sp>
      <p:cxnSp>
        <p:nvCxnSpPr>
          <p:cNvPr id="34" name="Connecteur droit avec flèche 33"/>
          <p:cNvCxnSpPr/>
          <p:nvPr/>
        </p:nvCxnSpPr>
        <p:spPr>
          <a:xfrm flipH="1">
            <a:off x="2970171" y="1630680"/>
            <a:ext cx="138789" cy="183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l.beauregard\Desktop\Conference Abstract\jacobi_const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66" y="1466156"/>
            <a:ext cx="2929790" cy="26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18"/>
          <p:cNvCxnSpPr/>
          <p:nvPr/>
        </p:nvCxnSpPr>
        <p:spPr>
          <a:xfrm flipH="1">
            <a:off x="5756361" y="1899641"/>
            <a:ext cx="325609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5699059" y="2183279"/>
            <a:ext cx="885525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6500291" y="2474821"/>
            <a:ext cx="640445" cy="30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LOP-G</a:t>
            </a:r>
            <a:endParaRPr lang="en-US" dirty="0"/>
          </a:p>
        </p:txBody>
      </p:sp>
      <p:cxnSp>
        <p:nvCxnSpPr>
          <p:cNvPr id="41" name="Connecteur droit avec flèche 40"/>
          <p:cNvCxnSpPr/>
          <p:nvPr/>
        </p:nvCxnSpPr>
        <p:spPr>
          <a:xfrm flipH="1" flipV="1">
            <a:off x="6584583" y="2241507"/>
            <a:ext cx="58120" cy="233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2219693" y="4345968"/>
            <a:ext cx="2925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 different cases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Close orbits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Far orbits, two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Same </a:t>
            </a:r>
            <a:r>
              <a:rPr lang="en-US" dirty="0"/>
              <a:t>J</a:t>
            </a:r>
            <a:r>
              <a:rPr lang="en-US" dirty="0" smtClean="0"/>
              <a:t>acobi constant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722120" y="1310640"/>
            <a:ext cx="1074420" cy="465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Stability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17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Results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4338" name="Picture 2" descr="C:\Users\l.beauregard\Desktop\Conference Abstract\Presentation\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51" y="3390901"/>
            <a:ext cx="6382929" cy="28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666322" y="1359576"/>
                <a:ext cx="768519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 three methods are compared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If the orbits are close, then the three methods cost the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 (within 10%)</a:t>
                </a:r>
                <a:br>
                  <a:rPr lang="en-US" dirty="0" smtClean="0"/>
                </a:b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far orbit, the manifold is better for regular halo, worse for NRHO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orbits of same energy, saving of 25%-45% is observed compared to Lambert arc</a:t>
                </a: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22" y="1359576"/>
                <a:ext cx="7685198" cy="2031325"/>
              </a:xfrm>
              <a:prstGeom prst="rect">
                <a:avLst/>
              </a:prstGeom>
              <a:blipFill rotWithShape="1">
                <a:blip r:embed="rId4"/>
                <a:stretch>
                  <a:fillRect l="-634" t="-1502" r="-317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6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18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Results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4338" name="Picture 2" descr="C:\Users\l.beauregard\Desktop\Conference Abstract\Presentation\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51" y="3390901"/>
            <a:ext cx="6382929" cy="28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666322" y="1359576"/>
                <a:ext cx="768519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 three methods are compared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If the orbits are close, then the three methods cost the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 (within 10%)</a:t>
                </a:r>
                <a:br>
                  <a:rPr lang="en-US" dirty="0" smtClean="0"/>
                </a:b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far orbit, the manifold is better for regular halo, worse for NRHO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orbits of same energy, saving of 25%-45% is observed compared to Lambert arc</a:t>
                </a: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22" y="1359576"/>
                <a:ext cx="7685198" cy="2031325"/>
              </a:xfrm>
              <a:prstGeom prst="rect">
                <a:avLst/>
              </a:prstGeom>
              <a:blipFill rotWithShape="1">
                <a:blip r:embed="rId4"/>
                <a:stretch>
                  <a:fillRect l="-634" t="-1502" r="-317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863340" y="3919957"/>
            <a:ext cx="1744980" cy="313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55720" y="4552417"/>
            <a:ext cx="1744980" cy="313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19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Results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4338" name="Picture 2" descr="C:\Users\l.beauregard\Desktop\Conference Abstract\Presentation\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51" y="3390901"/>
            <a:ext cx="6382929" cy="28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666322" y="1359576"/>
                <a:ext cx="768519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 three methods are compared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If the orbits are close, then the three methods cost the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 (within 10%)</a:t>
                </a:r>
                <a:br>
                  <a:rPr lang="en-US" dirty="0" smtClean="0"/>
                </a:b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far orbit, the manifold is better for regular halo, worse for NRHO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orbits of same energy, saving of 25%-45% is observed compared to Lambert arc</a:t>
                </a: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22" y="1359576"/>
                <a:ext cx="7685198" cy="2031325"/>
              </a:xfrm>
              <a:prstGeom prst="rect">
                <a:avLst/>
              </a:prstGeom>
              <a:blipFill rotWithShape="1">
                <a:blip r:embed="rId4"/>
                <a:stretch>
                  <a:fillRect l="-634" t="-1502" r="-317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848100" y="5496207"/>
            <a:ext cx="1744980" cy="635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3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2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 bwMode="auto">
          <a:xfrm>
            <a:off x="2309769" y="0"/>
            <a:ext cx="6221834" cy="114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Context</a:t>
            </a:r>
            <a:endParaRPr lang="fr-FR" sz="2800" dirty="0" smtClean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Lunar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orbital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platform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-Gateway (LOP-G)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5224" y="1300511"/>
            <a:ext cx="95802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Successor</a:t>
            </a:r>
            <a:r>
              <a:rPr lang="fr-CA" dirty="0" smtClean="0"/>
              <a:t> to the International </a:t>
            </a:r>
            <a:r>
              <a:rPr lang="fr-CA" dirty="0" err="1" smtClean="0"/>
              <a:t>Space</a:t>
            </a:r>
            <a:r>
              <a:rPr lang="fr-CA" dirty="0" smtClean="0"/>
              <a:t> Station </a:t>
            </a:r>
            <a:r>
              <a:rPr lang="fr-CA" dirty="0" err="1" smtClean="0"/>
              <a:t>will</a:t>
            </a:r>
            <a:r>
              <a:rPr lang="fr-CA" dirty="0" smtClean="0"/>
              <a:t> </a:t>
            </a:r>
            <a:r>
              <a:rPr lang="fr-CA" dirty="0" err="1" smtClean="0"/>
              <a:t>be</a:t>
            </a:r>
            <a:r>
              <a:rPr lang="fr-CA" dirty="0" smtClean="0"/>
              <a:t> the LOP-G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Allow</a:t>
            </a:r>
            <a:r>
              <a:rPr lang="fr-CA" dirty="0" smtClean="0"/>
              <a:t> </a:t>
            </a:r>
            <a:r>
              <a:rPr lang="fr-CA" dirty="0" err="1" smtClean="0"/>
              <a:t>easy</a:t>
            </a:r>
            <a:r>
              <a:rPr lang="fr-CA" dirty="0" smtClean="0"/>
              <a:t> surface </a:t>
            </a:r>
            <a:r>
              <a:rPr lang="fr-CA" dirty="0" err="1" smtClean="0"/>
              <a:t>access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Constant communication </a:t>
            </a:r>
            <a:r>
              <a:rPr lang="fr-CA" dirty="0" err="1" smtClean="0"/>
              <a:t>with</a:t>
            </a:r>
            <a:r>
              <a:rPr lang="fr-CA" dirty="0" smtClean="0"/>
              <a:t> </a:t>
            </a:r>
            <a:r>
              <a:rPr lang="fr-CA" dirty="0" err="1" smtClean="0"/>
              <a:t>Earth</a:t>
            </a:r>
            <a:r>
              <a:rPr lang="fr-CA" dirty="0" smtClean="0"/>
              <a:t>, few </a:t>
            </a:r>
            <a:r>
              <a:rPr lang="fr-CA" dirty="0" err="1" smtClean="0"/>
              <a:t>eclipses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On a L2 </a:t>
            </a:r>
            <a:r>
              <a:rPr lang="fr-CA" dirty="0" err="1" smtClean="0"/>
              <a:t>southern</a:t>
            </a:r>
            <a:r>
              <a:rPr lang="fr-CA" dirty="0" smtClean="0"/>
              <a:t> </a:t>
            </a:r>
            <a:r>
              <a:rPr lang="fr-CA" dirty="0" err="1" smtClean="0"/>
              <a:t>Near</a:t>
            </a:r>
            <a:r>
              <a:rPr lang="fr-CA" dirty="0" smtClean="0"/>
              <a:t> </a:t>
            </a:r>
            <a:r>
              <a:rPr lang="fr-CA" dirty="0" err="1"/>
              <a:t>R</a:t>
            </a:r>
            <a:r>
              <a:rPr lang="fr-CA" dirty="0" err="1" smtClean="0"/>
              <a:t>ectilinear</a:t>
            </a:r>
            <a:r>
              <a:rPr lang="fr-CA" dirty="0" smtClean="0"/>
              <a:t> Halo </a:t>
            </a:r>
            <a:r>
              <a:rPr lang="fr-CA" dirty="0" err="1" smtClean="0"/>
              <a:t>orbit</a:t>
            </a:r>
            <a:endParaRPr lang="fr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Period</a:t>
            </a:r>
            <a:r>
              <a:rPr lang="fr-CA" dirty="0" smtClean="0"/>
              <a:t>: 6.56 </a:t>
            </a:r>
            <a:r>
              <a:rPr lang="fr-CA" dirty="0" err="1" smtClean="0"/>
              <a:t>days</a:t>
            </a:r>
            <a:endParaRPr lang="fr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Periapsis</a:t>
            </a:r>
            <a:r>
              <a:rPr lang="fr-CA" dirty="0" smtClean="0"/>
              <a:t>: 1500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Apoapsis</a:t>
            </a:r>
            <a:r>
              <a:rPr lang="fr-CA" dirty="0" smtClean="0"/>
              <a:t>: 70 000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C:\Users\l.beauregard\Desktop\Conference Abstract\Presentation\1920px-Lunar_Orbital_Platform-Gate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35" y="3464653"/>
            <a:ext cx="4545668" cy="25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1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20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961590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Example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: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Same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energy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, LOP-G -&gt; Halo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15371" name="Picture 11" descr="C:\Users\l.beauregard\Desktop\Conference Abstract\Presentation\test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1973581"/>
            <a:ext cx="5010149" cy="3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723" y="24003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thrust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173.05 m/s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Lambert arc (Green)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146.2 m/s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Manifold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80.3 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21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628900" y="300077"/>
            <a:ext cx="5263408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Conclusion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/>
              <p:cNvSpPr txBox="1"/>
              <p:nvPr/>
            </p:nvSpPr>
            <p:spPr>
              <a:xfrm>
                <a:off x="525262" y="1851660"/>
                <a:ext cx="6073658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 close orbits: No substantial savings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Manifold method can provide substantial saving 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Δ</m:t>
                    </m:r>
                    <m:r>
                      <a:rPr lang="en-US" i="1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 for far orbits, especially for same energy level (up to 45%)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Next steps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Increase the number of search variables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Check the robustness of the trajectory in an ephemeris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2" y="1851660"/>
                <a:ext cx="6073658" cy="3693319"/>
              </a:xfrm>
              <a:prstGeom prst="rect">
                <a:avLst/>
              </a:prstGeom>
              <a:blipFill rotWithShape="1">
                <a:blip r:embed="rId3"/>
                <a:stretch>
                  <a:fillRect l="-602" t="-825" r="-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9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22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316480" y="254357"/>
            <a:ext cx="5457554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Thank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you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14923" y="1320256"/>
            <a:ext cx="6675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 for your attention</a:t>
            </a:r>
            <a:endParaRPr lang="en-US" sz="4000" dirty="0"/>
          </a:p>
        </p:txBody>
      </p:sp>
      <p:pic>
        <p:nvPicPr>
          <p:cNvPr id="9" name="Picture 11" descr="C:\Users\l.beauregard\Desktop\Conference Abstract\Presentation\test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4" y="2172922"/>
            <a:ext cx="5010149" cy="3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3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23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Bibliography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680150"/>
            <a:ext cx="8260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“Lunar outpost sustaining human space exploration by utilizing in-situ resources with a focus on propellant production,” International </a:t>
            </a:r>
            <a:r>
              <a:rPr lang="en-US" sz="1200" dirty="0" err="1"/>
              <a:t>Astronautical</a:t>
            </a:r>
            <a:r>
              <a:rPr lang="en-US" sz="1200" dirty="0"/>
              <a:t> Congress 2018, IAC-18,A5,1,5,x46282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2] S. </a:t>
            </a:r>
            <a:r>
              <a:rPr lang="en-US" sz="1200" dirty="0" err="1"/>
              <a:t>Lizy-Destrez</a:t>
            </a:r>
            <a:r>
              <a:rPr lang="en-US" sz="1200" dirty="0"/>
              <a:t>, “Rendezvous optimization with an inhabited space station at EML2,” 25th International Symposium on Space Flight Dynamics, ISSFD, 2015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3] G. Gomez, A. </a:t>
            </a:r>
            <a:r>
              <a:rPr lang="en-US" sz="1200" dirty="0" err="1"/>
              <a:t>Jorba</a:t>
            </a:r>
            <a:r>
              <a:rPr lang="en-US" sz="1200" dirty="0"/>
              <a:t>, J. </a:t>
            </a:r>
            <a:r>
              <a:rPr lang="en-US" sz="1200" dirty="0" err="1"/>
              <a:t>Masdemont</a:t>
            </a:r>
            <a:r>
              <a:rPr lang="en-US" sz="1200" dirty="0"/>
              <a:t>, and C. </a:t>
            </a:r>
            <a:r>
              <a:rPr lang="en-US" sz="1200" dirty="0" err="1" smtClean="0"/>
              <a:t>Simo</a:t>
            </a:r>
            <a:r>
              <a:rPr lang="en-US" sz="1200" dirty="0" smtClean="0"/>
              <a:t>, “Study </a:t>
            </a:r>
            <a:r>
              <a:rPr lang="en-US" sz="1200" dirty="0"/>
              <a:t>of the transfer from the earth to a halo orbit around the equilibrium pointl1,” Celestial Mechanics and Dynamical Astronomy, vol. 56, no. 4, pp. 541–562, Aug 1993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4] G. Gomez et al, “</a:t>
            </a:r>
            <a:r>
              <a:rPr lang="en-US" sz="1200" dirty="0" smtClean="0"/>
              <a:t>Connecting </a:t>
            </a:r>
            <a:r>
              <a:rPr lang="en-US" sz="1200" dirty="0"/>
              <a:t>orbits and invariant </a:t>
            </a:r>
            <a:r>
              <a:rPr lang="en-US" sz="1200" dirty="0" smtClean="0"/>
              <a:t>manifolds </a:t>
            </a:r>
            <a:r>
              <a:rPr lang="en-US" sz="1200" dirty="0"/>
              <a:t>in the spatial restricted three-body problem,” Caltech, 2004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5] V. </a:t>
            </a:r>
            <a:r>
              <a:rPr lang="en-US" sz="1200" dirty="0" err="1"/>
              <a:t>Szebehely</a:t>
            </a:r>
            <a:r>
              <a:rPr lang="en-US" sz="1200" dirty="0"/>
              <a:t>, “Theory of orbits. the restricted problem of three bodies,” Academic Press, New York, 1967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r>
              <a:rPr lang="en-US" sz="1200" dirty="0" smtClean="0"/>
              <a:t>[</a:t>
            </a:r>
            <a:r>
              <a:rPr lang="en-US" sz="1200" dirty="0"/>
              <a:t>6] NASA, “General mission analysis tool (GMAT),” 2016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7] S. K. Wang et al., “Dynamical systems, the three-body problem and space mission design,” Caltech, 2000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8] Norman R. </a:t>
            </a:r>
            <a:r>
              <a:rPr lang="en-US" sz="1200" dirty="0" err="1"/>
              <a:t>Lebovitz</a:t>
            </a:r>
            <a:r>
              <a:rPr lang="en-US" sz="1200" dirty="0"/>
              <a:t>, “Ordinary differential equations, chapter 9 stability ii: maps and periodic orbits,” http://people.cs.uchicago.edu/ </a:t>
            </a:r>
            <a:r>
              <a:rPr lang="en-US" sz="1200" dirty="0" err="1"/>
              <a:t>lebovitz</a:t>
            </a:r>
            <a:r>
              <a:rPr lang="en-US" sz="1200" dirty="0"/>
              <a:t>/odes.html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[</a:t>
            </a:r>
            <a:r>
              <a:rPr lang="en-US" sz="1200" dirty="0"/>
              <a:t>9] D. Torre </a:t>
            </a:r>
            <a:r>
              <a:rPr lang="en-US" sz="1200" dirty="0" err="1"/>
              <a:t>Sangra</a:t>
            </a:r>
            <a:r>
              <a:rPr lang="en-US" sz="1200" dirty="0"/>
              <a:t>, E. </a:t>
            </a:r>
            <a:r>
              <a:rPr lang="en-US" sz="1200" dirty="0" err="1"/>
              <a:t>Fantino</a:t>
            </a:r>
            <a:r>
              <a:rPr lang="en-US" sz="1200" dirty="0"/>
              <a:t>, “Review of lambert’s problem,” 25th International Symposium on Space Flight Dynamics ISSFD, </a:t>
            </a:r>
            <a:r>
              <a:rPr lang="en-US" sz="1200" dirty="0" smtClean="0"/>
              <a:t>2015.</a:t>
            </a:r>
          </a:p>
          <a:p>
            <a:endParaRPr lang="en-US" sz="1200" dirty="0" smtClean="0"/>
          </a:p>
          <a:p>
            <a:r>
              <a:rPr lang="en-US" sz="1200" dirty="0" smtClean="0"/>
              <a:t>[10</a:t>
            </a:r>
            <a:r>
              <a:rPr lang="en-US" sz="1200" dirty="0"/>
              <a:t>] T. Moeller, “A fast triangle-triangle intersection test,” Stanford University, 1992.</a:t>
            </a:r>
          </a:p>
        </p:txBody>
      </p:sp>
    </p:spTree>
    <p:extLst>
      <p:ext uri="{BB962C8B-B14F-4D97-AF65-F5344CB8AC3E}">
        <p14:creationId xmlns:p14="http://schemas.microsoft.com/office/powerpoint/2010/main" val="454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xfrm>
            <a:off x="-13151" y="6519863"/>
            <a:ext cx="67588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7032174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3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 bwMode="auto">
          <a:xfrm>
            <a:off x="2252561" y="157148"/>
            <a:ext cx="6322661" cy="5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Circular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restricted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three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body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problem</a:t>
            </a:r>
            <a:endParaRPr lang="fr-FR" sz="2800" dirty="0" smtClean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06534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4" name="Picture 2" descr="C:\Users\l.beauregard\Desktop\ThesisObjective\NRHO generation\Earth_Western_Hemisphere_transparent_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7" y="5130225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l.beauregard\Desktop\ThesisObjective\NRHO generation\580b585b2edbce24c47b270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51" y="5319978"/>
            <a:ext cx="781571" cy="7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cteur droit avec flèche 35"/>
          <p:cNvCxnSpPr/>
          <p:nvPr/>
        </p:nvCxnSpPr>
        <p:spPr>
          <a:xfrm>
            <a:off x="2037605" y="5739898"/>
            <a:ext cx="236556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2051846" y="3573016"/>
            <a:ext cx="0" cy="21835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827107" y="5877272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>
            <a:off x="1559799" y="3573016"/>
            <a:ext cx="303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115139" y="1217151"/>
                <a:ext cx="4418582" cy="2346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𝑀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endParaRPr lang="en-US" sz="2400" b="0" i="1" dirty="0" smtClean="0">
                  <a:latin typeface="Cambria Math"/>
                </a:endParaRPr>
              </a:p>
              <a:p>
                <a:endParaRPr lang="en-US" sz="2400" i="1" dirty="0">
                  <a:latin typeface="Cambria Math"/>
                </a:endParaRPr>
              </a:p>
              <a:p>
                <a:endParaRPr lang="en-US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−2 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139" y="1217151"/>
                <a:ext cx="4418582" cy="23468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Ellipse 40"/>
          <p:cNvSpPr/>
          <p:nvPr/>
        </p:nvSpPr>
        <p:spPr>
          <a:xfrm>
            <a:off x="1480319" y="5965606"/>
            <a:ext cx="340295" cy="3402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1629992" y="6115283"/>
            <a:ext cx="45719" cy="502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/>
          <p:cNvSpPr txBox="1"/>
          <p:nvPr/>
        </p:nvSpPr>
        <p:spPr>
          <a:xfrm>
            <a:off x="1654988" y="6201396"/>
            <a:ext cx="303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44" name="Connecteur droit 43"/>
          <p:cNvCxnSpPr/>
          <p:nvPr/>
        </p:nvCxnSpPr>
        <p:spPr>
          <a:xfrm>
            <a:off x="-925421" y="5756524"/>
            <a:ext cx="1008112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816254" y="5747422"/>
            <a:ext cx="1260836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2051846" y="5739898"/>
            <a:ext cx="346219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2077090" y="4293096"/>
            <a:ext cx="1029937" cy="1437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 descr="C:\Users\l.beauregard\Desktop\ThesisObjective\NRHO generation\585f9652cb11b227491c358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5652">
            <a:off x="2909920" y="3704809"/>
            <a:ext cx="620935" cy="7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ccolade ouvrante 48"/>
          <p:cNvSpPr/>
          <p:nvPr/>
        </p:nvSpPr>
        <p:spPr>
          <a:xfrm rot="16200000">
            <a:off x="5807437" y="3040198"/>
            <a:ext cx="382494" cy="1373411"/>
          </a:xfrm>
          <a:prstGeom prst="leftBrace">
            <a:avLst>
              <a:gd name="adj1" fmla="val 8333"/>
              <a:gd name="adj2" fmla="val 50825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/>
          <p:cNvSpPr txBox="1"/>
          <p:nvPr/>
        </p:nvSpPr>
        <p:spPr>
          <a:xfrm>
            <a:off x="5322567" y="4019995"/>
            <a:ext cx="140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Centrifugal acceleration</a:t>
            </a:r>
            <a:endParaRPr lang="en-US" dirty="0"/>
          </a:p>
        </p:txBody>
      </p:sp>
      <p:sp>
        <p:nvSpPr>
          <p:cNvPr id="51" name="Accolade ouvrante 50"/>
          <p:cNvSpPr/>
          <p:nvPr/>
        </p:nvSpPr>
        <p:spPr>
          <a:xfrm rot="16200000">
            <a:off x="7237246" y="3134692"/>
            <a:ext cx="382494" cy="1128683"/>
          </a:xfrm>
          <a:prstGeom prst="leftBrace">
            <a:avLst>
              <a:gd name="adj1" fmla="val 8333"/>
              <a:gd name="adj2" fmla="val 50825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ZoneTexte 51"/>
          <p:cNvSpPr txBox="1"/>
          <p:nvPr/>
        </p:nvSpPr>
        <p:spPr>
          <a:xfrm>
            <a:off x="6936050" y="4038329"/>
            <a:ext cx="136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Coriolis</a:t>
            </a:r>
            <a:r>
              <a:rPr lang="en-US" dirty="0" smtClean="0"/>
              <a:t> acceleration</a:t>
            </a:r>
            <a:endParaRPr lang="en-US" dirty="0"/>
          </a:p>
        </p:txBody>
      </p:sp>
      <p:sp>
        <p:nvSpPr>
          <p:cNvPr id="53" name="Accolade ouvrante 52"/>
          <p:cNvSpPr/>
          <p:nvPr/>
        </p:nvSpPr>
        <p:spPr>
          <a:xfrm rot="16200000">
            <a:off x="7433523" y="1666344"/>
            <a:ext cx="382494" cy="1172269"/>
          </a:xfrm>
          <a:prstGeom prst="leftBrace">
            <a:avLst>
              <a:gd name="adj1" fmla="val 8333"/>
              <a:gd name="adj2" fmla="val 49911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/>
          <p:cNvSpPr txBox="1"/>
          <p:nvPr/>
        </p:nvSpPr>
        <p:spPr>
          <a:xfrm>
            <a:off x="6864151" y="2496008"/>
            <a:ext cx="155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gravity</a:t>
            </a:r>
            <a:endParaRPr lang="en-US" dirty="0"/>
          </a:p>
        </p:txBody>
      </p:sp>
      <p:sp>
        <p:nvSpPr>
          <p:cNvPr id="55" name="Flèche en arc 54"/>
          <p:cNvSpPr/>
          <p:nvPr/>
        </p:nvSpPr>
        <p:spPr>
          <a:xfrm rot="16200000" flipH="1">
            <a:off x="1638163" y="5295221"/>
            <a:ext cx="858751" cy="889354"/>
          </a:xfrm>
          <a:prstGeom prst="circularArrow">
            <a:avLst>
              <a:gd name="adj1" fmla="val 2947"/>
              <a:gd name="adj2" fmla="val 1046779"/>
              <a:gd name="adj3" fmla="val 20389090"/>
              <a:gd name="adj4" fmla="val 987156"/>
              <a:gd name="adj5" fmla="val 12088"/>
            </a:avLst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Accolade ouvrante 55"/>
          <p:cNvSpPr/>
          <p:nvPr/>
        </p:nvSpPr>
        <p:spPr>
          <a:xfrm rot="16200000">
            <a:off x="5603592" y="1548401"/>
            <a:ext cx="382494" cy="1343175"/>
          </a:xfrm>
          <a:prstGeom prst="leftBrace">
            <a:avLst>
              <a:gd name="adj1" fmla="val 8333"/>
              <a:gd name="adj2" fmla="val 49911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ZoneTexte 56"/>
          <p:cNvSpPr txBox="1"/>
          <p:nvPr/>
        </p:nvSpPr>
        <p:spPr>
          <a:xfrm>
            <a:off x="5108384" y="2485380"/>
            <a:ext cx="161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Moon’s gravity</a:t>
            </a:r>
            <a:endParaRPr lang="en-US" dirty="0"/>
          </a:p>
        </p:txBody>
      </p:sp>
      <p:cxnSp>
        <p:nvCxnSpPr>
          <p:cNvPr id="61" name="Connecteur droit avec flèche 60"/>
          <p:cNvCxnSpPr/>
          <p:nvPr/>
        </p:nvCxnSpPr>
        <p:spPr>
          <a:xfrm flipH="1" flipV="1">
            <a:off x="2116172" y="5811766"/>
            <a:ext cx="615250" cy="4975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745670" y="6229944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285224" y="1300511"/>
            <a:ext cx="3757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Only</a:t>
            </a:r>
            <a:r>
              <a:rPr lang="fr-CA" dirty="0" smtClean="0"/>
              <a:t> massive bodies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Earth</a:t>
            </a:r>
            <a:r>
              <a:rPr lang="fr-CA" dirty="0" smtClean="0"/>
              <a:t> and Moon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Moon’s</a:t>
            </a:r>
            <a:r>
              <a:rPr lang="fr-CA" dirty="0" smtClean="0"/>
              <a:t> </a:t>
            </a:r>
            <a:r>
              <a:rPr lang="fr-CA" dirty="0" err="1" smtClean="0"/>
              <a:t>orbit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circular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Third body is </a:t>
            </a:r>
            <a:r>
              <a:rPr lang="en-US" dirty="0" err="1" smtClean="0"/>
              <a:t>masslesss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4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 bwMode="auto">
          <a:xfrm>
            <a:off x="2477549" y="257817"/>
            <a:ext cx="5280991" cy="60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Halo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orbits</a:t>
            </a:r>
            <a:endParaRPr lang="fr-FR" sz="2800" dirty="0" smtClean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l.beauregard\Desktop\Conference Abstract\Presentation\L2_ha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40" y="3744610"/>
            <a:ext cx="4161888" cy="27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53803" y="1634663"/>
            <a:ext cx="3757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Fixed point of the CR3PB exists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Lagrange points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Closed orbit of the CR3PB exists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Halo orbits are 3 dimensional </a:t>
            </a:r>
            <a:r>
              <a:rPr lang="en-US" dirty="0" smtClean="0"/>
              <a:t>trajectories</a:t>
            </a:r>
            <a:endParaRPr lang="en-US" dirty="0"/>
          </a:p>
        </p:txBody>
      </p:sp>
      <p:pic>
        <p:nvPicPr>
          <p:cNvPr id="2056" name="Picture 8" descr="C:\Users\l.beauregard\Desktop\ThesisObjective\Graphs\Lagrange_point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99" y="1260792"/>
            <a:ext cx="2670019" cy="21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.beauregard\Desktop\ThesisObjective\NRHO generation\haloSou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7" y="3736700"/>
            <a:ext cx="3274004" cy="245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5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 bwMode="auto">
          <a:xfrm>
            <a:off x="2477549" y="257817"/>
            <a:ext cx="5280991" cy="60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Parametrization</a:t>
            </a:r>
            <a:endParaRPr lang="fr-FR" sz="2800" dirty="0" smtClean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l.beauregard\Desktop\Conference Abstract\AzToV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5" y="2763203"/>
            <a:ext cx="3733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.beauregard\Desktop\Conference Abstract\PeToV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2" y="2763203"/>
            <a:ext cx="3695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86196" y="1308683"/>
                <a:ext cx="375790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Several </a:t>
                </a:r>
                <a:r>
                  <a:rPr lang="en-US" dirty="0" err="1" smtClean="0"/>
                  <a:t>parametrizations</a:t>
                </a:r>
                <a:r>
                  <a:rPr lang="en-US" dirty="0" smtClean="0"/>
                  <a:t> exist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 smtClean="0"/>
                  <a:t>Amplitude of Halo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/>
                  <a:t>Periapsis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96" y="1308683"/>
                <a:ext cx="3757907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1136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44902" y="1637875"/>
                <a:ext cx="1770485" cy="541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~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4 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𝑠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1000 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𝑘𝑚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02" y="1637875"/>
                <a:ext cx="1770485" cy="5419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8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6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 bwMode="auto">
          <a:xfrm>
            <a:off x="2578215" y="196821"/>
            <a:ext cx="5280991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Objective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l.beauregard\Desktop\Conference Abstract\Presentation\test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47" y="1892068"/>
            <a:ext cx="4281750" cy="32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3917" y="1426128"/>
            <a:ext cx="3757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Comparison of far approach </a:t>
            </a:r>
            <a:r>
              <a:rPr lang="en-US" dirty="0" err="1" smtClean="0"/>
              <a:t>rendez-vous</a:t>
            </a:r>
            <a:r>
              <a:rPr lang="en-US" dirty="0" smtClean="0"/>
              <a:t> </a:t>
            </a:r>
            <a:r>
              <a:rPr lang="en-US" dirty="0" smtClean="0"/>
              <a:t>methods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thrust (Orbit hopping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Lambert </a:t>
            </a:r>
            <a:r>
              <a:rPr lang="en-US" dirty="0" smtClean="0"/>
              <a:t>arcs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Manifold methods</a:t>
            </a:r>
          </a:p>
        </p:txBody>
      </p:sp>
      <p:sp>
        <p:nvSpPr>
          <p:cNvPr id="2" name="Rectangle 1"/>
          <p:cNvSpPr/>
          <p:nvPr/>
        </p:nvSpPr>
        <p:spPr>
          <a:xfrm>
            <a:off x="5127088" y="5368528"/>
            <a:ext cx="3038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Orbit of the LOP-G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7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 bwMode="auto">
          <a:xfrm>
            <a:off x="2504232" y="43911"/>
            <a:ext cx="5280991" cy="99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Quasi-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static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method</a:t>
            </a:r>
            <a:endParaRPr lang="fr-FR" sz="2800" dirty="0" smtClean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  <a:p>
            <a:pPr marL="0" indent="0" algn="ctr">
              <a:buSzPct val="120000"/>
              <a:buNone/>
              <a:defRPr/>
            </a:pP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Two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body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4572000" y="1333850"/>
            <a:ext cx="0" cy="365351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367040" y="1308683"/>
            <a:ext cx="202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Hohmann</a:t>
            </a:r>
            <a:r>
              <a:rPr lang="en-US" dirty="0" smtClean="0"/>
              <a:t> transfer</a:t>
            </a:r>
          </a:p>
          <a:p>
            <a:pPr algn="ctr"/>
            <a:r>
              <a:rPr lang="en-US" dirty="0" smtClean="0"/>
              <a:t>(Limit ∞ thrust)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43550" y="1360415"/>
            <a:ext cx="252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thrust trajectory</a:t>
            </a:r>
          </a:p>
          <a:p>
            <a:pPr algn="ctr"/>
            <a:r>
              <a:rPr lang="en-US" dirty="0" smtClean="0"/>
              <a:t>(Limit 0 thrust)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360728" y="1880392"/>
                <a:ext cx="4108498" cy="1479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𝐻𝑜h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ra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/>
                                    </a:rPr>
                                    <m:t>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1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/>
                                    </a:rPr>
                                    <m:t>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1400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ra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28" y="1880392"/>
                <a:ext cx="4108498" cy="147950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7716" y="2164796"/>
                <a:ext cx="2236638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𝐿𝑜𝑤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716" y="2164796"/>
                <a:ext cx="2236638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 descr="C:\Users\l.beauregard\Desktop\Conference Abstract\Presentation\Hohman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27" y="3359899"/>
            <a:ext cx="2234817" cy="22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.beauregard\Desktop\Conference Abstract\Presentation\Lowthrus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81" y="3148130"/>
            <a:ext cx="2418800" cy="238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14977" y="5339376"/>
                <a:ext cx="370537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𝐿𝑜𝑤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𝐻𝑜h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latin typeface="Cambria Math"/>
                            </a:rPr>
                            <m:t>32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77" y="5339376"/>
                <a:ext cx="3705373" cy="9106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85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8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l.beauregard\Desktop\Conference Abstract\orbit_hop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" y="3298708"/>
            <a:ext cx="3890871" cy="299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.beauregard\Desktop\Conference Abstract\quasi-stat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58" y="3298707"/>
            <a:ext cx="3739481" cy="29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53650" y="1334501"/>
                <a:ext cx="658691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Orbit hopping ~ Low thrust trajectory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Gives an upper bound on the cost between any two Halo orbits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Each intermediate stage is a closed orbit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Up to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~60 000 </m:t>
                    </m:r>
                    <m:r>
                      <a:rPr lang="en-US" b="0" i="1" smtClean="0">
                        <a:latin typeface="Cambria Math"/>
                      </a:rPr>
                      <m:t>𝑘𝑚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Covering all NRHOs ~ 100 m/s</a:t>
                </a:r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0" y="1334501"/>
                <a:ext cx="6586913" cy="2031325"/>
              </a:xfrm>
              <a:prstGeom prst="rect">
                <a:avLst/>
              </a:prstGeom>
              <a:blipFill rotWithShape="1">
                <a:blip r:embed="rId5"/>
                <a:stretch>
                  <a:fillRect l="-555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2" y="43911"/>
            <a:ext cx="5280991" cy="99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Quasi-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static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method</a:t>
            </a:r>
            <a:endParaRPr lang="fr-FR" sz="2800" dirty="0" smtClean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  <a:p>
            <a:pPr marL="0" indent="0" algn="ctr">
              <a:buSzPct val="120000"/>
              <a:buNone/>
              <a:defRPr/>
            </a:pPr>
            <a:r>
              <a:rPr lang="fr-FR" sz="2800" dirty="0" err="1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Orbit</a:t>
            </a:r>
            <a:r>
              <a:rPr lang="fr-FR" sz="2800" dirty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hopping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452672" y="2271094"/>
                <a:ext cx="2173928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6 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1000 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𝑘𝑚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672" y="2271094"/>
                <a:ext cx="2173928" cy="61831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6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Arial Narrow" pitchFamily="34" charset="0"/>
              </a:rPr>
              <a:t>07/06/17</a:t>
            </a:r>
          </a:p>
        </p:txBody>
      </p:sp>
      <p:sp>
        <p:nvSpPr>
          <p:cNvPr id="563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4087F4-0AE6-485D-A67E-05AE62DAD4D3}" type="slidenum">
              <a:rPr lang="fr-FR" b="1" smtClean="0">
                <a:solidFill>
                  <a:schemeClr val="bg1"/>
                </a:solidFill>
                <a:latin typeface="Arial Narrow" pitchFamily="34" charset="0"/>
              </a:rPr>
              <a:pPr eaLnBrk="1" hangingPunct="1"/>
              <a:t>9</a:t>
            </a:fld>
            <a:endParaRPr lang="fr-FR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14923" y="6526487"/>
            <a:ext cx="5821959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OPTIMIZED TRANSFERS BETWEEN EARTH-MOON INVARIANT MANIFOLDS</a:t>
            </a:r>
            <a:endParaRPr lang="en-GB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53651" y="1953585"/>
                <a:ext cx="329345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Two impulse maneuvers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Minimize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 smtClean="0"/>
                  <a:t> over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Departure point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Arrival point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Time of flight</a:t>
                </a:r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" y="1953585"/>
                <a:ext cx="3293456" cy="1754326"/>
              </a:xfrm>
              <a:prstGeom prst="rect">
                <a:avLst/>
              </a:prstGeom>
              <a:blipFill rotWithShape="1">
                <a:blip r:embed="rId3"/>
                <a:stretch>
                  <a:fillRect l="-1109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contenu 7"/>
          <p:cNvSpPr txBox="1">
            <a:spLocks/>
          </p:cNvSpPr>
          <p:nvPr/>
        </p:nvSpPr>
        <p:spPr bwMode="auto">
          <a:xfrm>
            <a:off x="2504230" y="338177"/>
            <a:ext cx="5280991" cy="5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&gt;"/>
              <a:defRPr sz="3200" b="1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»"/>
              <a:defRPr lang="en-GB" sz="2800" b="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 Narrow" charset="0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Arial Narrow" pitchFamily="34" charset="0"/>
              </a:rPr>
              <a:t>Lambert arcs</a:t>
            </a:r>
            <a:endParaRPr lang="fr-FR" sz="2800" dirty="0">
              <a:solidFill>
                <a:schemeClr val="bg1"/>
              </a:solidFill>
              <a:latin typeface="+mj-lt"/>
              <a:ea typeface="ＭＳ Ｐゴシック" charset="-128"/>
              <a:cs typeface="Arial Narrow" pitchFamily="34" charset="0"/>
            </a:endParaRPr>
          </a:p>
        </p:txBody>
      </p:sp>
      <p:pic>
        <p:nvPicPr>
          <p:cNvPr id="7170" name="Picture 2" descr="C:\Users\l.beauregard\Desktop\Conference Abstract\lambertAr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51" y="1888391"/>
            <a:ext cx="3927311" cy="29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isae-modele-powerpoint-2012-v0</Template>
  <TotalTime>1230</TotalTime>
  <Words>1407</Words>
  <Application>Microsoft Office PowerPoint</Application>
  <PresentationFormat>Affichage à l'écran (4:3)</PresentationFormat>
  <Paragraphs>285</Paragraphs>
  <Slides>23</Slides>
  <Notes>22</Notes>
  <HiddenSlides>0</HiddenSlides>
  <MMClips>0</MMClips>
  <ScaleCrop>false</ScaleCrop>
  <HeadingPairs>
    <vt:vector size="4" baseType="variant">
      <vt:variant>
        <vt:lpstr>Thème</vt:lpstr>
      </vt:variant>
      <vt:variant>
        <vt:i4>7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3_Thème Office</vt:lpstr>
      <vt:lpstr>8_Thème Office</vt:lpstr>
      <vt:lpstr>9_Thème Office</vt:lpstr>
      <vt:lpstr>10_Thème Office</vt:lpstr>
      <vt:lpstr>15_Thème Office</vt:lpstr>
      <vt:lpstr>23_Thème Office</vt:lpstr>
      <vt:lpstr>24_Thème Office</vt:lpstr>
      <vt:lpstr>OPTIMIZED TRANSFERS BETWEEN EARTH-MOON INVARIANT MANIFOLDS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ISAE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BLAZQUEZ</dc:creator>
  <cp:lastModifiedBy>l.beauregard</cp:lastModifiedBy>
  <cp:revision>115</cp:revision>
  <cp:lastPrinted>2018-06-07T09:23:07Z</cp:lastPrinted>
  <dcterms:created xsi:type="dcterms:W3CDTF">2012-05-04T09:48:29Z</dcterms:created>
  <dcterms:modified xsi:type="dcterms:W3CDTF">2018-11-06T12:41:20Z</dcterms:modified>
</cp:coreProperties>
</file>