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336" r:id="rId3"/>
    <p:sldId id="289" r:id="rId4"/>
    <p:sldId id="290" r:id="rId5"/>
    <p:sldId id="299" r:id="rId6"/>
    <p:sldId id="332" r:id="rId7"/>
    <p:sldId id="292" r:id="rId8"/>
    <p:sldId id="334" r:id="rId9"/>
    <p:sldId id="341" r:id="rId10"/>
    <p:sldId id="337" r:id="rId11"/>
    <p:sldId id="338" r:id="rId12"/>
    <p:sldId id="339" r:id="rId13"/>
    <p:sldId id="293" r:id="rId14"/>
    <p:sldId id="325" r:id="rId15"/>
    <p:sldId id="342" r:id="rId16"/>
    <p:sldId id="343" r:id="rId17"/>
    <p:sldId id="326" r:id="rId18"/>
    <p:sldId id="327" r:id="rId19"/>
    <p:sldId id="302" r:id="rId20"/>
    <p:sldId id="272" r:id="rId21"/>
    <p:sldId id="273" r:id="rId22"/>
  </p:sldIdLst>
  <p:sldSz cx="9144000" cy="6858000" type="screen4x3"/>
  <p:notesSz cx="6858000" cy="9144000"/>
  <p:custDataLst>
    <p:tags r:id="rId25"/>
  </p:custData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13B1"/>
    <a:srgbClr val="000D72"/>
    <a:srgbClr val="8AAFDC"/>
    <a:srgbClr val="000C61"/>
    <a:srgbClr val="010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3" autoAdjust="0"/>
    <p:restoredTop sz="90909" autoAdjust="0"/>
  </p:normalViewPr>
  <p:slideViewPr>
    <p:cSldViewPr snapToGrid="0" snapToObjects="1">
      <p:cViewPr>
        <p:scale>
          <a:sx n="116" d="100"/>
          <a:sy n="116" d="100"/>
        </p:scale>
        <p:origin x="-20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DF44D-2B0D-8641-9C9D-08BB1032DAAE}" type="datetimeFigureOut">
              <a:rPr lang="es-ES" smtClean="0"/>
              <a:t>8/11/18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0448-AF74-3146-B22A-00BC09CD1E2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13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Trabajo</a:t>
            </a:r>
            <a:r>
              <a:rPr lang="es-ES" baseline="0" dirty="0" smtClean="0"/>
              <a:t> fin de master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410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76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32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r>
              <a:rPr lang="es-ES" dirty="0" smtClean="0"/>
              <a:t> </a:t>
            </a:r>
            <a:r>
              <a:rPr lang="es-ES" dirty="0" err="1" smtClean="0"/>
              <a:t>phase</a:t>
            </a:r>
            <a:r>
              <a:rPr lang="es-ES" dirty="0" smtClean="0"/>
              <a:t> and </a:t>
            </a:r>
            <a:r>
              <a:rPr lang="es-ES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during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operations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 in response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contingencies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maneuver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computed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instantanously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56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                        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32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                        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32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Three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stages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deeper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analysis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31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¿por qué estos puntos?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78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Half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orbit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less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more time: </a:t>
            </a:r>
            <a:r>
              <a:rPr lang="es-ES" baseline="0" dirty="0" err="1" smtClean="0"/>
              <a:t>Initial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guess</a:t>
            </a:r>
            <a:r>
              <a:rPr lang="es-ES" baseline="0" dirty="0" smtClean="0"/>
              <a:t>&gt; natural HALO </a:t>
            </a:r>
            <a:r>
              <a:rPr lang="es-ES" baseline="0" dirty="0" err="1" smtClean="0"/>
              <a:t>trajectory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32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¿cómo genera esta initial guess?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0448-AF74-3146-B22A-00BC09CD1E2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50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362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UTEID</a:t>
            </a: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UC3Mx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552D-5E48-4C6F-95D2-FE390794B462}" type="slidenum">
              <a:rPr lang="es-ES_tradnl" altLang="es-ES" smtClean="0"/>
              <a:pPr>
                <a:defRPr/>
              </a:pPr>
              <a:t>‹Nr.›</a:t>
            </a:fld>
            <a:endParaRPr lang="es-ES_tradnl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362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UTEID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UC3Mx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EC142-9CEC-40A8-A689-367CC5F72103}" type="slidenum">
              <a:rPr lang="es-ES_tradnl" altLang="es-ES" smtClean="0"/>
              <a:pPr>
                <a:defRPr/>
              </a:pPr>
              <a:t>‹Nr.›</a:t>
            </a:fld>
            <a:endParaRPr lang="es-ES_tradnl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362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UTEID</a:t>
            </a: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UC3Mx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785D-08E8-4D77-8460-0A221C392E18}" type="slidenum">
              <a:rPr lang="es-ES_tradnl" altLang="es-ES" smtClean="0"/>
              <a:pPr>
                <a:defRPr/>
              </a:pPr>
              <a:t>‹Nr.›</a:t>
            </a:fld>
            <a:endParaRPr lang="es-ES_tradnl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362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UTEID</a:t>
            </a: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UC3Mx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5BE0-20D4-40DD-A743-5629FED8F44F}" type="slidenum">
              <a:rPr lang="es-ES_tradnl" altLang="es-ES" smtClean="0"/>
              <a:pPr>
                <a:defRPr/>
              </a:pPr>
              <a:t>‹Nr.›</a:t>
            </a:fld>
            <a:endParaRPr lang="es-ES_tradnl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362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UTEID</a:t>
            </a: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UC3Mx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9E4DF-DC4C-4B12-9A21-04C68A613AC1}" type="slidenum">
              <a:rPr lang="es-ES_tradnl" altLang="es-ES" smtClean="0"/>
              <a:pPr>
                <a:defRPr/>
              </a:pPr>
              <a:t>‹Nr.›</a:t>
            </a:fld>
            <a:endParaRPr lang="es-ES_tradnl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6488668"/>
            <a:ext cx="4387581" cy="36933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 userDrawn="1"/>
        </p:nvSpPr>
        <p:spPr>
          <a:xfrm>
            <a:off x="1" y="0"/>
            <a:ext cx="9144000" cy="796925"/>
          </a:xfrm>
          <a:prstGeom prst="rect">
            <a:avLst/>
          </a:prstGeom>
          <a:gradFill flip="none" rotWithShape="1">
            <a:gsLst>
              <a:gs pos="53000">
                <a:srgbClr val="010B61"/>
              </a:gs>
              <a:gs pos="100000">
                <a:srgbClr val="FFFFFF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  <a:solidFill>
                <a:schemeClr val="tx2"/>
              </a:solidFill>
            </a:endParaRPr>
          </a:p>
        </p:txBody>
      </p:sp>
      <p:pic>
        <p:nvPicPr>
          <p:cNvPr id="1033" name="Picture 262" descr="BandaComunicacional"/>
          <p:cNvPicPr>
            <a:picLocks noChangeAspect="1" noChangeArrowheads="1"/>
          </p:cNvPicPr>
          <p:nvPr/>
        </p:nvPicPr>
        <p:blipFill rotWithShape="1">
          <a:blip r:embed="rId13" cstate="print"/>
          <a:srcRect l="2883" t="8823" r="30516" b="9455"/>
          <a:stretch/>
        </p:blipFill>
        <p:spPr bwMode="auto">
          <a:xfrm>
            <a:off x="5730065" y="0"/>
            <a:ext cx="3226106" cy="7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 userDrawn="1"/>
        </p:nvSpPr>
        <p:spPr>
          <a:xfrm>
            <a:off x="0" y="0"/>
            <a:ext cx="4503043" cy="79681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1" y="6488668"/>
            <a:ext cx="4387580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s-E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/>
                <a:cs typeface="Garamond"/>
              </a:rPr>
              <a:t>David</a:t>
            </a:r>
            <a:r>
              <a:rPr lang="es-ES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/>
                <a:cs typeface="Garamond"/>
              </a:rPr>
              <a:t> Morante González</a:t>
            </a:r>
            <a:endParaRPr lang="es-E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4387581" y="6488668"/>
            <a:ext cx="4756419" cy="369332"/>
          </a:xfrm>
          <a:prstGeom prst="rect">
            <a:avLst/>
          </a:prstGeom>
          <a:solidFill>
            <a:srgbClr val="000C61"/>
          </a:solidFill>
          <a:ln>
            <a:solidFill>
              <a:srgbClr val="010B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dirty="0" smtClean="0">
                <a:latin typeface="Garamond"/>
                <a:cs typeface="Garamond"/>
              </a:rPr>
              <a:t>ICATT 2018</a:t>
            </a:r>
            <a:endParaRPr lang="es-ES" dirty="0">
              <a:latin typeface="Garamond"/>
              <a:cs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199146" y="5767991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11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ES" u="sng" dirty="0"/>
          </a:p>
        </p:txBody>
      </p:sp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357561" y="1730201"/>
            <a:ext cx="8408843" cy="183287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3500" b="1" dirty="0" smtClean="0">
                <a:latin typeface="Garamond"/>
                <a:cs typeface="Garamond"/>
              </a:rPr>
              <a:t>Rendezvous in non-</a:t>
            </a:r>
            <a:r>
              <a:rPr lang="en-CA" sz="3500" b="1" dirty="0" err="1" smtClean="0">
                <a:latin typeface="Garamond"/>
                <a:cs typeface="Garamond"/>
              </a:rPr>
              <a:t>keplerian</a:t>
            </a:r>
            <a:r>
              <a:rPr lang="en-CA" sz="3500" b="1" dirty="0" smtClean="0">
                <a:latin typeface="Garamond"/>
                <a:cs typeface="Garamond"/>
              </a:rPr>
              <a:t> orbits with Low-Thrust</a:t>
            </a:r>
          </a:p>
        </p:txBody>
      </p:sp>
      <p:sp>
        <p:nvSpPr>
          <p:cNvPr id="10" name="Subtítulo 2"/>
          <p:cNvSpPr>
            <a:spLocks noGrp="1"/>
          </p:cNvSpPr>
          <p:nvPr/>
        </p:nvSpPr>
        <p:spPr>
          <a:xfrm>
            <a:off x="2660620" y="4004398"/>
            <a:ext cx="3652177" cy="146967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1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sz="2000" dirty="0" smtClean="0">
                <a:latin typeface="Garamond"/>
                <a:cs typeface="Garamond"/>
              </a:rPr>
              <a:t>Rubén Vega-Astorga</a:t>
            </a:r>
          </a:p>
          <a:p>
            <a:pPr marL="0" indent="0" algn="ctr">
              <a:buNone/>
            </a:pPr>
            <a:r>
              <a:rPr lang="es-ES" sz="2000" dirty="0" smtClean="0">
                <a:latin typeface="Garamond"/>
                <a:cs typeface="Garamond"/>
              </a:rPr>
              <a:t>Manuel </a:t>
            </a:r>
            <a:r>
              <a:rPr lang="es-ES" sz="2000" dirty="0" err="1" smtClean="0">
                <a:latin typeface="Garamond"/>
                <a:cs typeface="Garamond"/>
              </a:rPr>
              <a:t>Sanjurjo-Rivo</a:t>
            </a:r>
            <a:endParaRPr lang="es-ES" sz="20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s-ES" sz="2000" dirty="0">
                <a:latin typeface="Garamond"/>
                <a:cs typeface="Garamond"/>
              </a:rPr>
              <a:t>David </a:t>
            </a:r>
            <a:r>
              <a:rPr lang="es-ES" sz="2000" dirty="0" smtClean="0">
                <a:latin typeface="Garamond"/>
                <a:cs typeface="Garamond"/>
              </a:rPr>
              <a:t>Morante</a:t>
            </a:r>
            <a:endParaRPr lang="es-ES" sz="2000" dirty="0">
              <a:latin typeface="Garamond"/>
              <a:cs typeface="Garamond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371600" y="5767991"/>
            <a:ext cx="6400800" cy="62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11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dirty="0" smtClean="0">
                <a:latin typeface="Garamond"/>
                <a:cs typeface="Garamond"/>
              </a:rPr>
              <a:t>Universidad Carlos III de Madrid</a:t>
            </a:r>
            <a:endParaRPr lang="es-E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2187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95146" y="1086767"/>
            <a:ext cx="8632905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Step 1: HALO ORBITS GENERATION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454901" y="1665944"/>
            <a:ext cx="6041545" cy="118205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/>
                </a:solidFill>
                <a:latin typeface="Garamond"/>
                <a:cs typeface="Garamond"/>
              </a:rPr>
              <a:t>Analytical</a:t>
            </a:r>
            <a:r>
              <a:rPr lang="es-ES" b="1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Garamond"/>
                <a:cs typeface="Garamond"/>
              </a:rPr>
              <a:t>solution</a:t>
            </a:r>
            <a:r>
              <a:rPr lang="es-ES" sz="1600" b="1" dirty="0" smtClean="0">
                <a:solidFill>
                  <a:srgbClr val="1F497D"/>
                </a:solidFill>
                <a:latin typeface="Garamond"/>
                <a:cs typeface="Garamond"/>
              </a:rPr>
              <a:t>: 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3</a:t>
            </a:r>
            <a:r>
              <a:rPr lang="es-ES" sz="1600" baseline="30000" dirty="0" smtClean="0">
                <a:solidFill>
                  <a:srgbClr val="1F497D"/>
                </a:solidFill>
                <a:latin typeface="Garamond"/>
                <a:cs typeface="Garamond"/>
              </a:rPr>
              <a:t>rd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Order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Richardson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Approximation</a:t>
            </a:r>
            <a:endParaRPr lang="es-ES" sz="1600" dirty="0" smtClean="0">
              <a:solidFill>
                <a:srgbClr val="1F497D"/>
              </a:solidFill>
              <a:latin typeface="Garamond"/>
              <a:cs typeface="Garamond"/>
            </a:endParaRPr>
          </a:p>
          <a:p>
            <a:pPr algn="ctr"/>
            <a:endParaRPr lang="es-ES" sz="1400" dirty="0" smtClean="0">
              <a:solidFill>
                <a:srgbClr val="1F497D"/>
              </a:solidFill>
              <a:latin typeface="Garamond"/>
              <a:cs typeface="Garamond"/>
            </a:endParaRPr>
          </a:p>
          <a:p>
            <a:pPr algn="ctr"/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Analytical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approximation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for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halo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type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periodic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orbits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about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the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collinear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points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of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the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circular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restricted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three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body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s-ES" sz="1400" dirty="0" err="1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problem</a:t>
            </a:r>
            <a:r>
              <a:rPr lang="es-ES" sz="1400" dirty="0" smtClean="0">
                <a:solidFill>
                  <a:srgbClr val="1F497D"/>
                </a:solidFill>
                <a:latin typeface="Garamond"/>
                <a:cs typeface="Garamond"/>
                <a:sym typeface="Wingdings"/>
              </a:rPr>
              <a:t>  </a:t>
            </a:r>
            <a:endParaRPr lang="es-ES" sz="14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pic>
        <p:nvPicPr>
          <p:cNvPr id="4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795"/>
            <a:ext cx="9144000" cy="307449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>
                <a:solidFill>
                  <a:schemeClr val="bg1"/>
                </a:solidFill>
                <a:latin typeface="Franklin Gothic Book"/>
                <a:cs typeface="Franklin Gothic Book"/>
              </a:rPr>
              <a:t>2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METHODOLOGY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1498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95146" y="1086767"/>
            <a:ext cx="8632905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Step1: HALO ORBITS GENERATION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306945" y="1949511"/>
            <a:ext cx="6596381" cy="6594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/>
                </a:solidFill>
                <a:latin typeface="Garamond"/>
                <a:cs typeface="Garamond"/>
              </a:rPr>
              <a:t>Numerical</a:t>
            </a:r>
            <a:r>
              <a:rPr lang="es-ES" b="1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Garamond"/>
                <a:cs typeface="Garamond"/>
              </a:rPr>
              <a:t>Generation</a:t>
            </a:r>
            <a:r>
              <a:rPr lang="es-ES" sz="1600" b="1" dirty="0" smtClean="0">
                <a:solidFill>
                  <a:srgbClr val="1F497D"/>
                </a:solidFill>
                <a:latin typeface="Garamond"/>
                <a:cs typeface="Garamond"/>
              </a:rPr>
              <a:t>: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Shooting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method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+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differential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corrections</a:t>
            </a:r>
            <a:endParaRPr lang="es-ES" sz="1600" dirty="0" smtClean="0">
              <a:solidFill>
                <a:srgbClr val="1F497D"/>
              </a:solidFill>
              <a:latin typeface="Garamond"/>
              <a:cs typeface="Garamond"/>
            </a:endParaRPr>
          </a:p>
          <a:p>
            <a:pPr algn="ctr"/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Iteration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process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until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periodicity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is</a:t>
            </a:r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sz="1600" dirty="0" err="1" smtClean="0">
                <a:solidFill>
                  <a:srgbClr val="1F497D"/>
                </a:solidFill>
                <a:latin typeface="Garamond"/>
                <a:cs typeface="Garamond"/>
              </a:rPr>
              <a:t>reached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02" y="2872654"/>
            <a:ext cx="4658158" cy="3487391"/>
          </a:xfrm>
          <a:prstGeom prst="rect">
            <a:avLst/>
          </a:prstGeom>
        </p:spPr>
      </p:pic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11738"/>
              </p:ext>
            </p:extLst>
          </p:nvPr>
        </p:nvGraphicFramePr>
        <p:xfrm>
          <a:off x="339502" y="3102453"/>
          <a:ext cx="3816424" cy="288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40"/>
                <a:gridCol w="1331409"/>
                <a:gridCol w="1727175"/>
              </a:tblGrid>
              <a:tr h="298026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 smtClean="0"/>
                        <a:t>3 </a:t>
                      </a:r>
                      <a:r>
                        <a:rPr lang="es-ES" sz="1200" baseline="30000" dirty="0" err="1" smtClean="0"/>
                        <a:t>rd</a:t>
                      </a:r>
                      <a:r>
                        <a:rPr lang="es-ES" sz="1200" baseline="30000" dirty="0" smtClean="0"/>
                        <a:t> </a:t>
                      </a:r>
                      <a:r>
                        <a:rPr lang="es-ES" sz="1200" baseline="0" dirty="0" smtClean="0"/>
                        <a:t>O.R. Approx.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Numerical</a:t>
                      </a:r>
                    </a:p>
                    <a:p>
                      <a:pPr algn="ctr"/>
                      <a:r>
                        <a:rPr lang="en-GB" sz="1200" noProof="0" dirty="0" smtClean="0"/>
                        <a:t>Computation</a:t>
                      </a:r>
                      <a:endParaRPr lang="en-GB" sz="1200" noProof="0" dirty="0"/>
                    </a:p>
                  </a:txBody>
                  <a:tcPr/>
                </a:tc>
              </a:tr>
              <a:tr h="44703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x</a:t>
                      </a:r>
                      <a:r>
                        <a:rPr lang="es-ES" sz="1200" baseline="-25000" dirty="0" smtClean="0"/>
                        <a:t>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1.11245500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1.11073363</a:t>
                      </a:r>
                      <a:endParaRPr lang="es-ES" sz="1200" dirty="0"/>
                    </a:p>
                  </a:txBody>
                  <a:tcPr/>
                </a:tc>
              </a:tr>
              <a:tr h="32078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y</a:t>
                      </a:r>
                      <a:r>
                        <a:rPr lang="es-ES" sz="1200" baseline="-25000" dirty="0" smtClean="0"/>
                        <a:t>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</a:t>
                      </a:r>
                      <a:endParaRPr lang="es-ES" sz="1200" dirty="0"/>
                    </a:p>
                  </a:txBody>
                  <a:tcPr/>
                </a:tc>
              </a:tr>
              <a:tr h="44703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z</a:t>
                      </a:r>
                      <a:r>
                        <a:rPr lang="es-ES" sz="1200" baseline="-25000" dirty="0" smtClean="0"/>
                        <a:t>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0.03568033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0.035698470</a:t>
                      </a:r>
                      <a:endParaRPr lang="es-ES" sz="1200" dirty="0"/>
                    </a:p>
                  </a:txBody>
                  <a:tcPr/>
                </a:tc>
              </a:tr>
              <a:tr h="376037"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 smtClean="0"/>
                        <a:t>v</a:t>
                      </a:r>
                      <a:r>
                        <a:rPr lang="es-ES" sz="1200" baseline="-25000" dirty="0" smtClean="0"/>
                        <a:t>x,0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0.00016773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</a:t>
                      </a:r>
                      <a:endParaRPr lang="es-ES" sz="1200" dirty="0"/>
                    </a:p>
                  </a:txBody>
                  <a:tcPr/>
                </a:tc>
              </a:tr>
              <a:tr h="345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/>
                        <a:t>v</a:t>
                      </a:r>
                      <a:r>
                        <a:rPr lang="es-ES" sz="1200" baseline="-25000" dirty="0" smtClean="0"/>
                        <a:t>y,0</a:t>
                      </a:r>
                      <a:endParaRPr lang="es-ES" sz="1200" dirty="0" smtClean="0"/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0.20156709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0.20366491</a:t>
                      </a:r>
                      <a:endParaRPr lang="es-ES" sz="1200" dirty="0"/>
                    </a:p>
                  </a:txBody>
                  <a:tcPr/>
                </a:tc>
              </a:tr>
              <a:tr h="381171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-0.00102173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>
                <a:solidFill>
                  <a:schemeClr val="bg1"/>
                </a:solidFill>
                <a:latin typeface="Franklin Gothic Book"/>
                <a:cs typeface="Franklin Gothic Book"/>
              </a:rPr>
              <a:t>2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METHODOLOGY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3688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95146" y="1086767"/>
            <a:ext cx="8632905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Step 1: HALO MANIFOLDS GENERATION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3" y="3163658"/>
            <a:ext cx="4287858" cy="3026532"/>
          </a:xfrm>
          <a:prstGeom prst="rect">
            <a:avLst/>
          </a:prstGeom>
        </p:spPr>
      </p:pic>
      <p:pic>
        <p:nvPicPr>
          <p:cNvPr id="4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28115"/>
            <a:ext cx="4223991" cy="3162075"/>
          </a:xfrm>
          <a:prstGeom prst="rect">
            <a:avLst/>
          </a:prstGeom>
        </p:spPr>
      </p:pic>
      <p:sp>
        <p:nvSpPr>
          <p:cNvPr id="5" name="15 CuadroTexto"/>
          <p:cNvSpPr txBox="1"/>
          <p:nvPr/>
        </p:nvSpPr>
        <p:spPr>
          <a:xfrm>
            <a:off x="864096" y="6006508"/>
            <a:ext cx="26997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 </a:t>
            </a:r>
            <a:r>
              <a:rPr lang="es-ES" sz="1500" dirty="0" smtClean="0"/>
              <a:t>L1 </a:t>
            </a:r>
            <a:r>
              <a:rPr lang="es-ES" sz="1500" dirty="0"/>
              <a:t>Halo </a:t>
            </a:r>
            <a:r>
              <a:rPr lang="en-GB" sz="1500" dirty="0" smtClean="0"/>
              <a:t>manifolds.</a:t>
            </a:r>
            <a:endParaRPr lang="en-GB" sz="1500" dirty="0"/>
          </a:p>
        </p:txBody>
      </p:sp>
      <p:sp>
        <p:nvSpPr>
          <p:cNvPr id="6" name="16 CuadroTexto"/>
          <p:cNvSpPr txBox="1"/>
          <p:nvPr/>
        </p:nvSpPr>
        <p:spPr>
          <a:xfrm>
            <a:off x="5472608" y="6006508"/>
            <a:ext cx="26997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/>
              <a:t>L2 </a:t>
            </a:r>
            <a:r>
              <a:rPr lang="es-ES" sz="1500" dirty="0"/>
              <a:t>Halo </a:t>
            </a:r>
            <a:r>
              <a:rPr lang="en-GB" sz="1500" dirty="0" smtClean="0"/>
              <a:t>manifolds.</a:t>
            </a:r>
            <a:endParaRPr lang="en-GB" sz="15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146850" y="1652084"/>
            <a:ext cx="6596381" cy="137603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0000"/>
                </a:solidFill>
                <a:latin typeface="Garamond"/>
                <a:cs typeface="Garamond"/>
              </a:rPr>
              <a:t>From the eigenvectors of the </a:t>
            </a:r>
            <a:r>
              <a:rPr lang="en-GB" sz="1400" dirty="0" err="1" smtClean="0">
                <a:solidFill>
                  <a:srgbClr val="000000"/>
                </a:solidFill>
                <a:latin typeface="Garamond"/>
                <a:cs typeface="Garamond"/>
              </a:rPr>
              <a:t>Monodromy</a:t>
            </a:r>
            <a:r>
              <a:rPr lang="en-GB" sz="1400" dirty="0" smtClean="0">
                <a:solidFill>
                  <a:srgbClr val="000000"/>
                </a:solidFill>
                <a:latin typeface="Garamond"/>
                <a:cs typeface="Garamond"/>
              </a:rPr>
              <a:t> matrix at  a point.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0000"/>
                </a:solidFill>
                <a:latin typeface="Garamond"/>
                <a:cs typeface="Garamond"/>
              </a:rPr>
              <a:t>Propagation the </a:t>
            </a:r>
            <a:r>
              <a:rPr lang="en-GB" sz="1400" dirty="0" err="1" smtClean="0">
                <a:solidFill>
                  <a:srgbClr val="000000"/>
                </a:solidFill>
                <a:latin typeface="Garamond"/>
                <a:cs typeface="Garamond"/>
              </a:rPr>
              <a:t>EoM</a:t>
            </a:r>
            <a:r>
              <a:rPr lang="en-GB" sz="1400" dirty="0" smtClean="0">
                <a:solidFill>
                  <a:srgbClr val="000000"/>
                </a:solidFill>
                <a:latin typeface="Garamond"/>
                <a:cs typeface="Garamond"/>
              </a:rPr>
              <a:t> with shift</a:t>
            </a:r>
            <a:r>
              <a:rPr lang="en-GB" sz="1400" dirty="0" smtClean="0">
                <a:solidFill>
                  <a:srgbClr val="000000"/>
                </a:solidFill>
                <a:latin typeface="Garamond"/>
                <a:cs typeface="Garamond"/>
              </a:rPr>
              <a:t> the manifolds are </a:t>
            </a:r>
            <a:r>
              <a:rPr lang="en-GB" sz="1400" dirty="0" err="1" smtClean="0">
                <a:solidFill>
                  <a:srgbClr val="000000"/>
                </a:solidFill>
                <a:latin typeface="Garamond"/>
                <a:cs typeface="Garamond"/>
              </a:rPr>
              <a:t>obtained</a:t>
            </a:r>
            <a:r>
              <a:rPr lang="en-GB" sz="1400" dirty="0" err="1" smtClean="0">
                <a:latin typeface="Garamond"/>
                <a:cs typeface="Garamond"/>
              </a:rPr>
              <a:t>d</a:t>
            </a:r>
            <a:endParaRPr lang="en-GB" sz="1400" dirty="0" smtClean="0">
              <a:latin typeface="Garamond"/>
              <a:cs typeface="Garamond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0000"/>
                </a:solidFill>
                <a:latin typeface="Garamond"/>
                <a:cs typeface="Garamond"/>
              </a:rPr>
              <a:t>Backward propagation-&gt; stable manifolds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0000"/>
                </a:solidFill>
                <a:latin typeface="Garamond"/>
                <a:cs typeface="Garamond"/>
              </a:rPr>
              <a:t>Forward propagation -&gt; unstable manifolds</a:t>
            </a:r>
            <a:endParaRPr lang="en-GB" sz="14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>
                <a:solidFill>
                  <a:schemeClr val="bg1"/>
                </a:solidFill>
                <a:latin typeface="Franklin Gothic Book"/>
                <a:cs typeface="Franklin Gothic Book"/>
              </a:rPr>
              <a:t>2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METHODOLOGY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6546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32901" y="1925136"/>
            <a:ext cx="8503073" cy="1470025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CA" sz="2800" b="1" dirty="0" smtClean="0">
                <a:latin typeface="Calibri"/>
                <a:cs typeface="Calibri"/>
              </a:rPr>
              <a:t>TEST CASES</a:t>
            </a:r>
          </a:p>
        </p:txBody>
      </p:sp>
      <p:pic>
        <p:nvPicPr>
          <p:cNvPr id="7" name="Imagen 6" descr="jupiter_pareto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2" y="1812785"/>
            <a:ext cx="2609988" cy="178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3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 txBox="1">
            <a:spLocks/>
          </p:cNvSpPr>
          <p:nvPr/>
        </p:nvSpPr>
        <p:spPr>
          <a:xfrm>
            <a:off x="8532440" y="6353545"/>
            <a:ext cx="41901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9C38A4-39A6-4ABA-8FBD-ECF638989FCA}" type="slidenum">
              <a:rPr lang="es-ES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539552" y="1484784"/>
            <a:ext cx="676875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/>
                <a:cs typeface="Garamond"/>
              </a:rPr>
              <a:t>The rendezvous problem</a:t>
            </a:r>
          </a:p>
        </p:txBody>
      </p:sp>
      <p:sp>
        <p:nvSpPr>
          <p:cNvPr id="10" name="13 CuadroTexto"/>
          <p:cNvSpPr txBox="1"/>
          <p:nvPr/>
        </p:nvSpPr>
        <p:spPr>
          <a:xfrm>
            <a:off x="1051998" y="19888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Garamond"/>
                <a:cs typeface="Garamond"/>
              </a:rPr>
              <a:t>Goal: meeting the target spacecraft.</a:t>
            </a:r>
            <a:endParaRPr lang="en-GB" dirty="0">
              <a:latin typeface="Garamond"/>
              <a:cs typeface="Garamond"/>
            </a:endParaRPr>
          </a:p>
        </p:txBody>
      </p:sp>
      <p:sp>
        <p:nvSpPr>
          <p:cNvPr id="11" name="14 CuadroTexto"/>
          <p:cNvSpPr txBox="1"/>
          <p:nvPr/>
        </p:nvSpPr>
        <p:spPr>
          <a:xfrm>
            <a:off x="1051998" y="2402480"/>
            <a:ext cx="748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Garamond"/>
                <a:cs typeface="Garamond"/>
              </a:rPr>
              <a:t>Optimize the rendezvous </a:t>
            </a:r>
            <a:r>
              <a:rPr lang="en-GB" dirty="0" smtClean="0">
                <a:latin typeface="Garamond"/>
                <a:cs typeface="Garamond"/>
              </a:rPr>
              <a:t>manoeuvre with the direct collocation method.</a:t>
            </a:r>
            <a:endParaRPr lang="en-GB" dirty="0">
              <a:latin typeface="Garamond"/>
              <a:cs typeface="Garamond"/>
            </a:endParaRPr>
          </a:p>
        </p:txBody>
      </p:sp>
      <p:sp>
        <p:nvSpPr>
          <p:cNvPr id="12" name="15 CuadroTexto"/>
          <p:cNvSpPr txBox="1"/>
          <p:nvPr/>
        </p:nvSpPr>
        <p:spPr>
          <a:xfrm>
            <a:off x="1051998" y="2771812"/>
            <a:ext cx="312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Garamond"/>
                <a:cs typeface="Garamond"/>
              </a:rPr>
              <a:t>Target: L2 Halo orbit</a:t>
            </a:r>
            <a:endParaRPr lang="en-GB" dirty="0">
              <a:latin typeface="Garamond"/>
              <a:cs typeface="Garamond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/>
        </p:nvSpPr>
        <p:spPr bwMode="auto">
          <a:xfrm>
            <a:off x="195146" y="1086767"/>
            <a:ext cx="8632905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PROBLEM DESCRIPTION</a:t>
            </a:r>
          </a:p>
        </p:txBody>
      </p:sp>
      <p:sp>
        <p:nvSpPr>
          <p:cNvPr id="18" name="9 CuadroTexto"/>
          <p:cNvSpPr txBox="1"/>
          <p:nvPr/>
        </p:nvSpPr>
        <p:spPr>
          <a:xfrm>
            <a:off x="617504" y="2997478"/>
            <a:ext cx="8333952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/>
                <a:cs typeface="Garamond"/>
              </a:rPr>
              <a:t>Assumptions</a:t>
            </a:r>
            <a:r>
              <a:rPr lang="en-GB" dirty="0" smtClean="0">
                <a:latin typeface="Garamond"/>
                <a:cs typeface="Garamond"/>
              </a:rPr>
              <a:t>: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dirty="0">
                <a:latin typeface="Garamond"/>
                <a:cs typeface="Garamond"/>
              </a:rPr>
              <a:t>I</a:t>
            </a:r>
            <a:r>
              <a:rPr lang="en-GB" dirty="0" smtClean="0">
                <a:latin typeface="Garamond"/>
                <a:cs typeface="Garamond"/>
              </a:rPr>
              <a:t>nitial parking orbit connects with a manifold trajectory of halo close to the target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dirty="0" smtClean="0">
                <a:latin typeface="Garamond"/>
                <a:cs typeface="Garamond"/>
              </a:rPr>
              <a:t>The Halo manifold do not lead directly to the target L2</a:t>
            </a:r>
          </a:p>
        </p:txBody>
      </p:sp>
      <p:sp>
        <p:nvSpPr>
          <p:cNvPr id="19" name="8 CuadroTexto"/>
          <p:cNvSpPr txBox="1"/>
          <p:nvPr/>
        </p:nvSpPr>
        <p:spPr>
          <a:xfrm>
            <a:off x="617504" y="5545107"/>
            <a:ext cx="676875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/>
                <a:cs typeface="Garamond"/>
              </a:rPr>
              <a:t>PROBLEM 2 : General rendezvous problem</a:t>
            </a:r>
          </a:p>
        </p:txBody>
      </p:sp>
      <p:sp>
        <p:nvSpPr>
          <p:cNvPr id="13" name="8 CuadroTexto"/>
          <p:cNvSpPr txBox="1"/>
          <p:nvPr/>
        </p:nvSpPr>
        <p:spPr>
          <a:xfrm>
            <a:off x="617504" y="4141755"/>
            <a:ext cx="6768752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/>
                <a:cs typeface="Garamond"/>
              </a:rPr>
              <a:t>PROBLEM </a:t>
            </a:r>
            <a:r>
              <a:rPr lang="en-GB" b="1" dirty="0" smtClean="0">
                <a:latin typeface="Garamond"/>
                <a:cs typeface="Garamond"/>
              </a:rPr>
              <a:t>1 :   </a:t>
            </a:r>
            <a:endParaRPr lang="en-GB" dirty="0" smtClean="0">
              <a:latin typeface="Garamond"/>
              <a:cs typeface="Garamond"/>
            </a:endParaRP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dirty="0" smtClean="0">
                <a:latin typeface="Garamond"/>
                <a:cs typeface="Garamond"/>
              </a:rPr>
              <a:t>Transfer between Halo orbits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GB" dirty="0" smtClean="0">
                <a:latin typeface="Garamond"/>
                <a:cs typeface="Garamond"/>
              </a:rPr>
              <a:t>Rendezvous in the target Halo</a:t>
            </a:r>
            <a:endParaRPr lang="en-GB" dirty="0" smtClean="0">
              <a:latin typeface="Garamond"/>
              <a:cs typeface="Garamond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3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TEST CASE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7011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95146" y="1086767"/>
            <a:ext cx="8632905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CASE 1: TRANSFER BETWEEN </a:t>
            </a:r>
            <a:r>
              <a:rPr lang="en-CA" sz="2000" b="1" dirty="0">
                <a:latin typeface="Calibri"/>
                <a:cs typeface="Calibri"/>
              </a:rPr>
              <a:t>H</a:t>
            </a:r>
            <a:r>
              <a:rPr lang="en-CA" sz="2000" b="1" dirty="0" smtClean="0">
                <a:latin typeface="Calibri"/>
                <a:cs typeface="Calibri"/>
              </a:rPr>
              <a:t>ALO ORBITS</a:t>
            </a:r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71" y="2204864"/>
            <a:ext cx="4667717" cy="3322842"/>
          </a:xfrm>
          <a:prstGeom prst="rect">
            <a:avLst/>
          </a:prstGeom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8" y="2180914"/>
            <a:ext cx="4198144" cy="341895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3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TEST CASE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7478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95146" y="1086767"/>
            <a:ext cx="8632905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CASE 2: RENDEZVOUS IN THE TARGET HALO</a:t>
            </a:r>
          </a:p>
        </p:txBody>
      </p:sp>
      <p:pic>
        <p:nvPicPr>
          <p:cNvPr id="3" name="Imagen 2" descr="Captura de pantalla 2018-11-08 a las 1.5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76"/>
            <a:ext cx="4913123" cy="1858811"/>
          </a:xfrm>
          <a:prstGeom prst="rect">
            <a:avLst/>
          </a:prstGeom>
        </p:spPr>
      </p:pic>
      <p:pic>
        <p:nvPicPr>
          <p:cNvPr id="5" name="Imagen 4" descr="Captura de pantalla 2018-11-08 a las 1.55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" y="4094819"/>
            <a:ext cx="4811640" cy="2064481"/>
          </a:xfrm>
          <a:prstGeom prst="rect">
            <a:avLst/>
          </a:prstGeom>
        </p:spPr>
      </p:pic>
      <p:pic>
        <p:nvPicPr>
          <p:cNvPr id="6" name="Imagen 5" descr="Captura de pantalla 2018-11-08 a las 1.55.4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6" b="4110"/>
          <a:stretch/>
        </p:blipFill>
        <p:spPr>
          <a:xfrm>
            <a:off x="4661254" y="2735683"/>
            <a:ext cx="4166797" cy="205640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3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TEST CASE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4305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" y="2608992"/>
            <a:ext cx="8898760" cy="402990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3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TEST CASE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195146" y="1086767"/>
            <a:ext cx="8632905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GENERAL</a:t>
            </a:r>
            <a:r>
              <a:rPr lang="en-CA" sz="2000" b="1" dirty="0" smtClean="0">
                <a:latin typeface="Calibri"/>
                <a:cs typeface="Calibri"/>
              </a:rPr>
              <a:t> </a:t>
            </a:r>
            <a:r>
              <a:rPr lang="en-CA" sz="2000" b="1" dirty="0" smtClean="0">
                <a:latin typeface="Calibri"/>
                <a:cs typeface="Calibri"/>
              </a:rPr>
              <a:t>RENDEZVOUS </a:t>
            </a:r>
            <a:r>
              <a:rPr lang="en-CA" sz="2000" b="1" dirty="0" smtClean="0">
                <a:latin typeface="Calibri"/>
                <a:cs typeface="Calibri"/>
              </a:rPr>
              <a:t>PROBLEM</a:t>
            </a:r>
            <a:endParaRPr lang="en-CA" sz="2000" b="1" dirty="0" smtClean="0">
              <a:latin typeface="Calibri"/>
              <a:cs typeface="Calibri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306945" y="1752434"/>
            <a:ext cx="6596381" cy="6594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1F497D"/>
                </a:solidFill>
                <a:latin typeface="Garamond"/>
                <a:cs typeface="Garamond"/>
              </a:rPr>
              <a:t>Fixed</a:t>
            </a:r>
            <a:r>
              <a:rPr lang="es-ES" b="1" dirty="0" smtClean="0">
                <a:solidFill>
                  <a:srgbClr val="1F497D"/>
                </a:solidFill>
                <a:latin typeface="Garamond"/>
                <a:cs typeface="Garamond"/>
              </a:rPr>
              <a:t> </a:t>
            </a:r>
            <a:r>
              <a:rPr lang="es-ES" b="1" dirty="0" err="1" smtClean="0">
                <a:solidFill>
                  <a:srgbClr val="1F497D"/>
                </a:solidFill>
                <a:latin typeface="Garamond"/>
                <a:cs typeface="Garamond"/>
              </a:rPr>
              <a:t>initial</a:t>
            </a:r>
            <a:r>
              <a:rPr lang="es-ES" b="1" dirty="0" smtClean="0">
                <a:solidFill>
                  <a:srgbClr val="1F497D"/>
                </a:solidFill>
                <a:latin typeface="Garamond"/>
                <a:cs typeface="Garamond"/>
              </a:rPr>
              <a:t> and final </a:t>
            </a:r>
            <a:r>
              <a:rPr lang="es-ES" b="1" dirty="0" err="1" smtClean="0">
                <a:solidFill>
                  <a:srgbClr val="1F497D"/>
                </a:solidFill>
                <a:latin typeface="Garamond"/>
                <a:cs typeface="Garamond"/>
              </a:rPr>
              <a:t>state</a:t>
            </a:r>
            <a:r>
              <a:rPr lang="es-ES" b="1" dirty="0" smtClean="0">
                <a:solidFill>
                  <a:srgbClr val="1F497D"/>
                </a:solidFill>
                <a:latin typeface="Garamond"/>
                <a:cs typeface="Garamond"/>
              </a:rPr>
              <a:t> (position and </a:t>
            </a:r>
            <a:r>
              <a:rPr lang="es-ES" b="1" dirty="0" err="1" smtClean="0">
                <a:solidFill>
                  <a:srgbClr val="1F497D"/>
                </a:solidFill>
                <a:latin typeface="Garamond"/>
                <a:cs typeface="Garamond"/>
              </a:rPr>
              <a:t>velocity</a:t>
            </a:r>
            <a:r>
              <a:rPr lang="es-ES" b="1" dirty="0" smtClean="0">
                <a:solidFill>
                  <a:srgbClr val="1F497D"/>
                </a:solidFill>
                <a:latin typeface="Garamond"/>
                <a:cs typeface="Garamond"/>
              </a:rPr>
              <a:t>)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1468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5260"/>
          <a:stretch/>
        </p:blipFill>
        <p:spPr>
          <a:xfrm>
            <a:off x="786257" y="1009256"/>
            <a:ext cx="7074135" cy="2755401"/>
          </a:xfrm>
          <a:prstGeom prst="rect">
            <a:avLst/>
          </a:prstGeom>
        </p:spPr>
      </p:pic>
      <p:pic>
        <p:nvPicPr>
          <p:cNvPr id="3" name="Imagen 2" descr="Captura de pantalla 2018-11-08 a las 2.03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53" y="3764657"/>
            <a:ext cx="5892800" cy="256540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193289" y="1242679"/>
            <a:ext cx="853915" cy="377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3535213" y="1264576"/>
            <a:ext cx="853915" cy="377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6654418" y="1242679"/>
            <a:ext cx="853915" cy="377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3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TEST CASE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7890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32901" y="1925136"/>
            <a:ext cx="8503073" cy="1470025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CA" sz="2800" dirty="0" smtClean="0">
                <a:latin typeface="Calibri"/>
                <a:cs typeface="Calibri"/>
              </a:rPr>
              <a:t>CONCLUSIONS</a:t>
            </a:r>
          </a:p>
        </p:txBody>
      </p:sp>
      <p:pic>
        <p:nvPicPr>
          <p:cNvPr id="9" name="Picture 8" descr="question mar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4" y="1706235"/>
            <a:ext cx="2095308" cy="191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3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42506" y="1676741"/>
            <a:ext cx="7817018" cy="4315147"/>
          </a:xfrm>
          <a:prstGeom prst="roundRect">
            <a:avLst/>
          </a:prstGeom>
          <a:ln>
            <a:solidFill>
              <a:srgbClr val="000C6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2310094" y="1245228"/>
            <a:ext cx="4273956" cy="690423"/>
          </a:xfrm>
          <a:prstGeom prst="roundRect">
            <a:avLst/>
          </a:prstGeom>
          <a:ln>
            <a:solidFill>
              <a:srgbClr val="000C6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MOLTO</a:t>
            </a:r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Multi-Objective</a:t>
            </a:r>
            <a:r>
              <a:rPr lang="es-ES" dirty="0" smtClean="0"/>
              <a:t> </a:t>
            </a:r>
            <a:r>
              <a:rPr lang="es-ES" dirty="0" err="1" smtClean="0"/>
              <a:t>Low-Thrust</a:t>
            </a:r>
            <a:r>
              <a:rPr lang="es-ES" dirty="0" smtClean="0"/>
              <a:t> </a:t>
            </a:r>
            <a:r>
              <a:rPr lang="es-ES" dirty="0" err="1" smtClean="0"/>
              <a:t>Optimizer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1081570" y="5083995"/>
            <a:ext cx="6747778" cy="7643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 smtClean="0"/>
              <a:t>STEP 2</a:t>
            </a:r>
          </a:p>
          <a:p>
            <a:pPr algn="ctr"/>
            <a:r>
              <a:rPr lang="es-ES" sz="1300" dirty="0" err="1" smtClean="0"/>
              <a:t>Direct</a:t>
            </a:r>
            <a:r>
              <a:rPr lang="es-ES" sz="1300" dirty="0" smtClean="0"/>
              <a:t> </a:t>
            </a:r>
            <a:r>
              <a:rPr lang="es-ES" sz="1300" dirty="0" err="1" smtClean="0"/>
              <a:t>Transcription</a:t>
            </a:r>
            <a:r>
              <a:rPr lang="es-ES" sz="1300" dirty="0" smtClean="0"/>
              <a:t> + </a:t>
            </a:r>
            <a:r>
              <a:rPr lang="es-ES" sz="1300" dirty="0" err="1" smtClean="0"/>
              <a:t>Gradient</a:t>
            </a:r>
            <a:r>
              <a:rPr lang="es-ES" sz="1300" dirty="0" smtClean="0"/>
              <a:t> </a:t>
            </a:r>
            <a:r>
              <a:rPr lang="es-ES" sz="1300" dirty="0" err="1" smtClean="0"/>
              <a:t>Based</a:t>
            </a:r>
            <a:r>
              <a:rPr lang="es-ES" sz="1300" dirty="0" smtClean="0"/>
              <a:t> </a:t>
            </a:r>
            <a:r>
              <a:rPr lang="es-ES" sz="1300" dirty="0" err="1" smtClean="0"/>
              <a:t>solver</a:t>
            </a:r>
            <a:r>
              <a:rPr lang="es-ES" sz="1300" dirty="0" smtClean="0"/>
              <a:t>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94907" y="2946628"/>
            <a:ext cx="1857338" cy="155345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b="1" dirty="0" smtClean="0"/>
              <a:t>OR-STEP 1</a:t>
            </a:r>
          </a:p>
          <a:p>
            <a:pPr algn="ctr"/>
            <a:endParaRPr lang="es-ES" sz="600" dirty="0" smtClean="0"/>
          </a:p>
          <a:p>
            <a:pPr algn="ctr"/>
            <a:r>
              <a:rPr lang="es-ES" sz="1100" dirty="0" err="1" smtClean="0"/>
              <a:t>Genetic</a:t>
            </a:r>
            <a:r>
              <a:rPr lang="es-ES" sz="1100" dirty="0" smtClean="0"/>
              <a:t> </a:t>
            </a:r>
            <a:r>
              <a:rPr lang="es-ES" sz="1100" dirty="0" err="1" smtClean="0"/>
              <a:t>Algorithm</a:t>
            </a:r>
            <a:endParaRPr lang="es-ES" sz="1100" dirty="0" smtClean="0"/>
          </a:p>
          <a:p>
            <a:pPr algn="ctr"/>
            <a:r>
              <a:rPr lang="es-ES" sz="1100" dirty="0" smtClean="0"/>
              <a:t>+</a:t>
            </a:r>
          </a:p>
          <a:p>
            <a:pPr algn="ctr"/>
            <a:r>
              <a:rPr lang="es-ES" sz="1100" dirty="0" smtClean="0"/>
              <a:t>Q-</a:t>
            </a:r>
            <a:r>
              <a:rPr lang="es-ES" sz="1100" dirty="0" err="1" smtClean="0"/>
              <a:t>law</a:t>
            </a:r>
            <a:endParaRPr lang="es-ES" sz="1100" dirty="0" smtClean="0"/>
          </a:p>
        </p:txBody>
      </p:sp>
      <p:sp>
        <p:nvSpPr>
          <p:cNvPr id="10" name="Rectángulo redondeado 9"/>
          <p:cNvSpPr/>
          <p:nvPr/>
        </p:nvSpPr>
        <p:spPr>
          <a:xfrm>
            <a:off x="2832385" y="2946628"/>
            <a:ext cx="2013179" cy="155345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IT-</a:t>
            </a:r>
            <a:r>
              <a:rPr lang="es-ES" sz="1400" b="1" dirty="0"/>
              <a:t>STEP 1</a:t>
            </a:r>
          </a:p>
          <a:p>
            <a:pPr algn="ctr"/>
            <a:endParaRPr lang="es-ES" sz="600" dirty="0"/>
          </a:p>
          <a:p>
            <a:pPr algn="ctr"/>
            <a:r>
              <a:rPr lang="es-ES" sz="1100" dirty="0" err="1"/>
              <a:t>Genetic</a:t>
            </a:r>
            <a:r>
              <a:rPr lang="es-ES" sz="1100" dirty="0"/>
              <a:t> </a:t>
            </a:r>
            <a:r>
              <a:rPr lang="es-ES" sz="1100" dirty="0" err="1"/>
              <a:t>Algorithm</a:t>
            </a:r>
            <a:endParaRPr lang="es-ES" sz="1100" dirty="0"/>
          </a:p>
          <a:p>
            <a:pPr algn="ctr"/>
            <a:r>
              <a:rPr lang="es-ES" sz="1100" dirty="0" smtClean="0"/>
              <a:t>+</a:t>
            </a:r>
          </a:p>
          <a:p>
            <a:pPr algn="ctr"/>
            <a:r>
              <a:rPr lang="es-ES" sz="1100" dirty="0" err="1" smtClean="0"/>
              <a:t>Shape-based</a:t>
            </a:r>
            <a:r>
              <a:rPr lang="es-ES" sz="1100" dirty="0" smtClean="0"/>
              <a:t> </a:t>
            </a:r>
            <a:r>
              <a:rPr lang="es-ES" sz="1100" dirty="0" err="1" smtClean="0"/>
              <a:t>method</a:t>
            </a:r>
            <a:endParaRPr lang="es-ES" sz="11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993521" y="2946628"/>
            <a:ext cx="1812465" cy="155345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MB-</a:t>
            </a:r>
            <a:r>
              <a:rPr lang="es-ES" sz="1400" b="1" dirty="0"/>
              <a:t>STEP </a:t>
            </a:r>
            <a:r>
              <a:rPr lang="es-ES" sz="1400" b="1" dirty="0" smtClean="0"/>
              <a:t>1</a:t>
            </a:r>
          </a:p>
          <a:p>
            <a:pPr algn="ctr"/>
            <a:endParaRPr lang="es-ES" sz="1400" b="1" dirty="0"/>
          </a:p>
          <a:p>
            <a:pPr algn="ctr"/>
            <a:r>
              <a:rPr lang="es-ES" sz="1400" b="1" dirty="0" smtClean="0"/>
              <a:t>¿?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053582" y="2946628"/>
            <a:ext cx="1182646" cy="155345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…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875407" y="2490457"/>
            <a:ext cx="1434687" cy="752068"/>
          </a:xfrm>
          <a:prstGeom prst="roundRect">
            <a:avLst/>
          </a:prstGeom>
          <a:ln>
            <a:solidFill>
              <a:srgbClr val="000C6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 smtClean="0"/>
              <a:t>OR</a:t>
            </a:r>
          </a:p>
          <a:p>
            <a:pPr algn="ctr"/>
            <a:r>
              <a:rPr lang="es-ES" sz="1100" dirty="0" smtClean="0"/>
              <a:t>(ORBIT RAISING</a:t>
            </a:r>
            <a:r>
              <a:rPr lang="es-ES" sz="1300" dirty="0" smtClean="0"/>
              <a:t>)</a:t>
            </a:r>
            <a:endParaRPr lang="es-ES" sz="13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3057761" y="2478127"/>
            <a:ext cx="1627518" cy="764397"/>
          </a:xfrm>
          <a:prstGeom prst="roundRect">
            <a:avLst/>
          </a:prstGeom>
          <a:ln>
            <a:solidFill>
              <a:srgbClr val="000C6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 smtClean="0"/>
              <a:t>IT</a:t>
            </a:r>
          </a:p>
          <a:p>
            <a:pPr algn="ctr"/>
            <a:r>
              <a:rPr lang="es-ES" sz="1100" dirty="0" smtClean="0"/>
              <a:t>(INTERPLANETARY TRAJECTORIES</a:t>
            </a:r>
            <a:r>
              <a:rPr lang="es-ES" sz="1300" dirty="0" smtClean="0"/>
              <a:t>)</a:t>
            </a:r>
            <a:endParaRPr lang="es-ES" sz="13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5252444" y="2478127"/>
            <a:ext cx="1331606" cy="764397"/>
          </a:xfrm>
          <a:prstGeom prst="roundRect">
            <a:avLst/>
          </a:prstGeom>
          <a:ln>
            <a:solidFill>
              <a:srgbClr val="000C6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 smtClean="0"/>
              <a:t>MB</a:t>
            </a:r>
          </a:p>
          <a:p>
            <a:pPr algn="ctr"/>
            <a:r>
              <a:rPr lang="es-ES" sz="1100" dirty="0" smtClean="0"/>
              <a:t>(MULTI-BODY)</a:t>
            </a:r>
            <a:endParaRPr lang="es-ES" sz="11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7299171" y="2478127"/>
            <a:ext cx="776770" cy="764397"/>
          </a:xfrm>
          <a:prstGeom prst="roundRect">
            <a:avLst/>
          </a:prstGeom>
          <a:ln>
            <a:solidFill>
              <a:srgbClr val="000C6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 smtClean="0"/>
              <a:t>…</a:t>
            </a:r>
          </a:p>
        </p:txBody>
      </p:sp>
      <p:sp>
        <p:nvSpPr>
          <p:cNvPr id="14" name="Flecha abajo 13"/>
          <p:cNvSpPr/>
          <p:nvPr/>
        </p:nvSpPr>
        <p:spPr>
          <a:xfrm>
            <a:off x="1516550" y="4352133"/>
            <a:ext cx="419210" cy="80138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>
            <a:off x="3641699" y="4418229"/>
            <a:ext cx="419210" cy="80138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>
            <a:off x="5729859" y="4352133"/>
            <a:ext cx="419210" cy="80138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bajo 16"/>
          <p:cNvSpPr/>
          <p:nvPr/>
        </p:nvSpPr>
        <p:spPr>
          <a:xfrm>
            <a:off x="7299171" y="4352133"/>
            <a:ext cx="419210" cy="80138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72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3 CuadroTexto"/>
          <p:cNvSpPr txBox="1"/>
          <p:nvPr/>
        </p:nvSpPr>
        <p:spPr>
          <a:xfrm>
            <a:off x="588080" y="1904782"/>
            <a:ext cx="7884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/>
                <a:cs typeface="Garamond"/>
              </a:rPr>
              <a:t>An initial step for the design </a:t>
            </a:r>
            <a:r>
              <a:rPr lang="en-GB" dirty="0" smtClean="0">
                <a:latin typeface="Garamond"/>
                <a:cs typeface="Garamond"/>
              </a:rPr>
              <a:t>of Multi-Body module for MOLTO has been tested </a:t>
            </a:r>
            <a:endParaRPr lang="en-GB" dirty="0" smtClean="0">
              <a:latin typeface="Garamond"/>
              <a:cs typeface="Garamond"/>
            </a:endParaRPr>
          </a:p>
        </p:txBody>
      </p:sp>
      <p:sp>
        <p:nvSpPr>
          <p:cNvPr id="13" name="14 CuadroTexto"/>
          <p:cNvSpPr txBox="1"/>
          <p:nvPr/>
        </p:nvSpPr>
        <p:spPr>
          <a:xfrm>
            <a:off x="588080" y="2836841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/>
                <a:cs typeface="Garamond"/>
              </a:rPr>
              <a:t>An </a:t>
            </a:r>
            <a:r>
              <a:rPr lang="en-GB" dirty="0" smtClean="0">
                <a:latin typeface="Garamond"/>
                <a:cs typeface="Garamond"/>
              </a:rPr>
              <a:t>numerical </a:t>
            </a:r>
            <a:r>
              <a:rPr lang="en-GB" dirty="0" smtClean="0">
                <a:latin typeface="Garamond"/>
                <a:cs typeface="Garamond"/>
              </a:rPr>
              <a:t>model for solving the rendezvous </a:t>
            </a:r>
            <a:r>
              <a:rPr lang="en-GB" dirty="0" smtClean="0">
                <a:latin typeface="Garamond"/>
                <a:cs typeface="Garamond"/>
              </a:rPr>
              <a:t>optimal control problem </a:t>
            </a:r>
            <a:r>
              <a:rPr lang="en-GB" dirty="0" smtClean="0">
                <a:latin typeface="Garamond"/>
                <a:cs typeface="Garamond"/>
              </a:rPr>
              <a:t>has been </a:t>
            </a:r>
            <a:r>
              <a:rPr lang="en-GB" dirty="0" smtClean="0">
                <a:latin typeface="Garamond"/>
                <a:cs typeface="Garamond"/>
              </a:rPr>
              <a:t>implemented within a direct transcription scheme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14" name="15 CuadroTexto"/>
          <p:cNvSpPr txBox="1"/>
          <p:nvPr/>
        </p:nvSpPr>
        <p:spPr>
          <a:xfrm>
            <a:off x="588080" y="3904225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Garamond"/>
                <a:cs typeface="Garamond"/>
              </a:rPr>
              <a:t>A more sophisticated initial guess generator is demanded </a:t>
            </a:r>
            <a:endParaRPr lang="en-GB" dirty="0" smtClean="0">
              <a:latin typeface="Garamond"/>
              <a:cs typeface="Garamond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>
                <a:solidFill>
                  <a:schemeClr val="bg1"/>
                </a:solidFill>
                <a:latin typeface="Franklin Gothic Book"/>
                <a:cs typeface="Franklin Gothic Book"/>
              </a:rPr>
              <a:t>4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CONCLUSIONS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7834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1706940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10B6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/>
                <a:cs typeface="Garamond"/>
              </a:rPr>
              <a:t>Thank you for your </a:t>
            </a:r>
          </a:p>
          <a:p>
            <a:pPr algn="ctr"/>
            <a:r>
              <a:rPr lang="en-GB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10B6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/>
                <a:cs typeface="Garamond"/>
              </a:rPr>
              <a:t>attention.</a:t>
            </a:r>
          </a:p>
          <a:p>
            <a:pPr algn="ctr"/>
            <a:endParaRPr lang="en-GB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10B6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GB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10B6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/>
                <a:cs typeface="Garamond"/>
              </a:rPr>
              <a:t>Questions?</a:t>
            </a:r>
            <a:endParaRPr lang="en-GB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10B6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8589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2748442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OUTLINE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94140" y="1260648"/>
            <a:ext cx="4263754" cy="37449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7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666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99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spcBef>
                <a:spcPts val="1680"/>
              </a:spcBef>
              <a:buFont typeface="+mj-lt"/>
              <a:buAutoNum type="arabicPeriod"/>
              <a:defRPr/>
            </a:pPr>
            <a:r>
              <a:rPr lang="en-GB" sz="2000" b="1" dirty="0" smtClean="0">
                <a:latin typeface="Garamond"/>
                <a:cs typeface="Garamond"/>
              </a:rPr>
              <a:t>Introduction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680"/>
              </a:spcBef>
              <a:buFont typeface="+mj-lt"/>
              <a:buAutoNum type="arabicPeriod"/>
              <a:defRPr/>
            </a:pPr>
            <a:r>
              <a:rPr lang="en-GB" sz="2000" b="1" dirty="0" smtClean="0">
                <a:latin typeface="Garamond"/>
                <a:cs typeface="Garamond"/>
              </a:rPr>
              <a:t>Solution approach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680"/>
              </a:spcBef>
              <a:buFont typeface="+mj-lt"/>
              <a:buAutoNum type="arabicPeriod"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Garamond"/>
                <a:cs typeface="Garamond"/>
              </a:rPr>
              <a:t>Test case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680"/>
              </a:spcBef>
              <a:buFont typeface="+mj-lt"/>
              <a:buAutoNum type="arabicPeriod"/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Garamond"/>
                <a:cs typeface="Garamond"/>
              </a:rPr>
              <a:t>Conclusions</a:t>
            </a:r>
            <a:endParaRPr lang="en-GB" sz="2000" b="1" dirty="0" smtClean="0">
              <a:latin typeface="Garamond"/>
              <a:cs typeface="Garamond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8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560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32901" y="1925136"/>
            <a:ext cx="8503073" cy="1470025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CA" sz="2800" b="1" dirty="0" smtClean="0">
                <a:latin typeface="Calibri"/>
                <a:cs typeface="Calibri"/>
              </a:rPr>
              <a:t>INTRODUCTION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5" y="1664025"/>
            <a:ext cx="2595315" cy="193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142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-115463" y="58791"/>
            <a:ext cx="4603467" cy="5401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s-ES" sz="28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1. INTRODUCTION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65238" y="1052286"/>
            <a:ext cx="8091714" cy="1366085"/>
          </a:xfrm>
          <a:prstGeom prst="roundRect">
            <a:avLst/>
          </a:prstGeom>
          <a:solidFill>
            <a:srgbClr val="DCE6F2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The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Garamond"/>
                <a:cs typeface="Garamond"/>
              </a:rPr>
              <a:t>goal</a:t>
            </a:r>
            <a:r>
              <a:rPr lang="es-ES" sz="2400" b="1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Garamond"/>
                <a:cs typeface="Garamond"/>
              </a:rPr>
              <a:t>is</a:t>
            </a:r>
            <a:r>
              <a:rPr lang="es-ES" sz="2400" b="1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Garamond"/>
                <a:cs typeface="Garamond"/>
              </a:rPr>
              <a:t>to</a:t>
            </a:r>
            <a:r>
              <a:rPr lang="es-ES" sz="2400" b="1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Garamond"/>
                <a:cs typeface="Garamond"/>
              </a:rPr>
              <a:t>design</a:t>
            </a:r>
            <a:r>
              <a:rPr lang="es-ES" sz="2400" b="1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a </a:t>
            </a:r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low-thrust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trajectory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endParaRPr lang="es-ES" sz="2400" b="1" dirty="0">
              <a:solidFill>
                <a:schemeClr val="tx1"/>
              </a:solidFill>
              <a:latin typeface="Garamond"/>
              <a:cs typeface="Garamond"/>
            </a:endParaRPr>
          </a:p>
          <a:p>
            <a:pPr algn="ctr"/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to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rendezvous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 at a non-</a:t>
            </a:r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keplerian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orbit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with</a:t>
            </a:r>
            <a:r>
              <a:rPr lang="es-E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Garamond"/>
                <a:cs typeface="Garamond"/>
              </a:rPr>
              <a:t>minimum</a:t>
            </a:r>
            <a:r>
              <a:rPr lang="es-ES" sz="2400" b="1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Garamond"/>
                <a:cs typeface="Garamond"/>
              </a:rPr>
              <a:t>cost</a:t>
            </a:r>
            <a:endParaRPr lang="es-ES" sz="2400" dirty="0">
              <a:solidFill>
                <a:srgbClr val="000090"/>
              </a:solidFill>
              <a:latin typeface="Garamond"/>
              <a:cs typeface="Garamond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228221" y="2420260"/>
            <a:ext cx="6768752" cy="390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 smtClean="0">
                <a:latin typeface="Garamond"/>
                <a:cs typeface="Garamond"/>
              </a:rPr>
              <a:t>Earth-Moon System trajectories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Applications: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 Support Lunar surface activities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 </a:t>
            </a:r>
            <a:r>
              <a:rPr lang="en-GB" sz="1600" dirty="0" smtClean="0">
                <a:latin typeface="Garamond"/>
                <a:cs typeface="Garamond"/>
              </a:rPr>
              <a:t>Deep space Gateway</a:t>
            </a:r>
            <a:endParaRPr lang="en-GB" sz="1600" dirty="0">
              <a:latin typeface="Garamond"/>
              <a:cs typeface="Garamond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Requirements: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Earth accessibility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Lunar accessibility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Station keeping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Communication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Garamond"/>
                <a:cs typeface="Garamond"/>
              </a:rPr>
              <a:t>Thermal Environment</a:t>
            </a:r>
            <a:endParaRPr lang="en-GB" sz="1600" dirty="0">
              <a:latin typeface="Garamond"/>
              <a:cs typeface="Garamond"/>
            </a:endParaRPr>
          </a:p>
        </p:txBody>
      </p:sp>
      <p:pic>
        <p:nvPicPr>
          <p:cNvPr id="8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61" y="3600065"/>
            <a:ext cx="2900122" cy="216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14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8-11-07 a las 12.3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69" y="1467150"/>
            <a:ext cx="5503191" cy="3368425"/>
          </a:xfrm>
          <a:prstGeom prst="rect">
            <a:avLst/>
          </a:prstGeom>
        </p:spPr>
      </p:pic>
      <p:sp>
        <p:nvSpPr>
          <p:cNvPr id="7" name="8 CuadroTexto"/>
          <p:cNvSpPr txBox="1"/>
          <p:nvPr/>
        </p:nvSpPr>
        <p:spPr>
          <a:xfrm>
            <a:off x="538877" y="4743760"/>
            <a:ext cx="676875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/>
                <a:cs typeface="Garamond"/>
              </a:rPr>
              <a:t>We select a rendezvous mission to L2-Halo orbit</a:t>
            </a:r>
            <a:endParaRPr lang="en-GB" dirty="0" smtClean="0">
              <a:latin typeface="Garamond"/>
              <a:cs typeface="Garamond"/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538877" y="1010399"/>
            <a:ext cx="676875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/>
                <a:cs typeface="Garamond"/>
              </a:rPr>
              <a:t>Requirement Analysis for different orbits: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8876" y="5380908"/>
            <a:ext cx="766036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/>
                <a:cs typeface="Garamond"/>
              </a:rPr>
              <a:t>Robust computational schemes that converges rapidly are necessary </a:t>
            </a:r>
            <a:endParaRPr lang="en-GB" dirty="0" smtClean="0">
              <a:latin typeface="Garamond"/>
              <a:cs typeface="Garamond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1. INTRODUCTION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5424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45231" y="1798697"/>
            <a:ext cx="8490743" cy="1470025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CA" sz="2800" b="1" dirty="0" smtClean="0">
                <a:latin typeface="Calibri"/>
                <a:cs typeface="Calibri"/>
              </a:rPr>
              <a:t>METHODOLOGY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42" y="1530344"/>
            <a:ext cx="2981604" cy="201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26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95147" y="1086767"/>
            <a:ext cx="4080500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 Step2: Solution Approach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21745" y="1952573"/>
            <a:ext cx="3185660" cy="6594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CONTINUOUS OPTIMAL CONTROL PROBLEM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96087" y="5292523"/>
            <a:ext cx="3185660" cy="659481"/>
          </a:xfrm>
          <a:prstGeom prst="roundRect">
            <a:avLst/>
          </a:prstGeom>
          <a:solidFill>
            <a:srgbClr val="FFFF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NONLINEAR PROGRAMMING PROBLEM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21745" y="3635619"/>
            <a:ext cx="3185660" cy="659481"/>
          </a:xfrm>
          <a:prstGeom prst="roundRect">
            <a:avLst/>
          </a:prstGeom>
          <a:solidFill>
            <a:srgbClr val="FFFF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DISCRETIZATION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1962749" y="2771228"/>
            <a:ext cx="431135" cy="679868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1975578" y="4438868"/>
            <a:ext cx="431135" cy="679868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48" y="3154818"/>
            <a:ext cx="2934307" cy="1866917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4542277" y="1075666"/>
            <a:ext cx="4392118" cy="2057124"/>
            <a:chOff x="4677904" y="1075666"/>
            <a:chExt cx="4392118" cy="2057124"/>
          </a:xfrm>
        </p:grpSpPr>
        <p:sp>
          <p:nvSpPr>
            <p:cNvPr id="19" name="Rectángulo redondeado 18"/>
            <p:cNvSpPr/>
            <p:nvPr/>
          </p:nvSpPr>
          <p:spPr>
            <a:xfrm>
              <a:off x="4677904" y="1075666"/>
              <a:ext cx="4392118" cy="2057124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>
                <a:solidFill>
                  <a:srgbClr val="1F497D"/>
                </a:solidFill>
                <a:latin typeface="Garamond"/>
                <a:cs typeface="Garamond"/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4991464" y="1157951"/>
              <a:ext cx="4078558" cy="1700160"/>
              <a:chOff x="4401513" y="1187391"/>
              <a:chExt cx="4078558" cy="1700160"/>
            </a:xfrm>
          </p:grpSpPr>
          <p:pic>
            <p:nvPicPr>
              <p:cNvPr id="15" name="Marcador de contenido 1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2" r="46598" b="2232"/>
              <a:stretch/>
            </p:blipFill>
            <p:spPr bwMode="auto">
              <a:xfrm>
                <a:off x="6313698" y="2149021"/>
                <a:ext cx="2166373" cy="70909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/>
                <a:tailEnd/>
              </a:ln>
              <a:effectLst/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16" name="CuadroTexto 15"/>
              <p:cNvSpPr txBox="1"/>
              <p:nvPr/>
            </p:nvSpPr>
            <p:spPr>
              <a:xfrm>
                <a:off x="4401513" y="1687223"/>
                <a:ext cx="3380094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err="1" smtClean="0">
                    <a:latin typeface="Garamond"/>
                    <a:cs typeface="Garamond"/>
                  </a:rPr>
                  <a:t>Maximize</a:t>
                </a:r>
                <a:r>
                  <a:rPr lang="es-ES" sz="1400" dirty="0" smtClean="0">
                    <a:latin typeface="Garamond"/>
                    <a:cs typeface="Garamond"/>
                  </a:rPr>
                  <a:t>                </a:t>
                </a:r>
                <a:r>
                  <a:rPr lang="es-ES" sz="1400" dirty="0" smtClean="0">
                    <a:latin typeface="Garamond"/>
                    <a:cs typeface="Garamond"/>
                    <a:sym typeface="Wingdings"/>
                  </a:rPr>
                  <a:t>     </a:t>
                </a:r>
                <a:r>
                  <a:rPr lang="es-ES" sz="1400" dirty="0" smtClean="0">
                    <a:latin typeface="Garamond"/>
                    <a:cs typeface="Garamond"/>
                    <a:sym typeface="Wingdings"/>
                  </a:rPr>
                  <a:t></a:t>
                </a:r>
                <a:endParaRPr lang="es-ES" sz="1400" dirty="0" smtClean="0">
                  <a:latin typeface="Garamond"/>
                  <a:cs typeface="Garamond"/>
                </a:endParaRPr>
              </a:p>
              <a:p>
                <a:r>
                  <a:rPr lang="es-ES" sz="1400" dirty="0" err="1" smtClean="0">
                    <a:latin typeface="Garamond"/>
                    <a:cs typeface="Garamond"/>
                  </a:rPr>
                  <a:t>Subject</a:t>
                </a:r>
                <a:r>
                  <a:rPr lang="es-ES" sz="1400" dirty="0" smtClean="0">
                    <a:latin typeface="Garamond"/>
                    <a:cs typeface="Garamond"/>
                  </a:rPr>
                  <a:t> </a:t>
                </a:r>
                <a:r>
                  <a:rPr lang="es-ES" sz="1400" dirty="0" err="1" smtClean="0">
                    <a:latin typeface="Garamond"/>
                    <a:cs typeface="Garamond"/>
                  </a:rPr>
                  <a:t>to</a:t>
                </a:r>
                <a:r>
                  <a:rPr lang="es-ES" sz="1400" dirty="0" smtClean="0">
                    <a:latin typeface="Garamond"/>
                    <a:cs typeface="Garamond"/>
                  </a:rPr>
                  <a:t>:</a:t>
                </a:r>
              </a:p>
              <a:p>
                <a:r>
                  <a:rPr lang="es-ES" sz="1400" dirty="0" err="1" smtClean="0">
                    <a:latin typeface="Garamond"/>
                    <a:cs typeface="Garamond"/>
                  </a:rPr>
                  <a:t>Dynamical</a:t>
                </a:r>
                <a:r>
                  <a:rPr lang="es-ES" sz="1400" dirty="0" smtClean="0">
                    <a:latin typeface="Garamond"/>
                    <a:cs typeface="Garamond"/>
                  </a:rPr>
                  <a:t> </a:t>
                </a:r>
                <a:r>
                  <a:rPr lang="es-ES" sz="1400" dirty="0" err="1" smtClean="0">
                    <a:latin typeface="Garamond"/>
                    <a:cs typeface="Garamond"/>
                  </a:rPr>
                  <a:t>constraints</a:t>
                </a:r>
                <a:r>
                  <a:rPr lang="es-ES" sz="1400" dirty="0" smtClean="0">
                    <a:latin typeface="Garamond"/>
                    <a:cs typeface="Garamond"/>
                    <a:sym typeface="Wingdings"/>
                  </a:rPr>
                  <a:t></a:t>
                </a:r>
                <a:endParaRPr lang="es-ES" sz="1400" dirty="0" smtClean="0">
                  <a:latin typeface="Garamond"/>
                  <a:cs typeface="Garamond"/>
                </a:endParaRPr>
              </a:p>
              <a:p>
                <a:r>
                  <a:rPr lang="es-ES" sz="1400" dirty="0" err="1" smtClean="0">
                    <a:latin typeface="Garamond"/>
                    <a:cs typeface="Garamond"/>
                  </a:rPr>
                  <a:t>Boundary</a:t>
                </a:r>
                <a:r>
                  <a:rPr lang="es-ES" sz="1400" dirty="0" smtClean="0">
                    <a:latin typeface="Garamond"/>
                    <a:cs typeface="Garamond"/>
                  </a:rPr>
                  <a:t> </a:t>
                </a:r>
                <a:r>
                  <a:rPr lang="es-ES" sz="1400" dirty="0" err="1" smtClean="0">
                    <a:latin typeface="Garamond"/>
                    <a:cs typeface="Garamond"/>
                  </a:rPr>
                  <a:t>constraints</a:t>
                </a:r>
                <a:r>
                  <a:rPr lang="es-ES" sz="1400" dirty="0" smtClean="0">
                    <a:latin typeface="Garamond"/>
                    <a:cs typeface="Garamond"/>
                  </a:rPr>
                  <a:t>  </a:t>
                </a:r>
                <a:r>
                  <a:rPr lang="es-ES" sz="1400" dirty="0" smtClean="0">
                    <a:latin typeface="Garamond"/>
                    <a:cs typeface="Garamond"/>
                    <a:sym typeface="Wingdings"/>
                  </a:rPr>
                  <a:t></a:t>
                </a:r>
                <a:endParaRPr lang="es-ES" sz="1400" dirty="0" smtClean="0">
                  <a:latin typeface="Garamond"/>
                  <a:cs typeface="Garamond"/>
                </a:endParaRPr>
              </a:p>
              <a:p>
                <a:r>
                  <a:rPr lang="es-ES" sz="1400" dirty="0" err="1" smtClean="0">
                    <a:latin typeface="Garamond"/>
                    <a:cs typeface="Garamond"/>
                  </a:rPr>
                  <a:t>Path</a:t>
                </a:r>
                <a:r>
                  <a:rPr lang="es-ES" sz="1400" dirty="0" smtClean="0">
                    <a:latin typeface="Garamond"/>
                    <a:cs typeface="Garamond"/>
                  </a:rPr>
                  <a:t> </a:t>
                </a:r>
                <a:r>
                  <a:rPr lang="es-ES" sz="1400" dirty="0" err="1" smtClean="0">
                    <a:latin typeface="Garamond"/>
                    <a:cs typeface="Garamond"/>
                  </a:rPr>
                  <a:t>constraints</a:t>
                </a:r>
                <a:r>
                  <a:rPr lang="es-ES" sz="1400" dirty="0" smtClean="0">
                    <a:latin typeface="Garamond"/>
                    <a:cs typeface="Garamond"/>
                  </a:rPr>
                  <a:t>          </a:t>
                </a:r>
                <a:r>
                  <a:rPr lang="es-ES" sz="1400" i="1" dirty="0" smtClean="0">
                    <a:sym typeface="Wingdings"/>
                  </a:rPr>
                  <a:t></a:t>
                </a:r>
                <a:endParaRPr lang="es-ES" sz="1400" i="1" dirty="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4401513" y="1187391"/>
                <a:ext cx="2938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>
                    <a:latin typeface="Garamond"/>
                    <a:cs typeface="Garamond"/>
                  </a:rPr>
                  <a:t>Find</a:t>
                </a:r>
                <a:r>
                  <a:rPr lang="es-ES" dirty="0" smtClean="0">
                    <a:latin typeface="Garamond"/>
                    <a:cs typeface="Garamond"/>
                  </a:rPr>
                  <a:t> </a:t>
                </a:r>
                <a:r>
                  <a:rPr lang="es-ES" dirty="0" err="1" smtClean="0">
                    <a:latin typeface="Garamond"/>
                    <a:cs typeface="Garamond"/>
                  </a:rPr>
                  <a:t>the</a:t>
                </a:r>
                <a:r>
                  <a:rPr lang="es-ES" dirty="0" smtClean="0">
                    <a:latin typeface="Garamond"/>
                    <a:cs typeface="Garamond"/>
                  </a:rPr>
                  <a:t> control </a:t>
                </a:r>
                <a:r>
                  <a:rPr lang="es-ES" dirty="0" err="1" smtClean="0">
                    <a:latin typeface="Garamond"/>
                    <a:cs typeface="Garamond"/>
                  </a:rPr>
                  <a:t>law</a:t>
                </a:r>
                <a:r>
                  <a:rPr lang="es-ES" dirty="0" smtClean="0">
                    <a:latin typeface="Garamond"/>
                    <a:cs typeface="Garamond"/>
                  </a:rPr>
                  <a:t> </a:t>
                </a:r>
                <a:r>
                  <a:rPr lang="es-ES" b="1" dirty="0" smtClean="0">
                    <a:latin typeface="Garamond"/>
                    <a:cs typeface="Garamond"/>
                  </a:rPr>
                  <a:t>u</a:t>
                </a:r>
                <a:r>
                  <a:rPr lang="es-ES" dirty="0" smtClean="0">
                    <a:latin typeface="Garamond"/>
                    <a:cs typeface="Garamond"/>
                  </a:rPr>
                  <a:t>*(t) </a:t>
                </a:r>
                <a:r>
                  <a:rPr lang="es-ES" dirty="0" err="1" smtClean="0">
                    <a:latin typeface="Garamond"/>
                    <a:cs typeface="Garamond"/>
                  </a:rPr>
                  <a:t>that</a:t>
                </a:r>
                <a:r>
                  <a:rPr lang="es-ES" dirty="0">
                    <a:latin typeface="Garamond"/>
                    <a:cs typeface="Garamond"/>
                  </a:rPr>
                  <a:t>:</a:t>
                </a:r>
                <a:r>
                  <a:rPr lang="es-ES" dirty="0" smtClean="0">
                    <a:latin typeface="Garamond"/>
                    <a:cs typeface="Garamond"/>
                  </a:rPr>
                  <a:t> </a:t>
                </a:r>
                <a:endParaRPr lang="es-ES" dirty="0">
                  <a:latin typeface="Garamond"/>
                  <a:cs typeface="Garamond"/>
                </a:endParaRPr>
              </a:p>
            </p:txBody>
          </p:sp>
          <p:pic>
            <p:nvPicPr>
              <p:cNvPr id="18" name="Imagen 17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2286" y="1705408"/>
                <a:ext cx="761259" cy="236253"/>
              </a:xfrm>
              <a:prstGeom prst="rect">
                <a:avLst/>
              </a:prstGeom>
            </p:spPr>
          </p:pic>
        </p:grpSp>
      </p:grpSp>
      <p:sp>
        <p:nvSpPr>
          <p:cNvPr id="29" name="Rectángulo redondeado 28"/>
          <p:cNvSpPr/>
          <p:nvPr/>
        </p:nvSpPr>
        <p:spPr>
          <a:xfrm>
            <a:off x="5110045" y="5326448"/>
            <a:ext cx="3185660" cy="659481"/>
          </a:xfrm>
          <a:prstGeom prst="roundRect">
            <a:avLst/>
          </a:prstGeom>
          <a:solidFill>
            <a:srgbClr val="FFFF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IPOPT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>
                <a:solidFill>
                  <a:schemeClr val="bg1"/>
                </a:solidFill>
                <a:latin typeface="Franklin Gothic Book"/>
                <a:cs typeface="Franklin Gothic Book"/>
              </a:rPr>
              <a:t>2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METHODOLOGY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3665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1807213" y="3294721"/>
            <a:ext cx="2293323" cy="6594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HALO ORBIT GENERATION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/>
        </p:nvSpPr>
        <p:spPr bwMode="auto">
          <a:xfrm>
            <a:off x="195146" y="1086767"/>
            <a:ext cx="8632905" cy="454357"/>
          </a:xfrm>
          <a:prstGeom prst="rect">
            <a:avLst/>
          </a:prstGeom>
          <a:solidFill>
            <a:schemeClr val="tx2">
              <a:lumMod val="20000"/>
              <a:lumOff val="80000"/>
              <a:alpha val="60001"/>
            </a:schemeClr>
          </a:solidFill>
          <a:ln>
            <a:solidFill>
              <a:srgbClr val="000C6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CA" sz="2000" b="1" dirty="0" smtClean="0">
                <a:latin typeface="Calibri"/>
                <a:cs typeface="Calibri"/>
              </a:rPr>
              <a:t>Step 1: Initial Guess generation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4751049" y="2908208"/>
            <a:ext cx="2293323" cy="6594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ANALYTICAL TOOL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751049" y="3776861"/>
            <a:ext cx="2293323" cy="6594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NUMERICAL TOOL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26" name="Flecha abajo 25"/>
          <p:cNvSpPr/>
          <p:nvPr/>
        </p:nvSpPr>
        <p:spPr>
          <a:xfrm rot="14622197">
            <a:off x="4295525" y="2936551"/>
            <a:ext cx="315190" cy="630813"/>
          </a:xfrm>
          <a:prstGeom prst="downArrow">
            <a:avLst>
              <a:gd name="adj1" fmla="val 49999"/>
              <a:gd name="adj2" fmla="val 50000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abajo 26"/>
          <p:cNvSpPr/>
          <p:nvPr/>
        </p:nvSpPr>
        <p:spPr>
          <a:xfrm rot="18684332">
            <a:off x="4271842" y="3653579"/>
            <a:ext cx="338837" cy="590876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/>
          <p:cNvSpPr/>
          <p:nvPr/>
        </p:nvSpPr>
        <p:spPr>
          <a:xfrm>
            <a:off x="1814294" y="4918722"/>
            <a:ext cx="2293323" cy="6594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MANIFOLDS GENERATION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4774904" y="4918722"/>
            <a:ext cx="2293323" cy="6594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1F497D"/>
                </a:solidFill>
                <a:latin typeface="Garamond"/>
                <a:cs typeface="Garamond"/>
              </a:rPr>
              <a:t>MANIFOLDS GENERATION</a:t>
            </a:r>
            <a:endParaRPr lang="es-ES" sz="1600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31" name="Flecha abajo 30"/>
          <p:cNvSpPr/>
          <p:nvPr/>
        </p:nvSpPr>
        <p:spPr>
          <a:xfrm rot="16200000">
            <a:off x="4302643" y="4903082"/>
            <a:ext cx="338837" cy="590876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9 CuadroTexto"/>
          <p:cNvSpPr txBox="1"/>
          <p:nvPr/>
        </p:nvSpPr>
        <p:spPr>
          <a:xfrm>
            <a:off x="299475" y="1688493"/>
            <a:ext cx="676875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aramond"/>
                <a:cs typeface="Garamond"/>
              </a:rPr>
              <a:t>Summary of implemented tools: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1" y="0"/>
            <a:ext cx="3760553" cy="441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dirty="0" smtClean="0"/>
              <a:t> </a:t>
            </a:r>
            <a:r>
              <a:rPr lang="es-ES" sz="2000" dirty="0">
                <a:solidFill>
                  <a:schemeClr val="bg1"/>
                </a:solidFill>
                <a:latin typeface="Franklin Gothic Book"/>
                <a:cs typeface="Franklin Gothic Book"/>
              </a:rPr>
              <a:t>2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</a:t>
            </a:r>
            <a:r>
              <a:rPr lang="es-E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METHODOLOGY</a:t>
            </a:r>
            <a:endParaRPr lang="es-E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6855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VIDMORANTE@C02NJ37PG3QT3PP7" val="56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begin{eqnarray}&#10;&amp;\mathbf{\dot y}(t) = \mathbf{f}[\mathbf y(t),\mathbf u(t),t,p] \\&#10;&amp;\phi[\mathbf y(t_0),t_0,\mathbf y(t_f),t_f]\leq 0\\&#10;&amp;g[\mathbf y(t),\mathbf u(t),t,p]\leq 0&#10;\end{eqnarray}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48"/>
  <p:tag name="PICTUREFILESIZE" val="27447"/>
</p:tagLst>
</file>

<file path=ppt/theme/theme1.xml><?xml version="1.0" encoding="utf-8"?>
<a:theme xmlns:a="http://schemas.openxmlformats.org/drawingml/2006/main" name="Carlos I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Carlos III.thmx</Template>
  <TotalTime>14229</TotalTime>
  <Words>646</Words>
  <Application>Microsoft Macintosh PowerPoint</Application>
  <PresentationFormat>Presentación en pantalla (4:3)</PresentationFormat>
  <Paragraphs>161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Carlos III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uc3m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LOW-THRUST EARTH ORBIT TRANSFER USING ANALYTICAL AVERAGING WIHTIN A SEQUENTIAL METHOD</dc:title>
  <dc:creator>DAVID MORANTE</dc:creator>
  <cp:lastModifiedBy>DAVID MORANTE</cp:lastModifiedBy>
  <cp:revision>958</cp:revision>
  <dcterms:created xsi:type="dcterms:W3CDTF">2015-08-08T21:42:08Z</dcterms:created>
  <dcterms:modified xsi:type="dcterms:W3CDTF">2018-11-08T08:50:06Z</dcterms:modified>
</cp:coreProperties>
</file>