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828" r:id="rId5"/>
    <p:sldId id="1277" r:id="rId6"/>
    <p:sldId id="1280" r:id="rId7"/>
    <p:sldId id="1278" r:id="rId8"/>
    <p:sldId id="1279" r:id="rId9"/>
    <p:sldId id="1281" r:id="rId10"/>
    <p:sldId id="1282" r:id="rId11"/>
    <p:sldId id="1283" r:id="rId12"/>
    <p:sldId id="1284" r:id="rId13"/>
    <p:sldId id="1285" r:id="rId14"/>
    <p:sldId id="1287" r:id="rId15"/>
    <p:sldId id="1289" r:id="rId16"/>
    <p:sldId id="1288" r:id="rId17"/>
    <p:sldId id="1290" r:id="rId18"/>
    <p:sldId id="1291" r:id="rId19"/>
    <p:sldId id="1292" r:id="rId20"/>
    <p:sldId id="1296" r:id="rId21"/>
    <p:sldId id="1293" r:id="rId22"/>
    <p:sldId id="1298" r:id="rId23"/>
    <p:sldId id="1295" r:id="rId24"/>
    <p:sldId id="1297" r:id="rId25"/>
  </p:sldIdLst>
  <p:sldSz cx="12192000" cy="6858000"/>
  <p:notesSz cx="9928225" cy="6797675"/>
  <p:defaultTextStyle>
    <a:defPPr>
      <a:defRPr lang="de-DE"/>
    </a:defPPr>
    <a:lvl1pPr algn="ctr" rtl="0" fontAlgn="base">
      <a:lnSpc>
        <a:spcPct val="115000"/>
      </a:lnSpc>
      <a:spcBef>
        <a:spcPct val="0"/>
      </a:spcBef>
      <a:spcAft>
        <a:spcPct val="0"/>
      </a:spcAft>
      <a:defRPr sz="136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14898" algn="ctr" rtl="0" fontAlgn="base">
      <a:lnSpc>
        <a:spcPct val="115000"/>
      </a:lnSpc>
      <a:spcBef>
        <a:spcPct val="0"/>
      </a:spcBef>
      <a:spcAft>
        <a:spcPct val="0"/>
      </a:spcAft>
      <a:defRPr sz="136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829796" algn="ctr" rtl="0" fontAlgn="base">
      <a:lnSpc>
        <a:spcPct val="115000"/>
      </a:lnSpc>
      <a:spcBef>
        <a:spcPct val="0"/>
      </a:spcBef>
      <a:spcAft>
        <a:spcPct val="0"/>
      </a:spcAft>
      <a:defRPr sz="136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244695" algn="ctr" rtl="0" fontAlgn="base">
      <a:lnSpc>
        <a:spcPct val="115000"/>
      </a:lnSpc>
      <a:spcBef>
        <a:spcPct val="0"/>
      </a:spcBef>
      <a:spcAft>
        <a:spcPct val="0"/>
      </a:spcAft>
      <a:defRPr sz="136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659593" algn="ctr" rtl="0" fontAlgn="base">
      <a:lnSpc>
        <a:spcPct val="115000"/>
      </a:lnSpc>
      <a:spcBef>
        <a:spcPct val="0"/>
      </a:spcBef>
      <a:spcAft>
        <a:spcPct val="0"/>
      </a:spcAft>
      <a:defRPr sz="136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074491" algn="l" defTabSz="829796" rtl="0" eaLnBrk="1" latinLnBrk="0" hangingPunct="1">
      <a:defRPr sz="136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489390" algn="l" defTabSz="829796" rtl="0" eaLnBrk="1" latinLnBrk="0" hangingPunct="1">
      <a:defRPr sz="136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2904289" algn="l" defTabSz="829796" rtl="0" eaLnBrk="1" latinLnBrk="0" hangingPunct="1">
      <a:defRPr sz="136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319187" algn="l" defTabSz="829796" rtl="0" eaLnBrk="1" latinLnBrk="0" hangingPunct="1">
      <a:defRPr sz="136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9" orient="horz" pos="2160">
          <p15:clr>
            <a:srgbClr val="A4A3A4"/>
          </p15:clr>
        </p15:guide>
        <p15:guide id="10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14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0000"/>
    <a:srgbClr val="FF0000"/>
    <a:srgbClr val="FF5500"/>
    <a:srgbClr val="FFAA00"/>
    <a:srgbClr val="FFFF00"/>
    <a:srgbClr val="AAFF55"/>
    <a:srgbClr val="55FFAA"/>
    <a:srgbClr val="00FFFF"/>
    <a:srgbClr val="00AAFF"/>
    <a:srgbClr val="004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03" autoAdjust="0"/>
    <p:restoredTop sz="94494" autoAdjust="0"/>
  </p:normalViewPr>
  <p:slideViewPr>
    <p:cSldViewPr showGuides="1">
      <p:cViewPr varScale="1">
        <p:scale>
          <a:sx n="70" d="100"/>
          <a:sy n="70" d="100"/>
        </p:scale>
        <p:origin x="-942" y="-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122" d="100"/>
          <a:sy n="122" d="100"/>
        </p:scale>
        <p:origin x="-2322" y="-108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302231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67" tIns="45784" rIns="91567" bIns="45784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sz="1200"/>
            </a:lvl1pPr>
          </a:lstStyle>
          <a:p>
            <a:endParaRPr lang="de-DE" altLang="de-DE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3697" y="0"/>
            <a:ext cx="4302231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67" tIns="45784" rIns="91567" bIns="45784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/>
            </a:lvl1pPr>
          </a:lstStyle>
          <a:p>
            <a:endParaRPr lang="de-DE" altLang="de-DE" dirty="0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456612"/>
            <a:ext cx="4302231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67" tIns="45784" rIns="91567" bIns="45784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sz="1200"/>
            </a:lvl1pPr>
          </a:lstStyle>
          <a:p>
            <a:endParaRPr lang="de-DE" altLang="de-DE" dirty="0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3697" y="6456612"/>
            <a:ext cx="4302231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67" tIns="45784" rIns="91567" bIns="45784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/>
            </a:lvl1pPr>
          </a:lstStyle>
          <a:p>
            <a:fld id="{8810C7A8-67D7-465E-B8AA-2DEB84B004DD}" type="slidenum">
              <a:rPr lang="de-DE" altLang="de-DE"/>
              <a:pPr/>
              <a:t>‹#›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3343682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302231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67" tIns="45784" rIns="91567" bIns="45784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sz="1200"/>
            </a:lvl1pPr>
          </a:lstStyle>
          <a:p>
            <a:endParaRPr lang="de-DE" altLang="de-DE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3697" y="0"/>
            <a:ext cx="4302231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67" tIns="45784" rIns="91567" bIns="45784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/>
            </a:lvl1pPr>
          </a:lstStyle>
          <a:p>
            <a:endParaRPr lang="de-DE" altLang="de-DE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698750" y="509588"/>
            <a:ext cx="4530725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823" y="3230077"/>
            <a:ext cx="7942580" cy="3058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67" tIns="45784" rIns="91567" bIns="457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456612"/>
            <a:ext cx="4302231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67" tIns="45784" rIns="91567" bIns="45784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sz="1200"/>
            </a:lvl1pPr>
          </a:lstStyle>
          <a:p>
            <a:endParaRPr lang="de-DE" altLang="de-DE" dirty="0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3697" y="6456612"/>
            <a:ext cx="4302231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67" tIns="45784" rIns="91567" bIns="45784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/>
            </a:lvl1pPr>
          </a:lstStyle>
          <a:p>
            <a:fld id="{9DD6CC0E-0F16-4297-9A18-5682437AF800}" type="slidenum">
              <a:rPr lang="de-DE" altLang="de-DE"/>
              <a:pPr/>
              <a:t>‹#›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0005015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08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162791" indent="-161350" algn="l" rtl="0" fontAlgn="base">
      <a:spcBef>
        <a:spcPct val="30000"/>
      </a:spcBef>
      <a:spcAft>
        <a:spcPct val="0"/>
      </a:spcAft>
      <a:buChar char="•"/>
      <a:defRPr sz="108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325579" indent="-161350" algn="l" rtl="0" fontAlgn="base">
      <a:spcBef>
        <a:spcPct val="30000"/>
      </a:spcBef>
      <a:spcAft>
        <a:spcPct val="0"/>
      </a:spcAft>
      <a:buChar char="•"/>
      <a:defRPr sz="108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488370" indent="-161350" algn="l" rtl="0" fontAlgn="base">
      <a:spcBef>
        <a:spcPct val="30000"/>
      </a:spcBef>
      <a:spcAft>
        <a:spcPct val="0"/>
      </a:spcAft>
      <a:buChar char="•"/>
      <a:defRPr sz="108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651160" indent="-161350" algn="l" rtl="0" fontAlgn="base">
      <a:spcBef>
        <a:spcPct val="30000"/>
      </a:spcBef>
      <a:spcAft>
        <a:spcPct val="0"/>
      </a:spcAft>
      <a:buChar char="•"/>
      <a:defRPr sz="108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074491" algn="l" defTabSz="829796" rtl="0" eaLnBrk="1" latinLnBrk="0" hangingPunct="1">
      <a:defRPr sz="1089" kern="1200">
        <a:solidFill>
          <a:schemeClr val="tx1"/>
        </a:solidFill>
        <a:latin typeface="+mn-lt"/>
        <a:ea typeface="+mn-ea"/>
        <a:cs typeface="+mn-cs"/>
      </a:defRPr>
    </a:lvl6pPr>
    <a:lvl7pPr marL="2489390" algn="l" defTabSz="829796" rtl="0" eaLnBrk="1" latinLnBrk="0" hangingPunct="1">
      <a:defRPr sz="1089" kern="1200">
        <a:solidFill>
          <a:schemeClr val="tx1"/>
        </a:solidFill>
        <a:latin typeface="+mn-lt"/>
        <a:ea typeface="+mn-ea"/>
        <a:cs typeface="+mn-cs"/>
      </a:defRPr>
    </a:lvl7pPr>
    <a:lvl8pPr marL="2904289" algn="l" defTabSz="829796" rtl="0" eaLnBrk="1" latinLnBrk="0" hangingPunct="1">
      <a:defRPr sz="1089" kern="1200">
        <a:solidFill>
          <a:schemeClr val="tx1"/>
        </a:solidFill>
        <a:latin typeface="+mn-lt"/>
        <a:ea typeface="+mn-ea"/>
        <a:cs typeface="+mn-cs"/>
      </a:defRPr>
    </a:lvl8pPr>
    <a:lvl9pPr marL="3319187" algn="l" defTabSz="829796" rtl="0" eaLnBrk="1" latinLnBrk="0" hangingPunct="1">
      <a:defRPr sz="108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6CC0E-0F16-4297-9A18-5682437AF800}" type="slidenum">
              <a:rPr lang="de-DE" altLang="de-DE" smtClean="0"/>
              <a:pPr/>
              <a:t>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847863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9384" lvl="1" indent="0">
              <a:buFont typeface="Wingdings" panose="05000000000000000000" pitchFamily="2" charset="2"/>
              <a:buNone/>
            </a:pP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6CC0E-0F16-4297-9A18-5682437AF800}" type="slidenum">
              <a:rPr lang="de-DE" altLang="de-DE" smtClean="0"/>
              <a:pPr/>
              <a:t>10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124367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9384" lvl="1" indent="0">
              <a:buFont typeface="Wingdings" panose="05000000000000000000" pitchFamily="2" charset="2"/>
              <a:buNone/>
            </a:pP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6CC0E-0F16-4297-9A18-5682437AF800}" type="slidenum">
              <a:rPr lang="de-DE" altLang="de-DE" smtClean="0"/>
              <a:pPr/>
              <a:t>11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124367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9384" lvl="1" indent="0">
              <a:buFont typeface="Wingdings" panose="05000000000000000000" pitchFamily="2" charset="2"/>
              <a:buNone/>
            </a:pP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6CC0E-0F16-4297-9A18-5682437AF800}" type="slidenum">
              <a:rPr lang="de-DE" altLang="de-DE" smtClean="0"/>
              <a:pPr/>
              <a:t>12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124367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9384" lvl="1" indent="0">
              <a:buFont typeface="Wingdings" panose="05000000000000000000" pitchFamily="2" charset="2"/>
              <a:buNone/>
            </a:pP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6CC0E-0F16-4297-9A18-5682437AF800}" type="slidenum">
              <a:rPr lang="de-DE" altLang="de-DE" smtClean="0"/>
              <a:pPr/>
              <a:t>13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124367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9384" lvl="1" indent="0">
              <a:buFont typeface="Wingdings" panose="05000000000000000000" pitchFamily="2" charset="2"/>
              <a:buNone/>
            </a:pP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6CC0E-0F16-4297-9A18-5682437AF800}" type="slidenum">
              <a:rPr lang="de-DE" altLang="de-DE" smtClean="0"/>
              <a:pPr/>
              <a:t>14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124367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9384" lvl="1" indent="0">
              <a:buFont typeface="Wingdings" panose="05000000000000000000" pitchFamily="2" charset="2"/>
              <a:buNone/>
            </a:pP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6CC0E-0F16-4297-9A18-5682437AF800}" type="slidenum">
              <a:rPr lang="de-DE" altLang="de-DE" smtClean="0"/>
              <a:pPr/>
              <a:t>15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124367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9384" lvl="1" indent="0">
              <a:buFont typeface="Wingdings" panose="05000000000000000000" pitchFamily="2" charset="2"/>
              <a:buNone/>
            </a:pP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6CC0E-0F16-4297-9A18-5682437AF800}" type="slidenum">
              <a:rPr lang="de-DE" altLang="de-DE" smtClean="0"/>
              <a:pPr/>
              <a:t>16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124367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9384" lvl="1" indent="0">
              <a:buFont typeface="Wingdings" panose="05000000000000000000" pitchFamily="2" charset="2"/>
              <a:buNone/>
            </a:pP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6CC0E-0F16-4297-9A18-5682437AF800}" type="slidenum">
              <a:rPr lang="de-DE" altLang="de-DE" smtClean="0"/>
              <a:pPr/>
              <a:t>17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124367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9384" lvl="1" indent="0">
              <a:buFont typeface="Wingdings" panose="05000000000000000000" pitchFamily="2" charset="2"/>
              <a:buNone/>
            </a:pP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6CC0E-0F16-4297-9A18-5682437AF800}" type="slidenum">
              <a:rPr lang="de-DE" altLang="de-DE" smtClean="0"/>
              <a:pPr/>
              <a:t>18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124367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9384" lvl="1" indent="0">
              <a:buFont typeface="Wingdings" panose="05000000000000000000" pitchFamily="2" charset="2"/>
              <a:buNone/>
            </a:pP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6CC0E-0F16-4297-9A18-5682437AF800}" type="slidenum">
              <a:rPr lang="de-DE" altLang="de-DE" smtClean="0"/>
              <a:pPr/>
              <a:t>19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12436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6CC0E-0F16-4297-9A18-5682437AF800}" type="slidenum">
              <a:rPr lang="de-DE" altLang="de-DE" smtClean="0"/>
              <a:pPr/>
              <a:t>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124367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9384" lvl="1" indent="0">
              <a:buFont typeface="Wingdings" panose="05000000000000000000" pitchFamily="2" charset="2"/>
              <a:buNone/>
            </a:pP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6CC0E-0F16-4297-9A18-5682437AF800}" type="slidenum">
              <a:rPr lang="de-DE" altLang="de-DE" smtClean="0"/>
              <a:pPr/>
              <a:t>20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124367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Spitzer: </a:t>
            </a:r>
            <a:r>
              <a:rPr lang="en-GB" baseline="0" dirty="0" smtClean="0"/>
              <a:t>Delta II + DA</a:t>
            </a:r>
            <a:endParaRPr lang="en-GB" dirty="0" smtClean="0"/>
          </a:p>
          <a:p>
            <a:endParaRPr lang="en-GB" baseline="0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Kepler: Delta II + LGA</a:t>
            </a:r>
            <a:endParaRPr lang="en-GB" dirty="0" smtClean="0"/>
          </a:p>
          <a:p>
            <a:endParaRPr lang="en-GB" baseline="0" dirty="0" smtClean="0"/>
          </a:p>
          <a:p>
            <a:r>
              <a:rPr lang="en-GB" baseline="0" dirty="0" smtClean="0"/>
              <a:t>STEREO: Delta II + LGA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6CC0E-0F16-4297-9A18-5682437AF800}" type="slidenum">
              <a:rPr lang="de-DE" altLang="de-DE" smtClean="0"/>
              <a:pPr/>
              <a:t>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124367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6CC0E-0F16-4297-9A18-5682437AF800}" type="slidenum">
              <a:rPr lang="de-DE" altLang="de-DE" smtClean="0"/>
              <a:pPr/>
              <a:t>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124367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6CC0E-0F16-4297-9A18-5682437AF800}" type="slidenum">
              <a:rPr lang="de-DE" altLang="de-DE" smtClean="0"/>
              <a:pPr/>
              <a:t>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124367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Orders of magnitude for Earth’s motion in Sun-MEMB frame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6CC0E-0F16-4297-9A18-5682437AF800}" type="slidenum">
              <a:rPr lang="de-DE" altLang="de-DE" smtClean="0"/>
              <a:pPr/>
              <a:t>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124367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6CC0E-0F16-4297-9A18-5682437AF800}" type="slidenum">
              <a:rPr lang="de-DE" altLang="de-DE" smtClean="0"/>
              <a:pPr/>
              <a:t>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124367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To Leading orbits: slightly shorter / but also more Delta-V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6CC0E-0F16-4297-9A18-5682437AF800}" type="slidenum">
              <a:rPr lang="de-DE" altLang="de-DE" smtClean="0"/>
              <a:pPr/>
              <a:t>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124367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9384" lvl="1" indent="0">
              <a:buFont typeface="Wingdings" panose="05000000000000000000" pitchFamily="2" charset="2"/>
              <a:buNone/>
            </a:pPr>
            <a:r>
              <a:rPr lang="en-GB" dirty="0" smtClean="0">
                <a:solidFill>
                  <a:schemeClr val="tx2"/>
                </a:solidFill>
              </a:rPr>
              <a:t>Second order short-term variation visible on the departure Delta-V maps: indirect effect of the Moon 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6CC0E-0F16-4297-9A18-5682437AF800}" type="slidenum">
              <a:rPr lang="de-DE" altLang="de-DE" smtClean="0"/>
              <a:pPr/>
              <a:t>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12436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8"/>
          <p:cNvGrpSpPr>
            <a:grpSpLocks/>
          </p:cNvGrpSpPr>
          <p:nvPr userDrawn="1"/>
        </p:nvGrpSpPr>
        <p:grpSpPr bwMode="auto">
          <a:xfrm>
            <a:off x="0" y="5424787"/>
            <a:ext cx="12192000" cy="1433213"/>
            <a:chOff x="0" y="3189"/>
            <a:chExt cx="6736" cy="1572"/>
          </a:xfrm>
        </p:grpSpPr>
        <p:sp>
          <p:nvSpPr>
            <p:cNvPr id="19" name="Rectangle 4"/>
            <p:cNvSpPr>
              <a:spLocks noChangeArrowheads="1"/>
            </p:cNvSpPr>
            <p:nvPr/>
          </p:nvSpPr>
          <p:spPr bwMode="auto">
            <a:xfrm>
              <a:off x="0" y="3189"/>
              <a:ext cx="6736" cy="157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361" dirty="0"/>
            </a:p>
          </p:txBody>
        </p:sp>
        <p:grpSp>
          <p:nvGrpSpPr>
            <p:cNvPr id="20" name="Group 15"/>
            <p:cNvGrpSpPr>
              <a:grpSpLocks/>
            </p:cNvGrpSpPr>
            <p:nvPr/>
          </p:nvGrpSpPr>
          <p:grpSpPr bwMode="auto">
            <a:xfrm>
              <a:off x="0" y="3189"/>
              <a:ext cx="6736" cy="68"/>
              <a:chOff x="0" y="3189"/>
              <a:chExt cx="6736" cy="68"/>
            </a:xfrm>
          </p:grpSpPr>
          <p:sp>
            <p:nvSpPr>
              <p:cNvPr id="21" name="Rectangle 16"/>
              <p:cNvSpPr>
                <a:spLocks noChangeArrowheads="1"/>
              </p:cNvSpPr>
              <p:nvPr/>
            </p:nvSpPr>
            <p:spPr bwMode="auto">
              <a:xfrm>
                <a:off x="0" y="3189"/>
                <a:ext cx="6733" cy="2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 sz="1361" dirty="0"/>
              </a:p>
            </p:txBody>
          </p:sp>
          <p:sp>
            <p:nvSpPr>
              <p:cNvPr id="22" name="Rectangle 17"/>
              <p:cNvSpPr>
                <a:spLocks noChangeArrowheads="1"/>
              </p:cNvSpPr>
              <p:nvPr/>
            </p:nvSpPr>
            <p:spPr bwMode="auto">
              <a:xfrm>
                <a:off x="1826" y="3189"/>
                <a:ext cx="4910" cy="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 sz="1361" dirty="0"/>
              </a:p>
            </p:txBody>
          </p:sp>
        </p:grpSp>
      </p:grpSp>
      <p:pic>
        <p:nvPicPr>
          <p:cNvPr id="11" name="Picture 10" descr="AIRBUS_WHITE.pn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60496" y="6165304"/>
            <a:ext cx="1440160" cy="36004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305016" y="5768386"/>
            <a:ext cx="6031344" cy="756958"/>
          </a:xfrm>
        </p:spPr>
        <p:txBody>
          <a:bodyPr anchor="b"/>
          <a:lstStyle>
            <a:lvl1pPr>
              <a:defRPr sz="1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reeform 5"/>
          <p:cNvSpPr>
            <a:spLocks noChangeAspect="1" noEditPoints="1"/>
          </p:cNvSpPr>
          <p:nvPr userDrawn="1"/>
        </p:nvSpPr>
        <p:spPr bwMode="auto">
          <a:xfrm>
            <a:off x="3305016" y="5652001"/>
            <a:ext cx="1652400" cy="116385"/>
          </a:xfrm>
          <a:custGeom>
            <a:avLst/>
            <a:gdLst>
              <a:gd name="T0" fmla="*/ 263 w 5735"/>
              <a:gd name="T1" fmla="*/ 202 h 404"/>
              <a:gd name="T2" fmla="*/ 0 w 5735"/>
              <a:gd name="T3" fmla="*/ 395 h 404"/>
              <a:gd name="T4" fmla="*/ 160 w 5735"/>
              <a:gd name="T5" fmla="*/ 10 h 404"/>
              <a:gd name="T6" fmla="*/ 399 w 5735"/>
              <a:gd name="T7" fmla="*/ 395 h 404"/>
              <a:gd name="T8" fmla="*/ 466 w 5735"/>
              <a:gd name="T9" fmla="*/ 224 h 404"/>
              <a:gd name="T10" fmla="*/ 466 w 5735"/>
              <a:gd name="T11" fmla="*/ 68 h 404"/>
              <a:gd name="T12" fmla="*/ 399 w 5735"/>
              <a:gd name="T13" fmla="*/ 395 h 404"/>
              <a:gd name="T14" fmla="*/ 813 w 5735"/>
              <a:gd name="T15" fmla="*/ 224 h 404"/>
              <a:gd name="T16" fmla="*/ 813 w 5735"/>
              <a:gd name="T17" fmla="*/ 68 h 404"/>
              <a:gd name="T18" fmla="*/ 746 w 5735"/>
              <a:gd name="T19" fmla="*/ 395 h 404"/>
              <a:gd name="T20" fmla="*/ 1348 w 5735"/>
              <a:gd name="T21" fmla="*/ 336 h 404"/>
              <a:gd name="T22" fmla="*/ 1329 w 5735"/>
              <a:gd name="T23" fmla="*/ 169 h 404"/>
              <a:gd name="T24" fmla="*/ 1344 w 5735"/>
              <a:gd name="T25" fmla="*/ 10 h 404"/>
              <a:gd name="T26" fmla="*/ 1413 w 5735"/>
              <a:gd name="T27" fmla="*/ 395 h 404"/>
              <a:gd name="T28" fmla="*/ 1654 w 5735"/>
              <a:gd name="T29" fmla="*/ 395 h 404"/>
              <a:gd name="T30" fmla="*/ 1661 w 5735"/>
              <a:gd name="T31" fmla="*/ 293 h 404"/>
              <a:gd name="T32" fmla="*/ 1413 w 5735"/>
              <a:gd name="T33" fmla="*/ 395 h 404"/>
              <a:gd name="T34" fmla="*/ 1793 w 5735"/>
              <a:gd name="T35" fmla="*/ 202 h 404"/>
              <a:gd name="T36" fmla="*/ 1977 w 5735"/>
              <a:gd name="T37" fmla="*/ 349 h 404"/>
              <a:gd name="T38" fmla="*/ 2141 w 5735"/>
              <a:gd name="T39" fmla="*/ 132 h 404"/>
              <a:gd name="T40" fmla="*/ 2491 w 5735"/>
              <a:gd name="T41" fmla="*/ 336 h 404"/>
              <a:gd name="T42" fmla="*/ 2471 w 5735"/>
              <a:gd name="T43" fmla="*/ 169 h 404"/>
              <a:gd name="T44" fmla="*/ 2487 w 5735"/>
              <a:gd name="T45" fmla="*/ 10 h 404"/>
              <a:gd name="T46" fmla="*/ 2837 w 5735"/>
              <a:gd name="T47" fmla="*/ 76 h 404"/>
              <a:gd name="T48" fmla="*/ 2837 w 5735"/>
              <a:gd name="T49" fmla="*/ 76 h 404"/>
              <a:gd name="T50" fmla="*/ 2761 w 5735"/>
              <a:gd name="T51" fmla="*/ 293 h 404"/>
              <a:gd name="T52" fmla="*/ 2874 w 5735"/>
              <a:gd name="T53" fmla="*/ 10 h 404"/>
              <a:gd name="T54" fmla="*/ 3068 w 5735"/>
              <a:gd name="T55" fmla="*/ 395 h 404"/>
              <a:gd name="T56" fmla="*/ 3309 w 5735"/>
              <a:gd name="T57" fmla="*/ 395 h 404"/>
              <a:gd name="T58" fmla="*/ 3316 w 5735"/>
              <a:gd name="T59" fmla="*/ 293 h 404"/>
              <a:gd name="T60" fmla="*/ 3068 w 5735"/>
              <a:gd name="T61" fmla="*/ 395 h 404"/>
              <a:gd name="T62" fmla="*/ 3729 w 5735"/>
              <a:gd name="T63" fmla="*/ 202 h 404"/>
              <a:gd name="T64" fmla="*/ 3467 w 5735"/>
              <a:gd name="T65" fmla="*/ 395 h 404"/>
              <a:gd name="T66" fmla="*/ 3627 w 5735"/>
              <a:gd name="T67" fmla="*/ 10 h 404"/>
              <a:gd name="T68" fmla="*/ 3984 w 5735"/>
              <a:gd name="T69" fmla="*/ 266 h 404"/>
              <a:gd name="T70" fmla="*/ 4111 w 5735"/>
              <a:gd name="T71" fmla="*/ 155 h 404"/>
              <a:gd name="T72" fmla="*/ 4287 w 5735"/>
              <a:gd name="T73" fmla="*/ 123 h 404"/>
              <a:gd name="T74" fmla="*/ 4198 w 5735"/>
              <a:gd name="T75" fmla="*/ 243 h 404"/>
              <a:gd name="T76" fmla="*/ 3984 w 5735"/>
              <a:gd name="T77" fmla="*/ 266 h 404"/>
              <a:gd name="T78" fmla="*/ 4598 w 5735"/>
              <a:gd name="T79" fmla="*/ 128 h 404"/>
              <a:gd name="T80" fmla="*/ 4365 w 5735"/>
              <a:gd name="T81" fmla="*/ 395 h 404"/>
              <a:gd name="T82" fmla="*/ 4535 w 5735"/>
              <a:gd name="T83" fmla="*/ 247 h 404"/>
              <a:gd name="T84" fmla="*/ 4365 w 5735"/>
              <a:gd name="T85" fmla="*/ 395 h 404"/>
              <a:gd name="T86" fmla="*/ 4900 w 5735"/>
              <a:gd name="T87" fmla="*/ 241 h 404"/>
              <a:gd name="T88" fmla="*/ 4658 w 5735"/>
              <a:gd name="T89" fmla="*/ 395 h 404"/>
              <a:gd name="T90" fmla="*/ 4954 w 5735"/>
              <a:gd name="T91" fmla="*/ 395 h 404"/>
              <a:gd name="T92" fmla="*/ 4658 w 5735"/>
              <a:gd name="T93" fmla="*/ 395 h 404"/>
              <a:gd name="T94" fmla="*/ 5037 w 5735"/>
              <a:gd name="T95" fmla="*/ 202 h 404"/>
              <a:gd name="T96" fmla="*/ 5221 w 5735"/>
              <a:gd name="T97" fmla="*/ 349 h 404"/>
              <a:gd name="T98" fmla="*/ 5385 w 5735"/>
              <a:gd name="T99" fmla="*/ 132 h 404"/>
              <a:gd name="T100" fmla="*/ 5735 w 5735"/>
              <a:gd name="T101" fmla="*/ 336 h 404"/>
              <a:gd name="T102" fmla="*/ 5716 w 5735"/>
              <a:gd name="T103" fmla="*/ 169 h 404"/>
              <a:gd name="T104" fmla="*/ 5731 w 5735"/>
              <a:gd name="T105" fmla="*/ 10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735" h="404">
                <a:moveTo>
                  <a:pt x="68" y="64"/>
                </a:moveTo>
                <a:lnTo>
                  <a:pt x="68" y="64"/>
                </a:lnTo>
                <a:lnTo>
                  <a:pt x="134" y="64"/>
                </a:lnTo>
                <a:cubicBezTo>
                  <a:pt x="240" y="64"/>
                  <a:pt x="263" y="125"/>
                  <a:pt x="263" y="202"/>
                </a:cubicBezTo>
                <a:cubicBezTo>
                  <a:pt x="263" y="279"/>
                  <a:pt x="240" y="340"/>
                  <a:pt x="134" y="340"/>
                </a:cubicBezTo>
                <a:lnTo>
                  <a:pt x="68" y="340"/>
                </a:lnTo>
                <a:lnTo>
                  <a:pt x="68" y="64"/>
                </a:lnTo>
                <a:close/>
                <a:moveTo>
                  <a:pt x="0" y="395"/>
                </a:moveTo>
                <a:lnTo>
                  <a:pt x="0" y="395"/>
                </a:lnTo>
                <a:lnTo>
                  <a:pt x="160" y="395"/>
                </a:lnTo>
                <a:cubicBezTo>
                  <a:pt x="279" y="395"/>
                  <a:pt x="330" y="308"/>
                  <a:pt x="330" y="202"/>
                </a:cubicBezTo>
                <a:cubicBezTo>
                  <a:pt x="330" y="96"/>
                  <a:pt x="279" y="10"/>
                  <a:pt x="160" y="10"/>
                </a:cubicBezTo>
                <a:lnTo>
                  <a:pt x="0" y="10"/>
                </a:lnTo>
                <a:lnTo>
                  <a:pt x="0" y="395"/>
                </a:lnTo>
                <a:close/>
                <a:moveTo>
                  <a:pt x="399" y="395"/>
                </a:moveTo>
                <a:lnTo>
                  <a:pt x="399" y="395"/>
                </a:lnTo>
                <a:lnTo>
                  <a:pt x="680" y="395"/>
                </a:lnTo>
                <a:lnTo>
                  <a:pt x="680" y="336"/>
                </a:lnTo>
                <a:lnTo>
                  <a:pt x="466" y="336"/>
                </a:lnTo>
                <a:lnTo>
                  <a:pt x="466" y="224"/>
                </a:lnTo>
                <a:lnTo>
                  <a:pt x="660" y="224"/>
                </a:lnTo>
                <a:lnTo>
                  <a:pt x="660" y="169"/>
                </a:lnTo>
                <a:lnTo>
                  <a:pt x="466" y="169"/>
                </a:lnTo>
                <a:lnTo>
                  <a:pt x="466" y="68"/>
                </a:lnTo>
                <a:lnTo>
                  <a:pt x="676" y="68"/>
                </a:lnTo>
                <a:lnTo>
                  <a:pt x="676" y="10"/>
                </a:lnTo>
                <a:lnTo>
                  <a:pt x="399" y="10"/>
                </a:lnTo>
                <a:lnTo>
                  <a:pt x="399" y="395"/>
                </a:lnTo>
                <a:close/>
                <a:moveTo>
                  <a:pt x="746" y="395"/>
                </a:moveTo>
                <a:lnTo>
                  <a:pt x="746" y="395"/>
                </a:lnTo>
                <a:lnTo>
                  <a:pt x="813" y="395"/>
                </a:lnTo>
                <a:lnTo>
                  <a:pt x="813" y="224"/>
                </a:lnTo>
                <a:lnTo>
                  <a:pt x="988" y="224"/>
                </a:lnTo>
                <a:lnTo>
                  <a:pt x="988" y="169"/>
                </a:lnTo>
                <a:lnTo>
                  <a:pt x="813" y="169"/>
                </a:lnTo>
                <a:lnTo>
                  <a:pt x="813" y="68"/>
                </a:lnTo>
                <a:lnTo>
                  <a:pt x="1012" y="68"/>
                </a:lnTo>
                <a:lnTo>
                  <a:pt x="1012" y="10"/>
                </a:lnTo>
                <a:lnTo>
                  <a:pt x="746" y="10"/>
                </a:lnTo>
                <a:lnTo>
                  <a:pt x="746" y="395"/>
                </a:lnTo>
                <a:close/>
                <a:moveTo>
                  <a:pt x="1067" y="395"/>
                </a:moveTo>
                <a:lnTo>
                  <a:pt x="1067" y="395"/>
                </a:lnTo>
                <a:lnTo>
                  <a:pt x="1348" y="395"/>
                </a:lnTo>
                <a:lnTo>
                  <a:pt x="1348" y="336"/>
                </a:lnTo>
                <a:lnTo>
                  <a:pt x="1135" y="336"/>
                </a:lnTo>
                <a:lnTo>
                  <a:pt x="1135" y="224"/>
                </a:lnTo>
                <a:lnTo>
                  <a:pt x="1329" y="224"/>
                </a:lnTo>
                <a:lnTo>
                  <a:pt x="1329" y="169"/>
                </a:lnTo>
                <a:lnTo>
                  <a:pt x="1135" y="169"/>
                </a:lnTo>
                <a:lnTo>
                  <a:pt x="1135" y="68"/>
                </a:lnTo>
                <a:lnTo>
                  <a:pt x="1344" y="68"/>
                </a:lnTo>
                <a:lnTo>
                  <a:pt x="1344" y="10"/>
                </a:lnTo>
                <a:lnTo>
                  <a:pt x="1067" y="10"/>
                </a:lnTo>
                <a:lnTo>
                  <a:pt x="1067" y="395"/>
                </a:lnTo>
                <a:close/>
                <a:moveTo>
                  <a:pt x="1413" y="395"/>
                </a:moveTo>
                <a:lnTo>
                  <a:pt x="1413" y="395"/>
                </a:lnTo>
                <a:lnTo>
                  <a:pt x="1477" y="395"/>
                </a:lnTo>
                <a:lnTo>
                  <a:pt x="1477" y="111"/>
                </a:lnTo>
                <a:lnTo>
                  <a:pt x="1479" y="111"/>
                </a:lnTo>
                <a:lnTo>
                  <a:pt x="1654" y="395"/>
                </a:lnTo>
                <a:lnTo>
                  <a:pt x="1725" y="395"/>
                </a:lnTo>
                <a:lnTo>
                  <a:pt x="1725" y="10"/>
                </a:lnTo>
                <a:lnTo>
                  <a:pt x="1661" y="10"/>
                </a:lnTo>
                <a:lnTo>
                  <a:pt x="1661" y="293"/>
                </a:lnTo>
                <a:lnTo>
                  <a:pt x="1660" y="293"/>
                </a:lnTo>
                <a:lnTo>
                  <a:pt x="1484" y="10"/>
                </a:lnTo>
                <a:lnTo>
                  <a:pt x="1413" y="10"/>
                </a:lnTo>
                <a:lnTo>
                  <a:pt x="1413" y="395"/>
                </a:lnTo>
                <a:close/>
                <a:moveTo>
                  <a:pt x="2141" y="132"/>
                </a:moveTo>
                <a:lnTo>
                  <a:pt x="2141" y="132"/>
                </a:lnTo>
                <a:cubicBezTo>
                  <a:pt x="2133" y="49"/>
                  <a:pt x="2064" y="1"/>
                  <a:pt x="1977" y="0"/>
                </a:cubicBezTo>
                <a:cubicBezTo>
                  <a:pt x="1862" y="0"/>
                  <a:pt x="1793" y="92"/>
                  <a:pt x="1793" y="202"/>
                </a:cubicBezTo>
                <a:cubicBezTo>
                  <a:pt x="1793" y="312"/>
                  <a:pt x="1862" y="404"/>
                  <a:pt x="1977" y="404"/>
                </a:cubicBezTo>
                <a:cubicBezTo>
                  <a:pt x="2071" y="404"/>
                  <a:pt x="2136" y="340"/>
                  <a:pt x="2141" y="248"/>
                </a:cubicBezTo>
                <a:lnTo>
                  <a:pt x="2075" y="248"/>
                </a:lnTo>
                <a:cubicBezTo>
                  <a:pt x="2070" y="304"/>
                  <a:pt x="2037" y="349"/>
                  <a:pt x="1977" y="349"/>
                </a:cubicBezTo>
                <a:cubicBezTo>
                  <a:pt x="1895" y="349"/>
                  <a:pt x="1860" y="276"/>
                  <a:pt x="1860" y="202"/>
                </a:cubicBezTo>
                <a:cubicBezTo>
                  <a:pt x="1860" y="128"/>
                  <a:pt x="1895" y="55"/>
                  <a:pt x="1977" y="55"/>
                </a:cubicBezTo>
                <a:cubicBezTo>
                  <a:pt x="2033" y="55"/>
                  <a:pt x="2062" y="88"/>
                  <a:pt x="2073" y="132"/>
                </a:cubicBezTo>
                <a:lnTo>
                  <a:pt x="2141" y="132"/>
                </a:lnTo>
                <a:close/>
                <a:moveTo>
                  <a:pt x="2210" y="395"/>
                </a:moveTo>
                <a:lnTo>
                  <a:pt x="2210" y="395"/>
                </a:lnTo>
                <a:lnTo>
                  <a:pt x="2491" y="395"/>
                </a:lnTo>
                <a:lnTo>
                  <a:pt x="2491" y="336"/>
                </a:lnTo>
                <a:lnTo>
                  <a:pt x="2277" y="336"/>
                </a:lnTo>
                <a:lnTo>
                  <a:pt x="2277" y="224"/>
                </a:lnTo>
                <a:lnTo>
                  <a:pt x="2471" y="224"/>
                </a:lnTo>
                <a:lnTo>
                  <a:pt x="2471" y="169"/>
                </a:lnTo>
                <a:lnTo>
                  <a:pt x="2277" y="169"/>
                </a:lnTo>
                <a:lnTo>
                  <a:pt x="2277" y="68"/>
                </a:lnTo>
                <a:lnTo>
                  <a:pt x="2487" y="68"/>
                </a:lnTo>
                <a:lnTo>
                  <a:pt x="2487" y="10"/>
                </a:lnTo>
                <a:lnTo>
                  <a:pt x="2210" y="10"/>
                </a:lnTo>
                <a:lnTo>
                  <a:pt x="2210" y="395"/>
                </a:lnTo>
                <a:close/>
                <a:moveTo>
                  <a:pt x="2837" y="76"/>
                </a:moveTo>
                <a:lnTo>
                  <a:pt x="2837" y="76"/>
                </a:lnTo>
                <a:lnTo>
                  <a:pt x="2839" y="76"/>
                </a:lnTo>
                <a:lnTo>
                  <a:pt x="2897" y="241"/>
                </a:lnTo>
                <a:lnTo>
                  <a:pt x="2779" y="241"/>
                </a:lnTo>
                <a:lnTo>
                  <a:pt x="2837" y="76"/>
                </a:lnTo>
                <a:close/>
                <a:moveTo>
                  <a:pt x="2655" y="395"/>
                </a:moveTo>
                <a:lnTo>
                  <a:pt x="2655" y="395"/>
                </a:lnTo>
                <a:lnTo>
                  <a:pt x="2724" y="395"/>
                </a:lnTo>
                <a:lnTo>
                  <a:pt x="2761" y="293"/>
                </a:lnTo>
                <a:lnTo>
                  <a:pt x="2914" y="293"/>
                </a:lnTo>
                <a:lnTo>
                  <a:pt x="2950" y="395"/>
                </a:lnTo>
                <a:lnTo>
                  <a:pt x="3023" y="395"/>
                </a:lnTo>
                <a:lnTo>
                  <a:pt x="2874" y="10"/>
                </a:lnTo>
                <a:lnTo>
                  <a:pt x="2803" y="10"/>
                </a:lnTo>
                <a:lnTo>
                  <a:pt x="2655" y="395"/>
                </a:lnTo>
                <a:close/>
                <a:moveTo>
                  <a:pt x="3068" y="395"/>
                </a:moveTo>
                <a:lnTo>
                  <a:pt x="3068" y="395"/>
                </a:lnTo>
                <a:lnTo>
                  <a:pt x="3132" y="395"/>
                </a:lnTo>
                <a:lnTo>
                  <a:pt x="3132" y="111"/>
                </a:lnTo>
                <a:lnTo>
                  <a:pt x="3133" y="111"/>
                </a:lnTo>
                <a:lnTo>
                  <a:pt x="3309" y="395"/>
                </a:lnTo>
                <a:lnTo>
                  <a:pt x="3380" y="395"/>
                </a:lnTo>
                <a:lnTo>
                  <a:pt x="3380" y="10"/>
                </a:lnTo>
                <a:lnTo>
                  <a:pt x="3316" y="10"/>
                </a:lnTo>
                <a:lnTo>
                  <a:pt x="3316" y="293"/>
                </a:lnTo>
                <a:lnTo>
                  <a:pt x="3315" y="293"/>
                </a:lnTo>
                <a:lnTo>
                  <a:pt x="3139" y="10"/>
                </a:lnTo>
                <a:lnTo>
                  <a:pt x="3068" y="10"/>
                </a:lnTo>
                <a:lnTo>
                  <a:pt x="3068" y="395"/>
                </a:lnTo>
                <a:close/>
                <a:moveTo>
                  <a:pt x="3535" y="64"/>
                </a:moveTo>
                <a:lnTo>
                  <a:pt x="3535" y="64"/>
                </a:lnTo>
                <a:lnTo>
                  <a:pt x="3601" y="64"/>
                </a:lnTo>
                <a:cubicBezTo>
                  <a:pt x="3707" y="64"/>
                  <a:pt x="3729" y="125"/>
                  <a:pt x="3729" y="202"/>
                </a:cubicBezTo>
                <a:cubicBezTo>
                  <a:pt x="3729" y="279"/>
                  <a:pt x="3707" y="340"/>
                  <a:pt x="3601" y="340"/>
                </a:cubicBezTo>
                <a:lnTo>
                  <a:pt x="3535" y="340"/>
                </a:lnTo>
                <a:lnTo>
                  <a:pt x="3535" y="64"/>
                </a:lnTo>
                <a:close/>
                <a:moveTo>
                  <a:pt x="3467" y="395"/>
                </a:moveTo>
                <a:lnTo>
                  <a:pt x="3467" y="395"/>
                </a:lnTo>
                <a:lnTo>
                  <a:pt x="3627" y="395"/>
                </a:lnTo>
                <a:cubicBezTo>
                  <a:pt x="3746" y="395"/>
                  <a:pt x="3797" y="308"/>
                  <a:pt x="3797" y="202"/>
                </a:cubicBezTo>
                <a:cubicBezTo>
                  <a:pt x="3797" y="96"/>
                  <a:pt x="3746" y="10"/>
                  <a:pt x="3627" y="10"/>
                </a:cubicBezTo>
                <a:lnTo>
                  <a:pt x="3467" y="10"/>
                </a:lnTo>
                <a:lnTo>
                  <a:pt x="3467" y="395"/>
                </a:lnTo>
                <a:close/>
                <a:moveTo>
                  <a:pt x="3984" y="266"/>
                </a:moveTo>
                <a:lnTo>
                  <a:pt x="3984" y="266"/>
                </a:lnTo>
                <a:cubicBezTo>
                  <a:pt x="3985" y="362"/>
                  <a:pt x="4056" y="404"/>
                  <a:pt x="4144" y="404"/>
                </a:cubicBezTo>
                <a:cubicBezTo>
                  <a:pt x="4221" y="404"/>
                  <a:pt x="4297" y="369"/>
                  <a:pt x="4297" y="283"/>
                </a:cubicBezTo>
                <a:cubicBezTo>
                  <a:pt x="4297" y="243"/>
                  <a:pt x="4273" y="200"/>
                  <a:pt x="4222" y="185"/>
                </a:cubicBezTo>
                <a:cubicBezTo>
                  <a:pt x="4202" y="179"/>
                  <a:pt x="4117" y="157"/>
                  <a:pt x="4111" y="155"/>
                </a:cubicBezTo>
                <a:cubicBezTo>
                  <a:pt x="4084" y="148"/>
                  <a:pt x="4065" y="132"/>
                  <a:pt x="4065" y="105"/>
                </a:cubicBezTo>
                <a:cubicBezTo>
                  <a:pt x="4065" y="67"/>
                  <a:pt x="4105" y="55"/>
                  <a:pt x="4136" y="55"/>
                </a:cubicBezTo>
                <a:cubicBezTo>
                  <a:pt x="4183" y="55"/>
                  <a:pt x="4216" y="74"/>
                  <a:pt x="4219" y="123"/>
                </a:cubicBezTo>
                <a:lnTo>
                  <a:pt x="4287" y="123"/>
                </a:lnTo>
                <a:cubicBezTo>
                  <a:pt x="4287" y="43"/>
                  <a:pt x="4219" y="0"/>
                  <a:pt x="4139" y="0"/>
                </a:cubicBezTo>
                <a:cubicBezTo>
                  <a:pt x="4069" y="0"/>
                  <a:pt x="3998" y="36"/>
                  <a:pt x="3998" y="114"/>
                </a:cubicBezTo>
                <a:cubicBezTo>
                  <a:pt x="3998" y="154"/>
                  <a:pt x="4017" y="193"/>
                  <a:pt x="4083" y="211"/>
                </a:cubicBezTo>
                <a:cubicBezTo>
                  <a:pt x="4136" y="226"/>
                  <a:pt x="4171" y="233"/>
                  <a:pt x="4198" y="243"/>
                </a:cubicBezTo>
                <a:cubicBezTo>
                  <a:pt x="4214" y="249"/>
                  <a:pt x="4230" y="261"/>
                  <a:pt x="4230" y="291"/>
                </a:cubicBezTo>
                <a:cubicBezTo>
                  <a:pt x="4230" y="320"/>
                  <a:pt x="4208" y="349"/>
                  <a:pt x="4149" y="349"/>
                </a:cubicBezTo>
                <a:cubicBezTo>
                  <a:pt x="4095" y="349"/>
                  <a:pt x="4051" y="326"/>
                  <a:pt x="4051" y="266"/>
                </a:cubicBezTo>
                <a:lnTo>
                  <a:pt x="3984" y="266"/>
                </a:lnTo>
                <a:close/>
                <a:moveTo>
                  <a:pt x="4432" y="64"/>
                </a:moveTo>
                <a:lnTo>
                  <a:pt x="4432" y="64"/>
                </a:lnTo>
                <a:lnTo>
                  <a:pt x="4532" y="64"/>
                </a:lnTo>
                <a:cubicBezTo>
                  <a:pt x="4567" y="64"/>
                  <a:pt x="4598" y="77"/>
                  <a:pt x="4598" y="128"/>
                </a:cubicBezTo>
                <a:cubicBezTo>
                  <a:pt x="4598" y="177"/>
                  <a:pt x="4561" y="192"/>
                  <a:pt x="4531" y="192"/>
                </a:cubicBezTo>
                <a:lnTo>
                  <a:pt x="4432" y="192"/>
                </a:lnTo>
                <a:lnTo>
                  <a:pt x="4432" y="64"/>
                </a:lnTo>
                <a:close/>
                <a:moveTo>
                  <a:pt x="4365" y="395"/>
                </a:moveTo>
                <a:lnTo>
                  <a:pt x="4365" y="395"/>
                </a:lnTo>
                <a:lnTo>
                  <a:pt x="4432" y="395"/>
                </a:lnTo>
                <a:lnTo>
                  <a:pt x="4432" y="247"/>
                </a:lnTo>
                <a:lnTo>
                  <a:pt x="4535" y="247"/>
                </a:lnTo>
                <a:cubicBezTo>
                  <a:pt x="4645" y="248"/>
                  <a:pt x="4666" y="177"/>
                  <a:pt x="4666" y="129"/>
                </a:cubicBezTo>
                <a:cubicBezTo>
                  <a:pt x="4666" y="81"/>
                  <a:pt x="4645" y="10"/>
                  <a:pt x="4535" y="10"/>
                </a:cubicBezTo>
                <a:lnTo>
                  <a:pt x="4365" y="10"/>
                </a:lnTo>
                <a:lnTo>
                  <a:pt x="4365" y="395"/>
                </a:lnTo>
                <a:close/>
                <a:moveTo>
                  <a:pt x="4841" y="76"/>
                </a:moveTo>
                <a:lnTo>
                  <a:pt x="4841" y="76"/>
                </a:lnTo>
                <a:lnTo>
                  <a:pt x="4842" y="76"/>
                </a:lnTo>
                <a:lnTo>
                  <a:pt x="4900" y="241"/>
                </a:lnTo>
                <a:lnTo>
                  <a:pt x="4782" y="241"/>
                </a:lnTo>
                <a:lnTo>
                  <a:pt x="4841" y="76"/>
                </a:lnTo>
                <a:close/>
                <a:moveTo>
                  <a:pt x="4658" y="395"/>
                </a:moveTo>
                <a:lnTo>
                  <a:pt x="4658" y="395"/>
                </a:lnTo>
                <a:lnTo>
                  <a:pt x="4728" y="395"/>
                </a:lnTo>
                <a:lnTo>
                  <a:pt x="4764" y="293"/>
                </a:lnTo>
                <a:lnTo>
                  <a:pt x="4918" y="293"/>
                </a:lnTo>
                <a:lnTo>
                  <a:pt x="4954" y="395"/>
                </a:lnTo>
                <a:lnTo>
                  <a:pt x="5026" y="395"/>
                </a:lnTo>
                <a:lnTo>
                  <a:pt x="4878" y="10"/>
                </a:lnTo>
                <a:lnTo>
                  <a:pt x="4806" y="10"/>
                </a:lnTo>
                <a:lnTo>
                  <a:pt x="4658" y="395"/>
                </a:lnTo>
                <a:close/>
                <a:moveTo>
                  <a:pt x="5385" y="132"/>
                </a:moveTo>
                <a:lnTo>
                  <a:pt x="5385" y="132"/>
                </a:lnTo>
                <a:cubicBezTo>
                  <a:pt x="5377" y="49"/>
                  <a:pt x="5308" y="1"/>
                  <a:pt x="5221" y="0"/>
                </a:cubicBezTo>
                <a:cubicBezTo>
                  <a:pt x="5106" y="0"/>
                  <a:pt x="5037" y="92"/>
                  <a:pt x="5037" y="202"/>
                </a:cubicBezTo>
                <a:cubicBezTo>
                  <a:pt x="5037" y="312"/>
                  <a:pt x="5106" y="404"/>
                  <a:pt x="5221" y="404"/>
                </a:cubicBezTo>
                <a:cubicBezTo>
                  <a:pt x="5315" y="404"/>
                  <a:pt x="5380" y="340"/>
                  <a:pt x="5385" y="248"/>
                </a:cubicBezTo>
                <a:lnTo>
                  <a:pt x="5320" y="248"/>
                </a:lnTo>
                <a:cubicBezTo>
                  <a:pt x="5314" y="304"/>
                  <a:pt x="5281" y="349"/>
                  <a:pt x="5221" y="349"/>
                </a:cubicBezTo>
                <a:cubicBezTo>
                  <a:pt x="5139" y="349"/>
                  <a:pt x="5104" y="276"/>
                  <a:pt x="5104" y="202"/>
                </a:cubicBezTo>
                <a:cubicBezTo>
                  <a:pt x="5104" y="128"/>
                  <a:pt x="5139" y="55"/>
                  <a:pt x="5221" y="55"/>
                </a:cubicBezTo>
                <a:cubicBezTo>
                  <a:pt x="5278" y="55"/>
                  <a:pt x="5306" y="88"/>
                  <a:pt x="5317" y="132"/>
                </a:cubicBezTo>
                <a:lnTo>
                  <a:pt x="5385" y="132"/>
                </a:lnTo>
                <a:close/>
                <a:moveTo>
                  <a:pt x="5454" y="395"/>
                </a:moveTo>
                <a:lnTo>
                  <a:pt x="5454" y="395"/>
                </a:lnTo>
                <a:lnTo>
                  <a:pt x="5735" y="395"/>
                </a:lnTo>
                <a:lnTo>
                  <a:pt x="5735" y="336"/>
                </a:lnTo>
                <a:lnTo>
                  <a:pt x="5521" y="336"/>
                </a:lnTo>
                <a:lnTo>
                  <a:pt x="5521" y="224"/>
                </a:lnTo>
                <a:lnTo>
                  <a:pt x="5716" y="224"/>
                </a:lnTo>
                <a:lnTo>
                  <a:pt x="5716" y="169"/>
                </a:lnTo>
                <a:lnTo>
                  <a:pt x="5521" y="169"/>
                </a:lnTo>
                <a:lnTo>
                  <a:pt x="5521" y="68"/>
                </a:lnTo>
                <a:lnTo>
                  <a:pt x="5731" y="68"/>
                </a:lnTo>
                <a:lnTo>
                  <a:pt x="5731" y="10"/>
                </a:lnTo>
                <a:lnTo>
                  <a:pt x="5454" y="10"/>
                </a:lnTo>
                <a:lnTo>
                  <a:pt x="5454" y="395"/>
                </a:lnTo>
                <a:close/>
              </a:path>
            </a:pathLst>
          </a:custGeom>
          <a:solidFill>
            <a:srgbClr val="FEFEFE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305016" y="1628800"/>
            <a:ext cx="6031344" cy="2892800"/>
          </a:xfrm>
        </p:spPr>
        <p:txBody>
          <a:bodyPr anchor="b"/>
          <a:lstStyle>
            <a:lvl1pPr>
              <a:lnSpc>
                <a:spcPct val="105000"/>
              </a:lnSpc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de-DE" noProof="0" smtClean="0"/>
              <a:t>Click to edit Master title style</a:t>
            </a:r>
            <a:endParaRPr lang="de-DE" altLang="de-DE" noProof="0" dirty="0" smtClean="0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305016" y="4561676"/>
            <a:ext cx="6031344" cy="863111"/>
          </a:xfrm>
        </p:spPr>
        <p:txBody>
          <a:bodyPr anchor="t"/>
          <a:lstStyle>
            <a:lvl1pPr>
              <a:lnSpc>
                <a:spcPct val="100000"/>
              </a:lnSpc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de-DE" noProof="0" smtClean="0"/>
              <a:t>Click to edit Master subtitle style</a:t>
            </a:r>
            <a:endParaRPr lang="de-DE" altLang="de-DE" noProof="0" dirty="0" smtClean="0"/>
          </a:p>
        </p:txBody>
      </p:sp>
    </p:spTree>
    <p:extLst>
      <p:ext uri="{BB962C8B-B14F-4D97-AF65-F5344CB8AC3E}">
        <p14:creationId xmlns:p14="http://schemas.microsoft.com/office/powerpoint/2010/main" val="3281517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ThankYou_Grid_Portrai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1848"/>
            <a:ext cx="12193200" cy="4672454"/>
          </a:xfrm>
          <a:prstGeom prst="rect">
            <a:avLst/>
          </a:prstGeom>
        </p:spPr>
      </p:pic>
      <p:pic>
        <p:nvPicPr>
          <p:cNvPr id="9" name="Picture 8" descr="AIRBUS_WHITE.pn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20765" y="6394091"/>
            <a:ext cx="1152128" cy="288032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886247" y="3812346"/>
            <a:ext cx="6507180" cy="709613"/>
          </a:xfrm>
        </p:spPr>
        <p:txBody>
          <a:bodyPr/>
          <a:lstStyle>
            <a:lvl1pPr>
              <a:lnSpc>
                <a:spcPct val="100000"/>
              </a:lnSpc>
              <a:defRPr sz="2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3592800"/>
            <a:ext cx="12193200" cy="61997"/>
            <a:chOff x="0" y="3606831"/>
            <a:chExt cx="12193200" cy="61997"/>
          </a:xfrm>
        </p:grpSpPr>
        <p:sp>
          <p:nvSpPr>
            <p:cNvPr id="11" name="Rectangle 16"/>
            <p:cNvSpPr>
              <a:spLocks noChangeArrowheads="1"/>
            </p:cNvSpPr>
            <p:nvPr userDrawn="1"/>
          </p:nvSpPr>
          <p:spPr bwMode="auto">
            <a:xfrm>
              <a:off x="0" y="3606831"/>
              <a:ext cx="12193200" cy="209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361" dirty="0"/>
            </a:p>
          </p:txBody>
        </p:sp>
        <p:sp>
          <p:nvSpPr>
            <p:cNvPr id="12" name="Rectangle 17"/>
            <p:cNvSpPr>
              <a:spLocks noChangeArrowheads="1"/>
            </p:cNvSpPr>
            <p:nvPr userDrawn="1"/>
          </p:nvSpPr>
          <p:spPr bwMode="auto">
            <a:xfrm>
              <a:off x="3886247" y="3606831"/>
              <a:ext cx="8305753" cy="619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361" dirty="0"/>
            </a:p>
          </p:txBody>
        </p:sp>
      </p:grpSp>
      <p:sp>
        <p:nvSpPr>
          <p:cNvPr id="16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469900" y="6394091"/>
            <a:ext cx="4257949" cy="288033"/>
          </a:xfrm>
        </p:spPr>
        <p:txBody>
          <a:bodyPr anchor="b"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[If needed, appropriate copyright mention here]</a:t>
            </a:r>
          </a:p>
        </p:txBody>
      </p:sp>
    </p:spTree>
    <p:extLst>
      <p:ext uri="{BB962C8B-B14F-4D97-AF65-F5344CB8AC3E}">
        <p14:creationId xmlns:p14="http://schemas.microsoft.com/office/powerpoint/2010/main" val="330819839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4A66D-9655-49C9-9F8B-422B7A933D69}" type="datetime3">
              <a:rPr lang="en-GB" altLang="de-DE" smtClean="0"/>
              <a:t>7 November, 2018</a:t>
            </a:fld>
            <a:endParaRPr lang="de-DE" altLang="de-DE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114C8-F7F2-4E05-9CAE-DDD3D22A4BE8}" type="slidenum">
              <a:rPr lang="de-DE" altLang="de-DE" smtClean="0"/>
              <a:pPr/>
              <a:t>‹#›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2709681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6DBCFA-EBE4-412E-835A-0689548D7DEF}" type="datetime3">
              <a:rPr lang="en-GB" altLang="de-DE" smtClean="0"/>
              <a:t>7 November, 2018</a:t>
            </a:fld>
            <a:endParaRPr lang="de-DE" alt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210CEC-BA8B-47AD-AA6D-FD559B857655}" type="slidenum">
              <a:rPr lang="de-DE" altLang="de-DE"/>
              <a:pPr/>
              <a:t>‹#›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8630017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B83BB-7969-4D77-ADC2-5DD2162E4074}" type="datetime3">
              <a:rPr lang="en-GB" altLang="de-DE" smtClean="0"/>
              <a:t>7 November, 2018</a:t>
            </a:fld>
            <a:endParaRPr lang="de-DE" altLang="de-D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36498" y="6444000"/>
            <a:ext cx="8296104" cy="216000"/>
          </a:xfrm>
          <a:prstGeom prst="rect">
            <a:avLst/>
          </a:prstGeom>
        </p:spPr>
        <p:txBody>
          <a:bodyPr/>
          <a:lstStyle/>
          <a:p>
            <a:r>
              <a:rPr lang="en-GB" altLang="de-DE" dirty="0" smtClean="0"/>
              <a:t>Presentation title runs here (go to Header and Footer to edit this text)</a:t>
            </a:r>
            <a:endParaRPr lang="de-DE" altLang="de-D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114C8-F7F2-4E05-9CAE-DDD3D22A4BE8}" type="slidenum">
              <a:rPr lang="de-DE" altLang="de-DE" smtClean="0"/>
              <a:pPr/>
              <a:t>‹#›</a:t>
            </a:fld>
            <a:endParaRPr lang="de-DE" altLang="de-D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661690" y="332209"/>
            <a:ext cx="3266785" cy="144463"/>
          </a:xfrm>
        </p:spPr>
        <p:txBody>
          <a:bodyPr/>
          <a:lstStyle>
            <a:lvl1pPr algn="r">
              <a:defRPr sz="800">
                <a:solidFill>
                  <a:srgbClr val="FF0000"/>
                </a:solidFill>
              </a:defRPr>
            </a:lvl1pPr>
          </a:lstStyle>
          <a:p>
            <a:pPr lvl="0"/>
            <a:r>
              <a:rPr lang="en-US" dirty="0" smtClean="0"/>
              <a:t>[Indicate confidentiality here]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957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8"/>
          <p:cNvGrpSpPr>
            <a:grpSpLocks/>
          </p:cNvGrpSpPr>
          <p:nvPr userDrawn="1"/>
        </p:nvGrpSpPr>
        <p:grpSpPr bwMode="auto">
          <a:xfrm>
            <a:off x="0" y="5424787"/>
            <a:ext cx="12192000" cy="1433213"/>
            <a:chOff x="0" y="3189"/>
            <a:chExt cx="6736" cy="1572"/>
          </a:xfrm>
        </p:grpSpPr>
        <p:sp>
          <p:nvSpPr>
            <p:cNvPr id="19" name="Rectangle 4"/>
            <p:cNvSpPr>
              <a:spLocks noChangeArrowheads="1"/>
            </p:cNvSpPr>
            <p:nvPr/>
          </p:nvSpPr>
          <p:spPr bwMode="auto">
            <a:xfrm>
              <a:off x="0" y="3189"/>
              <a:ext cx="6736" cy="157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361" dirty="0"/>
            </a:p>
          </p:txBody>
        </p:sp>
        <p:grpSp>
          <p:nvGrpSpPr>
            <p:cNvPr id="20" name="Group 15"/>
            <p:cNvGrpSpPr>
              <a:grpSpLocks/>
            </p:cNvGrpSpPr>
            <p:nvPr/>
          </p:nvGrpSpPr>
          <p:grpSpPr bwMode="auto">
            <a:xfrm>
              <a:off x="0" y="3189"/>
              <a:ext cx="6736" cy="68"/>
              <a:chOff x="0" y="3189"/>
              <a:chExt cx="6736" cy="68"/>
            </a:xfrm>
          </p:grpSpPr>
          <p:sp>
            <p:nvSpPr>
              <p:cNvPr id="21" name="Rectangle 16"/>
              <p:cNvSpPr>
                <a:spLocks noChangeArrowheads="1"/>
              </p:cNvSpPr>
              <p:nvPr/>
            </p:nvSpPr>
            <p:spPr bwMode="auto">
              <a:xfrm>
                <a:off x="0" y="3189"/>
                <a:ext cx="6733" cy="2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 sz="1361" dirty="0"/>
              </a:p>
            </p:txBody>
          </p:sp>
          <p:sp>
            <p:nvSpPr>
              <p:cNvPr id="22" name="Rectangle 17"/>
              <p:cNvSpPr>
                <a:spLocks noChangeArrowheads="1"/>
              </p:cNvSpPr>
              <p:nvPr/>
            </p:nvSpPr>
            <p:spPr bwMode="auto">
              <a:xfrm>
                <a:off x="1826" y="3189"/>
                <a:ext cx="4910" cy="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 sz="1361" dirty="0"/>
              </a:p>
            </p:txBody>
          </p:sp>
        </p:grpSp>
      </p:grpSp>
      <p:pic>
        <p:nvPicPr>
          <p:cNvPr id="11" name="Picture 10" descr="AIRBUS_WHITE.pn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60496" y="6165304"/>
            <a:ext cx="1440160" cy="36004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305016" y="5768386"/>
            <a:ext cx="6031344" cy="756958"/>
          </a:xfrm>
        </p:spPr>
        <p:txBody>
          <a:bodyPr anchor="b"/>
          <a:lstStyle>
            <a:lvl1pPr>
              <a:defRPr sz="1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reeform 5"/>
          <p:cNvSpPr>
            <a:spLocks noChangeAspect="1" noEditPoints="1"/>
          </p:cNvSpPr>
          <p:nvPr userDrawn="1"/>
        </p:nvSpPr>
        <p:spPr bwMode="auto">
          <a:xfrm>
            <a:off x="3305016" y="5652001"/>
            <a:ext cx="1652400" cy="116385"/>
          </a:xfrm>
          <a:custGeom>
            <a:avLst/>
            <a:gdLst>
              <a:gd name="T0" fmla="*/ 263 w 5735"/>
              <a:gd name="T1" fmla="*/ 202 h 404"/>
              <a:gd name="T2" fmla="*/ 0 w 5735"/>
              <a:gd name="T3" fmla="*/ 395 h 404"/>
              <a:gd name="T4" fmla="*/ 160 w 5735"/>
              <a:gd name="T5" fmla="*/ 10 h 404"/>
              <a:gd name="T6" fmla="*/ 399 w 5735"/>
              <a:gd name="T7" fmla="*/ 395 h 404"/>
              <a:gd name="T8" fmla="*/ 466 w 5735"/>
              <a:gd name="T9" fmla="*/ 224 h 404"/>
              <a:gd name="T10" fmla="*/ 466 w 5735"/>
              <a:gd name="T11" fmla="*/ 68 h 404"/>
              <a:gd name="T12" fmla="*/ 399 w 5735"/>
              <a:gd name="T13" fmla="*/ 395 h 404"/>
              <a:gd name="T14" fmla="*/ 813 w 5735"/>
              <a:gd name="T15" fmla="*/ 224 h 404"/>
              <a:gd name="T16" fmla="*/ 813 w 5735"/>
              <a:gd name="T17" fmla="*/ 68 h 404"/>
              <a:gd name="T18" fmla="*/ 746 w 5735"/>
              <a:gd name="T19" fmla="*/ 395 h 404"/>
              <a:gd name="T20" fmla="*/ 1348 w 5735"/>
              <a:gd name="T21" fmla="*/ 336 h 404"/>
              <a:gd name="T22" fmla="*/ 1329 w 5735"/>
              <a:gd name="T23" fmla="*/ 169 h 404"/>
              <a:gd name="T24" fmla="*/ 1344 w 5735"/>
              <a:gd name="T25" fmla="*/ 10 h 404"/>
              <a:gd name="T26" fmla="*/ 1413 w 5735"/>
              <a:gd name="T27" fmla="*/ 395 h 404"/>
              <a:gd name="T28" fmla="*/ 1654 w 5735"/>
              <a:gd name="T29" fmla="*/ 395 h 404"/>
              <a:gd name="T30" fmla="*/ 1661 w 5735"/>
              <a:gd name="T31" fmla="*/ 293 h 404"/>
              <a:gd name="T32" fmla="*/ 1413 w 5735"/>
              <a:gd name="T33" fmla="*/ 395 h 404"/>
              <a:gd name="T34" fmla="*/ 1793 w 5735"/>
              <a:gd name="T35" fmla="*/ 202 h 404"/>
              <a:gd name="T36" fmla="*/ 1977 w 5735"/>
              <a:gd name="T37" fmla="*/ 349 h 404"/>
              <a:gd name="T38" fmla="*/ 2141 w 5735"/>
              <a:gd name="T39" fmla="*/ 132 h 404"/>
              <a:gd name="T40" fmla="*/ 2491 w 5735"/>
              <a:gd name="T41" fmla="*/ 336 h 404"/>
              <a:gd name="T42" fmla="*/ 2471 w 5735"/>
              <a:gd name="T43" fmla="*/ 169 h 404"/>
              <a:gd name="T44" fmla="*/ 2487 w 5735"/>
              <a:gd name="T45" fmla="*/ 10 h 404"/>
              <a:gd name="T46" fmla="*/ 2837 w 5735"/>
              <a:gd name="T47" fmla="*/ 76 h 404"/>
              <a:gd name="T48" fmla="*/ 2837 w 5735"/>
              <a:gd name="T49" fmla="*/ 76 h 404"/>
              <a:gd name="T50" fmla="*/ 2761 w 5735"/>
              <a:gd name="T51" fmla="*/ 293 h 404"/>
              <a:gd name="T52" fmla="*/ 2874 w 5735"/>
              <a:gd name="T53" fmla="*/ 10 h 404"/>
              <a:gd name="T54" fmla="*/ 3068 w 5735"/>
              <a:gd name="T55" fmla="*/ 395 h 404"/>
              <a:gd name="T56" fmla="*/ 3309 w 5735"/>
              <a:gd name="T57" fmla="*/ 395 h 404"/>
              <a:gd name="T58" fmla="*/ 3316 w 5735"/>
              <a:gd name="T59" fmla="*/ 293 h 404"/>
              <a:gd name="T60" fmla="*/ 3068 w 5735"/>
              <a:gd name="T61" fmla="*/ 395 h 404"/>
              <a:gd name="T62" fmla="*/ 3729 w 5735"/>
              <a:gd name="T63" fmla="*/ 202 h 404"/>
              <a:gd name="T64" fmla="*/ 3467 w 5735"/>
              <a:gd name="T65" fmla="*/ 395 h 404"/>
              <a:gd name="T66" fmla="*/ 3627 w 5735"/>
              <a:gd name="T67" fmla="*/ 10 h 404"/>
              <a:gd name="T68" fmla="*/ 3984 w 5735"/>
              <a:gd name="T69" fmla="*/ 266 h 404"/>
              <a:gd name="T70" fmla="*/ 4111 w 5735"/>
              <a:gd name="T71" fmla="*/ 155 h 404"/>
              <a:gd name="T72" fmla="*/ 4287 w 5735"/>
              <a:gd name="T73" fmla="*/ 123 h 404"/>
              <a:gd name="T74" fmla="*/ 4198 w 5735"/>
              <a:gd name="T75" fmla="*/ 243 h 404"/>
              <a:gd name="T76" fmla="*/ 3984 w 5735"/>
              <a:gd name="T77" fmla="*/ 266 h 404"/>
              <a:gd name="T78" fmla="*/ 4598 w 5735"/>
              <a:gd name="T79" fmla="*/ 128 h 404"/>
              <a:gd name="T80" fmla="*/ 4365 w 5735"/>
              <a:gd name="T81" fmla="*/ 395 h 404"/>
              <a:gd name="T82" fmla="*/ 4535 w 5735"/>
              <a:gd name="T83" fmla="*/ 247 h 404"/>
              <a:gd name="T84" fmla="*/ 4365 w 5735"/>
              <a:gd name="T85" fmla="*/ 395 h 404"/>
              <a:gd name="T86" fmla="*/ 4900 w 5735"/>
              <a:gd name="T87" fmla="*/ 241 h 404"/>
              <a:gd name="T88" fmla="*/ 4658 w 5735"/>
              <a:gd name="T89" fmla="*/ 395 h 404"/>
              <a:gd name="T90" fmla="*/ 4954 w 5735"/>
              <a:gd name="T91" fmla="*/ 395 h 404"/>
              <a:gd name="T92" fmla="*/ 4658 w 5735"/>
              <a:gd name="T93" fmla="*/ 395 h 404"/>
              <a:gd name="T94" fmla="*/ 5037 w 5735"/>
              <a:gd name="T95" fmla="*/ 202 h 404"/>
              <a:gd name="T96" fmla="*/ 5221 w 5735"/>
              <a:gd name="T97" fmla="*/ 349 h 404"/>
              <a:gd name="T98" fmla="*/ 5385 w 5735"/>
              <a:gd name="T99" fmla="*/ 132 h 404"/>
              <a:gd name="T100" fmla="*/ 5735 w 5735"/>
              <a:gd name="T101" fmla="*/ 336 h 404"/>
              <a:gd name="T102" fmla="*/ 5716 w 5735"/>
              <a:gd name="T103" fmla="*/ 169 h 404"/>
              <a:gd name="T104" fmla="*/ 5731 w 5735"/>
              <a:gd name="T105" fmla="*/ 10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735" h="404">
                <a:moveTo>
                  <a:pt x="68" y="64"/>
                </a:moveTo>
                <a:lnTo>
                  <a:pt x="68" y="64"/>
                </a:lnTo>
                <a:lnTo>
                  <a:pt x="134" y="64"/>
                </a:lnTo>
                <a:cubicBezTo>
                  <a:pt x="240" y="64"/>
                  <a:pt x="263" y="125"/>
                  <a:pt x="263" y="202"/>
                </a:cubicBezTo>
                <a:cubicBezTo>
                  <a:pt x="263" y="279"/>
                  <a:pt x="240" y="340"/>
                  <a:pt x="134" y="340"/>
                </a:cubicBezTo>
                <a:lnTo>
                  <a:pt x="68" y="340"/>
                </a:lnTo>
                <a:lnTo>
                  <a:pt x="68" y="64"/>
                </a:lnTo>
                <a:close/>
                <a:moveTo>
                  <a:pt x="0" y="395"/>
                </a:moveTo>
                <a:lnTo>
                  <a:pt x="0" y="395"/>
                </a:lnTo>
                <a:lnTo>
                  <a:pt x="160" y="395"/>
                </a:lnTo>
                <a:cubicBezTo>
                  <a:pt x="279" y="395"/>
                  <a:pt x="330" y="308"/>
                  <a:pt x="330" y="202"/>
                </a:cubicBezTo>
                <a:cubicBezTo>
                  <a:pt x="330" y="96"/>
                  <a:pt x="279" y="10"/>
                  <a:pt x="160" y="10"/>
                </a:cubicBezTo>
                <a:lnTo>
                  <a:pt x="0" y="10"/>
                </a:lnTo>
                <a:lnTo>
                  <a:pt x="0" y="395"/>
                </a:lnTo>
                <a:close/>
                <a:moveTo>
                  <a:pt x="399" y="395"/>
                </a:moveTo>
                <a:lnTo>
                  <a:pt x="399" y="395"/>
                </a:lnTo>
                <a:lnTo>
                  <a:pt x="680" y="395"/>
                </a:lnTo>
                <a:lnTo>
                  <a:pt x="680" y="336"/>
                </a:lnTo>
                <a:lnTo>
                  <a:pt x="466" y="336"/>
                </a:lnTo>
                <a:lnTo>
                  <a:pt x="466" y="224"/>
                </a:lnTo>
                <a:lnTo>
                  <a:pt x="660" y="224"/>
                </a:lnTo>
                <a:lnTo>
                  <a:pt x="660" y="169"/>
                </a:lnTo>
                <a:lnTo>
                  <a:pt x="466" y="169"/>
                </a:lnTo>
                <a:lnTo>
                  <a:pt x="466" y="68"/>
                </a:lnTo>
                <a:lnTo>
                  <a:pt x="676" y="68"/>
                </a:lnTo>
                <a:lnTo>
                  <a:pt x="676" y="10"/>
                </a:lnTo>
                <a:lnTo>
                  <a:pt x="399" y="10"/>
                </a:lnTo>
                <a:lnTo>
                  <a:pt x="399" y="395"/>
                </a:lnTo>
                <a:close/>
                <a:moveTo>
                  <a:pt x="746" y="395"/>
                </a:moveTo>
                <a:lnTo>
                  <a:pt x="746" y="395"/>
                </a:lnTo>
                <a:lnTo>
                  <a:pt x="813" y="395"/>
                </a:lnTo>
                <a:lnTo>
                  <a:pt x="813" y="224"/>
                </a:lnTo>
                <a:lnTo>
                  <a:pt x="988" y="224"/>
                </a:lnTo>
                <a:lnTo>
                  <a:pt x="988" y="169"/>
                </a:lnTo>
                <a:lnTo>
                  <a:pt x="813" y="169"/>
                </a:lnTo>
                <a:lnTo>
                  <a:pt x="813" y="68"/>
                </a:lnTo>
                <a:lnTo>
                  <a:pt x="1012" y="68"/>
                </a:lnTo>
                <a:lnTo>
                  <a:pt x="1012" y="10"/>
                </a:lnTo>
                <a:lnTo>
                  <a:pt x="746" y="10"/>
                </a:lnTo>
                <a:lnTo>
                  <a:pt x="746" y="395"/>
                </a:lnTo>
                <a:close/>
                <a:moveTo>
                  <a:pt x="1067" y="395"/>
                </a:moveTo>
                <a:lnTo>
                  <a:pt x="1067" y="395"/>
                </a:lnTo>
                <a:lnTo>
                  <a:pt x="1348" y="395"/>
                </a:lnTo>
                <a:lnTo>
                  <a:pt x="1348" y="336"/>
                </a:lnTo>
                <a:lnTo>
                  <a:pt x="1135" y="336"/>
                </a:lnTo>
                <a:lnTo>
                  <a:pt x="1135" y="224"/>
                </a:lnTo>
                <a:lnTo>
                  <a:pt x="1329" y="224"/>
                </a:lnTo>
                <a:lnTo>
                  <a:pt x="1329" y="169"/>
                </a:lnTo>
                <a:lnTo>
                  <a:pt x="1135" y="169"/>
                </a:lnTo>
                <a:lnTo>
                  <a:pt x="1135" y="68"/>
                </a:lnTo>
                <a:lnTo>
                  <a:pt x="1344" y="68"/>
                </a:lnTo>
                <a:lnTo>
                  <a:pt x="1344" y="10"/>
                </a:lnTo>
                <a:lnTo>
                  <a:pt x="1067" y="10"/>
                </a:lnTo>
                <a:lnTo>
                  <a:pt x="1067" y="395"/>
                </a:lnTo>
                <a:close/>
                <a:moveTo>
                  <a:pt x="1413" y="395"/>
                </a:moveTo>
                <a:lnTo>
                  <a:pt x="1413" y="395"/>
                </a:lnTo>
                <a:lnTo>
                  <a:pt x="1477" y="395"/>
                </a:lnTo>
                <a:lnTo>
                  <a:pt x="1477" y="111"/>
                </a:lnTo>
                <a:lnTo>
                  <a:pt x="1479" y="111"/>
                </a:lnTo>
                <a:lnTo>
                  <a:pt x="1654" y="395"/>
                </a:lnTo>
                <a:lnTo>
                  <a:pt x="1725" y="395"/>
                </a:lnTo>
                <a:lnTo>
                  <a:pt x="1725" y="10"/>
                </a:lnTo>
                <a:lnTo>
                  <a:pt x="1661" y="10"/>
                </a:lnTo>
                <a:lnTo>
                  <a:pt x="1661" y="293"/>
                </a:lnTo>
                <a:lnTo>
                  <a:pt x="1660" y="293"/>
                </a:lnTo>
                <a:lnTo>
                  <a:pt x="1484" y="10"/>
                </a:lnTo>
                <a:lnTo>
                  <a:pt x="1413" y="10"/>
                </a:lnTo>
                <a:lnTo>
                  <a:pt x="1413" y="395"/>
                </a:lnTo>
                <a:close/>
                <a:moveTo>
                  <a:pt x="2141" y="132"/>
                </a:moveTo>
                <a:lnTo>
                  <a:pt x="2141" y="132"/>
                </a:lnTo>
                <a:cubicBezTo>
                  <a:pt x="2133" y="49"/>
                  <a:pt x="2064" y="1"/>
                  <a:pt x="1977" y="0"/>
                </a:cubicBezTo>
                <a:cubicBezTo>
                  <a:pt x="1862" y="0"/>
                  <a:pt x="1793" y="92"/>
                  <a:pt x="1793" y="202"/>
                </a:cubicBezTo>
                <a:cubicBezTo>
                  <a:pt x="1793" y="312"/>
                  <a:pt x="1862" y="404"/>
                  <a:pt x="1977" y="404"/>
                </a:cubicBezTo>
                <a:cubicBezTo>
                  <a:pt x="2071" y="404"/>
                  <a:pt x="2136" y="340"/>
                  <a:pt x="2141" y="248"/>
                </a:cubicBezTo>
                <a:lnTo>
                  <a:pt x="2075" y="248"/>
                </a:lnTo>
                <a:cubicBezTo>
                  <a:pt x="2070" y="304"/>
                  <a:pt x="2037" y="349"/>
                  <a:pt x="1977" y="349"/>
                </a:cubicBezTo>
                <a:cubicBezTo>
                  <a:pt x="1895" y="349"/>
                  <a:pt x="1860" y="276"/>
                  <a:pt x="1860" y="202"/>
                </a:cubicBezTo>
                <a:cubicBezTo>
                  <a:pt x="1860" y="128"/>
                  <a:pt x="1895" y="55"/>
                  <a:pt x="1977" y="55"/>
                </a:cubicBezTo>
                <a:cubicBezTo>
                  <a:pt x="2033" y="55"/>
                  <a:pt x="2062" y="88"/>
                  <a:pt x="2073" y="132"/>
                </a:cubicBezTo>
                <a:lnTo>
                  <a:pt x="2141" y="132"/>
                </a:lnTo>
                <a:close/>
                <a:moveTo>
                  <a:pt x="2210" y="395"/>
                </a:moveTo>
                <a:lnTo>
                  <a:pt x="2210" y="395"/>
                </a:lnTo>
                <a:lnTo>
                  <a:pt x="2491" y="395"/>
                </a:lnTo>
                <a:lnTo>
                  <a:pt x="2491" y="336"/>
                </a:lnTo>
                <a:lnTo>
                  <a:pt x="2277" y="336"/>
                </a:lnTo>
                <a:lnTo>
                  <a:pt x="2277" y="224"/>
                </a:lnTo>
                <a:lnTo>
                  <a:pt x="2471" y="224"/>
                </a:lnTo>
                <a:lnTo>
                  <a:pt x="2471" y="169"/>
                </a:lnTo>
                <a:lnTo>
                  <a:pt x="2277" y="169"/>
                </a:lnTo>
                <a:lnTo>
                  <a:pt x="2277" y="68"/>
                </a:lnTo>
                <a:lnTo>
                  <a:pt x="2487" y="68"/>
                </a:lnTo>
                <a:lnTo>
                  <a:pt x="2487" y="10"/>
                </a:lnTo>
                <a:lnTo>
                  <a:pt x="2210" y="10"/>
                </a:lnTo>
                <a:lnTo>
                  <a:pt x="2210" y="395"/>
                </a:lnTo>
                <a:close/>
                <a:moveTo>
                  <a:pt x="2837" y="76"/>
                </a:moveTo>
                <a:lnTo>
                  <a:pt x="2837" y="76"/>
                </a:lnTo>
                <a:lnTo>
                  <a:pt x="2839" y="76"/>
                </a:lnTo>
                <a:lnTo>
                  <a:pt x="2897" y="241"/>
                </a:lnTo>
                <a:lnTo>
                  <a:pt x="2779" y="241"/>
                </a:lnTo>
                <a:lnTo>
                  <a:pt x="2837" y="76"/>
                </a:lnTo>
                <a:close/>
                <a:moveTo>
                  <a:pt x="2655" y="395"/>
                </a:moveTo>
                <a:lnTo>
                  <a:pt x="2655" y="395"/>
                </a:lnTo>
                <a:lnTo>
                  <a:pt x="2724" y="395"/>
                </a:lnTo>
                <a:lnTo>
                  <a:pt x="2761" y="293"/>
                </a:lnTo>
                <a:lnTo>
                  <a:pt x="2914" y="293"/>
                </a:lnTo>
                <a:lnTo>
                  <a:pt x="2950" y="395"/>
                </a:lnTo>
                <a:lnTo>
                  <a:pt x="3023" y="395"/>
                </a:lnTo>
                <a:lnTo>
                  <a:pt x="2874" y="10"/>
                </a:lnTo>
                <a:lnTo>
                  <a:pt x="2803" y="10"/>
                </a:lnTo>
                <a:lnTo>
                  <a:pt x="2655" y="395"/>
                </a:lnTo>
                <a:close/>
                <a:moveTo>
                  <a:pt x="3068" y="395"/>
                </a:moveTo>
                <a:lnTo>
                  <a:pt x="3068" y="395"/>
                </a:lnTo>
                <a:lnTo>
                  <a:pt x="3132" y="395"/>
                </a:lnTo>
                <a:lnTo>
                  <a:pt x="3132" y="111"/>
                </a:lnTo>
                <a:lnTo>
                  <a:pt x="3133" y="111"/>
                </a:lnTo>
                <a:lnTo>
                  <a:pt x="3309" y="395"/>
                </a:lnTo>
                <a:lnTo>
                  <a:pt x="3380" y="395"/>
                </a:lnTo>
                <a:lnTo>
                  <a:pt x="3380" y="10"/>
                </a:lnTo>
                <a:lnTo>
                  <a:pt x="3316" y="10"/>
                </a:lnTo>
                <a:lnTo>
                  <a:pt x="3316" y="293"/>
                </a:lnTo>
                <a:lnTo>
                  <a:pt x="3315" y="293"/>
                </a:lnTo>
                <a:lnTo>
                  <a:pt x="3139" y="10"/>
                </a:lnTo>
                <a:lnTo>
                  <a:pt x="3068" y="10"/>
                </a:lnTo>
                <a:lnTo>
                  <a:pt x="3068" y="395"/>
                </a:lnTo>
                <a:close/>
                <a:moveTo>
                  <a:pt x="3535" y="64"/>
                </a:moveTo>
                <a:lnTo>
                  <a:pt x="3535" y="64"/>
                </a:lnTo>
                <a:lnTo>
                  <a:pt x="3601" y="64"/>
                </a:lnTo>
                <a:cubicBezTo>
                  <a:pt x="3707" y="64"/>
                  <a:pt x="3729" y="125"/>
                  <a:pt x="3729" y="202"/>
                </a:cubicBezTo>
                <a:cubicBezTo>
                  <a:pt x="3729" y="279"/>
                  <a:pt x="3707" y="340"/>
                  <a:pt x="3601" y="340"/>
                </a:cubicBezTo>
                <a:lnTo>
                  <a:pt x="3535" y="340"/>
                </a:lnTo>
                <a:lnTo>
                  <a:pt x="3535" y="64"/>
                </a:lnTo>
                <a:close/>
                <a:moveTo>
                  <a:pt x="3467" y="395"/>
                </a:moveTo>
                <a:lnTo>
                  <a:pt x="3467" y="395"/>
                </a:lnTo>
                <a:lnTo>
                  <a:pt x="3627" y="395"/>
                </a:lnTo>
                <a:cubicBezTo>
                  <a:pt x="3746" y="395"/>
                  <a:pt x="3797" y="308"/>
                  <a:pt x="3797" y="202"/>
                </a:cubicBezTo>
                <a:cubicBezTo>
                  <a:pt x="3797" y="96"/>
                  <a:pt x="3746" y="10"/>
                  <a:pt x="3627" y="10"/>
                </a:cubicBezTo>
                <a:lnTo>
                  <a:pt x="3467" y="10"/>
                </a:lnTo>
                <a:lnTo>
                  <a:pt x="3467" y="395"/>
                </a:lnTo>
                <a:close/>
                <a:moveTo>
                  <a:pt x="3984" y="266"/>
                </a:moveTo>
                <a:lnTo>
                  <a:pt x="3984" y="266"/>
                </a:lnTo>
                <a:cubicBezTo>
                  <a:pt x="3985" y="362"/>
                  <a:pt x="4056" y="404"/>
                  <a:pt x="4144" y="404"/>
                </a:cubicBezTo>
                <a:cubicBezTo>
                  <a:pt x="4221" y="404"/>
                  <a:pt x="4297" y="369"/>
                  <a:pt x="4297" y="283"/>
                </a:cubicBezTo>
                <a:cubicBezTo>
                  <a:pt x="4297" y="243"/>
                  <a:pt x="4273" y="200"/>
                  <a:pt x="4222" y="185"/>
                </a:cubicBezTo>
                <a:cubicBezTo>
                  <a:pt x="4202" y="179"/>
                  <a:pt x="4117" y="157"/>
                  <a:pt x="4111" y="155"/>
                </a:cubicBezTo>
                <a:cubicBezTo>
                  <a:pt x="4084" y="148"/>
                  <a:pt x="4065" y="132"/>
                  <a:pt x="4065" y="105"/>
                </a:cubicBezTo>
                <a:cubicBezTo>
                  <a:pt x="4065" y="67"/>
                  <a:pt x="4105" y="55"/>
                  <a:pt x="4136" y="55"/>
                </a:cubicBezTo>
                <a:cubicBezTo>
                  <a:pt x="4183" y="55"/>
                  <a:pt x="4216" y="74"/>
                  <a:pt x="4219" y="123"/>
                </a:cubicBezTo>
                <a:lnTo>
                  <a:pt x="4287" y="123"/>
                </a:lnTo>
                <a:cubicBezTo>
                  <a:pt x="4287" y="43"/>
                  <a:pt x="4219" y="0"/>
                  <a:pt x="4139" y="0"/>
                </a:cubicBezTo>
                <a:cubicBezTo>
                  <a:pt x="4069" y="0"/>
                  <a:pt x="3998" y="36"/>
                  <a:pt x="3998" y="114"/>
                </a:cubicBezTo>
                <a:cubicBezTo>
                  <a:pt x="3998" y="154"/>
                  <a:pt x="4017" y="193"/>
                  <a:pt x="4083" y="211"/>
                </a:cubicBezTo>
                <a:cubicBezTo>
                  <a:pt x="4136" y="226"/>
                  <a:pt x="4171" y="233"/>
                  <a:pt x="4198" y="243"/>
                </a:cubicBezTo>
                <a:cubicBezTo>
                  <a:pt x="4214" y="249"/>
                  <a:pt x="4230" y="261"/>
                  <a:pt x="4230" y="291"/>
                </a:cubicBezTo>
                <a:cubicBezTo>
                  <a:pt x="4230" y="320"/>
                  <a:pt x="4208" y="349"/>
                  <a:pt x="4149" y="349"/>
                </a:cubicBezTo>
                <a:cubicBezTo>
                  <a:pt x="4095" y="349"/>
                  <a:pt x="4051" y="326"/>
                  <a:pt x="4051" y="266"/>
                </a:cubicBezTo>
                <a:lnTo>
                  <a:pt x="3984" y="266"/>
                </a:lnTo>
                <a:close/>
                <a:moveTo>
                  <a:pt x="4432" y="64"/>
                </a:moveTo>
                <a:lnTo>
                  <a:pt x="4432" y="64"/>
                </a:lnTo>
                <a:lnTo>
                  <a:pt x="4532" y="64"/>
                </a:lnTo>
                <a:cubicBezTo>
                  <a:pt x="4567" y="64"/>
                  <a:pt x="4598" y="77"/>
                  <a:pt x="4598" y="128"/>
                </a:cubicBezTo>
                <a:cubicBezTo>
                  <a:pt x="4598" y="177"/>
                  <a:pt x="4561" y="192"/>
                  <a:pt x="4531" y="192"/>
                </a:cubicBezTo>
                <a:lnTo>
                  <a:pt x="4432" y="192"/>
                </a:lnTo>
                <a:lnTo>
                  <a:pt x="4432" y="64"/>
                </a:lnTo>
                <a:close/>
                <a:moveTo>
                  <a:pt x="4365" y="395"/>
                </a:moveTo>
                <a:lnTo>
                  <a:pt x="4365" y="395"/>
                </a:lnTo>
                <a:lnTo>
                  <a:pt x="4432" y="395"/>
                </a:lnTo>
                <a:lnTo>
                  <a:pt x="4432" y="247"/>
                </a:lnTo>
                <a:lnTo>
                  <a:pt x="4535" y="247"/>
                </a:lnTo>
                <a:cubicBezTo>
                  <a:pt x="4645" y="248"/>
                  <a:pt x="4666" y="177"/>
                  <a:pt x="4666" y="129"/>
                </a:cubicBezTo>
                <a:cubicBezTo>
                  <a:pt x="4666" y="81"/>
                  <a:pt x="4645" y="10"/>
                  <a:pt x="4535" y="10"/>
                </a:cubicBezTo>
                <a:lnTo>
                  <a:pt x="4365" y="10"/>
                </a:lnTo>
                <a:lnTo>
                  <a:pt x="4365" y="395"/>
                </a:lnTo>
                <a:close/>
                <a:moveTo>
                  <a:pt x="4841" y="76"/>
                </a:moveTo>
                <a:lnTo>
                  <a:pt x="4841" y="76"/>
                </a:lnTo>
                <a:lnTo>
                  <a:pt x="4842" y="76"/>
                </a:lnTo>
                <a:lnTo>
                  <a:pt x="4900" y="241"/>
                </a:lnTo>
                <a:lnTo>
                  <a:pt x="4782" y="241"/>
                </a:lnTo>
                <a:lnTo>
                  <a:pt x="4841" y="76"/>
                </a:lnTo>
                <a:close/>
                <a:moveTo>
                  <a:pt x="4658" y="395"/>
                </a:moveTo>
                <a:lnTo>
                  <a:pt x="4658" y="395"/>
                </a:lnTo>
                <a:lnTo>
                  <a:pt x="4728" y="395"/>
                </a:lnTo>
                <a:lnTo>
                  <a:pt x="4764" y="293"/>
                </a:lnTo>
                <a:lnTo>
                  <a:pt x="4918" y="293"/>
                </a:lnTo>
                <a:lnTo>
                  <a:pt x="4954" y="395"/>
                </a:lnTo>
                <a:lnTo>
                  <a:pt x="5026" y="395"/>
                </a:lnTo>
                <a:lnTo>
                  <a:pt x="4878" y="10"/>
                </a:lnTo>
                <a:lnTo>
                  <a:pt x="4806" y="10"/>
                </a:lnTo>
                <a:lnTo>
                  <a:pt x="4658" y="395"/>
                </a:lnTo>
                <a:close/>
                <a:moveTo>
                  <a:pt x="5385" y="132"/>
                </a:moveTo>
                <a:lnTo>
                  <a:pt x="5385" y="132"/>
                </a:lnTo>
                <a:cubicBezTo>
                  <a:pt x="5377" y="49"/>
                  <a:pt x="5308" y="1"/>
                  <a:pt x="5221" y="0"/>
                </a:cubicBezTo>
                <a:cubicBezTo>
                  <a:pt x="5106" y="0"/>
                  <a:pt x="5037" y="92"/>
                  <a:pt x="5037" y="202"/>
                </a:cubicBezTo>
                <a:cubicBezTo>
                  <a:pt x="5037" y="312"/>
                  <a:pt x="5106" y="404"/>
                  <a:pt x="5221" y="404"/>
                </a:cubicBezTo>
                <a:cubicBezTo>
                  <a:pt x="5315" y="404"/>
                  <a:pt x="5380" y="340"/>
                  <a:pt x="5385" y="248"/>
                </a:cubicBezTo>
                <a:lnTo>
                  <a:pt x="5320" y="248"/>
                </a:lnTo>
                <a:cubicBezTo>
                  <a:pt x="5314" y="304"/>
                  <a:pt x="5281" y="349"/>
                  <a:pt x="5221" y="349"/>
                </a:cubicBezTo>
                <a:cubicBezTo>
                  <a:pt x="5139" y="349"/>
                  <a:pt x="5104" y="276"/>
                  <a:pt x="5104" y="202"/>
                </a:cubicBezTo>
                <a:cubicBezTo>
                  <a:pt x="5104" y="128"/>
                  <a:pt x="5139" y="55"/>
                  <a:pt x="5221" y="55"/>
                </a:cubicBezTo>
                <a:cubicBezTo>
                  <a:pt x="5278" y="55"/>
                  <a:pt x="5306" y="88"/>
                  <a:pt x="5317" y="132"/>
                </a:cubicBezTo>
                <a:lnTo>
                  <a:pt x="5385" y="132"/>
                </a:lnTo>
                <a:close/>
                <a:moveTo>
                  <a:pt x="5454" y="395"/>
                </a:moveTo>
                <a:lnTo>
                  <a:pt x="5454" y="395"/>
                </a:lnTo>
                <a:lnTo>
                  <a:pt x="5735" y="395"/>
                </a:lnTo>
                <a:lnTo>
                  <a:pt x="5735" y="336"/>
                </a:lnTo>
                <a:lnTo>
                  <a:pt x="5521" y="336"/>
                </a:lnTo>
                <a:lnTo>
                  <a:pt x="5521" y="224"/>
                </a:lnTo>
                <a:lnTo>
                  <a:pt x="5716" y="224"/>
                </a:lnTo>
                <a:lnTo>
                  <a:pt x="5716" y="169"/>
                </a:lnTo>
                <a:lnTo>
                  <a:pt x="5521" y="169"/>
                </a:lnTo>
                <a:lnTo>
                  <a:pt x="5521" y="68"/>
                </a:lnTo>
                <a:lnTo>
                  <a:pt x="5731" y="68"/>
                </a:lnTo>
                <a:lnTo>
                  <a:pt x="5731" y="10"/>
                </a:lnTo>
                <a:lnTo>
                  <a:pt x="5454" y="10"/>
                </a:lnTo>
                <a:lnTo>
                  <a:pt x="5454" y="395"/>
                </a:lnTo>
                <a:close/>
              </a:path>
            </a:pathLst>
          </a:custGeom>
          <a:solidFill>
            <a:srgbClr val="FEFEFE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305016" y="1628800"/>
            <a:ext cx="6031344" cy="2892800"/>
          </a:xfrm>
        </p:spPr>
        <p:txBody>
          <a:bodyPr anchor="b"/>
          <a:lstStyle>
            <a:lvl1pPr>
              <a:lnSpc>
                <a:spcPct val="105000"/>
              </a:lnSpc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de-DE" noProof="0" smtClean="0"/>
              <a:t>Click to edit Master title style</a:t>
            </a:r>
            <a:endParaRPr lang="de-DE" altLang="de-DE" noProof="0" dirty="0" smtClean="0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305016" y="4561676"/>
            <a:ext cx="6031344" cy="863111"/>
          </a:xfrm>
        </p:spPr>
        <p:txBody>
          <a:bodyPr anchor="t"/>
          <a:lstStyle>
            <a:lvl1pPr>
              <a:lnSpc>
                <a:spcPct val="100000"/>
              </a:lnSpc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de-DE" noProof="0" smtClean="0"/>
              <a:t>Click to edit Master subtitle style</a:t>
            </a:r>
            <a:endParaRPr lang="de-DE" altLang="de-DE" noProof="0" dirty="0" smtClean="0"/>
          </a:p>
        </p:txBody>
      </p:sp>
    </p:spTree>
    <p:extLst>
      <p:ext uri="{BB962C8B-B14F-4D97-AF65-F5344CB8AC3E}">
        <p14:creationId xmlns:p14="http://schemas.microsoft.com/office/powerpoint/2010/main" val="1217784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Changeab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5424488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  <p:grpSp>
        <p:nvGrpSpPr>
          <p:cNvPr id="18" name="Group 18"/>
          <p:cNvGrpSpPr>
            <a:grpSpLocks/>
          </p:cNvGrpSpPr>
          <p:nvPr userDrawn="1"/>
        </p:nvGrpSpPr>
        <p:grpSpPr bwMode="auto">
          <a:xfrm>
            <a:off x="0" y="5424787"/>
            <a:ext cx="12192000" cy="1433213"/>
            <a:chOff x="0" y="3189"/>
            <a:chExt cx="6736" cy="1572"/>
          </a:xfrm>
        </p:grpSpPr>
        <p:sp>
          <p:nvSpPr>
            <p:cNvPr id="19" name="Rectangle 4"/>
            <p:cNvSpPr>
              <a:spLocks noChangeArrowheads="1"/>
            </p:cNvSpPr>
            <p:nvPr/>
          </p:nvSpPr>
          <p:spPr bwMode="auto">
            <a:xfrm>
              <a:off x="0" y="3189"/>
              <a:ext cx="6736" cy="157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361" dirty="0"/>
            </a:p>
          </p:txBody>
        </p:sp>
        <p:grpSp>
          <p:nvGrpSpPr>
            <p:cNvPr id="20" name="Group 15"/>
            <p:cNvGrpSpPr>
              <a:grpSpLocks/>
            </p:cNvGrpSpPr>
            <p:nvPr/>
          </p:nvGrpSpPr>
          <p:grpSpPr bwMode="auto">
            <a:xfrm>
              <a:off x="0" y="3189"/>
              <a:ext cx="6736" cy="68"/>
              <a:chOff x="0" y="3189"/>
              <a:chExt cx="6736" cy="68"/>
            </a:xfrm>
          </p:grpSpPr>
          <p:sp>
            <p:nvSpPr>
              <p:cNvPr id="21" name="Rectangle 16"/>
              <p:cNvSpPr>
                <a:spLocks noChangeArrowheads="1"/>
              </p:cNvSpPr>
              <p:nvPr/>
            </p:nvSpPr>
            <p:spPr bwMode="auto">
              <a:xfrm>
                <a:off x="0" y="3189"/>
                <a:ext cx="6733" cy="2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 sz="1361" dirty="0"/>
              </a:p>
            </p:txBody>
          </p:sp>
          <p:sp>
            <p:nvSpPr>
              <p:cNvPr id="22" name="Rectangle 17"/>
              <p:cNvSpPr>
                <a:spLocks noChangeArrowheads="1"/>
              </p:cNvSpPr>
              <p:nvPr/>
            </p:nvSpPr>
            <p:spPr bwMode="auto">
              <a:xfrm>
                <a:off x="1826" y="3189"/>
                <a:ext cx="4910" cy="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 sz="1361" dirty="0"/>
              </a:p>
            </p:txBody>
          </p:sp>
        </p:grpSp>
      </p:grpSp>
      <p:pic>
        <p:nvPicPr>
          <p:cNvPr id="11" name="Picture 10" descr="AIRBUS_WHITE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60496" y="6165304"/>
            <a:ext cx="1440160" cy="36004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305016" y="5768386"/>
            <a:ext cx="6031344" cy="756958"/>
          </a:xfrm>
        </p:spPr>
        <p:txBody>
          <a:bodyPr anchor="b"/>
          <a:lstStyle>
            <a:lvl1pPr>
              <a:defRPr sz="1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reeform 5"/>
          <p:cNvSpPr>
            <a:spLocks noChangeAspect="1" noEditPoints="1"/>
          </p:cNvSpPr>
          <p:nvPr userDrawn="1"/>
        </p:nvSpPr>
        <p:spPr bwMode="auto">
          <a:xfrm>
            <a:off x="3305016" y="5652001"/>
            <a:ext cx="1652400" cy="116385"/>
          </a:xfrm>
          <a:custGeom>
            <a:avLst/>
            <a:gdLst>
              <a:gd name="T0" fmla="*/ 263 w 5735"/>
              <a:gd name="T1" fmla="*/ 202 h 404"/>
              <a:gd name="T2" fmla="*/ 0 w 5735"/>
              <a:gd name="T3" fmla="*/ 395 h 404"/>
              <a:gd name="T4" fmla="*/ 160 w 5735"/>
              <a:gd name="T5" fmla="*/ 10 h 404"/>
              <a:gd name="T6" fmla="*/ 399 w 5735"/>
              <a:gd name="T7" fmla="*/ 395 h 404"/>
              <a:gd name="T8" fmla="*/ 466 w 5735"/>
              <a:gd name="T9" fmla="*/ 224 h 404"/>
              <a:gd name="T10" fmla="*/ 466 w 5735"/>
              <a:gd name="T11" fmla="*/ 68 h 404"/>
              <a:gd name="T12" fmla="*/ 399 w 5735"/>
              <a:gd name="T13" fmla="*/ 395 h 404"/>
              <a:gd name="T14" fmla="*/ 813 w 5735"/>
              <a:gd name="T15" fmla="*/ 224 h 404"/>
              <a:gd name="T16" fmla="*/ 813 w 5735"/>
              <a:gd name="T17" fmla="*/ 68 h 404"/>
              <a:gd name="T18" fmla="*/ 746 w 5735"/>
              <a:gd name="T19" fmla="*/ 395 h 404"/>
              <a:gd name="T20" fmla="*/ 1348 w 5735"/>
              <a:gd name="T21" fmla="*/ 336 h 404"/>
              <a:gd name="T22" fmla="*/ 1329 w 5735"/>
              <a:gd name="T23" fmla="*/ 169 h 404"/>
              <a:gd name="T24" fmla="*/ 1344 w 5735"/>
              <a:gd name="T25" fmla="*/ 10 h 404"/>
              <a:gd name="T26" fmla="*/ 1413 w 5735"/>
              <a:gd name="T27" fmla="*/ 395 h 404"/>
              <a:gd name="T28" fmla="*/ 1654 w 5735"/>
              <a:gd name="T29" fmla="*/ 395 h 404"/>
              <a:gd name="T30" fmla="*/ 1661 w 5735"/>
              <a:gd name="T31" fmla="*/ 293 h 404"/>
              <a:gd name="T32" fmla="*/ 1413 w 5735"/>
              <a:gd name="T33" fmla="*/ 395 h 404"/>
              <a:gd name="T34" fmla="*/ 1793 w 5735"/>
              <a:gd name="T35" fmla="*/ 202 h 404"/>
              <a:gd name="T36" fmla="*/ 1977 w 5735"/>
              <a:gd name="T37" fmla="*/ 349 h 404"/>
              <a:gd name="T38" fmla="*/ 2141 w 5735"/>
              <a:gd name="T39" fmla="*/ 132 h 404"/>
              <a:gd name="T40" fmla="*/ 2491 w 5735"/>
              <a:gd name="T41" fmla="*/ 336 h 404"/>
              <a:gd name="T42" fmla="*/ 2471 w 5735"/>
              <a:gd name="T43" fmla="*/ 169 h 404"/>
              <a:gd name="T44" fmla="*/ 2487 w 5735"/>
              <a:gd name="T45" fmla="*/ 10 h 404"/>
              <a:gd name="T46" fmla="*/ 2837 w 5735"/>
              <a:gd name="T47" fmla="*/ 76 h 404"/>
              <a:gd name="T48" fmla="*/ 2837 w 5735"/>
              <a:gd name="T49" fmla="*/ 76 h 404"/>
              <a:gd name="T50" fmla="*/ 2761 w 5735"/>
              <a:gd name="T51" fmla="*/ 293 h 404"/>
              <a:gd name="T52" fmla="*/ 2874 w 5735"/>
              <a:gd name="T53" fmla="*/ 10 h 404"/>
              <a:gd name="T54" fmla="*/ 3068 w 5735"/>
              <a:gd name="T55" fmla="*/ 395 h 404"/>
              <a:gd name="T56" fmla="*/ 3309 w 5735"/>
              <a:gd name="T57" fmla="*/ 395 h 404"/>
              <a:gd name="T58" fmla="*/ 3316 w 5735"/>
              <a:gd name="T59" fmla="*/ 293 h 404"/>
              <a:gd name="T60" fmla="*/ 3068 w 5735"/>
              <a:gd name="T61" fmla="*/ 395 h 404"/>
              <a:gd name="T62" fmla="*/ 3729 w 5735"/>
              <a:gd name="T63" fmla="*/ 202 h 404"/>
              <a:gd name="T64" fmla="*/ 3467 w 5735"/>
              <a:gd name="T65" fmla="*/ 395 h 404"/>
              <a:gd name="T66" fmla="*/ 3627 w 5735"/>
              <a:gd name="T67" fmla="*/ 10 h 404"/>
              <a:gd name="T68" fmla="*/ 3984 w 5735"/>
              <a:gd name="T69" fmla="*/ 266 h 404"/>
              <a:gd name="T70" fmla="*/ 4111 w 5735"/>
              <a:gd name="T71" fmla="*/ 155 h 404"/>
              <a:gd name="T72" fmla="*/ 4287 w 5735"/>
              <a:gd name="T73" fmla="*/ 123 h 404"/>
              <a:gd name="T74" fmla="*/ 4198 w 5735"/>
              <a:gd name="T75" fmla="*/ 243 h 404"/>
              <a:gd name="T76" fmla="*/ 3984 w 5735"/>
              <a:gd name="T77" fmla="*/ 266 h 404"/>
              <a:gd name="T78" fmla="*/ 4598 w 5735"/>
              <a:gd name="T79" fmla="*/ 128 h 404"/>
              <a:gd name="T80" fmla="*/ 4365 w 5735"/>
              <a:gd name="T81" fmla="*/ 395 h 404"/>
              <a:gd name="T82" fmla="*/ 4535 w 5735"/>
              <a:gd name="T83" fmla="*/ 247 h 404"/>
              <a:gd name="T84" fmla="*/ 4365 w 5735"/>
              <a:gd name="T85" fmla="*/ 395 h 404"/>
              <a:gd name="T86" fmla="*/ 4900 w 5735"/>
              <a:gd name="T87" fmla="*/ 241 h 404"/>
              <a:gd name="T88" fmla="*/ 4658 w 5735"/>
              <a:gd name="T89" fmla="*/ 395 h 404"/>
              <a:gd name="T90" fmla="*/ 4954 w 5735"/>
              <a:gd name="T91" fmla="*/ 395 h 404"/>
              <a:gd name="T92" fmla="*/ 4658 w 5735"/>
              <a:gd name="T93" fmla="*/ 395 h 404"/>
              <a:gd name="T94" fmla="*/ 5037 w 5735"/>
              <a:gd name="T95" fmla="*/ 202 h 404"/>
              <a:gd name="T96" fmla="*/ 5221 w 5735"/>
              <a:gd name="T97" fmla="*/ 349 h 404"/>
              <a:gd name="T98" fmla="*/ 5385 w 5735"/>
              <a:gd name="T99" fmla="*/ 132 h 404"/>
              <a:gd name="T100" fmla="*/ 5735 w 5735"/>
              <a:gd name="T101" fmla="*/ 336 h 404"/>
              <a:gd name="T102" fmla="*/ 5716 w 5735"/>
              <a:gd name="T103" fmla="*/ 169 h 404"/>
              <a:gd name="T104" fmla="*/ 5731 w 5735"/>
              <a:gd name="T105" fmla="*/ 10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735" h="404">
                <a:moveTo>
                  <a:pt x="68" y="64"/>
                </a:moveTo>
                <a:lnTo>
                  <a:pt x="68" y="64"/>
                </a:lnTo>
                <a:lnTo>
                  <a:pt x="134" y="64"/>
                </a:lnTo>
                <a:cubicBezTo>
                  <a:pt x="240" y="64"/>
                  <a:pt x="263" y="125"/>
                  <a:pt x="263" y="202"/>
                </a:cubicBezTo>
                <a:cubicBezTo>
                  <a:pt x="263" y="279"/>
                  <a:pt x="240" y="340"/>
                  <a:pt x="134" y="340"/>
                </a:cubicBezTo>
                <a:lnTo>
                  <a:pt x="68" y="340"/>
                </a:lnTo>
                <a:lnTo>
                  <a:pt x="68" y="64"/>
                </a:lnTo>
                <a:close/>
                <a:moveTo>
                  <a:pt x="0" y="395"/>
                </a:moveTo>
                <a:lnTo>
                  <a:pt x="0" y="395"/>
                </a:lnTo>
                <a:lnTo>
                  <a:pt x="160" y="395"/>
                </a:lnTo>
                <a:cubicBezTo>
                  <a:pt x="279" y="395"/>
                  <a:pt x="330" y="308"/>
                  <a:pt x="330" y="202"/>
                </a:cubicBezTo>
                <a:cubicBezTo>
                  <a:pt x="330" y="96"/>
                  <a:pt x="279" y="10"/>
                  <a:pt x="160" y="10"/>
                </a:cubicBezTo>
                <a:lnTo>
                  <a:pt x="0" y="10"/>
                </a:lnTo>
                <a:lnTo>
                  <a:pt x="0" y="395"/>
                </a:lnTo>
                <a:close/>
                <a:moveTo>
                  <a:pt x="399" y="395"/>
                </a:moveTo>
                <a:lnTo>
                  <a:pt x="399" y="395"/>
                </a:lnTo>
                <a:lnTo>
                  <a:pt x="680" y="395"/>
                </a:lnTo>
                <a:lnTo>
                  <a:pt x="680" y="336"/>
                </a:lnTo>
                <a:lnTo>
                  <a:pt x="466" y="336"/>
                </a:lnTo>
                <a:lnTo>
                  <a:pt x="466" y="224"/>
                </a:lnTo>
                <a:lnTo>
                  <a:pt x="660" y="224"/>
                </a:lnTo>
                <a:lnTo>
                  <a:pt x="660" y="169"/>
                </a:lnTo>
                <a:lnTo>
                  <a:pt x="466" y="169"/>
                </a:lnTo>
                <a:lnTo>
                  <a:pt x="466" y="68"/>
                </a:lnTo>
                <a:lnTo>
                  <a:pt x="676" y="68"/>
                </a:lnTo>
                <a:lnTo>
                  <a:pt x="676" y="10"/>
                </a:lnTo>
                <a:lnTo>
                  <a:pt x="399" y="10"/>
                </a:lnTo>
                <a:lnTo>
                  <a:pt x="399" y="395"/>
                </a:lnTo>
                <a:close/>
                <a:moveTo>
                  <a:pt x="746" y="395"/>
                </a:moveTo>
                <a:lnTo>
                  <a:pt x="746" y="395"/>
                </a:lnTo>
                <a:lnTo>
                  <a:pt x="813" y="395"/>
                </a:lnTo>
                <a:lnTo>
                  <a:pt x="813" y="224"/>
                </a:lnTo>
                <a:lnTo>
                  <a:pt x="988" y="224"/>
                </a:lnTo>
                <a:lnTo>
                  <a:pt x="988" y="169"/>
                </a:lnTo>
                <a:lnTo>
                  <a:pt x="813" y="169"/>
                </a:lnTo>
                <a:lnTo>
                  <a:pt x="813" y="68"/>
                </a:lnTo>
                <a:lnTo>
                  <a:pt x="1012" y="68"/>
                </a:lnTo>
                <a:lnTo>
                  <a:pt x="1012" y="10"/>
                </a:lnTo>
                <a:lnTo>
                  <a:pt x="746" y="10"/>
                </a:lnTo>
                <a:lnTo>
                  <a:pt x="746" y="395"/>
                </a:lnTo>
                <a:close/>
                <a:moveTo>
                  <a:pt x="1067" y="395"/>
                </a:moveTo>
                <a:lnTo>
                  <a:pt x="1067" y="395"/>
                </a:lnTo>
                <a:lnTo>
                  <a:pt x="1348" y="395"/>
                </a:lnTo>
                <a:lnTo>
                  <a:pt x="1348" y="336"/>
                </a:lnTo>
                <a:lnTo>
                  <a:pt x="1135" y="336"/>
                </a:lnTo>
                <a:lnTo>
                  <a:pt x="1135" y="224"/>
                </a:lnTo>
                <a:lnTo>
                  <a:pt x="1329" y="224"/>
                </a:lnTo>
                <a:lnTo>
                  <a:pt x="1329" y="169"/>
                </a:lnTo>
                <a:lnTo>
                  <a:pt x="1135" y="169"/>
                </a:lnTo>
                <a:lnTo>
                  <a:pt x="1135" y="68"/>
                </a:lnTo>
                <a:lnTo>
                  <a:pt x="1344" y="68"/>
                </a:lnTo>
                <a:lnTo>
                  <a:pt x="1344" y="10"/>
                </a:lnTo>
                <a:lnTo>
                  <a:pt x="1067" y="10"/>
                </a:lnTo>
                <a:lnTo>
                  <a:pt x="1067" y="395"/>
                </a:lnTo>
                <a:close/>
                <a:moveTo>
                  <a:pt x="1413" y="395"/>
                </a:moveTo>
                <a:lnTo>
                  <a:pt x="1413" y="395"/>
                </a:lnTo>
                <a:lnTo>
                  <a:pt x="1477" y="395"/>
                </a:lnTo>
                <a:lnTo>
                  <a:pt x="1477" y="111"/>
                </a:lnTo>
                <a:lnTo>
                  <a:pt x="1479" y="111"/>
                </a:lnTo>
                <a:lnTo>
                  <a:pt x="1654" y="395"/>
                </a:lnTo>
                <a:lnTo>
                  <a:pt x="1725" y="395"/>
                </a:lnTo>
                <a:lnTo>
                  <a:pt x="1725" y="10"/>
                </a:lnTo>
                <a:lnTo>
                  <a:pt x="1661" y="10"/>
                </a:lnTo>
                <a:lnTo>
                  <a:pt x="1661" y="293"/>
                </a:lnTo>
                <a:lnTo>
                  <a:pt x="1660" y="293"/>
                </a:lnTo>
                <a:lnTo>
                  <a:pt x="1484" y="10"/>
                </a:lnTo>
                <a:lnTo>
                  <a:pt x="1413" y="10"/>
                </a:lnTo>
                <a:lnTo>
                  <a:pt x="1413" y="395"/>
                </a:lnTo>
                <a:close/>
                <a:moveTo>
                  <a:pt x="2141" y="132"/>
                </a:moveTo>
                <a:lnTo>
                  <a:pt x="2141" y="132"/>
                </a:lnTo>
                <a:cubicBezTo>
                  <a:pt x="2133" y="49"/>
                  <a:pt x="2064" y="1"/>
                  <a:pt x="1977" y="0"/>
                </a:cubicBezTo>
                <a:cubicBezTo>
                  <a:pt x="1862" y="0"/>
                  <a:pt x="1793" y="92"/>
                  <a:pt x="1793" y="202"/>
                </a:cubicBezTo>
                <a:cubicBezTo>
                  <a:pt x="1793" y="312"/>
                  <a:pt x="1862" y="404"/>
                  <a:pt x="1977" y="404"/>
                </a:cubicBezTo>
                <a:cubicBezTo>
                  <a:pt x="2071" y="404"/>
                  <a:pt x="2136" y="340"/>
                  <a:pt x="2141" y="248"/>
                </a:cubicBezTo>
                <a:lnTo>
                  <a:pt x="2075" y="248"/>
                </a:lnTo>
                <a:cubicBezTo>
                  <a:pt x="2070" y="304"/>
                  <a:pt x="2037" y="349"/>
                  <a:pt x="1977" y="349"/>
                </a:cubicBezTo>
                <a:cubicBezTo>
                  <a:pt x="1895" y="349"/>
                  <a:pt x="1860" y="276"/>
                  <a:pt x="1860" y="202"/>
                </a:cubicBezTo>
                <a:cubicBezTo>
                  <a:pt x="1860" y="128"/>
                  <a:pt x="1895" y="55"/>
                  <a:pt x="1977" y="55"/>
                </a:cubicBezTo>
                <a:cubicBezTo>
                  <a:pt x="2033" y="55"/>
                  <a:pt x="2062" y="88"/>
                  <a:pt x="2073" y="132"/>
                </a:cubicBezTo>
                <a:lnTo>
                  <a:pt x="2141" y="132"/>
                </a:lnTo>
                <a:close/>
                <a:moveTo>
                  <a:pt x="2210" y="395"/>
                </a:moveTo>
                <a:lnTo>
                  <a:pt x="2210" y="395"/>
                </a:lnTo>
                <a:lnTo>
                  <a:pt x="2491" y="395"/>
                </a:lnTo>
                <a:lnTo>
                  <a:pt x="2491" y="336"/>
                </a:lnTo>
                <a:lnTo>
                  <a:pt x="2277" y="336"/>
                </a:lnTo>
                <a:lnTo>
                  <a:pt x="2277" y="224"/>
                </a:lnTo>
                <a:lnTo>
                  <a:pt x="2471" y="224"/>
                </a:lnTo>
                <a:lnTo>
                  <a:pt x="2471" y="169"/>
                </a:lnTo>
                <a:lnTo>
                  <a:pt x="2277" y="169"/>
                </a:lnTo>
                <a:lnTo>
                  <a:pt x="2277" y="68"/>
                </a:lnTo>
                <a:lnTo>
                  <a:pt x="2487" y="68"/>
                </a:lnTo>
                <a:lnTo>
                  <a:pt x="2487" y="10"/>
                </a:lnTo>
                <a:lnTo>
                  <a:pt x="2210" y="10"/>
                </a:lnTo>
                <a:lnTo>
                  <a:pt x="2210" y="395"/>
                </a:lnTo>
                <a:close/>
                <a:moveTo>
                  <a:pt x="2837" y="76"/>
                </a:moveTo>
                <a:lnTo>
                  <a:pt x="2837" y="76"/>
                </a:lnTo>
                <a:lnTo>
                  <a:pt x="2839" y="76"/>
                </a:lnTo>
                <a:lnTo>
                  <a:pt x="2897" y="241"/>
                </a:lnTo>
                <a:lnTo>
                  <a:pt x="2779" y="241"/>
                </a:lnTo>
                <a:lnTo>
                  <a:pt x="2837" y="76"/>
                </a:lnTo>
                <a:close/>
                <a:moveTo>
                  <a:pt x="2655" y="395"/>
                </a:moveTo>
                <a:lnTo>
                  <a:pt x="2655" y="395"/>
                </a:lnTo>
                <a:lnTo>
                  <a:pt x="2724" y="395"/>
                </a:lnTo>
                <a:lnTo>
                  <a:pt x="2761" y="293"/>
                </a:lnTo>
                <a:lnTo>
                  <a:pt x="2914" y="293"/>
                </a:lnTo>
                <a:lnTo>
                  <a:pt x="2950" y="395"/>
                </a:lnTo>
                <a:lnTo>
                  <a:pt x="3023" y="395"/>
                </a:lnTo>
                <a:lnTo>
                  <a:pt x="2874" y="10"/>
                </a:lnTo>
                <a:lnTo>
                  <a:pt x="2803" y="10"/>
                </a:lnTo>
                <a:lnTo>
                  <a:pt x="2655" y="395"/>
                </a:lnTo>
                <a:close/>
                <a:moveTo>
                  <a:pt x="3068" y="395"/>
                </a:moveTo>
                <a:lnTo>
                  <a:pt x="3068" y="395"/>
                </a:lnTo>
                <a:lnTo>
                  <a:pt x="3132" y="395"/>
                </a:lnTo>
                <a:lnTo>
                  <a:pt x="3132" y="111"/>
                </a:lnTo>
                <a:lnTo>
                  <a:pt x="3133" y="111"/>
                </a:lnTo>
                <a:lnTo>
                  <a:pt x="3309" y="395"/>
                </a:lnTo>
                <a:lnTo>
                  <a:pt x="3380" y="395"/>
                </a:lnTo>
                <a:lnTo>
                  <a:pt x="3380" y="10"/>
                </a:lnTo>
                <a:lnTo>
                  <a:pt x="3316" y="10"/>
                </a:lnTo>
                <a:lnTo>
                  <a:pt x="3316" y="293"/>
                </a:lnTo>
                <a:lnTo>
                  <a:pt x="3315" y="293"/>
                </a:lnTo>
                <a:lnTo>
                  <a:pt x="3139" y="10"/>
                </a:lnTo>
                <a:lnTo>
                  <a:pt x="3068" y="10"/>
                </a:lnTo>
                <a:lnTo>
                  <a:pt x="3068" y="395"/>
                </a:lnTo>
                <a:close/>
                <a:moveTo>
                  <a:pt x="3535" y="64"/>
                </a:moveTo>
                <a:lnTo>
                  <a:pt x="3535" y="64"/>
                </a:lnTo>
                <a:lnTo>
                  <a:pt x="3601" y="64"/>
                </a:lnTo>
                <a:cubicBezTo>
                  <a:pt x="3707" y="64"/>
                  <a:pt x="3729" y="125"/>
                  <a:pt x="3729" y="202"/>
                </a:cubicBezTo>
                <a:cubicBezTo>
                  <a:pt x="3729" y="279"/>
                  <a:pt x="3707" y="340"/>
                  <a:pt x="3601" y="340"/>
                </a:cubicBezTo>
                <a:lnTo>
                  <a:pt x="3535" y="340"/>
                </a:lnTo>
                <a:lnTo>
                  <a:pt x="3535" y="64"/>
                </a:lnTo>
                <a:close/>
                <a:moveTo>
                  <a:pt x="3467" y="395"/>
                </a:moveTo>
                <a:lnTo>
                  <a:pt x="3467" y="395"/>
                </a:lnTo>
                <a:lnTo>
                  <a:pt x="3627" y="395"/>
                </a:lnTo>
                <a:cubicBezTo>
                  <a:pt x="3746" y="395"/>
                  <a:pt x="3797" y="308"/>
                  <a:pt x="3797" y="202"/>
                </a:cubicBezTo>
                <a:cubicBezTo>
                  <a:pt x="3797" y="96"/>
                  <a:pt x="3746" y="10"/>
                  <a:pt x="3627" y="10"/>
                </a:cubicBezTo>
                <a:lnTo>
                  <a:pt x="3467" y="10"/>
                </a:lnTo>
                <a:lnTo>
                  <a:pt x="3467" y="395"/>
                </a:lnTo>
                <a:close/>
                <a:moveTo>
                  <a:pt x="3984" y="266"/>
                </a:moveTo>
                <a:lnTo>
                  <a:pt x="3984" y="266"/>
                </a:lnTo>
                <a:cubicBezTo>
                  <a:pt x="3985" y="362"/>
                  <a:pt x="4056" y="404"/>
                  <a:pt x="4144" y="404"/>
                </a:cubicBezTo>
                <a:cubicBezTo>
                  <a:pt x="4221" y="404"/>
                  <a:pt x="4297" y="369"/>
                  <a:pt x="4297" y="283"/>
                </a:cubicBezTo>
                <a:cubicBezTo>
                  <a:pt x="4297" y="243"/>
                  <a:pt x="4273" y="200"/>
                  <a:pt x="4222" y="185"/>
                </a:cubicBezTo>
                <a:cubicBezTo>
                  <a:pt x="4202" y="179"/>
                  <a:pt x="4117" y="157"/>
                  <a:pt x="4111" y="155"/>
                </a:cubicBezTo>
                <a:cubicBezTo>
                  <a:pt x="4084" y="148"/>
                  <a:pt x="4065" y="132"/>
                  <a:pt x="4065" y="105"/>
                </a:cubicBezTo>
                <a:cubicBezTo>
                  <a:pt x="4065" y="67"/>
                  <a:pt x="4105" y="55"/>
                  <a:pt x="4136" y="55"/>
                </a:cubicBezTo>
                <a:cubicBezTo>
                  <a:pt x="4183" y="55"/>
                  <a:pt x="4216" y="74"/>
                  <a:pt x="4219" y="123"/>
                </a:cubicBezTo>
                <a:lnTo>
                  <a:pt x="4287" y="123"/>
                </a:lnTo>
                <a:cubicBezTo>
                  <a:pt x="4287" y="43"/>
                  <a:pt x="4219" y="0"/>
                  <a:pt x="4139" y="0"/>
                </a:cubicBezTo>
                <a:cubicBezTo>
                  <a:pt x="4069" y="0"/>
                  <a:pt x="3998" y="36"/>
                  <a:pt x="3998" y="114"/>
                </a:cubicBezTo>
                <a:cubicBezTo>
                  <a:pt x="3998" y="154"/>
                  <a:pt x="4017" y="193"/>
                  <a:pt x="4083" y="211"/>
                </a:cubicBezTo>
                <a:cubicBezTo>
                  <a:pt x="4136" y="226"/>
                  <a:pt x="4171" y="233"/>
                  <a:pt x="4198" y="243"/>
                </a:cubicBezTo>
                <a:cubicBezTo>
                  <a:pt x="4214" y="249"/>
                  <a:pt x="4230" y="261"/>
                  <a:pt x="4230" y="291"/>
                </a:cubicBezTo>
                <a:cubicBezTo>
                  <a:pt x="4230" y="320"/>
                  <a:pt x="4208" y="349"/>
                  <a:pt x="4149" y="349"/>
                </a:cubicBezTo>
                <a:cubicBezTo>
                  <a:pt x="4095" y="349"/>
                  <a:pt x="4051" y="326"/>
                  <a:pt x="4051" y="266"/>
                </a:cubicBezTo>
                <a:lnTo>
                  <a:pt x="3984" y="266"/>
                </a:lnTo>
                <a:close/>
                <a:moveTo>
                  <a:pt x="4432" y="64"/>
                </a:moveTo>
                <a:lnTo>
                  <a:pt x="4432" y="64"/>
                </a:lnTo>
                <a:lnTo>
                  <a:pt x="4532" y="64"/>
                </a:lnTo>
                <a:cubicBezTo>
                  <a:pt x="4567" y="64"/>
                  <a:pt x="4598" y="77"/>
                  <a:pt x="4598" y="128"/>
                </a:cubicBezTo>
                <a:cubicBezTo>
                  <a:pt x="4598" y="177"/>
                  <a:pt x="4561" y="192"/>
                  <a:pt x="4531" y="192"/>
                </a:cubicBezTo>
                <a:lnTo>
                  <a:pt x="4432" y="192"/>
                </a:lnTo>
                <a:lnTo>
                  <a:pt x="4432" y="64"/>
                </a:lnTo>
                <a:close/>
                <a:moveTo>
                  <a:pt x="4365" y="395"/>
                </a:moveTo>
                <a:lnTo>
                  <a:pt x="4365" y="395"/>
                </a:lnTo>
                <a:lnTo>
                  <a:pt x="4432" y="395"/>
                </a:lnTo>
                <a:lnTo>
                  <a:pt x="4432" y="247"/>
                </a:lnTo>
                <a:lnTo>
                  <a:pt x="4535" y="247"/>
                </a:lnTo>
                <a:cubicBezTo>
                  <a:pt x="4645" y="248"/>
                  <a:pt x="4666" y="177"/>
                  <a:pt x="4666" y="129"/>
                </a:cubicBezTo>
                <a:cubicBezTo>
                  <a:pt x="4666" y="81"/>
                  <a:pt x="4645" y="10"/>
                  <a:pt x="4535" y="10"/>
                </a:cubicBezTo>
                <a:lnTo>
                  <a:pt x="4365" y="10"/>
                </a:lnTo>
                <a:lnTo>
                  <a:pt x="4365" y="395"/>
                </a:lnTo>
                <a:close/>
                <a:moveTo>
                  <a:pt x="4841" y="76"/>
                </a:moveTo>
                <a:lnTo>
                  <a:pt x="4841" y="76"/>
                </a:lnTo>
                <a:lnTo>
                  <a:pt x="4842" y="76"/>
                </a:lnTo>
                <a:lnTo>
                  <a:pt x="4900" y="241"/>
                </a:lnTo>
                <a:lnTo>
                  <a:pt x="4782" y="241"/>
                </a:lnTo>
                <a:lnTo>
                  <a:pt x="4841" y="76"/>
                </a:lnTo>
                <a:close/>
                <a:moveTo>
                  <a:pt x="4658" y="395"/>
                </a:moveTo>
                <a:lnTo>
                  <a:pt x="4658" y="395"/>
                </a:lnTo>
                <a:lnTo>
                  <a:pt x="4728" y="395"/>
                </a:lnTo>
                <a:lnTo>
                  <a:pt x="4764" y="293"/>
                </a:lnTo>
                <a:lnTo>
                  <a:pt x="4918" y="293"/>
                </a:lnTo>
                <a:lnTo>
                  <a:pt x="4954" y="395"/>
                </a:lnTo>
                <a:lnTo>
                  <a:pt x="5026" y="395"/>
                </a:lnTo>
                <a:lnTo>
                  <a:pt x="4878" y="10"/>
                </a:lnTo>
                <a:lnTo>
                  <a:pt x="4806" y="10"/>
                </a:lnTo>
                <a:lnTo>
                  <a:pt x="4658" y="395"/>
                </a:lnTo>
                <a:close/>
                <a:moveTo>
                  <a:pt x="5385" y="132"/>
                </a:moveTo>
                <a:lnTo>
                  <a:pt x="5385" y="132"/>
                </a:lnTo>
                <a:cubicBezTo>
                  <a:pt x="5377" y="49"/>
                  <a:pt x="5308" y="1"/>
                  <a:pt x="5221" y="0"/>
                </a:cubicBezTo>
                <a:cubicBezTo>
                  <a:pt x="5106" y="0"/>
                  <a:pt x="5037" y="92"/>
                  <a:pt x="5037" y="202"/>
                </a:cubicBezTo>
                <a:cubicBezTo>
                  <a:pt x="5037" y="312"/>
                  <a:pt x="5106" y="404"/>
                  <a:pt x="5221" y="404"/>
                </a:cubicBezTo>
                <a:cubicBezTo>
                  <a:pt x="5315" y="404"/>
                  <a:pt x="5380" y="340"/>
                  <a:pt x="5385" y="248"/>
                </a:cubicBezTo>
                <a:lnTo>
                  <a:pt x="5320" y="248"/>
                </a:lnTo>
                <a:cubicBezTo>
                  <a:pt x="5314" y="304"/>
                  <a:pt x="5281" y="349"/>
                  <a:pt x="5221" y="349"/>
                </a:cubicBezTo>
                <a:cubicBezTo>
                  <a:pt x="5139" y="349"/>
                  <a:pt x="5104" y="276"/>
                  <a:pt x="5104" y="202"/>
                </a:cubicBezTo>
                <a:cubicBezTo>
                  <a:pt x="5104" y="128"/>
                  <a:pt x="5139" y="55"/>
                  <a:pt x="5221" y="55"/>
                </a:cubicBezTo>
                <a:cubicBezTo>
                  <a:pt x="5278" y="55"/>
                  <a:pt x="5306" y="88"/>
                  <a:pt x="5317" y="132"/>
                </a:cubicBezTo>
                <a:lnTo>
                  <a:pt x="5385" y="132"/>
                </a:lnTo>
                <a:close/>
                <a:moveTo>
                  <a:pt x="5454" y="395"/>
                </a:moveTo>
                <a:lnTo>
                  <a:pt x="5454" y="395"/>
                </a:lnTo>
                <a:lnTo>
                  <a:pt x="5735" y="395"/>
                </a:lnTo>
                <a:lnTo>
                  <a:pt x="5735" y="336"/>
                </a:lnTo>
                <a:lnTo>
                  <a:pt x="5521" y="336"/>
                </a:lnTo>
                <a:lnTo>
                  <a:pt x="5521" y="224"/>
                </a:lnTo>
                <a:lnTo>
                  <a:pt x="5716" y="224"/>
                </a:lnTo>
                <a:lnTo>
                  <a:pt x="5716" y="169"/>
                </a:lnTo>
                <a:lnTo>
                  <a:pt x="5521" y="169"/>
                </a:lnTo>
                <a:lnTo>
                  <a:pt x="5521" y="68"/>
                </a:lnTo>
                <a:lnTo>
                  <a:pt x="5731" y="68"/>
                </a:lnTo>
                <a:lnTo>
                  <a:pt x="5731" y="10"/>
                </a:lnTo>
                <a:lnTo>
                  <a:pt x="5454" y="10"/>
                </a:lnTo>
                <a:lnTo>
                  <a:pt x="5454" y="395"/>
                </a:lnTo>
                <a:close/>
              </a:path>
            </a:pathLst>
          </a:custGeom>
          <a:solidFill>
            <a:srgbClr val="FEFEFE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305016" y="1628800"/>
            <a:ext cx="6031344" cy="2892800"/>
          </a:xfrm>
        </p:spPr>
        <p:txBody>
          <a:bodyPr anchor="b"/>
          <a:lstStyle>
            <a:lvl1pPr>
              <a:lnSpc>
                <a:spcPct val="105000"/>
              </a:lnSpc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de-DE" noProof="0" smtClean="0"/>
              <a:t>Click to edit Master title style</a:t>
            </a:r>
            <a:endParaRPr lang="de-DE" altLang="de-DE" noProof="0" dirty="0" smtClean="0"/>
          </a:p>
        </p:txBody>
      </p:sp>
      <p:sp>
        <p:nvSpPr>
          <p:cNvPr id="1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305016" y="4561676"/>
            <a:ext cx="6031344" cy="863111"/>
          </a:xfrm>
        </p:spPr>
        <p:txBody>
          <a:bodyPr anchor="t"/>
          <a:lstStyle>
            <a:lvl1pPr>
              <a:lnSpc>
                <a:spcPct val="100000"/>
              </a:lnSpc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de-DE" noProof="0" smtClean="0"/>
              <a:t>Click to edit Master subtitle style</a:t>
            </a:r>
            <a:endParaRPr lang="de-DE" altLang="de-DE" noProof="0" dirty="0" smtClean="0"/>
          </a:p>
        </p:txBody>
      </p:sp>
    </p:spTree>
    <p:extLst>
      <p:ext uri="{BB962C8B-B14F-4D97-AF65-F5344CB8AC3E}">
        <p14:creationId xmlns:p14="http://schemas.microsoft.com/office/powerpoint/2010/main" val="1842017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Alternate 1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8"/>
          <p:cNvGrpSpPr>
            <a:grpSpLocks/>
          </p:cNvGrpSpPr>
          <p:nvPr userDrawn="1"/>
        </p:nvGrpSpPr>
        <p:grpSpPr bwMode="auto">
          <a:xfrm>
            <a:off x="0" y="5422052"/>
            <a:ext cx="12192000" cy="1435948"/>
            <a:chOff x="0" y="3186"/>
            <a:chExt cx="6736" cy="1575"/>
          </a:xfrm>
        </p:grpSpPr>
        <p:sp>
          <p:nvSpPr>
            <p:cNvPr id="19" name="Rectangle 4"/>
            <p:cNvSpPr>
              <a:spLocks noChangeArrowheads="1"/>
            </p:cNvSpPr>
            <p:nvPr/>
          </p:nvSpPr>
          <p:spPr bwMode="auto">
            <a:xfrm>
              <a:off x="0" y="3189"/>
              <a:ext cx="6736" cy="157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361" dirty="0"/>
            </a:p>
          </p:txBody>
        </p:sp>
        <p:grpSp>
          <p:nvGrpSpPr>
            <p:cNvPr id="20" name="Group 15"/>
            <p:cNvGrpSpPr>
              <a:grpSpLocks/>
            </p:cNvGrpSpPr>
            <p:nvPr/>
          </p:nvGrpSpPr>
          <p:grpSpPr bwMode="auto">
            <a:xfrm>
              <a:off x="0" y="3186"/>
              <a:ext cx="6736" cy="68"/>
              <a:chOff x="0" y="3186"/>
              <a:chExt cx="6736" cy="68"/>
            </a:xfrm>
          </p:grpSpPr>
          <p:sp>
            <p:nvSpPr>
              <p:cNvPr id="21" name="Rectangle 16"/>
              <p:cNvSpPr>
                <a:spLocks noChangeArrowheads="1"/>
              </p:cNvSpPr>
              <p:nvPr/>
            </p:nvSpPr>
            <p:spPr bwMode="auto">
              <a:xfrm>
                <a:off x="0" y="3186"/>
                <a:ext cx="6733" cy="2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 sz="1361" dirty="0"/>
              </a:p>
            </p:txBody>
          </p:sp>
          <p:sp>
            <p:nvSpPr>
              <p:cNvPr id="22" name="Rectangle 17"/>
              <p:cNvSpPr>
                <a:spLocks noChangeArrowheads="1"/>
              </p:cNvSpPr>
              <p:nvPr/>
            </p:nvSpPr>
            <p:spPr bwMode="auto">
              <a:xfrm>
                <a:off x="1826" y="3186"/>
                <a:ext cx="4910" cy="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 sz="1361" dirty="0"/>
              </a:p>
            </p:txBody>
          </p:sp>
        </p:grpSp>
      </p:grpSp>
      <p:pic>
        <p:nvPicPr>
          <p:cNvPr id="11" name="Picture 10" descr="AIRBUS_WHITE.pn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60496" y="6165304"/>
            <a:ext cx="1440160" cy="36004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305016" y="5768386"/>
            <a:ext cx="6031344" cy="756958"/>
          </a:xfrm>
        </p:spPr>
        <p:txBody>
          <a:bodyPr anchor="b"/>
          <a:lstStyle>
            <a:lvl1pPr>
              <a:defRPr sz="1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reeform 5"/>
          <p:cNvSpPr>
            <a:spLocks noChangeAspect="1" noEditPoints="1"/>
          </p:cNvSpPr>
          <p:nvPr userDrawn="1"/>
        </p:nvSpPr>
        <p:spPr bwMode="auto">
          <a:xfrm>
            <a:off x="3305016" y="5652001"/>
            <a:ext cx="1652400" cy="116385"/>
          </a:xfrm>
          <a:custGeom>
            <a:avLst/>
            <a:gdLst>
              <a:gd name="T0" fmla="*/ 263 w 5735"/>
              <a:gd name="T1" fmla="*/ 202 h 404"/>
              <a:gd name="T2" fmla="*/ 0 w 5735"/>
              <a:gd name="T3" fmla="*/ 395 h 404"/>
              <a:gd name="T4" fmla="*/ 160 w 5735"/>
              <a:gd name="T5" fmla="*/ 10 h 404"/>
              <a:gd name="T6" fmla="*/ 399 w 5735"/>
              <a:gd name="T7" fmla="*/ 395 h 404"/>
              <a:gd name="T8" fmla="*/ 466 w 5735"/>
              <a:gd name="T9" fmla="*/ 224 h 404"/>
              <a:gd name="T10" fmla="*/ 466 w 5735"/>
              <a:gd name="T11" fmla="*/ 68 h 404"/>
              <a:gd name="T12" fmla="*/ 399 w 5735"/>
              <a:gd name="T13" fmla="*/ 395 h 404"/>
              <a:gd name="T14" fmla="*/ 813 w 5735"/>
              <a:gd name="T15" fmla="*/ 224 h 404"/>
              <a:gd name="T16" fmla="*/ 813 w 5735"/>
              <a:gd name="T17" fmla="*/ 68 h 404"/>
              <a:gd name="T18" fmla="*/ 746 w 5735"/>
              <a:gd name="T19" fmla="*/ 395 h 404"/>
              <a:gd name="T20" fmla="*/ 1348 w 5735"/>
              <a:gd name="T21" fmla="*/ 336 h 404"/>
              <a:gd name="T22" fmla="*/ 1329 w 5735"/>
              <a:gd name="T23" fmla="*/ 169 h 404"/>
              <a:gd name="T24" fmla="*/ 1344 w 5735"/>
              <a:gd name="T25" fmla="*/ 10 h 404"/>
              <a:gd name="T26" fmla="*/ 1413 w 5735"/>
              <a:gd name="T27" fmla="*/ 395 h 404"/>
              <a:gd name="T28" fmla="*/ 1654 w 5735"/>
              <a:gd name="T29" fmla="*/ 395 h 404"/>
              <a:gd name="T30" fmla="*/ 1661 w 5735"/>
              <a:gd name="T31" fmla="*/ 293 h 404"/>
              <a:gd name="T32" fmla="*/ 1413 w 5735"/>
              <a:gd name="T33" fmla="*/ 395 h 404"/>
              <a:gd name="T34" fmla="*/ 1793 w 5735"/>
              <a:gd name="T35" fmla="*/ 202 h 404"/>
              <a:gd name="T36" fmla="*/ 1977 w 5735"/>
              <a:gd name="T37" fmla="*/ 349 h 404"/>
              <a:gd name="T38" fmla="*/ 2141 w 5735"/>
              <a:gd name="T39" fmla="*/ 132 h 404"/>
              <a:gd name="T40" fmla="*/ 2491 w 5735"/>
              <a:gd name="T41" fmla="*/ 336 h 404"/>
              <a:gd name="T42" fmla="*/ 2471 w 5735"/>
              <a:gd name="T43" fmla="*/ 169 h 404"/>
              <a:gd name="T44" fmla="*/ 2487 w 5735"/>
              <a:gd name="T45" fmla="*/ 10 h 404"/>
              <a:gd name="T46" fmla="*/ 2837 w 5735"/>
              <a:gd name="T47" fmla="*/ 76 h 404"/>
              <a:gd name="T48" fmla="*/ 2837 w 5735"/>
              <a:gd name="T49" fmla="*/ 76 h 404"/>
              <a:gd name="T50" fmla="*/ 2761 w 5735"/>
              <a:gd name="T51" fmla="*/ 293 h 404"/>
              <a:gd name="T52" fmla="*/ 2874 w 5735"/>
              <a:gd name="T53" fmla="*/ 10 h 404"/>
              <a:gd name="T54" fmla="*/ 3068 w 5735"/>
              <a:gd name="T55" fmla="*/ 395 h 404"/>
              <a:gd name="T56" fmla="*/ 3309 w 5735"/>
              <a:gd name="T57" fmla="*/ 395 h 404"/>
              <a:gd name="T58" fmla="*/ 3316 w 5735"/>
              <a:gd name="T59" fmla="*/ 293 h 404"/>
              <a:gd name="T60" fmla="*/ 3068 w 5735"/>
              <a:gd name="T61" fmla="*/ 395 h 404"/>
              <a:gd name="T62" fmla="*/ 3729 w 5735"/>
              <a:gd name="T63" fmla="*/ 202 h 404"/>
              <a:gd name="T64" fmla="*/ 3467 w 5735"/>
              <a:gd name="T65" fmla="*/ 395 h 404"/>
              <a:gd name="T66" fmla="*/ 3627 w 5735"/>
              <a:gd name="T67" fmla="*/ 10 h 404"/>
              <a:gd name="T68" fmla="*/ 3984 w 5735"/>
              <a:gd name="T69" fmla="*/ 266 h 404"/>
              <a:gd name="T70" fmla="*/ 4111 w 5735"/>
              <a:gd name="T71" fmla="*/ 155 h 404"/>
              <a:gd name="T72" fmla="*/ 4287 w 5735"/>
              <a:gd name="T73" fmla="*/ 123 h 404"/>
              <a:gd name="T74" fmla="*/ 4198 w 5735"/>
              <a:gd name="T75" fmla="*/ 243 h 404"/>
              <a:gd name="T76" fmla="*/ 3984 w 5735"/>
              <a:gd name="T77" fmla="*/ 266 h 404"/>
              <a:gd name="T78" fmla="*/ 4598 w 5735"/>
              <a:gd name="T79" fmla="*/ 128 h 404"/>
              <a:gd name="T80" fmla="*/ 4365 w 5735"/>
              <a:gd name="T81" fmla="*/ 395 h 404"/>
              <a:gd name="T82" fmla="*/ 4535 w 5735"/>
              <a:gd name="T83" fmla="*/ 247 h 404"/>
              <a:gd name="T84" fmla="*/ 4365 w 5735"/>
              <a:gd name="T85" fmla="*/ 395 h 404"/>
              <a:gd name="T86" fmla="*/ 4900 w 5735"/>
              <a:gd name="T87" fmla="*/ 241 h 404"/>
              <a:gd name="T88" fmla="*/ 4658 w 5735"/>
              <a:gd name="T89" fmla="*/ 395 h 404"/>
              <a:gd name="T90" fmla="*/ 4954 w 5735"/>
              <a:gd name="T91" fmla="*/ 395 h 404"/>
              <a:gd name="T92" fmla="*/ 4658 w 5735"/>
              <a:gd name="T93" fmla="*/ 395 h 404"/>
              <a:gd name="T94" fmla="*/ 5037 w 5735"/>
              <a:gd name="T95" fmla="*/ 202 h 404"/>
              <a:gd name="T96" fmla="*/ 5221 w 5735"/>
              <a:gd name="T97" fmla="*/ 349 h 404"/>
              <a:gd name="T98" fmla="*/ 5385 w 5735"/>
              <a:gd name="T99" fmla="*/ 132 h 404"/>
              <a:gd name="T100" fmla="*/ 5735 w 5735"/>
              <a:gd name="T101" fmla="*/ 336 h 404"/>
              <a:gd name="T102" fmla="*/ 5716 w 5735"/>
              <a:gd name="T103" fmla="*/ 169 h 404"/>
              <a:gd name="T104" fmla="*/ 5731 w 5735"/>
              <a:gd name="T105" fmla="*/ 10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735" h="404">
                <a:moveTo>
                  <a:pt x="68" y="64"/>
                </a:moveTo>
                <a:lnTo>
                  <a:pt x="68" y="64"/>
                </a:lnTo>
                <a:lnTo>
                  <a:pt x="134" y="64"/>
                </a:lnTo>
                <a:cubicBezTo>
                  <a:pt x="240" y="64"/>
                  <a:pt x="263" y="125"/>
                  <a:pt x="263" y="202"/>
                </a:cubicBezTo>
                <a:cubicBezTo>
                  <a:pt x="263" y="279"/>
                  <a:pt x="240" y="340"/>
                  <a:pt x="134" y="340"/>
                </a:cubicBezTo>
                <a:lnTo>
                  <a:pt x="68" y="340"/>
                </a:lnTo>
                <a:lnTo>
                  <a:pt x="68" y="64"/>
                </a:lnTo>
                <a:close/>
                <a:moveTo>
                  <a:pt x="0" y="395"/>
                </a:moveTo>
                <a:lnTo>
                  <a:pt x="0" y="395"/>
                </a:lnTo>
                <a:lnTo>
                  <a:pt x="160" y="395"/>
                </a:lnTo>
                <a:cubicBezTo>
                  <a:pt x="279" y="395"/>
                  <a:pt x="330" y="308"/>
                  <a:pt x="330" y="202"/>
                </a:cubicBezTo>
                <a:cubicBezTo>
                  <a:pt x="330" y="96"/>
                  <a:pt x="279" y="10"/>
                  <a:pt x="160" y="10"/>
                </a:cubicBezTo>
                <a:lnTo>
                  <a:pt x="0" y="10"/>
                </a:lnTo>
                <a:lnTo>
                  <a:pt x="0" y="395"/>
                </a:lnTo>
                <a:close/>
                <a:moveTo>
                  <a:pt x="399" y="395"/>
                </a:moveTo>
                <a:lnTo>
                  <a:pt x="399" y="395"/>
                </a:lnTo>
                <a:lnTo>
                  <a:pt x="680" y="395"/>
                </a:lnTo>
                <a:lnTo>
                  <a:pt x="680" y="336"/>
                </a:lnTo>
                <a:lnTo>
                  <a:pt x="466" y="336"/>
                </a:lnTo>
                <a:lnTo>
                  <a:pt x="466" y="224"/>
                </a:lnTo>
                <a:lnTo>
                  <a:pt x="660" y="224"/>
                </a:lnTo>
                <a:lnTo>
                  <a:pt x="660" y="169"/>
                </a:lnTo>
                <a:lnTo>
                  <a:pt x="466" y="169"/>
                </a:lnTo>
                <a:lnTo>
                  <a:pt x="466" y="68"/>
                </a:lnTo>
                <a:lnTo>
                  <a:pt x="676" y="68"/>
                </a:lnTo>
                <a:lnTo>
                  <a:pt x="676" y="10"/>
                </a:lnTo>
                <a:lnTo>
                  <a:pt x="399" y="10"/>
                </a:lnTo>
                <a:lnTo>
                  <a:pt x="399" y="395"/>
                </a:lnTo>
                <a:close/>
                <a:moveTo>
                  <a:pt x="746" y="395"/>
                </a:moveTo>
                <a:lnTo>
                  <a:pt x="746" y="395"/>
                </a:lnTo>
                <a:lnTo>
                  <a:pt x="813" y="395"/>
                </a:lnTo>
                <a:lnTo>
                  <a:pt x="813" y="224"/>
                </a:lnTo>
                <a:lnTo>
                  <a:pt x="988" y="224"/>
                </a:lnTo>
                <a:lnTo>
                  <a:pt x="988" y="169"/>
                </a:lnTo>
                <a:lnTo>
                  <a:pt x="813" y="169"/>
                </a:lnTo>
                <a:lnTo>
                  <a:pt x="813" y="68"/>
                </a:lnTo>
                <a:lnTo>
                  <a:pt x="1012" y="68"/>
                </a:lnTo>
                <a:lnTo>
                  <a:pt x="1012" y="10"/>
                </a:lnTo>
                <a:lnTo>
                  <a:pt x="746" y="10"/>
                </a:lnTo>
                <a:lnTo>
                  <a:pt x="746" y="395"/>
                </a:lnTo>
                <a:close/>
                <a:moveTo>
                  <a:pt x="1067" y="395"/>
                </a:moveTo>
                <a:lnTo>
                  <a:pt x="1067" y="395"/>
                </a:lnTo>
                <a:lnTo>
                  <a:pt x="1348" y="395"/>
                </a:lnTo>
                <a:lnTo>
                  <a:pt x="1348" y="336"/>
                </a:lnTo>
                <a:lnTo>
                  <a:pt x="1135" y="336"/>
                </a:lnTo>
                <a:lnTo>
                  <a:pt x="1135" y="224"/>
                </a:lnTo>
                <a:lnTo>
                  <a:pt x="1329" y="224"/>
                </a:lnTo>
                <a:lnTo>
                  <a:pt x="1329" y="169"/>
                </a:lnTo>
                <a:lnTo>
                  <a:pt x="1135" y="169"/>
                </a:lnTo>
                <a:lnTo>
                  <a:pt x="1135" y="68"/>
                </a:lnTo>
                <a:lnTo>
                  <a:pt x="1344" y="68"/>
                </a:lnTo>
                <a:lnTo>
                  <a:pt x="1344" y="10"/>
                </a:lnTo>
                <a:lnTo>
                  <a:pt x="1067" y="10"/>
                </a:lnTo>
                <a:lnTo>
                  <a:pt x="1067" y="395"/>
                </a:lnTo>
                <a:close/>
                <a:moveTo>
                  <a:pt x="1413" y="395"/>
                </a:moveTo>
                <a:lnTo>
                  <a:pt x="1413" y="395"/>
                </a:lnTo>
                <a:lnTo>
                  <a:pt x="1477" y="395"/>
                </a:lnTo>
                <a:lnTo>
                  <a:pt x="1477" y="111"/>
                </a:lnTo>
                <a:lnTo>
                  <a:pt x="1479" y="111"/>
                </a:lnTo>
                <a:lnTo>
                  <a:pt x="1654" y="395"/>
                </a:lnTo>
                <a:lnTo>
                  <a:pt x="1725" y="395"/>
                </a:lnTo>
                <a:lnTo>
                  <a:pt x="1725" y="10"/>
                </a:lnTo>
                <a:lnTo>
                  <a:pt x="1661" y="10"/>
                </a:lnTo>
                <a:lnTo>
                  <a:pt x="1661" y="293"/>
                </a:lnTo>
                <a:lnTo>
                  <a:pt x="1660" y="293"/>
                </a:lnTo>
                <a:lnTo>
                  <a:pt x="1484" y="10"/>
                </a:lnTo>
                <a:lnTo>
                  <a:pt x="1413" y="10"/>
                </a:lnTo>
                <a:lnTo>
                  <a:pt x="1413" y="395"/>
                </a:lnTo>
                <a:close/>
                <a:moveTo>
                  <a:pt x="2141" y="132"/>
                </a:moveTo>
                <a:lnTo>
                  <a:pt x="2141" y="132"/>
                </a:lnTo>
                <a:cubicBezTo>
                  <a:pt x="2133" y="49"/>
                  <a:pt x="2064" y="1"/>
                  <a:pt x="1977" y="0"/>
                </a:cubicBezTo>
                <a:cubicBezTo>
                  <a:pt x="1862" y="0"/>
                  <a:pt x="1793" y="92"/>
                  <a:pt x="1793" y="202"/>
                </a:cubicBezTo>
                <a:cubicBezTo>
                  <a:pt x="1793" y="312"/>
                  <a:pt x="1862" y="404"/>
                  <a:pt x="1977" y="404"/>
                </a:cubicBezTo>
                <a:cubicBezTo>
                  <a:pt x="2071" y="404"/>
                  <a:pt x="2136" y="340"/>
                  <a:pt x="2141" y="248"/>
                </a:cubicBezTo>
                <a:lnTo>
                  <a:pt x="2075" y="248"/>
                </a:lnTo>
                <a:cubicBezTo>
                  <a:pt x="2070" y="304"/>
                  <a:pt x="2037" y="349"/>
                  <a:pt x="1977" y="349"/>
                </a:cubicBezTo>
                <a:cubicBezTo>
                  <a:pt x="1895" y="349"/>
                  <a:pt x="1860" y="276"/>
                  <a:pt x="1860" y="202"/>
                </a:cubicBezTo>
                <a:cubicBezTo>
                  <a:pt x="1860" y="128"/>
                  <a:pt x="1895" y="55"/>
                  <a:pt x="1977" y="55"/>
                </a:cubicBezTo>
                <a:cubicBezTo>
                  <a:pt x="2033" y="55"/>
                  <a:pt x="2062" y="88"/>
                  <a:pt x="2073" y="132"/>
                </a:cubicBezTo>
                <a:lnTo>
                  <a:pt x="2141" y="132"/>
                </a:lnTo>
                <a:close/>
                <a:moveTo>
                  <a:pt x="2210" y="395"/>
                </a:moveTo>
                <a:lnTo>
                  <a:pt x="2210" y="395"/>
                </a:lnTo>
                <a:lnTo>
                  <a:pt x="2491" y="395"/>
                </a:lnTo>
                <a:lnTo>
                  <a:pt x="2491" y="336"/>
                </a:lnTo>
                <a:lnTo>
                  <a:pt x="2277" y="336"/>
                </a:lnTo>
                <a:lnTo>
                  <a:pt x="2277" y="224"/>
                </a:lnTo>
                <a:lnTo>
                  <a:pt x="2471" y="224"/>
                </a:lnTo>
                <a:lnTo>
                  <a:pt x="2471" y="169"/>
                </a:lnTo>
                <a:lnTo>
                  <a:pt x="2277" y="169"/>
                </a:lnTo>
                <a:lnTo>
                  <a:pt x="2277" y="68"/>
                </a:lnTo>
                <a:lnTo>
                  <a:pt x="2487" y="68"/>
                </a:lnTo>
                <a:lnTo>
                  <a:pt x="2487" y="10"/>
                </a:lnTo>
                <a:lnTo>
                  <a:pt x="2210" y="10"/>
                </a:lnTo>
                <a:lnTo>
                  <a:pt x="2210" y="395"/>
                </a:lnTo>
                <a:close/>
                <a:moveTo>
                  <a:pt x="2837" y="76"/>
                </a:moveTo>
                <a:lnTo>
                  <a:pt x="2837" y="76"/>
                </a:lnTo>
                <a:lnTo>
                  <a:pt x="2839" y="76"/>
                </a:lnTo>
                <a:lnTo>
                  <a:pt x="2897" y="241"/>
                </a:lnTo>
                <a:lnTo>
                  <a:pt x="2779" y="241"/>
                </a:lnTo>
                <a:lnTo>
                  <a:pt x="2837" y="76"/>
                </a:lnTo>
                <a:close/>
                <a:moveTo>
                  <a:pt x="2655" y="395"/>
                </a:moveTo>
                <a:lnTo>
                  <a:pt x="2655" y="395"/>
                </a:lnTo>
                <a:lnTo>
                  <a:pt x="2724" y="395"/>
                </a:lnTo>
                <a:lnTo>
                  <a:pt x="2761" y="293"/>
                </a:lnTo>
                <a:lnTo>
                  <a:pt x="2914" y="293"/>
                </a:lnTo>
                <a:lnTo>
                  <a:pt x="2950" y="395"/>
                </a:lnTo>
                <a:lnTo>
                  <a:pt x="3023" y="395"/>
                </a:lnTo>
                <a:lnTo>
                  <a:pt x="2874" y="10"/>
                </a:lnTo>
                <a:lnTo>
                  <a:pt x="2803" y="10"/>
                </a:lnTo>
                <a:lnTo>
                  <a:pt x="2655" y="395"/>
                </a:lnTo>
                <a:close/>
                <a:moveTo>
                  <a:pt x="3068" y="395"/>
                </a:moveTo>
                <a:lnTo>
                  <a:pt x="3068" y="395"/>
                </a:lnTo>
                <a:lnTo>
                  <a:pt x="3132" y="395"/>
                </a:lnTo>
                <a:lnTo>
                  <a:pt x="3132" y="111"/>
                </a:lnTo>
                <a:lnTo>
                  <a:pt x="3133" y="111"/>
                </a:lnTo>
                <a:lnTo>
                  <a:pt x="3309" y="395"/>
                </a:lnTo>
                <a:lnTo>
                  <a:pt x="3380" y="395"/>
                </a:lnTo>
                <a:lnTo>
                  <a:pt x="3380" y="10"/>
                </a:lnTo>
                <a:lnTo>
                  <a:pt x="3316" y="10"/>
                </a:lnTo>
                <a:lnTo>
                  <a:pt x="3316" y="293"/>
                </a:lnTo>
                <a:lnTo>
                  <a:pt x="3315" y="293"/>
                </a:lnTo>
                <a:lnTo>
                  <a:pt x="3139" y="10"/>
                </a:lnTo>
                <a:lnTo>
                  <a:pt x="3068" y="10"/>
                </a:lnTo>
                <a:lnTo>
                  <a:pt x="3068" y="395"/>
                </a:lnTo>
                <a:close/>
                <a:moveTo>
                  <a:pt x="3535" y="64"/>
                </a:moveTo>
                <a:lnTo>
                  <a:pt x="3535" y="64"/>
                </a:lnTo>
                <a:lnTo>
                  <a:pt x="3601" y="64"/>
                </a:lnTo>
                <a:cubicBezTo>
                  <a:pt x="3707" y="64"/>
                  <a:pt x="3729" y="125"/>
                  <a:pt x="3729" y="202"/>
                </a:cubicBezTo>
                <a:cubicBezTo>
                  <a:pt x="3729" y="279"/>
                  <a:pt x="3707" y="340"/>
                  <a:pt x="3601" y="340"/>
                </a:cubicBezTo>
                <a:lnTo>
                  <a:pt x="3535" y="340"/>
                </a:lnTo>
                <a:lnTo>
                  <a:pt x="3535" y="64"/>
                </a:lnTo>
                <a:close/>
                <a:moveTo>
                  <a:pt x="3467" y="395"/>
                </a:moveTo>
                <a:lnTo>
                  <a:pt x="3467" y="395"/>
                </a:lnTo>
                <a:lnTo>
                  <a:pt x="3627" y="395"/>
                </a:lnTo>
                <a:cubicBezTo>
                  <a:pt x="3746" y="395"/>
                  <a:pt x="3797" y="308"/>
                  <a:pt x="3797" y="202"/>
                </a:cubicBezTo>
                <a:cubicBezTo>
                  <a:pt x="3797" y="96"/>
                  <a:pt x="3746" y="10"/>
                  <a:pt x="3627" y="10"/>
                </a:cubicBezTo>
                <a:lnTo>
                  <a:pt x="3467" y="10"/>
                </a:lnTo>
                <a:lnTo>
                  <a:pt x="3467" y="395"/>
                </a:lnTo>
                <a:close/>
                <a:moveTo>
                  <a:pt x="3984" y="266"/>
                </a:moveTo>
                <a:lnTo>
                  <a:pt x="3984" y="266"/>
                </a:lnTo>
                <a:cubicBezTo>
                  <a:pt x="3985" y="362"/>
                  <a:pt x="4056" y="404"/>
                  <a:pt x="4144" y="404"/>
                </a:cubicBezTo>
                <a:cubicBezTo>
                  <a:pt x="4221" y="404"/>
                  <a:pt x="4297" y="369"/>
                  <a:pt x="4297" y="283"/>
                </a:cubicBezTo>
                <a:cubicBezTo>
                  <a:pt x="4297" y="243"/>
                  <a:pt x="4273" y="200"/>
                  <a:pt x="4222" y="185"/>
                </a:cubicBezTo>
                <a:cubicBezTo>
                  <a:pt x="4202" y="179"/>
                  <a:pt x="4117" y="157"/>
                  <a:pt x="4111" y="155"/>
                </a:cubicBezTo>
                <a:cubicBezTo>
                  <a:pt x="4084" y="148"/>
                  <a:pt x="4065" y="132"/>
                  <a:pt x="4065" y="105"/>
                </a:cubicBezTo>
                <a:cubicBezTo>
                  <a:pt x="4065" y="67"/>
                  <a:pt x="4105" y="55"/>
                  <a:pt x="4136" y="55"/>
                </a:cubicBezTo>
                <a:cubicBezTo>
                  <a:pt x="4183" y="55"/>
                  <a:pt x="4216" y="74"/>
                  <a:pt x="4219" y="123"/>
                </a:cubicBezTo>
                <a:lnTo>
                  <a:pt x="4287" y="123"/>
                </a:lnTo>
                <a:cubicBezTo>
                  <a:pt x="4287" y="43"/>
                  <a:pt x="4219" y="0"/>
                  <a:pt x="4139" y="0"/>
                </a:cubicBezTo>
                <a:cubicBezTo>
                  <a:pt x="4069" y="0"/>
                  <a:pt x="3998" y="36"/>
                  <a:pt x="3998" y="114"/>
                </a:cubicBezTo>
                <a:cubicBezTo>
                  <a:pt x="3998" y="154"/>
                  <a:pt x="4017" y="193"/>
                  <a:pt x="4083" y="211"/>
                </a:cubicBezTo>
                <a:cubicBezTo>
                  <a:pt x="4136" y="226"/>
                  <a:pt x="4171" y="233"/>
                  <a:pt x="4198" y="243"/>
                </a:cubicBezTo>
                <a:cubicBezTo>
                  <a:pt x="4214" y="249"/>
                  <a:pt x="4230" y="261"/>
                  <a:pt x="4230" y="291"/>
                </a:cubicBezTo>
                <a:cubicBezTo>
                  <a:pt x="4230" y="320"/>
                  <a:pt x="4208" y="349"/>
                  <a:pt x="4149" y="349"/>
                </a:cubicBezTo>
                <a:cubicBezTo>
                  <a:pt x="4095" y="349"/>
                  <a:pt x="4051" y="326"/>
                  <a:pt x="4051" y="266"/>
                </a:cubicBezTo>
                <a:lnTo>
                  <a:pt x="3984" y="266"/>
                </a:lnTo>
                <a:close/>
                <a:moveTo>
                  <a:pt x="4432" y="64"/>
                </a:moveTo>
                <a:lnTo>
                  <a:pt x="4432" y="64"/>
                </a:lnTo>
                <a:lnTo>
                  <a:pt x="4532" y="64"/>
                </a:lnTo>
                <a:cubicBezTo>
                  <a:pt x="4567" y="64"/>
                  <a:pt x="4598" y="77"/>
                  <a:pt x="4598" y="128"/>
                </a:cubicBezTo>
                <a:cubicBezTo>
                  <a:pt x="4598" y="177"/>
                  <a:pt x="4561" y="192"/>
                  <a:pt x="4531" y="192"/>
                </a:cubicBezTo>
                <a:lnTo>
                  <a:pt x="4432" y="192"/>
                </a:lnTo>
                <a:lnTo>
                  <a:pt x="4432" y="64"/>
                </a:lnTo>
                <a:close/>
                <a:moveTo>
                  <a:pt x="4365" y="395"/>
                </a:moveTo>
                <a:lnTo>
                  <a:pt x="4365" y="395"/>
                </a:lnTo>
                <a:lnTo>
                  <a:pt x="4432" y="395"/>
                </a:lnTo>
                <a:lnTo>
                  <a:pt x="4432" y="247"/>
                </a:lnTo>
                <a:lnTo>
                  <a:pt x="4535" y="247"/>
                </a:lnTo>
                <a:cubicBezTo>
                  <a:pt x="4645" y="248"/>
                  <a:pt x="4666" y="177"/>
                  <a:pt x="4666" y="129"/>
                </a:cubicBezTo>
                <a:cubicBezTo>
                  <a:pt x="4666" y="81"/>
                  <a:pt x="4645" y="10"/>
                  <a:pt x="4535" y="10"/>
                </a:cubicBezTo>
                <a:lnTo>
                  <a:pt x="4365" y="10"/>
                </a:lnTo>
                <a:lnTo>
                  <a:pt x="4365" y="395"/>
                </a:lnTo>
                <a:close/>
                <a:moveTo>
                  <a:pt x="4841" y="76"/>
                </a:moveTo>
                <a:lnTo>
                  <a:pt x="4841" y="76"/>
                </a:lnTo>
                <a:lnTo>
                  <a:pt x="4842" y="76"/>
                </a:lnTo>
                <a:lnTo>
                  <a:pt x="4900" y="241"/>
                </a:lnTo>
                <a:lnTo>
                  <a:pt x="4782" y="241"/>
                </a:lnTo>
                <a:lnTo>
                  <a:pt x="4841" y="76"/>
                </a:lnTo>
                <a:close/>
                <a:moveTo>
                  <a:pt x="4658" y="395"/>
                </a:moveTo>
                <a:lnTo>
                  <a:pt x="4658" y="395"/>
                </a:lnTo>
                <a:lnTo>
                  <a:pt x="4728" y="395"/>
                </a:lnTo>
                <a:lnTo>
                  <a:pt x="4764" y="293"/>
                </a:lnTo>
                <a:lnTo>
                  <a:pt x="4918" y="293"/>
                </a:lnTo>
                <a:lnTo>
                  <a:pt x="4954" y="395"/>
                </a:lnTo>
                <a:lnTo>
                  <a:pt x="5026" y="395"/>
                </a:lnTo>
                <a:lnTo>
                  <a:pt x="4878" y="10"/>
                </a:lnTo>
                <a:lnTo>
                  <a:pt x="4806" y="10"/>
                </a:lnTo>
                <a:lnTo>
                  <a:pt x="4658" y="395"/>
                </a:lnTo>
                <a:close/>
                <a:moveTo>
                  <a:pt x="5385" y="132"/>
                </a:moveTo>
                <a:lnTo>
                  <a:pt x="5385" y="132"/>
                </a:lnTo>
                <a:cubicBezTo>
                  <a:pt x="5377" y="49"/>
                  <a:pt x="5308" y="1"/>
                  <a:pt x="5221" y="0"/>
                </a:cubicBezTo>
                <a:cubicBezTo>
                  <a:pt x="5106" y="0"/>
                  <a:pt x="5037" y="92"/>
                  <a:pt x="5037" y="202"/>
                </a:cubicBezTo>
                <a:cubicBezTo>
                  <a:pt x="5037" y="312"/>
                  <a:pt x="5106" y="404"/>
                  <a:pt x="5221" y="404"/>
                </a:cubicBezTo>
                <a:cubicBezTo>
                  <a:pt x="5315" y="404"/>
                  <a:pt x="5380" y="340"/>
                  <a:pt x="5385" y="248"/>
                </a:cubicBezTo>
                <a:lnTo>
                  <a:pt x="5320" y="248"/>
                </a:lnTo>
                <a:cubicBezTo>
                  <a:pt x="5314" y="304"/>
                  <a:pt x="5281" y="349"/>
                  <a:pt x="5221" y="349"/>
                </a:cubicBezTo>
                <a:cubicBezTo>
                  <a:pt x="5139" y="349"/>
                  <a:pt x="5104" y="276"/>
                  <a:pt x="5104" y="202"/>
                </a:cubicBezTo>
                <a:cubicBezTo>
                  <a:pt x="5104" y="128"/>
                  <a:pt x="5139" y="55"/>
                  <a:pt x="5221" y="55"/>
                </a:cubicBezTo>
                <a:cubicBezTo>
                  <a:pt x="5278" y="55"/>
                  <a:pt x="5306" y="88"/>
                  <a:pt x="5317" y="132"/>
                </a:cubicBezTo>
                <a:lnTo>
                  <a:pt x="5385" y="132"/>
                </a:lnTo>
                <a:close/>
                <a:moveTo>
                  <a:pt x="5454" y="395"/>
                </a:moveTo>
                <a:lnTo>
                  <a:pt x="5454" y="395"/>
                </a:lnTo>
                <a:lnTo>
                  <a:pt x="5735" y="395"/>
                </a:lnTo>
                <a:lnTo>
                  <a:pt x="5735" y="336"/>
                </a:lnTo>
                <a:lnTo>
                  <a:pt x="5521" y="336"/>
                </a:lnTo>
                <a:lnTo>
                  <a:pt x="5521" y="224"/>
                </a:lnTo>
                <a:lnTo>
                  <a:pt x="5716" y="224"/>
                </a:lnTo>
                <a:lnTo>
                  <a:pt x="5716" y="169"/>
                </a:lnTo>
                <a:lnTo>
                  <a:pt x="5521" y="169"/>
                </a:lnTo>
                <a:lnTo>
                  <a:pt x="5521" y="68"/>
                </a:lnTo>
                <a:lnTo>
                  <a:pt x="5731" y="68"/>
                </a:lnTo>
                <a:lnTo>
                  <a:pt x="5731" y="10"/>
                </a:lnTo>
                <a:lnTo>
                  <a:pt x="5454" y="10"/>
                </a:lnTo>
                <a:lnTo>
                  <a:pt x="5454" y="395"/>
                </a:lnTo>
                <a:close/>
              </a:path>
            </a:pathLst>
          </a:custGeom>
          <a:solidFill>
            <a:srgbClr val="FEFEFE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305016" y="1628800"/>
            <a:ext cx="6031344" cy="2892800"/>
          </a:xfrm>
        </p:spPr>
        <p:txBody>
          <a:bodyPr anchor="b"/>
          <a:lstStyle>
            <a:lvl1pPr>
              <a:lnSpc>
                <a:spcPct val="105000"/>
              </a:lnSpc>
              <a:defRPr sz="3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altLang="de-DE" noProof="0" smtClean="0"/>
              <a:t>Click to edit Master title style</a:t>
            </a:r>
            <a:endParaRPr lang="de-DE" altLang="de-DE" noProof="0" dirty="0" smtClean="0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305016" y="4561676"/>
            <a:ext cx="6031344" cy="863111"/>
          </a:xfrm>
        </p:spPr>
        <p:txBody>
          <a:bodyPr anchor="t"/>
          <a:lstStyle>
            <a:lvl1pPr>
              <a:lnSpc>
                <a:spcPct val="100000"/>
              </a:lnSpc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altLang="de-DE" noProof="0" smtClean="0"/>
              <a:t>Click to edit Master subtitle style</a:t>
            </a:r>
            <a:endParaRPr lang="de-DE" altLang="de-DE" noProof="0" dirty="0" smtClean="0"/>
          </a:p>
        </p:txBody>
      </p:sp>
    </p:spTree>
    <p:extLst>
      <p:ext uri="{BB962C8B-B14F-4D97-AF65-F5344CB8AC3E}">
        <p14:creationId xmlns:p14="http://schemas.microsoft.com/office/powerpoint/2010/main" val="996272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Alternate 2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8"/>
          <p:cNvGrpSpPr>
            <a:grpSpLocks/>
          </p:cNvGrpSpPr>
          <p:nvPr userDrawn="1"/>
        </p:nvGrpSpPr>
        <p:grpSpPr bwMode="auto">
          <a:xfrm>
            <a:off x="0" y="3606831"/>
            <a:ext cx="12197430" cy="3251185"/>
            <a:chOff x="0" y="1195"/>
            <a:chExt cx="6739" cy="3566"/>
          </a:xfrm>
        </p:grpSpPr>
        <p:sp>
          <p:nvSpPr>
            <p:cNvPr id="19" name="Rectangle 4"/>
            <p:cNvSpPr>
              <a:spLocks noChangeArrowheads="1"/>
            </p:cNvSpPr>
            <p:nvPr/>
          </p:nvSpPr>
          <p:spPr bwMode="auto">
            <a:xfrm>
              <a:off x="0" y="1215"/>
              <a:ext cx="6736" cy="354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361" dirty="0"/>
            </a:p>
          </p:txBody>
        </p:sp>
        <p:grpSp>
          <p:nvGrpSpPr>
            <p:cNvPr id="20" name="Group 15"/>
            <p:cNvGrpSpPr>
              <a:grpSpLocks/>
            </p:cNvGrpSpPr>
            <p:nvPr/>
          </p:nvGrpSpPr>
          <p:grpSpPr bwMode="auto">
            <a:xfrm>
              <a:off x="3" y="1195"/>
              <a:ext cx="6736" cy="68"/>
              <a:chOff x="3" y="1195"/>
              <a:chExt cx="6736" cy="68"/>
            </a:xfrm>
          </p:grpSpPr>
          <p:sp>
            <p:nvSpPr>
              <p:cNvPr id="21" name="Rectangle 16"/>
              <p:cNvSpPr>
                <a:spLocks noChangeArrowheads="1"/>
              </p:cNvSpPr>
              <p:nvPr/>
            </p:nvSpPr>
            <p:spPr bwMode="auto">
              <a:xfrm>
                <a:off x="3" y="1195"/>
                <a:ext cx="6733" cy="2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 sz="1361" dirty="0"/>
              </a:p>
            </p:txBody>
          </p:sp>
          <p:sp>
            <p:nvSpPr>
              <p:cNvPr id="22" name="Rectangle 17"/>
              <p:cNvSpPr>
                <a:spLocks noChangeArrowheads="1"/>
              </p:cNvSpPr>
              <p:nvPr/>
            </p:nvSpPr>
            <p:spPr bwMode="auto">
              <a:xfrm>
                <a:off x="1829" y="1195"/>
                <a:ext cx="4910" cy="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 sz="1361" dirty="0"/>
              </a:p>
            </p:txBody>
          </p:sp>
        </p:grpSp>
      </p:grpSp>
      <p:sp>
        <p:nvSpPr>
          <p:cNvPr id="235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305016" y="4236010"/>
            <a:ext cx="6031344" cy="871200"/>
          </a:xfrm>
        </p:spPr>
        <p:txBody>
          <a:bodyPr/>
          <a:lstStyle>
            <a:lvl1pPr>
              <a:lnSpc>
                <a:spcPct val="105000"/>
              </a:lnSpc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de-DE" noProof="0" smtClean="0"/>
              <a:t>Click to edit Master title style</a:t>
            </a:r>
            <a:endParaRPr lang="de-DE" altLang="de-DE" noProof="0" dirty="0" smtClean="0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305016" y="5217939"/>
            <a:ext cx="6031344" cy="597265"/>
          </a:xfrm>
        </p:spPr>
        <p:txBody>
          <a:bodyPr anchor="t"/>
          <a:lstStyle>
            <a:lvl1pPr>
              <a:lnSpc>
                <a:spcPct val="100000"/>
              </a:lnSpc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de-DE" noProof="0" smtClean="0"/>
              <a:t>Click to edit Master subtitle style</a:t>
            </a:r>
            <a:endParaRPr lang="de-DE" altLang="de-DE" noProof="0" dirty="0" smtClean="0"/>
          </a:p>
        </p:txBody>
      </p:sp>
      <p:pic>
        <p:nvPicPr>
          <p:cNvPr id="11" name="Picture 10" descr="AIRBUS_WHITE.pn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60496" y="6165304"/>
            <a:ext cx="1440160" cy="360040"/>
          </a:xfrm>
          <a:prstGeom prst="rect">
            <a:avLst/>
          </a:prstGeom>
        </p:spPr>
      </p:pic>
      <p:sp>
        <p:nvSpPr>
          <p:cNvPr id="16" name="Freeform 5"/>
          <p:cNvSpPr>
            <a:spLocks noChangeAspect="1" noEditPoints="1"/>
          </p:cNvSpPr>
          <p:nvPr userDrawn="1"/>
        </p:nvSpPr>
        <p:spPr bwMode="auto">
          <a:xfrm>
            <a:off x="3305016" y="3829381"/>
            <a:ext cx="1652400" cy="116385"/>
          </a:xfrm>
          <a:custGeom>
            <a:avLst/>
            <a:gdLst>
              <a:gd name="T0" fmla="*/ 263 w 5735"/>
              <a:gd name="T1" fmla="*/ 202 h 404"/>
              <a:gd name="T2" fmla="*/ 0 w 5735"/>
              <a:gd name="T3" fmla="*/ 395 h 404"/>
              <a:gd name="T4" fmla="*/ 160 w 5735"/>
              <a:gd name="T5" fmla="*/ 10 h 404"/>
              <a:gd name="T6" fmla="*/ 399 w 5735"/>
              <a:gd name="T7" fmla="*/ 395 h 404"/>
              <a:gd name="T8" fmla="*/ 466 w 5735"/>
              <a:gd name="T9" fmla="*/ 224 h 404"/>
              <a:gd name="T10" fmla="*/ 466 w 5735"/>
              <a:gd name="T11" fmla="*/ 68 h 404"/>
              <a:gd name="T12" fmla="*/ 399 w 5735"/>
              <a:gd name="T13" fmla="*/ 395 h 404"/>
              <a:gd name="T14" fmla="*/ 813 w 5735"/>
              <a:gd name="T15" fmla="*/ 224 h 404"/>
              <a:gd name="T16" fmla="*/ 813 w 5735"/>
              <a:gd name="T17" fmla="*/ 68 h 404"/>
              <a:gd name="T18" fmla="*/ 746 w 5735"/>
              <a:gd name="T19" fmla="*/ 395 h 404"/>
              <a:gd name="T20" fmla="*/ 1348 w 5735"/>
              <a:gd name="T21" fmla="*/ 336 h 404"/>
              <a:gd name="T22" fmla="*/ 1329 w 5735"/>
              <a:gd name="T23" fmla="*/ 169 h 404"/>
              <a:gd name="T24" fmla="*/ 1344 w 5735"/>
              <a:gd name="T25" fmla="*/ 10 h 404"/>
              <a:gd name="T26" fmla="*/ 1413 w 5735"/>
              <a:gd name="T27" fmla="*/ 395 h 404"/>
              <a:gd name="T28" fmla="*/ 1654 w 5735"/>
              <a:gd name="T29" fmla="*/ 395 h 404"/>
              <a:gd name="T30" fmla="*/ 1661 w 5735"/>
              <a:gd name="T31" fmla="*/ 293 h 404"/>
              <a:gd name="T32" fmla="*/ 1413 w 5735"/>
              <a:gd name="T33" fmla="*/ 395 h 404"/>
              <a:gd name="T34" fmla="*/ 1793 w 5735"/>
              <a:gd name="T35" fmla="*/ 202 h 404"/>
              <a:gd name="T36" fmla="*/ 1977 w 5735"/>
              <a:gd name="T37" fmla="*/ 349 h 404"/>
              <a:gd name="T38" fmla="*/ 2141 w 5735"/>
              <a:gd name="T39" fmla="*/ 132 h 404"/>
              <a:gd name="T40" fmla="*/ 2491 w 5735"/>
              <a:gd name="T41" fmla="*/ 336 h 404"/>
              <a:gd name="T42" fmla="*/ 2471 w 5735"/>
              <a:gd name="T43" fmla="*/ 169 h 404"/>
              <a:gd name="T44" fmla="*/ 2487 w 5735"/>
              <a:gd name="T45" fmla="*/ 10 h 404"/>
              <a:gd name="T46" fmla="*/ 2837 w 5735"/>
              <a:gd name="T47" fmla="*/ 76 h 404"/>
              <a:gd name="T48" fmla="*/ 2837 w 5735"/>
              <a:gd name="T49" fmla="*/ 76 h 404"/>
              <a:gd name="T50" fmla="*/ 2761 w 5735"/>
              <a:gd name="T51" fmla="*/ 293 h 404"/>
              <a:gd name="T52" fmla="*/ 2874 w 5735"/>
              <a:gd name="T53" fmla="*/ 10 h 404"/>
              <a:gd name="T54" fmla="*/ 3068 w 5735"/>
              <a:gd name="T55" fmla="*/ 395 h 404"/>
              <a:gd name="T56" fmla="*/ 3309 w 5735"/>
              <a:gd name="T57" fmla="*/ 395 h 404"/>
              <a:gd name="T58" fmla="*/ 3316 w 5735"/>
              <a:gd name="T59" fmla="*/ 293 h 404"/>
              <a:gd name="T60" fmla="*/ 3068 w 5735"/>
              <a:gd name="T61" fmla="*/ 395 h 404"/>
              <a:gd name="T62" fmla="*/ 3729 w 5735"/>
              <a:gd name="T63" fmla="*/ 202 h 404"/>
              <a:gd name="T64" fmla="*/ 3467 w 5735"/>
              <a:gd name="T65" fmla="*/ 395 h 404"/>
              <a:gd name="T66" fmla="*/ 3627 w 5735"/>
              <a:gd name="T67" fmla="*/ 10 h 404"/>
              <a:gd name="T68" fmla="*/ 3984 w 5735"/>
              <a:gd name="T69" fmla="*/ 266 h 404"/>
              <a:gd name="T70" fmla="*/ 4111 w 5735"/>
              <a:gd name="T71" fmla="*/ 155 h 404"/>
              <a:gd name="T72" fmla="*/ 4287 w 5735"/>
              <a:gd name="T73" fmla="*/ 123 h 404"/>
              <a:gd name="T74" fmla="*/ 4198 w 5735"/>
              <a:gd name="T75" fmla="*/ 243 h 404"/>
              <a:gd name="T76" fmla="*/ 3984 w 5735"/>
              <a:gd name="T77" fmla="*/ 266 h 404"/>
              <a:gd name="T78" fmla="*/ 4598 w 5735"/>
              <a:gd name="T79" fmla="*/ 128 h 404"/>
              <a:gd name="T80" fmla="*/ 4365 w 5735"/>
              <a:gd name="T81" fmla="*/ 395 h 404"/>
              <a:gd name="T82" fmla="*/ 4535 w 5735"/>
              <a:gd name="T83" fmla="*/ 247 h 404"/>
              <a:gd name="T84" fmla="*/ 4365 w 5735"/>
              <a:gd name="T85" fmla="*/ 395 h 404"/>
              <a:gd name="T86" fmla="*/ 4900 w 5735"/>
              <a:gd name="T87" fmla="*/ 241 h 404"/>
              <a:gd name="T88" fmla="*/ 4658 w 5735"/>
              <a:gd name="T89" fmla="*/ 395 h 404"/>
              <a:gd name="T90" fmla="*/ 4954 w 5735"/>
              <a:gd name="T91" fmla="*/ 395 h 404"/>
              <a:gd name="T92" fmla="*/ 4658 w 5735"/>
              <a:gd name="T93" fmla="*/ 395 h 404"/>
              <a:gd name="T94" fmla="*/ 5037 w 5735"/>
              <a:gd name="T95" fmla="*/ 202 h 404"/>
              <a:gd name="T96" fmla="*/ 5221 w 5735"/>
              <a:gd name="T97" fmla="*/ 349 h 404"/>
              <a:gd name="T98" fmla="*/ 5385 w 5735"/>
              <a:gd name="T99" fmla="*/ 132 h 404"/>
              <a:gd name="T100" fmla="*/ 5735 w 5735"/>
              <a:gd name="T101" fmla="*/ 336 h 404"/>
              <a:gd name="T102" fmla="*/ 5716 w 5735"/>
              <a:gd name="T103" fmla="*/ 169 h 404"/>
              <a:gd name="T104" fmla="*/ 5731 w 5735"/>
              <a:gd name="T105" fmla="*/ 10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735" h="404">
                <a:moveTo>
                  <a:pt x="68" y="64"/>
                </a:moveTo>
                <a:lnTo>
                  <a:pt x="68" y="64"/>
                </a:lnTo>
                <a:lnTo>
                  <a:pt x="134" y="64"/>
                </a:lnTo>
                <a:cubicBezTo>
                  <a:pt x="240" y="64"/>
                  <a:pt x="263" y="125"/>
                  <a:pt x="263" y="202"/>
                </a:cubicBezTo>
                <a:cubicBezTo>
                  <a:pt x="263" y="279"/>
                  <a:pt x="240" y="340"/>
                  <a:pt x="134" y="340"/>
                </a:cubicBezTo>
                <a:lnTo>
                  <a:pt x="68" y="340"/>
                </a:lnTo>
                <a:lnTo>
                  <a:pt x="68" y="64"/>
                </a:lnTo>
                <a:close/>
                <a:moveTo>
                  <a:pt x="0" y="395"/>
                </a:moveTo>
                <a:lnTo>
                  <a:pt x="0" y="395"/>
                </a:lnTo>
                <a:lnTo>
                  <a:pt x="160" y="395"/>
                </a:lnTo>
                <a:cubicBezTo>
                  <a:pt x="279" y="395"/>
                  <a:pt x="330" y="308"/>
                  <a:pt x="330" y="202"/>
                </a:cubicBezTo>
                <a:cubicBezTo>
                  <a:pt x="330" y="96"/>
                  <a:pt x="279" y="10"/>
                  <a:pt x="160" y="10"/>
                </a:cubicBezTo>
                <a:lnTo>
                  <a:pt x="0" y="10"/>
                </a:lnTo>
                <a:lnTo>
                  <a:pt x="0" y="395"/>
                </a:lnTo>
                <a:close/>
                <a:moveTo>
                  <a:pt x="399" y="395"/>
                </a:moveTo>
                <a:lnTo>
                  <a:pt x="399" y="395"/>
                </a:lnTo>
                <a:lnTo>
                  <a:pt x="680" y="395"/>
                </a:lnTo>
                <a:lnTo>
                  <a:pt x="680" y="336"/>
                </a:lnTo>
                <a:lnTo>
                  <a:pt x="466" y="336"/>
                </a:lnTo>
                <a:lnTo>
                  <a:pt x="466" y="224"/>
                </a:lnTo>
                <a:lnTo>
                  <a:pt x="660" y="224"/>
                </a:lnTo>
                <a:lnTo>
                  <a:pt x="660" y="169"/>
                </a:lnTo>
                <a:lnTo>
                  <a:pt x="466" y="169"/>
                </a:lnTo>
                <a:lnTo>
                  <a:pt x="466" y="68"/>
                </a:lnTo>
                <a:lnTo>
                  <a:pt x="676" y="68"/>
                </a:lnTo>
                <a:lnTo>
                  <a:pt x="676" y="10"/>
                </a:lnTo>
                <a:lnTo>
                  <a:pt x="399" y="10"/>
                </a:lnTo>
                <a:lnTo>
                  <a:pt x="399" y="395"/>
                </a:lnTo>
                <a:close/>
                <a:moveTo>
                  <a:pt x="746" y="395"/>
                </a:moveTo>
                <a:lnTo>
                  <a:pt x="746" y="395"/>
                </a:lnTo>
                <a:lnTo>
                  <a:pt x="813" y="395"/>
                </a:lnTo>
                <a:lnTo>
                  <a:pt x="813" y="224"/>
                </a:lnTo>
                <a:lnTo>
                  <a:pt x="988" y="224"/>
                </a:lnTo>
                <a:lnTo>
                  <a:pt x="988" y="169"/>
                </a:lnTo>
                <a:lnTo>
                  <a:pt x="813" y="169"/>
                </a:lnTo>
                <a:lnTo>
                  <a:pt x="813" y="68"/>
                </a:lnTo>
                <a:lnTo>
                  <a:pt x="1012" y="68"/>
                </a:lnTo>
                <a:lnTo>
                  <a:pt x="1012" y="10"/>
                </a:lnTo>
                <a:lnTo>
                  <a:pt x="746" y="10"/>
                </a:lnTo>
                <a:lnTo>
                  <a:pt x="746" y="395"/>
                </a:lnTo>
                <a:close/>
                <a:moveTo>
                  <a:pt x="1067" y="395"/>
                </a:moveTo>
                <a:lnTo>
                  <a:pt x="1067" y="395"/>
                </a:lnTo>
                <a:lnTo>
                  <a:pt x="1348" y="395"/>
                </a:lnTo>
                <a:lnTo>
                  <a:pt x="1348" y="336"/>
                </a:lnTo>
                <a:lnTo>
                  <a:pt x="1135" y="336"/>
                </a:lnTo>
                <a:lnTo>
                  <a:pt x="1135" y="224"/>
                </a:lnTo>
                <a:lnTo>
                  <a:pt x="1329" y="224"/>
                </a:lnTo>
                <a:lnTo>
                  <a:pt x="1329" y="169"/>
                </a:lnTo>
                <a:lnTo>
                  <a:pt x="1135" y="169"/>
                </a:lnTo>
                <a:lnTo>
                  <a:pt x="1135" y="68"/>
                </a:lnTo>
                <a:lnTo>
                  <a:pt x="1344" y="68"/>
                </a:lnTo>
                <a:lnTo>
                  <a:pt x="1344" y="10"/>
                </a:lnTo>
                <a:lnTo>
                  <a:pt x="1067" y="10"/>
                </a:lnTo>
                <a:lnTo>
                  <a:pt x="1067" y="395"/>
                </a:lnTo>
                <a:close/>
                <a:moveTo>
                  <a:pt x="1413" y="395"/>
                </a:moveTo>
                <a:lnTo>
                  <a:pt x="1413" y="395"/>
                </a:lnTo>
                <a:lnTo>
                  <a:pt x="1477" y="395"/>
                </a:lnTo>
                <a:lnTo>
                  <a:pt x="1477" y="111"/>
                </a:lnTo>
                <a:lnTo>
                  <a:pt x="1479" y="111"/>
                </a:lnTo>
                <a:lnTo>
                  <a:pt x="1654" y="395"/>
                </a:lnTo>
                <a:lnTo>
                  <a:pt x="1725" y="395"/>
                </a:lnTo>
                <a:lnTo>
                  <a:pt x="1725" y="10"/>
                </a:lnTo>
                <a:lnTo>
                  <a:pt x="1661" y="10"/>
                </a:lnTo>
                <a:lnTo>
                  <a:pt x="1661" y="293"/>
                </a:lnTo>
                <a:lnTo>
                  <a:pt x="1660" y="293"/>
                </a:lnTo>
                <a:lnTo>
                  <a:pt x="1484" y="10"/>
                </a:lnTo>
                <a:lnTo>
                  <a:pt x="1413" y="10"/>
                </a:lnTo>
                <a:lnTo>
                  <a:pt x="1413" y="395"/>
                </a:lnTo>
                <a:close/>
                <a:moveTo>
                  <a:pt x="2141" y="132"/>
                </a:moveTo>
                <a:lnTo>
                  <a:pt x="2141" y="132"/>
                </a:lnTo>
                <a:cubicBezTo>
                  <a:pt x="2133" y="49"/>
                  <a:pt x="2064" y="1"/>
                  <a:pt x="1977" y="0"/>
                </a:cubicBezTo>
                <a:cubicBezTo>
                  <a:pt x="1862" y="0"/>
                  <a:pt x="1793" y="92"/>
                  <a:pt x="1793" y="202"/>
                </a:cubicBezTo>
                <a:cubicBezTo>
                  <a:pt x="1793" y="312"/>
                  <a:pt x="1862" y="404"/>
                  <a:pt x="1977" y="404"/>
                </a:cubicBezTo>
                <a:cubicBezTo>
                  <a:pt x="2071" y="404"/>
                  <a:pt x="2136" y="340"/>
                  <a:pt x="2141" y="248"/>
                </a:cubicBezTo>
                <a:lnTo>
                  <a:pt x="2075" y="248"/>
                </a:lnTo>
                <a:cubicBezTo>
                  <a:pt x="2070" y="304"/>
                  <a:pt x="2037" y="349"/>
                  <a:pt x="1977" y="349"/>
                </a:cubicBezTo>
                <a:cubicBezTo>
                  <a:pt x="1895" y="349"/>
                  <a:pt x="1860" y="276"/>
                  <a:pt x="1860" y="202"/>
                </a:cubicBezTo>
                <a:cubicBezTo>
                  <a:pt x="1860" y="128"/>
                  <a:pt x="1895" y="55"/>
                  <a:pt x="1977" y="55"/>
                </a:cubicBezTo>
                <a:cubicBezTo>
                  <a:pt x="2033" y="55"/>
                  <a:pt x="2062" y="88"/>
                  <a:pt x="2073" y="132"/>
                </a:cubicBezTo>
                <a:lnTo>
                  <a:pt x="2141" y="132"/>
                </a:lnTo>
                <a:close/>
                <a:moveTo>
                  <a:pt x="2210" y="395"/>
                </a:moveTo>
                <a:lnTo>
                  <a:pt x="2210" y="395"/>
                </a:lnTo>
                <a:lnTo>
                  <a:pt x="2491" y="395"/>
                </a:lnTo>
                <a:lnTo>
                  <a:pt x="2491" y="336"/>
                </a:lnTo>
                <a:lnTo>
                  <a:pt x="2277" y="336"/>
                </a:lnTo>
                <a:lnTo>
                  <a:pt x="2277" y="224"/>
                </a:lnTo>
                <a:lnTo>
                  <a:pt x="2471" y="224"/>
                </a:lnTo>
                <a:lnTo>
                  <a:pt x="2471" y="169"/>
                </a:lnTo>
                <a:lnTo>
                  <a:pt x="2277" y="169"/>
                </a:lnTo>
                <a:lnTo>
                  <a:pt x="2277" y="68"/>
                </a:lnTo>
                <a:lnTo>
                  <a:pt x="2487" y="68"/>
                </a:lnTo>
                <a:lnTo>
                  <a:pt x="2487" y="10"/>
                </a:lnTo>
                <a:lnTo>
                  <a:pt x="2210" y="10"/>
                </a:lnTo>
                <a:lnTo>
                  <a:pt x="2210" y="395"/>
                </a:lnTo>
                <a:close/>
                <a:moveTo>
                  <a:pt x="2837" y="76"/>
                </a:moveTo>
                <a:lnTo>
                  <a:pt x="2837" y="76"/>
                </a:lnTo>
                <a:lnTo>
                  <a:pt x="2839" y="76"/>
                </a:lnTo>
                <a:lnTo>
                  <a:pt x="2897" y="241"/>
                </a:lnTo>
                <a:lnTo>
                  <a:pt x="2779" y="241"/>
                </a:lnTo>
                <a:lnTo>
                  <a:pt x="2837" y="76"/>
                </a:lnTo>
                <a:close/>
                <a:moveTo>
                  <a:pt x="2655" y="395"/>
                </a:moveTo>
                <a:lnTo>
                  <a:pt x="2655" y="395"/>
                </a:lnTo>
                <a:lnTo>
                  <a:pt x="2724" y="395"/>
                </a:lnTo>
                <a:lnTo>
                  <a:pt x="2761" y="293"/>
                </a:lnTo>
                <a:lnTo>
                  <a:pt x="2914" y="293"/>
                </a:lnTo>
                <a:lnTo>
                  <a:pt x="2950" y="395"/>
                </a:lnTo>
                <a:lnTo>
                  <a:pt x="3023" y="395"/>
                </a:lnTo>
                <a:lnTo>
                  <a:pt x="2874" y="10"/>
                </a:lnTo>
                <a:lnTo>
                  <a:pt x="2803" y="10"/>
                </a:lnTo>
                <a:lnTo>
                  <a:pt x="2655" y="395"/>
                </a:lnTo>
                <a:close/>
                <a:moveTo>
                  <a:pt x="3068" y="395"/>
                </a:moveTo>
                <a:lnTo>
                  <a:pt x="3068" y="395"/>
                </a:lnTo>
                <a:lnTo>
                  <a:pt x="3132" y="395"/>
                </a:lnTo>
                <a:lnTo>
                  <a:pt x="3132" y="111"/>
                </a:lnTo>
                <a:lnTo>
                  <a:pt x="3133" y="111"/>
                </a:lnTo>
                <a:lnTo>
                  <a:pt x="3309" y="395"/>
                </a:lnTo>
                <a:lnTo>
                  <a:pt x="3380" y="395"/>
                </a:lnTo>
                <a:lnTo>
                  <a:pt x="3380" y="10"/>
                </a:lnTo>
                <a:lnTo>
                  <a:pt x="3316" y="10"/>
                </a:lnTo>
                <a:lnTo>
                  <a:pt x="3316" y="293"/>
                </a:lnTo>
                <a:lnTo>
                  <a:pt x="3315" y="293"/>
                </a:lnTo>
                <a:lnTo>
                  <a:pt x="3139" y="10"/>
                </a:lnTo>
                <a:lnTo>
                  <a:pt x="3068" y="10"/>
                </a:lnTo>
                <a:lnTo>
                  <a:pt x="3068" y="395"/>
                </a:lnTo>
                <a:close/>
                <a:moveTo>
                  <a:pt x="3535" y="64"/>
                </a:moveTo>
                <a:lnTo>
                  <a:pt x="3535" y="64"/>
                </a:lnTo>
                <a:lnTo>
                  <a:pt x="3601" y="64"/>
                </a:lnTo>
                <a:cubicBezTo>
                  <a:pt x="3707" y="64"/>
                  <a:pt x="3729" y="125"/>
                  <a:pt x="3729" y="202"/>
                </a:cubicBezTo>
                <a:cubicBezTo>
                  <a:pt x="3729" y="279"/>
                  <a:pt x="3707" y="340"/>
                  <a:pt x="3601" y="340"/>
                </a:cubicBezTo>
                <a:lnTo>
                  <a:pt x="3535" y="340"/>
                </a:lnTo>
                <a:lnTo>
                  <a:pt x="3535" y="64"/>
                </a:lnTo>
                <a:close/>
                <a:moveTo>
                  <a:pt x="3467" y="395"/>
                </a:moveTo>
                <a:lnTo>
                  <a:pt x="3467" y="395"/>
                </a:lnTo>
                <a:lnTo>
                  <a:pt x="3627" y="395"/>
                </a:lnTo>
                <a:cubicBezTo>
                  <a:pt x="3746" y="395"/>
                  <a:pt x="3797" y="308"/>
                  <a:pt x="3797" y="202"/>
                </a:cubicBezTo>
                <a:cubicBezTo>
                  <a:pt x="3797" y="96"/>
                  <a:pt x="3746" y="10"/>
                  <a:pt x="3627" y="10"/>
                </a:cubicBezTo>
                <a:lnTo>
                  <a:pt x="3467" y="10"/>
                </a:lnTo>
                <a:lnTo>
                  <a:pt x="3467" y="395"/>
                </a:lnTo>
                <a:close/>
                <a:moveTo>
                  <a:pt x="3984" y="266"/>
                </a:moveTo>
                <a:lnTo>
                  <a:pt x="3984" y="266"/>
                </a:lnTo>
                <a:cubicBezTo>
                  <a:pt x="3985" y="362"/>
                  <a:pt x="4056" y="404"/>
                  <a:pt x="4144" y="404"/>
                </a:cubicBezTo>
                <a:cubicBezTo>
                  <a:pt x="4221" y="404"/>
                  <a:pt x="4297" y="369"/>
                  <a:pt x="4297" y="283"/>
                </a:cubicBezTo>
                <a:cubicBezTo>
                  <a:pt x="4297" y="243"/>
                  <a:pt x="4273" y="200"/>
                  <a:pt x="4222" y="185"/>
                </a:cubicBezTo>
                <a:cubicBezTo>
                  <a:pt x="4202" y="179"/>
                  <a:pt x="4117" y="157"/>
                  <a:pt x="4111" y="155"/>
                </a:cubicBezTo>
                <a:cubicBezTo>
                  <a:pt x="4084" y="148"/>
                  <a:pt x="4065" y="132"/>
                  <a:pt x="4065" y="105"/>
                </a:cubicBezTo>
                <a:cubicBezTo>
                  <a:pt x="4065" y="67"/>
                  <a:pt x="4105" y="55"/>
                  <a:pt x="4136" y="55"/>
                </a:cubicBezTo>
                <a:cubicBezTo>
                  <a:pt x="4183" y="55"/>
                  <a:pt x="4216" y="74"/>
                  <a:pt x="4219" y="123"/>
                </a:cubicBezTo>
                <a:lnTo>
                  <a:pt x="4287" y="123"/>
                </a:lnTo>
                <a:cubicBezTo>
                  <a:pt x="4287" y="43"/>
                  <a:pt x="4219" y="0"/>
                  <a:pt x="4139" y="0"/>
                </a:cubicBezTo>
                <a:cubicBezTo>
                  <a:pt x="4069" y="0"/>
                  <a:pt x="3998" y="36"/>
                  <a:pt x="3998" y="114"/>
                </a:cubicBezTo>
                <a:cubicBezTo>
                  <a:pt x="3998" y="154"/>
                  <a:pt x="4017" y="193"/>
                  <a:pt x="4083" y="211"/>
                </a:cubicBezTo>
                <a:cubicBezTo>
                  <a:pt x="4136" y="226"/>
                  <a:pt x="4171" y="233"/>
                  <a:pt x="4198" y="243"/>
                </a:cubicBezTo>
                <a:cubicBezTo>
                  <a:pt x="4214" y="249"/>
                  <a:pt x="4230" y="261"/>
                  <a:pt x="4230" y="291"/>
                </a:cubicBezTo>
                <a:cubicBezTo>
                  <a:pt x="4230" y="320"/>
                  <a:pt x="4208" y="349"/>
                  <a:pt x="4149" y="349"/>
                </a:cubicBezTo>
                <a:cubicBezTo>
                  <a:pt x="4095" y="349"/>
                  <a:pt x="4051" y="326"/>
                  <a:pt x="4051" y="266"/>
                </a:cubicBezTo>
                <a:lnTo>
                  <a:pt x="3984" y="266"/>
                </a:lnTo>
                <a:close/>
                <a:moveTo>
                  <a:pt x="4432" y="64"/>
                </a:moveTo>
                <a:lnTo>
                  <a:pt x="4432" y="64"/>
                </a:lnTo>
                <a:lnTo>
                  <a:pt x="4532" y="64"/>
                </a:lnTo>
                <a:cubicBezTo>
                  <a:pt x="4567" y="64"/>
                  <a:pt x="4598" y="77"/>
                  <a:pt x="4598" y="128"/>
                </a:cubicBezTo>
                <a:cubicBezTo>
                  <a:pt x="4598" y="177"/>
                  <a:pt x="4561" y="192"/>
                  <a:pt x="4531" y="192"/>
                </a:cubicBezTo>
                <a:lnTo>
                  <a:pt x="4432" y="192"/>
                </a:lnTo>
                <a:lnTo>
                  <a:pt x="4432" y="64"/>
                </a:lnTo>
                <a:close/>
                <a:moveTo>
                  <a:pt x="4365" y="395"/>
                </a:moveTo>
                <a:lnTo>
                  <a:pt x="4365" y="395"/>
                </a:lnTo>
                <a:lnTo>
                  <a:pt x="4432" y="395"/>
                </a:lnTo>
                <a:lnTo>
                  <a:pt x="4432" y="247"/>
                </a:lnTo>
                <a:lnTo>
                  <a:pt x="4535" y="247"/>
                </a:lnTo>
                <a:cubicBezTo>
                  <a:pt x="4645" y="248"/>
                  <a:pt x="4666" y="177"/>
                  <a:pt x="4666" y="129"/>
                </a:cubicBezTo>
                <a:cubicBezTo>
                  <a:pt x="4666" y="81"/>
                  <a:pt x="4645" y="10"/>
                  <a:pt x="4535" y="10"/>
                </a:cubicBezTo>
                <a:lnTo>
                  <a:pt x="4365" y="10"/>
                </a:lnTo>
                <a:lnTo>
                  <a:pt x="4365" y="395"/>
                </a:lnTo>
                <a:close/>
                <a:moveTo>
                  <a:pt x="4841" y="76"/>
                </a:moveTo>
                <a:lnTo>
                  <a:pt x="4841" y="76"/>
                </a:lnTo>
                <a:lnTo>
                  <a:pt x="4842" y="76"/>
                </a:lnTo>
                <a:lnTo>
                  <a:pt x="4900" y="241"/>
                </a:lnTo>
                <a:lnTo>
                  <a:pt x="4782" y="241"/>
                </a:lnTo>
                <a:lnTo>
                  <a:pt x="4841" y="76"/>
                </a:lnTo>
                <a:close/>
                <a:moveTo>
                  <a:pt x="4658" y="395"/>
                </a:moveTo>
                <a:lnTo>
                  <a:pt x="4658" y="395"/>
                </a:lnTo>
                <a:lnTo>
                  <a:pt x="4728" y="395"/>
                </a:lnTo>
                <a:lnTo>
                  <a:pt x="4764" y="293"/>
                </a:lnTo>
                <a:lnTo>
                  <a:pt x="4918" y="293"/>
                </a:lnTo>
                <a:lnTo>
                  <a:pt x="4954" y="395"/>
                </a:lnTo>
                <a:lnTo>
                  <a:pt x="5026" y="395"/>
                </a:lnTo>
                <a:lnTo>
                  <a:pt x="4878" y="10"/>
                </a:lnTo>
                <a:lnTo>
                  <a:pt x="4806" y="10"/>
                </a:lnTo>
                <a:lnTo>
                  <a:pt x="4658" y="395"/>
                </a:lnTo>
                <a:close/>
                <a:moveTo>
                  <a:pt x="5385" y="132"/>
                </a:moveTo>
                <a:lnTo>
                  <a:pt x="5385" y="132"/>
                </a:lnTo>
                <a:cubicBezTo>
                  <a:pt x="5377" y="49"/>
                  <a:pt x="5308" y="1"/>
                  <a:pt x="5221" y="0"/>
                </a:cubicBezTo>
                <a:cubicBezTo>
                  <a:pt x="5106" y="0"/>
                  <a:pt x="5037" y="92"/>
                  <a:pt x="5037" y="202"/>
                </a:cubicBezTo>
                <a:cubicBezTo>
                  <a:pt x="5037" y="312"/>
                  <a:pt x="5106" y="404"/>
                  <a:pt x="5221" y="404"/>
                </a:cubicBezTo>
                <a:cubicBezTo>
                  <a:pt x="5315" y="404"/>
                  <a:pt x="5380" y="340"/>
                  <a:pt x="5385" y="248"/>
                </a:cubicBezTo>
                <a:lnTo>
                  <a:pt x="5320" y="248"/>
                </a:lnTo>
                <a:cubicBezTo>
                  <a:pt x="5314" y="304"/>
                  <a:pt x="5281" y="349"/>
                  <a:pt x="5221" y="349"/>
                </a:cubicBezTo>
                <a:cubicBezTo>
                  <a:pt x="5139" y="349"/>
                  <a:pt x="5104" y="276"/>
                  <a:pt x="5104" y="202"/>
                </a:cubicBezTo>
                <a:cubicBezTo>
                  <a:pt x="5104" y="128"/>
                  <a:pt x="5139" y="55"/>
                  <a:pt x="5221" y="55"/>
                </a:cubicBezTo>
                <a:cubicBezTo>
                  <a:pt x="5278" y="55"/>
                  <a:pt x="5306" y="88"/>
                  <a:pt x="5317" y="132"/>
                </a:cubicBezTo>
                <a:lnTo>
                  <a:pt x="5385" y="132"/>
                </a:lnTo>
                <a:close/>
                <a:moveTo>
                  <a:pt x="5454" y="395"/>
                </a:moveTo>
                <a:lnTo>
                  <a:pt x="5454" y="395"/>
                </a:lnTo>
                <a:lnTo>
                  <a:pt x="5735" y="395"/>
                </a:lnTo>
                <a:lnTo>
                  <a:pt x="5735" y="336"/>
                </a:lnTo>
                <a:lnTo>
                  <a:pt x="5521" y="336"/>
                </a:lnTo>
                <a:lnTo>
                  <a:pt x="5521" y="224"/>
                </a:lnTo>
                <a:lnTo>
                  <a:pt x="5716" y="224"/>
                </a:lnTo>
                <a:lnTo>
                  <a:pt x="5716" y="169"/>
                </a:lnTo>
                <a:lnTo>
                  <a:pt x="5521" y="169"/>
                </a:lnTo>
                <a:lnTo>
                  <a:pt x="5521" y="68"/>
                </a:lnTo>
                <a:lnTo>
                  <a:pt x="5731" y="68"/>
                </a:lnTo>
                <a:lnTo>
                  <a:pt x="5731" y="10"/>
                </a:lnTo>
                <a:lnTo>
                  <a:pt x="5454" y="10"/>
                </a:lnTo>
                <a:lnTo>
                  <a:pt x="5454" y="395"/>
                </a:lnTo>
                <a:close/>
              </a:path>
            </a:pathLst>
          </a:custGeom>
          <a:solidFill>
            <a:srgbClr val="FEFEFE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305016" y="5925934"/>
            <a:ext cx="6031344" cy="599409"/>
          </a:xfrm>
        </p:spPr>
        <p:txBody>
          <a:bodyPr anchor="b"/>
          <a:lstStyle>
            <a:lvl1pPr>
              <a:defRPr sz="1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1933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Alternate 2 Changeab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8"/>
          <p:cNvGrpSpPr>
            <a:grpSpLocks/>
          </p:cNvGrpSpPr>
          <p:nvPr userDrawn="1"/>
        </p:nvGrpSpPr>
        <p:grpSpPr bwMode="auto">
          <a:xfrm>
            <a:off x="0" y="3606831"/>
            <a:ext cx="12197430" cy="3251185"/>
            <a:chOff x="0" y="1195"/>
            <a:chExt cx="6739" cy="3566"/>
          </a:xfrm>
        </p:grpSpPr>
        <p:sp>
          <p:nvSpPr>
            <p:cNvPr id="19" name="Rectangle 4"/>
            <p:cNvSpPr>
              <a:spLocks noChangeArrowheads="1"/>
            </p:cNvSpPr>
            <p:nvPr/>
          </p:nvSpPr>
          <p:spPr bwMode="auto">
            <a:xfrm>
              <a:off x="0" y="1215"/>
              <a:ext cx="6736" cy="354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361" dirty="0"/>
            </a:p>
          </p:txBody>
        </p:sp>
        <p:grpSp>
          <p:nvGrpSpPr>
            <p:cNvPr id="20" name="Group 15"/>
            <p:cNvGrpSpPr>
              <a:grpSpLocks/>
            </p:cNvGrpSpPr>
            <p:nvPr/>
          </p:nvGrpSpPr>
          <p:grpSpPr bwMode="auto">
            <a:xfrm>
              <a:off x="3" y="1195"/>
              <a:ext cx="6736" cy="68"/>
              <a:chOff x="3" y="1195"/>
              <a:chExt cx="6736" cy="68"/>
            </a:xfrm>
          </p:grpSpPr>
          <p:sp>
            <p:nvSpPr>
              <p:cNvPr id="21" name="Rectangle 16"/>
              <p:cNvSpPr>
                <a:spLocks noChangeArrowheads="1"/>
              </p:cNvSpPr>
              <p:nvPr/>
            </p:nvSpPr>
            <p:spPr bwMode="auto">
              <a:xfrm>
                <a:off x="3" y="1195"/>
                <a:ext cx="6733" cy="2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 sz="1361" dirty="0"/>
              </a:p>
            </p:txBody>
          </p:sp>
          <p:sp>
            <p:nvSpPr>
              <p:cNvPr id="22" name="Rectangle 17"/>
              <p:cNvSpPr>
                <a:spLocks noChangeArrowheads="1"/>
              </p:cNvSpPr>
              <p:nvPr/>
            </p:nvSpPr>
            <p:spPr bwMode="auto">
              <a:xfrm>
                <a:off x="1829" y="1195"/>
                <a:ext cx="4910" cy="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 sz="1361" dirty="0"/>
              </a:p>
            </p:txBody>
          </p:sp>
        </p:grpSp>
      </p:grpSp>
      <p:pic>
        <p:nvPicPr>
          <p:cNvPr id="11" name="Picture 10" descr="AIRBUS_WHITE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60496" y="6165304"/>
            <a:ext cx="1440160" cy="360040"/>
          </a:xfrm>
          <a:prstGeom prst="rect">
            <a:avLst/>
          </a:prstGeom>
        </p:spPr>
      </p:pic>
      <p:sp>
        <p:nvSpPr>
          <p:cNvPr id="16" name="Freeform 5"/>
          <p:cNvSpPr>
            <a:spLocks noChangeAspect="1" noEditPoints="1"/>
          </p:cNvSpPr>
          <p:nvPr userDrawn="1"/>
        </p:nvSpPr>
        <p:spPr bwMode="auto">
          <a:xfrm>
            <a:off x="3305016" y="3829381"/>
            <a:ext cx="1652400" cy="116385"/>
          </a:xfrm>
          <a:custGeom>
            <a:avLst/>
            <a:gdLst>
              <a:gd name="T0" fmla="*/ 263 w 5735"/>
              <a:gd name="T1" fmla="*/ 202 h 404"/>
              <a:gd name="T2" fmla="*/ 0 w 5735"/>
              <a:gd name="T3" fmla="*/ 395 h 404"/>
              <a:gd name="T4" fmla="*/ 160 w 5735"/>
              <a:gd name="T5" fmla="*/ 10 h 404"/>
              <a:gd name="T6" fmla="*/ 399 w 5735"/>
              <a:gd name="T7" fmla="*/ 395 h 404"/>
              <a:gd name="T8" fmla="*/ 466 w 5735"/>
              <a:gd name="T9" fmla="*/ 224 h 404"/>
              <a:gd name="T10" fmla="*/ 466 w 5735"/>
              <a:gd name="T11" fmla="*/ 68 h 404"/>
              <a:gd name="T12" fmla="*/ 399 w 5735"/>
              <a:gd name="T13" fmla="*/ 395 h 404"/>
              <a:gd name="T14" fmla="*/ 813 w 5735"/>
              <a:gd name="T15" fmla="*/ 224 h 404"/>
              <a:gd name="T16" fmla="*/ 813 w 5735"/>
              <a:gd name="T17" fmla="*/ 68 h 404"/>
              <a:gd name="T18" fmla="*/ 746 w 5735"/>
              <a:gd name="T19" fmla="*/ 395 h 404"/>
              <a:gd name="T20" fmla="*/ 1348 w 5735"/>
              <a:gd name="T21" fmla="*/ 336 h 404"/>
              <a:gd name="T22" fmla="*/ 1329 w 5735"/>
              <a:gd name="T23" fmla="*/ 169 h 404"/>
              <a:gd name="T24" fmla="*/ 1344 w 5735"/>
              <a:gd name="T25" fmla="*/ 10 h 404"/>
              <a:gd name="T26" fmla="*/ 1413 w 5735"/>
              <a:gd name="T27" fmla="*/ 395 h 404"/>
              <a:gd name="T28" fmla="*/ 1654 w 5735"/>
              <a:gd name="T29" fmla="*/ 395 h 404"/>
              <a:gd name="T30" fmla="*/ 1661 w 5735"/>
              <a:gd name="T31" fmla="*/ 293 h 404"/>
              <a:gd name="T32" fmla="*/ 1413 w 5735"/>
              <a:gd name="T33" fmla="*/ 395 h 404"/>
              <a:gd name="T34" fmla="*/ 1793 w 5735"/>
              <a:gd name="T35" fmla="*/ 202 h 404"/>
              <a:gd name="T36" fmla="*/ 1977 w 5735"/>
              <a:gd name="T37" fmla="*/ 349 h 404"/>
              <a:gd name="T38" fmla="*/ 2141 w 5735"/>
              <a:gd name="T39" fmla="*/ 132 h 404"/>
              <a:gd name="T40" fmla="*/ 2491 w 5735"/>
              <a:gd name="T41" fmla="*/ 336 h 404"/>
              <a:gd name="T42" fmla="*/ 2471 w 5735"/>
              <a:gd name="T43" fmla="*/ 169 h 404"/>
              <a:gd name="T44" fmla="*/ 2487 w 5735"/>
              <a:gd name="T45" fmla="*/ 10 h 404"/>
              <a:gd name="T46" fmla="*/ 2837 w 5735"/>
              <a:gd name="T47" fmla="*/ 76 h 404"/>
              <a:gd name="T48" fmla="*/ 2837 w 5735"/>
              <a:gd name="T49" fmla="*/ 76 h 404"/>
              <a:gd name="T50" fmla="*/ 2761 w 5735"/>
              <a:gd name="T51" fmla="*/ 293 h 404"/>
              <a:gd name="T52" fmla="*/ 2874 w 5735"/>
              <a:gd name="T53" fmla="*/ 10 h 404"/>
              <a:gd name="T54" fmla="*/ 3068 w 5735"/>
              <a:gd name="T55" fmla="*/ 395 h 404"/>
              <a:gd name="T56" fmla="*/ 3309 w 5735"/>
              <a:gd name="T57" fmla="*/ 395 h 404"/>
              <a:gd name="T58" fmla="*/ 3316 w 5735"/>
              <a:gd name="T59" fmla="*/ 293 h 404"/>
              <a:gd name="T60" fmla="*/ 3068 w 5735"/>
              <a:gd name="T61" fmla="*/ 395 h 404"/>
              <a:gd name="T62" fmla="*/ 3729 w 5735"/>
              <a:gd name="T63" fmla="*/ 202 h 404"/>
              <a:gd name="T64" fmla="*/ 3467 w 5735"/>
              <a:gd name="T65" fmla="*/ 395 h 404"/>
              <a:gd name="T66" fmla="*/ 3627 w 5735"/>
              <a:gd name="T67" fmla="*/ 10 h 404"/>
              <a:gd name="T68" fmla="*/ 3984 w 5735"/>
              <a:gd name="T69" fmla="*/ 266 h 404"/>
              <a:gd name="T70" fmla="*/ 4111 w 5735"/>
              <a:gd name="T71" fmla="*/ 155 h 404"/>
              <a:gd name="T72" fmla="*/ 4287 w 5735"/>
              <a:gd name="T73" fmla="*/ 123 h 404"/>
              <a:gd name="T74" fmla="*/ 4198 w 5735"/>
              <a:gd name="T75" fmla="*/ 243 h 404"/>
              <a:gd name="T76" fmla="*/ 3984 w 5735"/>
              <a:gd name="T77" fmla="*/ 266 h 404"/>
              <a:gd name="T78" fmla="*/ 4598 w 5735"/>
              <a:gd name="T79" fmla="*/ 128 h 404"/>
              <a:gd name="T80" fmla="*/ 4365 w 5735"/>
              <a:gd name="T81" fmla="*/ 395 h 404"/>
              <a:gd name="T82" fmla="*/ 4535 w 5735"/>
              <a:gd name="T83" fmla="*/ 247 h 404"/>
              <a:gd name="T84" fmla="*/ 4365 w 5735"/>
              <a:gd name="T85" fmla="*/ 395 h 404"/>
              <a:gd name="T86" fmla="*/ 4900 w 5735"/>
              <a:gd name="T87" fmla="*/ 241 h 404"/>
              <a:gd name="T88" fmla="*/ 4658 w 5735"/>
              <a:gd name="T89" fmla="*/ 395 h 404"/>
              <a:gd name="T90" fmla="*/ 4954 w 5735"/>
              <a:gd name="T91" fmla="*/ 395 h 404"/>
              <a:gd name="T92" fmla="*/ 4658 w 5735"/>
              <a:gd name="T93" fmla="*/ 395 h 404"/>
              <a:gd name="T94" fmla="*/ 5037 w 5735"/>
              <a:gd name="T95" fmla="*/ 202 h 404"/>
              <a:gd name="T96" fmla="*/ 5221 w 5735"/>
              <a:gd name="T97" fmla="*/ 349 h 404"/>
              <a:gd name="T98" fmla="*/ 5385 w 5735"/>
              <a:gd name="T99" fmla="*/ 132 h 404"/>
              <a:gd name="T100" fmla="*/ 5735 w 5735"/>
              <a:gd name="T101" fmla="*/ 336 h 404"/>
              <a:gd name="T102" fmla="*/ 5716 w 5735"/>
              <a:gd name="T103" fmla="*/ 169 h 404"/>
              <a:gd name="T104" fmla="*/ 5731 w 5735"/>
              <a:gd name="T105" fmla="*/ 10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735" h="404">
                <a:moveTo>
                  <a:pt x="68" y="64"/>
                </a:moveTo>
                <a:lnTo>
                  <a:pt x="68" y="64"/>
                </a:lnTo>
                <a:lnTo>
                  <a:pt x="134" y="64"/>
                </a:lnTo>
                <a:cubicBezTo>
                  <a:pt x="240" y="64"/>
                  <a:pt x="263" y="125"/>
                  <a:pt x="263" y="202"/>
                </a:cubicBezTo>
                <a:cubicBezTo>
                  <a:pt x="263" y="279"/>
                  <a:pt x="240" y="340"/>
                  <a:pt x="134" y="340"/>
                </a:cubicBezTo>
                <a:lnTo>
                  <a:pt x="68" y="340"/>
                </a:lnTo>
                <a:lnTo>
                  <a:pt x="68" y="64"/>
                </a:lnTo>
                <a:close/>
                <a:moveTo>
                  <a:pt x="0" y="395"/>
                </a:moveTo>
                <a:lnTo>
                  <a:pt x="0" y="395"/>
                </a:lnTo>
                <a:lnTo>
                  <a:pt x="160" y="395"/>
                </a:lnTo>
                <a:cubicBezTo>
                  <a:pt x="279" y="395"/>
                  <a:pt x="330" y="308"/>
                  <a:pt x="330" y="202"/>
                </a:cubicBezTo>
                <a:cubicBezTo>
                  <a:pt x="330" y="96"/>
                  <a:pt x="279" y="10"/>
                  <a:pt x="160" y="10"/>
                </a:cubicBezTo>
                <a:lnTo>
                  <a:pt x="0" y="10"/>
                </a:lnTo>
                <a:lnTo>
                  <a:pt x="0" y="395"/>
                </a:lnTo>
                <a:close/>
                <a:moveTo>
                  <a:pt x="399" y="395"/>
                </a:moveTo>
                <a:lnTo>
                  <a:pt x="399" y="395"/>
                </a:lnTo>
                <a:lnTo>
                  <a:pt x="680" y="395"/>
                </a:lnTo>
                <a:lnTo>
                  <a:pt x="680" y="336"/>
                </a:lnTo>
                <a:lnTo>
                  <a:pt x="466" y="336"/>
                </a:lnTo>
                <a:lnTo>
                  <a:pt x="466" y="224"/>
                </a:lnTo>
                <a:lnTo>
                  <a:pt x="660" y="224"/>
                </a:lnTo>
                <a:lnTo>
                  <a:pt x="660" y="169"/>
                </a:lnTo>
                <a:lnTo>
                  <a:pt x="466" y="169"/>
                </a:lnTo>
                <a:lnTo>
                  <a:pt x="466" y="68"/>
                </a:lnTo>
                <a:lnTo>
                  <a:pt x="676" y="68"/>
                </a:lnTo>
                <a:lnTo>
                  <a:pt x="676" y="10"/>
                </a:lnTo>
                <a:lnTo>
                  <a:pt x="399" y="10"/>
                </a:lnTo>
                <a:lnTo>
                  <a:pt x="399" y="395"/>
                </a:lnTo>
                <a:close/>
                <a:moveTo>
                  <a:pt x="746" y="395"/>
                </a:moveTo>
                <a:lnTo>
                  <a:pt x="746" y="395"/>
                </a:lnTo>
                <a:lnTo>
                  <a:pt x="813" y="395"/>
                </a:lnTo>
                <a:lnTo>
                  <a:pt x="813" y="224"/>
                </a:lnTo>
                <a:lnTo>
                  <a:pt x="988" y="224"/>
                </a:lnTo>
                <a:lnTo>
                  <a:pt x="988" y="169"/>
                </a:lnTo>
                <a:lnTo>
                  <a:pt x="813" y="169"/>
                </a:lnTo>
                <a:lnTo>
                  <a:pt x="813" y="68"/>
                </a:lnTo>
                <a:lnTo>
                  <a:pt x="1012" y="68"/>
                </a:lnTo>
                <a:lnTo>
                  <a:pt x="1012" y="10"/>
                </a:lnTo>
                <a:lnTo>
                  <a:pt x="746" y="10"/>
                </a:lnTo>
                <a:lnTo>
                  <a:pt x="746" y="395"/>
                </a:lnTo>
                <a:close/>
                <a:moveTo>
                  <a:pt x="1067" y="395"/>
                </a:moveTo>
                <a:lnTo>
                  <a:pt x="1067" y="395"/>
                </a:lnTo>
                <a:lnTo>
                  <a:pt x="1348" y="395"/>
                </a:lnTo>
                <a:lnTo>
                  <a:pt x="1348" y="336"/>
                </a:lnTo>
                <a:lnTo>
                  <a:pt x="1135" y="336"/>
                </a:lnTo>
                <a:lnTo>
                  <a:pt x="1135" y="224"/>
                </a:lnTo>
                <a:lnTo>
                  <a:pt x="1329" y="224"/>
                </a:lnTo>
                <a:lnTo>
                  <a:pt x="1329" y="169"/>
                </a:lnTo>
                <a:lnTo>
                  <a:pt x="1135" y="169"/>
                </a:lnTo>
                <a:lnTo>
                  <a:pt x="1135" y="68"/>
                </a:lnTo>
                <a:lnTo>
                  <a:pt x="1344" y="68"/>
                </a:lnTo>
                <a:lnTo>
                  <a:pt x="1344" y="10"/>
                </a:lnTo>
                <a:lnTo>
                  <a:pt x="1067" y="10"/>
                </a:lnTo>
                <a:lnTo>
                  <a:pt x="1067" y="395"/>
                </a:lnTo>
                <a:close/>
                <a:moveTo>
                  <a:pt x="1413" y="395"/>
                </a:moveTo>
                <a:lnTo>
                  <a:pt x="1413" y="395"/>
                </a:lnTo>
                <a:lnTo>
                  <a:pt x="1477" y="395"/>
                </a:lnTo>
                <a:lnTo>
                  <a:pt x="1477" y="111"/>
                </a:lnTo>
                <a:lnTo>
                  <a:pt x="1479" y="111"/>
                </a:lnTo>
                <a:lnTo>
                  <a:pt x="1654" y="395"/>
                </a:lnTo>
                <a:lnTo>
                  <a:pt x="1725" y="395"/>
                </a:lnTo>
                <a:lnTo>
                  <a:pt x="1725" y="10"/>
                </a:lnTo>
                <a:lnTo>
                  <a:pt x="1661" y="10"/>
                </a:lnTo>
                <a:lnTo>
                  <a:pt x="1661" y="293"/>
                </a:lnTo>
                <a:lnTo>
                  <a:pt x="1660" y="293"/>
                </a:lnTo>
                <a:lnTo>
                  <a:pt x="1484" y="10"/>
                </a:lnTo>
                <a:lnTo>
                  <a:pt x="1413" y="10"/>
                </a:lnTo>
                <a:lnTo>
                  <a:pt x="1413" y="395"/>
                </a:lnTo>
                <a:close/>
                <a:moveTo>
                  <a:pt x="2141" y="132"/>
                </a:moveTo>
                <a:lnTo>
                  <a:pt x="2141" y="132"/>
                </a:lnTo>
                <a:cubicBezTo>
                  <a:pt x="2133" y="49"/>
                  <a:pt x="2064" y="1"/>
                  <a:pt x="1977" y="0"/>
                </a:cubicBezTo>
                <a:cubicBezTo>
                  <a:pt x="1862" y="0"/>
                  <a:pt x="1793" y="92"/>
                  <a:pt x="1793" y="202"/>
                </a:cubicBezTo>
                <a:cubicBezTo>
                  <a:pt x="1793" y="312"/>
                  <a:pt x="1862" y="404"/>
                  <a:pt x="1977" y="404"/>
                </a:cubicBezTo>
                <a:cubicBezTo>
                  <a:pt x="2071" y="404"/>
                  <a:pt x="2136" y="340"/>
                  <a:pt x="2141" y="248"/>
                </a:cubicBezTo>
                <a:lnTo>
                  <a:pt x="2075" y="248"/>
                </a:lnTo>
                <a:cubicBezTo>
                  <a:pt x="2070" y="304"/>
                  <a:pt x="2037" y="349"/>
                  <a:pt x="1977" y="349"/>
                </a:cubicBezTo>
                <a:cubicBezTo>
                  <a:pt x="1895" y="349"/>
                  <a:pt x="1860" y="276"/>
                  <a:pt x="1860" y="202"/>
                </a:cubicBezTo>
                <a:cubicBezTo>
                  <a:pt x="1860" y="128"/>
                  <a:pt x="1895" y="55"/>
                  <a:pt x="1977" y="55"/>
                </a:cubicBezTo>
                <a:cubicBezTo>
                  <a:pt x="2033" y="55"/>
                  <a:pt x="2062" y="88"/>
                  <a:pt x="2073" y="132"/>
                </a:cubicBezTo>
                <a:lnTo>
                  <a:pt x="2141" y="132"/>
                </a:lnTo>
                <a:close/>
                <a:moveTo>
                  <a:pt x="2210" y="395"/>
                </a:moveTo>
                <a:lnTo>
                  <a:pt x="2210" y="395"/>
                </a:lnTo>
                <a:lnTo>
                  <a:pt x="2491" y="395"/>
                </a:lnTo>
                <a:lnTo>
                  <a:pt x="2491" y="336"/>
                </a:lnTo>
                <a:lnTo>
                  <a:pt x="2277" y="336"/>
                </a:lnTo>
                <a:lnTo>
                  <a:pt x="2277" y="224"/>
                </a:lnTo>
                <a:lnTo>
                  <a:pt x="2471" y="224"/>
                </a:lnTo>
                <a:lnTo>
                  <a:pt x="2471" y="169"/>
                </a:lnTo>
                <a:lnTo>
                  <a:pt x="2277" y="169"/>
                </a:lnTo>
                <a:lnTo>
                  <a:pt x="2277" y="68"/>
                </a:lnTo>
                <a:lnTo>
                  <a:pt x="2487" y="68"/>
                </a:lnTo>
                <a:lnTo>
                  <a:pt x="2487" y="10"/>
                </a:lnTo>
                <a:lnTo>
                  <a:pt x="2210" y="10"/>
                </a:lnTo>
                <a:lnTo>
                  <a:pt x="2210" y="395"/>
                </a:lnTo>
                <a:close/>
                <a:moveTo>
                  <a:pt x="2837" y="76"/>
                </a:moveTo>
                <a:lnTo>
                  <a:pt x="2837" y="76"/>
                </a:lnTo>
                <a:lnTo>
                  <a:pt x="2839" y="76"/>
                </a:lnTo>
                <a:lnTo>
                  <a:pt x="2897" y="241"/>
                </a:lnTo>
                <a:lnTo>
                  <a:pt x="2779" y="241"/>
                </a:lnTo>
                <a:lnTo>
                  <a:pt x="2837" y="76"/>
                </a:lnTo>
                <a:close/>
                <a:moveTo>
                  <a:pt x="2655" y="395"/>
                </a:moveTo>
                <a:lnTo>
                  <a:pt x="2655" y="395"/>
                </a:lnTo>
                <a:lnTo>
                  <a:pt x="2724" y="395"/>
                </a:lnTo>
                <a:lnTo>
                  <a:pt x="2761" y="293"/>
                </a:lnTo>
                <a:lnTo>
                  <a:pt x="2914" y="293"/>
                </a:lnTo>
                <a:lnTo>
                  <a:pt x="2950" y="395"/>
                </a:lnTo>
                <a:lnTo>
                  <a:pt x="3023" y="395"/>
                </a:lnTo>
                <a:lnTo>
                  <a:pt x="2874" y="10"/>
                </a:lnTo>
                <a:lnTo>
                  <a:pt x="2803" y="10"/>
                </a:lnTo>
                <a:lnTo>
                  <a:pt x="2655" y="395"/>
                </a:lnTo>
                <a:close/>
                <a:moveTo>
                  <a:pt x="3068" y="395"/>
                </a:moveTo>
                <a:lnTo>
                  <a:pt x="3068" y="395"/>
                </a:lnTo>
                <a:lnTo>
                  <a:pt x="3132" y="395"/>
                </a:lnTo>
                <a:lnTo>
                  <a:pt x="3132" y="111"/>
                </a:lnTo>
                <a:lnTo>
                  <a:pt x="3133" y="111"/>
                </a:lnTo>
                <a:lnTo>
                  <a:pt x="3309" y="395"/>
                </a:lnTo>
                <a:lnTo>
                  <a:pt x="3380" y="395"/>
                </a:lnTo>
                <a:lnTo>
                  <a:pt x="3380" y="10"/>
                </a:lnTo>
                <a:lnTo>
                  <a:pt x="3316" y="10"/>
                </a:lnTo>
                <a:lnTo>
                  <a:pt x="3316" y="293"/>
                </a:lnTo>
                <a:lnTo>
                  <a:pt x="3315" y="293"/>
                </a:lnTo>
                <a:lnTo>
                  <a:pt x="3139" y="10"/>
                </a:lnTo>
                <a:lnTo>
                  <a:pt x="3068" y="10"/>
                </a:lnTo>
                <a:lnTo>
                  <a:pt x="3068" y="395"/>
                </a:lnTo>
                <a:close/>
                <a:moveTo>
                  <a:pt x="3535" y="64"/>
                </a:moveTo>
                <a:lnTo>
                  <a:pt x="3535" y="64"/>
                </a:lnTo>
                <a:lnTo>
                  <a:pt x="3601" y="64"/>
                </a:lnTo>
                <a:cubicBezTo>
                  <a:pt x="3707" y="64"/>
                  <a:pt x="3729" y="125"/>
                  <a:pt x="3729" y="202"/>
                </a:cubicBezTo>
                <a:cubicBezTo>
                  <a:pt x="3729" y="279"/>
                  <a:pt x="3707" y="340"/>
                  <a:pt x="3601" y="340"/>
                </a:cubicBezTo>
                <a:lnTo>
                  <a:pt x="3535" y="340"/>
                </a:lnTo>
                <a:lnTo>
                  <a:pt x="3535" y="64"/>
                </a:lnTo>
                <a:close/>
                <a:moveTo>
                  <a:pt x="3467" y="395"/>
                </a:moveTo>
                <a:lnTo>
                  <a:pt x="3467" y="395"/>
                </a:lnTo>
                <a:lnTo>
                  <a:pt x="3627" y="395"/>
                </a:lnTo>
                <a:cubicBezTo>
                  <a:pt x="3746" y="395"/>
                  <a:pt x="3797" y="308"/>
                  <a:pt x="3797" y="202"/>
                </a:cubicBezTo>
                <a:cubicBezTo>
                  <a:pt x="3797" y="96"/>
                  <a:pt x="3746" y="10"/>
                  <a:pt x="3627" y="10"/>
                </a:cubicBezTo>
                <a:lnTo>
                  <a:pt x="3467" y="10"/>
                </a:lnTo>
                <a:lnTo>
                  <a:pt x="3467" y="395"/>
                </a:lnTo>
                <a:close/>
                <a:moveTo>
                  <a:pt x="3984" y="266"/>
                </a:moveTo>
                <a:lnTo>
                  <a:pt x="3984" y="266"/>
                </a:lnTo>
                <a:cubicBezTo>
                  <a:pt x="3985" y="362"/>
                  <a:pt x="4056" y="404"/>
                  <a:pt x="4144" y="404"/>
                </a:cubicBezTo>
                <a:cubicBezTo>
                  <a:pt x="4221" y="404"/>
                  <a:pt x="4297" y="369"/>
                  <a:pt x="4297" y="283"/>
                </a:cubicBezTo>
                <a:cubicBezTo>
                  <a:pt x="4297" y="243"/>
                  <a:pt x="4273" y="200"/>
                  <a:pt x="4222" y="185"/>
                </a:cubicBezTo>
                <a:cubicBezTo>
                  <a:pt x="4202" y="179"/>
                  <a:pt x="4117" y="157"/>
                  <a:pt x="4111" y="155"/>
                </a:cubicBezTo>
                <a:cubicBezTo>
                  <a:pt x="4084" y="148"/>
                  <a:pt x="4065" y="132"/>
                  <a:pt x="4065" y="105"/>
                </a:cubicBezTo>
                <a:cubicBezTo>
                  <a:pt x="4065" y="67"/>
                  <a:pt x="4105" y="55"/>
                  <a:pt x="4136" y="55"/>
                </a:cubicBezTo>
                <a:cubicBezTo>
                  <a:pt x="4183" y="55"/>
                  <a:pt x="4216" y="74"/>
                  <a:pt x="4219" y="123"/>
                </a:cubicBezTo>
                <a:lnTo>
                  <a:pt x="4287" y="123"/>
                </a:lnTo>
                <a:cubicBezTo>
                  <a:pt x="4287" y="43"/>
                  <a:pt x="4219" y="0"/>
                  <a:pt x="4139" y="0"/>
                </a:cubicBezTo>
                <a:cubicBezTo>
                  <a:pt x="4069" y="0"/>
                  <a:pt x="3998" y="36"/>
                  <a:pt x="3998" y="114"/>
                </a:cubicBezTo>
                <a:cubicBezTo>
                  <a:pt x="3998" y="154"/>
                  <a:pt x="4017" y="193"/>
                  <a:pt x="4083" y="211"/>
                </a:cubicBezTo>
                <a:cubicBezTo>
                  <a:pt x="4136" y="226"/>
                  <a:pt x="4171" y="233"/>
                  <a:pt x="4198" y="243"/>
                </a:cubicBezTo>
                <a:cubicBezTo>
                  <a:pt x="4214" y="249"/>
                  <a:pt x="4230" y="261"/>
                  <a:pt x="4230" y="291"/>
                </a:cubicBezTo>
                <a:cubicBezTo>
                  <a:pt x="4230" y="320"/>
                  <a:pt x="4208" y="349"/>
                  <a:pt x="4149" y="349"/>
                </a:cubicBezTo>
                <a:cubicBezTo>
                  <a:pt x="4095" y="349"/>
                  <a:pt x="4051" y="326"/>
                  <a:pt x="4051" y="266"/>
                </a:cubicBezTo>
                <a:lnTo>
                  <a:pt x="3984" y="266"/>
                </a:lnTo>
                <a:close/>
                <a:moveTo>
                  <a:pt x="4432" y="64"/>
                </a:moveTo>
                <a:lnTo>
                  <a:pt x="4432" y="64"/>
                </a:lnTo>
                <a:lnTo>
                  <a:pt x="4532" y="64"/>
                </a:lnTo>
                <a:cubicBezTo>
                  <a:pt x="4567" y="64"/>
                  <a:pt x="4598" y="77"/>
                  <a:pt x="4598" y="128"/>
                </a:cubicBezTo>
                <a:cubicBezTo>
                  <a:pt x="4598" y="177"/>
                  <a:pt x="4561" y="192"/>
                  <a:pt x="4531" y="192"/>
                </a:cubicBezTo>
                <a:lnTo>
                  <a:pt x="4432" y="192"/>
                </a:lnTo>
                <a:lnTo>
                  <a:pt x="4432" y="64"/>
                </a:lnTo>
                <a:close/>
                <a:moveTo>
                  <a:pt x="4365" y="395"/>
                </a:moveTo>
                <a:lnTo>
                  <a:pt x="4365" y="395"/>
                </a:lnTo>
                <a:lnTo>
                  <a:pt x="4432" y="395"/>
                </a:lnTo>
                <a:lnTo>
                  <a:pt x="4432" y="247"/>
                </a:lnTo>
                <a:lnTo>
                  <a:pt x="4535" y="247"/>
                </a:lnTo>
                <a:cubicBezTo>
                  <a:pt x="4645" y="248"/>
                  <a:pt x="4666" y="177"/>
                  <a:pt x="4666" y="129"/>
                </a:cubicBezTo>
                <a:cubicBezTo>
                  <a:pt x="4666" y="81"/>
                  <a:pt x="4645" y="10"/>
                  <a:pt x="4535" y="10"/>
                </a:cubicBezTo>
                <a:lnTo>
                  <a:pt x="4365" y="10"/>
                </a:lnTo>
                <a:lnTo>
                  <a:pt x="4365" y="395"/>
                </a:lnTo>
                <a:close/>
                <a:moveTo>
                  <a:pt x="4841" y="76"/>
                </a:moveTo>
                <a:lnTo>
                  <a:pt x="4841" y="76"/>
                </a:lnTo>
                <a:lnTo>
                  <a:pt x="4842" y="76"/>
                </a:lnTo>
                <a:lnTo>
                  <a:pt x="4900" y="241"/>
                </a:lnTo>
                <a:lnTo>
                  <a:pt x="4782" y="241"/>
                </a:lnTo>
                <a:lnTo>
                  <a:pt x="4841" y="76"/>
                </a:lnTo>
                <a:close/>
                <a:moveTo>
                  <a:pt x="4658" y="395"/>
                </a:moveTo>
                <a:lnTo>
                  <a:pt x="4658" y="395"/>
                </a:lnTo>
                <a:lnTo>
                  <a:pt x="4728" y="395"/>
                </a:lnTo>
                <a:lnTo>
                  <a:pt x="4764" y="293"/>
                </a:lnTo>
                <a:lnTo>
                  <a:pt x="4918" y="293"/>
                </a:lnTo>
                <a:lnTo>
                  <a:pt x="4954" y="395"/>
                </a:lnTo>
                <a:lnTo>
                  <a:pt x="5026" y="395"/>
                </a:lnTo>
                <a:lnTo>
                  <a:pt x="4878" y="10"/>
                </a:lnTo>
                <a:lnTo>
                  <a:pt x="4806" y="10"/>
                </a:lnTo>
                <a:lnTo>
                  <a:pt x="4658" y="395"/>
                </a:lnTo>
                <a:close/>
                <a:moveTo>
                  <a:pt x="5385" y="132"/>
                </a:moveTo>
                <a:lnTo>
                  <a:pt x="5385" y="132"/>
                </a:lnTo>
                <a:cubicBezTo>
                  <a:pt x="5377" y="49"/>
                  <a:pt x="5308" y="1"/>
                  <a:pt x="5221" y="0"/>
                </a:cubicBezTo>
                <a:cubicBezTo>
                  <a:pt x="5106" y="0"/>
                  <a:pt x="5037" y="92"/>
                  <a:pt x="5037" y="202"/>
                </a:cubicBezTo>
                <a:cubicBezTo>
                  <a:pt x="5037" y="312"/>
                  <a:pt x="5106" y="404"/>
                  <a:pt x="5221" y="404"/>
                </a:cubicBezTo>
                <a:cubicBezTo>
                  <a:pt x="5315" y="404"/>
                  <a:pt x="5380" y="340"/>
                  <a:pt x="5385" y="248"/>
                </a:cubicBezTo>
                <a:lnTo>
                  <a:pt x="5320" y="248"/>
                </a:lnTo>
                <a:cubicBezTo>
                  <a:pt x="5314" y="304"/>
                  <a:pt x="5281" y="349"/>
                  <a:pt x="5221" y="349"/>
                </a:cubicBezTo>
                <a:cubicBezTo>
                  <a:pt x="5139" y="349"/>
                  <a:pt x="5104" y="276"/>
                  <a:pt x="5104" y="202"/>
                </a:cubicBezTo>
                <a:cubicBezTo>
                  <a:pt x="5104" y="128"/>
                  <a:pt x="5139" y="55"/>
                  <a:pt x="5221" y="55"/>
                </a:cubicBezTo>
                <a:cubicBezTo>
                  <a:pt x="5278" y="55"/>
                  <a:pt x="5306" y="88"/>
                  <a:pt x="5317" y="132"/>
                </a:cubicBezTo>
                <a:lnTo>
                  <a:pt x="5385" y="132"/>
                </a:lnTo>
                <a:close/>
                <a:moveTo>
                  <a:pt x="5454" y="395"/>
                </a:moveTo>
                <a:lnTo>
                  <a:pt x="5454" y="395"/>
                </a:lnTo>
                <a:lnTo>
                  <a:pt x="5735" y="395"/>
                </a:lnTo>
                <a:lnTo>
                  <a:pt x="5735" y="336"/>
                </a:lnTo>
                <a:lnTo>
                  <a:pt x="5521" y="336"/>
                </a:lnTo>
                <a:lnTo>
                  <a:pt x="5521" y="224"/>
                </a:lnTo>
                <a:lnTo>
                  <a:pt x="5716" y="224"/>
                </a:lnTo>
                <a:lnTo>
                  <a:pt x="5716" y="169"/>
                </a:lnTo>
                <a:lnTo>
                  <a:pt x="5521" y="169"/>
                </a:lnTo>
                <a:lnTo>
                  <a:pt x="5521" y="68"/>
                </a:lnTo>
                <a:lnTo>
                  <a:pt x="5731" y="68"/>
                </a:lnTo>
                <a:lnTo>
                  <a:pt x="5731" y="10"/>
                </a:lnTo>
                <a:lnTo>
                  <a:pt x="5454" y="10"/>
                </a:lnTo>
                <a:lnTo>
                  <a:pt x="5454" y="395"/>
                </a:lnTo>
                <a:close/>
              </a:path>
            </a:pathLst>
          </a:custGeom>
          <a:solidFill>
            <a:srgbClr val="FEFEFE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3606831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305016" y="4236010"/>
            <a:ext cx="6031344" cy="871200"/>
          </a:xfrm>
        </p:spPr>
        <p:txBody>
          <a:bodyPr/>
          <a:lstStyle>
            <a:lvl1pPr>
              <a:lnSpc>
                <a:spcPct val="105000"/>
              </a:lnSpc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de-DE" noProof="0" smtClean="0"/>
              <a:t>Click to edit Master title style</a:t>
            </a:r>
            <a:endParaRPr lang="de-DE" altLang="de-DE" noProof="0" dirty="0" smtClean="0"/>
          </a:p>
        </p:txBody>
      </p:sp>
      <p:sp>
        <p:nvSpPr>
          <p:cNvPr id="1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305016" y="5217939"/>
            <a:ext cx="6031344" cy="597265"/>
          </a:xfrm>
        </p:spPr>
        <p:txBody>
          <a:bodyPr anchor="t"/>
          <a:lstStyle>
            <a:lvl1pPr>
              <a:lnSpc>
                <a:spcPct val="100000"/>
              </a:lnSpc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de-DE" noProof="0" smtClean="0"/>
              <a:t>Click to edit Master subtitle style</a:t>
            </a:r>
            <a:endParaRPr lang="de-DE" altLang="de-DE" noProof="0" dirty="0" smtClean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305016" y="5925934"/>
            <a:ext cx="6031344" cy="599409"/>
          </a:xfrm>
        </p:spPr>
        <p:txBody>
          <a:bodyPr anchor="b"/>
          <a:lstStyle>
            <a:lvl1pPr>
              <a:defRPr sz="1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3755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B83BB-7969-4D77-ADC2-5DD2162E4074}" type="datetime3">
              <a:rPr lang="en-GB" altLang="de-DE" smtClean="0"/>
              <a:t>7 November, 2018</a:t>
            </a:fld>
            <a:endParaRPr lang="de-DE" altLang="de-D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114C8-F7F2-4E05-9CAE-DDD3D22A4BE8}" type="slidenum">
              <a:rPr lang="de-DE" altLang="de-DE" smtClean="0"/>
              <a:pPr/>
              <a:t>‹#›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976393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2404" y="1566000"/>
            <a:ext cx="5418347" cy="428643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A6F2EAB-B7A9-48D4-A000-F66EC2FB5317}" type="datetime3">
              <a:rPr lang="en-GB" altLang="de-DE" smtClean="0"/>
              <a:t>7 November, 2018</a:t>
            </a:fld>
            <a:endParaRPr lang="de-DE" altLang="de-DE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90114C8-F7F2-4E05-9CAE-DDD3D22A4BE8}" type="slidenum">
              <a:rPr lang="de-DE" altLang="de-DE" smtClean="0"/>
              <a:pPr/>
              <a:t>‹#›</a:t>
            </a:fld>
            <a:endParaRPr lang="de-DE" altLang="de-DE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6156000" y="1565999"/>
            <a:ext cx="5508000" cy="32868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661690" y="332209"/>
            <a:ext cx="3266785" cy="144463"/>
          </a:xfrm>
        </p:spPr>
        <p:txBody>
          <a:bodyPr/>
          <a:lstStyle>
            <a:lvl1pPr algn="r">
              <a:defRPr sz="800">
                <a:solidFill>
                  <a:srgbClr val="FF0000"/>
                </a:solidFill>
              </a:defRPr>
            </a:lvl1pPr>
          </a:lstStyle>
          <a:p>
            <a:pPr lvl="0"/>
            <a:r>
              <a:rPr lang="en-US" dirty="0" smtClean="0"/>
              <a:t>[Indicate confidentiality here]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4764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86200" y="2054627"/>
            <a:ext cx="7178352" cy="1372321"/>
          </a:xfrm>
        </p:spPr>
        <p:txBody>
          <a:bodyPr anchor="b" anchorCtr="0"/>
          <a:lstStyle>
            <a:lvl1pPr>
              <a:lnSpc>
                <a:spcPct val="110000"/>
              </a:lnSpc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DB440B-2553-4DE4-B37C-B0331B4CF1D3}" type="datetime3">
              <a:rPr lang="en-GB" altLang="de-DE" smtClean="0"/>
              <a:t>7 November, 2018</a:t>
            </a:fld>
            <a:endParaRPr lang="de-DE" alt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007711-F412-4B4A-AA73-3C02C4A23745}" type="slidenum">
              <a:rPr lang="de-DE" altLang="de-DE"/>
              <a:pPr/>
              <a:t>‹#›</a:t>
            </a:fld>
            <a:endParaRPr lang="de-DE" altLang="de-DE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905794" y="3430829"/>
            <a:ext cx="7156802" cy="709613"/>
          </a:xfrm>
        </p:spPr>
        <p:txBody>
          <a:bodyPr/>
          <a:lstStyle>
            <a:lvl1pPr>
              <a:lnSpc>
                <a:spcPct val="100000"/>
              </a:lnSpc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69632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9901" y="653692"/>
            <a:ext cx="11249698" cy="88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2407" y="1566000"/>
            <a:ext cx="11247192" cy="4286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 smtClean="0"/>
              <a:t>Textmasterformate durch Klicken bearbeiten</a:t>
            </a:r>
          </a:p>
          <a:p>
            <a:pPr lvl="1"/>
            <a:r>
              <a:rPr lang="de-DE" altLang="de-DE" dirty="0" smtClean="0"/>
              <a:t>Zweite Ebene</a:t>
            </a:r>
          </a:p>
          <a:p>
            <a:pPr lvl="2"/>
            <a:r>
              <a:rPr lang="de-DE" altLang="de-DE" dirty="0" smtClean="0"/>
              <a:t>Dritte Ebene</a:t>
            </a:r>
          </a:p>
          <a:p>
            <a:pPr lvl="3"/>
            <a:r>
              <a:rPr lang="de-DE" altLang="de-DE" dirty="0" smtClean="0"/>
              <a:t>Vierte Ebene</a:t>
            </a:r>
          </a:p>
          <a:p>
            <a:pPr lvl="4"/>
            <a:r>
              <a:rPr lang="de-DE" altLang="de-DE" dirty="0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7600" y="6444000"/>
            <a:ext cx="1159100" cy="2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defTabSz="1042962">
              <a:lnSpc>
                <a:spcPct val="100000"/>
              </a:lnSpc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0D01CE6-F86F-415F-ABC8-09BF6B731BA7}" type="datetime3">
              <a:rPr lang="en-GB" altLang="de-DE" smtClean="0"/>
              <a:pPr/>
              <a:t>7 November, 2018</a:t>
            </a:fld>
            <a:endParaRPr lang="de-DE" altLang="de-DE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72407" y="6444000"/>
            <a:ext cx="295001" cy="2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defTabSz="1042962">
              <a:lnSpc>
                <a:spcPct val="100000"/>
              </a:lnSpc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90114C8-F7F2-4E05-9CAE-DDD3D22A4BE8}" type="slidenum">
              <a:rPr lang="de-DE" altLang="de-DE" smtClean="0"/>
              <a:pPr/>
              <a:t>‹#›</a:t>
            </a:fld>
            <a:endParaRPr lang="de-DE" altLang="de-DE" dirty="0"/>
          </a:p>
        </p:txBody>
      </p:sp>
      <p:pic>
        <p:nvPicPr>
          <p:cNvPr id="7" name="Picture 6" descr="Screen Shot 2016-11-11 at 09.55.03.png"/>
          <p:cNvPicPr>
            <a:picLocks noChangeAspect="1"/>
          </p:cNvPicPr>
          <p:nvPr/>
        </p:nvPicPr>
        <p:blipFill>
          <a:blip r:embed="rId1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2400" y="6444000"/>
            <a:ext cx="1108800" cy="231001"/>
          </a:xfrm>
          <a:prstGeom prst="rect">
            <a:avLst/>
          </a:prstGeom>
        </p:spPr>
      </p:pic>
      <p:sp>
        <p:nvSpPr>
          <p:cNvPr id="8" name="Freeform 5"/>
          <p:cNvSpPr>
            <a:spLocks noChangeAspect="1" noEditPoints="1"/>
          </p:cNvSpPr>
          <p:nvPr/>
        </p:nvSpPr>
        <p:spPr bwMode="auto">
          <a:xfrm>
            <a:off x="469900" y="378000"/>
            <a:ext cx="1227600" cy="86461"/>
          </a:xfrm>
          <a:custGeom>
            <a:avLst/>
            <a:gdLst>
              <a:gd name="T0" fmla="*/ 263 w 5735"/>
              <a:gd name="T1" fmla="*/ 202 h 404"/>
              <a:gd name="T2" fmla="*/ 0 w 5735"/>
              <a:gd name="T3" fmla="*/ 395 h 404"/>
              <a:gd name="T4" fmla="*/ 160 w 5735"/>
              <a:gd name="T5" fmla="*/ 10 h 404"/>
              <a:gd name="T6" fmla="*/ 399 w 5735"/>
              <a:gd name="T7" fmla="*/ 395 h 404"/>
              <a:gd name="T8" fmla="*/ 466 w 5735"/>
              <a:gd name="T9" fmla="*/ 224 h 404"/>
              <a:gd name="T10" fmla="*/ 466 w 5735"/>
              <a:gd name="T11" fmla="*/ 68 h 404"/>
              <a:gd name="T12" fmla="*/ 399 w 5735"/>
              <a:gd name="T13" fmla="*/ 395 h 404"/>
              <a:gd name="T14" fmla="*/ 813 w 5735"/>
              <a:gd name="T15" fmla="*/ 224 h 404"/>
              <a:gd name="T16" fmla="*/ 813 w 5735"/>
              <a:gd name="T17" fmla="*/ 68 h 404"/>
              <a:gd name="T18" fmla="*/ 746 w 5735"/>
              <a:gd name="T19" fmla="*/ 395 h 404"/>
              <a:gd name="T20" fmla="*/ 1348 w 5735"/>
              <a:gd name="T21" fmla="*/ 336 h 404"/>
              <a:gd name="T22" fmla="*/ 1329 w 5735"/>
              <a:gd name="T23" fmla="*/ 169 h 404"/>
              <a:gd name="T24" fmla="*/ 1344 w 5735"/>
              <a:gd name="T25" fmla="*/ 10 h 404"/>
              <a:gd name="T26" fmla="*/ 1413 w 5735"/>
              <a:gd name="T27" fmla="*/ 395 h 404"/>
              <a:gd name="T28" fmla="*/ 1654 w 5735"/>
              <a:gd name="T29" fmla="*/ 395 h 404"/>
              <a:gd name="T30" fmla="*/ 1661 w 5735"/>
              <a:gd name="T31" fmla="*/ 293 h 404"/>
              <a:gd name="T32" fmla="*/ 1413 w 5735"/>
              <a:gd name="T33" fmla="*/ 395 h 404"/>
              <a:gd name="T34" fmla="*/ 1793 w 5735"/>
              <a:gd name="T35" fmla="*/ 202 h 404"/>
              <a:gd name="T36" fmla="*/ 1977 w 5735"/>
              <a:gd name="T37" fmla="*/ 349 h 404"/>
              <a:gd name="T38" fmla="*/ 2141 w 5735"/>
              <a:gd name="T39" fmla="*/ 132 h 404"/>
              <a:gd name="T40" fmla="*/ 2491 w 5735"/>
              <a:gd name="T41" fmla="*/ 336 h 404"/>
              <a:gd name="T42" fmla="*/ 2471 w 5735"/>
              <a:gd name="T43" fmla="*/ 169 h 404"/>
              <a:gd name="T44" fmla="*/ 2487 w 5735"/>
              <a:gd name="T45" fmla="*/ 10 h 404"/>
              <a:gd name="T46" fmla="*/ 2837 w 5735"/>
              <a:gd name="T47" fmla="*/ 76 h 404"/>
              <a:gd name="T48" fmla="*/ 2837 w 5735"/>
              <a:gd name="T49" fmla="*/ 76 h 404"/>
              <a:gd name="T50" fmla="*/ 2761 w 5735"/>
              <a:gd name="T51" fmla="*/ 293 h 404"/>
              <a:gd name="T52" fmla="*/ 2874 w 5735"/>
              <a:gd name="T53" fmla="*/ 10 h 404"/>
              <a:gd name="T54" fmla="*/ 3068 w 5735"/>
              <a:gd name="T55" fmla="*/ 395 h 404"/>
              <a:gd name="T56" fmla="*/ 3309 w 5735"/>
              <a:gd name="T57" fmla="*/ 395 h 404"/>
              <a:gd name="T58" fmla="*/ 3316 w 5735"/>
              <a:gd name="T59" fmla="*/ 293 h 404"/>
              <a:gd name="T60" fmla="*/ 3068 w 5735"/>
              <a:gd name="T61" fmla="*/ 395 h 404"/>
              <a:gd name="T62" fmla="*/ 3729 w 5735"/>
              <a:gd name="T63" fmla="*/ 202 h 404"/>
              <a:gd name="T64" fmla="*/ 3467 w 5735"/>
              <a:gd name="T65" fmla="*/ 395 h 404"/>
              <a:gd name="T66" fmla="*/ 3627 w 5735"/>
              <a:gd name="T67" fmla="*/ 10 h 404"/>
              <a:gd name="T68" fmla="*/ 3984 w 5735"/>
              <a:gd name="T69" fmla="*/ 266 h 404"/>
              <a:gd name="T70" fmla="*/ 4111 w 5735"/>
              <a:gd name="T71" fmla="*/ 155 h 404"/>
              <a:gd name="T72" fmla="*/ 4287 w 5735"/>
              <a:gd name="T73" fmla="*/ 123 h 404"/>
              <a:gd name="T74" fmla="*/ 4198 w 5735"/>
              <a:gd name="T75" fmla="*/ 243 h 404"/>
              <a:gd name="T76" fmla="*/ 3984 w 5735"/>
              <a:gd name="T77" fmla="*/ 266 h 404"/>
              <a:gd name="T78" fmla="*/ 4598 w 5735"/>
              <a:gd name="T79" fmla="*/ 128 h 404"/>
              <a:gd name="T80" fmla="*/ 4365 w 5735"/>
              <a:gd name="T81" fmla="*/ 395 h 404"/>
              <a:gd name="T82" fmla="*/ 4535 w 5735"/>
              <a:gd name="T83" fmla="*/ 247 h 404"/>
              <a:gd name="T84" fmla="*/ 4365 w 5735"/>
              <a:gd name="T85" fmla="*/ 395 h 404"/>
              <a:gd name="T86" fmla="*/ 4900 w 5735"/>
              <a:gd name="T87" fmla="*/ 241 h 404"/>
              <a:gd name="T88" fmla="*/ 4658 w 5735"/>
              <a:gd name="T89" fmla="*/ 395 h 404"/>
              <a:gd name="T90" fmla="*/ 4954 w 5735"/>
              <a:gd name="T91" fmla="*/ 395 h 404"/>
              <a:gd name="T92" fmla="*/ 4658 w 5735"/>
              <a:gd name="T93" fmla="*/ 395 h 404"/>
              <a:gd name="T94" fmla="*/ 5037 w 5735"/>
              <a:gd name="T95" fmla="*/ 202 h 404"/>
              <a:gd name="T96" fmla="*/ 5221 w 5735"/>
              <a:gd name="T97" fmla="*/ 349 h 404"/>
              <a:gd name="T98" fmla="*/ 5385 w 5735"/>
              <a:gd name="T99" fmla="*/ 132 h 404"/>
              <a:gd name="T100" fmla="*/ 5735 w 5735"/>
              <a:gd name="T101" fmla="*/ 336 h 404"/>
              <a:gd name="T102" fmla="*/ 5716 w 5735"/>
              <a:gd name="T103" fmla="*/ 169 h 404"/>
              <a:gd name="T104" fmla="*/ 5731 w 5735"/>
              <a:gd name="T105" fmla="*/ 10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735" h="404">
                <a:moveTo>
                  <a:pt x="68" y="64"/>
                </a:moveTo>
                <a:lnTo>
                  <a:pt x="68" y="64"/>
                </a:lnTo>
                <a:lnTo>
                  <a:pt x="134" y="64"/>
                </a:lnTo>
                <a:cubicBezTo>
                  <a:pt x="240" y="64"/>
                  <a:pt x="263" y="125"/>
                  <a:pt x="263" y="202"/>
                </a:cubicBezTo>
                <a:cubicBezTo>
                  <a:pt x="263" y="279"/>
                  <a:pt x="240" y="340"/>
                  <a:pt x="134" y="340"/>
                </a:cubicBezTo>
                <a:lnTo>
                  <a:pt x="68" y="340"/>
                </a:lnTo>
                <a:lnTo>
                  <a:pt x="68" y="64"/>
                </a:lnTo>
                <a:close/>
                <a:moveTo>
                  <a:pt x="0" y="395"/>
                </a:moveTo>
                <a:lnTo>
                  <a:pt x="0" y="395"/>
                </a:lnTo>
                <a:lnTo>
                  <a:pt x="160" y="395"/>
                </a:lnTo>
                <a:cubicBezTo>
                  <a:pt x="279" y="395"/>
                  <a:pt x="330" y="308"/>
                  <a:pt x="330" y="202"/>
                </a:cubicBezTo>
                <a:cubicBezTo>
                  <a:pt x="330" y="96"/>
                  <a:pt x="279" y="10"/>
                  <a:pt x="160" y="10"/>
                </a:cubicBezTo>
                <a:lnTo>
                  <a:pt x="0" y="10"/>
                </a:lnTo>
                <a:lnTo>
                  <a:pt x="0" y="395"/>
                </a:lnTo>
                <a:close/>
                <a:moveTo>
                  <a:pt x="399" y="395"/>
                </a:moveTo>
                <a:lnTo>
                  <a:pt x="399" y="395"/>
                </a:lnTo>
                <a:lnTo>
                  <a:pt x="680" y="395"/>
                </a:lnTo>
                <a:lnTo>
                  <a:pt x="680" y="336"/>
                </a:lnTo>
                <a:lnTo>
                  <a:pt x="466" y="336"/>
                </a:lnTo>
                <a:lnTo>
                  <a:pt x="466" y="224"/>
                </a:lnTo>
                <a:lnTo>
                  <a:pt x="660" y="224"/>
                </a:lnTo>
                <a:lnTo>
                  <a:pt x="660" y="169"/>
                </a:lnTo>
                <a:lnTo>
                  <a:pt x="466" y="169"/>
                </a:lnTo>
                <a:lnTo>
                  <a:pt x="466" y="68"/>
                </a:lnTo>
                <a:lnTo>
                  <a:pt x="676" y="68"/>
                </a:lnTo>
                <a:lnTo>
                  <a:pt x="676" y="10"/>
                </a:lnTo>
                <a:lnTo>
                  <a:pt x="399" y="10"/>
                </a:lnTo>
                <a:lnTo>
                  <a:pt x="399" y="395"/>
                </a:lnTo>
                <a:close/>
                <a:moveTo>
                  <a:pt x="746" y="395"/>
                </a:moveTo>
                <a:lnTo>
                  <a:pt x="746" y="395"/>
                </a:lnTo>
                <a:lnTo>
                  <a:pt x="813" y="395"/>
                </a:lnTo>
                <a:lnTo>
                  <a:pt x="813" y="224"/>
                </a:lnTo>
                <a:lnTo>
                  <a:pt x="988" y="224"/>
                </a:lnTo>
                <a:lnTo>
                  <a:pt x="988" y="169"/>
                </a:lnTo>
                <a:lnTo>
                  <a:pt x="813" y="169"/>
                </a:lnTo>
                <a:lnTo>
                  <a:pt x="813" y="68"/>
                </a:lnTo>
                <a:lnTo>
                  <a:pt x="1012" y="68"/>
                </a:lnTo>
                <a:lnTo>
                  <a:pt x="1012" y="10"/>
                </a:lnTo>
                <a:lnTo>
                  <a:pt x="746" y="10"/>
                </a:lnTo>
                <a:lnTo>
                  <a:pt x="746" y="395"/>
                </a:lnTo>
                <a:close/>
                <a:moveTo>
                  <a:pt x="1067" y="395"/>
                </a:moveTo>
                <a:lnTo>
                  <a:pt x="1067" y="395"/>
                </a:lnTo>
                <a:lnTo>
                  <a:pt x="1348" y="395"/>
                </a:lnTo>
                <a:lnTo>
                  <a:pt x="1348" y="336"/>
                </a:lnTo>
                <a:lnTo>
                  <a:pt x="1135" y="336"/>
                </a:lnTo>
                <a:lnTo>
                  <a:pt x="1135" y="224"/>
                </a:lnTo>
                <a:lnTo>
                  <a:pt x="1329" y="224"/>
                </a:lnTo>
                <a:lnTo>
                  <a:pt x="1329" y="169"/>
                </a:lnTo>
                <a:lnTo>
                  <a:pt x="1135" y="169"/>
                </a:lnTo>
                <a:lnTo>
                  <a:pt x="1135" y="68"/>
                </a:lnTo>
                <a:lnTo>
                  <a:pt x="1344" y="68"/>
                </a:lnTo>
                <a:lnTo>
                  <a:pt x="1344" y="10"/>
                </a:lnTo>
                <a:lnTo>
                  <a:pt x="1067" y="10"/>
                </a:lnTo>
                <a:lnTo>
                  <a:pt x="1067" y="395"/>
                </a:lnTo>
                <a:close/>
                <a:moveTo>
                  <a:pt x="1413" y="395"/>
                </a:moveTo>
                <a:lnTo>
                  <a:pt x="1413" y="395"/>
                </a:lnTo>
                <a:lnTo>
                  <a:pt x="1477" y="395"/>
                </a:lnTo>
                <a:lnTo>
                  <a:pt x="1477" y="111"/>
                </a:lnTo>
                <a:lnTo>
                  <a:pt x="1479" y="111"/>
                </a:lnTo>
                <a:lnTo>
                  <a:pt x="1654" y="395"/>
                </a:lnTo>
                <a:lnTo>
                  <a:pt x="1725" y="395"/>
                </a:lnTo>
                <a:lnTo>
                  <a:pt x="1725" y="10"/>
                </a:lnTo>
                <a:lnTo>
                  <a:pt x="1661" y="10"/>
                </a:lnTo>
                <a:lnTo>
                  <a:pt x="1661" y="293"/>
                </a:lnTo>
                <a:lnTo>
                  <a:pt x="1660" y="293"/>
                </a:lnTo>
                <a:lnTo>
                  <a:pt x="1484" y="10"/>
                </a:lnTo>
                <a:lnTo>
                  <a:pt x="1413" y="10"/>
                </a:lnTo>
                <a:lnTo>
                  <a:pt x="1413" y="395"/>
                </a:lnTo>
                <a:close/>
                <a:moveTo>
                  <a:pt x="2141" y="132"/>
                </a:moveTo>
                <a:lnTo>
                  <a:pt x="2141" y="132"/>
                </a:lnTo>
                <a:cubicBezTo>
                  <a:pt x="2133" y="49"/>
                  <a:pt x="2064" y="1"/>
                  <a:pt x="1977" y="0"/>
                </a:cubicBezTo>
                <a:cubicBezTo>
                  <a:pt x="1862" y="0"/>
                  <a:pt x="1793" y="92"/>
                  <a:pt x="1793" y="202"/>
                </a:cubicBezTo>
                <a:cubicBezTo>
                  <a:pt x="1793" y="312"/>
                  <a:pt x="1862" y="404"/>
                  <a:pt x="1977" y="404"/>
                </a:cubicBezTo>
                <a:cubicBezTo>
                  <a:pt x="2071" y="404"/>
                  <a:pt x="2136" y="340"/>
                  <a:pt x="2141" y="248"/>
                </a:cubicBezTo>
                <a:lnTo>
                  <a:pt x="2075" y="248"/>
                </a:lnTo>
                <a:cubicBezTo>
                  <a:pt x="2070" y="304"/>
                  <a:pt x="2037" y="349"/>
                  <a:pt x="1977" y="349"/>
                </a:cubicBezTo>
                <a:cubicBezTo>
                  <a:pt x="1895" y="349"/>
                  <a:pt x="1860" y="276"/>
                  <a:pt x="1860" y="202"/>
                </a:cubicBezTo>
                <a:cubicBezTo>
                  <a:pt x="1860" y="128"/>
                  <a:pt x="1895" y="55"/>
                  <a:pt x="1977" y="55"/>
                </a:cubicBezTo>
                <a:cubicBezTo>
                  <a:pt x="2033" y="55"/>
                  <a:pt x="2062" y="88"/>
                  <a:pt x="2073" y="132"/>
                </a:cubicBezTo>
                <a:lnTo>
                  <a:pt x="2141" y="132"/>
                </a:lnTo>
                <a:close/>
                <a:moveTo>
                  <a:pt x="2210" y="395"/>
                </a:moveTo>
                <a:lnTo>
                  <a:pt x="2210" y="395"/>
                </a:lnTo>
                <a:lnTo>
                  <a:pt x="2491" y="395"/>
                </a:lnTo>
                <a:lnTo>
                  <a:pt x="2491" y="336"/>
                </a:lnTo>
                <a:lnTo>
                  <a:pt x="2277" y="336"/>
                </a:lnTo>
                <a:lnTo>
                  <a:pt x="2277" y="224"/>
                </a:lnTo>
                <a:lnTo>
                  <a:pt x="2471" y="224"/>
                </a:lnTo>
                <a:lnTo>
                  <a:pt x="2471" y="169"/>
                </a:lnTo>
                <a:lnTo>
                  <a:pt x="2277" y="169"/>
                </a:lnTo>
                <a:lnTo>
                  <a:pt x="2277" y="68"/>
                </a:lnTo>
                <a:lnTo>
                  <a:pt x="2487" y="68"/>
                </a:lnTo>
                <a:lnTo>
                  <a:pt x="2487" y="10"/>
                </a:lnTo>
                <a:lnTo>
                  <a:pt x="2210" y="10"/>
                </a:lnTo>
                <a:lnTo>
                  <a:pt x="2210" y="395"/>
                </a:lnTo>
                <a:close/>
                <a:moveTo>
                  <a:pt x="2837" y="76"/>
                </a:moveTo>
                <a:lnTo>
                  <a:pt x="2837" y="76"/>
                </a:lnTo>
                <a:lnTo>
                  <a:pt x="2839" y="76"/>
                </a:lnTo>
                <a:lnTo>
                  <a:pt x="2897" y="241"/>
                </a:lnTo>
                <a:lnTo>
                  <a:pt x="2779" y="241"/>
                </a:lnTo>
                <a:lnTo>
                  <a:pt x="2837" y="76"/>
                </a:lnTo>
                <a:close/>
                <a:moveTo>
                  <a:pt x="2655" y="395"/>
                </a:moveTo>
                <a:lnTo>
                  <a:pt x="2655" y="395"/>
                </a:lnTo>
                <a:lnTo>
                  <a:pt x="2724" y="395"/>
                </a:lnTo>
                <a:lnTo>
                  <a:pt x="2761" y="293"/>
                </a:lnTo>
                <a:lnTo>
                  <a:pt x="2914" y="293"/>
                </a:lnTo>
                <a:lnTo>
                  <a:pt x="2950" y="395"/>
                </a:lnTo>
                <a:lnTo>
                  <a:pt x="3023" y="395"/>
                </a:lnTo>
                <a:lnTo>
                  <a:pt x="2874" y="10"/>
                </a:lnTo>
                <a:lnTo>
                  <a:pt x="2803" y="10"/>
                </a:lnTo>
                <a:lnTo>
                  <a:pt x="2655" y="395"/>
                </a:lnTo>
                <a:close/>
                <a:moveTo>
                  <a:pt x="3068" y="395"/>
                </a:moveTo>
                <a:lnTo>
                  <a:pt x="3068" y="395"/>
                </a:lnTo>
                <a:lnTo>
                  <a:pt x="3132" y="395"/>
                </a:lnTo>
                <a:lnTo>
                  <a:pt x="3132" y="111"/>
                </a:lnTo>
                <a:lnTo>
                  <a:pt x="3133" y="111"/>
                </a:lnTo>
                <a:lnTo>
                  <a:pt x="3309" y="395"/>
                </a:lnTo>
                <a:lnTo>
                  <a:pt x="3380" y="395"/>
                </a:lnTo>
                <a:lnTo>
                  <a:pt x="3380" y="10"/>
                </a:lnTo>
                <a:lnTo>
                  <a:pt x="3316" y="10"/>
                </a:lnTo>
                <a:lnTo>
                  <a:pt x="3316" y="293"/>
                </a:lnTo>
                <a:lnTo>
                  <a:pt x="3315" y="293"/>
                </a:lnTo>
                <a:lnTo>
                  <a:pt x="3139" y="10"/>
                </a:lnTo>
                <a:lnTo>
                  <a:pt x="3068" y="10"/>
                </a:lnTo>
                <a:lnTo>
                  <a:pt x="3068" y="395"/>
                </a:lnTo>
                <a:close/>
                <a:moveTo>
                  <a:pt x="3535" y="64"/>
                </a:moveTo>
                <a:lnTo>
                  <a:pt x="3535" y="64"/>
                </a:lnTo>
                <a:lnTo>
                  <a:pt x="3601" y="64"/>
                </a:lnTo>
                <a:cubicBezTo>
                  <a:pt x="3707" y="64"/>
                  <a:pt x="3729" y="125"/>
                  <a:pt x="3729" y="202"/>
                </a:cubicBezTo>
                <a:cubicBezTo>
                  <a:pt x="3729" y="279"/>
                  <a:pt x="3707" y="340"/>
                  <a:pt x="3601" y="340"/>
                </a:cubicBezTo>
                <a:lnTo>
                  <a:pt x="3535" y="340"/>
                </a:lnTo>
                <a:lnTo>
                  <a:pt x="3535" y="64"/>
                </a:lnTo>
                <a:close/>
                <a:moveTo>
                  <a:pt x="3467" y="395"/>
                </a:moveTo>
                <a:lnTo>
                  <a:pt x="3467" y="395"/>
                </a:lnTo>
                <a:lnTo>
                  <a:pt x="3627" y="395"/>
                </a:lnTo>
                <a:cubicBezTo>
                  <a:pt x="3746" y="395"/>
                  <a:pt x="3797" y="308"/>
                  <a:pt x="3797" y="202"/>
                </a:cubicBezTo>
                <a:cubicBezTo>
                  <a:pt x="3797" y="96"/>
                  <a:pt x="3746" y="10"/>
                  <a:pt x="3627" y="10"/>
                </a:cubicBezTo>
                <a:lnTo>
                  <a:pt x="3467" y="10"/>
                </a:lnTo>
                <a:lnTo>
                  <a:pt x="3467" y="395"/>
                </a:lnTo>
                <a:close/>
                <a:moveTo>
                  <a:pt x="3984" y="266"/>
                </a:moveTo>
                <a:lnTo>
                  <a:pt x="3984" y="266"/>
                </a:lnTo>
                <a:cubicBezTo>
                  <a:pt x="3985" y="362"/>
                  <a:pt x="4056" y="404"/>
                  <a:pt x="4144" y="404"/>
                </a:cubicBezTo>
                <a:cubicBezTo>
                  <a:pt x="4221" y="404"/>
                  <a:pt x="4297" y="369"/>
                  <a:pt x="4297" y="283"/>
                </a:cubicBezTo>
                <a:cubicBezTo>
                  <a:pt x="4297" y="243"/>
                  <a:pt x="4273" y="200"/>
                  <a:pt x="4222" y="185"/>
                </a:cubicBezTo>
                <a:cubicBezTo>
                  <a:pt x="4202" y="179"/>
                  <a:pt x="4117" y="157"/>
                  <a:pt x="4111" y="155"/>
                </a:cubicBezTo>
                <a:cubicBezTo>
                  <a:pt x="4084" y="148"/>
                  <a:pt x="4065" y="132"/>
                  <a:pt x="4065" y="105"/>
                </a:cubicBezTo>
                <a:cubicBezTo>
                  <a:pt x="4065" y="67"/>
                  <a:pt x="4105" y="55"/>
                  <a:pt x="4136" y="55"/>
                </a:cubicBezTo>
                <a:cubicBezTo>
                  <a:pt x="4183" y="55"/>
                  <a:pt x="4216" y="74"/>
                  <a:pt x="4219" y="123"/>
                </a:cubicBezTo>
                <a:lnTo>
                  <a:pt x="4287" y="123"/>
                </a:lnTo>
                <a:cubicBezTo>
                  <a:pt x="4287" y="43"/>
                  <a:pt x="4219" y="0"/>
                  <a:pt x="4139" y="0"/>
                </a:cubicBezTo>
                <a:cubicBezTo>
                  <a:pt x="4069" y="0"/>
                  <a:pt x="3998" y="36"/>
                  <a:pt x="3998" y="114"/>
                </a:cubicBezTo>
                <a:cubicBezTo>
                  <a:pt x="3998" y="154"/>
                  <a:pt x="4017" y="193"/>
                  <a:pt x="4083" y="211"/>
                </a:cubicBezTo>
                <a:cubicBezTo>
                  <a:pt x="4136" y="226"/>
                  <a:pt x="4171" y="233"/>
                  <a:pt x="4198" y="243"/>
                </a:cubicBezTo>
                <a:cubicBezTo>
                  <a:pt x="4214" y="249"/>
                  <a:pt x="4230" y="261"/>
                  <a:pt x="4230" y="291"/>
                </a:cubicBezTo>
                <a:cubicBezTo>
                  <a:pt x="4230" y="320"/>
                  <a:pt x="4208" y="349"/>
                  <a:pt x="4149" y="349"/>
                </a:cubicBezTo>
                <a:cubicBezTo>
                  <a:pt x="4095" y="349"/>
                  <a:pt x="4051" y="326"/>
                  <a:pt x="4051" y="266"/>
                </a:cubicBezTo>
                <a:lnTo>
                  <a:pt x="3984" y="266"/>
                </a:lnTo>
                <a:close/>
                <a:moveTo>
                  <a:pt x="4432" y="64"/>
                </a:moveTo>
                <a:lnTo>
                  <a:pt x="4432" y="64"/>
                </a:lnTo>
                <a:lnTo>
                  <a:pt x="4532" y="64"/>
                </a:lnTo>
                <a:cubicBezTo>
                  <a:pt x="4567" y="64"/>
                  <a:pt x="4598" y="77"/>
                  <a:pt x="4598" y="128"/>
                </a:cubicBezTo>
                <a:cubicBezTo>
                  <a:pt x="4598" y="177"/>
                  <a:pt x="4561" y="192"/>
                  <a:pt x="4531" y="192"/>
                </a:cubicBezTo>
                <a:lnTo>
                  <a:pt x="4432" y="192"/>
                </a:lnTo>
                <a:lnTo>
                  <a:pt x="4432" y="64"/>
                </a:lnTo>
                <a:close/>
                <a:moveTo>
                  <a:pt x="4365" y="395"/>
                </a:moveTo>
                <a:lnTo>
                  <a:pt x="4365" y="395"/>
                </a:lnTo>
                <a:lnTo>
                  <a:pt x="4432" y="395"/>
                </a:lnTo>
                <a:lnTo>
                  <a:pt x="4432" y="247"/>
                </a:lnTo>
                <a:lnTo>
                  <a:pt x="4535" y="247"/>
                </a:lnTo>
                <a:cubicBezTo>
                  <a:pt x="4645" y="248"/>
                  <a:pt x="4666" y="177"/>
                  <a:pt x="4666" y="129"/>
                </a:cubicBezTo>
                <a:cubicBezTo>
                  <a:pt x="4666" y="81"/>
                  <a:pt x="4645" y="10"/>
                  <a:pt x="4535" y="10"/>
                </a:cubicBezTo>
                <a:lnTo>
                  <a:pt x="4365" y="10"/>
                </a:lnTo>
                <a:lnTo>
                  <a:pt x="4365" y="395"/>
                </a:lnTo>
                <a:close/>
                <a:moveTo>
                  <a:pt x="4841" y="76"/>
                </a:moveTo>
                <a:lnTo>
                  <a:pt x="4841" y="76"/>
                </a:lnTo>
                <a:lnTo>
                  <a:pt x="4842" y="76"/>
                </a:lnTo>
                <a:lnTo>
                  <a:pt x="4900" y="241"/>
                </a:lnTo>
                <a:lnTo>
                  <a:pt x="4782" y="241"/>
                </a:lnTo>
                <a:lnTo>
                  <a:pt x="4841" y="76"/>
                </a:lnTo>
                <a:close/>
                <a:moveTo>
                  <a:pt x="4658" y="395"/>
                </a:moveTo>
                <a:lnTo>
                  <a:pt x="4658" y="395"/>
                </a:lnTo>
                <a:lnTo>
                  <a:pt x="4728" y="395"/>
                </a:lnTo>
                <a:lnTo>
                  <a:pt x="4764" y="293"/>
                </a:lnTo>
                <a:lnTo>
                  <a:pt x="4918" y="293"/>
                </a:lnTo>
                <a:lnTo>
                  <a:pt x="4954" y="395"/>
                </a:lnTo>
                <a:lnTo>
                  <a:pt x="5026" y="395"/>
                </a:lnTo>
                <a:lnTo>
                  <a:pt x="4878" y="10"/>
                </a:lnTo>
                <a:lnTo>
                  <a:pt x="4806" y="10"/>
                </a:lnTo>
                <a:lnTo>
                  <a:pt x="4658" y="395"/>
                </a:lnTo>
                <a:close/>
                <a:moveTo>
                  <a:pt x="5385" y="132"/>
                </a:moveTo>
                <a:lnTo>
                  <a:pt x="5385" y="132"/>
                </a:lnTo>
                <a:cubicBezTo>
                  <a:pt x="5377" y="49"/>
                  <a:pt x="5308" y="1"/>
                  <a:pt x="5221" y="0"/>
                </a:cubicBezTo>
                <a:cubicBezTo>
                  <a:pt x="5106" y="0"/>
                  <a:pt x="5037" y="92"/>
                  <a:pt x="5037" y="202"/>
                </a:cubicBezTo>
                <a:cubicBezTo>
                  <a:pt x="5037" y="312"/>
                  <a:pt x="5106" y="404"/>
                  <a:pt x="5221" y="404"/>
                </a:cubicBezTo>
                <a:cubicBezTo>
                  <a:pt x="5315" y="404"/>
                  <a:pt x="5380" y="340"/>
                  <a:pt x="5385" y="248"/>
                </a:cubicBezTo>
                <a:lnTo>
                  <a:pt x="5320" y="248"/>
                </a:lnTo>
                <a:cubicBezTo>
                  <a:pt x="5314" y="304"/>
                  <a:pt x="5281" y="349"/>
                  <a:pt x="5221" y="349"/>
                </a:cubicBezTo>
                <a:cubicBezTo>
                  <a:pt x="5139" y="349"/>
                  <a:pt x="5104" y="276"/>
                  <a:pt x="5104" y="202"/>
                </a:cubicBezTo>
                <a:cubicBezTo>
                  <a:pt x="5104" y="128"/>
                  <a:pt x="5139" y="55"/>
                  <a:pt x="5221" y="55"/>
                </a:cubicBezTo>
                <a:cubicBezTo>
                  <a:pt x="5278" y="55"/>
                  <a:pt x="5306" y="88"/>
                  <a:pt x="5317" y="132"/>
                </a:cubicBezTo>
                <a:lnTo>
                  <a:pt x="5385" y="132"/>
                </a:lnTo>
                <a:close/>
                <a:moveTo>
                  <a:pt x="5454" y="395"/>
                </a:moveTo>
                <a:lnTo>
                  <a:pt x="5454" y="395"/>
                </a:lnTo>
                <a:lnTo>
                  <a:pt x="5735" y="395"/>
                </a:lnTo>
                <a:lnTo>
                  <a:pt x="5735" y="336"/>
                </a:lnTo>
                <a:lnTo>
                  <a:pt x="5521" y="336"/>
                </a:lnTo>
                <a:lnTo>
                  <a:pt x="5521" y="224"/>
                </a:lnTo>
                <a:lnTo>
                  <a:pt x="5716" y="224"/>
                </a:lnTo>
                <a:lnTo>
                  <a:pt x="5716" y="169"/>
                </a:lnTo>
                <a:lnTo>
                  <a:pt x="5521" y="169"/>
                </a:lnTo>
                <a:lnTo>
                  <a:pt x="5521" y="68"/>
                </a:lnTo>
                <a:lnTo>
                  <a:pt x="5731" y="68"/>
                </a:lnTo>
                <a:lnTo>
                  <a:pt x="5731" y="10"/>
                </a:lnTo>
                <a:lnTo>
                  <a:pt x="5454" y="10"/>
                </a:lnTo>
                <a:lnTo>
                  <a:pt x="5454" y="395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80" r:id="rId2"/>
    <p:sldLayoutId id="2147483678" r:id="rId3"/>
    <p:sldLayoutId id="2147483677" r:id="rId4"/>
    <p:sldLayoutId id="2147483674" r:id="rId5"/>
    <p:sldLayoutId id="2147483679" r:id="rId6"/>
    <p:sldLayoutId id="2147483650" r:id="rId7"/>
    <p:sldLayoutId id="2147483660" r:id="rId8"/>
    <p:sldLayoutId id="2147483675" r:id="rId9"/>
    <p:sldLayoutId id="2147483676" r:id="rId10"/>
    <p:sldLayoutId id="2147483654" r:id="rId11"/>
    <p:sldLayoutId id="2147483655" r:id="rId12"/>
    <p:sldLayoutId id="2147483732" r:id="rId13"/>
  </p:sldLayoutIdLst>
  <p:hf hdr="0"/>
  <p:txStyles>
    <p:titleStyle>
      <a:lvl1pPr algn="l" defTabSz="1042962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+mj-lt"/>
          <a:ea typeface="+mj-ea"/>
          <a:cs typeface="+mj-cs"/>
        </a:defRPr>
      </a:lvl1pPr>
      <a:lvl2pPr algn="l" defTabSz="1042962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500">
          <a:solidFill>
            <a:schemeClr val="accent1"/>
          </a:solidFill>
          <a:latin typeface="Arial" pitchFamily="34" charset="0"/>
          <a:cs typeface="Arial" pitchFamily="34" charset="0"/>
        </a:defRPr>
      </a:lvl2pPr>
      <a:lvl3pPr algn="l" defTabSz="1042962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500">
          <a:solidFill>
            <a:schemeClr val="accent1"/>
          </a:solidFill>
          <a:latin typeface="Arial" pitchFamily="34" charset="0"/>
          <a:cs typeface="Arial" pitchFamily="34" charset="0"/>
        </a:defRPr>
      </a:lvl3pPr>
      <a:lvl4pPr algn="l" defTabSz="1042962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500">
          <a:solidFill>
            <a:schemeClr val="accent1"/>
          </a:solidFill>
          <a:latin typeface="Arial" pitchFamily="34" charset="0"/>
          <a:cs typeface="Arial" pitchFamily="34" charset="0"/>
        </a:defRPr>
      </a:lvl4pPr>
      <a:lvl5pPr algn="l" defTabSz="1042962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500">
          <a:solidFill>
            <a:schemeClr val="accent1"/>
          </a:solidFill>
          <a:latin typeface="Arial" pitchFamily="34" charset="0"/>
          <a:cs typeface="Arial" pitchFamily="34" charset="0"/>
        </a:defRPr>
      </a:lvl5pPr>
      <a:lvl6pPr marL="457188" algn="l" defTabSz="1042962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500">
          <a:solidFill>
            <a:schemeClr val="accent1"/>
          </a:solidFill>
          <a:latin typeface="Arial" pitchFamily="34" charset="0"/>
          <a:cs typeface="Arial" pitchFamily="34" charset="0"/>
        </a:defRPr>
      </a:lvl6pPr>
      <a:lvl7pPr marL="914376" algn="l" defTabSz="1042962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500">
          <a:solidFill>
            <a:schemeClr val="accent1"/>
          </a:solidFill>
          <a:latin typeface="Arial" pitchFamily="34" charset="0"/>
          <a:cs typeface="Arial" pitchFamily="34" charset="0"/>
        </a:defRPr>
      </a:lvl7pPr>
      <a:lvl8pPr marL="1371565" algn="l" defTabSz="1042962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500">
          <a:solidFill>
            <a:schemeClr val="accent1"/>
          </a:solidFill>
          <a:latin typeface="Arial" pitchFamily="34" charset="0"/>
          <a:cs typeface="Arial" pitchFamily="34" charset="0"/>
        </a:defRPr>
      </a:lvl8pPr>
      <a:lvl9pPr marL="1828753" algn="l" defTabSz="1042962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500">
          <a:solidFill>
            <a:schemeClr val="accent1"/>
          </a:solidFill>
          <a:latin typeface="Arial" pitchFamily="34" charset="0"/>
          <a:cs typeface="Arial" pitchFamily="34" charset="0"/>
        </a:defRPr>
      </a:lvl9pPr>
    </p:titleStyle>
    <p:bodyStyle>
      <a:lvl1pPr algn="l" defTabSz="1042962" rtl="0" eaLnBrk="1" fontAlgn="base" hangingPunct="1">
        <a:lnSpc>
          <a:spcPct val="115000"/>
        </a:lnSpc>
        <a:spcBef>
          <a:spcPct val="0"/>
        </a:spcBef>
        <a:spcAft>
          <a:spcPct val="0"/>
        </a:spcAft>
        <a:defRPr sz="15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179384" indent="-177796" algn="l" defTabSz="1042962" rtl="0" eaLnBrk="1" fontAlgn="base" hangingPunct="1">
        <a:lnSpc>
          <a:spcPct val="115000"/>
        </a:lnSpc>
        <a:spcBef>
          <a:spcPct val="0"/>
        </a:spcBef>
        <a:spcAft>
          <a:spcPct val="0"/>
        </a:spcAft>
        <a:buChar char="•"/>
        <a:defRPr sz="1500">
          <a:solidFill>
            <a:schemeClr val="tx1">
              <a:lumMod val="65000"/>
              <a:lumOff val="35000"/>
            </a:schemeClr>
          </a:solidFill>
          <a:latin typeface="+mn-lt"/>
          <a:cs typeface="+mn-cs"/>
        </a:defRPr>
      </a:lvl2pPr>
      <a:lvl3pPr marL="355591" indent="-174620" algn="l" defTabSz="1042962" rtl="0" eaLnBrk="1" fontAlgn="base" hangingPunct="1">
        <a:lnSpc>
          <a:spcPct val="115000"/>
        </a:lnSpc>
        <a:spcBef>
          <a:spcPct val="0"/>
        </a:spcBef>
        <a:spcAft>
          <a:spcPct val="0"/>
        </a:spcAft>
        <a:buFont typeface="Arial" pitchFamily="34" charset="0"/>
        <a:buChar char="–"/>
        <a:defRPr sz="1500">
          <a:solidFill>
            <a:schemeClr val="tx1">
              <a:lumMod val="65000"/>
              <a:lumOff val="35000"/>
            </a:schemeClr>
          </a:solidFill>
          <a:latin typeface="+mn-lt"/>
          <a:cs typeface="+mn-cs"/>
        </a:defRPr>
      </a:lvl3pPr>
      <a:lvl4pPr marL="538149" indent="-180971" algn="l" defTabSz="1042962" rtl="0" eaLnBrk="1" fontAlgn="base" hangingPunct="1">
        <a:lnSpc>
          <a:spcPct val="115000"/>
        </a:lnSpc>
        <a:spcBef>
          <a:spcPct val="0"/>
        </a:spcBef>
        <a:spcAft>
          <a:spcPct val="0"/>
        </a:spcAft>
        <a:buFont typeface="Arial" pitchFamily="34" charset="0"/>
        <a:buChar char="–"/>
        <a:defRPr sz="1500">
          <a:solidFill>
            <a:schemeClr val="tx1">
              <a:lumMod val="65000"/>
              <a:lumOff val="35000"/>
            </a:schemeClr>
          </a:solidFill>
          <a:latin typeface="+mn-lt"/>
          <a:cs typeface="+mn-cs"/>
        </a:defRPr>
      </a:lvl4pPr>
      <a:lvl5pPr marL="720707" indent="-180971" algn="l" defTabSz="1042962" rtl="0" eaLnBrk="1" fontAlgn="base" hangingPunct="1">
        <a:lnSpc>
          <a:spcPct val="115000"/>
        </a:lnSpc>
        <a:spcBef>
          <a:spcPct val="0"/>
        </a:spcBef>
        <a:spcAft>
          <a:spcPct val="0"/>
        </a:spcAft>
        <a:buFont typeface="Arial" pitchFamily="34" charset="0"/>
        <a:buChar char="–"/>
        <a:defRPr sz="1500">
          <a:solidFill>
            <a:schemeClr val="tx1">
              <a:lumMod val="65000"/>
              <a:lumOff val="35000"/>
            </a:schemeClr>
          </a:solidFill>
          <a:latin typeface="+mn-lt"/>
          <a:cs typeface="+mn-cs"/>
        </a:defRPr>
      </a:lvl5pPr>
      <a:lvl6pPr marL="1177895" indent="-180971" algn="l" defTabSz="1042962" rtl="0" eaLnBrk="1" fontAlgn="base" hangingPunct="1">
        <a:lnSpc>
          <a:spcPct val="115000"/>
        </a:lnSpc>
        <a:spcBef>
          <a:spcPct val="0"/>
        </a:spcBef>
        <a:spcAft>
          <a:spcPct val="0"/>
        </a:spcAft>
        <a:buFont typeface="Arial" pitchFamily="34" charset="0"/>
        <a:buChar char="–"/>
        <a:defRPr sz="1500">
          <a:solidFill>
            <a:schemeClr val="tx1"/>
          </a:solidFill>
          <a:latin typeface="+mn-lt"/>
          <a:cs typeface="+mn-cs"/>
        </a:defRPr>
      </a:lvl6pPr>
      <a:lvl7pPr marL="1635083" indent="-180971" algn="l" defTabSz="1042962" rtl="0" eaLnBrk="1" fontAlgn="base" hangingPunct="1">
        <a:lnSpc>
          <a:spcPct val="115000"/>
        </a:lnSpc>
        <a:spcBef>
          <a:spcPct val="0"/>
        </a:spcBef>
        <a:spcAft>
          <a:spcPct val="0"/>
        </a:spcAft>
        <a:buFont typeface="Arial" pitchFamily="34" charset="0"/>
        <a:buChar char="–"/>
        <a:defRPr sz="1500">
          <a:solidFill>
            <a:schemeClr val="tx1"/>
          </a:solidFill>
          <a:latin typeface="+mn-lt"/>
          <a:cs typeface="+mn-cs"/>
        </a:defRPr>
      </a:lvl7pPr>
      <a:lvl8pPr marL="2092271" indent="-180971" algn="l" defTabSz="1042962" rtl="0" eaLnBrk="1" fontAlgn="base" hangingPunct="1">
        <a:lnSpc>
          <a:spcPct val="115000"/>
        </a:lnSpc>
        <a:spcBef>
          <a:spcPct val="0"/>
        </a:spcBef>
        <a:spcAft>
          <a:spcPct val="0"/>
        </a:spcAft>
        <a:buFont typeface="Arial" pitchFamily="34" charset="0"/>
        <a:buChar char="–"/>
        <a:defRPr sz="1500">
          <a:solidFill>
            <a:schemeClr val="tx1"/>
          </a:solidFill>
          <a:latin typeface="+mn-lt"/>
          <a:cs typeface="+mn-cs"/>
        </a:defRPr>
      </a:lvl8pPr>
      <a:lvl9pPr marL="2549459" indent="-180971" algn="l" defTabSz="1042962" rtl="0" eaLnBrk="1" fontAlgn="base" hangingPunct="1">
        <a:lnSpc>
          <a:spcPct val="115000"/>
        </a:lnSpc>
        <a:spcBef>
          <a:spcPct val="0"/>
        </a:spcBef>
        <a:spcAft>
          <a:spcPct val="0"/>
        </a:spcAft>
        <a:buFont typeface="Arial" pitchFamily="34" charset="0"/>
        <a:buChar char="–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3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8" algn="l" defTabSz="9143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6" algn="l" defTabSz="9143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5" algn="l" defTabSz="9143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3" algn="l" defTabSz="9143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1" algn="l" defTabSz="9143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29" algn="l" defTabSz="9143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18" algn="l" defTabSz="9143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6" algn="l" defTabSz="9143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448" userDrawn="1">
          <p15:clr>
            <a:srgbClr val="F26B43"/>
          </p15:clr>
        </p15:guide>
        <p15:guide id="4" pos="296" userDrawn="1">
          <p15:clr>
            <a:srgbClr val="F26B43"/>
          </p15:clr>
        </p15:guide>
        <p15:guide id="5" orient="horz" pos="2085" userDrawn="1">
          <p15:clr>
            <a:srgbClr val="F26B43"/>
          </p15:clr>
        </p15:guide>
        <p15:guide id="6" pos="751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3305016" y="5768386"/>
            <a:ext cx="6031344" cy="756958"/>
          </a:xfrm>
        </p:spPr>
        <p:txBody>
          <a:bodyPr/>
          <a:lstStyle/>
          <a:p>
            <a:endParaRPr lang="fr-FR" dirty="0" smtClean="0"/>
          </a:p>
          <a:p>
            <a:r>
              <a:rPr lang="en-GB" dirty="0" smtClean="0"/>
              <a:t>7</a:t>
            </a:r>
            <a:r>
              <a:rPr lang="en-GB" baseline="30000" dirty="0" smtClean="0"/>
              <a:t>th</a:t>
            </a:r>
            <a:r>
              <a:rPr lang="en-GB" dirty="0" smtClean="0"/>
              <a:t> International Conference on Astrodynamics Tools and Techniques</a:t>
            </a:r>
            <a:endParaRPr lang="fr-FR" dirty="0" smtClean="0"/>
          </a:p>
          <a:p>
            <a:r>
              <a:rPr lang="fr-FR" dirty="0" smtClean="0"/>
              <a:t>6-9 </a:t>
            </a:r>
            <a:r>
              <a:rPr lang="fr-FR" dirty="0" err="1" smtClean="0"/>
              <a:t>November</a:t>
            </a:r>
            <a:r>
              <a:rPr lang="fr-FR" dirty="0" smtClean="0"/>
              <a:t> 2018</a:t>
            </a:r>
            <a:r>
              <a:rPr lang="fr-FR" dirty="0"/>
              <a:t>, DLR </a:t>
            </a:r>
            <a:r>
              <a:rPr lang="fr-FR" dirty="0" err="1"/>
              <a:t>Oberpfaffenhofen</a:t>
            </a:r>
            <a:r>
              <a:rPr lang="fr-FR" dirty="0"/>
              <a:t>, Germany</a:t>
            </a:r>
            <a:endParaRPr lang="en-GB" dirty="0"/>
          </a:p>
        </p:txBody>
      </p:sp>
      <p:sp>
        <p:nvSpPr>
          <p:cNvPr id="9" name="Titre 2"/>
          <p:cNvSpPr>
            <a:spLocks noGrp="1"/>
          </p:cNvSpPr>
          <p:nvPr>
            <p:ph type="ctrTitle"/>
          </p:nvPr>
        </p:nvSpPr>
        <p:spPr>
          <a:xfrm>
            <a:off x="3305015" y="1628800"/>
            <a:ext cx="8158236" cy="2892800"/>
          </a:xfrm>
        </p:spPr>
        <p:txBody>
          <a:bodyPr/>
          <a:lstStyle/>
          <a:p>
            <a:r>
              <a:rPr lang="fr-FR" sz="3200" dirty="0" err="1" smtClean="0"/>
              <a:t>Astrodynamics</a:t>
            </a:r>
            <a:r>
              <a:rPr lang="fr-FR" sz="3200" dirty="0" smtClean="0"/>
              <a:t> techniques for missions </a:t>
            </a:r>
            <a:r>
              <a:rPr lang="fr-FR" sz="3200" dirty="0" err="1" smtClean="0"/>
              <a:t>towards</a:t>
            </a:r>
            <a:r>
              <a:rPr lang="fr-FR" sz="3200" dirty="0" smtClean="0"/>
              <a:t> </a:t>
            </a:r>
            <a:r>
              <a:rPr lang="fr-FR" sz="3200" dirty="0" err="1" smtClean="0"/>
              <a:t>Earth-Trailing</a:t>
            </a:r>
            <a:r>
              <a:rPr lang="fr-FR" sz="3200" dirty="0" smtClean="0"/>
              <a:t> or </a:t>
            </a:r>
            <a:r>
              <a:rPr lang="fr-FR" sz="3200" dirty="0" err="1" smtClean="0"/>
              <a:t>Earth-Leading</a:t>
            </a:r>
            <a:r>
              <a:rPr lang="fr-FR" sz="3200" dirty="0" smtClean="0"/>
              <a:t> </a:t>
            </a:r>
            <a:r>
              <a:rPr lang="fr-FR" sz="3200" dirty="0" err="1" smtClean="0"/>
              <a:t>Heliocentric</a:t>
            </a:r>
            <a:r>
              <a:rPr lang="fr-FR" sz="3200" dirty="0" smtClean="0"/>
              <a:t> </a:t>
            </a:r>
            <a:r>
              <a:rPr lang="fr-FR" sz="3200" dirty="0" err="1" smtClean="0"/>
              <a:t>Orbits</a:t>
            </a:r>
            <a:r>
              <a:rPr lang="fr-FR" sz="3200" dirty="0" smtClean="0"/>
              <a:t/>
            </a:r>
            <a:br>
              <a:rPr lang="fr-FR" sz="3200" dirty="0" smtClean="0"/>
            </a:br>
            <a:r>
              <a:rPr lang="fr-FR" sz="1800" dirty="0" smtClean="0"/>
              <a:t>Eric Joffre, Valerio Moro (Airbus)</a:t>
            </a:r>
            <a:br>
              <a:rPr lang="fr-FR" sz="1800" dirty="0" smtClean="0"/>
            </a:br>
            <a:r>
              <a:rPr lang="fr-FR" sz="1800" dirty="0" smtClean="0"/>
              <a:t>Florian </a:t>
            </a:r>
            <a:r>
              <a:rPr lang="fr-FR" sz="1800" dirty="0" err="1" smtClean="0"/>
              <a:t>Renk</a:t>
            </a:r>
            <a:r>
              <a:rPr lang="fr-FR" sz="1800" dirty="0" smtClean="0"/>
              <a:t>, Waldemar Martens (ESA)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64480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4. </a:t>
            </a:r>
            <a:r>
              <a:rPr lang="en-GB" dirty="0"/>
              <a:t>Transfer opportunities with </a:t>
            </a:r>
            <a:r>
              <a:rPr lang="en-GB" dirty="0" smtClean="0"/>
              <a:t>DSM and </a:t>
            </a:r>
            <a:r>
              <a:rPr lang="en-GB" dirty="0"/>
              <a:t>injection into the ecliptic</a:t>
            </a:r>
            <a:r>
              <a:rPr lang="en-GB" b="1" dirty="0"/>
              <a:t/>
            </a:r>
            <a:br>
              <a:rPr lang="en-GB" b="1" dirty="0"/>
            </a:br>
            <a:endParaRPr lang="en-GB" b="1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" name="Content Placeholder 8"/>
          <p:cNvSpPr>
            <a:spLocks noGrp="1"/>
          </p:cNvSpPr>
          <p:nvPr>
            <p:ph idx="1"/>
          </p:nvPr>
        </p:nvSpPr>
        <p:spPr>
          <a:xfrm>
            <a:off x="472405" y="1373000"/>
            <a:ext cx="6631707" cy="5224352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b="1" dirty="0" smtClean="0">
                <a:solidFill>
                  <a:schemeClr val="tx2"/>
                </a:solidFill>
              </a:rPr>
              <a:t>Updated assumptions:</a:t>
            </a:r>
          </a:p>
          <a:p>
            <a:pPr marL="522284" lvl="1" indent="-342900">
              <a:buFont typeface="Wingdings" panose="05000000000000000000" pitchFamily="2" charset="2"/>
              <a:buChar char="ü"/>
            </a:pPr>
            <a:r>
              <a:rPr lang="en-GB" dirty="0">
                <a:solidFill>
                  <a:schemeClr val="tx2"/>
                </a:solidFill>
              </a:rPr>
              <a:t>Actual injection conditions </a:t>
            </a:r>
            <a:r>
              <a:rPr lang="en-GB" dirty="0" smtClean="0">
                <a:solidFill>
                  <a:schemeClr val="tx2"/>
                </a:solidFill>
              </a:rPr>
              <a:t>considered</a:t>
            </a:r>
            <a:r>
              <a:rPr lang="en-GB" dirty="0">
                <a:solidFill>
                  <a:schemeClr val="tx2"/>
                </a:solidFill>
              </a:rPr>
              <a:t>, </a:t>
            </a:r>
            <a:r>
              <a:rPr lang="en-GB" dirty="0" smtClean="0">
                <a:solidFill>
                  <a:schemeClr val="tx2"/>
                </a:solidFill>
              </a:rPr>
              <a:t>departing Earth </a:t>
            </a:r>
            <a:r>
              <a:rPr lang="en-GB" dirty="0">
                <a:solidFill>
                  <a:schemeClr val="tx2"/>
                </a:solidFill>
              </a:rPr>
              <a:t>from a given escape (</a:t>
            </a:r>
            <a:r>
              <a:rPr lang="en-GB" dirty="0" smtClean="0">
                <a:solidFill>
                  <a:schemeClr val="tx2"/>
                </a:solidFill>
              </a:rPr>
              <a:t>hyperbolic) orbit, accounting for </a:t>
            </a:r>
            <a:r>
              <a:rPr lang="en-GB" dirty="0">
                <a:solidFill>
                  <a:schemeClr val="tx2"/>
                </a:solidFill>
              </a:rPr>
              <a:t>Earth’s </a:t>
            </a:r>
            <a:r>
              <a:rPr lang="en-GB" dirty="0" smtClean="0">
                <a:solidFill>
                  <a:schemeClr val="tx2"/>
                </a:solidFill>
              </a:rPr>
              <a:t>gravity</a:t>
            </a:r>
          </a:p>
          <a:p>
            <a:pPr marL="522284" lvl="1" indent="-342900"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chemeClr val="tx2"/>
                </a:solidFill>
              </a:rPr>
              <a:t>Injection </a:t>
            </a:r>
            <a:r>
              <a:rPr lang="en-GB" dirty="0">
                <a:solidFill>
                  <a:schemeClr val="tx2"/>
                </a:solidFill>
              </a:rPr>
              <a:t>state </a:t>
            </a:r>
            <a:r>
              <a:rPr lang="en-GB" dirty="0" smtClean="0">
                <a:solidFill>
                  <a:schemeClr val="tx2"/>
                </a:solidFill>
              </a:rPr>
              <a:t>given by osculating </a:t>
            </a:r>
            <a:r>
              <a:rPr lang="en-GB" dirty="0">
                <a:solidFill>
                  <a:schemeClr val="tx2"/>
                </a:solidFill>
              </a:rPr>
              <a:t>geocentric </a:t>
            </a:r>
            <a:r>
              <a:rPr lang="en-GB" dirty="0" smtClean="0">
                <a:solidFill>
                  <a:schemeClr val="tx2"/>
                </a:solidFill>
              </a:rPr>
              <a:t>orbital </a:t>
            </a:r>
            <a:r>
              <a:rPr lang="en-GB" dirty="0">
                <a:solidFill>
                  <a:schemeClr val="tx2"/>
                </a:solidFill>
              </a:rPr>
              <a:t>elements at </a:t>
            </a:r>
            <a:r>
              <a:rPr lang="en-GB" dirty="0" smtClean="0">
                <a:solidFill>
                  <a:schemeClr val="tx2"/>
                </a:solidFill>
              </a:rPr>
              <a:t>perigee</a:t>
            </a:r>
          </a:p>
          <a:p>
            <a:pPr marL="522284" lvl="1" indent="-342900"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chemeClr val="tx2"/>
                </a:solidFill>
              </a:rPr>
              <a:t>Launch into the ecliptic assumed (inclination and RAAN tuning)</a:t>
            </a:r>
            <a:endParaRPr lang="en-GB" dirty="0">
              <a:solidFill>
                <a:schemeClr val="tx2"/>
              </a:solidFill>
            </a:endParaRPr>
          </a:p>
          <a:p>
            <a:pPr marL="522284" lvl="1" indent="-342900"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chemeClr val="tx2"/>
                </a:solidFill>
              </a:rPr>
              <a:t>Single launch program (C3) considered </a:t>
            </a:r>
            <a:r>
              <a:rPr lang="en-GB" dirty="0">
                <a:solidFill>
                  <a:schemeClr val="tx2"/>
                </a:solidFill>
              </a:rPr>
              <a:t>throughout the </a:t>
            </a:r>
            <a:r>
              <a:rPr lang="en-GB" dirty="0" smtClean="0">
                <a:solidFill>
                  <a:schemeClr val="tx2"/>
                </a:solidFill>
              </a:rPr>
              <a:t>year</a:t>
            </a:r>
          </a:p>
          <a:p>
            <a:pPr marL="522284" lvl="1" indent="-342900"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chemeClr val="tx2"/>
                </a:solidFill>
              </a:rPr>
              <a:t>Introduction of a Deep </a:t>
            </a:r>
            <a:r>
              <a:rPr lang="en-GB" dirty="0">
                <a:solidFill>
                  <a:schemeClr val="tx2"/>
                </a:solidFill>
              </a:rPr>
              <a:t>Space Manoeuvre (DSM) </a:t>
            </a:r>
            <a:r>
              <a:rPr lang="en-GB" dirty="0" smtClean="0">
                <a:solidFill>
                  <a:schemeClr val="tx2"/>
                </a:solidFill>
              </a:rPr>
              <a:t>during cruise</a:t>
            </a:r>
          </a:p>
          <a:p>
            <a:pPr marL="522284" lvl="1" indent="-342900"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chemeClr val="tx2"/>
                </a:solidFill>
              </a:rPr>
              <a:t>Minimum </a:t>
            </a:r>
            <a:r>
              <a:rPr lang="en-GB" dirty="0">
                <a:solidFill>
                  <a:schemeClr val="tx2"/>
                </a:solidFill>
              </a:rPr>
              <a:t>duration of 30 days between DSM and </a:t>
            </a:r>
            <a:r>
              <a:rPr lang="en-GB" dirty="0" smtClean="0">
                <a:solidFill>
                  <a:schemeClr val="tx2"/>
                </a:solidFill>
              </a:rPr>
              <a:t>orbit insertion</a:t>
            </a:r>
          </a:p>
          <a:p>
            <a:pPr marL="522284" lvl="1" indent="-342900">
              <a:buFont typeface="Wingdings" panose="05000000000000000000" pitchFamily="2" charset="2"/>
              <a:buChar char="ü"/>
            </a:pPr>
            <a:endParaRPr lang="en-GB" sz="1000" dirty="0">
              <a:solidFill>
                <a:schemeClr val="tx2"/>
              </a:solidFill>
            </a:endParaRPr>
          </a:p>
          <a:p>
            <a:pPr marL="342900" lvl="1" indent="-342900">
              <a:buFont typeface="Wingdings" panose="05000000000000000000" pitchFamily="2" charset="2"/>
              <a:buChar char="Ø"/>
            </a:pPr>
            <a:r>
              <a:rPr lang="en-GB" b="1" dirty="0" smtClean="0">
                <a:solidFill>
                  <a:schemeClr val="tx2"/>
                </a:solidFill>
              </a:rPr>
              <a:t>Optimisation problem: </a:t>
            </a:r>
            <a:r>
              <a:rPr lang="en-GB" dirty="0">
                <a:solidFill>
                  <a:schemeClr val="tx2"/>
                </a:solidFill>
              </a:rPr>
              <a:t>Minimising sum of DSM + insertion </a:t>
            </a:r>
            <a:r>
              <a:rPr lang="en-GB" dirty="0" smtClean="0">
                <a:solidFill>
                  <a:schemeClr val="tx2"/>
                </a:solidFill>
              </a:rPr>
              <a:t>Delta-V</a:t>
            </a:r>
            <a:endParaRPr lang="en-GB" b="1" dirty="0">
              <a:solidFill>
                <a:schemeClr val="tx2"/>
              </a:solidFill>
            </a:endParaRPr>
          </a:p>
          <a:p>
            <a:pPr marL="522284" lvl="1" indent="-342900"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chemeClr val="tx2"/>
                </a:solidFill>
              </a:rPr>
              <a:t>Optimisation parameters include: Argument of Perigee (</a:t>
            </a:r>
            <a:r>
              <a:rPr lang="el-GR" dirty="0" smtClean="0">
                <a:solidFill>
                  <a:schemeClr val="tx2"/>
                </a:solidFill>
                <a:latin typeface="Calibri"/>
              </a:rPr>
              <a:t>ω</a:t>
            </a:r>
            <a:r>
              <a:rPr lang="en-GB" dirty="0">
                <a:solidFill>
                  <a:schemeClr val="tx2"/>
                </a:solidFill>
              </a:rPr>
              <a:t>), </a:t>
            </a:r>
            <a:r>
              <a:rPr lang="en-GB" dirty="0" smtClean="0">
                <a:solidFill>
                  <a:schemeClr val="tx2"/>
                </a:solidFill>
              </a:rPr>
              <a:t>date</a:t>
            </a:r>
            <a:r>
              <a:rPr lang="en-GB" dirty="0">
                <a:solidFill>
                  <a:schemeClr val="tx2"/>
                </a:solidFill>
              </a:rPr>
              <a:t>, direction and magnitude </a:t>
            </a:r>
            <a:r>
              <a:rPr lang="en-GB" dirty="0" smtClean="0">
                <a:solidFill>
                  <a:schemeClr val="tx2"/>
                </a:solidFill>
              </a:rPr>
              <a:t>of both </a:t>
            </a:r>
            <a:r>
              <a:rPr lang="en-GB" dirty="0">
                <a:solidFill>
                  <a:schemeClr val="tx2"/>
                </a:solidFill>
              </a:rPr>
              <a:t>the DSM and the </a:t>
            </a:r>
            <a:r>
              <a:rPr lang="en-GB" dirty="0" smtClean="0">
                <a:solidFill>
                  <a:schemeClr val="tx2"/>
                </a:solidFill>
              </a:rPr>
              <a:t>insertion manoeuvres</a:t>
            </a:r>
          </a:p>
          <a:p>
            <a:pPr marL="522284" lvl="1" indent="-342900"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chemeClr val="tx2"/>
                </a:solidFill>
              </a:rPr>
              <a:t>Example opportunity map: X-axis = Argument of Perigee, Y-axis = total transfer duration – for each point, the manoeuvres scenario is optimised</a:t>
            </a:r>
          </a:p>
          <a:p>
            <a:pPr marL="522284" lvl="1" indent="-342900"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chemeClr val="tx2"/>
                </a:solidFill>
              </a:rPr>
              <a:t>Reveals a challenging optimisation </a:t>
            </a:r>
            <a:r>
              <a:rPr lang="en-GB" dirty="0">
                <a:solidFill>
                  <a:schemeClr val="tx2"/>
                </a:solidFill>
              </a:rPr>
              <a:t>problem for an NLP solver: </a:t>
            </a:r>
            <a:r>
              <a:rPr lang="en-GB" dirty="0" smtClean="0">
                <a:solidFill>
                  <a:schemeClr val="tx2"/>
                </a:solidFill>
              </a:rPr>
              <a:t>ill-conditioned objective function with multiple local minima</a:t>
            </a:r>
          </a:p>
          <a:p>
            <a:pPr marL="522284" lvl="1" indent="-342900"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chemeClr val="tx2"/>
                </a:solidFill>
              </a:rPr>
              <a:t>A good initial guess for the </a:t>
            </a:r>
            <a:r>
              <a:rPr lang="en-GB" dirty="0">
                <a:solidFill>
                  <a:schemeClr val="tx2"/>
                </a:solidFill>
              </a:rPr>
              <a:t>Argument of </a:t>
            </a:r>
            <a:r>
              <a:rPr lang="en-GB" dirty="0" smtClean="0">
                <a:solidFill>
                  <a:schemeClr val="tx2"/>
                </a:solidFill>
              </a:rPr>
              <a:t>Perigee can be obtained </a:t>
            </a:r>
          </a:p>
          <a:p>
            <a:pPr marL="522284" lvl="1" indent="-342900"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chemeClr val="tx2"/>
                </a:solidFill>
              </a:rPr>
              <a:t>Continuum of low Delta-V solutions for various transfer durations, no clear distinction between single and two-revolution transfers </a:t>
            </a:r>
            <a:r>
              <a:rPr lang="en-GB" dirty="0" smtClean="0">
                <a:solidFill>
                  <a:schemeClr val="tx2"/>
                </a:solidFill>
                <a:sym typeface="Wingdings" panose="05000000000000000000" pitchFamily="2" charset="2"/>
              </a:rPr>
              <a:t> well posed optimisation problem requires a maximum duration constraint</a:t>
            </a:r>
            <a:endParaRPr lang="en-GB" dirty="0">
              <a:solidFill>
                <a:schemeClr val="tx2"/>
              </a:solidFill>
            </a:endParaRPr>
          </a:p>
          <a:p>
            <a:pPr marL="522284" lvl="1" indent="-342900">
              <a:buFont typeface="Wingdings" panose="05000000000000000000" pitchFamily="2" charset="2"/>
              <a:buChar char="ü"/>
            </a:pPr>
            <a:endParaRPr lang="en-GB" dirty="0" smtClean="0">
              <a:solidFill>
                <a:schemeClr val="tx2"/>
              </a:solidFill>
            </a:endParaRPr>
          </a:p>
          <a:p>
            <a:pPr marL="522284" lvl="1" indent="-342900">
              <a:buFont typeface="Wingdings" panose="05000000000000000000" pitchFamily="2" charset="2"/>
              <a:buChar char="ü"/>
            </a:pPr>
            <a:endParaRPr lang="en-GB" dirty="0">
              <a:solidFill>
                <a:schemeClr val="tx2"/>
              </a:solidFill>
            </a:endParaRPr>
          </a:p>
          <a:p>
            <a:pPr marL="522284" lvl="1" indent="-342900">
              <a:buFont typeface="Wingdings" panose="05000000000000000000" pitchFamily="2" charset="2"/>
              <a:buChar char="ü"/>
            </a:pPr>
            <a:endParaRPr lang="en-GB" dirty="0" smtClean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dirty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dirty="0" smtClean="0">
              <a:solidFill>
                <a:schemeClr val="tx2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GB" dirty="0">
              <a:solidFill>
                <a:schemeClr val="tx2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8"/>
          <a:stretch/>
        </p:blipFill>
        <p:spPr bwMode="auto">
          <a:xfrm>
            <a:off x="7470135" y="1626739"/>
            <a:ext cx="4505325" cy="4020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7432790" y="1052736"/>
            <a:ext cx="4580015" cy="5740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i="1" dirty="0" err="1" smtClean="0"/>
              <a:t>AoP</a:t>
            </a:r>
            <a:r>
              <a:rPr lang="en-GB" b="1" i="1" dirty="0" smtClean="0"/>
              <a:t>/duration opportunity map (January 2030 launch) towards -30 </a:t>
            </a:r>
            <a:r>
              <a:rPr lang="en-GB" b="1" i="1" dirty="0" err="1" smtClean="0"/>
              <a:t>deg</a:t>
            </a:r>
            <a:r>
              <a:rPr lang="en-GB" b="1" i="1" dirty="0" smtClean="0"/>
              <a:t> ETHO</a:t>
            </a:r>
            <a:endParaRPr lang="en-GB" b="1" i="1" dirty="0"/>
          </a:p>
        </p:txBody>
      </p:sp>
      <p:sp>
        <p:nvSpPr>
          <p:cNvPr id="4" name="Rectangle 3"/>
          <p:cNvSpPr/>
          <p:nvPr/>
        </p:nvSpPr>
        <p:spPr>
          <a:xfrm>
            <a:off x="7514678" y="5655707"/>
            <a:ext cx="4580015" cy="81483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i="1" dirty="0" smtClean="0">
                <a:sym typeface="Wingdings" panose="05000000000000000000" pitchFamily="2" charset="2"/>
              </a:rPr>
              <a:t>Dashed lines: H</a:t>
            </a:r>
            <a:r>
              <a:rPr lang="en-GB" i="1" dirty="0" smtClean="0"/>
              <a:t>eliocentric </a:t>
            </a:r>
            <a:r>
              <a:rPr lang="en-GB" i="1" dirty="0"/>
              <a:t>semi-major </a:t>
            </a:r>
            <a:r>
              <a:rPr lang="en-GB" i="1" dirty="0" smtClean="0"/>
              <a:t>axis at SOI equal to value required </a:t>
            </a:r>
            <a:r>
              <a:rPr lang="en-GB" i="1" dirty="0"/>
              <a:t>to complete a full </a:t>
            </a:r>
            <a:r>
              <a:rPr lang="en-GB" i="1" dirty="0" smtClean="0"/>
              <a:t>Keplerian revolution </a:t>
            </a:r>
            <a:r>
              <a:rPr lang="en-GB" i="1" dirty="0"/>
              <a:t>around the Sun before reaching the target MEDA</a:t>
            </a:r>
          </a:p>
        </p:txBody>
      </p:sp>
    </p:spTree>
    <p:extLst>
      <p:ext uri="{BB962C8B-B14F-4D97-AF65-F5344CB8AC3E}">
        <p14:creationId xmlns:p14="http://schemas.microsoft.com/office/powerpoint/2010/main" val="24693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4. </a:t>
            </a:r>
            <a:r>
              <a:rPr lang="en-GB" dirty="0"/>
              <a:t>Transfer opportunities with </a:t>
            </a:r>
            <a:r>
              <a:rPr lang="en-GB" dirty="0" smtClean="0"/>
              <a:t>DSM and </a:t>
            </a:r>
            <a:r>
              <a:rPr lang="en-GB" dirty="0"/>
              <a:t>injection into the ecliptic</a:t>
            </a:r>
            <a:r>
              <a:rPr lang="en-GB" b="1" dirty="0"/>
              <a:t/>
            </a:r>
            <a:br>
              <a:rPr lang="en-GB" b="1" dirty="0"/>
            </a:br>
            <a:endParaRPr lang="en-GB" b="1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" name="Content Placeholder 8"/>
          <p:cNvSpPr>
            <a:spLocks noGrp="1"/>
          </p:cNvSpPr>
          <p:nvPr>
            <p:ph idx="1"/>
          </p:nvPr>
        </p:nvSpPr>
        <p:spPr>
          <a:xfrm>
            <a:off x="472405" y="1373000"/>
            <a:ext cx="11528251" cy="5224352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b="1" dirty="0" smtClean="0">
                <a:solidFill>
                  <a:schemeClr val="tx2"/>
                </a:solidFill>
              </a:rPr>
              <a:t>Sample optimal transfer illustrations (-30 </a:t>
            </a:r>
            <a:r>
              <a:rPr lang="en-GB" b="1" dirty="0" err="1" smtClean="0">
                <a:solidFill>
                  <a:schemeClr val="tx2"/>
                </a:solidFill>
              </a:rPr>
              <a:t>deg</a:t>
            </a:r>
            <a:r>
              <a:rPr lang="en-GB" b="1" dirty="0" smtClean="0">
                <a:solidFill>
                  <a:schemeClr val="tx2"/>
                </a:solidFill>
              </a:rPr>
              <a:t> trailing orbit) for launch in January, May and September 2030</a:t>
            </a:r>
          </a:p>
          <a:p>
            <a:pPr marL="522284" lvl="1" indent="-342900"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chemeClr val="tx2"/>
                </a:solidFill>
              </a:rPr>
              <a:t>Maximum transfer duration constrained to 540 days </a:t>
            </a:r>
            <a:r>
              <a:rPr lang="en-GB" dirty="0" smtClean="0">
                <a:solidFill>
                  <a:schemeClr val="tx2"/>
                </a:solidFill>
                <a:sym typeface="Wingdings" panose="05000000000000000000" pitchFamily="2" charset="2"/>
              </a:rPr>
              <a:t> saturated for May and September cases</a:t>
            </a:r>
            <a:endParaRPr lang="en-GB" dirty="0">
              <a:solidFill>
                <a:schemeClr val="tx2"/>
              </a:solidFill>
            </a:endParaRPr>
          </a:p>
          <a:p>
            <a:pPr marL="522284" lvl="1" indent="-342900">
              <a:buFont typeface="Wingdings" panose="05000000000000000000" pitchFamily="2" charset="2"/>
              <a:buChar char="ü"/>
            </a:pPr>
            <a:endParaRPr lang="en-GB" dirty="0" smtClean="0">
              <a:solidFill>
                <a:schemeClr val="tx2"/>
              </a:solidFill>
            </a:endParaRPr>
          </a:p>
          <a:p>
            <a:pPr marL="522284" lvl="1" indent="-342900">
              <a:buFont typeface="Wingdings" panose="05000000000000000000" pitchFamily="2" charset="2"/>
              <a:buChar char="ü"/>
            </a:pPr>
            <a:endParaRPr lang="en-GB" dirty="0">
              <a:solidFill>
                <a:schemeClr val="tx2"/>
              </a:solidFill>
            </a:endParaRPr>
          </a:p>
          <a:p>
            <a:pPr marL="522284" lvl="1" indent="-342900">
              <a:buFont typeface="Wingdings" panose="05000000000000000000" pitchFamily="2" charset="2"/>
              <a:buChar char="ü"/>
            </a:pPr>
            <a:endParaRPr lang="en-GB" dirty="0" smtClean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dirty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dirty="0" smtClean="0">
              <a:solidFill>
                <a:schemeClr val="tx2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GB" dirty="0">
              <a:solidFill>
                <a:schemeClr val="tx2"/>
              </a:solidFill>
            </a:endParaRPr>
          </a:p>
        </p:txBody>
      </p:sp>
      <p:pic>
        <p:nvPicPr>
          <p:cNvPr id="8194" name="Picture 2" descr="C:\Desktop\2018_ICATT\Presentations\Figures\Trajs_Jan_May_Sep_transfer.e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056" y="2307558"/>
            <a:ext cx="4207888" cy="399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Desktop\2018_ICATT\Presentations\Figures\Trajs_Jan_May_Sep_depart.em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2" r="5129"/>
          <a:stretch/>
        </p:blipFill>
        <p:spPr bwMode="auto">
          <a:xfrm>
            <a:off x="163772" y="2307558"/>
            <a:ext cx="3828283" cy="3993201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Desktop\2018_ICATT\Presentations\Figures\Trajs_Jan_May_Sep_arrival.emf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1" r="6271"/>
          <a:stretch/>
        </p:blipFill>
        <p:spPr bwMode="auto">
          <a:xfrm>
            <a:off x="8093122" y="2307558"/>
            <a:ext cx="3835021" cy="3993201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49195" y="6315008"/>
            <a:ext cx="1909498" cy="3331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i="1" dirty="0" smtClean="0"/>
              <a:t>Injection and escape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5153274" y="6315008"/>
            <a:ext cx="1885453" cy="3127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i="1" dirty="0" smtClean="0"/>
              <a:t>Heliocentric transfer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9626231" y="6276077"/>
            <a:ext cx="923651" cy="3127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i="1" dirty="0" smtClean="0"/>
              <a:t>Insertion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 bwMode="auto">
          <a:xfrm>
            <a:off x="6010344" y="2475102"/>
            <a:ext cx="648072" cy="720080"/>
          </a:xfrm>
          <a:prstGeom prst="rect">
            <a:avLst/>
          </a:prstGeom>
          <a:noFill/>
          <a:ln w="9525" cap="flat" cmpd="sng" algn="ctr">
            <a:solidFill>
              <a:schemeClr val="accent5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42988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Elbow Connector 7"/>
          <p:cNvCxnSpPr>
            <a:stCxn id="5" idx="0"/>
            <a:endCxn id="8195" idx="0"/>
          </p:cNvCxnSpPr>
          <p:nvPr/>
        </p:nvCxnSpPr>
        <p:spPr bwMode="auto">
          <a:xfrm rot="16200000" flipV="1">
            <a:off x="4122375" y="263097"/>
            <a:ext cx="167544" cy="4256466"/>
          </a:xfrm>
          <a:prstGeom prst="bentConnector3">
            <a:avLst>
              <a:gd name="adj1" fmla="val 260879"/>
            </a:avLst>
          </a:prstGeom>
          <a:solidFill>
            <a:schemeClr val="bg1"/>
          </a:solidFill>
          <a:ln w="9525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Rectangle 19"/>
          <p:cNvSpPr/>
          <p:nvPr/>
        </p:nvSpPr>
        <p:spPr bwMode="auto">
          <a:xfrm>
            <a:off x="5319206" y="5530615"/>
            <a:ext cx="535596" cy="541006"/>
          </a:xfrm>
          <a:prstGeom prst="rect">
            <a:avLst/>
          </a:prstGeom>
          <a:noFill/>
          <a:ln w="9525" cap="flat" cmpd="sng" algn="ctr">
            <a:solidFill>
              <a:schemeClr val="accent6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42988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" name="Elbow Connector 15"/>
          <p:cNvCxnSpPr>
            <a:stCxn id="20" idx="2"/>
            <a:endCxn id="8196" idx="1"/>
          </p:cNvCxnSpPr>
          <p:nvPr/>
        </p:nvCxnSpPr>
        <p:spPr bwMode="auto">
          <a:xfrm rot="5400000" flipH="1" flipV="1">
            <a:off x="5956332" y="3934831"/>
            <a:ext cx="1767462" cy="2506118"/>
          </a:xfrm>
          <a:prstGeom prst="bentConnector4">
            <a:avLst>
              <a:gd name="adj1" fmla="val -12934"/>
              <a:gd name="adj2" fmla="val 87473"/>
            </a:avLst>
          </a:prstGeom>
          <a:solidFill>
            <a:schemeClr val="bg1"/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88487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1" y="653693"/>
            <a:ext cx="11249698" cy="543060"/>
          </a:xfrm>
        </p:spPr>
        <p:txBody>
          <a:bodyPr/>
          <a:lstStyle/>
          <a:p>
            <a:r>
              <a:rPr lang="en-GB" dirty="0" smtClean="0"/>
              <a:t>4. </a:t>
            </a:r>
            <a:r>
              <a:rPr lang="en-GB" dirty="0"/>
              <a:t>Transfer opportunities with </a:t>
            </a:r>
            <a:r>
              <a:rPr lang="en-GB" dirty="0" smtClean="0"/>
              <a:t>DSM and </a:t>
            </a:r>
            <a:r>
              <a:rPr lang="en-GB" dirty="0"/>
              <a:t>injection into the ecliptic</a:t>
            </a:r>
            <a:r>
              <a:rPr lang="en-GB" b="1" dirty="0"/>
              <a:t/>
            </a:r>
            <a:br>
              <a:rPr lang="en-GB" b="1" dirty="0"/>
            </a:br>
            <a:endParaRPr lang="en-GB" b="1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" name="Content Placeholder 8"/>
          <p:cNvSpPr>
            <a:spLocks noGrp="1"/>
          </p:cNvSpPr>
          <p:nvPr>
            <p:ph idx="1"/>
          </p:nvPr>
        </p:nvSpPr>
        <p:spPr>
          <a:xfrm>
            <a:off x="472405" y="1373000"/>
            <a:ext cx="11528251" cy="5224352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b="1" dirty="0" smtClean="0">
                <a:solidFill>
                  <a:schemeClr val="tx2"/>
                </a:solidFill>
              </a:rPr>
              <a:t>Results for each month of the year 2030 – Targeting -30 </a:t>
            </a:r>
            <a:r>
              <a:rPr lang="en-GB" b="1" dirty="0" err="1" smtClean="0">
                <a:solidFill>
                  <a:schemeClr val="tx2"/>
                </a:solidFill>
              </a:rPr>
              <a:t>deg</a:t>
            </a:r>
            <a:r>
              <a:rPr lang="en-GB" b="1" dirty="0" smtClean="0">
                <a:solidFill>
                  <a:schemeClr val="tx2"/>
                </a:solidFill>
              </a:rPr>
              <a:t> trailing orbit</a:t>
            </a:r>
          </a:p>
          <a:p>
            <a:pPr marL="522284" lvl="1" indent="-342900"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chemeClr val="tx2"/>
                </a:solidFill>
              </a:rPr>
              <a:t>Strong seasonal variation, as observed in previous analysis – low transfer Delta-V from ~May/June to November</a:t>
            </a:r>
          </a:p>
          <a:p>
            <a:pPr marL="522284" lvl="1" indent="-342900"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chemeClr val="tx2"/>
                </a:solidFill>
              </a:rPr>
              <a:t>Situation would be mirrored for transfers towards leading </a:t>
            </a:r>
            <a:r>
              <a:rPr lang="en-GB" dirty="0">
                <a:solidFill>
                  <a:schemeClr val="tx2"/>
                </a:solidFill>
              </a:rPr>
              <a:t>orbits </a:t>
            </a:r>
            <a:r>
              <a:rPr lang="en-GB" dirty="0" smtClean="0">
                <a:solidFill>
                  <a:schemeClr val="tx2"/>
                </a:solidFill>
              </a:rPr>
              <a:t> (ELHOs)</a:t>
            </a:r>
            <a:endParaRPr lang="en-GB" dirty="0">
              <a:solidFill>
                <a:schemeClr val="tx2"/>
              </a:solidFill>
            </a:endParaRPr>
          </a:p>
          <a:p>
            <a:pPr marL="522284" lvl="1" indent="-342900">
              <a:buFont typeface="Wingdings" panose="05000000000000000000" pitchFamily="2" charset="2"/>
              <a:buChar char="ü"/>
            </a:pPr>
            <a:endParaRPr lang="en-GB" dirty="0" smtClean="0">
              <a:solidFill>
                <a:schemeClr val="tx2"/>
              </a:solidFill>
            </a:endParaRPr>
          </a:p>
          <a:p>
            <a:pPr marL="522284" lvl="1" indent="-342900">
              <a:buFont typeface="Wingdings" panose="05000000000000000000" pitchFamily="2" charset="2"/>
              <a:buChar char="ü"/>
            </a:pPr>
            <a:endParaRPr lang="en-GB" dirty="0">
              <a:solidFill>
                <a:schemeClr val="tx2"/>
              </a:solidFill>
            </a:endParaRPr>
          </a:p>
          <a:p>
            <a:pPr marL="522284" lvl="1" indent="-342900">
              <a:buFont typeface="Wingdings" panose="05000000000000000000" pitchFamily="2" charset="2"/>
              <a:buChar char="ü"/>
            </a:pPr>
            <a:endParaRPr lang="en-GB" dirty="0" smtClean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dirty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dirty="0" smtClean="0">
              <a:solidFill>
                <a:schemeClr val="tx2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GB" dirty="0">
              <a:solidFill>
                <a:schemeClr val="tx2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9368671"/>
              </p:ext>
            </p:extLst>
          </p:nvPr>
        </p:nvGraphicFramePr>
        <p:xfrm>
          <a:off x="914241" y="2348978"/>
          <a:ext cx="5160575" cy="3816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2115"/>
                <a:gridCol w="1032115"/>
                <a:gridCol w="1032115"/>
                <a:gridCol w="1032115"/>
                <a:gridCol w="1032115"/>
              </a:tblGrid>
              <a:tr h="69885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Launch date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Total </a:t>
                      </a:r>
                      <a:r>
                        <a:rPr lang="en-GB" sz="1100" u="none" strike="noStrike" dirty="0" smtClean="0">
                          <a:effectLst/>
                        </a:rPr>
                        <a:t>DV</a:t>
                      </a:r>
                      <a:br>
                        <a:rPr lang="en-GB" sz="1100" u="none" strike="noStrike" dirty="0" smtClean="0">
                          <a:effectLst/>
                        </a:rPr>
                      </a:br>
                      <a:r>
                        <a:rPr lang="en-GB" sz="1100" u="none" strike="noStrike" dirty="0" smtClean="0">
                          <a:effectLst/>
                        </a:rPr>
                        <a:t>(m/s</a:t>
                      </a:r>
                      <a:r>
                        <a:rPr lang="en-GB" sz="1100" u="none" strike="noStrike" dirty="0">
                          <a:effectLst/>
                        </a:rPr>
                        <a:t>)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Total duration (days)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Argument of Perigee AoP (deg)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Duration between DSM and </a:t>
                      </a:r>
                      <a:r>
                        <a:rPr lang="en-GB" sz="1100" u="none" strike="noStrike" dirty="0" smtClean="0">
                          <a:effectLst/>
                        </a:rPr>
                        <a:t>insertion (days</a:t>
                      </a:r>
                      <a:r>
                        <a:rPr lang="en-GB" sz="1100" u="none" strike="noStrike" dirty="0">
                          <a:effectLst/>
                        </a:rPr>
                        <a:t>) 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5979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u="none" strike="noStrike" dirty="0">
                          <a:effectLst/>
                        </a:rPr>
                        <a:t>01-Jan-30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00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945.9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369.5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319.5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221.8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5979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u="none" strike="noStrike" dirty="0">
                          <a:effectLst/>
                        </a:rPr>
                        <a:t>01-Feb-30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982.0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411.0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93.5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215.6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5979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u="none" strike="noStrike" dirty="0">
                          <a:effectLst/>
                        </a:rPr>
                        <a:t>01-Mar-30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55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920.6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406.0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119.5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226.8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5979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u="none" strike="noStrike" dirty="0">
                          <a:effectLst/>
                        </a:rPr>
                        <a:t>01-Apr-30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AA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834.0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400.0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146.0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196.3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5979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u="none" strike="noStrike" dirty="0">
                          <a:effectLst/>
                        </a:rPr>
                        <a:t>01-May-30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801.1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540.0 (*)</a:t>
                      </a:r>
                      <a:endParaRPr lang="en-GB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175.8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141.0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5979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u="none" strike="noStrike" dirty="0">
                          <a:effectLst/>
                        </a:rPr>
                        <a:t>01-Jun-30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55FF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779.3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351.5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121.5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159.6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5979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u="none" strike="noStrike" dirty="0">
                          <a:effectLst/>
                        </a:rPr>
                        <a:t>01-Jul-30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AAFF5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747.0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37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540.0 (*)</a:t>
                      </a:r>
                      <a:endParaRPr lang="en-GB" sz="1100" b="0" i="0" u="none" strike="noStrike" dirty="0" smtClean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147.8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189.8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5979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u="none" strike="noStrike" dirty="0">
                          <a:effectLst/>
                        </a:rPr>
                        <a:t>01-Aug-30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720.5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37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540.0 (*)</a:t>
                      </a:r>
                      <a:endParaRPr lang="en-GB" sz="1100" b="0" i="0" u="none" strike="noStrike" dirty="0" smtClean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175.8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181.7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5979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u="none" strike="noStrike" dirty="0">
                          <a:effectLst/>
                        </a:rPr>
                        <a:t>01-Sep-30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AA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706.8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37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540.0 (*)</a:t>
                      </a:r>
                      <a:endParaRPr lang="en-GB" sz="1100" b="0" i="0" u="none" strike="noStrike" dirty="0" smtClean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204.8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172.3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5979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u="none" strike="noStrike" dirty="0">
                          <a:effectLst/>
                        </a:rPr>
                        <a:t>01-Oct-30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55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710.1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37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540.0 (*)</a:t>
                      </a:r>
                      <a:endParaRPr lang="en-GB" sz="1100" b="0" i="0" u="none" strike="noStrike" dirty="0" smtClean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234.2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163.0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5979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u="none" strike="noStrike" dirty="0">
                          <a:effectLst/>
                        </a:rPr>
                        <a:t>01-Nov-30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785.7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378.0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262.0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227.4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5979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u="none" strike="noStrike" dirty="0">
                          <a:effectLst/>
                        </a:rPr>
                        <a:t>01-Dec-30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AA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874.6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375.0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289.5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224.6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9219" name="Picture 3" descr="C:\Desktop\2018_ICATT\Analyses\DVcurve.e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144" y="2176049"/>
            <a:ext cx="5048250" cy="45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Desktop\2018_ICATT\Presentations\Figures\smallblacnkSun-MEMB.emf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5" r="13397"/>
          <a:stretch/>
        </p:blipFill>
        <p:spPr bwMode="auto">
          <a:xfrm>
            <a:off x="8002546" y="1896370"/>
            <a:ext cx="2771784" cy="329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91378" y="6309418"/>
            <a:ext cx="4171335" cy="318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i="1" dirty="0" smtClean="0">
                <a:solidFill>
                  <a:srgbClr val="FF0000"/>
                </a:solidFill>
              </a:rPr>
              <a:t>(*) Maximum transfer duration constraint saturated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67226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1" y="653693"/>
            <a:ext cx="11249698" cy="543060"/>
          </a:xfrm>
        </p:spPr>
        <p:txBody>
          <a:bodyPr/>
          <a:lstStyle/>
          <a:p>
            <a:r>
              <a:rPr lang="en-GB" dirty="0"/>
              <a:t>5</a:t>
            </a:r>
            <a:r>
              <a:rPr lang="en-GB" dirty="0" smtClean="0"/>
              <a:t>. Alternative injection and transfer strategies</a:t>
            </a:r>
            <a:endParaRPr lang="en-GB" b="1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" name="Content Placeholder 8"/>
          <p:cNvSpPr>
            <a:spLocks noGrp="1"/>
          </p:cNvSpPr>
          <p:nvPr>
            <p:ph idx="1"/>
          </p:nvPr>
        </p:nvSpPr>
        <p:spPr>
          <a:xfrm>
            <a:off x="472405" y="1373000"/>
            <a:ext cx="11528251" cy="5224352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b="1" dirty="0" smtClean="0">
                <a:solidFill>
                  <a:schemeClr val="tx2"/>
                </a:solidFill>
              </a:rPr>
              <a:t>Alternative transfer strategies are possible, which will lead to increased transfer durations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1000" b="1" dirty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b="1" dirty="0" smtClean="0">
                <a:solidFill>
                  <a:schemeClr val="tx2"/>
                </a:solidFill>
              </a:rPr>
              <a:t>Possible motivations: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1000" b="1" dirty="0" smtClean="0">
              <a:solidFill>
                <a:schemeClr val="tx2"/>
              </a:solidFill>
            </a:endParaRPr>
          </a:p>
          <a:p>
            <a:pPr marL="522284" lvl="1" indent="-342900"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chemeClr val="tx2"/>
                </a:solidFill>
              </a:rPr>
              <a:t>Improve </a:t>
            </a:r>
            <a:r>
              <a:rPr lang="en-GB" dirty="0">
                <a:solidFill>
                  <a:schemeClr val="tx2"/>
                </a:solidFill>
              </a:rPr>
              <a:t>the mass efficiency of the transfer strategy, </a:t>
            </a:r>
            <a:r>
              <a:rPr lang="en-GB" dirty="0" smtClean="0">
                <a:solidFill>
                  <a:schemeClr val="tx2"/>
                </a:solidFill>
              </a:rPr>
              <a:t>i.e. increase </a:t>
            </a:r>
            <a:r>
              <a:rPr lang="en-GB" dirty="0">
                <a:solidFill>
                  <a:schemeClr val="tx2"/>
                </a:solidFill>
              </a:rPr>
              <a:t>the mass delivered on the operational </a:t>
            </a:r>
            <a:r>
              <a:rPr lang="en-GB" dirty="0" smtClean="0">
                <a:solidFill>
                  <a:schemeClr val="tx2"/>
                </a:solidFill>
              </a:rPr>
              <a:t>orbit</a:t>
            </a:r>
          </a:p>
          <a:p>
            <a:pPr marL="522284" lvl="1" indent="-342900">
              <a:buFont typeface="Wingdings" panose="05000000000000000000" pitchFamily="2" charset="2"/>
              <a:buChar char="ü"/>
            </a:pPr>
            <a:endParaRPr lang="en-GB" sz="1000" dirty="0">
              <a:solidFill>
                <a:schemeClr val="tx2"/>
              </a:solidFill>
            </a:endParaRPr>
          </a:p>
          <a:p>
            <a:pPr marL="522284" lvl="1" indent="-342900"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chemeClr val="tx2"/>
                </a:solidFill>
              </a:rPr>
              <a:t>Ensure </a:t>
            </a:r>
            <a:r>
              <a:rPr lang="en-GB" dirty="0">
                <a:solidFill>
                  <a:schemeClr val="tx2"/>
                </a:solidFill>
              </a:rPr>
              <a:t>the compatibility with a lighter (lower </a:t>
            </a:r>
            <a:r>
              <a:rPr lang="en-GB" dirty="0" smtClean="0">
                <a:solidFill>
                  <a:schemeClr val="tx2"/>
                </a:solidFill>
              </a:rPr>
              <a:t>cost) Launch </a:t>
            </a:r>
            <a:r>
              <a:rPr lang="en-GB" dirty="0">
                <a:solidFill>
                  <a:schemeClr val="tx2"/>
                </a:solidFill>
              </a:rPr>
              <a:t>Vehicle (LV</a:t>
            </a:r>
            <a:r>
              <a:rPr lang="en-GB" dirty="0" smtClean="0">
                <a:solidFill>
                  <a:schemeClr val="tx2"/>
                </a:solidFill>
              </a:rPr>
              <a:t>)</a:t>
            </a:r>
          </a:p>
          <a:p>
            <a:pPr marL="522284" lvl="1" indent="-342900">
              <a:buFont typeface="Wingdings" panose="05000000000000000000" pitchFamily="2" charset="2"/>
              <a:buChar char="ü"/>
            </a:pPr>
            <a:endParaRPr lang="en-GB" sz="1000" dirty="0">
              <a:solidFill>
                <a:schemeClr val="tx2"/>
              </a:solidFill>
            </a:endParaRPr>
          </a:p>
          <a:p>
            <a:pPr marL="522284" lvl="1" indent="-342900"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chemeClr val="tx2"/>
                </a:solidFill>
              </a:rPr>
              <a:t>Ensure </a:t>
            </a:r>
            <a:r>
              <a:rPr lang="en-GB" dirty="0">
                <a:solidFill>
                  <a:schemeClr val="tx2"/>
                </a:solidFill>
              </a:rPr>
              <a:t>the compatibility with a dual launch </a:t>
            </a:r>
            <a:r>
              <a:rPr lang="en-GB" dirty="0" smtClean="0">
                <a:solidFill>
                  <a:schemeClr val="tx2"/>
                </a:solidFill>
              </a:rPr>
              <a:t>scenario, with </a:t>
            </a:r>
            <a:r>
              <a:rPr lang="en-GB" dirty="0">
                <a:solidFill>
                  <a:schemeClr val="tx2"/>
                </a:solidFill>
              </a:rPr>
              <a:t>some constraints imposed by the </a:t>
            </a:r>
            <a:r>
              <a:rPr lang="en-GB" dirty="0" smtClean="0">
                <a:solidFill>
                  <a:schemeClr val="tx2"/>
                </a:solidFill>
              </a:rPr>
              <a:t>passenger spacecraft</a:t>
            </a:r>
            <a:endParaRPr lang="en-GB" dirty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1000" b="1" dirty="0" smtClean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b="1" dirty="0" smtClean="0">
                <a:solidFill>
                  <a:schemeClr val="tx2"/>
                </a:solidFill>
              </a:rPr>
              <a:t>First alternative injection strategy: Injection </a:t>
            </a:r>
            <a:r>
              <a:rPr lang="en-GB" b="1" dirty="0">
                <a:solidFill>
                  <a:schemeClr val="tx2"/>
                </a:solidFill>
              </a:rPr>
              <a:t>to LEO or HEO followed by Orbit </a:t>
            </a:r>
            <a:r>
              <a:rPr lang="en-GB" b="1" dirty="0" smtClean="0">
                <a:solidFill>
                  <a:schemeClr val="tx2"/>
                </a:solidFill>
              </a:rPr>
              <a:t>Raising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1000" b="1" dirty="0">
              <a:solidFill>
                <a:schemeClr val="tx2"/>
              </a:solidFill>
            </a:endParaRPr>
          </a:p>
          <a:p>
            <a:pPr marL="522284" lvl="1" indent="-342900"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chemeClr val="tx2"/>
                </a:solidFill>
              </a:rPr>
              <a:t>Injection by into an Earth-bound LEO or HEO orbit</a:t>
            </a:r>
          </a:p>
          <a:p>
            <a:pPr marL="522284" lvl="1" indent="-342900">
              <a:buFont typeface="Wingdings" panose="05000000000000000000" pitchFamily="2" charset="2"/>
              <a:buChar char="ü"/>
            </a:pPr>
            <a:endParaRPr lang="en-GB" sz="1000" dirty="0">
              <a:solidFill>
                <a:schemeClr val="tx2"/>
              </a:solidFill>
            </a:endParaRPr>
          </a:p>
          <a:p>
            <a:pPr marL="522284" lvl="1" indent="-342900"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chemeClr val="tx2"/>
                </a:solidFill>
              </a:rPr>
              <a:t>Apogee Raising Manoeuvre (ARM) performed by the S/C when the right alignment of the line of apses </a:t>
            </a:r>
            <a:r>
              <a:rPr lang="en-GB" dirty="0" err="1" smtClean="0">
                <a:solidFill>
                  <a:schemeClr val="tx2"/>
                </a:solidFill>
              </a:rPr>
              <a:t>wrt</a:t>
            </a:r>
            <a:r>
              <a:rPr lang="en-GB" dirty="0" smtClean="0">
                <a:solidFill>
                  <a:schemeClr val="tx2"/>
                </a:solidFill>
              </a:rPr>
              <a:t> the Sun line is reached</a:t>
            </a:r>
          </a:p>
          <a:p>
            <a:pPr marL="522284" lvl="1" indent="-342900">
              <a:buFont typeface="Wingdings" panose="05000000000000000000" pitchFamily="2" charset="2"/>
              <a:buChar char="ü"/>
            </a:pPr>
            <a:endParaRPr lang="en-GB" sz="1000" dirty="0">
              <a:solidFill>
                <a:schemeClr val="tx2"/>
              </a:solidFill>
            </a:endParaRPr>
          </a:p>
          <a:p>
            <a:pPr marL="522284" lvl="1" indent="-342900"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chemeClr val="tx2"/>
                </a:solidFill>
              </a:rPr>
              <a:t>Can be performed in a single burn or in a multiple ARMs scenario, such as the one conduced in 2015 by Lisa Pathfinder (LPF)</a:t>
            </a:r>
            <a:br>
              <a:rPr lang="en-GB" dirty="0" smtClean="0">
                <a:solidFill>
                  <a:schemeClr val="tx2"/>
                </a:solidFill>
              </a:rPr>
            </a:br>
            <a:r>
              <a:rPr lang="en-GB" dirty="0" smtClean="0">
                <a:solidFill>
                  <a:schemeClr val="tx2"/>
                </a:solidFill>
                <a:sym typeface="Wingdings" panose="05000000000000000000" pitchFamily="2" charset="2"/>
              </a:rPr>
              <a:t> reduction of the gravity losses associated with each individual burn</a:t>
            </a:r>
            <a:br>
              <a:rPr lang="en-GB" dirty="0" smtClean="0">
                <a:solidFill>
                  <a:schemeClr val="tx2"/>
                </a:solidFill>
                <a:sym typeface="Wingdings" panose="05000000000000000000" pitchFamily="2" charset="2"/>
              </a:rPr>
            </a:br>
            <a:r>
              <a:rPr lang="en-GB" dirty="0" smtClean="0">
                <a:solidFill>
                  <a:schemeClr val="tx2"/>
                </a:solidFill>
                <a:sym typeface="Wingdings" panose="05000000000000000000" pitchFamily="2" charset="2"/>
              </a:rPr>
              <a:t> possibility to perform intermediary orbit correction manoeuvres to improve the injection accuracy</a:t>
            </a:r>
          </a:p>
          <a:p>
            <a:pPr marL="522284" lvl="1" indent="-342900">
              <a:buFont typeface="Wingdings" panose="05000000000000000000" pitchFamily="2" charset="2"/>
              <a:buChar char="ü"/>
            </a:pPr>
            <a:endParaRPr lang="en-GB" sz="1000" dirty="0">
              <a:solidFill>
                <a:schemeClr val="tx2"/>
              </a:solidFill>
              <a:sym typeface="Wingdings" panose="05000000000000000000" pitchFamily="2" charset="2"/>
            </a:endParaRPr>
          </a:p>
          <a:p>
            <a:pPr marL="522284" lvl="1" indent="-342900"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chemeClr val="tx2"/>
                </a:solidFill>
                <a:sym typeface="Wingdings" panose="05000000000000000000" pitchFamily="2" charset="2"/>
              </a:rPr>
              <a:t>Apogee raising can be performed by means of Electric Propulsion (EOR scenario) to reduce the required propellant mass</a:t>
            </a:r>
            <a:endParaRPr lang="en-GB" dirty="0" smtClean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dirty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dirty="0">
              <a:solidFill>
                <a:schemeClr val="tx2"/>
              </a:solidFill>
            </a:endParaRPr>
          </a:p>
          <a:p>
            <a:pPr marL="522284" lvl="1" indent="-342900">
              <a:buFont typeface="Wingdings" panose="05000000000000000000" pitchFamily="2" charset="2"/>
              <a:buChar char="ü"/>
            </a:pPr>
            <a:endParaRPr lang="en-GB" dirty="0" smtClean="0">
              <a:solidFill>
                <a:schemeClr val="tx2"/>
              </a:solidFill>
            </a:endParaRPr>
          </a:p>
          <a:p>
            <a:pPr marL="522284" lvl="1" indent="-342900">
              <a:buFont typeface="Wingdings" panose="05000000000000000000" pitchFamily="2" charset="2"/>
              <a:buChar char="ü"/>
            </a:pPr>
            <a:endParaRPr lang="en-GB" dirty="0">
              <a:solidFill>
                <a:schemeClr val="tx2"/>
              </a:solidFill>
            </a:endParaRPr>
          </a:p>
          <a:p>
            <a:pPr marL="522284" lvl="1" indent="-342900">
              <a:buFont typeface="Wingdings" panose="05000000000000000000" pitchFamily="2" charset="2"/>
              <a:buChar char="ü"/>
            </a:pPr>
            <a:endParaRPr lang="en-GB" dirty="0" smtClean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dirty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dirty="0" smtClean="0">
              <a:solidFill>
                <a:schemeClr val="tx2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GB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99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1" y="653693"/>
            <a:ext cx="11249698" cy="543060"/>
          </a:xfrm>
        </p:spPr>
        <p:txBody>
          <a:bodyPr/>
          <a:lstStyle/>
          <a:p>
            <a:r>
              <a:rPr lang="en-GB" dirty="0"/>
              <a:t>5</a:t>
            </a:r>
            <a:r>
              <a:rPr lang="en-GB" dirty="0" smtClean="0"/>
              <a:t>. Alternative injection and transfer strategies</a:t>
            </a:r>
            <a:endParaRPr lang="en-GB" b="1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" name="Content Placeholder 8"/>
          <p:cNvSpPr>
            <a:spLocks noGrp="1"/>
          </p:cNvSpPr>
          <p:nvPr>
            <p:ph idx="1"/>
          </p:nvPr>
        </p:nvSpPr>
        <p:spPr>
          <a:xfrm>
            <a:off x="472405" y="1373000"/>
            <a:ext cx="8287891" cy="5224352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b="1" dirty="0" smtClean="0">
                <a:solidFill>
                  <a:schemeClr val="tx2"/>
                </a:solidFill>
              </a:rPr>
              <a:t>Low energy escape via SEL1/SEL2</a:t>
            </a:r>
          </a:p>
          <a:p>
            <a:pPr marL="522284" lvl="1" indent="-342900"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chemeClr val="tx2"/>
                </a:solidFill>
              </a:rPr>
              <a:t>Use Sun gravity perturbation to raise apogee </a:t>
            </a:r>
            <a:r>
              <a:rPr lang="en-GB" dirty="0" smtClean="0">
                <a:solidFill>
                  <a:schemeClr val="tx2"/>
                </a:solidFill>
                <a:sym typeface="Wingdings" panose="05000000000000000000" pitchFamily="2" charset="2"/>
              </a:rPr>
              <a:t> Weak Stability Boundary-like orbit eventually escaping the Earth-Moon system </a:t>
            </a:r>
            <a:r>
              <a:rPr lang="en-GB" dirty="0">
                <a:solidFill>
                  <a:schemeClr val="tx2"/>
                </a:solidFill>
              </a:rPr>
              <a:t>via SEL1 (</a:t>
            </a:r>
            <a:r>
              <a:rPr lang="en-GB" dirty="0">
                <a:solidFill>
                  <a:schemeClr val="tx2"/>
                </a:solidFill>
                <a:sym typeface="Wingdings" panose="05000000000000000000" pitchFamily="2" charset="2"/>
              </a:rPr>
              <a:t> </a:t>
            </a:r>
            <a:r>
              <a:rPr lang="en-GB" dirty="0" smtClean="0">
                <a:solidFill>
                  <a:schemeClr val="tx2"/>
                </a:solidFill>
                <a:sym typeface="Wingdings" panose="05000000000000000000" pitchFamily="2" charset="2"/>
              </a:rPr>
              <a:t>leading</a:t>
            </a:r>
            <a:r>
              <a:rPr lang="en-GB" dirty="0" smtClean="0">
                <a:solidFill>
                  <a:schemeClr val="tx2"/>
                </a:solidFill>
              </a:rPr>
              <a:t>) </a:t>
            </a:r>
            <a:r>
              <a:rPr lang="en-GB" dirty="0">
                <a:solidFill>
                  <a:schemeClr val="tx2"/>
                </a:solidFill>
              </a:rPr>
              <a:t>/ </a:t>
            </a:r>
            <a:r>
              <a:rPr lang="en-GB" dirty="0" smtClean="0">
                <a:solidFill>
                  <a:schemeClr val="tx2"/>
                </a:solidFill>
              </a:rPr>
              <a:t>SEL2 </a:t>
            </a:r>
            <a:r>
              <a:rPr lang="en-GB" dirty="0">
                <a:solidFill>
                  <a:schemeClr val="tx2"/>
                </a:solidFill>
              </a:rPr>
              <a:t>(</a:t>
            </a:r>
            <a:r>
              <a:rPr lang="en-GB" dirty="0">
                <a:solidFill>
                  <a:schemeClr val="tx2"/>
                </a:solidFill>
                <a:sym typeface="Wingdings" panose="05000000000000000000" pitchFamily="2" charset="2"/>
              </a:rPr>
              <a:t> trailing orbits</a:t>
            </a:r>
            <a:r>
              <a:rPr lang="en-GB" dirty="0" smtClean="0">
                <a:solidFill>
                  <a:schemeClr val="tx2"/>
                </a:solidFill>
                <a:sym typeface="Wingdings" panose="05000000000000000000" pitchFamily="2" charset="2"/>
              </a:rPr>
              <a:t>)</a:t>
            </a:r>
            <a:endParaRPr lang="en-GB" dirty="0" smtClean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1000" dirty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b="1" dirty="0" smtClean="0">
                <a:solidFill>
                  <a:schemeClr val="tx2"/>
                </a:solidFill>
              </a:rPr>
              <a:t>Example</a:t>
            </a:r>
            <a:r>
              <a:rPr lang="en-GB" dirty="0" smtClean="0">
                <a:solidFill>
                  <a:schemeClr val="tx2"/>
                </a:solidFill>
              </a:rPr>
              <a:t> provided for launch in January 2030 towards -30 </a:t>
            </a:r>
            <a:r>
              <a:rPr lang="en-GB" dirty="0" err="1" smtClean="0">
                <a:solidFill>
                  <a:schemeClr val="tx2"/>
                </a:solidFill>
              </a:rPr>
              <a:t>deg</a:t>
            </a:r>
            <a:r>
              <a:rPr lang="en-GB" dirty="0" smtClean="0">
                <a:solidFill>
                  <a:schemeClr val="tx2"/>
                </a:solidFill>
              </a:rPr>
              <a:t> ETHO – Main results:</a:t>
            </a:r>
          </a:p>
          <a:p>
            <a:pPr marL="522284" lvl="1" indent="-342900"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chemeClr val="tx2"/>
                </a:solidFill>
              </a:rPr>
              <a:t>Apogee altitude ~ 1.3 </a:t>
            </a:r>
            <a:r>
              <a:rPr lang="en-GB" dirty="0" err="1" smtClean="0">
                <a:solidFill>
                  <a:schemeClr val="tx2"/>
                </a:solidFill>
              </a:rPr>
              <a:t>Mkm</a:t>
            </a:r>
            <a:r>
              <a:rPr lang="en-GB" dirty="0" smtClean="0">
                <a:solidFill>
                  <a:schemeClr val="tx2"/>
                </a:solidFill>
              </a:rPr>
              <a:t> (compared to V-infinity = 764 m/s for direct injection)</a:t>
            </a:r>
          </a:p>
          <a:p>
            <a:pPr marL="522284" lvl="1" indent="-342900"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chemeClr val="tx2"/>
                </a:solidFill>
              </a:rPr>
              <a:t>Total Delta-V = 811 m/s (compared to Delta-V = 946 m/s)</a:t>
            </a:r>
          </a:p>
          <a:p>
            <a:pPr marL="522284" lvl="1" indent="-342900"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chemeClr val="tx2"/>
                </a:solidFill>
              </a:rPr>
              <a:t>Transfer duration ~ 16 months (4 months longer than direct injection)</a:t>
            </a:r>
            <a:endParaRPr lang="en-GB" dirty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dirty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dirty="0">
              <a:solidFill>
                <a:schemeClr val="tx2"/>
              </a:solidFill>
            </a:endParaRPr>
          </a:p>
          <a:p>
            <a:pPr marL="522284" lvl="1" indent="-342900">
              <a:buFont typeface="Wingdings" panose="05000000000000000000" pitchFamily="2" charset="2"/>
              <a:buChar char="ü"/>
            </a:pPr>
            <a:endParaRPr lang="en-GB" dirty="0" smtClean="0">
              <a:solidFill>
                <a:schemeClr val="tx2"/>
              </a:solidFill>
            </a:endParaRPr>
          </a:p>
          <a:p>
            <a:pPr marL="522284" lvl="1" indent="-342900">
              <a:buFont typeface="Wingdings" panose="05000000000000000000" pitchFamily="2" charset="2"/>
              <a:buChar char="ü"/>
            </a:pPr>
            <a:endParaRPr lang="en-GB" dirty="0">
              <a:solidFill>
                <a:schemeClr val="tx2"/>
              </a:solidFill>
            </a:endParaRPr>
          </a:p>
          <a:p>
            <a:pPr marL="522284" lvl="1" indent="-342900">
              <a:buFont typeface="Wingdings" panose="05000000000000000000" pitchFamily="2" charset="2"/>
              <a:buChar char="ü"/>
            </a:pPr>
            <a:endParaRPr lang="en-GB" dirty="0" smtClean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dirty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dirty="0" smtClean="0">
              <a:solidFill>
                <a:schemeClr val="tx2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GB" dirty="0">
              <a:solidFill>
                <a:schemeClr val="tx2"/>
              </a:solidFill>
            </a:endParaRPr>
          </a:p>
        </p:txBody>
      </p:sp>
      <p:pic>
        <p:nvPicPr>
          <p:cNvPr id="13315" name="Picture 3" descr="C:\Desktop\2018_ICATT\Presentations\Figures\Traj_SEMB_comments_transfer.em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28" r="22682"/>
          <a:stretch/>
        </p:blipFill>
        <p:spPr bwMode="auto">
          <a:xfrm>
            <a:off x="8848023" y="58266"/>
            <a:ext cx="3152633" cy="531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8557920" y="5521778"/>
            <a:ext cx="3485249" cy="8148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i="1" dirty="0" smtClean="0"/>
              <a:t>Injection (left: Sun-Earth rotating frame,</a:t>
            </a:r>
            <a:br>
              <a:rPr lang="en-GB" b="1" i="1" dirty="0" smtClean="0"/>
            </a:br>
            <a:r>
              <a:rPr lang="en-GB" b="1" i="1" dirty="0" smtClean="0"/>
              <a:t>middle: Sun-MEMB rotating frame)</a:t>
            </a:r>
            <a:br>
              <a:rPr lang="en-GB" b="1" i="1" dirty="0" smtClean="0"/>
            </a:br>
            <a:r>
              <a:rPr lang="en-GB" b="1" i="1" dirty="0" smtClean="0"/>
              <a:t>Transfer and insertion (top)</a:t>
            </a:r>
            <a:endParaRPr lang="en-GB" dirty="0"/>
          </a:p>
        </p:txBody>
      </p:sp>
      <p:grpSp>
        <p:nvGrpSpPr>
          <p:cNvPr id="7" name="Group 6"/>
          <p:cNvGrpSpPr/>
          <p:nvPr/>
        </p:nvGrpSpPr>
        <p:grpSpPr>
          <a:xfrm>
            <a:off x="479376" y="3732450"/>
            <a:ext cx="4284356" cy="2864902"/>
            <a:chOff x="839416" y="3677797"/>
            <a:chExt cx="4284356" cy="2864902"/>
          </a:xfrm>
        </p:grpSpPr>
        <p:pic>
          <p:nvPicPr>
            <p:cNvPr id="13314" name="Picture 2" descr="C:\Desktop\2018_ICATT\Presentations\Figures\SEL2Traj_SER_injection.emf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622" r="7439" b="14155"/>
            <a:stretch/>
          </p:blipFill>
          <p:spPr bwMode="auto">
            <a:xfrm>
              <a:off x="839416" y="3677797"/>
              <a:ext cx="4284356" cy="28649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Multiply 3"/>
            <p:cNvSpPr/>
            <p:nvPr/>
          </p:nvSpPr>
          <p:spPr bwMode="auto">
            <a:xfrm>
              <a:off x="3242976" y="4135432"/>
              <a:ext cx="144016" cy="144016"/>
            </a:xfrm>
            <a:prstGeom prst="mathMultiply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42988" rtl="0" eaLnBrk="1" fontAlgn="base" latinLnBrk="0" hangingPunct="1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999656" y="3861048"/>
              <a:ext cx="614272" cy="3127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SEL2</a:t>
              </a:r>
              <a:endParaRPr lang="en-GB" dirty="0"/>
            </a:p>
          </p:txBody>
        </p:sp>
      </p:grpSp>
      <p:pic>
        <p:nvPicPr>
          <p:cNvPr id="13317" name="Picture 5" descr="C:\Desktop\2018_ICATT\Presentations\Figures\Traj_SEMB_injection.emf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2" t="4018" r="11370"/>
          <a:stretch/>
        </p:blipFill>
        <p:spPr bwMode="auto">
          <a:xfrm>
            <a:off x="5117255" y="3356992"/>
            <a:ext cx="3138985" cy="3366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802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8"/>
          <p:cNvSpPr>
            <a:spLocks noGrp="1"/>
          </p:cNvSpPr>
          <p:nvPr>
            <p:ph idx="1"/>
          </p:nvPr>
        </p:nvSpPr>
        <p:spPr>
          <a:xfrm>
            <a:off x="472405" y="1373000"/>
            <a:ext cx="11528251" cy="5224352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b="1" dirty="0" smtClean="0">
                <a:solidFill>
                  <a:schemeClr val="tx2"/>
                </a:solidFill>
              </a:rPr>
              <a:t>Escaping via SEL1 for a transfer towards trailing orbit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1000" b="1" dirty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b="1" dirty="0" smtClean="0">
                <a:solidFill>
                  <a:schemeClr val="tx2"/>
                </a:solidFill>
              </a:rPr>
              <a:t>Space Weather SEL1/SEL5 dual launch scenario example: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1000" dirty="0">
              <a:solidFill>
                <a:schemeClr val="tx2"/>
              </a:solidFill>
            </a:endParaRPr>
          </a:p>
          <a:p>
            <a:pPr marL="522284" lvl="1" indent="-342900"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chemeClr val="tx2"/>
                </a:solidFill>
              </a:rPr>
              <a:t>Direct trans-SEL1 injection for both spacecraft</a:t>
            </a:r>
          </a:p>
          <a:p>
            <a:pPr marL="522284" lvl="1" indent="-342900">
              <a:buFont typeface="Wingdings" panose="05000000000000000000" pitchFamily="2" charset="2"/>
              <a:buChar char="ü"/>
            </a:pPr>
            <a:endParaRPr lang="en-GB" sz="1000" dirty="0" smtClean="0">
              <a:solidFill>
                <a:schemeClr val="tx2"/>
              </a:solidFill>
            </a:endParaRPr>
          </a:p>
          <a:p>
            <a:pPr marL="522284" lvl="1" indent="-342900"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chemeClr val="tx2"/>
                </a:solidFill>
              </a:rPr>
              <a:t>SEL1 spacecraft performs  sequence of manoeuvres to reach </a:t>
            </a:r>
            <a:r>
              <a:rPr lang="en-GB" dirty="0">
                <a:solidFill>
                  <a:schemeClr val="tx2"/>
                </a:solidFill>
              </a:rPr>
              <a:t>SEL1 orbit</a:t>
            </a:r>
            <a:br>
              <a:rPr lang="en-GB" dirty="0">
                <a:solidFill>
                  <a:schemeClr val="tx2"/>
                </a:solidFill>
              </a:rPr>
            </a:br>
            <a:r>
              <a:rPr lang="en-GB" dirty="0" smtClean="0">
                <a:solidFill>
                  <a:schemeClr val="tx2"/>
                </a:solidFill>
              </a:rPr>
              <a:t>Examples of past Space Weather missions at SEL1: </a:t>
            </a:r>
            <a:br>
              <a:rPr lang="en-GB" dirty="0" smtClean="0">
                <a:solidFill>
                  <a:schemeClr val="tx2"/>
                </a:solidFill>
              </a:rPr>
            </a:br>
            <a:r>
              <a:rPr lang="en-GB" i="1" dirty="0" smtClean="0">
                <a:solidFill>
                  <a:schemeClr val="tx2"/>
                </a:solidFill>
              </a:rPr>
              <a:t>Advanced </a:t>
            </a:r>
            <a:r>
              <a:rPr lang="en-GB" i="1" dirty="0">
                <a:solidFill>
                  <a:schemeClr val="tx2"/>
                </a:solidFill>
              </a:rPr>
              <a:t>Composition Explorer (ACE</a:t>
            </a:r>
            <a:r>
              <a:rPr lang="en-GB" i="1" dirty="0" smtClean="0">
                <a:solidFill>
                  <a:schemeClr val="tx2"/>
                </a:solidFill>
              </a:rPr>
              <a:t>), Deep </a:t>
            </a:r>
            <a:r>
              <a:rPr lang="en-GB" i="1" dirty="0">
                <a:solidFill>
                  <a:schemeClr val="tx2"/>
                </a:solidFill>
              </a:rPr>
              <a:t>Space Climate Observatory (DSCOVR)</a:t>
            </a:r>
          </a:p>
          <a:p>
            <a:pPr marL="522284" lvl="1" indent="-342900">
              <a:buFont typeface="Wingdings" panose="05000000000000000000" pitchFamily="2" charset="2"/>
              <a:buChar char="ü"/>
            </a:pPr>
            <a:endParaRPr lang="en-GB" sz="1000" dirty="0">
              <a:solidFill>
                <a:schemeClr val="tx2"/>
              </a:solidFill>
            </a:endParaRPr>
          </a:p>
          <a:p>
            <a:pPr marL="522284" lvl="1" indent="-342900"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chemeClr val="tx2"/>
                </a:solidFill>
              </a:rPr>
              <a:t>Small DSM for the SEL5 S/C to depart</a:t>
            </a:r>
          </a:p>
          <a:p>
            <a:pPr marL="522284" lvl="1" indent="-342900">
              <a:buFont typeface="Wingdings" panose="05000000000000000000" pitchFamily="2" charset="2"/>
              <a:buChar char="ü"/>
            </a:pPr>
            <a:endParaRPr lang="en-GB" sz="1000" dirty="0">
              <a:solidFill>
                <a:schemeClr val="tx2"/>
              </a:solidFill>
            </a:endParaRPr>
          </a:p>
          <a:p>
            <a:pPr marL="522284" lvl="1" indent="-342900">
              <a:buFont typeface="Wingdings" panose="05000000000000000000" pitchFamily="2" charset="2"/>
              <a:buChar char="ü"/>
            </a:pPr>
            <a:r>
              <a:rPr lang="en-GB" dirty="0" err="1" smtClean="0">
                <a:solidFill>
                  <a:schemeClr val="tx2"/>
                </a:solidFill>
              </a:rPr>
              <a:t>Heteroclinic</a:t>
            </a:r>
            <a:r>
              <a:rPr lang="en-GB" dirty="0" smtClean="0">
                <a:solidFill>
                  <a:schemeClr val="tx2"/>
                </a:solidFill>
              </a:rPr>
              <a:t> connection towards SEL2 region</a:t>
            </a:r>
          </a:p>
          <a:p>
            <a:pPr marL="522284" lvl="1" indent="-342900">
              <a:buFont typeface="Wingdings" panose="05000000000000000000" pitchFamily="2" charset="2"/>
              <a:buChar char="ü"/>
            </a:pPr>
            <a:endParaRPr lang="en-GB" sz="1000" dirty="0" smtClean="0">
              <a:solidFill>
                <a:schemeClr val="tx2"/>
              </a:solidFill>
            </a:endParaRPr>
          </a:p>
          <a:p>
            <a:pPr marL="522284" lvl="1" indent="-342900"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chemeClr val="tx2"/>
                </a:solidFill>
              </a:rPr>
              <a:t>DSM and L5 Orbit Insertion (L5OI)</a:t>
            </a:r>
            <a:br>
              <a:rPr lang="en-GB" dirty="0" smtClean="0">
                <a:solidFill>
                  <a:schemeClr val="tx2"/>
                </a:solidFill>
              </a:rPr>
            </a:br>
            <a:r>
              <a:rPr lang="en-GB" dirty="0" smtClean="0">
                <a:solidFill>
                  <a:schemeClr val="tx2"/>
                </a:solidFill>
              </a:rPr>
              <a:t>Total </a:t>
            </a:r>
            <a:r>
              <a:rPr lang="en-GB" dirty="0">
                <a:solidFill>
                  <a:schemeClr val="tx2"/>
                </a:solidFill>
              </a:rPr>
              <a:t>Delta-V = </a:t>
            </a:r>
            <a:r>
              <a:rPr lang="en-GB" dirty="0" smtClean="0">
                <a:solidFill>
                  <a:schemeClr val="tx2"/>
                </a:solidFill>
              </a:rPr>
              <a:t>821 m/s</a:t>
            </a:r>
          </a:p>
          <a:p>
            <a:pPr marL="522284" lvl="1" indent="-342900">
              <a:buFont typeface="Wingdings" panose="05000000000000000000" pitchFamily="2" charset="2"/>
              <a:buChar char="ü"/>
            </a:pPr>
            <a:endParaRPr lang="en-GB" sz="1000" dirty="0">
              <a:solidFill>
                <a:schemeClr val="tx2"/>
              </a:solidFill>
            </a:endParaRPr>
          </a:p>
          <a:p>
            <a:pPr marL="522284" lvl="1" indent="-342900"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chemeClr val="tx2"/>
                </a:solidFill>
              </a:rPr>
              <a:t>Example provided with two-revolution </a:t>
            </a:r>
            <a:br>
              <a:rPr lang="en-GB" dirty="0" smtClean="0">
                <a:solidFill>
                  <a:schemeClr val="tx2"/>
                </a:solidFill>
              </a:rPr>
            </a:br>
            <a:r>
              <a:rPr lang="en-GB" dirty="0" smtClean="0">
                <a:solidFill>
                  <a:schemeClr val="tx2"/>
                </a:solidFill>
              </a:rPr>
              <a:t>heliocentric transfer to SEL5</a:t>
            </a:r>
          </a:p>
          <a:p>
            <a:pPr marL="522284" lvl="1" indent="-342900">
              <a:buFont typeface="Wingdings" panose="05000000000000000000" pitchFamily="2" charset="2"/>
              <a:buChar char="ü"/>
            </a:pPr>
            <a:endParaRPr lang="en-GB" sz="1000" dirty="0">
              <a:solidFill>
                <a:schemeClr val="tx2"/>
              </a:solidFill>
            </a:endParaRPr>
          </a:p>
          <a:p>
            <a:pPr marL="522284" lvl="1" indent="-342900"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chemeClr val="tx2"/>
                </a:solidFill>
              </a:rPr>
              <a:t>Total transfer </a:t>
            </a:r>
            <a:r>
              <a:rPr lang="en-GB" dirty="0">
                <a:solidFill>
                  <a:schemeClr val="tx2"/>
                </a:solidFill>
              </a:rPr>
              <a:t>duration ~ </a:t>
            </a:r>
            <a:r>
              <a:rPr lang="en-GB" dirty="0" smtClean="0">
                <a:solidFill>
                  <a:schemeClr val="tx2"/>
                </a:solidFill>
              </a:rPr>
              <a:t>3 years</a:t>
            </a:r>
          </a:p>
          <a:p>
            <a:pPr marL="522284" lvl="1" indent="-342900">
              <a:buFont typeface="Wingdings" panose="05000000000000000000" pitchFamily="2" charset="2"/>
              <a:buChar char="ü"/>
            </a:pPr>
            <a:endParaRPr lang="en-GB" dirty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dirty="0">
              <a:solidFill>
                <a:schemeClr val="tx2"/>
              </a:solidFill>
            </a:endParaRPr>
          </a:p>
          <a:p>
            <a:pPr marL="522284" lvl="1" indent="-342900">
              <a:buFont typeface="Wingdings" panose="05000000000000000000" pitchFamily="2" charset="2"/>
              <a:buChar char="ü"/>
            </a:pPr>
            <a:endParaRPr lang="en-GB" dirty="0" smtClean="0">
              <a:solidFill>
                <a:schemeClr val="tx2"/>
              </a:solidFill>
            </a:endParaRPr>
          </a:p>
          <a:p>
            <a:pPr marL="522284" lvl="1" indent="-342900">
              <a:buFont typeface="Wingdings" panose="05000000000000000000" pitchFamily="2" charset="2"/>
              <a:buChar char="ü"/>
            </a:pPr>
            <a:endParaRPr lang="en-GB" dirty="0">
              <a:solidFill>
                <a:schemeClr val="tx2"/>
              </a:solidFill>
            </a:endParaRPr>
          </a:p>
          <a:p>
            <a:pPr marL="522284" lvl="1" indent="-342900">
              <a:buFont typeface="Wingdings" panose="05000000000000000000" pitchFamily="2" charset="2"/>
              <a:buChar char="ü"/>
            </a:pPr>
            <a:endParaRPr lang="en-GB" dirty="0" smtClean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dirty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dirty="0" smtClean="0">
              <a:solidFill>
                <a:schemeClr val="tx2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GB" dirty="0">
              <a:solidFill>
                <a:schemeClr val="tx2"/>
              </a:solidFill>
            </a:endParaRPr>
          </a:p>
        </p:txBody>
      </p:sp>
      <p:pic>
        <p:nvPicPr>
          <p:cNvPr id="12292" name="Picture 4" descr="C:\Desktop\2018_ICATT\Presentations\Figures\DSCOVR_traj_comments.em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3" r="6344" b="4580"/>
          <a:stretch/>
        </p:blipFill>
        <p:spPr bwMode="auto">
          <a:xfrm>
            <a:off x="4889575" y="3503069"/>
            <a:ext cx="3582689" cy="2805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1" y="653693"/>
            <a:ext cx="11249698" cy="543060"/>
          </a:xfrm>
        </p:spPr>
        <p:txBody>
          <a:bodyPr/>
          <a:lstStyle/>
          <a:p>
            <a:r>
              <a:rPr lang="en-GB" dirty="0"/>
              <a:t>5</a:t>
            </a:r>
            <a:r>
              <a:rPr lang="en-GB" dirty="0" smtClean="0"/>
              <a:t>. Alternative injection and transfer strategies</a:t>
            </a:r>
            <a:endParaRPr lang="en-GB" b="1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2290" name="Picture 2" descr="C:\Desktop\2018_ICATT\Presentations\Figures\traj_L1_L2_L5_escape.em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21" b="15160"/>
          <a:stretch/>
        </p:blipFill>
        <p:spPr bwMode="auto">
          <a:xfrm>
            <a:off x="8086958" y="404664"/>
            <a:ext cx="3825353" cy="2218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Desktop\2018_ICATT\Presentations\Figures\traj_L1_L2_L5_transfer.emf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1" t="7206" r="16501"/>
          <a:stretch/>
        </p:blipFill>
        <p:spPr bwMode="auto">
          <a:xfrm>
            <a:off x="8469008" y="2703148"/>
            <a:ext cx="3387632" cy="3710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5348663" y="6239373"/>
            <a:ext cx="2664512" cy="5740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i="1" dirty="0" smtClean="0"/>
              <a:t>Example of DSCOVR transfer </a:t>
            </a:r>
            <a:br>
              <a:rPr lang="en-GB" b="1" i="1" dirty="0" smtClean="0"/>
            </a:br>
            <a:r>
              <a:rPr lang="en-GB" b="1" i="1" dirty="0" smtClean="0"/>
              <a:t>to SEL1 </a:t>
            </a:r>
            <a:r>
              <a:rPr lang="en-GB" b="1" i="1" dirty="0" err="1" smtClean="0"/>
              <a:t>Lissajous</a:t>
            </a:r>
            <a:r>
              <a:rPr lang="en-GB" b="1" i="1" dirty="0" smtClean="0"/>
              <a:t> orbit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9192344" y="2927005"/>
            <a:ext cx="1866216" cy="5740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i="1" dirty="0" smtClean="0"/>
              <a:t>SEL5 escape and </a:t>
            </a:r>
            <a:br>
              <a:rPr lang="en-GB" b="1" i="1" dirty="0" smtClean="0"/>
            </a:br>
            <a:r>
              <a:rPr lang="en-GB" b="1" i="1" dirty="0" smtClean="0"/>
              <a:t>heliocentric transfer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131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1" y="653693"/>
            <a:ext cx="11249698" cy="543060"/>
          </a:xfrm>
        </p:spPr>
        <p:txBody>
          <a:bodyPr/>
          <a:lstStyle/>
          <a:p>
            <a:r>
              <a:rPr lang="en-GB" dirty="0"/>
              <a:t>5</a:t>
            </a:r>
            <a:r>
              <a:rPr lang="en-GB" dirty="0" smtClean="0"/>
              <a:t>. Alternative injection and transfer strategies</a:t>
            </a:r>
            <a:endParaRPr lang="en-GB" b="1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" name="Content Placeholder 8"/>
          <p:cNvSpPr>
            <a:spLocks noGrp="1"/>
          </p:cNvSpPr>
          <p:nvPr>
            <p:ph idx="1"/>
          </p:nvPr>
        </p:nvSpPr>
        <p:spPr>
          <a:xfrm>
            <a:off x="472405" y="1373000"/>
            <a:ext cx="6415683" cy="5224352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b="1" dirty="0" smtClean="0">
                <a:solidFill>
                  <a:schemeClr val="tx2"/>
                </a:solidFill>
              </a:rPr>
              <a:t>Lunar Gravity Assist (LGA) scenarios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800" b="1" dirty="0">
              <a:solidFill>
                <a:schemeClr val="tx2"/>
              </a:solidFill>
            </a:endParaRPr>
          </a:p>
          <a:p>
            <a:pPr marL="342900" lvl="1" indent="-342900"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chemeClr val="tx2"/>
                </a:solidFill>
              </a:rPr>
              <a:t>Use of another perturbation (gravity of the Moon) to escape from an even lower apogee / less energetic Earth-bound orbit</a:t>
            </a:r>
          </a:p>
          <a:p>
            <a:pPr marL="342900" lvl="1" indent="-342900">
              <a:buFont typeface="Wingdings" panose="05000000000000000000" pitchFamily="2" charset="2"/>
              <a:buChar char="ü"/>
            </a:pPr>
            <a:endParaRPr lang="en-GB" sz="800" dirty="0">
              <a:solidFill>
                <a:schemeClr val="tx2"/>
              </a:solidFill>
            </a:endParaRPr>
          </a:p>
          <a:p>
            <a:pPr marL="342900" lvl="1" indent="-342900"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chemeClr val="tx2"/>
                </a:solidFill>
              </a:rPr>
              <a:t>Very mass efficient strategy for missions towards EDHOs, but:</a:t>
            </a:r>
          </a:p>
          <a:p>
            <a:pPr marL="342900" lvl="1" indent="-342900">
              <a:buFont typeface="Wingdings" panose="05000000000000000000" pitchFamily="2" charset="2"/>
              <a:buChar char="Ø"/>
            </a:pPr>
            <a:endParaRPr lang="en-GB" sz="1000" dirty="0">
              <a:solidFill>
                <a:schemeClr val="tx2"/>
              </a:solidFill>
            </a:endParaRPr>
          </a:p>
          <a:p>
            <a:pPr marL="519107" lvl="2" indent="-342900"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chemeClr val="tx2"/>
                </a:solidFill>
              </a:rPr>
              <a:t>additional operational complexity</a:t>
            </a:r>
          </a:p>
          <a:p>
            <a:pPr marL="519107" lvl="2" indent="-342900">
              <a:buFont typeface="Wingdings" panose="05000000000000000000" pitchFamily="2" charset="2"/>
              <a:buChar char="ü"/>
            </a:pPr>
            <a:endParaRPr lang="en-GB" sz="1000" dirty="0" smtClean="0">
              <a:solidFill>
                <a:schemeClr val="tx2"/>
              </a:solidFill>
            </a:endParaRPr>
          </a:p>
          <a:p>
            <a:pPr marL="519107" lvl="2" indent="-342900"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chemeClr val="tx2"/>
                </a:solidFill>
              </a:rPr>
              <a:t>reduced number of launch opportunities, depending on the LV</a:t>
            </a:r>
          </a:p>
          <a:p>
            <a:pPr marL="519107" lvl="2" indent="-342900">
              <a:buFont typeface="Wingdings" panose="05000000000000000000" pitchFamily="2" charset="2"/>
              <a:buChar char="ü"/>
            </a:pPr>
            <a:endParaRPr lang="en-GB" sz="800" dirty="0">
              <a:solidFill>
                <a:schemeClr val="tx2"/>
              </a:solidFill>
            </a:endParaRPr>
          </a:p>
          <a:p>
            <a:pPr marL="342900" lvl="1" indent="-342900">
              <a:buFont typeface="Wingdings" panose="05000000000000000000" pitchFamily="2" charset="2"/>
              <a:buChar char="Ø"/>
            </a:pPr>
            <a:r>
              <a:rPr lang="en-GB" b="1" dirty="0" smtClean="0">
                <a:solidFill>
                  <a:schemeClr val="tx2"/>
                </a:solidFill>
              </a:rPr>
              <a:t>Trans-Lunar Injection (TLI)</a:t>
            </a:r>
            <a:r>
              <a:rPr lang="en-GB" dirty="0" smtClean="0">
                <a:solidFill>
                  <a:schemeClr val="tx2"/>
                </a:solidFill>
              </a:rPr>
              <a:t> manoeuvre for a typical launch from </a:t>
            </a:r>
            <a:r>
              <a:rPr lang="en-GB" dirty="0" err="1" smtClean="0">
                <a:solidFill>
                  <a:schemeClr val="tx2"/>
                </a:solidFill>
              </a:rPr>
              <a:t>Kourou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smtClean="0">
                <a:solidFill>
                  <a:schemeClr val="tx2"/>
                </a:solidFill>
              </a:rPr>
              <a:t>/ assuming Ariane 6 standard GTO-like injection orbit: inclination = 6 </a:t>
            </a:r>
            <a:r>
              <a:rPr lang="en-GB" dirty="0" err="1" smtClean="0">
                <a:solidFill>
                  <a:schemeClr val="tx2"/>
                </a:solidFill>
              </a:rPr>
              <a:t>deg</a:t>
            </a:r>
            <a:r>
              <a:rPr lang="en-GB" dirty="0" smtClean="0">
                <a:solidFill>
                  <a:schemeClr val="tx2"/>
                </a:solidFill>
              </a:rPr>
              <a:t>, Argument of Perigee = 178 </a:t>
            </a:r>
            <a:r>
              <a:rPr lang="en-GB" dirty="0" err="1" smtClean="0">
                <a:solidFill>
                  <a:schemeClr val="tx2"/>
                </a:solidFill>
              </a:rPr>
              <a:t>deg</a:t>
            </a:r>
            <a:endParaRPr lang="en-GB" dirty="0" smtClean="0">
              <a:solidFill>
                <a:schemeClr val="tx2"/>
              </a:solidFill>
            </a:endParaRPr>
          </a:p>
          <a:p>
            <a:pPr marL="342900" lvl="1" indent="-342900">
              <a:buFont typeface="Wingdings" panose="05000000000000000000" pitchFamily="2" charset="2"/>
              <a:buChar char="Ø"/>
            </a:pPr>
            <a:endParaRPr lang="en-GB" sz="1000" dirty="0" smtClean="0">
              <a:solidFill>
                <a:schemeClr val="tx2"/>
              </a:solidFill>
            </a:endParaRPr>
          </a:p>
          <a:p>
            <a:pPr marL="519107" lvl="2" indent="-342900"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chemeClr val="tx2"/>
                </a:solidFill>
                <a:sym typeface="Wingdings" panose="05000000000000000000" pitchFamily="2" charset="2"/>
              </a:rPr>
              <a:t> only two opportunities per month ~ when the Moon crosses the equatorial plane (cf. opportunity maps)</a:t>
            </a:r>
          </a:p>
          <a:p>
            <a:pPr marL="519107" lvl="2" indent="-342900">
              <a:buFont typeface="Wingdings" panose="05000000000000000000" pitchFamily="2" charset="2"/>
              <a:buChar char="ü"/>
            </a:pPr>
            <a:endParaRPr lang="en-GB" sz="1200" dirty="0">
              <a:solidFill>
                <a:schemeClr val="tx2"/>
              </a:solidFill>
              <a:sym typeface="Wingdings" panose="05000000000000000000" pitchFamily="2" charset="2"/>
            </a:endParaRPr>
          </a:p>
          <a:p>
            <a:pPr marL="519107" lvl="2" indent="-342900"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chemeClr val="tx2"/>
                </a:solidFill>
                <a:sym typeface="Wingdings" panose="05000000000000000000" pitchFamily="2" charset="2"/>
              </a:rPr>
              <a:t>Low sensitivity on Lunar transfer duration, enabling to reach a wide range of arrival conditions at the Moon</a:t>
            </a:r>
            <a:endParaRPr lang="en-GB" dirty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dirty="0">
              <a:solidFill>
                <a:schemeClr val="tx2"/>
              </a:solidFill>
            </a:endParaRPr>
          </a:p>
          <a:p>
            <a:pPr marL="522284" lvl="1" indent="-342900">
              <a:buFont typeface="Wingdings" panose="05000000000000000000" pitchFamily="2" charset="2"/>
              <a:buChar char="ü"/>
            </a:pPr>
            <a:endParaRPr lang="en-GB" dirty="0" smtClean="0">
              <a:solidFill>
                <a:schemeClr val="tx2"/>
              </a:solidFill>
            </a:endParaRPr>
          </a:p>
          <a:p>
            <a:pPr marL="522284" lvl="1" indent="-342900">
              <a:buFont typeface="Wingdings" panose="05000000000000000000" pitchFamily="2" charset="2"/>
              <a:buChar char="ü"/>
            </a:pPr>
            <a:endParaRPr lang="en-GB" dirty="0">
              <a:solidFill>
                <a:schemeClr val="tx2"/>
              </a:solidFill>
            </a:endParaRPr>
          </a:p>
          <a:p>
            <a:pPr marL="522284" lvl="1" indent="-342900">
              <a:buFont typeface="Wingdings" panose="05000000000000000000" pitchFamily="2" charset="2"/>
              <a:buChar char="ü"/>
            </a:pPr>
            <a:endParaRPr lang="en-GB" dirty="0" smtClean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dirty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dirty="0" smtClean="0">
              <a:solidFill>
                <a:schemeClr val="tx2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GB" dirty="0">
              <a:solidFill>
                <a:schemeClr val="tx2"/>
              </a:solidFill>
            </a:endParaRPr>
          </a:p>
        </p:txBody>
      </p:sp>
      <p:pic>
        <p:nvPicPr>
          <p:cNvPr id="14338" name="Picture 2" descr="C:\Desktop\2018_ICATT\Presentations\Figures\ArrivalVinfJAN2030-eps-converted-t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527" y="3497593"/>
            <a:ext cx="5040000" cy="3034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Desktop\2018_ICATT\Presentations\Figures\TLI_DV_GTO_JAN2030-eps-converted-t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527" y="145207"/>
            <a:ext cx="5040000" cy="3011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7411586" y="3176153"/>
            <a:ext cx="4173882" cy="312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i="1" dirty="0" smtClean="0"/>
              <a:t>TLI opportunity maps departing a GTO orbit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131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esktop\2018_ICATT\Presentations\Figures\LGASERtrajKkm_LGAonly_comments.em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8" r="20696"/>
          <a:stretch/>
        </p:blipFill>
        <p:spPr bwMode="auto">
          <a:xfrm>
            <a:off x="4076513" y="1628800"/>
            <a:ext cx="3915223" cy="4831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1" y="653693"/>
            <a:ext cx="11249698" cy="543060"/>
          </a:xfrm>
        </p:spPr>
        <p:txBody>
          <a:bodyPr/>
          <a:lstStyle/>
          <a:p>
            <a:r>
              <a:rPr lang="en-GB" dirty="0"/>
              <a:t>5</a:t>
            </a:r>
            <a:r>
              <a:rPr lang="en-GB" dirty="0" smtClean="0"/>
              <a:t>. Alternative injection and transfer strategies</a:t>
            </a:r>
            <a:endParaRPr lang="en-GB" b="1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" name="Content Placeholder 8"/>
          <p:cNvSpPr>
            <a:spLocks noGrp="1"/>
          </p:cNvSpPr>
          <p:nvPr>
            <p:ph idx="1"/>
          </p:nvPr>
        </p:nvSpPr>
        <p:spPr>
          <a:xfrm>
            <a:off x="472405" y="1373000"/>
            <a:ext cx="11528251" cy="5224352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b="1" dirty="0" smtClean="0">
                <a:solidFill>
                  <a:schemeClr val="tx2"/>
                </a:solidFill>
              </a:rPr>
              <a:t>Lunar Gravity Assist (LGA) scenarios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b="1" dirty="0">
              <a:solidFill>
                <a:schemeClr val="tx2"/>
              </a:solidFill>
            </a:endParaRPr>
          </a:p>
          <a:p>
            <a:pPr marL="342900" lvl="1" indent="-342900"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chemeClr val="tx2"/>
                </a:solidFill>
              </a:rPr>
              <a:t>End-to-end example (Jan. 2030):</a:t>
            </a:r>
          </a:p>
          <a:p>
            <a:pPr marL="342900" lvl="1" indent="-342900">
              <a:buFont typeface="Wingdings" panose="05000000000000000000" pitchFamily="2" charset="2"/>
              <a:buChar char="Ø"/>
            </a:pPr>
            <a:endParaRPr lang="en-GB" dirty="0">
              <a:solidFill>
                <a:schemeClr val="tx2"/>
              </a:solidFill>
            </a:endParaRPr>
          </a:p>
          <a:p>
            <a:pPr marL="519107" lvl="2" indent="-342900">
              <a:buFont typeface="Wingdings" panose="05000000000000000000" pitchFamily="2" charset="2"/>
              <a:buChar char="ü"/>
            </a:pPr>
            <a:r>
              <a:rPr lang="en-GB" dirty="0">
                <a:solidFill>
                  <a:schemeClr val="tx2"/>
                </a:solidFill>
              </a:rPr>
              <a:t>TLI </a:t>
            </a:r>
            <a:r>
              <a:rPr lang="en-GB" dirty="0" smtClean="0">
                <a:solidFill>
                  <a:schemeClr val="tx2"/>
                </a:solidFill>
              </a:rPr>
              <a:t>Delta-V = 681 </a:t>
            </a:r>
            <a:r>
              <a:rPr lang="en-GB" dirty="0">
                <a:solidFill>
                  <a:schemeClr val="tx2"/>
                </a:solidFill>
              </a:rPr>
              <a:t>m/s from </a:t>
            </a:r>
            <a:r>
              <a:rPr lang="en-GB" dirty="0" smtClean="0">
                <a:solidFill>
                  <a:schemeClr val="tx2"/>
                </a:solidFill>
              </a:rPr>
              <a:t>GTO</a:t>
            </a:r>
          </a:p>
          <a:p>
            <a:pPr marL="519107" lvl="2" indent="-342900">
              <a:buFont typeface="Wingdings" panose="05000000000000000000" pitchFamily="2" charset="2"/>
              <a:buChar char="ü"/>
            </a:pPr>
            <a:endParaRPr lang="en-GB" dirty="0">
              <a:solidFill>
                <a:schemeClr val="tx2"/>
              </a:solidFill>
            </a:endParaRPr>
          </a:p>
          <a:p>
            <a:pPr marL="519107" lvl="2" indent="-342900"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chemeClr val="tx2"/>
                </a:solidFill>
              </a:rPr>
              <a:t>5 </a:t>
            </a:r>
            <a:r>
              <a:rPr lang="en-GB" dirty="0">
                <a:solidFill>
                  <a:schemeClr val="tx2"/>
                </a:solidFill>
              </a:rPr>
              <a:t>days transfer to the </a:t>
            </a:r>
            <a:r>
              <a:rPr lang="en-GB" dirty="0" smtClean="0">
                <a:solidFill>
                  <a:schemeClr val="tx2"/>
                </a:solidFill>
              </a:rPr>
              <a:t>Moon</a:t>
            </a:r>
            <a:br>
              <a:rPr lang="en-GB" dirty="0" smtClean="0">
                <a:solidFill>
                  <a:schemeClr val="tx2"/>
                </a:solidFill>
              </a:rPr>
            </a:br>
            <a:r>
              <a:rPr lang="en-GB" dirty="0" smtClean="0">
                <a:solidFill>
                  <a:schemeClr val="tx2"/>
                </a:solidFill>
              </a:rPr>
              <a:t>(apogee </a:t>
            </a:r>
            <a:r>
              <a:rPr lang="en-GB" dirty="0">
                <a:solidFill>
                  <a:schemeClr val="tx2"/>
                </a:solidFill>
              </a:rPr>
              <a:t>altitude </a:t>
            </a:r>
            <a:r>
              <a:rPr lang="en-GB" dirty="0" smtClean="0">
                <a:solidFill>
                  <a:schemeClr val="tx2"/>
                </a:solidFill>
              </a:rPr>
              <a:t>~386,000 km)</a:t>
            </a:r>
          </a:p>
          <a:p>
            <a:pPr marL="519107" lvl="2" indent="-342900">
              <a:buFont typeface="Wingdings" panose="05000000000000000000" pitchFamily="2" charset="2"/>
              <a:buChar char="ü"/>
            </a:pPr>
            <a:endParaRPr lang="en-GB" dirty="0">
              <a:solidFill>
                <a:schemeClr val="tx2"/>
              </a:solidFill>
            </a:endParaRPr>
          </a:p>
          <a:p>
            <a:pPr marL="519107" lvl="2" indent="-342900"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chemeClr val="tx2"/>
                </a:solidFill>
              </a:rPr>
              <a:t>LGA on ascending Moon </a:t>
            </a:r>
            <a:br>
              <a:rPr lang="en-GB" dirty="0" smtClean="0">
                <a:solidFill>
                  <a:schemeClr val="tx2"/>
                </a:solidFill>
              </a:rPr>
            </a:br>
            <a:r>
              <a:rPr lang="en-GB" dirty="0" smtClean="0">
                <a:solidFill>
                  <a:schemeClr val="tx2"/>
                </a:solidFill>
              </a:rPr>
              <a:t>(</a:t>
            </a:r>
            <a:r>
              <a:rPr lang="en-GB" dirty="0" err="1" smtClean="0">
                <a:solidFill>
                  <a:schemeClr val="tx2"/>
                </a:solidFill>
              </a:rPr>
              <a:t>periselene</a:t>
            </a:r>
            <a:r>
              <a:rPr lang="en-GB" dirty="0" smtClean="0">
                <a:solidFill>
                  <a:schemeClr val="tx2"/>
                </a:solidFill>
              </a:rPr>
              <a:t> altitude ~ 500 km)</a:t>
            </a:r>
          </a:p>
          <a:p>
            <a:pPr marL="519107" lvl="2" indent="-342900">
              <a:buFont typeface="Wingdings" panose="05000000000000000000" pitchFamily="2" charset="2"/>
              <a:buChar char="ü"/>
            </a:pPr>
            <a:endParaRPr lang="en-GB" dirty="0">
              <a:solidFill>
                <a:schemeClr val="tx2"/>
              </a:solidFill>
            </a:endParaRPr>
          </a:p>
          <a:p>
            <a:pPr marL="519107" lvl="2" indent="-342900"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chemeClr val="tx2"/>
                </a:solidFill>
              </a:rPr>
              <a:t>DSM and orbit insertion</a:t>
            </a:r>
          </a:p>
          <a:p>
            <a:pPr marL="519107" lvl="2" indent="-342900">
              <a:buFont typeface="Wingdings" panose="05000000000000000000" pitchFamily="2" charset="2"/>
              <a:buChar char="ü"/>
            </a:pPr>
            <a:endParaRPr lang="en-GB" dirty="0">
              <a:solidFill>
                <a:schemeClr val="tx2"/>
              </a:solidFill>
            </a:endParaRPr>
          </a:p>
          <a:p>
            <a:pPr marL="519107" lvl="2" indent="-342900"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chemeClr val="tx2"/>
                </a:solidFill>
              </a:rPr>
              <a:t>DSM + insertion Delta-V = 841 m/s</a:t>
            </a:r>
            <a:br>
              <a:rPr lang="en-GB" dirty="0" smtClean="0">
                <a:solidFill>
                  <a:schemeClr val="tx2"/>
                </a:solidFill>
              </a:rPr>
            </a:br>
            <a:r>
              <a:rPr lang="en-GB" dirty="0" smtClean="0">
                <a:solidFill>
                  <a:schemeClr val="tx2"/>
                </a:solidFill>
              </a:rPr>
              <a:t>(~ 100 m/s less than direct injection)</a:t>
            </a:r>
          </a:p>
          <a:p>
            <a:pPr marL="519107" lvl="2" indent="-342900">
              <a:buFont typeface="Wingdings" panose="05000000000000000000" pitchFamily="2" charset="2"/>
              <a:buChar char="ü"/>
            </a:pPr>
            <a:endParaRPr lang="en-GB" dirty="0">
              <a:solidFill>
                <a:schemeClr val="tx2"/>
              </a:solidFill>
            </a:endParaRPr>
          </a:p>
          <a:p>
            <a:pPr marL="519107" lvl="2" indent="-342900"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chemeClr val="tx2"/>
                </a:solidFill>
              </a:rPr>
              <a:t>Transfer duration about 14 months</a:t>
            </a:r>
            <a:endParaRPr lang="en-GB" dirty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b="1" dirty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dirty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dirty="0">
              <a:solidFill>
                <a:schemeClr val="tx2"/>
              </a:solidFill>
            </a:endParaRPr>
          </a:p>
          <a:p>
            <a:pPr marL="522284" lvl="1" indent="-342900">
              <a:buFont typeface="Wingdings" panose="05000000000000000000" pitchFamily="2" charset="2"/>
              <a:buChar char="ü"/>
            </a:pPr>
            <a:endParaRPr lang="en-GB" dirty="0" smtClean="0">
              <a:solidFill>
                <a:schemeClr val="tx2"/>
              </a:solidFill>
            </a:endParaRPr>
          </a:p>
          <a:p>
            <a:pPr marL="522284" lvl="1" indent="-342900">
              <a:buFont typeface="Wingdings" panose="05000000000000000000" pitchFamily="2" charset="2"/>
              <a:buChar char="ü"/>
            </a:pPr>
            <a:endParaRPr lang="en-GB" dirty="0">
              <a:solidFill>
                <a:schemeClr val="tx2"/>
              </a:solidFill>
            </a:endParaRPr>
          </a:p>
          <a:p>
            <a:pPr marL="522284" lvl="1" indent="-342900">
              <a:buFont typeface="Wingdings" panose="05000000000000000000" pitchFamily="2" charset="2"/>
              <a:buChar char="ü"/>
            </a:pPr>
            <a:endParaRPr lang="en-GB" dirty="0" smtClean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dirty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dirty="0" smtClean="0">
              <a:solidFill>
                <a:schemeClr val="tx2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GB" dirty="0">
              <a:solidFill>
                <a:schemeClr val="tx2"/>
              </a:solidFill>
            </a:endParaRPr>
          </a:p>
        </p:txBody>
      </p:sp>
      <p:pic>
        <p:nvPicPr>
          <p:cNvPr id="16385" name="Picture 1" descr="C:\Desktop\2018_ICATT\Presentations\Figures\LGASEMBtrajMkm_comments.em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1" r="12858"/>
          <a:stretch/>
        </p:blipFill>
        <p:spPr bwMode="auto">
          <a:xfrm>
            <a:off x="7840021" y="1628800"/>
            <a:ext cx="4232643" cy="4831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5797461" y="1196752"/>
            <a:ext cx="4835043" cy="5740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i="1" dirty="0" smtClean="0"/>
              <a:t>LGA and escape (left: Sun-Earth rotating frame)</a:t>
            </a:r>
            <a:br>
              <a:rPr lang="en-GB" b="1" i="1" dirty="0" smtClean="0"/>
            </a:br>
            <a:r>
              <a:rPr lang="en-GB" b="1" i="1" dirty="0" smtClean="0"/>
              <a:t>Transfer and insertion (right: </a:t>
            </a:r>
            <a:r>
              <a:rPr lang="en-GB" b="1" i="1" dirty="0"/>
              <a:t>Sun-MEMB rotating frame</a:t>
            </a:r>
            <a:r>
              <a:rPr lang="en-GB" b="1" i="1" dirty="0" smtClean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647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Desktop\2018_ICATT\Presentations\Figures\SEPSEMBtraj_comments.em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39" r="22582"/>
          <a:stretch/>
        </p:blipFill>
        <p:spPr bwMode="auto">
          <a:xfrm>
            <a:off x="8305882" y="432257"/>
            <a:ext cx="3766782" cy="604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1" y="653693"/>
            <a:ext cx="11249698" cy="543060"/>
          </a:xfrm>
        </p:spPr>
        <p:txBody>
          <a:bodyPr/>
          <a:lstStyle/>
          <a:p>
            <a:r>
              <a:rPr lang="en-GB" dirty="0"/>
              <a:t>5</a:t>
            </a:r>
            <a:r>
              <a:rPr lang="en-GB" dirty="0" smtClean="0"/>
              <a:t>. Alternative injection and transfer strategies</a:t>
            </a:r>
            <a:endParaRPr lang="en-GB" b="1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" name="Content Placeholder 8"/>
          <p:cNvSpPr>
            <a:spLocks noGrp="1"/>
          </p:cNvSpPr>
          <p:nvPr>
            <p:ph idx="1"/>
          </p:nvPr>
        </p:nvSpPr>
        <p:spPr>
          <a:xfrm>
            <a:off x="472405" y="1373000"/>
            <a:ext cx="7833477" cy="5224352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b="1" dirty="0" smtClean="0">
                <a:solidFill>
                  <a:schemeClr val="tx2"/>
                </a:solidFill>
              </a:rPr>
              <a:t>Use of Solar Electric Propulsion – Potential benefits:</a:t>
            </a:r>
          </a:p>
          <a:p>
            <a:pPr marL="522284" lvl="1" indent="-342900"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chemeClr val="tx2"/>
                </a:solidFill>
              </a:rPr>
              <a:t>Reduce </a:t>
            </a:r>
            <a:r>
              <a:rPr lang="en-GB" dirty="0">
                <a:solidFill>
                  <a:schemeClr val="tx2"/>
                </a:solidFill>
              </a:rPr>
              <a:t>the Earth departure </a:t>
            </a:r>
            <a:r>
              <a:rPr lang="en-GB" dirty="0" smtClean="0">
                <a:solidFill>
                  <a:schemeClr val="tx2"/>
                </a:solidFill>
              </a:rPr>
              <a:t>V-infinity (C3</a:t>
            </a:r>
            <a:r>
              <a:rPr lang="en-GB" dirty="0">
                <a:solidFill>
                  <a:schemeClr val="tx2"/>
                </a:solidFill>
              </a:rPr>
              <a:t>), thus increasing the available launch </a:t>
            </a:r>
            <a:r>
              <a:rPr lang="en-GB" dirty="0" smtClean="0">
                <a:solidFill>
                  <a:schemeClr val="tx2"/>
                </a:solidFill>
              </a:rPr>
              <a:t>mass</a:t>
            </a:r>
          </a:p>
          <a:p>
            <a:pPr marL="522284" lvl="1" indent="-342900"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chemeClr val="tx2"/>
                </a:solidFill>
              </a:rPr>
              <a:t>Perform the </a:t>
            </a:r>
            <a:r>
              <a:rPr lang="en-GB" dirty="0">
                <a:solidFill>
                  <a:schemeClr val="tx2"/>
                </a:solidFill>
              </a:rPr>
              <a:t>launch declination corrections that may be </a:t>
            </a:r>
            <a:r>
              <a:rPr lang="en-GB" dirty="0" smtClean="0">
                <a:solidFill>
                  <a:schemeClr val="tx2"/>
                </a:solidFill>
              </a:rPr>
              <a:t>required with </a:t>
            </a:r>
            <a:r>
              <a:rPr lang="en-GB" dirty="0">
                <a:solidFill>
                  <a:schemeClr val="tx2"/>
                </a:solidFill>
              </a:rPr>
              <a:t>a lesser mass impact as compared to Chemical </a:t>
            </a:r>
            <a:r>
              <a:rPr lang="en-GB" dirty="0" smtClean="0">
                <a:solidFill>
                  <a:schemeClr val="tx2"/>
                </a:solidFill>
              </a:rPr>
              <a:t>Propulsion</a:t>
            </a:r>
          </a:p>
          <a:p>
            <a:pPr marL="522284" lvl="1" indent="-342900"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chemeClr val="tx2"/>
                </a:solidFill>
              </a:rPr>
              <a:t>Benefit from the higher specific impulse (</a:t>
            </a:r>
            <a:r>
              <a:rPr lang="en-GB" dirty="0" err="1" smtClean="0">
                <a:solidFill>
                  <a:schemeClr val="tx2"/>
                </a:solidFill>
              </a:rPr>
              <a:t>Isp</a:t>
            </a:r>
            <a:r>
              <a:rPr lang="en-GB" dirty="0" smtClean="0">
                <a:solidFill>
                  <a:schemeClr val="tx2"/>
                </a:solidFill>
              </a:rPr>
              <a:t>) to perform more propellant mass efficient Deep Space Manoeuvres, including EDHO insertion, which does not require high thrust like a planetary insertion manoeuvre would</a:t>
            </a:r>
          </a:p>
          <a:p>
            <a:pPr marL="522284" lvl="1" indent="-342900">
              <a:buFont typeface="Wingdings" panose="05000000000000000000" pitchFamily="2" charset="2"/>
              <a:buChar char="ü"/>
            </a:pPr>
            <a:endParaRPr lang="en-GB" sz="1000" dirty="0" smtClean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b="1" dirty="0" smtClean="0">
                <a:solidFill>
                  <a:schemeClr val="tx2"/>
                </a:solidFill>
              </a:rPr>
              <a:t>Main challenges:</a:t>
            </a:r>
          </a:p>
          <a:p>
            <a:pPr marL="522284" lvl="1" indent="-342900"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chemeClr val="tx2"/>
                </a:solidFill>
              </a:rPr>
              <a:t>Cost and complexity of the Electric Propulsion System itself</a:t>
            </a:r>
          </a:p>
          <a:p>
            <a:pPr marL="522284" lvl="1" indent="-342900"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chemeClr val="tx2"/>
                </a:solidFill>
              </a:rPr>
              <a:t>Concept of operations: </a:t>
            </a:r>
            <a:r>
              <a:rPr lang="en-GB" dirty="0">
                <a:solidFill>
                  <a:schemeClr val="tx2"/>
                </a:solidFill>
              </a:rPr>
              <a:t>navigating a low-thrust interplanetary trajectory requires </a:t>
            </a:r>
            <a:r>
              <a:rPr lang="en-GB" dirty="0" smtClean="0">
                <a:solidFill>
                  <a:schemeClr val="tx2"/>
                </a:solidFill>
              </a:rPr>
              <a:t>suboptimal forced coast </a:t>
            </a:r>
            <a:r>
              <a:rPr lang="en-GB" dirty="0">
                <a:solidFill>
                  <a:schemeClr val="tx2"/>
                </a:solidFill>
              </a:rPr>
              <a:t>arcs </a:t>
            </a:r>
            <a:r>
              <a:rPr lang="en-GB" dirty="0" smtClean="0">
                <a:solidFill>
                  <a:schemeClr val="tx2"/>
                </a:solidFill>
              </a:rPr>
              <a:t>for </a:t>
            </a:r>
            <a:r>
              <a:rPr lang="en-GB" dirty="0">
                <a:solidFill>
                  <a:schemeClr val="tx2"/>
                </a:solidFill>
              </a:rPr>
              <a:t>Orbit Determination </a:t>
            </a:r>
            <a:r>
              <a:rPr lang="en-GB" dirty="0" smtClean="0">
                <a:solidFill>
                  <a:schemeClr val="tx2"/>
                </a:solidFill>
              </a:rPr>
              <a:t>campaigns</a:t>
            </a:r>
          </a:p>
          <a:p>
            <a:pPr marL="522284" lvl="1" indent="-342900"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chemeClr val="tx2"/>
                </a:solidFill>
              </a:rPr>
              <a:t>Strong interactions between </a:t>
            </a:r>
            <a:r>
              <a:rPr lang="en-GB" dirty="0">
                <a:solidFill>
                  <a:schemeClr val="tx2"/>
                </a:solidFill>
              </a:rPr>
              <a:t>the spacecraft </a:t>
            </a:r>
            <a:r>
              <a:rPr lang="en-GB" dirty="0" smtClean="0">
                <a:solidFill>
                  <a:schemeClr val="tx2"/>
                </a:solidFill>
              </a:rPr>
              <a:t>and the mission design: impact of available power and evolution with the heliocentric distance, choice of the Electric Propulsion System (EPS), degradation etc. </a:t>
            </a:r>
            <a:r>
              <a:rPr lang="en-GB" dirty="0" smtClean="0">
                <a:solidFill>
                  <a:schemeClr val="tx2"/>
                </a:solidFill>
                <a:sym typeface="Wingdings" panose="05000000000000000000" pitchFamily="2" charset="2"/>
              </a:rPr>
              <a:t> driving the available thrust-to-mass ratio along the interplanetary transfer</a:t>
            </a:r>
          </a:p>
          <a:p>
            <a:pPr marL="522284" lvl="1" indent="-342900">
              <a:buFont typeface="Wingdings" panose="05000000000000000000" pitchFamily="2" charset="2"/>
              <a:buChar char="ü"/>
            </a:pPr>
            <a:endParaRPr lang="en-GB" sz="1000" dirty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b="1" dirty="0" smtClean="0">
                <a:solidFill>
                  <a:schemeClr val="tx2"/>
                </a:solidFill>
              </a:rPr>
              <a:t>Parametric analysis of the impact of the thrust-to-mass ratio</a:t>
            </a:r>
          </a:p>
          <a:p>
            <a:pPr marL="522284" lvl="1" indent="-342900"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chemeClr val="tx2"/>
                </a:solidFill>
              </a:rPr>
              <a:t>Similar case of a January launch towards -30 </a:t>
            </a:r>
            <a:r>
              <a:rPr lang="en-GB" dirty="0" err="1" smtClean="0">
                <a:solidFill>
                  <a:schemeClr val="tx2"/>
                </a:solidFill>
              </a:rPr>
              <a:t>deg</a:t>
            </a:r>
            <a:r>
              <a:rPr lang="en-GB" dirty="0" smtClean="0">
                <a:solidFill>
                  <a:schemeClr val="tx2"/>
                </a:solidFill>
              </a:rPr>
              <a:t> trailing orbit (ETHO)</a:t>
            </a:r>
            <a:endParaRPr lang="en-GB" dirty="0">
              <a:solidFill>
                <a:schemeClr val="tx2"/>
              </a:solidFill>
            </a:endParaRPr>
          </a:p>
          <a:p>
            <a:pPr marL="522284" lvl="1" indent="-342900"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chemeClr val="tx2"/>
                </a:solidFill>
              </a:rPr>
              <a:t>Thrust to mass ratio varied between 0.5 N/t down to 0.05 N/t</a:t>
            </a:r>
            <a:endParaRPr lang="en-GB" b="1" dirty="0">
              <a:solidFill>
                <a:schemeClr val="tx2"/>
              </a:solidFill>
            </a:endParaRPr>
          </a:p>
          <a:p>
            <a:pPr marL="522284" lvl="1" indent="-342900">
              <a:buFont typeface="Wingdings" panose="05000000000000000000" pitchFamily="2" charset="2"/>
              <a:buChar char="ü"/>
            </a:pPr>
            <a:endParaRPr lang="en-GB" dirty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dirty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dirty="0">
              <a:solidFill>
                <a:schemeClr val="tx2"/>
              </a:solidFill>
            </a:endParaRPr>
          </a:p>
          <a:p>
            <a:pPr marL="522284" lvl="1" indent="-342900">
              <a:buFont typeface="Wingdings" panose="05000000000000000000" pitchFamily="2" charset="2"/>
              <a:buChar char="ü"/>
            </a:pPr>
            <a:endParaRPr lang="en-GB" dirty="0" smtClean="0">
              <a:solidFill>
                <a:schemeClr val="tx2"/>
              </a:solidFill>
            </a:endParaRPr>
          </a:p>
          <a:p>
            <a:pPr marL="522284" lvl="1" indent="-342900">
              <a:buFont typeface="Wingdings" panose="05000000000000000000" pitchFamily="2" charset="2"/>
              <a:buChar char="ü"/>
            </a:pPr>
            <a:endParaRPr lang="en-GB" dirty="0">
              <a:solidFill>
                <a:schemeClr val="tx2"/>
              </a:solidFill>
            </a:endParaRPr>
          </a:p>
          <a:p>
            <a:pPr marL="522284" lvl="1" indent="-342900">
              <a:buFont typeface="Wingdings" panose="05000000000000000000" pitchFamily="2" charset="2"/>
              <a:buChar char="ü"/>
            </a:pPr>
            <a:endParaRPr lang="en-GB" dirty="0" smtClean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dirty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dirty="0" smtClean="0">
              <a:solidFill>
                <a:schemeClr val="tx2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621324" y="116632"/>
            <a:ext cx="3135899" cy="5740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i="1" dirty="0" smtClean="0"/>
              <a:t>SEP transfer with T/M = 0.05 N/t</a:t>
            </a:r>
            <a:br>
              <a:rPr lang="en-GB" b="1" i="1" dirty="0" smtClean="0"/>
            </a:br>
            <a:r>
              <a:rPr lang="en-GB" b="1" i="1" dirty="0" smtClean="0"/>
              <a:t>(Sun-MEMB rotating frame)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131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1" y="653693"/>
            <a:ext cx="11249698" cy="543060"/>
          </a:xfrm>
        </p:spPr>
        <p:txBody>
          <a:bodyPr/>
          <a:lstStyle/>
          <a:p>
            <a:r>
              <a:rPr lang="en-GB" dirty="0"/>
              <a:t>5</a:t>
            </a:r>
            <a:r>
              <a:rPr lang="en-GB" dirty="0" smtClean="0"/>
              <a:t>. Alternative injection and transfer strategies</a:t>
            </a:r>
            <a:endParaRPr lang="en-GB" b="1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" name="Content Placeholder 8"/>
          <p:cNvSpPr>
            <a:spLocks noGrp="1"/>
          </p:cNvSpPr>
          <p:nvPr>
            <p:ph idx="1"/>
          </p:nvPr>
        </p:nvSpPr>
        <p:spPr>
          <a:xfrm>
            <a:off x="472405" y="1373000"/>
            <a:ext cx="11312227" cy="5224352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b="1" dirty="0" smtClean="0">
                <a:solidFill>
                  <a:schemeClr val="tx2"/>
                </a:solidFill>
              </a:rPr>
              <a:t>SEP transfers – Results of parametric analysis: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b="1" dirty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b="1" dirty="0" smtClean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b="1" dirty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b="1" dirty="0" smtClean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b="1" dirty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b="1" dirty="0" smtClean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b="1" dirty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b="1" dirty="0" smtClean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b="1" dirty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b="1" dirty="0" smtClean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b="1" dirty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b="1" dirty="0" smtClean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b="1" dirty="0">
              <a:solidFill>
                <a:schemeClr val="tx2"/>
              </a:solidFill>
            </a:endParaRPr>
          </a:p>
          <a:p>
            <a:endParaRPr lang="en-GB" sz="500" b="1" dirty="0">
              <a:solidFill>
                <a:schemeClr val="tx2"/>
              </a:solidFill>
            </a:endParaRPr>
          </a:p>
          <a:p>
            <a:pPr marL="522284" lvl="1" indent="-342900"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chemeClr val="tx2"/>
                </a:solidFill>
              </a:rPr>
              <a:t>Impact </a:t>
            </a:r>
            <a:r>
              <a:rPr lang="en-GB" dirty="0">
                <a:solidFill>
                  <a:schemeClr val="tx2"/>
                </a:solidFill>
              </a:rPr>
              <a:t>of a reduced </a:t>
            </a:r>
            <a:r>
              <a:rPr lang="en-GB" dirty="0" smtClean="0">
                <a:solidFill>
                  <a:schemeClr val="tx2"/>
                </a:solidFill>
              </a:rPr>
              <a:t>thrust-to-mass ratio: increases </a:t>
            </a:r>
            <a:r>
              <a:rPr lang="en-GB" dirty="0">
                <a:solidFill>
                  <a:schemeClr val="tx2"/>
                </a:solidFill>
              </a:rPr>
              <a:t>the </a:t>
            </a:r>
            <a:r>
              <a:rPr lang="en-GB" dirty="0" smtClean="0">
                <a:solidFill>
                  <a:schemeClr val="tx2"/>
                </a:solidFill>
              </a:rPr>
              <a:t/>
            </a:r>
            <a:br>
              <a:rPr lang="en-GB" dirty="0" smtClean="0">
                <a:solidFill>
                  <a:schemeClr val="tx2"/>
                </a:solidFill>
              </a:rPr>
            </a:br>
            <a:r>
              <a:rPr lang="en-GB" dirty="0" smtClean="0">
                <a:solidFill>
                  <a:schemeClr val="tx2"/>
                </a:solidFill>
              </a:rPr>
              <a:t>required SEP Delta-V </a:t>
            </a:r>
            <a:r>
              <a:rPr lang="en-GB" dirty="0">
                <a:solidFill>
                  <a:schemeClr val="tx2"/>
                </a:solidFill>
              </a:rPr>
              <a:t>as well </a:t>
            </a:r>
            <a:r>
              <a:rPr lang="en-GB" dirty="0" smtClean="0">
                <a:solidFill>
                  <a:schemeClr val="tx2"/>
                </a:solidFill>
              </a:rPr>
              <a:t>as the </a:t>
            </a:r>
            <a:r>
              <a:rPr lang="en-GB" dirty="0">
                <a:solidFill>
                  <a:schemeClr val="tx2"/>
                </a:solidFill>
              </a:rPr>
              <a:t>transfer </a:t>
            </a:r>
            <a:r>
              <a:rPr lang="en-GB" dirty="0" smtClean="0">
                <a:solidFill>
                  <a:schemeClr val="tx2"/>
                </a:solidFill>
              </a:rPr>
              <a:t>duration</a:t>
            </a:r>
          </a:p>
          <a:p>
            <a:pPr marL="522284" lvl="1" indent="-342900"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chemeClr val="tx2"/>
                </a:solidFill>
              </a:rPr>
              <a:t>Limit </a:t>
            </a:r>
            <a:r>
              <a:rPr lang="en-GB" dirty="0">
                <a:solidFill>
                  <a:schemeClr val="tx2"/>
                </a:solidFill>
              </a:rPr>
              <a:t>under which </a:t>
            </a:r>
            <a:r>
              <a:rPr lang="en-GB" dirty="0" smtClean="0">
                <a:solidFill>
                  <a:schemeClr val="tx2"/>
                </a:solidFill>
              </a:rPr>
              <a:t>the exponential </a:t>
            </a:r>
            <a:r>
              <a:rPr lang="en-GB" dirty="0">
                <a:solidFill>
                  <a:schemeClr val="tx2"/>
                </a:solidFill>
              </a:rPr>
              <a:t>increase in duration and </a:t>
            </a:r>
            <a:r>
              <a:rPr lang="en-GB" dirty="0" smtClean="0">
                <a:solidFill>
                  <a:schemeClr val="tx2"/>
                </a:solidFill>
              </a:rPr>
              <a:t/>
            </a:r>
            <a:br>
              <a:rPr lang="en-GB" dirty="0" smtClean="0">
                <a:solidFill>
                  <a:schemeClr val="tx2"/>
                </a:solidFill>
              </a:rPr>
            </a:br>
            <a:r>
              <a:rPr lang="en-GB" dirty="0" smtClean="0">
                <a:solidFill>
                  <a:schemeClr val="tx2"/>
                </a:solidFill>
              </a:rPr>
              <a:t>Delta-V </a:t>
            </a:r>
            <a:r>
              <a:rPr lang="en-GB" dirty="0">
                <a:solidFill>
                  <a:schemeClr val="tx2"/>
                </a:solidFill>
              </a:rPr>
              <a:t>becomes </a:t>
            </a:r>
            <a:r>
              <a:rPr lang="en-GB" dirty="0" smtClean="0">
                <a:solidFill>
                  <a:schemeClr val="tx2"/>
                </a:solidFill>
              </a:rPr>
              <a:t>prohibitive, also </a:t>
            </a:r>
            <a:r>
              <a:rPr lang="en-GB" dirty="0">
                <a:solidFill>
                  <a:schemeClr val="tx2"/>
                </a:solidFill>
              </a:rPr>
              <a:t>saturating the </a:t>
            </a:r>
            <a:r>
              <a:rPr lang="en-GB" dirty="0" smtClean="0">
                <a:solidFill>
                  <a:schemeClr val="tx2"/>
                </a:solidFill>
              </a:rPr>
              <a:t/>
            </a:r>
            <a:br>
              <a:rPr lang="en-GB" dirty="0" smtClean="0">
                <a:solidFill>
                  <a:schemeClr val="tx2"/>
                </a:solidFill>
              </a:rPr>
            </a:br>
            <a:r>
              <a:rPr lang="en-GB" dirty="0" smtClean="0">
                <a:solidFill>
                  <a:schemeClr val="tx2"/>
                </a:solidFill>
              </a:rPr>
              <a:t>interplanetary </a:t>
            </a:r>
            <a:r>
              <a:rPr lang="en-GB" dirty="0">
                <a:solidFill>
                  <a:schemeClr val="tx2"/>
                </a:solidFill>
              </a:rPr>
              <a:t>arcs with thrust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dirty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dirty="0">
              <a:solidFill>
                <a:schemeClr val="tx2"/>
              </a:solidFill>
            </a:endParaRPr>
          </a:p>
          <a:p>
            <a:pPr marL="522284" lvl="1" indent="-342900">
              <a:buFont typeface="Wingdings" panose="05000000000000000000" pitchFamily="2" charset="2"/>
              <a:buChar char="ü"/>
            </a:pPr>
            <a:endParaRPr lang="en-GB" dirty="0" smtClean="0">
              <a:solidFill>
                <a:schemeClr val="tx2"/>
              </a:solidFill>
            </a:endParaRPr>
          </a:p>
          <a:p>
            <a:pPr marL="522284" lvl="1" indent="-342900">
              <a:buFont typeface="Wingdings" panose="05000000000000000000" pitchFamily="2" charset="2"/>
              <a:buChar char="ü"/>
            </a:pPr>
            <a:endParaRPr lang="en-GB" dirty="0">
              <a:solidFill>
                <a:schemeClr val="tx2"/>
              </a:solidFill>
            </a:endParaRPr>
          </a:p>
          <a:p>
            <a:pPr marL="522284" lvl="1" indent="-342900">
              <a:buFont typeface="Wingdings" panose="05000000000000000000" pitchFamily="2" charset="2"/>
              <a:buChar char="ü"/>
            </a:pPr>
            <a:endParaRPr lang="en-GB" dirty="0" smtClean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dirty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dirty="0" smtClean="0">
              <a:solidFill>
                <a:schemeClr val="tx2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GB" dirty="0">
              <a:solidFill>
                <a:schemeClr val="tx2"/>
              </a:solidFill>
            </a:endParaRPr>
          </a:p>
        </p:txBody>
      </p:sp>
      <p:pic>
        <p:nvPicPr>
          <p:cNvPr id="15362" name="Picture 2" descr="C:\Desktop\2018_ICATT\Presentations\Figures\SEPinertialtraj_comments.em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7" r="13426"/>
          <a:stretch/>
        </p:blipFill>
        <p:spPr bwMode="auto">
          <a:xfrm>
            <a:off x="6391568" y="1125260"/>
            <a:ext cx="5404515" cy="5256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7687712" y="694757"/>
            <a:ext cx="3135899" cy="5740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i="1" dirty="0" smtClean="0"/>
              <a:t>SEP transfer with T/M = 0.05 N/t</a:t>
            </a:r>
            <a:br>
              <a:rPr lang="en-GB" b="1" i="1" dirty="0" smtClean="0"/>
            </a:br>
            <a:r>
              <a:rPr lang="en-GB" b="1" i="1" dirty="0" smtClean="0"/>
              <a:t>(inertial frame)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0074340"/>
              </p:ext>
            </p:extLst>
          </p:nvPr>
        </p:nvGraphicFramePr>
        <p:xfrm>
          <a:off x="407368" y="1844824"/>
          <a:ext cx="5688634" cy="2808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662"/>
                <a:gridCol w="812662"/>
                <a:gridCol w="812662"/>
                <a:gridCol w="812662"/>
                <a:gridCol w="812662"/>
                <a:gridCol w="812662"/>
                <a:gridCol w="812662"/>
              </a:tblGrid>
              <a:tr h="60949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T (</a:t>
                      </a:r>
                      <a:r>
                        <a:rPr lang="en-GB" sz="1100" u="none" strike="noStrike" dirty="0" err="1">
                          <a:effectLst/>
                        </a:rPr>
                        <a:t>mN</a:t>
                      </a:r>
                      <a:r>
                        <a:rPr lang="en-GB" sz="1100" u="none" strike="noStrike" dirty="0">
                          <a:effectLst/>
                        </a:rPr>
                        <a:t>)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Initial mass (kg)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Final mass (kg)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Thrust-to-mass ratio (N/t)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Delta-V (m/s)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Arrival date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Transfer duration (days)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6646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1" u="none" strike="noStrike" dirty="0" err="1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Inf</a:t>
                      </a:r>
                      <a:r>
                        <a:rPr lang="en-GB" sz="1100" b="1" i="1" u="none" strike="noStrike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(CP</a:t>
                      </a:r>
                      <a:r>
                        <a:rPr lang="en-GB" sz="1100" b="1" i="1" u="none" strike="noStrike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)*</a:t>
                      </a:r>
                      <a:endParaRPr lang="en-GB" sz="1100" b="1" i="1" u="none" strike="noStrike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i="1" u="none" strike="noStrike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2000</a:t>
                      </a:r>
                      <a:endParaRPr lang="en-GB" sz="1100" b="0" i="1" u="none" strike="noStrike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i="1" u="none" strike="noStrike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N/A</a:t>
                      </a:r>
                      <a:endParaRPr lang="en-GB" sz="1100" b="0" i="1" u="none" strike="noStrike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i="1" u="none" strike="noStrike" dirty="0" err="1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Inf</a:t>
                      </a:r>
                      <a:endParaRPr lang="en-GB" sz="1100" b="0" i="1" u="none" strike="noStrike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1" u="none" strike="noStrike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945.95</a:t>
                      </a:r>
                      <a:endParaRPr lang="en-GB" sz="1100" b="1" i="1" u="none" strike="noStrike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i="1" u="none" strike="noStrike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05/01/2031</a:t>
                      </a:r>
                      <a:endParaRPr lang="en-GB" sz="1100" b="0" i="1" u="none" strike="noStrike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1" u="none" strike="noStrike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369</a:t>
                      </a:r>
                      <a:endParaRPr lang="en-GB" sz="1100" b="1" i="1" u="none" strike="noStrike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6646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>
                          <a:effectLst/>
                        </a:rPr>
                        <a:t>1000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2000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1886.65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0.5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 dirty="0">
                          <a:effectLst/>
                        </a:rPr>
                        <a:t>949.77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14/01/2031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 dirty="0">
                          <a:effectLst/>
                        </a:rPr>
                        <a:t>378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6646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>
                          <a:effectLst/>
                        </a:rPr>
                        <a:t>500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2000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1885.88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0.25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 dirty="0">
                          <a:effectLst/>
                        </a:rPr>
                        <a:t>956.48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25/01/2031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 dirty="0">
                          <a:effectLst/>
                        </a:rPr>
                        <a:t>389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6646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>
                          <a:effectLst/>
                        </a:rPr>
                        <a:t>250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2000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1880.62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0.125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 dirty="0">
                          <a:effectLst/>
                        </a:rPr>
                        <a:t>1001.94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18/02/2031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 dirty="0">
                          <a:effectLst/>
                        </a:rPr>
                        <a:t>413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6646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>
                          <a:effectLst/>
                        </a:rPr>
                        <a:t>125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2000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1864.61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0.0625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 dirty="0">
                          <a:effectLst/>
                        </a:rPr>
                        <a:t>1141.12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26/03/2031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 dirty="0">
                          <a:effectLst/>
                        </a:rPr>
                        <a:t>449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6646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 dirty="0">
                          <a:effectLst/>
                        </a:rPr>
                        <a:t>100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2000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1843.58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0.05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 dirty="0">
                          <a:effectLst/>
                        </a:rPr>
                        <a:t>1325.73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04/05/2031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 dirty="0">
                          <a:effectLst/>
                        </a:rPr>
                        <a:t>488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44250" y="4745091"/>
            <a:ext cx="3103478" cy="3400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* CP transfer solution for comparison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562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 of the presentation</a:t>
            </a:r>
            <a:endParaRPr lang="en-GB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" name="Content Placeholder 8"/>
          <p:cNvSpPr>
            <a:spLocks noGrp="1"/>
          </p:cNvSpPr>
          <p:nvPr>
            <p:ph idx="1"/>
          </p:nvPr>
        </p:nvSpPr>
        <p:spPr>
          <a:xfrm>
            <a:off x="654558" y="1373000"/>
            <a:ext cx="7529674" cy="4936320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GB" b="1" dirty="0" smtClean="0">
                <a:solidFill>
                  <a:schemeClr val="tx2"/>
                </a:solidFill>
              </a:rPr>
              <a:t>Introduction and motivations</a:t>
            </a:r>
          </a:p>
          <a:p>
            <a:pPr marL="342900" indent="-342900">
              <a:buFont typeface="+mj-lt"/>
              <a:buAutoNum type="arabicPeriod"/>
            </a:pPr>
            <a:endParaRPr lang="en-GB" dirty="0">
              <a:solidFill>
                <a:schemeClr val="tx2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b="1" dirty="0" smtClean="0">
                <a:solidFill>
                  <a:schemeClr val="tx2"/>
                </a:solidFill>
              </a:rPr>
              <a:t>Reference frames</a:t>
            </a:r>
          </a:p>
          <a:p>
            <a:pPr marL="342900" indent="-342900">
              <a:buFont typeface="+mj-lt"/>
              <a:buAutoNum type="arabicPeriod"/>
            </a:pPr>
            <a:endParaRPr lang="en-GB" dirty="0">
              <a:solidFill>
                <a:schemeClr val="tx2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b="1" dirty="0" smtClean="0">
                <a:solidFill>
                  <a:schemeClr val="tx2"/>
                </a:solidFill>
              </a:rPr>
              <a:t>Problem statement</a:t>
            </a:r>
          </a:p>
          <a:p>
            <a:pPr marL="342900" indent="-342900">
              <a:buFont typeface="+mj-lt"/>
              <a:buAutoNum type="arabicPeriod"/>
            </a:pPr>
            <a:endParaRPr lang="en-GB" dirty="0">
              <a:solidFill>
                <a:schemeClr val="tx2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b="1" dirty="0" smtClean="0">
                <a:solidFill>
                  <a:schemeClr val="tx2"/>
                </a:solidFill>
              </a:rPr>
              <a:t>Solution space analysis for direct injection</a:t>
            </a:r>
          </a:p>
          <a:p>
            <a:pPr marL="522284" lvl="1" indent="-342900"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chemeClr val="tx2"/>
                </a:solidFill>
              </a:rPr>
              <a:t>Preliminary Keplerian analyses</a:t>
            </a:r>
          </a:p>
          <a:p>
            <a:pPr marL="522284" lvl="1" indent="-342900"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chemeClr val="tx2"/>
                </a:solidFill>
              </a:rPr>
              <a:t>Transfer opportunities with Deep Space Manoeuvres and injection into the ecliptic</a:t>
            </a:r>
          </a:p>
          <a:p>
            <a:pPr marL="342900" indent="-342900">
              <a:buFont typeface="+mj-lt"/>
              <a:buAutoNum type="arabicPeriod"/>
            </a:pPr>
            <a:endParaRPr lang="en-GB" dirty="0">
              <a:solidFill>
                <a:schemeClr val="tx2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b="1" dirty="0" smtClean="0">
                <a:solidFill>
                  <a:schemeClr val="tx2"/>
                </a:solidFill>
              </a:rPr>
              <a:t>Alternative </a:t>
            </a:r>
            <a:r>
              <a:rPr lang="en-GB" b="1" dirty="0">
                <a:solidFill>
                  <a:schemeClr val="tx2"/>
                </a:solidFill>
              </a:rPr>
              <a:t>transfer strategies</a:t>
            </a:r>
          </a:p>
          <a:p>
            <a:pPr marL="522284" lvl="1" indent="-342900"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chemeClr val="tx2"/>
                </a:solidFill>
              </a:rPr>
              <a:t>Orbit raising from LEO or HEO</a:t>
            </a:r>
            <a:endParaRPr lang="en-GB" dirty="0">
              <a:solidFill>
                <a:schemeClr val="tx2"/>
              </a:solidFill>
            </a:endParaRPr>
          </a:p>
          <a:p>
            <a:pPr marL="522284" lvl="1" indent="-342900"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chemeClr val="tx2"/>
                </a:solidFill>
              </a:rPr>
              <a:t>Low energy escape via SEL1/SEL2</a:t>
            </a:r>
            <a:endParaRPr lang="en-GB" dirty="0">
              <a:solidFill>
                <a:schemeClr val="tx2"/>
              </a:solidFill>
            </a:endParaRPr>
          </a:p>
          <a:p>
            <a:pPr marL="522284" lvl="1" indent="-342900"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chemeClr val="tx2"/>
                </a:solidFill>
              </a:rPr>
              <a:t>Use of Lunar Gravity Assists</a:t>
            </a:r>
          </a:p>
          <a:p>
            <a:pPr marL="522284" lvl="1" indent="-342900"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chemeClr val="tx2"/>
                </a:solidFill>
              </a:rPr>
              <a:t>Transfers augmented with Solar Electric Propulsion</a:t>
            </a:r>
          </a:p>
          <a:p>
            <a:pPr marL="522284" lvl="1" indent="-342900">
              <a:buFont typeface="Wingdings" panose="05000000000000000000" pitchFamily="2" charset="2"/>
              <a:buChar char="Ø"/>
            </a:pPr>
            <a:endParaRPr lang="en-GB" dirty="0">
              <a:solidFill>
                <a:schemeClr val="tx2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b="1" dirty="0" smtClean="0">
                <a:solidFill>
                  <a:schemeClr val="tx2"/>
                </a:solidFill>
              </a:rPr>
              <a:t>Conclusion</a:t>
            </a:r>
            <a:endParaRPr lang="en-GB" b="1" dirty="0">
              <a:solidFill>
                <a:schemeClr val="tx2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GB" dirty="0" smtClean="0">
              <a:solidFill>
                <a:schemeClr val="tx2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GB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58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1" y="653693"/>
            <a:ext cx="11249698" cy="543060"/>
          </a:xfrm>
        </p:spPr>
        <p:txBody>
          <a:bodyPr/>
          <a:lstStyle/>
          <a:p>
            <a:r>
              <a:rPr lang="en-GB" dirty="0" smtClean="0"/>
              <a:t>6. Conclusion</a:t>
            </a:r>
            <a:endParaRPr lang="en-GB" b="1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" name="Content Placeholder 8"/>
          <p:cNvSpPr>
            <a:spLocks noGrp="1"/>
          </p:cNvSpPr>
          <p:nvPr>
            <p:ph idx="1"/>
          </p:nvPr>
        </p:nvSpPr>
        <p:spPr>
          <a:xfrm>
            <a:off x="472405" y="1373000"/>
            <a:ext cx="11528251" cy="5224352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chemeClr val="tx2"/>
                </a:solidFill>
              </a:rPr>
              <a:t>Several </a:t>
            </a:r>
            <a:r>
              <a:rPr lang="en-GB" dirty="0">
                <a:solidFill>
                  <a:schemeClr val="tx2"/>
                </a:solidFill>
              </a:rPr>
              <a:t>transfer strategies </a:t>
            </a:r>
            <a:r>
              <a:rPr lang="en-GB" dirty="0" smtClean="0">
                <a:solidFill>
                  <a:schemeClr val="tx2"/>
                </a:solidFill>
              </a:rPr>
              <a:t>are available to reach Earth-Leading </a:t>
            </a:r>
            <a:r>
              <a:rPr lang="en-GB" dirty="0">
                <a:solidFill>
                  <a:schemeClr val="tx2"/>
                </a:solidFill>
              </a:rPr>
              <a:t>or Earth-Trailing Heliocentric Orbits, as </a:t>
            </a:r>
            <a:r>
              <a:rPr lang="en-GB" dirty="0" smtClean="0">
                <a:solidFill>
                  <a:schemeClr val="tx2"/>
                </a:solidFill>
              </a:rPr>
              <a:t>candidate orbits </a:t>
            </a:r>
            <a:r>
              <a:rPr lang="en-GB" dirty="0">
                <a:solidFill>
                  <a:schemeClr val="tx2"/>
                </a:solidFill>
              </a:rPr>
              <a:t>for future operational or science </a:t>
            </a:r>
            <a:r>
              <a:rPr lang="en-GB" dirty="0" smtClean="0">
                <a:solidFill>
                  <a:schemeClr val="tx2"/>
                </a:solidFill>
              </a:rPr>
              <a:t>missions</a:t>
            </a:r>
            <a:r>
              <a:rPr lang="en-GB" dirty="0">
                <a:solidFill>
                  <a:schemeClr val="tx2"/>
                </a:solidFill>
              </a:rPr>
              <a:t>, providing some flexibility in the optimisation of a mission </a:t>
            </a:r>
            <a:r>
              <a:rPr lang="en-GB" dirty="0" smtClean="0">
                <a:solidFill>
                  <a:schemeClr val="tx2"/>
                </a:solidFill>
              </a:rPr>
              <a:t>architecture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dirty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chemeClr val="tx2"/>
                </a:solidFill>
              </a:rPr>
              <a:t>A new </a:t>
            </a:r>
            <a:r>
              <a:rPr lang="en-GB" dirty="0">
                <a:solidFill>
                  <a:schemeClr val="tx2"/>
                </a:solidFill>
              </a:rPr>
              <a:t>frame </a:t>
            </a:r>
            <a:r>
              <a:rPr lang="en-GB" dirty="0" smtClean="0">
                <a:solidFill>
                  <a:schemeClr val="tx2"/>
                </a:solidFill>
              </a:rPr>
              <a:t>(Sun-Mean </a:t>
            </a:r>
            <a:r>
              <a:rPr lang="en-GB" dirty="0">
                <a:solidFill>
                  <a:schemeClr val="tx2"/>
                </a:solidFill>
              </a:rPr>
              <a:t>Earth Moon Barycentre </a:t>
            </a:r>
            <a:r>
              <a:rPr lang="en-GB" dirty="0" smtClean="0">
                <a:solidFill>
                  <a:schemeClr val="tx2"/>
                </a:solidFill>
              </a:rPr>
              <a:t>rotating frame</a:t>
            </a:r>
            <a:r>
              <a:rPr lang="en-GB" dirty="0">
                <a:solidFill>
                  <a:schemeClr val="tx2"/>
                </a:solidFill>
              </a:rPr>
              <a:t>) has been introduced as a convenient way to </a:t>
            </a:r>
            <a:r>
              <a:rPr lang="en-GB" dirty="0" smtClean="0">
                <a:solidFill>
                  <a:schemeClr val="tx2"/>
                </a:solidFill>
              </a:rPr>
              <a:t>describe transfer </a:t>
            </a:r>
            <a:r>
              <a:rPr lang="en-GB" dirty="0">
                <a:solidFill>
                  <a:schemeClr val="tx2"/>
                </a:solidFill>
              </a:rPr>
              <a:t>trajectories to such target </a:t>
            </a:r>
            <a:r>
              <a:rPr lang="en-GB" dirty="0" smtClean="0">
                <a:solidFill>
                  <a:schemeClr val="tx2"/>
                </a:solidFill>
              </a:rPr>
              <a:t>destinations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dirty="0" smtClean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chemeClr val="tx2"/>
                </a:solidFill>
              </a:rPr>
              <a:t>Strong seasonal variations </a:t>
            </a:r>
            <a:r>
              <a:rPr lang="en-GB" dirty="0">
                <a:solidFill>
                  <a:schemeClr val="tx2"/>
                </a:solidFill>
              </a:rPr>
              <a:t>of the required transfer Delta-V have been </a:t>
            </a:r>
            <a:r>
              <a:rPr lang="en-GB" dirty="0" smtClean="0">
                <a:solidFill>
                  <a:schemeClr val="tx2"/>
                </a:solidFill>
              </a:rPr>
              <a:t>described for </a:t>
            </a:r>
            <a:r>
              <a:rPr lang="en-GB" dirty="0">
                <a:solidFill>
                  <a:schemeClr val="tx2"/>
                </a:solidFill>
              </a:rPr>
              <a:t>a direct injection scenario into heliocentric </a:t>
            </a:r>
            <a:r>
              <a:rPr lang="en-GB" dirty="0" smtClean="0">
                <a:solidFill>
                  <a:schemeClr val="tx2"/>
                </a:solidFill>
              </a:rPr>
              <a:t>transfer orbit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dirty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chemeClr val="tx2"/>
                </a:solidFill>
              </a:rPr>
              <a:t>More mass efficient </a:t>
            </a:r>
            <a:r>
              <a:rPr lang="en-GB" dirty="0">
                <a:solidFill>
                  <a:schemeClr val="tx2"/>
                </a:solidFill>
              </a:rPr>
              <a:t>strategies include low energy </a:t>
            </a:r>
            <a:r>
              <a:rPr lang="en-GB" dirty="0" smtClean="0">
                <a:solidFill>
                  <a:schemeClr val="tx2"/>
                </a:solidFill>
              </a:rPr>
              <a:t>escape via </a:t>
            </a:r>
            <a:r>
              <a:rPr lang="en-GB" dirty="0">
                <a:solidFill>
                  <a:schemeClr val="tx2"/>
                </a:solidFill>
              </a:rPr>
              <a:t>the Sun-Earth Lagrange Points, as well as Lunar </a:t>
            </a:r>
            <a:r>
              <a:rPr lang="en-GB" dirty="0" smtClean="0">
                <a:solidFill>
                  <a:schemeClr val="tx2"/>
                </a:solidFill>
              </a:rPr>
              <a:t>Gravity Assists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dirty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tx2"/>
                </a:solidFill>
              </a:rPr>
              <a:t>However, these alternative options come at the </a:t>
            </a:r>
            <a:r>
              <a:rPr lang="en-GB" dirty="0" smtClean="0">
                <a:solidFill>
                  <a:schemeClr val="tx2"/>
                </a:solidFill>
              </a:rPr>
              <a:t>expense of </a:t>
            </a:r>
            <a:r>
              <a:rPr lang="en-GB" dirty="0">
                <a:solidFill>
                  <a:schemeClr val="tx2"/>
                </a:solidFill>
              </a:rPr>
              <a:t>an additional LEOP and/or transfer duration, as </a:t>
            </a:r>
            <a:r>
              <a:rPr lang="en-GB" dirty="0" smtClean="0">
                <a:solidFill>
                  <a:schemeClr val="tx2"/>
                </a:solidFill>
              </a:rPr>
              <a:t>well as </a:t>
            </a:r>
            <a:r>
              <a:rPr lang="en-GB" dirty="0">
                <a:solidFill>
                  <a:schemeClr val="tx2"/>
                </a:solidFill>
              </a:rPr>
              <a:t>an increased operational complexity.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dirty="0" smtClean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dirty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dirty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dirty="0">
              <a:solidFill>
                <a:schemeClr val="tx2"/>
              </a:solidFill>
            </a:endParaRPr>
          </a:p>
          <a:p>
            <a:pPr marL="522284" lvl="1" indent="-342900">
              <a:buFont typeface="Wingdings" panose="05000000000000000000" pitchFamily="2" charset="2"/>
              <a:buChar char="ü"/>
            </a:pPr>
            <a:endParaRPr lang="en-GB" dirty="0" smtClean="0">
              <a:solidFill>
                <a:schemeClr val="tx2"/>
              </a:solidFill>
            </a:endParaRPr>
          </a:p>
          <a:p>
            <a:pPr marL="522284" lvl="1" indent="-342900">
              <a:buFont typeface="Wingdings" panose="05000000000000000000" pitchFamily="2" charset="2"/>
              <a:buChar char="ü"/>
            </a:pPr>
            <a:endParaRPr lang="en-GB" dirty="0">
              <a:solidFill>
                <a:schemeClr val="tx2"/>
              </a:solidFill>
            </a:endParaRPr>
          </a:p>
          <a:p>
            <a:pPr marL="522284" lvl="1" indent="-342900">
              <a:buFont typeface="Wingdings" panose="05000000000000000000" pitchFamily="2" charset="2"/>
              <a:buChar char="ü"/>
            </a:pPr>
            <a:endParaRPr lang="en-GB" dirty="0" smtClean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dirty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dirty="0" smtClean="0">
              <a:solidFill>
                <a:schemeClr val="tx2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GB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26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Thank you – Questions ?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0" y="6443663"/>
            <a:ext cx="293688" cy="215900"/>
          </a:xfrm>
        </p:spPr>
        <p:txBody>
          <a:bodyPr/>
          <a:lstStyle/>
          <a:p>
            <a:fld id="{290114C8-F7F2-4E05-9CAE-DDD3D22A4BE8}" type="slidenum">
              <a:rPr lang="de-DE" altLang="de-DE" smtClean="0"/>
              <a:pPr/>
              <a:t>21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307876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1. Introduction and motivations</a:t>
            </a:r>
            <a:endParaRPr lang="en-GB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" name="Content Placeholder 8"/>
          <p:cNvSpPr>
            <a:spLocks noGrp="1"/>
          </p:cNvSpPr>
          <p:nvPr>
            <p:ph idx="1"/>
          </p:nvPr>
        </p:nvSpPr>
        <p:spPr>
          <a:xfrm>
            <a:off x="472406" y="1373000"/>
            <a:ext cx="8366714" cy="3856200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b="1" dirty="0" smtClean="0">
                <a:solidFill>
                  <a:schemeClr val="tx2"/>
                </a:solidFill>
              </a:rPr>
              <a:t>Focus on mission design techniques towards Earth Displaced Heliocentric Orbits:</a:t>
            </a:r>
          </a:p>
          <a:p>
            <a:pPr marL="522284" lvl="1" indent="-342900"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chemeClr val="tx2"/>
                </a:solidFill>
              </a:rPr>
              <a:t>Earth-Trailing Heliocentric Orbits (</a:t>
            </a:r>
            <a:r>
              <a:rPr lang="en-GB" i="1" dirty="0" smtClean="0">
                <a:solidFill>
                  <a:schemeClr val="tx2"/>
                </a:solidFill>
              </a:rPr>
              <a:t>ETHOs</a:t>
            </a:r>
            <a:r>
              <a:rPr lang="en-GB" dirty="0" smtClean="0">
                <a:solidFill>
                  <a:schemeClr val="tx2"/>
                </a:solidFill>
              </a:rPr>
              <a:t>)</a:t>
            </a:r>
          </a:p>
          <a:p>
            <a:pPr marL="522284" lvl="1" indent="-342900"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chemeClr val="tx2"/>
                </a:solidFill>
              </a:rPr>
              <a:t>Earth-Leading </a:t>
            </a:r>
            <a:r>
              <a:rPr lang="en-GB" dirty="0">
                <a:solidFill>
                  <a:schemeClr val="tx2"/>
                </a:solidFill>
              </a:rPr>
              <a:t>Heliocentric Orbits (</a:t>
            </a:r>
            <a:r>
              <a:rPr lang="en-GB" i="1" dirty="0" smtClean="0">
                <a:solidFill>
                  <a:schemeClr val="tx2"/>
                </a:solidFill>
              </a:rPr>
              <a:t>ELHOs</a:t>
            </a:r>
            <a:r>
              <a:rPr lang="en-GB" dirty="0" smtClean="0">
                <a:solidFill>
                  <a:schemeClr val="tx2"/>
                </a:solidFill>
              </a:rPr>
              <a:t>)</a:t>
            </a:r>
          </a:p>
          <a:p>
            <a:pPr marL="522284" lvl="1" indent="-342900">
              <a:buFont typeface="Wingdings" panose="05000000000000000000" pitchFamily="2" charset="2"/>
              <a:buChar char="ü"/>
            </a:pPr>
            <a:endParaRPr lang="en-GB" dirty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b="1" dirty="0" smtClean="0">
                <a:solidFill>
                  <a:schemeClr val="tx2"/>
                </a:solidFill>
              </a:rPr>
              <a:t>Examples of past missions</a:t>
            </a:r>
            <a:endParaRPr lang="en-GB" b="1" dirty="0">
              <a:solidFill>
                <a:schemeClr val="tx2"/>
              </a:solidFill>
            </a:endParaRPr>
          </a:p>
          <a:p>
            <a:pPr marL="522284" lvl="1" indent="-342900">
              <a:buFont typeface="Wingdings" panose="05000000000000000000" pitchFamily="2" charset="2"/>
              <a:buChar char="ü"/>
            </a:pPr>
            <a:r>
              <a:rPr lang="en-GB" dirty="0">
                <a:solidFill>
                  <a:schemeClr val="tx2"/>
                </a:solidFill>
              </a:rPr>
              <a:t>NASA’s Spitzer Space </a:t>
            </a:r>
            <a:r>
              <a:rPr lang="en-GB" dirty="0" smtClean="0">
                <a:solidFill>
                  <a:schemeClr val="tx2"/>
                </a:solidFill>
              </a:rPr>
              <a:t>Telescope: launched in 2003, retired in 2009</a:t>
            </a:r>
          </a:p>
          <a:p>
            <a:pPr marL="522284" lvl="1" indent="-342900"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chemeClr val="tx2"/>
                </a:solidFill>
              </a:rPr>
              <a:t>NASA’s </a:t>
            </a:r>
            <a:r>
              <a:rPr lang="en-GB" dirty="0">
                <a:solidFill>
                  <a:schemeClr val="tx2"/>
                </a:solidFill>
              </a:rPr>
              <a:t>Space Interferometry </a:t>
            </a:r>
            <a:r>
              <a:rPr lang="en-GB" dirty="0" smtClean="0">
                <a:solidFill>
                  <a:schemeClr val="tx2"/>
                </a:solidFill>
              </a:rPr>
              <a:t>Mission (SIM): cancelled in 2010</a:t>
            </a:r>
          </a:p>
          <a:p>
            <a:pPr marL="522284" lvl="1" indent="-342900"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chemeClr val="tx2"/>
                </a:solidFill>
              </a:rPr>
              <a:t>NASA’s Kepler space observatory: launched in 2009, retired on 30 October 2018</a:t>
            </a:r>
          </a:p>
          <a:p>
            <a:pPr marL="522284" lvl="1" indent="-342900">
              <a:buFont typeface="Wingdings" panose="05000000000000000000" pitchFamily="2" charset="2"/>
              <a:buChar char="ü"/>
            </a:pPr>
            <a:r>
              <a:rPr lang="en-GB" dirty="0">
                <a:solidFill>
                  <a:schemeClr val="tx2"/>
                </a:solidFill>
              </a:rPr>
              <a:t>NASA’s </a:t>
            </a:r>
            <a:r>
              <a:rPr lang="en-GB" dirty="0" smtClean="0">
                <a:solidFill>
                  <a:schemeClr val="tx2"/>
                </a:solidFill>
              </a:rPr>
              <a:t>Solar </a:t>
            </a:r>
            <a:r>
              <a:rPr lang="en-GB" dirty="0" err="1">
                <a:solidFill>
                  <a:schemeClr val="tx2"/>
                </a:solidFill>
              </a:rPr>
              <a:t>TErrestrial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RElations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smtClean="0">
                <a:solidFill>
                  <a:schemeClr val="tx2"/>
                </a:solidFill>
              </a:rPr>
              <a:t>Observatory (STEREO): launched in 2006</a:t>
            </a:r>
            <a:endParaRPr lang="en-GB" dirty="0">
              <a:solidFill>
                <a:schemeClr val="tx2"/>
              </a:solidFill>
            </a:endParaRPr>
          </a:p>
          <a:p>
            <a:pPr marL="522284" lvl="1" indent="-342900">
              <a:buFont typeface="Wingdings" panose="05000000000000000000" pitchFamily="2" charset="2"/>
              <a:buChar char="ü"/>
            </a:pPr>
            <a:endParaRPr lang="en-GB" dirty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b="1" dirty="0" smtClean="0">
                <a:solidFill>
                  <a:schemeClr val="tx2"/>
                </a:solidFill>
              </a:rPr>
              <a:t>Drift-away orbits – principle:</a:t>
            </a:r>
          </a:p>
          <a:p>
            <a:pPr marL="522284" lvl="1" indent="-342900"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chemeClr val="tx2"/>
                </a:solidFill>
              </a:rPr>
              <a:t>Increase (for trailing) / decrease (for leading) heliocentric semi-major axis </a:t>
            </a:r>
            <a:r>
              <a:rPr lang="en-GB" dirty="0" err="1" smtClean="0">
                <a:solidFill>
                  <a:schemeClr val="tx2"/>
                </a:solidFill>
              </a:rPr>
              <a:t>wrt</a:t>
            </a:r>
            <a:r>
              <a:rPr lang="en-GB" dirty="0" smtClean="0">
                <a:solidFill>
                  <a:schemeClr val="tx2"/>
                </a:solidFill>
              </a:rPr>
              <a:t> Earth (1 AU)</a:t>
            </a:r>
            <a:endParaRPr lang="en-GB" dirty="0">
              <a:solidFill>
                <a:schemeClr val="tx2"/>
              </a:solidFill>
            </a:endParaRPr>
          </a:p>
          <a:p>
            <a:pPr marL="522284" lvl="1" indent="-342900"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chemeClr val="tx2"/>
                </a:solidFill>
              </a:rPr>
              <a:t>Different orbital period around the Sun </a:t>
            </a:r>
            <a:br>
              <a:rPr lang="en-GB" dirty="0" smtClean="0">
                <a:solidFill>
                  <a:schemeClr val="tx2"/>
                </a:solidFill>
              </a:rPr>
            </a:br>
            <a:r>
              <a:rPr lang="en-GB" dirty="0" smtClean="0">
                <a:solidFill>
                  <a:schemeClr val="tx2"/>
                </a:solidFill>
                <a:sym typeface="Wingdings" panose="05000000000000000000" pitchFamily="2" charset="2"/>
              </a:rPr>
              <a:t> </a:t>
            </a:r>
            <a:r>
              <a:rPr lang="en-GB" dirty="0" smtClean="0">
                <a:solidFill>
                  <a:schemeClr val="tx2"/>
                </a:solidFill>
              </a:rPr>
              <a:t>heliocentric </a:t>
            </a:r>
            <a:r>
              <a:rPr lang="en-GB" i="1" dirty="0" smtClean="0">
                <a:solidFill>
                  <a:schemeClr val="tx2"/>
                </a:solidFill>
              </a:rPr>
              <a:t>mean motion </a:t>
            </a:r>
            <a:r>
              <a:rPr lang="en-GB" dirty="0" smtClean="0">
                <a:solidFill>
                  <a:schemeClr val="tx2"/>
                </a:solidFill>
              </a:rPr>
              <a:t>is faster (ELHOs) or slower (for trailing ETHOs) than </a:t>
            </a:r>
            <a:r>
              <a:rPr lang="en-GB" dirty="0">
                <a:solidFill>
                  <a:schemeClr val="tx2"/>
                </a:solidFill>
              </a:rPr>
              <a:t>Earth</a:t>
            </a:r>
          </a:p>
          <a:p>
            <a:pPr marL="522284" lvl="1" indent="-342900">
              <a:buFont typeface="Wingdings" panose="05000000000000000000" pitchFamily="2" charset="2"/>
              <a:buChar char="ü"/>
            </a:pPr>
            <a:endParaRPr lang="en-GB" dirty="0" smtClean="0">
              <a:solidFill>
                <a:schemeClr val="tx2"/>
              </a:solidFill>
            </a:endParaRPr>
          </a:p>
          <a:p>
            <a:pPr marL="522284" lvl="1" indent="-342900">
              <a:buFont typeface="Wingdings" panose="05000000000000000000" pitchFamily="2" charset="2"/>
              <a:buChar char="ü"/>
            </a:pPr>
            <a:endParaRPr lang="en-GB" dirty="0">
              <a:solidFill>
                <a:schemeClr val="tx2"/>
              </a:solidFill>
            </a:endParaRPr>
          </a:p>
          <a:p>
            <a:pPr marL="522284" lvl="1" indent="-342900">
              <a:buFont typeface="Wingdings" panose="05000000000000000000" pitchFamily="2" charset="2"/>
              <a:buChar char="ü"/>
            </a:pPr>
            <a:endParaRPr lang="en-GB" dirty="0">
              <a:solidFill>
                <a:schemeClr val="tx2"/>
              </a:solidFill>
            </a:endParaRPr>
          </a:p>
          <a:p>
            <a:pPr marL="522284" lvl="1" indent="-342900">
              <a:buFont typeface="Wingdings" panose="05000000000000000000" pitchFamily="2" charset="2"/>
              <a:buChar char="ü"/>
            </a:pPr>
            <a:endParaRPr lang="en-GB" dirty="0" smtClean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dirty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dirty="0" smtClean="0">
              <a:solidFill>
                <a:schemeClr val="tx2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GB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3136" y="149884"/>
            <a:ext cx="3017520" cy="6087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87688" y="5494482"/>
            <a:ext cx="6096000" cy="81483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i="1" dirty="0" smtClean="0"/>
              <a:t>Figure credits: D.W</a:t>
            </a:r>
            <a:r>
              <a:rPr lang="en-GB" i="1" dirty="0"/>
              <a:t>. Dunham, J.J. Guzman, and P.J. </a:t>
            </a:r>
            <a:r>
              <a:rPr lang="en-GB" i="1" dirty="0" smtClean="0"/>
              <a:t>Sharer</a:t>
            </a:r>
            <a:r>
              <a:rPr lang="en-GB" i="1" dirty="0"/>
              <a:t/>
            </a:r>
            <a:br>
              <a:rPr lang="en-GB" i="1" dirty="0"/>
            </a:br>
            <a:r>
              <a:rPr lang="en-GB" i="1" dirty="0" smtClean="0"/>
              <a:t>“Stereo trajectory and </a:t>
            </a:r>
            <a:r>
              <a:rPr lang="en-GB" i="1" dirty="0" err="1"/>
              <a:t>maneuver</a:t>
            </a:r>
            <a:r>
              <a:rPr lang="en-GB" i="1" dirty="0"/>
              <a:t> design.,” Johns Hopkins APL </a:t>
            </a:r>
            <a:r>
              <a:rPr lang="en-GB" i="1" dirty="0" smtClean="0"/>
              <a:t>Technical </a:t>
            </a:r>
            <a:r>
              <a:rPr lang="nl-NL" i="1" dirty="0" smtClean="0"/>
              <a:t>Digest</a:t>
            </a:r>
            <a:r>
              <a:rPr lang="nl-NL" i="1" dirty="0"/>
              <a:t>, vol. 28, no. 2, pp. 104 – 125, 2009.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76851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1. Introduction and motivations</a:t>
            </a:r>
            <a:endParaRPr lang="en-GB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" name="Content Placeholder 8"/>
          <p:cNvSpPr>
            <a:spLocks noGrp="1"/>
          </p:cNvSpPr>
          <p:nvPr>
            <p:ph idx="1"/>
          </p:nvPr>
        </p:nvSpPr>
        <p:spPr>
          <a:xfrm>
            <a:off x="472406" y="1373000"/>
            <a:ext cx="5967623" cy="5224352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b="1" dirty="0">
                <a:solidFill>
                  <a:schemeClr val="tx2"/>
                </a:solidFill>
              </a:rPr>
              <a:t>Focus of the presentation:</a:t>
            </a:r>
          </a:p>
          <a:p>
            <a:pPr marL="522284" lvl="1" indent="-342900">
              <a:buFont typeface="Wingdings" panose="05000000000000000000" pitchFamily="2" charset="2"/>
              <a:buChar char="ü"/>
            </a:pPr>
            <a:r>
              <a:rPr lang="en-GB" dirty="0">
                <a:solidFill>
                  <a:schemeClr val="tx2"/>
                </a:solidFill>
              </a:rPr>
              <a:t>Earth-Displaced Heliocentric Orbits </a:t>
            </a:r>
            <a:r>
              <a:rPr lang="en-GB" dirty="0" smtClean="0">
                <a:solidFill>
                  <a:schemeClr val="tx2"/>
                </a:solidFill>
              </a:rPr>
              <a:t>(trailing or leading) in </a:t>
            </a:r>
            <a:r>
              <a:rPr lang="en-GB" dirty="0">
                <a:solidFill>
                  <a:schemeClr val="tx2"/>
                </a:solidFill>
              </a:rPr>
              <a:t>a 1:1 resonance with Earth </a:t>
            </a:r>
            <a:r>
              <a:rPr lang="en-GB" dirty="0" smtClean="0">
                <a:solidFill>
                  <a:schemeClr val="tx2"/>
                </a:solidFill>
                <a:sym typeface="Wingdings" panose="05000000000000000000" pitchFamily="2" charset="2"/>
              </a:rPr>
              <a:t> </a:t>
            </a:r>
            <a:r>
              <a:rPr lang="en-GB" dirty="0">
                <a:solidFill>
                  <a:schemeClr val="tx2"/>
                </a:solidFill>
                <a:sym typeface="Wingdings" panose="05000000000000000000" pitchFamily="2" charset="2"/>
              </a:rPr>
              <a:t>semi-major axis differential cancelled upon insertion</a:t>
            </a:r>
            <a:endParaRPr lang="en-GB" b="1" dirty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800" b="1" dirty="0" smtClean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b="1" dirty="0" smtClean="0">
                <a:solidFill>
                  <a:schemeClr val="tx2"/>
                </a:solidFill>
              </a:rPr>
              <a:t>Examples </a:t>
            </a:r>
            <a:r>
              <a:rPr lang="en-GB" b="1" dirty="0">
                <a:solidFill>
                  <a:schemeClr val="tx2"/>
                </a:solidFill>
              </a:rPr>
              <a:t>of </a:t>
            </a:r>
            <a:r>
              <a:rPr lang="en-GB" b="1" dirty="0" smtClean="0">
                <a:solidFill>
                  <a:schemeClr val="tx2"/>
                </a:solidFill>
              </a:rPr>
              <a:t>future  ESA missions:</a:t>
            </a:r>
          </a:p>
          <a:p>
            <a:pPr marL="522284" lvl="1" indent="-342900"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chemeClr val="tx2"/>
                </a:solidFill>
              </a:rPr>
              <a:t>ESA’s Lagrange Missions (Space Weather): </a:t>
            </a:r>
            <a:br>
              <a:rPr lang="en-GB" dirty="0" smtClean="0">
                <a:solidFill>
                  <a:schemeClr val="tx2"/>
                </a:solidFill>
              </a:rPr>
            </a:br>
            <a:r>
              <a:rPr lang="en-GB" dirty="0" smtClean="0">
                <a:solidFill>
                  <a:schemeClr val="tx2"/>
                </a:solidFill>
              </a:rPr>
              <a:t>Airbus </a:t>
            </a:r>
            <a:r>
              <a:rPr lang="en-GB" dirty="0">
                <a:solidFill>
                  <a:schemeClr val="tx2"/>
                </a:solidFill>
              </a:rPr>
              <a:t>-</a:t>
            </a:r>
            <a:r>
              <a:rPr lang="en-GB" dirty="0" smtClean="0">
                <a:solidFill>
                  <a:schemeClr val="tx2"/>
                </a:solidFill>
              </a:rPr>
              <a:t>led Phase A completed, Phase B1 ongoing</a:t>
            </a:r>
          </a:p>
          <a:p>
            <a:pPr marL="522284" lvl="1" indent="-342900"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chemeClr val="tx2"/>
                </a:solidFill>
              </a:rPr>
              <a:t>ESA’s Laser Space Interferometer Space Antenna (LISA): </a:t>
            </a:r>
            <a:br>
              <a:rPr lang="en-GB" dirty="0" smtClean="0">
                <a:solidFill>
                  <a:schemeClr val="tx2"/>
                </a:solidFill>
              </a:rPr>
            </a:br>
            <a:r>
              <a:rPr lang="en-GB" dirty="0" smtClean="0">
                <a:solidFill>
                  <a:schemeClr val="tx2"/>
                </a:solidFill>
              </a:rPr>
              <a:t>Airbus-led Phase </a:t>
            </a:r>
            <a:r>
              <a:rPr lang="en-GB" dirty="0">
                <a:solidFill>
                  <a:schemeClr val="tx2"/>
                </a:solidFill>
              </a:rPr>
              <a:t>A </a:t>
            </a:r>
            <a:r>
              <a:rPr lang="en-GB" dirty="0" smtClean="0">
                <a:solidFill>
                  <a:schemeClr val="tx2"/>
                </a:solidFill>
              </a:rPr>
              <a:t>ongoing</a:t>
            </a:r>
            <a:endParaRPr lang="en-GB" dirty="0">
              <a:solidFill>
                <a:schemeClr val="tx2"/>
              </a:solidFill>
            </a:endParaRPr>
          </a:p>
          <a:p>
            <a:pPr marL="522284" lvl="1" indent="-342900"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chemeClr val="tx2"/>
                </a:solidFill>
              </a:rPr>
              <a:t>… ?</a:t>
            </a:r>
            <a:endParaRPr lang="en-GB" dirty="0">
              <a:solidFill>
                <a:schemeClr val="tx2"/>
              </a:solidFill>
            </a:endParaRPr>
          </a:p>
          <a:p>
            <a:pPr lvl="1" indent="0">
              <a:buNone/>
            </a:pPr>
            <a:endParaRPr lang="en-GB" sz="800" b="1" dirty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b="1" dirty="0" smtClean="0">
                <a:solidFill>
                  <a:schemeClr val="tx2"/>
                </a:solidFill>
              </a:rPr>
              <a:t>Benefits of such orbits: </a:t>
            </a:r>
            <a:br>
              <a:rPr lang="en-GB" b="1" dirty="0" smtClean="0">
                <a:solidFill>
                  <a:schemeClr val="tx2"/>
                </a:solidFill>
              </a:rPr>
            </a:br>
            <a:r>
              <a:rPr lang="en-GB" dirty="0" smtClean="0">
                <a:solidFill>
                  <a:schemeClr val="tx2"/>
                </a:solidFill>
              </a:rPr>
              <a:t>Near-constant </a:t>
            </a:r>
            <a:r>
              <a:rPr lang="en-GB" dirty="0">
                <a:solidFill>
                  <a:schemeClr val="tx2"/>
                </a:solidFill>
              </a:rPr>
              <a:t>distance and geometry with </a:t>
            </a:r>
            <a:r>
              <a:rPr lang="en-GB" dirty="0" smtClean="0">
                <a:solidFill>
                  <a:schemeClr val="tx2"/>
                </a:solidFill>
              </a:rPr>
              <a:t>respect to </a:t>
            </a:r>
            <a:r>
              <a:rPr lang="en-GB" dirty="0">
                <a:solidFill>
                  <a:schemeClr val="tx2"/>
                </a:solidFill>
              </a:rPr>
              <a:t>the Sun and the Earth, thus potentially </a:t>
            </a:r>
            <a:r>
              <a:rPr lang="en-GB" dirty="0" smtClean="0">
                <a:solidFill>
                  <a:schemeClr val="tx2"/>
                </a:solidFill>
              </a:rPr>
              <a:t>simplifying the </a:t>
            </a:r>
            <a:r>
              <a:rPr lang="en-GB" dirty="0">
                <a:solidFill>
                  <a:schemeClr val="tx2"/>
                </a:solidFill>
              </a:rPr>
              <a:t>spacecraft </a:t>
            </a:r>
            <a:r>
              <a:rPr lang="en-GB" dirty="0" smtClean="0">
                <a:solidFill>
                  <a:schemeClr val="tx2"/>
                </a:solidFill>
              </a:rPr>
              <a:t>design for:</a:t>
            </a:r>
            <a:endParaRPr lang="en-GB" dirty="0">
              <a:solidFill>
                <a:schemeClr val="tx2"/>
              </a:solidFill>
            </a:endParaRPr>
          </a:p>
          <a:p>
            <a:pPr marL="522284" lvl="1" indent="-342900">
              <a:buFont typeface="Wingdings" panose="05000000000000000000" pitchFamily="2" charset="2"/>
              <a:buChar char="ü"/>
            </a:pPr>
            <a:r>
              <a:rPr lang="en-GB" dirty="0">
                <a:solidFill>
                  <a:schemeClr val="tx2"/>
                </a:solidFill>
              </a:rPr>
              <a:t>P</a:t>
            </a:r>
            <a:r>
              <a:rPr lang="en-GB" dirty="0" smtClean="0">
                <a:solidFill>
                  <a:schemeClr val="tx2"/>
                </a:solidFill>
              </a:rPr>
              <a:t>ower generation: e.g</a:t>
            </a:r>
            <a:r>
              <a:rPr lang="en-GB" dirty="0">
                <a:solidFill>
                  <a:schemeClr val="tx2"/>
                </a:solidFill>
              </a:rPr>
              <a:t>. fixed </a:t>
            </a:r>
            <a:r>
              <a:rPr lang="en-GB" dirty="0" smtClean="0">
                <a:solidFill>
                  <a:schemeClr val="tx2"/>
                </a:solidFill>
              </a:rPr>
              <a:t>Solar Array,</a:t>
            </a:r>
            <a:endParaRPr lang="en-GB" dirty="0">
              <a:solidFill>
                <a:schemeClr val="tx2"/>
              </a:solidFill>
            </a:endParaRPr>
          </a:p>
          <a:p>
            <a:pPr marL="522284" lvl="1" indent="-342900"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chemeClr val="tx2"/>
                </a:solidFill>
              </a:rPr>
              <a:t>Communications: e.g</a:t>
            </a:r>
            <a:r>
              <a:rPr lang="en-GB" dirty="0">
                <a:solidFill>
                  <a:schemeClr val="tx2"/>
                </a:solidFill>
              </a:rPr>
              <a:t>. non-steerable </a:t>
            </a:r>
            <a:r>
              <a:rPr lang="en-GB" dirty="0" smtClean="0">
                <a:solidFill>
                  <a:schemeClr val="tx2"/>
                </a:solidFill>
              </a:rPr>
              <a:t>antennas</a:t>
            </a:r>
            <a:endParaRPr lang="en-GB" dirty="0">
              <a:solidFill>
                <a:schemeClr val="tx2"/>
              </a:solidFill>
            </a:endParaRPr>
          </a:p>
          <a:p>
            <a:pPr marL="522284" lvl="1" indent="-342900"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chemeClr val="tx2"/>
                </a:solidFill>
              </a:rPr>
              <a:t>Thermal design: stable </a:t>
            </a:r>
            <a:r>
              <a:rPr lang="en-GB" dirty="0">
                <a:solidFill>
                  <a:schemeClr val="tx2"/>
                </a:solidFill>
              </a:rPr>
              <a:t>and eclipse-free thermal </a:t>
            </a:r>
            <a:r>
              <a:rPr lang="en-GB" dirty="0" smtClean="0">
                <a:solidFill>
                  <a:schemeClr val="tx2"/>
                </a:solidFill>
              </a:rPr>
              <a:t>environment</a:t>
            </a:r>
          </a:p>
          <a:p>
            <a:pPr marL="522284" lvl="1" indent="-342900"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chemeClr val="tx2"/>
                </a:solidFill>
              </a:rPr>
              <a:t>Low (orbit dynamics) perturbation environment , etc.</a:t>
            </a:r>
            <a:br>
              <a:rPr lang="en-GB" dirty="0" smtClean="0">
                <a:solidFill>
                  <a:schemeClr val="tx2"/>
                </a:solidFill>
              </a:rPr>
            </a:br>
            <a:endParaRPr lang="en-GB" sz="800" dirty="0">
              <a:solidFill>
                <a:schemeClr val="tx2"/>
              </a:solidFill>
            </a:endParaRPr>
          </a:p>
          <a:p>
            <a:r>
              <a:rPr lang="en-GB" dirty="0" smtClean="0">
                <a:solidFill>
                  <a:schemeClr val="tx2"/>
                </a:solidFill>
                <a:sym typeface="Wingdings" panose="05000000000000000000" pitchFamily="2" charset="2"/>
              </a:rPr>
              <a:t> Candidate alternative operational/science orbits for future missions</a:t>
            </a:r>
            <a:endParaRPr lang="en-GB" dirty="0">
              <a:solidFill>
                <a:schemeClr val="tx2"/>
              </a:solidFill>
            </a:endParaRPr>
          </a:p>
          <a:p>
            <a:pPr marL="522284" lvl="1" indent="-342900">
              <a:buFont typeface="Wingdings" panose="05000000000000000000" pitchFamily="2" charset="2"/>
              <a:buChar char="Ø"/>
            </a:pPr>
            <a:endParaRPr lang="en-GB" b="1" dirty="0">
              <a:solidFill>
                <a:schemeClr val="tx2"/>
              </a:solidFill>
            </a:endParaRPr>
          </a:p>
          <a:p>
            <a:pPr marL="522284" lvl="1" indent="-342900">
              <a:buFont typeface="Wingdings" panose="05000000000000000000" pitchFamily="2" charset="2"/>
              <a:buChar char="ü"/>
            </a:pPr>
            <a:endParaRPr lang="en-GB" dirty="0" smtClean="0">
              <a:solidFill>
                <a:schemeClr val="tx2"/>
              </a:solidFill>
            </a:endParaRPr>
          </a:p>
          <a:p>
            <a:pPr marL="522284" lvl="1" indent="-342900">
              <a:buFont typeface="Wingdings" panose="05000000000000000000" pitchFamily="2" charset="2"/>
              <a:buChar char="ü"/>
            </a:pPr>
            <a:endParaRPr lang="en-GB" dirty="0">
              <a:solidFill>
                <a:schemeClr val="tx2"/>
              </a:solidFill>
            </a:endParaRPr>
          </a:p>
          <a:p>
            <a:pPr marL="522284" lvl="1" indent="-342900">
              <a:buFont typeface="Wingdings" panose="05000000000000000000" pitchFamily="2" charset="2"/>
              <a:buChar char="ü"/>
            </a:pPr>
            <a:endParaRPr lang="en-GB" dirty="0">
              <a:solidFill>
                <a:schemeClr val="tx2"/>
              </a:solidFill>
            </a:endParaRPr>
          </a:p>
          <a:p>
            <a:pPr marL="522284" lvl="1" indent="-342900">
              <a:buFont typeface="Wingdings" panose="05000000000000000000" pitchFamily="2" charset="2"/>
              <a:buChar char="ü"/>
            </a:pPr>
            <a:endParaRPr lang="en-GB" dirty="0" smtClean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dirty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dirty="0" smtClean="0">
              <a:solidFill>
                <a:schemeClr val="tx2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GB" dirty="0">
              <a:solidFill>
                <a:schemeClr val="tx2"/>
              </a:solidFill>
            </a:endParaRPr>
          </a:p>
        </p:txBody>
      </p:sp>
      <p:pic>
        <p:nvPicPr>
          <p:cNvPr id="1029" name="Picture 5" descr="C:\Desktop\2018_ICATT\Papers writing\Paper_01_EDHO\Paper\Figures\Future_lagrange_miss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081" y="248854"/>
            <a:ext cx="4942537" cy="2780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7118524" y="3129174"/>
            <a:ext cx="4163650" cy="5740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i="1" dirty="0" smtClean="0"/>
              <a:t>ESA Lagrange missions to SEL1/SEL5 (top)</a:t>
            </a:r>
            <a:br>
              <a:rPr lang="en-GB" b="1" i="1" dirty="0" smtClean="0"/>
            </a:br>
            <a:r>
              <a:rPr lang="en-GB" b="1" i="1" dirty="0" smtClean="0"/>
              <a:t>ESA LISA mission (bottom)</a:t>
            </a:r>
            <a:endParaRPr lang="en-GB" b="1" i="1" dirty="0"/>
          </a:p>
        </p:txBody>
      </p:sp>
      <p:grpSp>
        <p:nvGrpSpPr>
          <p:cNvPr id="12" name="Group 11"/>
          <p:cNvGrpSpPr/>
          <p:nvPr/>
        </p:nvGrpSpPr>
        <p:grpSpPr>
          <a:xfrm>
            <a:off x="6440029" y="3775185"/>
            <a:ext cx="5776651" cy="2638041"/>
            <a:chOff x="6310574" y="942990"/>
            <a:chExt cx="5776651" cy="2638041"/>
          </a:xfrm>
        </p:grpSpPr>
        <p:grpSp>
          <p:nvGrpSpPr>
            <p:cNvPr id="13" name="Group 12"/>
            <p:cNvGrpSpPr/>
            <p:nvPr/>
          </p:nvGrpSpPr>
          <p:grpSpPr>
            <a:xfrm>
              <a:off x="6598799" y="942990"/>
              <a:ext cx="5488426" cy="2638041"/>
              <a:chOff x="6598799" y="1008302"/>
              <a:chExt cx="5488426" cy="2638041"/>
            </a:xfrm>
          </p:grpSpPr>
          <p:pic>
            <p:nvPicPr>
              <p:cNvPr id="15" name="Grafik 718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01318" y="1498558"/>
                <a:ext cx="3391735" cy="1925910"/>
              </a:xfrm>
              <a:prstGeom prst="rect">
                <a:avLst/>
              </a:prstGeom>
            </p:spPr>
          </p:pic>
          <p:sp>
            <p:nvSpPr>
              <p:cNvPr id="16" name="Curved Right Arrow 15"/>
              <p:cNvSpPr/>
              <p:nvPr/>
            </p:nvSpPr>
            <p:spPr>
              <a:xfrm>
                <a:off x="6598799" y="1325707"/>
                <a:ext cx="1679275" cy="2320636"/>
              </a:xfrm>
              <a:prstGeom prst="curvedRightArrow">
                <a:avLst>
                  <a:gd name="adj1" fmla="val 3897"/>
                  <a:gd name="adj2" fmla="val 9013"/>
                  <a:gd name="adj3" fmla="val 5234"/>
                </a:avLst>
              </a:prstGeom>
              <a:solidFill>
                <a:srgbClr val="B1B1B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Circular Arrow 16"/>
              <p:cNvSpPr/>
              <p:nvPr/>
            </p:nvSpPr>
            <p:spPr>
              <a:xfrm>
                <a:off x="8934450" y="1372002"/>
                <a:ext cx="371475" cy="380598"/>
              </a:xfrm>
              <a:prstGeom prst="circularArrow">
                <a:avLst>
                  <a:gd name="adj1" fmla="val 12500"/>
                  <a:gd name="adj2" fmla="val 1142319"/>
                  <a:gd name="adj3" fmla="val 20457681"/>
                  <a:gd name="adj4" fmla="val 13308583"/>
                  <a:gd name="adj5" fmla="val 12500"/>
                </a:avLst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0269253" y="2133510"/>
                <a:ext cx="1817972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1200" b="1" i="1" dirty="0" smtClean="0"/>
                  <a:t>Outwards / clockwise formation</a:t>
                </a:r>
                <a:br>
                  <a:rPr lang="en-GB" sz="1200" b="1" i="1" dirty="0" smtClean="0"/>
                </a:br>
                <a:r>
                  <a:rPr lang="en-GB" sz="1200" b="1" i="1" dirty="0" smtClean="0"/>
                  <a:t>(Credits: ESA)</a:t>
                </a:r>
                <a:endParaRPr lang="en-GB" sz="1200" b="1" i="1" dirty="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9681543" y="1008302"/>
                <a:ext cx="1473480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sz="1200" i="1" dirty="0" smtClean="0">
                    <a:solidFill>
                      <a:srgbClr val="FF0000"/>
                    </a:solidFill>
                  </a:rPr>
                  <a:t>Formation rotating </a:t>
                </a:r>
                <a:br>
                  <a:rPr lang="en-GB" sz="1200" i="1" dirty="0" smtClean="0">
                    <a:solidFill>
                      <a:srgbClr val="FF0000"/>
                    </a:solidFill>
                  </a:rPr>
                </a:br>
                <a:r>
                  <a:rPr lang="en-GB" sz="1200" i="1" dirty="0" smtClean="0">
                    <a:solidFill>
                      <a:srgbClr val="FF0000"/>
                    </a:solidFill>
                  </a:rPr>
                  <a:t>clockwise</a:t>
                </a:r>
                <a:br>
                  <a:rPr lang="en-GB" sz="1200" i="1" dirty="0" smtClean="0">
                    <a:solidFill>
                      <a:srgbClr val="FF0000"/>
                    </a:solidFill>
                  </a:rPr>
                </a:br>
                <a:r>
                  <a:rPr lang="en-GB" sz="1200" i="1" dirty="0" smtClean="0">
                    <a:solidFill>
                      <a:srgbClr val="FF0000"/>
                    </a:solidFill>
                  </a:rPr>
                  <a:t>as seen from Sun</a:t>
                </a:r>
                <a:endParaRPr lang="en-GB" sz="12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0" name="Right Arrow 19"/>
              <p:cNvSpPr/>
              <p:nvPr/>
            </p:nvSpPr>
            <p:spPr>
              <a:xfrm rot="2612388">
                <a:off x="9561861" y="3105789"/>
                <a:ext cx="239364" cy="119293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9853341" y="3064854"/>
                <a:ext cx="197682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1200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Oriented normal pointing </a:t>
                </a:r>
                <a:br>
                  <a:rPr lang="en-GB" sz="1200" i="1" dirty="0" smtClean="0">
                    <a:solidFill>
                      <a:schemeClr val="accent1">
                        <a:lumMod val="75000"/>
                      </a:schemeClr>
                    </a:solidFill>
                  </a:rPr>
                </a:br>
                <a:r>
                  <a:rPr lang="en-GB" sz="1200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away from Sun (outwards)</a:t>
                </a:r>
                <a:endParaRPr lang="en-GB" sz="12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14" name="Rectangle 13"/>
            <p:cNvSpPr/>
            <p:nvPr/>
          </p:nvSpPr>
          <p:spPr>
            <a:xfrm>
              <a:off x="6310574" y="1035324"/>
              <a:ext cx="110479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1200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Heliocentric </a:t>
              </a:r>
              <a:br>
                <a:rPr lang="en-GB" sz="1200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</a:br>
              <a:r>
                <a:rPr lang="en-GB" sz="1200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orbital motion</a:t>
              </a:r>
              <a:endParaRPr lang="en-GB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095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2. Reference frames</a:t>
            </a:r>
            <a:endParaRPr lang="en-GB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" name="Content Placeholder 8"/>
          <p:cNvSpPr>
            <a:spLocks noGrp="1"/>
          </p:cNvSpPr>
          <p:nvPr>
            <p:ph idx="1"/>
          </p:nvPr>
        </p:nvSpPr>
        <p:spPr>
          <a:xfrm>
            <a:off x="472406" y="1373000"/>
            <a:ext cx="5479578" cy="4936320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b="1" dirty="0" smtClean="0">
                <a:solidFill>
                  <a:schemeClr val="tx2"/>
                </a:solidFill>
              </a:rPr>
              <a:t>Sun-Earth rotating frame: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1000" b="1" dirty="0">
              <a:solidFill>
                <a:schemeClr val="tx2"/>
              </a:solidFill>
            </a:endParaRPr>
          </a:p>
          <a:p>
            <a:pPr marL="522284" lvl="1" indent="-342900"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chemeClr val="tx2"/>
                </a:solidFill>
              </a:rPr>
              <a:t>X-axis</a:t>
            </a:r>
            <a:r>
              <a:rPr lang="en-GB" dirty="0">
                <a:solidFill>
                  <a:schemeClr val="tx2"/>
                </a:solidFill>
              </a:rPr>
              <a:t>: pointing from Sun to Earth (true of epoch</a:t>
            </a:r>
            <a:r>
              <a:rPr lang="en-GB" dirty="0" smtClean="0">
                <a:solidFill>
                  <a:schemeClr val="tx2"/>
                </a:solidFill>
              </a:rPr>
              <a:t>)</a:t>
            </a:r>
          </a:p>
          <a:p>
            <a:pPr marL="522284" lvl="1" indent="-342900">
              <a:buFont typeface="Wingdings" panose="05000000000000000000" pitchFamily="2" charset="2"/>
              <a:buChar char="ü"/>
            </a:pPr>
            <a:endParaRPr lang="en-GB" sz="1000" dirty="0">
              <a:solidFill>
                <a:schemeClr val="tx2"/>
              </a:solidFill>
            </a:endParaRPr>
          </a:p>
          <a:p>
            <a:pPr marL="522284" lvl="1" indent="-342900"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chemeClr val="tx2"/>
                </a:solidFill>
              </a:rPr>
              <a:t>Z-axis</a:t>
            </a:r>
            <a:r>
              <a:rPr lang="en-GB" dirty="0">
                <a:solidFill>
                  <a:schemeClr val="tx2"/>
                </a:solidFill>
              </a:rPr>
              <a:t>: towards the orbital momentum vector of </a:t>
            </a:r>
            <a:r>
              <a:rPr lang="en-GB" dirty="0" smtClean="0">
                <a:solidFill>
                  <a:schemeClr val="tx2"/>
                </a:solidFill>
              </a:rPr>
              <a:t>the</a:t>
            </a:r>
            <a:br>
              <a:rPr lang="en-GB" dirty="0" smtClean="0">
                <a:solidFill>
                  <a:schemeClr val="tx2"/>
                </a:solidFill>
              </a:rPr>
            </a:br>
            <a:r>
              <a:rPr lang="en-GB" dirty="0" smtClean="0">
                <a:solidFill>
                  <a:schemeClr val="tx2"/>
                </a:solidFill>
              </a:rPr>
              <a:t>Sun-Earth </a:t>
            </a:r>
            <a:r>
              <a:rPr lang="en-GB" dirty="0">
                <a:solidFill>
                  <a:schemeClr val="tx2"/>
                </a:solidFill>
              </a:rPr>
              <a:t>system, perpendicular to the plane of </a:t>
            </a:r>
            <a:r>
              <a:rPr lang="en-GB" dirty="0" smtClean="0">
                <a:solidFill>
                  <a:schemeClr val="tx2"/>
                </a:solidFill>
              </a:rPr>
              <a:t>the</a:t>
            </a:r>
            <a:br>
              <a:rPr lang="en-GB" dirty="0" smtClean="0">
                <a:solidFill>
                  <a:schemeClr val="tx2"/>
                </a:solidFill>
              </a:rPr>
            </a:br>
            <a:r>
              <a:rPr lang="en-GB" dirty="0" smtClean="0">
                <a:solidFill>
                  <a:schemeClr val="tx2"/>
                </a:solidFill>
              </a:rPr>
              <a:t>Earth’s </a:t>
            </a:r>
            <a:r>
              <a:rPr lang="en-GB" dirty="0">
                <a:solidFill>
                  <a:schemeClr val="tx2"/>
                </a:solidFill>
              </a:rPr>
              <a:t>orbit around the Sun (ecliptic North of epoch</a:t>
            </a:r>
            <a:r>
              <a:rPr lang="en-GB" dirty="0" smtClean="0">
                <a:solidFill>
                  <a:schemeClr val="tx2"/>
                </a:solidFill>
              </a:rPr>
              <a:t>)</a:t>
            </a:r>
          </a:p>
          <a:p>
            <a:pPr marL="522284" lvl="1" indent="-342900">
              <a:buFont typeface="Wingdings" panose="05000000000000000000" pitchFamily="2" charset="2"/>
              <a:buChar char="ü"/>
            </a:pPr>
            <a:endParaRPr lang="en-GB" sz="1000" dirty="0">
              <a:solidFill>
                <a:schemeClr val="tx2"/>
              </a:solidFill>
            </a:endParaRPr>
          </a:p>
          <a:p>
            <a:pPr marL="522284" lvl="1" indent="-342900"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chemeClr val="tx2"/>
                </a:solidFill>
              </a:rPr>
              <a:t>Y-axis</a:t>
            </a:r>
            <a:r>
              <a:rPr lang="en-GB" dirty="0">
                <a:solidFill>
                  <a:schemeClr val="tx2"/>
                </a:solidFill>
              </a:rPr>
              <a:t>: completing the right-handed </a:t>
            </a:r>
            <a:r>
              <a:rPr lang="en-GB" dirty="0" err="1" smtClean="0">
                <a:solidFill>
                  <a:schemeClr val="tx2"/>
                </a:solidFill>
              </a:rPr>
              <a:t>trihedron</a:t>
            </a:r>
            <a:endParaRPr lang="en-GB" dirty="0" smtClean="0">
              <a:solidFill>
                <a:schemeClr val="tx2"/>
              </a:solidFill>
            </a:endParaRPr>
          </a:p>
          <a:p>
            <a:pPr marL="522284" lvl="1" indent="-342900">
              <a:buFont typeface="Wingdings" panose="05000000000000000000" pitchFamily="2" charset="2"/>
              <a:buChar char="ü"/>
            </a:pPr>
            <a:endParaRPr lang="en-GB" dirty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b="1" dirty="0" smtClean="0">
                <a:solidFill>
                  <a:schemeClr val="tx2"/>
                </a:solidFill>
              </a:rPr>
              <a:t>Commonly </a:t>
            </a:r>
            <a:r>
              <a:rPr lang="en-GB" b="1" dirty="0">
                <a:solidFill>
                  <a:schemeClr val="tx2"/>
                </a:solidFill>
              </a:rPr>
              <a:t>used </a:t>
            </a:r>
            <a:r>
              <a:rPr lang="en-GB" dirty="0">
                <a:solidFill>
                  <a:schemeClr val="tx2"/>
                </a:solidFill>
              </a:rPr>
              <a:t>to </a:t>
            </a:r>
            <a:r>
              <a:rPr lang="en-GB" dirty="0" smtClean="0">
                <a:solidFill>
                  <a:schemeClr val="tx2"/>
                </a:solidFill>
              </a:rPr>
              <a:t>describe transfers </a:t>
            </a:r>
            <a:r>
              <a:rPr lang="en-GB" dirty="0">
                <a:solidFill>
                  <a:schemeClr val="tx2"/>
                </a:solidFill>
              </a:rPr>
              <a:t>to the Sun-Earth Lagrange </a:t>
            </a:r>
            <a:r>
              <a:rPr lang="en-GB" dirty="0" smtClean="0">
                <a:solidFill>
                  <a:schemeClr val="tx2"/>
                </a:solidFill>
              </a:rPr>
              <a:t>Points, but also to visualise lighting conditions, such </a:t>
            </a:r>
            <a:r>
              <a:rPr lang="en-GB" dirty="0">
                <a:solidFill>
                  <a:schemeClr val="tx2"/>
                </a:solidFill>
              </a:rPr>
              <a:t>as the Sun Aspect Angle (SAA), </a:t>
            </a:r>
            <a:r>
              <a:rPr lang="en-GB" dirty="0" smtClean="0">
                <a:solidFill>
                  <a:schemeClr val="tx2"/>
                </a:solidFill>
              </a:rPr>
              <a:t>eclipses </a:t>
            </a:r>
            <a:r>
              <a:rPr lang="en-GB" dirty="0">
                <a:solidFill>
                  <a:schemeClr val="tx2"/>
                </a:solidFill>
              </a:rPr>
              <a:t>from Earth during LEOP, </a:t>
            </a:r>
            <a:r>
              <a:rPr lang="en-GB" dirty="0" smtClean="0">
                <a:solidFill>
                  <a:schemeClr val="tx2"/>
                </a:solidFill>
              </a:rPr>
              <a:t>operational angles, </a:t>
            </a:r>
            <a:r>
              <a:rPr lang="en-GB" dirty="0" err="1" smtClean="0">
                <a:solidFill>
                  <a:schemeClr val="tx2"/>
                </a:solidFill>
              </a:rPr>
              <a:t>etc</a:t>
            </a:r>
            <a:endParaRPr lang="en-GB" dirty="0" smtClean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dirty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b="1" dirty="0" smtClean="0">
                <a:solidFill>
                  <a:schemeClr val="tx2"/>
                </a:solidFill>
              </a:rPr>
              <a:t>Example </a:t>
            </a:r>
            <a:r>
              <a:rPr lang="en-GB" dirty="0" smtClean="0">
                <a:solidFill>
                  <a:schemeClr val="tx2"/>
                </a:solidFill>
              </a:rPr>
              <a:t>of a two-revolution transfer to Sun-Earth L5 point, trailing Earth at about -60 </a:t>
            </a:r>
            <a:r>
              <a:rPr lang="en-GB" dirty="0" err="1" smtClean="0">
                <a:solidFill>
                  <a:schemeClr val="tx2"/>
                </a:solidFill>
              </a:rPr>
              <a:t>deg</a:t>
            </a:r>
            <a:r>
              <a:rPr lang="en-GB" dirty="0" smtClean="0">
                <a:solidFill>
                  <a:schemeClr val="tx2"/>
                </a:solidFill>
              </a:rPr>
              <a:t> from the Sun-Earth line, illustrated in the Sun-Earth rotating frame</a:t>
            </a:r>
            <a:endParaRPr lang="en-GB" dirty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dirty="0">
              <a:solidFill>
                <a:schemeClr val="tx2"/>
              </a:solidFill>
            </a:endParaRPr>
          </a:p>
          <a:p>
            <a:pPr marL="522284" lvl="1" indent="-342900">
              <a:buFont typeface="Wingdings" panose="05000000000000000000" pitchFamily="2" charset="2"/>
              <a:buChar char="ü"/>
            </a:pPr>
            <a:endParaRPr lang="en-GB" dirty="0">
              <a:solidFill>
                <a:schemeClr val="tx2"/>
              </a:solidFill>
            </a:endParaRPr>
          </a:p>
          <a:p>
            <a:pPr marL="522284" lvl="1" indent="-342900">
              <a:buFont typeface="Wingdings" panose="05000000000000000000" pitchFamily="2" charset="2"/>
              <a:buChar char="ü"/>
            </a:pPr>
            <a:endParaRPr lang="en-GB" dirty="0">
              <a:solidFill>
                <a:schemeClr val="tx2"/>
              </a:solidFill>
            </a:endParaRPr>
          </a:p>
          <a:p>
            <a:pPr marL="522284" lvl="1" indent="-342900">
              <a:buFont typeface="Wingdings" panose="05000000000000000000" pitchFamily="2" charset="2"/>
              <a:buChar char="ü"/>
            </a:pPr>
            <a:endParaRPr lang="en-GB" dirty="0" smtClean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dirty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dirty="0" smtClean="0">
              <a:solidFill>
                <a:schemeClr val="tx2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GB" dirty="0">
              <a:solidFill>
                <a:schemeClr val="tx2"/>
              </a:solidFill>
            </a:endParaRPr>
          </a:p>
        </p:txBody>
      </p:sp>
      <p:pic>
        <p:nvPicPr>
          <p:cNvPr id="2050" name="Picture 2" descr="C:\Desktop\2018_ICATT\Presentations\Figures\Conops2.em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7" t="5542" r="25887" b="1733"/>
          <a:stretch/>
        </p:blipFill>
        <p:spPr bwMode="auto">
          <a:xfrm>
            <a:off x="5951984" y="506314"/>
            <a:ext cx="5957455" cy="5226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848886" y="5807325"/>
            <a:ext cx="4163650" cy="81483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i="1" dirty="0" smtClean="0"/>
              <a:t>Sample two-revolution transfer to SEL5 in </a:t>
            </a:r>
            <a:br>
              <a:rPr lang="en-GB" b="1" i="1" dirty="0" smtClean="0"/>
            </a:br>
            <a:r>
              <a:rPr lang="en-GB" b="1" i="1" dirty="0" smtClean="0"/>
              <a:t>the Sun-Earth rotating frame</a:t>
            </a:r>
            <a:r>
              <a:rPr lang="en-GB" b="1" i="1" dirty="0"/>
              <a:t/>
            </a:r>
            <a:br>
              <a:rPr lang="en-GB" b="1" i="1" dirty="0"/>
            </a:br>
            <a:r>
              <a:rPr lang="en-GB" b="1" i="1" dirty="0" smtClean="0"/>
              <a:t>(</a:t>
            </a:r>
            <a:r>
              <a:rPr lang="en-GB" b="1" i="1" dirty="0"/>
              <a:t>Lagrange Missions</a:t>
            </a:r>
            <a:r>
              <a:rPr lang="en-GB" b="1" i="1" dirty="0" smtClean="0"/>
              <a:t>)</a:t>
            </a:r>
            <a:endParaRPr lang="en-GB" b="1" i="1" dirty="0"/>
          </a:p>
        </p:txBody>
      </p:sp>
    </p:spTree>
    <p:extLst>
      <p:ext uri="{BB962C8B-B14F-4D97-AF65-F5344CB8AC3E}">
        <p14:creationId xmlns:p14="http://schemas.microsoft.com/office/powerpoint/2010/main" val="393548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2. </a:t>
            </a:r>
            <a:r>
              <a:rPr lang="en-GB" dirty="0" smtClean="0"/>
              <a:t>Reference frames</a:t>
            </a:r>
            <a:endParaRPr lang="en-GB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" name="Content Placeholder 8"/>
          <p:cNvSpPr>
            <a:spLocks noGrp="1"/>
          </p:cNvSpPr>
          <p:nvPr>
            <p:ph idx="1"/>
          </p:nvPr>
        </p:nvSpPr>
        <p:spPr>
          <a:xfrm>
            <a:off x="472406" y="1372999"/>
            <a:ext cx="6343674" cy="5161781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b="1" dirty="0" smtClean="0">
                <a:solidFill>
                  <a:schemeClr val="tx2"/>
                </a:solidFill>
              </a:rPr>
              <a:t>Earth-Moon Barycentre </a:t>
            </a:r>
            <a:r>
              <a:rPr lang="en-GB" b="1" dirty="0">
                <a:solidFill>
                  <a:schemeClr val="tx2"/>
                </a:solidFill>
              </a:rPr>
              <a:t>(EMB)</a:t>
            </a:r>
            <a:endParaRPr lang="en-GB" b="1" dirty="0" smtClean="0">
              <a:solidFill>
                <a:schemeClr val="tx2"/>
              </a:solidFill>
            </a:endParaRPr>
          </a:p>
          <a:p>
            <a:pPr marL="519107" lvl="2" indent="-342900"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chemeClr val="tx2"/>
                </a:solidFill>
              </a:rPr>
              <a:t>Always under Earth’s surface: radius between </a:t>
            </a:r>
            <a:r>
              <a:rPr lang="en-GB" dirty="0">
                <a:solidFill>
                  <a:schemeClr val="tx2"/>
                </a:solidFill>
              </a:rPr>
              <a:t>4,300 </a:t>
            </a:r>
            <a:r>
              <a:rPr lang="en-GB" dirty="0" smtClean="0">
                <a:solidFill>
                  <a:schemeClr val="tx2"/>
                </a:solidFill>
              </a:rPr>
              <a:t>km and </a:t>
            </a:r>
            <a:r>
              <a:rPr lang="en-GB" dirty="0">
                <a:solidFill>
                  <a:schemeClr val="tx2"/>
                </a:solidFill>
              </a:rPr>
              <a:t>5,000 km from the Earth’s </a:t>
            </a:r>
            <a:r>
              <a:rPr lang="en-GB" dirty="0" smtClean="0">
                <a:solidFill>
                  <a:schemeClr val="tx2"/>
                </a:solidFill>
              </a:rPr>
              <a:t>Centre of Mass</a:t>
            </a:r>
          </a:p>
          <a:p>
            <a:pPr marL="519107" lvl="2" indent="-342900">
              <a:buFont typeface="Wingdings" panose="05000000000000000000" pitchFamily="2" charset="2"/>
              <a:buChar char="ü"/>
            </a:pPr>
            <a:endParaRPr lang="en-GB" sz="1000" b="1" dirty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b="1" i="1" dirty="0" smtClean="0">
                <a:solidFill>
                  <a:schemeClr val="tx2"/>
                </a:solidFill>
              </a:rPr>
              <a:t>Mean </a:t>
            </a:r>
            <a:r>
              <a:rPr lang="en-GB" b="1" dirty="0" smtClean="0">
                <a:solidFill>
                  <a:schemeClr val="tx2"/>
                </a:solidFill>
              </a:rPr>
              <a:t>Earth-Moon </a:t>
            </a:r>
            <a:r>
              <a:rPr lang="en-GB" b="1" dirty="0">
                <a:solidFill>
                  <a:schemeClr val="tx2"/>
                </a:solidFill>
              </a:rPr>
              <a:t>Barycentre </a:t>
            </a:r>
            <a:r>
              <a:rPr lang="en-GB" b="1" dirty="0" smtClean="0">
                <a:solidFill>
                  <a:schemeClr val="tx2"/>
                </a:solidFill>
              </a:rPr>
              <a:t>(MEMB</a:t>
            </a:r>
            <a:r>
              <a:rPr lang="en-GB" b="1" dirty="0">
                <a:solidFill>
                  <a:schemeClr val="tx2"/>
                </a:solidFill>
              </a:rPr>
              <a:t>)</a:t>
            </a:r>
          </a:p>
          <a:p>
            <a:pPr marL="519107" lvl="2" indent="-342900">
              <a:buFont typeface="Wingdings" panose="05000000000000000000" pitchFamily="2" charset="2"/>
              <a:buChar char="ü"/>
            </a:pPr>
            <a:r>
              <a:rPr lang="en-GB" i="1" dirty="0" smtClean="0">
                <a:solidFill>
                  <a:schemeClr val="tx2"/>
                </a:solidFill>
              </a:rPr>
              <a:t>Mean</a:t>
            </a:r>
            <a:r>
              <a:rPr lang="en-GB" dirty="0" smtClean="0">
                <a:solidFill>
                  <a:schemeClr val="tx2"/>
                </a:solidFill>
              </a:rPr>
              <a:t> orbit derived from the heliocentric osculating orbit of the EMB: same </a:t>
            </a:r>
            <a:r>
              <a:rPr lang="en-GB" dirty="0">
                <a:solidFill>
                  <a:schemeClr val="tx2"/>
                </a:solidFill>
              </a:rPr>
              <a:t>orbital </a:t>
            </a:r>
            <a:r>
              <a:rPr lang="en-GB" dirty="0" smtClean="0">
                <a:solidFill>
                  <a:schemeClr val="tx2"/>
                </a:solidFill>
              </a:rPr>
              <a:t>plane (inclination, RAAN</a:t>
            </a:r>
            <a:r>
              <a:rPr lang="en-GB" dirty="0">
                <a:solidFill>
                  <a:schemeClr val="tx2"/>
                </a:solidFill>
              </a:rPr>
              <a:t>), same period (semi-major axis), but </a:t>
            </a:r>
            <a:r>
              <a:rPr lang="en-GB" dirty="0" smtClean="0">
                <a:solidFill>
                  <a:schemeClr val="tx2"/>
                </a:solidFill>
              </a:rPr>
              <a:t>circular (</a:t>
            </a:r>
            <a:r>
              <a:rPr lang="en-GB" dirty="0">
                <a:solidFill>
                  <a:schemeClr val="tx2"/>
                </a:solidFill>
              </a:rPr>
              <a:t>eccentricity = 0</a:t>
            </a:r>
            <a:r>
              <a:rPr lang="en-GB" dirty="0" smtClean="0">
                <a:solidFill>
                  <a:schemeClr val="tx2"/>
                </a:solidFill>
              </a:rPr>
              <a:t>)</a:t>
            </a:r>
          </a:p>
          <a:p>
            <a:pPr marL="519107" lvl="2" indent="-342900"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chemeClr val="tx2"/>
                </a:solidFill>
              </a:rPr>
              <a:t>Substituting the mean </a:t>
            </a:r>
            <a:r>
              <a:rPr lang="en-GB" dirty="0">
                <a:solidFill>
                  <a:schemeClr val="tx2"/>
                </a:solidFill>
              </a:rPr>
              <a:t>anomaly, derived from the true anomaly and </a:t>
            </a:r>
            <a:r>
              <a:rPr lang="en-GB" dirty="0" smtClean="0">
                <a:solidFill>
                  <a:schemeClr val="tx2"/>
                </a:solidFill>
              </a:rPr>
              <a:t>eccentricity, to </a:t>
            </a:r>
            <a:r>
              <a:rPr lang="en-GB" dirty="0">
                <a:solidFill>
                  <a:schemeClr val="tx2"/>
                </a:solidFill>
              </a:rPr>
              <a:t>the true </a:t>
            </a:r>
            <a:r>
              <a:rPr lang="en-GB" dirty="0" smtClean="0">
                <a:solidFill>
                  <a:schemeClr val="tx2"/>
                </a:solidFill>
              </a:rPr>
              <a:t>anomaly: </a:t>
            </a:r>
            <a:r>
              <a:rPr lang="en-GB" dirty="0" smtClean="0">
                <a:solidFill>
                  <a:schemeClr val="tx2"/>
                </a:solidFill>
              </a:rPr>
              <a:t>EMB </a:t>
            </a:r>
            <a:r>
              <a:rPr lang="en-GB" smtClean="0">
                <a:solidFill>
                  <a:schemeClr val="tx2"/>
                </a:solidFill>
              </a:rPr>
              <a:t>and MEMB anomalies </a:t>
            </a:r>
            <a:r>
              <a:rPr lang="en-GB" dirty="0" smtClean="0">
                <a:solidFill>
                  <a:schemeClr val="tx2"/>
                </a:solidFill>
              </a:rPr>
              <a:t>/ heliocentric longitudes coincide at </a:t>
            </a:r>
            <a:r>
              <a:rPr lang="en-GB" dirty="0" smtClean="0">
                <a:solidFill>
                  <a:schemeClr val="tx2"/>
                </a:solidFill>
              </a:rPr>
              <a:t>perihelion and aphelion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1000" b="1" dirty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b="1" dirty="0" smtClean="0">
                <a:solidFill>
                  <a:schemeClr val="tx2"/>
                </a:solidFill>
              </a:rPr>
              <a:t>Sun-MEMB </a:t>
            </a:r>
            <a:r>
              <a:rPr lang="en-GB" b="1" dirty="0">
                <a:solidFill>
                  <a:schemeClr val="tx2"/>
                </a:solidFill>
              </a:rPr>
              <a:t>rotating frame</a:t>
            </a:r>
            <a:r>
              <a:rPr lang="en-GB" b="1" dirty="0" smtClean="0">
                <a:solidFill>
                  <a:schemeClr val="tx2"/>
                </a:solidFill>
              </a:rPr>
              <a:t>: </a:t>
            </a:r>
            <a:r>
              <a:rPr lang="en-GB" dirty="0" smtClean="0">
                <a:solidFill>
                  <a:schemeClr val="tx2"/>
                </a:solidFill>
              </a:rPr>
              <a:t>constructed as the Sun-Earth rotating frame, replacing Earth (true of epoch) by MEMB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1000" b="1" dirty="0" smtClean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b="1" dirty="0" smtClean="0">
                <a:solidFill>
                  <a:schemeClr val="tx2"/>
                </a:solidFill>
              </a:rPr>
              <a:t>Orbit of (true) Earth and (true) Moon illustrated on figure</a:t>
            </a:r>
            <a:endParaRPr lang="en-GB" b="1" dirty="0">
              <a:solidFill>
                <a:schemeClr val="tx2"/>
              </a:solidFill>
            </a:endParaRPr>
          </a:p>
          <a:p>
            <a:pPr marL="522284" lvl="1" indent="-342900"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chemeClr val="tx2"/>
                </a:solidFill>
              </a:rPr>
              <a:t>Earth: typical formation-flying like trajectory around circular fictitious centre caused by eccentricity (0.0167)</a:t>
            </a:r>
          </a:p>
          <a:p>
            <a:pPr marL="522284" lvl="1" indent="-342900"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chemeClr val="tx2"/>
                </a:solidFill>
              </a:rPr>
              <a:t>Relative velocity: ~500 m/s (radial pro/anti Sun) in April/October, </a:t>
            </a:r>
            <a:br>
              <a:rPr lang="en-GB" dirty="0" smtClean="0">
                <a:solidFill>
                  <a:schemeClr val="tx2"/>
                </a:solidFill>
              </a:rPr>
            </a:br>
            <a:r>
              <a:rPr lang="en-GB" dirty="0" smtClean="0">
                <a:solidFill>
                  <a:schemeClr val="tx2"/>
                </a:solidFill>
              </a:rPr>
              <a:t>~1 km/s (tangential prograde/retrograde) at perihelion (January) and aphelion (July)</a:t>
            </a:r>
            <a:endParaRPr lang="en-GB" dirty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dirty="0" smtClean="0">
              <a:solidFill>
                <a:schemeClr val="tx2"/>
              </a:solidFill>
            </a:endParaRPr>
          </a:p>
          <a:p>
            <a:pPr marL="522284" lvl="1" indent="-342900">
              <a:buFont typeface="Wingdings" panose="05000000000000000000" pitchFamily="2" charset="2"/>
              <a:buChar char="ü"/>
            </a:pPr>
            <a:endParaRPr lang="en-GB" dirty="0">
              <a:solidFill>
                <a:schemeClr val="tx2"/>
              </a:solidFill>
            </a:endParaRPr>
          </a:p>
          <a:p>
            <a:pPr marL="522284" lvl="1" indent="-342900">
              <a:buFont typeface="Wingdings" panose="05000000000000000000" pitchFamily="2" charset="2"/>
              <a:buChar char="ü"/>
            </a:pPr>
            <a:endParaRPr lang="en-GB" dirty="0">
              <a:solidFill>
                <a:schemeClr val="tx2"/>
              </a:solidFill>
            </a:endParaRPr>
          </a:p>
          <a:p>
            <a:pPr marL="522284" lvl="1" indent="-342900">
              <a:buFont typeface="Wingdings" panose="05000000000000000000" pitchFamily="2" charset="2"/>
              <a:buChar char="ü"/>
            </a:pPr>
            <a:endParaRPr lang="en-GB" dirty="0" smtClean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dirty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dirty="0" smtClean="0">
              <a:solidFill>
                <a:schemeClr val="tx2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48633" y="5740396"/>
            <a:ext cx="4580015" cy="79438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i="1" dirty="0"/>
              <a:t>Sun-Mean Earth-Moon Barycentre rotating frame </a:t>
            </a:r>
            <a:r>
              <a:rPr lang="en-GB" b="1" i="1" dirty="0" smtClean="0"/>
              <a:t>and trajectories </a:t>
            </a:r>
            <a:r>
              <a:rPr lang="en-GB" b="1" i="1" dirty="0"/>
              <a:t>of the true of epoch Earth and Moon</a:t>
            </a:r>
          </a:p>
        </p:txBody>
      </p:sp>
      <p:pic>
        <p:nvPicPr>
          <p:cNvPr id="2051" name="Picture 3" descr="C:\Desktop\2018_ICATT\Analyses\0X_FROGFISH_v3.9_compiled - Earth_and_moon_in_SunMEMBRotatingFrame\Figures\Trajs_comments.em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1" r="2667"/>
          <a:stretch/>
        </p:blipFill>
        <p:spPr bwMode="auto">
          <a:xfrm>
            <a:off x="7046199" y="404664"/>
            <a:ext cx="5098473" cy="531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127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3. Problem statement</a:t>
            </a:r>
            <a:endParaRPr lang="en-GB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" name="Content Placeholder 8"/>
          <p:cNvSpPr>
            <a:spLocks noGrp="1"/>
          </p:cNvSpPr>
          <p:nvPr>
            <p:ph idx="1"/>
          </p:nvPr>
        </p:nvSpPr>
        <p:spPr>
          <a:xfrm>
            <a:off x="472406" y="1372999"/>
            <a:ext cx="5479578" cy="5161781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b="1" dirty="0" smtClean="0">
                <a:solidFill>
                  <a:schemeClr val="tx2"/>
                </a:solidFill>
              </a:rPr>
              <a:t>Advantages of Sun-[Mean-Earth-Moon Barycentre] </a:t>
            </a:r>
            <a:br>
              <a:rPr lang="en-GB" b="1" dirty="0" smtClean="0">
                <a:solidFill>
                  <a:schemeClr val="tx2"/>
                </a:solidFill>
              </a:rPr>
            </a:br>
            <a:r>
              <a:rPr lang="en-GB" b="1" dirty="0" smtClean="0">
                <a:solidFill>
                  <a:schemeClr val="tx2"/>
                </a:solidFill>
              </a:rPr>
              <a:t>(Sun-MEMB) rotating frame</a:t>
            </a:r>
          </a:p>
          <a:p>
            <a:endParaRPr lang="en-GB" sz="1000" b="1" dirty="0">
              <a:solidFill>
                <a:schemeClr val="tx2"/>
              </a:solidFill>
            </a:endParaRPr>
          </a:p>
          <a:p>
            <a:pPr marL="519107" lvl="2" indent="-342900"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chemeClr val="tx2"/>
                </a:solidFill>
              </a:rPr>
              <a:t>More </a:t>
            </a:r>
            <a:r>
              <a:rPr lang="en-GB" dirty="0">
                <a:solidFill>
                  <a:schemeClr val="tx2"/>
                </a:solidFill>
              </a:rPr>
              <a:t>appropriate to describe </a:t>
            </a:r>
            <a:r>
              <a:rPr lang="en-GB" dirty="0" smtClean="0">
                <a:solidFill>
                  <a:schemeClr val="tx2"/>
                </a:solidFill>
              </a:rPr>
              <a:t>heliocentric trailing/leading </a:t>
            </a:r>
            <a:r>
              <a:rPr lang="en-GB" dirty="0">
                <a:solidFill>
                  <a:schemeClr val="tx2"/>
                </a:solidFill>
              </a:rPr>
              <a:t>orbits at 1 AU than the Sun-(true) Earth </a:t>
            </a:r>
            <a:r>
              <a:rPr lang="en-GB" dirty="0" smtClean="0">
                <a:solidFill>
                  <a:schemeClr val="tx2"/>
                </a:solidFill>
              </a:rPr>
              <a:t>rotating frame</a:t>
            </a:r>
          </a:p>
          <a:p>
            <a:pPr marL="519107" lvl="2" indent="-342900">
              <a:buFont typeface="Wingdings" panose="05000000000000000000" pitchFamily="2" charset="2"/>
              <a:buChar char="ü"/>
            </a:pPr>
            <a:endParaRPr lang="en-GB" sz="1000" dirty="0" smtClean="0">
              <a:solidFill>
                <a:schemeClr val="tx2"/>
              </a:solidFill>
            </a:endParaRPr>
          </a:p>
          <a:p>
            <a:pPr marL="519107" lvl="2" indent="-342900"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chemeClr val="tx2"/>
                </a:solidFill>
              </a:rPr>
              <a:t>Heliocentric 1 au circular orbit is a fixed point in this frame</a:t>
            </a:r>
          </a:p>
          <a:p>
            <a:pPr marL="519107" lvl="2" indent="-342900">
              <a:buFont typeface="Wingdings" panose="05000000000000000000" pitchFamily="2" charset="2"/>
              <a:buChar char="ü"/>
            </a:pPr>
            <a:endParaRPr lang="en-GB" sz="1000" dirty="0" smtClean="0">
              <a:solidFill>
                <a:schemeClr val="tx2"/>
              </a:solidFill>
            </a:endParaRPr>
          </a:p>
          <a:p>
            <a:pPr marL="519107" lvl="2" indent="-342900"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chemeClr val="tx2"/>
                </a:solidFill>
              </a:rPr>
              <a:t>Departure (launch) date directly visible on trajectory plots</a:t>
            </a:r>
            <a:endParaRPr lang="en-GB" dirty="0">
              <a:solidFill>
                <a:schemeClr val="tx2"/>
              </a:solidFill>
            </a:endParaRPr>
          </a:p>
          <a:p>
            <a:pPr marL="519107" lvl="2" indent="-342900">
              <a:buFont typeface="Wingdings" panose="05000000000000000000" pitchFamily="2" charset="2"/>
              <a:buChar char="ü"/>
            </a:pPr>
            <a:endParaRPr lang="en-GB" sz="1000" dirty="0" smtClean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b="1" dirty="0">
                <a:solidFill>
                  <a:schemeClr val="tx2"/>
                </a:solidFill>
              </a:rPr>
              <a:t>Problem </a:t>
            </a:r>
            <a:r>
              <a:rPr lang="en-GB" b="1" dirty="0" smtClean="0">
                <a:solidFill>
                  <a:schemeClr val="tx2"/>
                </a:solidFill>
              </a:rPr>
              <a:t>statement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1000" b="1" dirty="0">
              <a:solidFill>
                <a:schemeClr val="tx2"/>
              </a:solidFill>
            </a:endParaRPr>
          </a:p>
          <a:p>
            <a:pPr marL="519107" lvl="2" indent="-342900"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chemeClr val="tx2"/>
                </a:solidFill>
              </a:rPr>
              <a:t>Target EDHO (trailing ETHO or leading ELHO) assumed to be on a perfectly circular in-(ecliptic) plane heliocentric orbit at 1 AU</a:t>
            </a:r>
          </a:p>
          <a:p>
            <a:pPr marL="519107" lvl="2" indent="-342900">
              <a:buFont typeface="Wingdings" panose="05000000000000000000" pitchFamily="2" charset="2"/>
              <a:buChar char="ü"/>
            </a:pPr>
            <a:endParaRPr lang="en-GB" sz="1000" dirty="0" smtClean="0">
              <a:solidFill>
                <a:schemeClr val="tx2"/>
              </a:solidFill>
            </a:endParaRPr>
          </a:p>
          <a:p>
            <a:pPr marL="519107" lvl="2" indent="-342900"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chemeClr val="tx2"/>
                </a:solidFill>
              </a:rPr>
              <a:t>Depart </a:t>
            </a:r>
            <a:r>
              <a:rPr lang="en-GB" dirty="0">
                <a:solidFill>
                  <a:schemeClr val="tx2"/>
                </a:solidFill>
              </a:rPr>
              <a:t>Earth </a:t>
            </a:r>
            <a:r>
              <a:rPr lang="en-GB" dirty="0" smtClean="0">
                <a:solidFill>
                  <a:schemeClr val="tx2"/>
                </a:solidFill>
              </a:rPr>
              <a:t>to </a:t>
            </a:r>
            <a:r>
              <a:rPr lang="en-GB" dirty="0">
                <a:solidFill>
                  <a:schemeClr val="tx2"/>
                </a:solidFill>
              </a:rPr>
              <a:t>rendezvous with fixed point in Sun-MEMB rotating </a:t>
            </a:r>
            <a:r>
              <a:rPr lang="en-GB" dirty="0" smtClean="0">
                <a:solidFill>
                  <a:schemeClr val="tx2"/>
                </a:solidFill>
              </a:rPr>
              <a:t>frame</a:t>
            </a:r>
          </a:p>
          <a:p>
            <a:pPr marL="519107" lvl="2" indent="-342900">
              <a:buFont typeface="Wingdings" panose="05000000000000000000" pitchFamily="2" charset="2"/>
              <a:buChar char="ü"/>
            </a:pPr>
            <a:endParaRPr lang="en-GB" sz="1000" dirty="0" smtClean="0">
              <a:solidFill>
                <a:schemeClr val="tx2"/>
              </a:solidFill>
            </a:endParaRPr>
          </a:p>
          <a:p>
            <a:pPr marL="519107" lvl="2" indent="-342900"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chemeClr val="tx2"/>
                </a:solidFill>
              </a:rPr>
              <a:t>Target displacement angle from the Sun-MEMB called </a:t>
            </a:r>
            <a:r>
              <a:rPr lang="en-GB" i="1" dirty="0" smtClean="0">
                <a:solidFill>
                  <a:schemeClr val="tx2"/>
                </a:solidFill>
              </a:rPr>
              <a:t>MEDA (Mean EMB Displacement Angle)</a:t>
            </a:r>
          </a:p>
          <a:p>
            <a:pPr marL="519107" lvl="2" indent="-342900">
              <a:buFont typeface="Wingdings" panose="05000000000000000000" pitchFamily="2" charset="2"/>
              <a:buChar char="ü"/>
            </a:pPr>
            <a:endParaRPr lang="en-GB" dirty="0">
              <a:solidFill>
                <a:schemeClr val="tx2"/>
              </a:solidFill>
            </a:endParaRPr>
          </a:p>
          <a:p>
            <a:pPr marL="519107" lvl="2" indent="-342900">
              <a:buFont typeface="Wingdings" panose="05000000000000000000" pitchFamily="2" charset="2"/>
              <a:buChar char="ü"/>
            </a:pPr>
            <a:endParaRPr lang="en-GB" dirty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dirty="0" smtClean="0">
              <a:solidFill>
                <a:schemeClr val="tx2"/>
              </a:solidFill>
            </a:endParaRPr>
          </a:p>
          <a:p>
            <a:pPr marL="522284" lvl="1" indent="-342900">
              <a:buFont typeface="Wingdings" panose="05000000000000000000" pitchFamily="2" charset="2"/>
              <a:buChar char="ü"/>
            </a:pPr>
            <a:endParaRPr lang="en-GB" dirty="0">
              <a:solidFill>
                <a:schemeClr val="tx2"/>
              </a:solidFill>
            </a:endParaRPr>
          </a:p>
          <a:p>
            <a:pPr marL="522284" lvl="1" indent="-342900">
              <a:buFont typeface="Wingdings" panose="05000000000000000000" pitchFamily="2" charset="2"/>
              <a:buChar char="ü"/>
            </a:pPr>
            <a:endParaRPr lang="en-GB" dirty="0">
              <a:solidFill>
                <a:schemeClr val="tx2"/>
              </a:solidFill>
            </a:endParaRPr>
          </a:p>
          <a:p>
            <a:pPr marL="522284" lvl="1" indent="-342900">
              <a:buFont typeface="Wingdings" panose="05000000000000000000" pitchFamily="2" charset="2"/>
              <a:buChar char="ü"/>
            </a:pPr>
            <a:endParaRPr lang="en-GB" dirty="0" smtClean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dirty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dirty="0" smtClean="0">
              <a:solidFill>
                <a:schemeClr val="tx2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GB" dirty="0">
              <a:solidFill>
                <a:schemeClr val="tx2"/>
              </a:solidFill>
            </a:endParaRPr>
          </a:p>
        </p:txBody>
      </p:sp>
      <p:pic>
        <p:nvPicPr>
          <p:cNvPr id="3075" name="Picture 3" descr="C:\Desktop\2018_ICATT\Presentations\Figures\CommentsMarch_launchEaxmpleSER.em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28" t="6572" r="22976"/>
          <a:stretch/>
        </p:blipFill>
        <p:spPr bwMode="auto">
          <a:xfrm>
            <a:off x="6055056" y="1102229"/>
            <a:ext cx="3026345" cy="47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Desktop\2018_ICATT\Presentations\Figures\CommentsMarch_launchEaxmpleSEMBR.em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28" t="6572" r="22976"/>
          <a:stretch/>
        </p:blipFill>
        <p:spPr bwMode="auto">
          <a:xfrm>
            <a:off x="9029609" y="1102229"/>
            <a:ext cx="3026345" cy="47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739601" y="404664"/>
            <a:ext cx="4580015" cy="55354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i="1" dirty="0" smtClean="0"/>
              <a:t>Sample single revolution transfer (March 2030 launch) towards -30 </a:t>
            </a:r>
            <a:r>
              <a:rPr lang="en-GB" b="1" i="1" dirty="0" err="1" smtClean="0"/>
              <a:t>deg</a:t>
            </a:r>
            <a:r>
              <a:rPr lang="en-GB" b="1" i="1" dirty="0" smtClean="0"/>
              <a:t> ETHO</a:t>
            </a:r>
            <a:endParaRPr lang="en-GB" b="1" i="1" dirty="0"/>
          </a:p>
        </p:txBody>
      </p:sp>
      <p:sp>
        <p:nvSpPr>
          <p:cNvPr id="4" name="Rectangle 3"/>
          <p:cNvSpPr/>
          <p:nvPr/>
        </p:nvSpPr>
        <p:spPr>
          <a:xfrm>
            <a:off x="6583346" y="5902588"/>
            <a:ext cx="2244525" cy="3127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i="1" dirty="0"/>
              <a:t>Sun-Earth </a:t>
            </a:r>
            <a:r>
              <a:rPr lang="en-GB" b="1" i="1" dirty="0" smtClean="0"/>
              <a:t>rotating frame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9479314" y="5892361"/>
            <a:ext cx="2332691" cy="3331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i="1" dirty="0" smtClean="0"/>
              <a:t>Sun-MEMB rotating frame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275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4. Preliminary Keplerian analysis (from MEMB)</a:t>
            </a:r>
            <a:endParaRPr lang="en-GB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" name="Content Placeholder 8"/>
          <p:cNvSpPr>
            <a:spLocks noGrp="1"/>
          </p:cNvSpPr>
          <p:nvPr>
            <p:ph idx="1"/>
          </p:nvPr>
        </p:nvSpPr>
        <p:spPr>
          <a:xfrm>
            <a:off x="472406" y="1373000"/>
            <a:ext cx="7207770" cy="5224352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b="1" dirty="0" smtClean="0">
                <a:solidFill>
                  <a:schemeClr val="tx2"/>
                </a:solidFill>
              </a:rPr>
              <a:t>Simplified transfer problem – Assumptions:</a:t>
            </a:r>
          </a:p>
          <a:p>
            <a:pPr marL="522284" lvl="1" indent="-342900"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chemeClr val="tx2"/>
                </a:solidFill>
              </a:rPr>
              <a:t>Departing a fictitious point at 1 AU (MEMB)</a:t>
            </a:r>
          </a:p>
          <a:p>
            <a:pPr marL="522284" lvl="1" indent="-342900"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chemeClr val="tx2"/>
                </a:solidFill>
              </a:rPr>
              <a:t>Keplerian motion of </a:t>
            </a:r>
            <a:r>
              <a:rPr lang="en-GB" dirty="0">
                <a:solidFill>
                  <a:schemeClr val="tx2"/>
                </a:solidFill>
              </a:rPr>
              <a:t>a Sun-centred two-body problem, not </a:t>
            </a:r>
            <a:r>
              <a:rPr lang="en-GB" dirty="0" smtClean="0">
                <a:solidFill>
                  <a:schemeClr val="tx2"/>
                </a:solidFill>
              </a:rPr>
              <a:t>accounting for </a:t>
            </a:r>
            <a:r>
              <a:rPr lang="en-GB" dirty="0">
                <a:solidFill>
                  <a:schemeClr val="tx2"/>
                </a:solidFill>
              </a:rPr>
              <a:t>any perturbation and in particular the </a:t>
            </a:r>
            <a:r>
              <a:rPr lang="en-GB" dirty="0" smtClean="0">
                <a:solidFill>
                  <a:schemeClr val="tx2"/>
                </a:solidFill>
              </a:rPr>
              <a:t>Earth’s gravity</a:t>
            </a:r>
            <a:endParaRPr lang="en-GB" dirty="0">
              <a:solidFill>
                <a:schemeClr val="tx2"/>
              </a:solidFill>
            </a:endParaRPr>
          </a:p>
          <a:p>
            <a:pPr marL="522284" lvl="1" indent="-342900"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chemeClr val="tx2"/>
                </a:solidFill>
              </a:rPr>
              <a:t>Initial </a:t>
            </a:r>
            <a:r>
              <a:rPr lang="en-GB" dirty="0">
                <a:solidFill>
                  <a:schemeClr val="tx2"/>
                </a:solidFill>
              </a:rPr>
              <a:t>(MEMB) and final (EDHO) orbits </a:t>
            </a:r>
            <a:r>
              <a:rPr lang="en-GB" dirty="0" smtClean="0">
                <a:solidFill>
                  <a:schemeClr val="tx2"/>
                </a:solidFill>
              </a:rPr>
              <a:t>both heliocentric </a:t>
            </a:r>
            <a:r>
              <a:rPr lang="en-GB" dirty="0">
                <a:solidFill>
                  <a:schemeClr val="tx2"/>
                </a:solidFill>
              </a:rPr>
              <a:t>circular (at 1 AU) and coplanar (ecliptic</a:t>
            </a:r>
            <a:r>
              <a:rPr lang="en-GB" dirty="0" smtClean="0">
                <a:solidFill>
                  <a:schemeClr val="tx2"/>
                </a:solidFill>
              </a:rPr>
              <a:t>)</a:t>
            </a:r>
            <a:endParaRPr lang="en-GB" dirty="0">
              <a:solidFill>
                <a:schemeClr val="tx2"/>
              </a:solidFill>
            </a:endParaRPr>
          </a:p>
          <a:p>
            <a:pPr marL="522284" lvl="1" indent="-342900"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chemeClr val="tx2"/>
                </a:solidFill>
              </a:rPr>
              <a:t>Initial </a:t>
            </a:r>
            <a:r>
              <a:rPr lang="en-GB" dirty="0">
                <a:solidFill>
                  <a:schemeClr val="tx2"/>
                </a:solidFill>
              </a:rPr>
              <a:t>velocity (inertial, before </a:t>
            </a:r>
            <a:r>
              <a:rPr lang="en-GB" dirty="0" smtClean="0">
                <a:solidFill>
                  <a:schemeClr val="tx2"/>
                </a:solidFill>
              </a:rPr>
              <a:t>departure Delta-V</a:t>
            </a:r>
            <a:r>
              <a:rPr lang="en-GB" dirty="0">
                <a:solidFill>
                  <a:schemeClr val="tx2"/>
                </a:solidFill>
              </a:rPr>
              <a:t>), is that of the MEMB under the above </a:t>
            </a:r>
            <a:r>
              <a:rPr lang="en-GB" dirty="0" smtClean="0">
                <a:solidFill>
                  <a:schemeClr val="tx2"/>
                </a:solidFill>
              </a:rPr>
              <a:t>assumptions</a:t>
            </a:r>
            <a:endParaRPr lang="en-GB" dirty="0">
              <a:solidFill>
                <a:schemeClr val="tx2"/>
              </a:solidFill>
            </a:endParaRPr>
          </a:p>
          <a:p>
            <a:pPr marL="522284" lvl="1" indent="-342900"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chemeClr val="tx2"/>
                </a:solidFill>
              </a:rPr>
              <a:t>Final </a:t>
            </a:r>
            <a:r>
              <a:rPr lang="en-GB" dirty="0">
                <a:solidFill>
                  <a:schemeClr val="tx2"/>
                </a:solidFill>
              </a:rPr>
              <a:t>manoeuvre (</a:t>
            </a:r>
            <a:r>
              <a:rPr lang="en-GB" dirty="0" smtClean="0">
                <a:solidFill>
                  <a:schemeClr val="tx2"/>
                </a:solidFill>
              </a:rPr>
              <a:t>arrival/insertion </a:t>
            </a:r>
            <a:r>
              <a:rPr lang="en-GB" dirty="0">
                <a:solidFill>
                  <a:schemeClr val="tx2"/>
                </a:solidFill>
              </a:rPr>
              <a:t>Delta-V) </a:t>
            </a:r>
            <a:r>
              <a:rPr lang="en-GB" dirty="0" smtClean="0">
                <a:solidFill>
                  <a:schemeClr val="tx2"/>
                </a:solidFill>
              </a:rPr>
              <a:t> cancelling the velocity </a:t>
            </a:r>
            <a:r>
              <a:rPr lang="en-GB" dirty="0">
                <a:solidFill>
                  <a:schemeClr val="tx2"/>
                </a:solidFill>
              </a:rPr>
              <a:t>differential between the spacecraft and the </a:t>
            </a:r>
            <a:r>
              <a:rPr lang="en-GB" dirty="0" smtClean="0">
                <a:solidFill>
                  <a:schemeClr val="tx2"/>
                </a:solidFill>
              </a:rPr>
              <a:t>EDHO target</a:t>
            </a:r>
            <a:endParaRPr lang="en-GB" dirty="0">
              <a:solidFill>
                <a:schemeClr val="tx2"/>
              </a:solidFill>
            </a:endParaRPr>
          </a:p>
          <a:p>
            <a:pPr marL="522284" lvl="1" indent="-342900">
              <a:buFont typeface="Wingdings" panose="05000000000000000000" pitchFamily="2" charset="2"/>
              <a:buChar char="ü"/>
            </a:pPr>
            <a:r>
              <a:rPr lang="en-GB" dirty="0">
                <a:solidFill>
                  <a:schemeClr val="tx2"/>
                </a:solidFill>
              </a:rPr>
              <a:t>Only ballistic transfers </a:t>
            </a:r>
            <a:r>
              <a:rPr lang="en-GB" dirty="0" smtClean="0">
                <a:solidFill>
                  <a:schemeClr val="tx2"/>
                </a:solidFill>
              </a:rPr>
              <a:t>sought, no Deep Space Manoeuvre (DSM)</a:t>
            </a:r>
          </a:p>
          <a:p>
            <a:pPr lvl="1" indent="0">
              <a:buNone/>
            </a:pPr>
            <a:endParaRPr lang="en-GB" sz="1000" dirty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b="1" dirty="0">
                <a:solidFill>
                  <a:schemeClr val="tx2"/>
                </a:solidFill>
              </a:rPr>
              <a:t>Simplified transfer problem </a:t>
            </a:r>
            <a:r>
              <a:rPr lang="en-GB" b="1" dirty="0" smtClean="0">
                <a:solidFill>
                  <a:schemeClr val="tx2"/>
                </a:solidFill>
              </a:rPr>
              <a:t>(from MEMB) – Main results:</a:t>
            </a:r>
            <a:endParaRPr lang="en-GB" b="1" dirty="0">
              <a:solidFill>
                <a:schemeClr val="tx2"/>
              </a:solidFill>
            </a:endParaRPr>
          </a:p>
          <a:p>
            <a:pPr marL="522284" lvl="1" indent="-342900"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chemeClr val="tx2"/>
                </a:solidFill>
              </a:rPr>
              <a:t>Time-invariant problem, and symmetric in departure/arrival: same Delta-V to depart MEMB and to insert into the EDHO</a:t>
            </a:r>
          </a:p>
          <a:p>
            <a:pPr marL="522284" lvl="1" indent="-342900"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chemeClr val="tx2"/>
                </a:solidFill>
              </a:rPr>
              <a:t>Theoretical </a:t>
            </a:r>
            <a:r>
              <a:rPr lang="en-GB" dirty="0">
                <a:solidFill>
                  <a:schemeClr val="tx2"/>
                </a:solidFill>
              </a:rPr>
              <a:t>solutions exist for all transfer </a:t>
            </a:r>
            <a:r>
              <a:rPr lang="en-GB" dirty="0" smtClean="0">
                <a:solidFill>
                  <a:schemeClr val="tx2"/>
                </a:solidFill>
              </a:rPr>
              <a:t>durations</a:t>
            </a:r>
          </a:p>
          <a:p>
            <a:pPr marL="522284" lvl="1" indent="-342900"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chemeClr val="tx2"/>
                </a:solidFill>
              </a:rPr>
              <a:t>Clear local minima for integer number of heliocentric revolutions: basic </a:t>
            </a:r>
            <a:r>
              <a:rPr lang="en-GB" dirty="0" err="1" smtClean="0">
                <a:solidFill>
                  <a:schemeClr val="tx2"/>
                </a:solidFill>
              </a:rPr>
              <a:t>Hohmann</a:t>
            </a:r>
            <a:r>
              <a:rPr lang="en-GB" dirty="0" smtClean="0">
                <a:solidFill>
                  <a:schemeClr val="tx2"/>
                </a:solidFill>
              </a:rPr>
              <a:t> transfers</a:t>
            </a:r>
          </a:p>
          <a:p>
            <a:pPr marL="522284" lvl="1" indent="-342900"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chemeClr val="tx2"/>
                </a:solidFill>
              </a:rPr>
              <a:t>Relatively linear behaviour in terms of (optimal) transfer Delta-V and duration as a function of the target MEDA (absolute value)</a:t>
            </a:r>
          </a:p>
          <a:p>
            <a:pPr marL="522284" lvl="1" indent="-342900">
              <a:buFont typeface="Wingdings" panose="05000000000000000000" pitchFamily="2" charset="2"/>
              <a:buChar char="ü"/>
            </a:pPr>
            <a:endParaRPr lang="en-GB" dirty="0">
              <a:solidFill>
                <a:schemeClr val="tx2"/>
              </a:solidFill>
            </a:endParaRPr>
          </a:p>
          <a:p>
            <a:pPr marL="522284" lvl="1" indent="-342900">
              <a:buFont typeface="Wingdings" panose="05000000000000000000" pitchFamily="2" charset="2"/>
              <a:buChar char="ü"/>
            </a:pPr>
            <a:endParaRPr lang="en-GB" dirty="0">
              <a:solidFill>
                <a:schemeClr val="tx2"/>
              </a:solidFill>
            </a:endParaRPr>
          </a:p>
          <a:p>
            <a:pPr marL="522284" lvl="1" indent="-342900">
              <a:buFont typeface="Wingdings" panose="05000000000000000000" pitchFamily="2" charset="2"/>
              <a:buChar char="ü"/>
            </a:pPr>
            <a:endParaRPr lang="en-GB" dirty="0" smtClean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dirty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dirty="0" smtClean="0">
              <a:solidFill>
                <a:schemeClr val="tx2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GB" dirty="0">
              <a:solidFill>
                <a:schemeClr val="tx2"/>
              </a:solidFill>
            </a:endParaRPr>
          </a:p>
        </p:txBody>
      </p:sp>
      <p:pic>
        <p:nvPicPr>
          <p:cNvPr id="4100" name="Picture 4" descr="C:\Desktop\2018_ICATT\Presentations\Figures\IDA_TO_trajs_comments.em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t="14250" r="8917" b="10608"/>
          <a:stretch/>
        </p:blipFill>
        <p:spPr bwMode="auto">
          <a:xfrm>
            <a:off x="8423948" y="3702078"/>
            <a:ext cx="3492000" cy="3108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7813053" y="120739"/>
            <a:ext cx="4072570" cy="3884325"/>
            <a:chOff x="7868473" y="120739"/>
            <a:chExt cx="4072570" cy="3884325"/>
          </a:xfrm>
        </p:grpSpPr>
        <p:pic>
          <p:nvPicPr>
            <p:cNvPr id="4098" name="Picture 2" descr="C:\Desktop\2018_ICATT\Presentations\Figures\IDA_TO_DV_comments_ETHOs.emf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30"/>
            <a:stretch/>
          </p:blipFill>
          <p:spPr bwMode="auto">
            <a:xfrm>
              <a:off x="7868473" y="120739"/>
              <a:ext cx="4072570" cy="34522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Oval 4"/>
            <p:cNvSpPr/>
            <p:nvPr/>
          </p:nvSpPr>
          <p:spPr bwMode="auto">
            <a:xfrm rot="720000">
              <a:off x="8894288" y="1729924"/>
              <a:ext cx="178845" cy="123816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42988" rtl="0" eaLnBrk="1" fontAlgn="base" latinLnBrk="0" hangingPunct="1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2" name="Elbow Connector 11"/>
            <p:cNvCxnSpPr>
              <a:stCxn id="5" idx="6"/>
            </p:cNvCxnSpPr>
            <p:nvPr/>
          </p:nvCxnSpPr>
          <p:spPr bwMode="auto">
            <a:xfrm>
              <a:off x="9071179" y="2367596"/>
              <a:ext cx="128714" cy="1637468"/>
            </a:xfrm>
            <a:prstGeom prst="bentConnector2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5" name="Rectangle 24"/>
          <p:cNvSpPr/>
          <p:nvPr/>
        </p:nvSpPr>
        <p:spPr>
          <a:xfrm>
            <a:off x="7778173" y="5757702"/>
            <a:ext cx="2350275" cy="79438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i="1" dirty="0" smtClean="0"/>
              <a:t>Optimal</a:t>
            </a:r>
            <a:br>
              <a:rPr lang="en-GB" b="1" i="1" dirty="0" smtClean="0"/>
            </a:br>
            <a:r>
              <a:rPr lang="en-GB" b="1" i="1" dirty="0" smtClean="0"/>
              <a:t>1-rev transfers</a:t>
            </a:r>
            <a:br>
              <a:rPr lang="en-GB" b="1" i="1" dirty="0" smtClean="0"/>
            </a:br>
            <a:r>
              <a:rPr lang="en-GB" b="1" i="1" dirty="0" smtClean="0"/>
              <a:t>(Sun-Earth rotating frame)</a:t>
            </a:r>
            <a:endParaRPr lang="en-GB" b="1" i="1" dirty="0"/>
          </a:p>
        </p:txBody>
      </p:sp>
    </p:spTree>
    <p:extLst>
      <p:ext uri="{BB962C8B-B14F-4D97-AF65-F5344CB8AC3E}">
        <p14:creationId xmlns:p14="http://schemas.microsoft.com/office/powerpoint/2010/main" val="405620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4. Preliminary Keplerian analysis (from Earth)</a:t>
            </a:r>
            <a:endParaRPr lang="en-GB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" name="Content Placeholder 8"/>
          <p:cNvSpPr>
            <a:spLocks noGrp="1"/>
          </p:cNvSpPr>
          <p:nvPr>
            <p:ph idx="1"/>
          </p:nvPr>
        </p:nvSpPr>
        <p:spPr>
          <a:xfrm>
            <a:off x="472405" y="1373000"/>
            <a:ext cx="7351787" cy="5224352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b="1" dirty="0" smtClean="0">
                <a:solidFill>
                  <a:schemeClr val="tx2"/>
                </a:solidFill>
              </a:rPr>
              <a:t>Departing true (ephemeris) Earth – Assumptions:</a:t>
            </a:r>
          </a:p>
          <a:p>
            <a:pPr marL="522284" lvl="1" indent="-342900"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chemeClr val="tx2"/>
                </a:solidFill>
              </a:rPr>
              <a:t>Departing Earth true of epoch</a:t>
            </a:r>
          </a:p>
          <a:p>
            <a:pPr marL="522284" lvl="1" indent="-342900"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chemeClr val="tx2"/>
                </a:solidFill>
              </a:rPr>
              <a:t>Keplerian motion of </a:t>
            </a:r>
            <a:r>
              <a:rPr lang="en-GB" dirty="0">
                <a:solidFill>
                  <a:schemeClr val="tx2"/>
                </a:solidFill>
              </a:rPr>
              <a:t>a Sun-centred two-body problem, not </a:t>
            </a:r>
            <a:r>
              <a:rPr lang="en-GB" dirty="0" smtClean="0">
                <a:solidFill>
                  <a:schemeClr val="tx2"/>
                </a:solidFill>
              </a:rPr>
              <a:t>accounting for </a:t>
            </a:r>
            <a:r>
              <a:rPr lang="en-GB" dirty="0">
                <a:solidFill>
                  <a:schemeClr val="tx2"/>
                </a:solidFill>
              </a:rPr>
              <a:t>any perturbation and in particular the </a:t>
            </a:r>
            <a:r>
              <a:rPr lang="en-GB" dirty="0" smtClean="0">
                <a:solidFill>
                  <a:schemeClr val="tx2"/>
                </a:solidFill>
              </a:rPr>
              <a:t>Earth’s gravity</a:t>
            </a:r>
            <a:endParaRPr lang="en-GB" dirty="0">
              <a:solidFill>
                <a:schemeClr val="tx2"/>
              </a:solidFill>
            </a:endParaRPr>
          </a:p>
          <a:p>
            <a:pPr marL="522284" lvl="1" indent="-342900"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chemeClr val="tx2"/>
                </a:solidFill>
              </a:rPr>
              <a:t>Initial </a:t>
            </a:r>
            <a:r>
              <a:rPr lang="en-GB" dirty="0">
                <a:solidFill>
                  <a:schemeClr val="tx2"/>
                </a:solidFill>
              </a:rPr>
              <a:t>velocity </a:t>
            </a:r>
            <a:r>
              <a:rPr lang="en-GB" dirty="0" smtClean="0">
                <a:solidFill>
                  <a:schemeClr val="tx2"/>
                </a:solidFill>
              </a:rPr>
              <a:t>is </a:t>
            </a:r>
            <a:r>
              <a:rPr lang="en-GB" dirty="0">
                <a:solidFill>
                  <a:schemeClr val="tx2"/>
                </a:solidFill>
              </a:rPr>
              <a:t>that of the </a:t>
            </a:r>
            <a:r>
              <a:rPr lang="en-GB" dirty="0" smtClean="0">
                <a:solidFill>
                  <a:schemeClr val="tx2"/>
                </a:solidFill>
              </a:rPr>
              <a:t>Earth on its heliocentric orbit</a:t>
            </a:r>
            <a:endParaRPr lang="en-GB" dirty="0">
              <a:solidFill>
                <a:schemeClr val="tx2"/>
              </a:solidFill>
            </a:endParaRPr>
          </a:p>
          <a:p>
            <a:pPr marL="522284" lvl="1" indent="-342900"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chemeClr val="tx2"/>
                </a:solidFill>
              </a:rPr>
              <a:t>Final </a:t>
            </a:r>
            <a:r>
              <a:rPr lang="en-GB" dirty="0">
                <a:solidFill>
                  <a:schemeClr val="tx2"/>
                </a:solidFill>
              </a:rPr>
              <a:t>manoeuvre (</a:t>
            </a:r>
            <a:r>
              <a:rPr lang="en-GB" dirty="0" smtClean="0">
                <a:solidFill>
                  <a:schemeClr val="tx2"/>
                </a:solidFill>
              </a:rPr>
              <a:t>arrival/insertion </a:t>
            </a:r>
            <a:r>
              <a:rPr lang="en-GB" dirty="0">
                <a:solidFill>
                  <a:schemeClr val="tx2"/>
                </a:solidFill>
              </a:rPr>
              <a:t>Delta-V) </a:t>
            </a:r>
            <a:r>
              <a:rPr lang="en-GB" dirty="0" smtClean="0">
                <a:solidFill>
                  <a:schemeClr val="tx2"/>
                </a:solidFill>
              </a:rPr>
              <a:t> cancelling the velocity </a:t>
            </a:r>
            <a:r>
              <a:rPr lang="en-GB" dirty="0">
                <a:solidFill>
                  <a:schemeClr val="tx2"/>
                </a:solidFill>
              </a:rPr>
              <a:t>differential between the spacecraft and the </a:t>
            </a:r>
            <a:r>
              <a:rPr lang="en-GB" dirty="0" smtClean="0">
                <a:solidFill>
                  <a:schemeClr val="tx2"/>
                </a:solidFill>
              </a:rPr>
              <a:t>EDHO target</a:t>
            </a:r>
            <a:endParaRPr lang="en-GB" dirty="0">
              <a:solidFill>
                <a:schemeClr val="tx2"/>
              </a:solidFill>
            </a:endParaRPr>
          </a:p>
          <a:p>
            <a:pPr marL="522284" lvl="1" indent="-342900">
              <a:buFont typeface="Wingdings" panose="05000000000000000000" pitchFamily="2" charset="2"/>
              <a:buChar char="ü"/>
            </a:pPr>
            <a:r>
              <a:rPr lang="en-GB" dirty="0">
                <a:solidFill>
                  <a:schemeClr val="tx2"/>
                </a:solidFill>
              </a:rPr>
              <a:t>Only ballistic transfers </a:t>
            </a:r>
            <a:r>
              <a:rPr lang="en-GB" dirty="0" smtClean="0">
                <a:solidFill>
                  <a:schemeClr val="tx2"/>
                </a:solidFill>
              </a:rPr>
              <a:t>sought, no Deep Space Manoeuvre (DSM)</a:t>
            </a:r>
          </a:p>
          <a:p>
            <a:pPr lvl="1" indent="0">
              <a:buNone/>
            </a:pPr>
            <a:endParaRPr lang="en-GB" sz="1000" dirty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b="1" dirty="0" smtClean="0">
                <a:solidFill>
                  <a:schemeClr val="tx2"/>
                </a:solidFill>
              </a:rPr>
              <a:t>Opportunity maps derived for full (sample) year 2030 towards -30 </a:t>
            </a:r>
            <a:r>
              <a:rPr lang="en-GB" b="1" dirty="0" err="1" smtClean="0">
                <a:solidFill>
                  <a:schemeClr val="tx2"/>
                </a:solidFill>
              </a:rPr>
              <a:t>deg</a:t>
            </a:r>
            <a:r>
              <a:rPr lang="en-GB" b="1" dirty="0" smtClean="0">
                <a:solidFill>
                  <a:schemeClr val="tx2"/>
                </a:solidFill>
              </a:rPr>
              <a:t> ETHO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1000" b="1" dirty="0" smtClean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b="1" dirty="0" smtClean="0">
                <a:solidFill>
                  <a:schemeClr val="tx2"/>
                </a:solidFill>
              </a:rPr>
              <a:t>Keplerian transfer </a:t>
            </a:r>
            <a:r>
              <a:rPr lang="en-GB" b="1" dirty="0">
                <a:solidFill>
                  <a:schemeClr val="tx2"/>
                </a:solidFill>
              </a:rPr>
              <a:t>problem </a:t>
            </a:r>
            <a:r>
              <a:rPr lang="en-GB" b="1" dirty="0" smtClean="0">
                <a:solidFill>
                  <a:schemeClr val="tx2"/>
                </a:solidFill>
              </a:rPr>
              <a:t>(from Earth) – Main results:</a:t>
            </a:r>
            <a:endParaRPr lang="en-GB" b="1" dirty="0">
              <a:solidFill>
                <a:schemeClr val="tx2"/>
              </a:solidFill>
            </a:endParaRPr>
          </a:p>
          <a:p>
            <a:pPr marL="522284" lvl="1" indent="-342900"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chemeClr val="tx2"/>
                </a:solidFill>
              </a:rPr>
              <a:t>Problem no longer time-invariant, but 1-year periodic</a:t>
            </a:r>
          </a:p>
          <a:p>
            <a:pPr marL="522284" lvl="1" indent="-342900"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chemeClr val="tx2"/>
                </a:solidFill>
              </a:rPr>
              <a:t>Seasonal variation: low </a:t>
            </a:r>
            <a:r>
              <a:rPr lang="en-GB" dirty="0">
                <a:solidFill>
                  <a:schemeClr val="tx2"/>
                </a:solidFill>
              </a:rPr>
              <a:t>departure Delta-V periods </a:t>
            </a:r>
            <a:r>
              <a:rPr lang="en-GB" dirty="0" smtClean="0">
                <a:solidFill>
                  <a:schemeClr val="tx2"/>
                </a:solidFill>
              </a:rPr>
              <a:t>(~ October to April, when Earth closer </a:t>
            </a:r>
            <a:r>
              <a:rPr lang="en-GB" dirty="0">
                <a:solidFill>
                  <a:schemeClr val="tx2"/>
                </a:solidFill>
              </a:rPr>
              <a:t>to perihelion </a:t>
            </a:r>
            <a:r>
              <a:rPr lang="en-GB" dirty="0" smtClean="0">
                <a:solidFill>
                  <a:schemeClr val="tx2"/>
                </a:solidFill>
              </a:rPr>
              <a:t>at departure) corresponding </a:t>
            </a:r>
            <a:r>
              <a:rPr lang="en-GB" dirty="0">
                <a:solidFill>
                  <a:schemeClr val="tx2"/>
                </a:solidFill>
              </a:rPr>
              <a:t>to high arrival Delta-V </a:t>
            </a:r>
            <a:r>
              <a:rPr lang="en-GB" dirty="0" smtClean="0">
                <a:solidFill>
                  <a:schemeClr val="tx2"/>
                </a:solidFill>
              </a:rPr>
              <a:t>periods (high heliocentric eccentricity) for </a:t>
            </a:r>
            <a:r>
              <a:rPr lang="en-GB" dirty="0">
                <a:solidFill>
                  <a:schemeClr val="tx2"/>
                </a:solidFill>
              </a:rPr>
              <a:t>transfers to </a:t>
            </a:r>
            <a:r>
              <a:rPr lang="en-GB" dirty="0" smtClean="0">
                <a:solidFill>
                  <a:schemeClr val="tx2"/>
                </a:solidFill>
              </a:rPr>
              <a:t>ETHOs</a:t>
            </a:r>
          </a:p>
          <a:p>
            <a:pPr marL="522284" lvl="1" indent="-342900"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chemeClr val="tx2"/>
                </a:solidFill>
              </a:rPr>
              <a:t>Situation mirrored for transfers to ELHOs</a:t>
            </a:r>
          </a:p>
          <a:p>
            <a:pPr marL="522284" lvl="1" indent="-342900"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chemeClr val="tx2"/>
                </a:solidFill>
              </a:rPr>
              <a:t>Singularity near previous Delta-V optimum durations: because the departure and arrival radii are different except for two very specific dates</a:t>
            </a:r>
          </a:p>
          <a:p>
            <a:pPr marL="522284" lvl="1" indent="-342900"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chemeClr val="tx2"/>
                </a:solidFill>
              </a:rPr>
              <a:t>Highly undesirable from a mission design point of view (LV launch programs, S/C propellant sizing)</a:t>
            </a:r>
            <a:endParaRPr lang="en-GB" dirty="0">
              <a:solidFill>
                <a:schemeClr val="tx2"/>
              </a:solidFill>
            </a:endParaRPr>
          </a:p>
          <a:p>
            <a:pPr marL="522284" lvl="1" indent="-342900">
              <a:buFont typeface="Wingdings" panose="05000000000000000000" pitchFamily="2" charset="2"/>
              <a:buChar char="ü"/>
            </a:pPr>
            <a:endParaRPr lang="en-GB" dirty="0">
              <a:solidFill>
                <a:schemeClr val="tx2"/>
              </a:solidFill>
            </a:endParaRPr>
          </a:p>
          <a:p>
            <a:pPr marL="522284" lvl="1" indent="-342900">
              <a:buFont typeface="Wingdings" panose="05000000000000000000" pitchFamily="2" charset="2"/>
              <a:buChar char="ü"/>
            </a:pPr>
            <a:endParaRPr lang="en-GB" dirty="0" smtClean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dirty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dirty="0" smtClean="0">
              <a:solidFill>
                <a:schemeClr val="tx2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GB" dirty="0">
              <a:solidFill>
                <a:schemeClr val="tx2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585" y="77678"/>
            <a:ext cx="3929063" cy="6663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265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SR Status TC 17-07-2017">
  <a:themeElements>
    <a:clrScheme name="Airbus colour theme">
      <a:dk1>
        <a:srgbClr val="000000"/>
      </a:dk1>
      <a:lt1>
        <a:srgbClr val="FFFFFF"/>
      </a:lt1>
      <a:dk2>
        <a:srgbClr val="00205B"/>
      </a:dk2>
      <a:lt2>
        <a:srgbClr val="005587"/>
      </a:lt2>
      <a:accent1>
        <a:srgbClr val="0085AD"/>
      </a:accent1>
      <a:accent2>
        <a:srgbClr val="B7C9D3"/>
      </a:accent2>
      <a:accent3>
        <a:srgbClr val="84BD00"/>
      </a:accent3>
      <a:accent4>
        <a:srgbClr val="E4002B"/>
      </a:accent4>
      <a:accent5>
        <a:srgbClr val="FE5000"/>
      </a:accent5>
      <a:accent6>
        <a:srgbClr val="A51890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1042988" rtl="0" eaLnBrk="1" fontAlgn="base" latinLnBrk="0" hangingPunct="1">
          <a:lnSpc>
            <a:spcPct val="11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1042988" rtl="0" eaLnBrk="1" fontAlgn="base" latinLnBrk="0" hangingPunct="1">
          <a:lnSpc>
            <a:spcPct val="11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AIRBUS 1">
        <a:dk1>
          <a:srgbClr val="000000"/>
        </a:dk1>
        <a:lt1>
          <a:srgbClr val="FFFFFF"/>
        </a:lt1>
        <a:dk2>
          <a:srgbClr val="E0E0DF"/>
        </a:dk2>
        <a:lt2>
          <a:srgbClr val="E0E0DF"/>
        </a:lt2>
        <a:accent1>
          <a:srgbClr val="1E3174"/>
        </a:accent1>
        <a:accent2>
          <a:srgbClr val="0D5881"/>
        </a:accent2>
        <a:accent3>
          <a:srgbClr val="FFFFFF"/>
        </a:accent3>
        <a:accent4>
          <a:srgbClr val="000000"/>
        </a:accent4>
        <a:accent5>
          <a:srgbClr val="ABADBC"/>
        </a:accent5>
        <a:accent6>
          <a:srgbClr val="0B4F74"/>
        </a:accent6>
        <a:hlink>
          <a:srgbClr val="5A6F83"/>
        </a:hlink>
        <a:folHlink>
          <a:srgbClr val="9099A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Airbus PowerPoint template 16_9 - Defence and Space.potx" id="{12E9E728-565E-4C83-ABE6-0F0CF84880A4}" vid="{40CEFD52-035B-4C1B-81CE-F8EB4F31F4C1}"/>
    </a:ext>
  </a:extLst>
</a:theme>
</file>

<file path=ppt/theme/theme2.xml><?xml version="1.0" encoding="utf-8"?>
<a:theme xmlns:a="http://schemas.openxmlformats.org/drawingml/2006/main" name="Larissa">
  <a:themeElements>
    <a:clrScheme name="AIRBUS">
      <a:dk1>
        <a:srgbClr val="000000"/>
      </a:dk1>
      <a:lt1>
        <a:srgbClr val="FFFFFF"/>
      </a:lt1>
      <a:dk2>
        <a:srgbClr val="E0E0DF"/>
      </a:dk2>
      <a:lt2>
        <a:srgbClr val="E0E0DF"/>
      </a:lt2>
      <a:accent1>
        <a:srgbClr val="1E3174"/>
      </a:accent1>
      <a:accent2>
        <a:srgbClr val="0D5881"/>
      </a:accent2>
      <a:accent3>
        <a:srgbClr val="5A6F83"/>
      </a:accent3>
      <a:accent4>
        <a:srgbClr val="9099A7"/>
      </a:accent4>
      <a:accent5>
        <a:srgbClr val="0085AD"/>
      </a:accent5>
      <a:accent6>
        <a:srgbClr val="9A3393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AIRBUS">
      <a:dk1>
        <a:srgbClr val="000000"/>
      </a:dk1>
      <a:lt1>
        <a:srgbClr val="FFFFFF"/>
      </a:lt1>
      <a:dk2>
        <a:srgbClr val="E0E0DF"/>
      </a:dk2>
      <a:lt2>
        <a:srgbClr val="E0E0DF"/>
      </a:lt2>
      <a:accent1>
        <a:srgbClr val="1E3174"/>
      </a:accent1>
      <a:accent2>
        <a:srgbClr val="0D5881"/>
      </a:accent2>
      <a:accent3>
        <a:srgbClr val="5A6F83"/>
      </a:accent3>
      <a:accent4>
        <a:srgbClr val="9099A7"/>
      </a:accent4>
      <a:accent5>
        <a:srgbClr val="0085AD"/>
      </a:accent5>
      <a:accent6>
        <a:srgbClr val="9A3393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Hub Document" ma:contentTypeID="0x0101003A80E15C52CA4AE5BB26B7F4F21761920077C79651B817344D964CFED5715C3D04" ma:contentTypeVersion="11" ma:contentTypeDescription="Document Content Type for Hub" ma:contentTypeScope="" ma:versionID="4b6ef3bfef6ec49d05d913f1ef40da31">
  <xsd:schema xmlns:xsd="http://www.w3.org/2001/XMLSchema" xmlns:xs="http://www.w3.org/2001/XMLSchema" xmlns:p="http://schemas.microsoft.com/office/2006/metadata/properties" xmlns:ns1="http://schemas.microsoft.com/sharepoint/v3" xmlns:ns2="6419c7ef-16be-4e31-b6c5-6efaf5f13fd6" xmlns:ns4="f0cf8b86-146d-4c43-8a2c-f47614b76a75" targetNamespace="http://schemas.microsoft.com/office/2006/metadata/properties" ma:root="true" ma:fieldsID="d4b5c932e8a551e4c37aa143d11111b9" ns1:_="" ns2:_="" ns4:_="">
    <xsd:import namespace="http://schemas.microsoft.com/sharepoint/v3"/>
    <xsd:import namespace="6419c7ef-16be-4e31-b6c5-6efaf5f13fd6"/>
    <xsd:import namespace="f0cf8b86-146d-4c43-8a2c-f47614b76a75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2:TaxCatchAllLabel" minOccurs="0"/>
                <xsd:element ref="ns4:Airbus_1N79_DocumentDescription" minOccurs="0"/>
                <xsd:element ref="ns4:Airbus_1N79_Topic" minOccurs="0"/>
                <xsd:element ref="ns4:Airbus_1N79_ValidationLevel" minOccurs="0"/>
                <xsd:element ref="ns4:Airbus_1N79_DocumentBusinessTypeHTField" minOccurs="0"/>
                <xsd:element ref="ns4:Airbus_1N79_DivisionTaxHTField" minOccurs="0"/>
                <xsd:element ref="ns4:Airbus_1N79_EntityTaxHTField" minOccurs="0"/>
                <xsd:element ref="ns4:Airbus_1N79_CountryTaxHTField" minOccurs="0"/>
                <xsd:element ref="ns4:Airbus_1N79_SiteTaxHTField" minOccurs="0"/>
                <xsd:element ref="ns2:TaxKeywordTaxHTField" minOccurs="0"/>
                <xsd:element ref="ns1:AverageRating" minOccurs="0"/>
                <xsd:element ref="ns1:RatingCount" minOccurs="0"/>
                <xsd:element ref="ns1:RatedBy" minOccurs="0"/>
                <xsd:element ref="ns1:Ratings" minOccurs="0"/>
                <xsd:element ref="ns1:LikesCount" minOccurs="0"/>
                <xsd:element ref="ns1:LikedBy" minOccurs="0"/>
                <xsd:element ref="ns4:Categories0"/>
                <xsd:element ref="ns1:VariationsItemGroup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verageRating" ma:index="26" nillable="true" ma:displayName="Rating (0-5)" ma:decimals="2" ma:description="Average value of all the ratings that have been submitted" ma:internalName="AverageRating" ma:readOnly="true">
      <xsd:simpleType>
        <xsd:restriction base="dms:Number"/>
      </xsd:simpleType>
    </xsd:element>
    <xsd:element name="RatingCount" ma:index="27" nillable="true" ma:displayName="Number of Ratings" ma:decimals="0" ma:description="Number of ratings submitted" ma:internalName="RatingCount" ma:readOnly="true">
      <xsd:simpleType>
        <xsd:restriction base="dms:Number"/>
      </xsd:simpleType>
    </xsd:element>
    <xsd:element name="RatedBy" ma:index="28" nillable="true" ma:displayName="Rated By" ma:description="Users rated the item." ma:hidden="true" ma:list="UserInfo" ma:internalName="Rat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atings" ma:index="29" nillable="true" ma:displayName="User ratings" ma:description="User ratings for the item" ma:hidden="true" ma:internalName="Ratings">
      <xsd:simpleType>
        <xsd:restriction base="dms:Note"/>
      </xsd:simpleType>
    </xsd:element>
    <xsd:element name="LikesCount" ma:index="30" nillable="true" ma:displayName="Number of Likes" ma:internalName="LikesCount">
      <xsd:simpleType>
        <xsd:restriction base="dms:Unknown"/>
      </xsd:simpleType>
    </xsd:element>
    <xsd:element name="LikedBy" ma:index="31" nillable="true" ma:displayName="Liked By" ma:hidden="true" ma:list="UserInfo" ma:internalName="Lik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VariationsItemGroupID" ma:index="33" nillable="true" ma:displayName="Item Group ID" ma:description="" ma:hidden="true" ma:internalName="VariationsItemGroupID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19c7ef-16be-4e31-b6c5-6efaf5f13fd6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hidden="true" ma:list="{3217e82a-5319-4c38-9543-e8f7248867e1}" ma:internalName="TaxCatchAll" ma:showField="CatchAllData" ma:web="6419c7ef-16be-4e31-b6c5-6efaf5f13fd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9" nillable="true" ma:displayName="Taxonomy Catch All Column1" ma:hidden="true" ma:list="{3217e82a-5319-4c38-9543-e8f7248867e1}" ma:internalName="TaxCatchAllLabel" ma:readOnly="true" ma:showField="CatchAllDataLabel" ma:web="6419c7ef-16be-4e31-b6c5-6efaf5f13fd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25" nillable="true" ma:taxonomy="true" ma:internalName="TaxKeywordTaxHTField" ma:taxonomyFieldName="TaxKeyword" ma:displayName="Enterprise Keywords" ma:fieldId="{23f27201-bee3-471e-b2e7-b64fd8b7ca38}" ma:taxonomyMulti="true" ma:sspId="de4ba742-050f-48be-85aa-efa0a08384b4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cf8b86-146d-4c43-8a2c-f47614b76a75" elementFormDefault="qualified">
    <xsd:import namespace="http://schemas.microsoft.com/office/2006/documentManagement/types"/>
    <xsd:import namespace="http://schemas.microsoft.com/office/infopath/2007/PartnerControls"/>
    <xsd:element name="Airbus_1N79_DocumentDescription" ma:index="12" nillable="true" ma:displayName="Description" ma:internalName="Airbus_1N79_DocumentDescription">
      <xsd:simpleType>
        <xsd:restriction base="dms:Note">
          <xsd:maxLength value="255"/>
        </xsd:restriction>
      </xsd:simpleType>
    </xsd:element>
    <xsd:element name="Airbus_1N79_Topic" ma:index="17" nillable="true" ma:displayName="Topic" ma:internalName="Airbus_1N79_Topic">
      <xsd:simpleType>
        <xsd:restriction base="dms:Text"/>
      </xsd:simpleType>
    </xsd:element>
    <xsd:element name="Airbus_1N79_ValidationLevel" ma:index="18" nillable="true" ma:displayName="Validation Level" ma:default="OFFICIAL" ma:internalName="Airbus_1N79_ValidationLevel">
      <xsd:simpleType>
        <xsd:restriction base="dms:Choice">
          <xsd:enumeration value="OFFICIAL"/>
        </xsd:restriction>
      </xsd:simpleType>
    </xsd:element>
    <xsd:element name="Airbus_1N79_DocumentBusinessTypeHTField" ma:index="19" nillable="true" ma:taxonomy="true" ma:internalName="Airbus_1N79_DocumentBusinessTypeHTField" ma:taxonomyFieldName="Airbus_1N79_DocumentBusinessType" ma:displayName="Business Type" ma:fieldId="{81193e1d-a3ea-4ae9-8562-87a4dbc51184}" ma:sspId="e71f72de-7de1-414b-94b5-fae66992ad50" ma:termSetId="24ffe7ce-4089-47d5-8c84-74042478c84b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Airbus_1N79_DivisionTaxHTField" ma:index="20" ma:taxonomy="true" ma:internalName="Airbus_1N79_DivisionTaxHTField" ma:taxonomyFieldName="Airbus_1N79_Division" ma:displayName="Division" ma:default="3;#Airbus Defence and Space|5d5acfbf-f902-43a3-8367-2741b7cc416e" ma:fieldId="{fa148439-0070-4843-a3d1-d5c2d88c1eb8}" ma:sspId="e71f72de-7de1-414b-94b5-fae66992ad50" ma:termSetId="bddbb1cc-a240-40a1-846a-833119584ff3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Airbus_1N79_EntityTaxHTField" ma:index="21" nillable="true" ma:taxonomy="true" ma:internalName="Airbus_1N79_EntityTaxHTField" ma:taxonomyFieldName="Airbus_1N79_Entity" ma:displayName="Entity" ma:fieldId="{1d2c96fc-a1d7-4ebd-8ee6-82244224ad07}" ma:sspId="e71f72de-7de1-414b-94b5-fae66992ad50" ma:termSetId="3a43e5b3-d0a0-4fbe-8642-77d2b822efb8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Airbus_1N79_CountryTaxHTField" ma:index="22" nillable="true" ma:taxonomy="true" ma:internalName="Airbus_1N79_CountryTaxHTField" ma:taxonomyFieldName="Airbus_1N79_Country" ma:displayName="Country" ma:fieldId="{ac13273b-349b-41b6-8547-0f4713ae8909}" ma:sspId="e71f72de-7de1-414b-94b5-fae66992ad50" ma:termSetId="47196ac1-6b5d-4389-a598-997d29c143bf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Airbus_1N79_SiteTaxHTField" ma:index="23" nillable="true" ma:taxonomy="true" ma:internalName="Airbus_1N79_SiteTaxHTField" ma:taxonomyFieldName="Airbus_1N79_Site" ma:displayName="Site" ma:fieldId="{663bc93f-b703-422f-88e6-7b2926e7ea29}" ma:sspId="e71f72de-7de1-414b-94b5-fae66992ad50" ma:termSetId="5b5dc6bb-f89d-4aef-ad9b-1a2eeb776bdd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Categories0" ma:index="32" ma:displayName="Categories" ma:list="{5e6cebe8-563e-4193-8a33-63fb69226ac6}" ma:internalName="Categories0" ma:showField="Title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axOccurs="1" ma:index="10" ma:displayName="Business Owne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419c7ef-16be-4e31-b6c5-6efaf5f13fd6">
      <Value>1</Value>
    </TaxCatchAll>
    <LikesCount xmlns="http://schemas.microsoft.com/sharepoint/v3" xsi:nil="true"/>
    <Categories0 xmlns="f0cf8b86-146d-4c43-8a2c-f47614b76a75">12</Categories0>
    <Airbus_1N79_DocumentDescription xmlns="f0cf8b86-146d-4c43-8a2c-f47614b76a75" xsi:nil="true"/>
    <Airbus_1N79_SiteTaxHTField xmlns="f0cf8b86-146d-4c43-8a2c-f47614b76a75">
      <Terms xmlns="http://schemas.microsoft.com/office/infopath/2007/PartnerControls"/>
    </Airbus_1N79_SiteTaxHTField>
    <Airbus_1N79_Topic xmlns="f0cf8b86-146d-4c43-8a2c-f47614b76a75" xsi:nil="true"/>
    <Airbus_1N79_DivisionTaxHTField xmlns="f0cf8b86-146d-4c43-8a2c-f47614b76a75">
      <Terms xmlns="http://schemas.microsoft.com/office/infopath/2007/PartnerControls">
        <TermInfo xmlns="http://schemas.microsoft.com/office/infopath/2007/PartnerControls">
          <TermName xmlns="http://schemas.microsoft.com/office/infopath/2007/PartnerControls">Airbus Defence and Space</TermName>
          <TermId xmlns="http://schemas.microsoft.com/office/infopath/2007/PartnerControls">5d5acfbf-f902-43a3-8367-2741b7cc416e</TermId>
        </TermInfo>
      </Terms>
    </Airbus_1N79_DivisionTaxHTField>
    <Airbus_1N79_ValidationLevel xmlns="f0cf8b86-146d-4c43-8a2c-f47614b76a75">OFFICIAL</Airbus_1N79_ValidationLevel>
    <TaxKeywordTaxHTField xmlns="6419c7ef-16be-4e31-b6c5-6efaf5f13fd6">
      <Terms xmlns="http://schemas.microsoft.com/office/infopath/2007/PartnerControls"/>
    </TaxKeywordTaxHTField>
    <Ratings xmlns="http://schemas.microsoft.com/sharepoint/v3" xsi:nil="true"/>
    <Airbus_1N79_CountryTaxHTField xmlns="f0cf8b86-146d-4c43-8a2c-f47614b76a75">
      <Terms xmlns="http://schemas.microsoft.com/office/infopath/2007/PartnerControls"/>
    </Airbus_1N79_CountryTaxHTField>
    <LikedBy xmlns="http://schemas.microsoft.com/sharepoint/v3">
      <UserInfo>
        <DisplayName/>
        <AccountId xsi:nil="true"/>
        <AccountType/>
      </UserInfo>
    </LikedBy>
    <VariationsItemGroupID xmlns="http://schemas.microsoft.com/sharepoint/v3">77a7fdf2-6b78-4b9b-8b94-d5834b4c8291</VariationsItemGroupID>
    <Airbus_1N79_EntityTaxHTField xmlns="f0cf8b86-146d-4c43-8a2c-f47614b76a75">
      <Terms xmlns="http://schemas.microsoft.com/office/infopath/2007/PartnerControls"/>
    </Airbus_1N79_EntityTaxHTField>
    <Airbus_1N79_DocumentBusinessTypeHTField xmlns="f0cf8b86-146d-4c43-8a2c-f47614b76a75">
      <Terms xmlns="http://schemas.microsoft.com/office/infopath/2007/PartnerControls"/>
    </Airbus_1N79_DocumentBusinessTypeHTField>
    <RatedBy xmlns="http://schemas.microsoft.com/sharepoint/v3">
      <UserInfo>
        <DisplayName/>
        <AccountId xsi:nil="true"/>
        <AccountType/>
      </UserInfo>
    </RatedBy>
  </documentManagement>
</p:properties>
</file>

<file path=customXml/itemProps1.xml><?xml version="1.0" encoding="utf-8"?>
<ds:datastoreItem xmlns:ds="http://schemas.openxmlformats.org/officeDocument/2006/customXml" ds:itemID="{8862A7C8-A0C5-4FA1-8B94-1A3B797A2A7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D0E6257-D5AA-4F35-8C71-3B00BDAA9F3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419c7ef-16be-4e31-b6c5-6efaf5f13fd6"/>
    <ds:schemaRef ds:uri="f0cf8b86-146d-4c43-8a2c-f47614b76a7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3079CE0-BEAD-4C33-8EF9-648A08EF054B}">
  <ds:schemaRefs>
    <ds:schemaRef ds:uri="http://purl.org/dc/elements/1.1/"/>
    <ds:schemaRef ds:uri="http://schemas.microsoft.com/office/2006/metadata/properties"/>
    <ds:schemaRef ds:uri="http://purl.org/dc/terms/"/>
    <ds:schemaRef ds:uri="6419c7ef-16be-4e31-b6c5-6efaf5f13fd6"/>
    <ds:schemaRef ds:uri="f0cf8b86-146d-4c43-8a2c-f47614b76a75"/>
    <ds:schemaRef ds:uri="http://schemas.microsoft.com/sharepoint/v3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MSR Status TC 17-07-2017</Template>
  <TotalTime>0</TotalTime>
  <Words>2343</Words>
  <Application>Microsoft Office PowerPoint</Application>
  <PresentationFormat>Custom</PresentationFormat>
  <Paragraphs>533</Paragraphs>
  <Slides>21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MSR Status TC 17-07-2017</vt:lpstr>
      <vt:lpstr>Astrodynamics techniques for missions towards Earth-Trailing or Earth-Leading Heliocentric Orbits Eric Joffre, Valerio Moro (Airbus) Florian Renk, Waldemar Martens (ESA)</vt:lpstr>
      <vt:lpstr>Outline of the presentation</vt:lpstr>
      <vt:lpstr>1. Introduction and motivations</vt:lpstr>
      <vt:lpstr>1. Introduction and motivations</vt:lpstr>
      <vt:lpstr>2. Reference frames</vt:lpstr>
      <vt:lpstr>2. Reference frames</vt:lpstr>
      <vt:lpstr>3. Problem statement</vt:lpstr>
      <vt:lpstr>4. Preliminary Keplerian analysis (from MEMB)</vt:lpstr>
      <vt:lpstr>4. Preliminary Keplerian analysis (from Earth)</vt:lpstr>
      <vt:lpstr>4. Transfer opportunities with DSM and injection into the ecliptic </vt:lpstr>
      <vt:lpstr>4. Transfer opportunities with DSM and injection into the ecliptic </vt:lpstr>
      <vt:lpstr>4. Transfer opportunities with DSM and injection into the ecliptic </vt:lpstr>
      <vt:lpstr>5. Alternative injection and transfer strategies</vt:lpstr>
      <vt:lpstr>5. Alternative injection and transfer strategies</vt:lpstr>
      <vt:lpstr>5. Alternative injection and transfer strategies</vt:lpstr>
      <vt:lpstr>5. Alternative injection and transfer strategies</vt:lpstr>
      <vt:lpstr>5. Alternative injection and transfer strategies</vt:lpstr>
      <vt:lpstr>5. Alternative injection and transfer strategies</vt:lpstr>
      <vt:lpstr>5. Alternative injection and transfer strategies</vt:lpstr>
      <vt:lpstr>6. Conclusion</vt:lpstr>
      <vt:lpstr>PowerPoint Presentation</vt:lpstr>
    </vt:vector>
  </TitlesOfParts>
  <Company>Astrium Ltd.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MSR Status 17-07-2017</dc:title>
  <dc:creator>JOFFRE, Eric</dc:creator>
  <cp:lastModifiedBy>JOFFRE, Eric</cp:lastModifiedBy>
  <cp:revision>490</cp:revision>
  <cp:lastPrinted>2017-10-19T15:10:16Z</cp:lastPrinted>
  <dcterms:created xsi:type="dcterms:W3CDTF">2017-07-17T13:28:18Z</dcterms:created>
  <dcterms:modified xsi:type="dcterms:W3CDTF">2018-11-07T22:28:27Z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0x0101003A80E15C52CA4AE5BB26B7F4F21761920077C79651B817344D964CFED5715C3D04</vt:lpwstr>
  </property>
  <property fmtid="{D5CDD505-2E9C-101B-9397-08002B2CF9AE}" pid="3" name="TaxKeyword">
    <vt:lpwstr/>
  </property>
  <property fmtid="{D5CDD505-2E9C-101B-9397-08002B2CF9AE}" pid="4" name="Airbus_1N79_DocumentBusinessType">
    <vt:lpwstr/>
  </property>
  <property fmtid="{D5CDD505-2E9C-101B-9397-08002B2CF9AE}" pid="5" name="Airbus_1N79_Entity">
    <vt:lpwstr/>
  </property>
  <property fmtid="{D5CDD505-2E9C-101B-9397-08002B2CF9AE}" pid="6" name="Airbus_1N79_Division">
    <vt:lpwstr>1;#Airbus Defence and Space|5d5acfbf-f902-43a3-8367-2741b7cc416e</vt:lpwstr>
  </property>
  <property fmtid="{D5CDD505-2E9C-101B-9397-08002B2CF9AE}" pid="7" name="Airbus_1N79_Country">
    <vt:lpwstr/>
  </property>
  <property fmtid="{D5CDD505-2E9C-101B-9397-08002B2CF9AE}" pid="8" name="Airbus_1N79_Site">
    <vt:lpwstr/>
  </property>
</Properties>
</file>