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</p:sldMasterIdLst>
  <p:notesMasterIdLst>
    <p:notesMasterId r:id="rId36"/>
  </p:notesMasterIdLst>
  <p:handoutMasterIdLst>
    <p:handoutMasterId r:id="rId37"/>
  </p:handoutMasterIdLst>
  <p:sldIdLst>
    <p:sldId id="256" r:id="rId6"/>
    <p:sldId id="348" r:id="rId7"/>
    <p:sldId id="416" r:id="rId8"/>
    <p:sldId id="399" r:id="rId9"/>
    <p:sldId id="436" r:id="rId10"/>
    <p:sldId id="403" r:id="rId11"/>
    <p:sldId id="435" r:id="rId12"/>
    <p:sldId id="404" r:id="rId13"/>
    <p:sldId id="405" r:id="rId14"/>
    <p:sldId id="406" r:id="rId15"/>
    <p:sldId id="430" r:id="rId16"/>
    <p:sldId id="407" r:id="rId17"/>
    <p:sldId id="420" r:id="rId18"/>
    <p:sldId id="438" r:id="rId19"/>
    <p:sldId id="408" r:id="rId20"/>
    <p:sldId id="419" r:id="rId21"/>
    <p:sldId id="409" r:id="rId22"/>
    <p:sldId id="411" r:id="rId23"/>
    <p:sldId id="412" r:id="rId24"/>
    <p:sldId id="413" r:id="rId25"/>
    <p:sldId id="414" r:id="rId26"/>
    <p:sldId id="415" r:id="rId27"/>
    <p:sldId id="418" r:id="rId28"/>
    <p:sldId id="421" r:id="rId29"/>
    <p:sldId id="423" r:id="rId30"/>
    <p:sldId id="424" r:id="rId31"/>
    <p:sldId id="425" r:id="rId32"/>
    <p:sldId id="426" r:id="rId33"/>
    <p:sldId id="427" r:id="rId34"/>
    <p:sldId id="428" r:id="rId3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7529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5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3CB"/>
    <a:srgbClr val="BDD7EE"/>
    <a:srgbClr val="F7F999"/>
    <a:srgbClr val="66FF66"/>
    <a:srgbClr val="9DC3E6"/>
    <a:srgbClr val="0C406D"/>
    <a:srgbClr val="ADDBDD"/>
    <a:srgbClr val="00CCFF"/>
    <a:srgbClr val="216521"/>
    <a:srgbClr val="007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291" autoAdjust="0"/>
  </p:normalViewPr>
  <p:slideViewPr>
    <p:cSldViewPr>
      <p:cViewPr varScale="1">
        <p:scale>
          <a:sx n="41" d="100"/>
          <a:sy n="41" d="100"/>
        </p:scale>
        <p:origin x="60" y="654"/>
      </p:cViewPr>
      <p:guideLst>
        <p:guide orient="horz" pos="1117"/>
        <p:guide pos="7529"/>
        <p:guide orient="horz" pos="391"/>
        <p:guide orient="horz" pos="73"/>
        <p:guide pos="5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06/11/2018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‹Nº›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00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73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0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59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54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64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90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62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41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5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1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4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36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3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1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7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4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86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0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2963652" y="602128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1"/>
            <a:ext cx="11376025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1"/>
            <a:ext cx="6696124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1412776"/>
            <a:ext cx="6696124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404664"/>
            <a:ext cx="4535488" cy="57606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404664"/>
            <a:ext cx="6552108" cy="57606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1137664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616800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0"/>
            <a:ext cx="11376025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0"/>
            <a:ext cx="6696124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/>
          </p:nvPr>
        </p:nvSpPr>
        <p:spPr>
          <a:xfrm>
            <a:off x="407989" y="1412776"/>
            <a:ext cx="669612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9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68008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FFCC72-0F31-4D8D-8522-F7BE3588F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315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97B02B5-2C94-4C8D-A279-526AC3FAD5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E88764-C8D8-460C-BE69-1130F537FAC3}"/>
              </a:ext>
            </a:extLst>
          </p:cNvPr>
          <p:cNvSpPr txBox="1">
            <a:spLocks/>
          </p:cNvSpPr>
          <p:nvPr userDrawn="1"/>
        </p:nvSpPr>
        <p:spPr>
          <a:xfrm>
            <a:off x="10992544" y="324000"/>
            <a:ext cx="972000" cy="326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/>
              <a:pPr algn="ctr"/>
              <a:t>‹Nº›</a:t>
            </a:fld>
            <a:r>
              <a:rPr lang="en-US" dirty="0"/>
              <a:t>/22</a:t>
            </a:r>
          </a:p>
        </p:txBody>
      </p:sp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005064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494116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566124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8800" y="403200"/>
            <a:ext cx="10224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4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800" y="403200"/>
            <a:ext cx="11376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 2017</a:t>
            </a: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4038600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>
                <a:solidFill>
                  <a:schemeClr val="bg1"/>
                </a:solidFill>
              </a:rPr>
              <a:pPr algn="ctr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30.png"/><Relationship Id="rId5" Type="http://schemas.openxmlformats.org/officeDocument/2006/relationships/image" Target="../media/image191.png"/><Relationship Id="rId10" Type="http://schemas.openxmlformats.org/officeDocument/2006/relationships/image" Target="../media/image8.png"/><Relationship Id="rId4" Type="http://schemas.openxmlformats.org/officeDocument/2006/relationships/image" Target="../media/image180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0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7.png"/><Relationship Id="rId7" Type="http://schemas.openxmlformats.org/officeDocument/2006/relationships/image" Target="../media/image38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5" Type="http://schemas.openxmlformats.org/officeDocument/2006/relationships/image" Target="../media/image38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7.png"/><Relationship Id="rId7" Type="http://schemas.openxmlformats.org/officeDocument/2006/relationships/image" Target="../media/image380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image" Target="../media/image47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8.png"/><Relationship Id="rId5" Type="http://schemas.openxmlformats.org/officeDocument/2006/relationships/image" Target="../media/image500.png"/><Relationship Id="rId10" Type="http://schemas.openxmlformats.org/officeDocument/2006/relationships/image" Target="../media/image7.png"/><Relationship Id="rId9" Type="http://schemas.openxmlformats.org/officeDocument/2006/relationships/image" Target="../media/image4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7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12" Type="http://schemas.openxmlformats.org/officeDocument/2006/relationships/image" Target="../media/image5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10" Type="http://schemas.openxmlformats.org/officeDocument/2006/relationships/image" Target="../media/image520.png"/><Relationship Id="rId9" Type="http://schemas.openxmlformats.org/officeDocument/2006/relationships/image" Target="../media/image60.png"/><Relationship Id="rId1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3.png"/><Relationship Id="rId7" Type="http://schemas.openxmlformats.org/officeDocument/2006/relationships/image" Target="../media/image64.png"/><Relationship Id="rId12" Type="http://schemas.openxmlformats.org/officeDocument/2006/relationships/image" Target="../media/image7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69.png"/><Relationship Id="rId5" Type="http://schemas.openxmlformats.org/officeDocument/2006/relationships/image" Target="../media/image25.png"/><Relationship Id="rId10" Type="http://schemas.openxmlformats.org/officeDocument/2006/relationships/image" Target="../media/image68.png"/><Relationship Id="rId4" Type="http://schemas.openxmlformats.org/officeDocument/2006/relationships/image" Target="../media/image24.png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12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76.png"/><Relationship Id="rId5" Type="http://schemas.openxmlformats.org/officeDocument/2006/relationships/image" Target="../media/image31.png"/><Relationship Id="rId10" Type="http://schemas.openxmlformats.org/officeDocument/2006/relationships/image" Target="../media/image75.png"/><Relationship Id="rId4" Type="http://schemas.openxmlformats.org/officeDocument/2006/relationships/image" Target="../media/image30.png"/><Relationship Id="rId9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130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69692" y="1412428"/>
            <a:ext cx="7608168" cy="2160588"/>
          </a:xfrm>
        </p:spPr>
        <p:txBody>
          <a:bodyPr/>
          <a:lstStyle/>
          <a:p>
            <a:r>
              <a:rPr lang="en-GB" sz="2800" dirty="0"/>
              <a:t>Near Rectilinear Orbits around the Moon as Operational Orbit for the future Deep Space Gateway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E31A613-2A1E-4D10-8F29-74B0CAE27529}"/>
              </a:ext>
            </a:extLst>
          </p:cNvPr>
          <p:cNvSpPr txBox="1">
            <a:spLocks/>
          </p:cNvSpPr>
          <p:nvPr/>
        </p:nvSpPr>
        <p:spPr>
          <a:xfrm>
            <a:off x="3823756" y="5493497"/>
            <a:ext cx="4544488" cy="40011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800" b="0" dirty="0">
                <a:latin typeface="+mj-lt"/>
              </a:rPr>
              <a:t>6 - 9 November 2018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72AFF9A-0AC4-431A-91E4-F571D1EF1AAF}"/>
              </a:ext>
            </a:extLst>
          </p:cNvPr>
          <p:cNvSpPr/>
          <p:nvPr/>
        </p:nvSpPr>
        <p:spPr>
          <a:xfrm>
            <a:off x="4581958" y="3141097"/>
            <a:ext cx="6157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latin typeface="Arial" charset="0"/>
                <a:cs typeface="Arial" charset="0"/>
              </a:rPr>
              <a:t>Carlos Sánchez Lara</a:t>
            </a:r>
            <a:r>
              <a:rPr lang="en-GB" sz="2000" dirty="0">
                <a:latin typeface="Arial" charset="0"/>
                <a:cs typeface="Arial" charset="0"/>
              </a:rPr>
              <a:t>, Joan Pau Sánchez </a:t>
            </a:r>
            <a:r>
              <a:rPr lang="en-GB" sz="2000" dirty="0" err="1">
                <a:latin typeface="Arial" charset="0"/>
                <a:cs typeface="Arial" charset="0"/>
              </a:rPr>
              <a:t>Cuartielles</a:t>
            </a:r>
            <a:endParaRPr lang="en-GB" sz="2000" dirty="0">
              <a:latin typeface="Arial" charset="0"/>
              <a:cs typeface="Arial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88229B8-6481-48A9-A1E8-1BD0A2FD3482}"/>
              </a:ext>
            </a:extLst>
          </p:cNvPr>
          <p:cNvSpPr/>
          <p:nvPr/>
        </p:nvSpPr>
        <p:spPr>
          <a:xfrm>
            <a:off x="1576601" y="5117122"/>
            <a:ext cx="9038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+mj-lt"/>
              </a:rPr>
              <a:t>7th International Conference on Astrodynamics Tools and Techniques (ICATT)</a:t>
            </a:r>
          </a:p>
        </p:txBody>
      </p:sp>
    </p:spTree>
    <p:extLst>
      <p:ext uri="{BB962C8B-B14F-4D97-AF65-F5344CB8AC3E}">
        <p14:creationId xmlns:p14="http://schemas.microsoft.com/office/powerpoint/2010/main" val="389245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F4DEBA8-E139-47E6-863C-0580D4E16F93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HALO ORBITS – Dynamical Substitutes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E039E1E-B207-43A2-81E3-7DFB0BE33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r="23422"/>
          <a:stretch/>
        </p:blipFill>
        <p:spPr>
          <a:xfrm>
            <a:off x="344164" y="1435545"/>
            <a:ext cx="5189914" cy="42816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C8C3A92-C04E-4015-8D2D-3913B62F36A7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Orbit Maintenance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A00AE41-695D-4F61-A3F1-05BB730F56CA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80CF277-2488-4A0C-8B1B-D056ECC585E9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E88DF70-45C5-4DBA-8245-8FFA9BA9AE8F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AC23411-5801-4768-9F9F-CD6CB1707729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28" name="Diagrama de flujo: proceso 27">
            <a:extLst>
              <a:ext uri="{FF2B5EF4-FFF2-40B4-BE49-F238E27FC236}">
                <a16:creationId xmlns:a16="http://schemas.microsoft.com/office/drawing/2014/main" id="{E00224EF-7B23-4DC7-B356-7369EA247A87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Diagrama de flujo: proceso 28">
            <a:extLst>
              <a:ext uri="{FF2B5EF4-FFF2-40B4-BE49-F238E27FC236}">
                <a16:creationId xmlns:a16="http://schemas.microsoft.com/office/drawing/2014/main" id="{27812CBE-30C7-42E5-94F1-78D26C31432E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Diagrama de flujo: proceso 29">
            <a:extLst>
              <a:ext uri="{FF2B5EF4-FFF2-40B4-BE49-F238E27FC236}">
                <a16:creationId xmlns:a16="http://schemas.microsoft.com/office/drawing/2014/main" id="{0DF81FFA-1BC3-4985-8D76-23B2D7310772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Diagrama de flujo: proceso 30">
            <a:extLst>
              <a:ext uri="{FF2B5EF4-FFF2-40B4-BE49-F238E27FC236}">
                <a16:creationId xmlns:a16="http://schemas.microsoft.com/office/drawing/2014/main" id="{A315AFC3-AEC0-4897-AC73-F153850CF372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5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Diagrama de flujo: proceso 31">
            <a:extLst>
              <a:ext uri="{FF2B5EF4-FFF2-40B4-BE49-F238E27FC236}">
                <a16:creationId xmlns:a16="http://schemas.microsoft.com/office/drawing/2014/main" id="{0545B701-F770-4CA5-8B59-3346993E91E2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897DE6B-1D34-41E5-827A-A3A8430AE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30" y="9846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Imagen 138">
            <a:extLst>
              <a:ext uri="{FF2B5EF4-FFF2-40B4-BE49-F238E27FC236}">
                <a16:creationId xmlns:a16="http://schemas.microsoft.com/office/drawing/2014/main" id="{88304287-2648-4239-8B36-CA83B5CE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23" y="1282858"/>
            <a:ext cx="4996833" cy="266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A929A34-ED3E-4715-B8A2-C166D15EDBB7}"/>
                  </a:ext>
                </a:extLst>
              </p:cNvPr>
              <p:cNvSpPr/>
              <p:nvPr/>
            </p:nvSpPr>
            <p:spPr>
              <a:xfrm>
                <a:off x="5772438" y="4809896"/>
                <a:ext cx="6444242" cy="1458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𝐷𝐺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  <m:e>
                                <m:r>
                                  <a:rPr lang="en-GB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A929A34-ED3E-4715-B8A2-C166D15E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438" y="4809896"/>
                <a:ext cx="6444242" cy="145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3EDC6B11-CDE5-4C25-B8FB-3B328705DA3C}"/>
                  </a:ext>
                </a:extLst>
              </p:cNvPr>
              <p:cNvSpPr/>
              <p:nvPr/>
            </p:nvSpPr>
            <p:spPr>
              <a:xfrm>
                <a:off x="7790976" y="4149080"/>
                <a:ext cx="2835648" cy="479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𝐷𝐺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3EDC6B11-CDE5-4C25-B8FB-3B328705D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976" y="4149080"/>
                <a:ext cx="2835648" cy="479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060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7" descr="dyn_subst_2000_L1">
            <a:extLst>
              <a:ext uri="{FF2B5EF4-FFF2-40B4-BE49-F238E27FC236}">
                <a16:creationId xmlns:a16="http://schemas.microsoft.com/office/drawing/2014/main" id="{C02725BC-F097-41D9-A753-9B30B00D8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r="19225"/>
          <a:stretch>
            <a:fillRect/>
          </a:stretch>
        </p:blipFill>
        <p:spPr bwMode="auto">
          <a:xfrm>
            <a:off x="263352" y="1340768"/>
            <a:ext cx="23291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9" descr="dyn_subst_4000_L1">
            <a:extLst>
              <a:ext uri="{FF2B5EF4-FFF2-40B4-BE49-F238E27FC236}">
                <a16:creationId xmlns:a16="http://schemas.microsoft.com/office/drawing/2014/main" id="{A1FD313F-E69A-4C77-9EBE-D127CF81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19225"/>
          <a:stretch>
            <a:fillRect/>
          </a:stretch>
        </p:blipFill>
        <p:spPr bwMode="auto">
          <a:xfrm>
            <a:off x="2624961" y="1340768"/>
            <a:ext cx="23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45" descr="dyn_subst_7000_L1">
            <a:extLst>
              <a:ext uri="{FF2B5EF4-FFF2-40B4-BE49-F238E27FC236}">
                <a16:creationId xmlns:a16="http://schemas.microsoft.com/office/drawing/2014/main" id="{1FF36DD4-53AB-408C-8960-5BC2484E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r="19373"/>
          <a:stretch>
            <a:fillRect/>
          </a:stretch>
        </p:blipFill>
        <p:spPr bwMode="auto">
          <a:xfrm>
            <a:off x="4967470" y="1340768"/>
            <a:ext cx="23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6" descr="dyn_subst_8000_L1">
            <a:extLst>
              <a:ext uri="{FF2B5EF4-FFF2-40B4-BE49-F238E27FC236}">
                <a16:creationId xmlns:a16="http://schemas.microsoft.com/office/drawing/2014/main" id="{FF6FD616-F701-433D-B35E-D429DE30D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r="19373"/>
          <a:stretch>
            <a:fillRect/>
          </a:stretch>
        </p:blipFill>
        <p:spPr bwMode="auto">
          <a:xfrm>
            <a:off x="7309979" y="1340768"/>
            <a:ext cx="23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47" descr="dyn_subst_12000_L1">
            <a:extLst>
              <a:ext uri="{FF2B5EF4-FFF2-40B4-BE49-F238E27FC236}">
                <a16:creationId xmlns:a16="http://schemas.microsoft.com/office/drawing/2014/main" id="{9EF52BD3-6688-4B2C-A4A1-21AFFCEB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18031"/>
          <a:stretch>
            <a:fillRect/>
          </a:stretch>
        </p:blipFill>
        <p:spPr bwMode="auto">
          <a:xfrm>
            <a:off x="9652490" y="1340768"/>
            <a:ext cx="234816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15">
                <a:extLst>
                  <a:ext uri="{FF2B5EF4-FFF2-40B4-BE49-F238E27FC236}">
                    <a16:creationId xmlns:a16="http://schemas.microsoft.com/office/drawing/2014/main" id="{CD94E74A-44EA-4B07-A1C1-70EE717DDCE9}"/>
                  </a:ext>
                </a:extLst>
              </p:cNvPr>
              <p:cNvSpPr txBox="1"/>
              <p:nvPr/>
            </p:nvSpPr>
            <p:spPr>
              <a:xfrm>
                <a:off x="4999574" y="593382"/>
                <a:ext cx="2736304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family</a:t>
                </a:r>
              </a:p>
            </p:txBody>
          </p:sp>
        </mc:Choice>
        <mc:Fallback xmlns="">
          <p:sp>
            <p:nvSpPr>
              <p:cNvPr id="7" name="CuadroTexto 15">
                <a:extLst>
                  <a:ext uri="{FF2B5EF4-FFF2-40B4-BE49-F238E27FC236}">
                    <a16:creationId xmlns:a16="http://schemas.microsoft.com/office/drawing/2014/main" id="{CD94E74A-44EA-4B07-A1C1-70EE717DD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574" y="593382"/>
                <a:ext cx="2736304" cy="675378"/>
              </a:xfrm>
              <a:prstGeom prst="rect">
                <a:avLst/>
              </a:prstGeom>
              <a:blipFill>
                <a:blip r:embed="rId7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153" descr="dyn_subst_4000_L2">
            <a:extLst>
              <a:ext uri="{FF2B5EF4-FFF2-40B4-BE49-F238E27FC236}">
                <a16:creationId xmlns:a16="http://schemas.microsoft.com/office/drawing/2014/main" id="{5B78C278-C546-42F4-B87E-6B5AC6FD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9223"/>
          <a:stretch>
            <a:fillRect/>
          </a:stretch>
        </p:blipFill>
        <p:spPr bwMode="auto">
          <a:xfrm>
            <a:off x="2468247" y="4365104"/>
            <a:ext cx="22909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154" descr="dyn_subst_7000_L2">
            <a:extLst>
              <a:ext uri="{FF2B5EF4-FFF2-40B4-BE49-F238E27FC236}">
                <a16:creationId xmlns:a16="http://schemas.microsoft.com/office/drawing/2014/main" id="{890AED44-C3B4-400F-B735-3C0F8FD5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r="19522"/>
          <a:stretch>
            <a:fillRect/>
          </a:stretch>
        </p:blipFill>
        <p:spPr bwMode="auto">
          <a:xfrm>
            <a:off x="4870525" y="4365104"/>
            <a:ext cx="22909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55" descr="dyn_subst_8000_L2">
            <a:extLst>
              <a:ext uri="{FF2B5EF4-FFF2-40B4-BE49-F238E27FC236}">
                <a16:creationId xmlns:a16="http://schemas.microsoft.com/office/drawing/2014/main" id="{A2447C17-A00B-4BF8-9AAE-E227ECE5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9075"/>
          <a:stretch>
            <a:fillRect/>
          </a:stretch>
        </p:blipFill>
        <p:spPr bwMode="auto">
          <a:xfrm>
            <a:off x="7272803" y="4365104"/>
            <a:ext cx="23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56" descr="dyn_subst_12000_L2">
            <a:extLst>
              <a:ext uri="{FF2B5EF4-FFF2-40B4-BE49-F238E27FC236}">
                <a16:creationId xmlns:a16="http://schemas.microsoft.com/office/drawing/2014/main" id="{F861021B-01E0-4801-9405-F97D51389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r="18181"/>
          <a:stretch>
            <a:fillRect/>
          </a:stretch>
        </p:blipFill>
        <p:spPr bwMode="auto">
          <a:xfrm>
            <a:off x="9694182" y="4365104"/>
            <a:ext cx="22527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5">
                <a:extLst>
                  <a:ext uri="{FF2B5EF4-FFF2-40B4-BE49-F238E27FC236}">
                    <a16:creationId xmlns:a16="http://schemas.microsoft.com/office/drawing/2014/main" id="{CD94E74A-44EA-4B07-A1C1-70EE717DDCE9}"/>
                  </a:ext>
                </a:extLst>
              </p:cNvPr>
              <p:cNvSpPr txBox="1"/>
              <p:nvPr/>
            </p:nvSpPr>
            <p:spPr>
              <a:xfrm>
                <a:off x="4999574" y="3645024"/>
                <a:ext cx="2736304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family</a:t>
                </a:r>
              </a:p>
            </p:txBody>
          </p:sp>
        </mc:Choice>
        <mc:Fallback xmlns="">
          <p:sp>
            <p:nvSpPr>
              <p:cNvPr id="12" name="CuadroTexto 15">
                <a:extLst>
                  <a:ext uri="{FF2B5EF4-FFF2-40B4-BE49-F238E27FC236}">
                    <a16:creationId xmlns:a16="http://schemas.microsoft.com/office/drawing/2014/main" id="{CD94E74A-44EA-4B07-A1C1-70EE717DD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574" y="3645024"/>
                <a:ext cx="2736304" cy="675378"/>
              </a:xfrm>
              <a:prstGeom prst="rect">
                <a:avLst/>
              </a:prstGeom>
              <a:blipFill>
                <a:blip r:embed="rId12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46" descr="dyn_subst_2000_L2">
            <a:extLst>
              <a:ext uri="{FF2B5EF4-FFF2-40B4-BE49-F238E27FC236}">
                <a16:creationId xmlns:a16="http://schemas.microsoft.com/office/drawing/2014/main" id="{426719D3-811E-43BB-B7F6-D6056056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r="19672"/>
          <a:stretch>
            <a:fillRect/>
          </a:stretch>
        </p:blipFill>
        <p:spPr bwMode="auto">
          <a:xfrm>
            <a:off x="173447" y="4368552"/>
            <a:ext cx="22718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E68D25D-1CC9-415B-8C5D-78EE01B937C9}"/>
              </a:ext>
            </a:extLst>
          </p:cNvPr>
          <p:cNvCxnSpPr>
            <a:cxnSpLocks/>
          </p:cNvCxnSpPr>
          <p:nvPr/>
        </p:nvCxnSpPr>
        <p:spPr>
          <a:xfrm>
            <a:off x="7992810" y="1853788"/>
            <a:ext cx="1" cy="248510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728577E1-DA81-417E-9ADC-C25FED9884BC}"/>
              </a:ext>
            </a:extLst>
          </p:cNvPr>
          <p:cNvCxnSpPr>
            <a:cxnSpLocks/>
          </p:cNvCxnSpPr>
          <p:nvPr/>
        </p:nvCxnSpPr>
        <p:spPr>
          <a:xfrm flipV="1">
            <a:off x="2204091" y="2108128"/>
            <a:ext cx="2065640" cy="1"/>
          </a:xfrm>
          <a:prstGeom prst="straightConnector1">
            <a:avLst/>
          </a:prstGeom>
          <a:ln w="34925"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577E34DF-A4C8-4CB4-9AC8-378EAB3A8478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4320239" y="2123589"/>
            <a:ext cx="1812763" cy="1040390"/>
          </a:xfrm>
          <a:prstGeom prst="straightConnector1">
            <a:avLst/>
          </a:prstGeom>
          <a:ln w="34925"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A0FAF41E-98EA-4EC0-91F0-270F0B187916}"/>
              </a:ext>
            </a:extLst>
          </p:cNvPr>
          <p:cNvCxnSpPr>
            <a:cxnSpLocks/>
            <a:stCxn id="33" idx="7"/>
            <a:endCxn id="35" idx="3"/>
          </p:cNvCxnSpPr>
          <p:nvPr/>
        </p:nvCxnSpPr>
        <p:spPr>
          <a:xfrm flipV="1">
            <a:off x="6258025" y="2321849"/>
            <a:ext cx="1682999" cy="790344"/>
          </a:xfrm>
          <a:prstGeom prst="straightConnector1">
            <a:avLst/>
          </a:prstGeom>
          <a:ln w="34925"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25C6F4DD-8809-402A-9D86-B7C20B2F34C2}"/>
              </a:ext>
            </a:extLst>
          </p:cNvPr>
          <p:cNvCxnSpPr>
            <a:cxnSpLocks/>
          </p:cNvCxnSpPr>
          <p:nvPr/>
        </p:nvCxnSpPr>
        <p:spPr>
          <a:xfrm flipV="1">
            <a:off x="328610" y="2127567"/>
            <a:ext cx="1815165" cy="799151"/>
          </a:xfrm>
          <a:prstGeom prst="straightConnector1">
            <a:avLst/>
          </a:prstGeom>
          <a:ln w="34925"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5A89BED-6D49-4414-81B7-1829FEBEADB1}"/>
              </a:ext>
            </a:extLst>
          </p:cNvPr>
          <p:cNvCxnSpPr>
            <a:cxnSpLocks/>
          </p:cNvCxnSpPr>
          <p:nvPr/>
        </p:nvCxnSpPr>
        <p:spPr>
          <a:xfrm>
            <a:off x="366285" y="1844824"/>
            <a:ext cx="1" cy="248510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CFA7F4ED-D7AD-43C3-9B81-601BC95EC1B0}"/>
              </a:ext>
            </a:extLst>
          </p:cNvPr>
          <p:cNvCxnSpPr>
            <a:cxnSpLocks/>
          </p:cNvCxnSpPr>
          <p:nvPr/>
        </p:nvCxnSpPr>
        <p:spPr>
          <a:xfrm>
            <a:off x="6206239" y="1856263"/>
            <a:ext cx="1" cy="248510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54E54E1F-6D2E-439A-A5D1-8EB334623ED9}"/>
              </a:ext>
            </a:extLst>
          </p:cNvPr>
          <p:cNvCxnSpPr>
            <a:cxnSpLocks/>
          </p:cNvCxnSpPr>
          <p:nvPr/>
        </p:nvCxnSpPr>
        <p:spPr>
          <a:xfrm>
            <a:off x="4338892" y="1853788"/>
            <a:ext cx="1" cy="248510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4B02A60F-3786-4299-AB3E-C9EEC31AC61E}"/>
              </a:ext>
            </a:extLst>
          </p:cNvPr>
          <p:cNvCxnSpPr>
            <a:cxnSpLocks/>
          </p:cNvCxnSpPr>
          <p:nvPr/>
        </p:nvCxnSpPr>
        <p:spPr>
          <a:xfrm>
            <a:off x="2217493" y="1853788"/>
            <a:ext cx="1" cy="248510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50BC29EC-9FF3-4F13-8FC8-E61DF0612544}"/>
              </a:ext>
            </a:extLst>
          </p:cNvPr>
          <p:cNvSpPr/>
          <p:nvPr/>
        </p:nvSpPr>
        <p:spPr>
          <a:xfrm>
            <a:off x="6133002" y="3090742"/>
            <a:ext cx="146474" cy="14647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E554EE26-8531-404E-A036-B53F26BE7A1F}"/>
              </a:ext>
            </a:extLst>
          </p:cNvPr>
          <p:cNvSpPr/>
          <p:nvPr/>
        </p:nvSpPr>
        <p:spPr>
          <a:xfrm>
            <a:off x="4269731" y="2050352"/>
            <a:ext cx="146474" cy="14647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CB7BD919-8AD5-4445-A7C4-80B3D64891D4}"/>
              </a:ext>
            </a:extLst>
          </p:cNvPr>
          <p:cNvSpPr/>
          <p:nvPr/>
        </p:nvSpPr>
        <p:spPr>
          <a:xfrm>
            <a:off x="7919573" y="2196826"/>
            <a:ext cx="146474" cy="14647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AB087F67-F0BA-4D06-BE26-0B2D52FF68CA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328610" y="2180481"/>
            <a:ext cx="2867207" cy="1121772"/>
          </a:xfrm>
          <a:prstGeom prst="straightConnector1">
            <a:avLst/>
          </a:prstGeom>
          <a:ln w="34925">
            <a:solidFill>
              <a:srgbClr val="31CD44"/>
            </a:solidFill>
            <a:headEnd type="none" w="med" len="med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68F23F15-4AAD-4B30-9CF8-E3DA8F958832}"/>
              </a:ext>
            </a:extLst>
          </p:cNvPr>
          <p:cNvCxnSpPr>
            <a:cxnSpLocks/>
          </p:cNvCxnSpPr>
          <p:nvPr/>
        </p:nvCxnSpPr>
        <p:spPr>
          <a:xfrm flipV="1">
            <a:off x="344100" y="2903768"/>
            <a:ext cx="1828562" cy="398485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Elipse 37">
            <a:extLst>
              <a:ext uri="{FF2B5EF4-FFF2-40B4-BE49-F238E27FC236}">
                <a16:creationId xmlns:a16="http://schemas.microsoft.com/office/drawing/2014/main" id="{BFF71CDD-EB9B-4185-A0DB-A85B51528374}"/>
              </a:ext>
            </a:extLst>
          </p:cNvPr>
          <p:cNvSpPr/>
          <p:nvPr/>
        </p:nvSpPr>
        <p:spPr>
          <a:xfrm>
            <a:off x="2131831" y="2027344"/>
            <a:ext cx="146474" cy="14647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EAE2B765-E789-4FC5-88E0-B07714D8EB09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2268798" y="2634094"/>
            <a:ext cx="2874510" cy="261332"/>
          </a:xfrm>
          <a:prstGeom prst="straightConnector1">
            <a:avLst/>
          </a:prstGeom>
          <a:ln w="34925">
            <a:solidFill>
              <a:srgbClr val="31CD44"/>
            </a:solidFill>
            <a:headEnd type="none" w="med" len="med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9411D7E4-487E-49D5-A0B7-E49083BE5FD2}"/>
              </a:ext>
            </a:extLst>
          </p:cNvPr>
          <p:cNvCxnSpPr>
            <a:cxnSpLocks/>
          </p:cNvCxnSpPr>
          <p:nvPr/>
        </p:nvCxnSpPr>
        <p:spPr>
          <a:xfrm>
            <a:off x="2244709" y="2911322"/>
            <a:ext cx="2068401" cy="216884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4D5E444A-AB7E-461E-99C5-0FFB3105C7AA}"/>
              </a:ext>
            </a:extLst>
          </p:cNvPr>
          <p:cNvSpPr/>
          <p:nvPr/>
        </p:nvSpPr>
        <p:spPr>
          <a:xfrm>
            <a:off x="3174366" y="2055458"/>
            <a:ext cx="146474" cy="1464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59392369-0C73-47F3-A726-B99FC3891418}"/>
              </a:ext>
            </a:extLst>
          </p:cNvPr>
          <p:cNvSpPr/>
          <p:nvPr/>
        </p:nvSpPr>
        <p:spPr>
          <a:xfrm>
            <a:off x="5143308" y="2560857"/>
            <a:ext cx="146474" cy="1464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0E9DF77B-E1ED-4B8B-9ECF-17E4417A9B1F}"/>
              </a:ext>
            </a:extLst>
          </p:cNvPr>
          <p:cNvCxnSpPr>
            <a:cxnSpLocks/>
          </p:cNvCxnSpPr>
          <p:nvPr/>
        </p:nvCxnSpPr>
        <p:spPr>
          <a:xfrm>
            <a:off x="4342968" y="3127058"/>
            <a:ext cx="1936508" cy="43585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Elipse 43">
            <a:extLst>
              <a:ext uri="{FF2B5EF4-FFF2-40B4-BE49-F238E27FC236}">
                <a16:creationId xmlns:a16="http://schemas.microsoft.com/office/drawing/2014/main" id="{7F599A04-0960-4CE2-902A-42BBB9A42C8A}"/>
              </a:ext>
            </a:extLst>
          </p:cNvPr>
          <p:cNvSpPr/>
          <p:nvPr/>
        </p:nvSpPr>
        <p:spPr>
          <a:xfrm>
            <a:off x="6989669" y="2681383"/>
            <a:ext cx="146474" cy="1464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47ABF3C8-D6FB-4E07-A656-89F63463431A}"/>
              </a:ext>
            </a:extLst>
          </p:cNvPr>
          <p:cNvCxnSpPr>
            <a:cxnSpLocks/>
          </p:cNvCxnSpPr>
          <p:nvPr/>
        </p:nvCxnSpPr>
        <p:spPr>
          <a:xfrm flipV="1">
            <a:off x="4364414" y="2754620"/>
            <a:ext cx="2625255" cy="333974"/>
          </a:xfrm>
          <a:prstGeom prst="straightConnector1">
            <a:avLst/>
          </a:prstGeom>
          <a:ln w="34925">
            <a:solidFill>
              <a:srgbClr val="31CD44"/>
            </a:solidFill>
            <a:headEnd type="none" w="med" len="med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44CF8052-7F8F-4705-B2CA-9E3404655E34}"/>
              </a:ext>
            </a:extLst>
          </p:cNvPr>
          <p:cNvCxnSpPr>
            <a:cxnSpLocks/>
          </p:cNvCxnSpPr>
          <p:nvPr/>
        </p:nvCxnSpPr>
        <p:spPr>
          <a:xfrm flipV="1">
            <a:off x="6292571" y="3270121"/>
            <a:ext cx="1773476" cy="263281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Elipse 46">
            <a:extLst>
              <a:ext uri="{FF2B5EF4-FFF2-40B4-BE49-F238E27FC236}">
                <a16:creationId xmlns:a16="http://schemas.microsoft.com/office/drawing/2014/main" id="{E93B3559-2C55-4F5B-9231-FE2A8C1E1BD8}"/>
              </a:ext>
            </a:extLst>
          </p:cNvPr>
          <p:cNvSpPr/>
          <p:nvPr/>
        </p:nvSpPr>
        <p:spPr>
          <a:xfrm>
            <a:off x="289913" y="2829859"/>
            <a:ext cx="146474" cy="14647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4F87766F-3A50-4943-A008-B77083F140A5}"/>
                  </a:ext>
                </a:extLst>
              </p:cNvPr>
              <p:cNvSpPr txBox="1"/>
              <p:nvPr/>
            </p:nvSpPr>
            <p:spPr>
              <a:xfrm>
                <a:off x="844537" y="4528713"/>
                <a:ext cx="20935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𝑁𝑜𝑚𝑖𝑛𝑎𝑙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𝑡𝑟𝑎𝑗𝑒𝑐𝑡𝑜𝑟𝑦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4F87766F-3A50-4943-A008-B77083F14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37" y="4528713"/>
                <a:ext cx="2093586" cy="276999"/>
              </a:xfrm>
              <a:prstGeom prst="rect">
                <a:avLst/>
              </a:prstGeom>
              <a:blipFill>
                <a:blip r:embed="rId3"/>
                <a:stretch>
                  <a:fillRect l="-2332" r="-3790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80AC0713-CEA7-455B-BFDF-761A9A033447}"/>
                  </a:ext>
                </a:extLst>
              </p:cNvPr>
              <p:cNvSpPr txBox="1"/>
              <p:nvPr/>
            </p:nvSpPr>
            <p:spPr>
              <a:xfrm>
                <a:off x="794270" y="4849395"/>
                <a:ext cx="18771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𝐴𝑐𝑡𝑢𝑎𝑙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𝑡𝑟𝑎𝑗𝑒𝑐𝑡𝑜𝑟𝑦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80AC0713-CEA7-455B-BFDF-761A9A033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70" y="4849395"/>
                <a:ext cx="1877181" cy="276999"/>
              </a:xfrm>
              <a:prstGeom prst="rect">
                <a:avLst/>
              </a:prstGeom>
              <a:blipFill>
                <a:blip r:embed="rId4"/>
                <a:stretch>
                  <a:fillRect l="-2597" t="-2222" r="-3896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AC2D96A8-0DDC-45B6-AF96-C9B406C3FCD7}"/>
                  </a:ext>
                </a:extLst>
              </p:cNvPr>
              <p:cNvSpPr txBox="1"/>
              <p:nvPr/>
            </p:nvSpPr>
            <p:spPr>
              <a:xfrm>
                <a:off x="781876" y="5173048"/>
                <a:ext cx="3812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𝑃𝑟𝑒𝑑𝑖𝑐𝑡𝑒𝑑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𝑡𝑟𝑎𝑗𝑒𝑐𝑡𝑜𝑟𝑦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𝑤𝑖𝑡h𝑜𝑢𝑡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𝑒𝑟𝑟𝑜𝑟𝑠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AC2D96A8-0DDC-45B6-AF96-C9B406C3F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6" y="5173048"/>
                <a:ext cx="3812775" cy="276999"/>
              </a:xfrm>
              <a:prstGeom prst="rect">
                <a:avLst/>
              </a:prstGeom>
              <a:blipFill>
                <a:blip r:embed="rId5"/>
                <a:stretch>
                  <a:fillRect l="-1118" t="-2222" r="-319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53504C30-1D2B-404C-9E9D-52767E58857D}"/>
              </a:ext>
            </a:extLst>
          </p:cNvPr>
          <p:cNvCxnSpPr>
            <a:cxnSpLocks/>
          </p:cNvCxnSpPr>
          <p:nvPr/>
        </p:nvCxnSpPr>
        <p:spPr>
          <a:xfrm>
            <a:off x="426878" y="4992230"/>
            <a:ext cx="297302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non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1BE21B9-190B-4484-88A5-E4FE5DA7F029}"/>
              </a:ext>
            </a:extLst>
          </p:cNvPr>
          <p:cNvCxnSpPr>
            <a:cxnSpLocks/>
          </p:cNvCxnSpPr>
          <p:nvPr/>
        </p:nvCxnSpPr>
        <p:spPr>
          <a:xfrm>
            <a:off x="430784" y="4679082"/>
            <a:ext cx="297302" cy="0"/>
          </a:xfrm>
          <a:prstGeom prst="straightConnector1">
            <a:avLst/>
          </a:prstGeom>
          <a:ln w="34925">
            <a:solidFill>
              <a:srgbClr val="00B0F0"/>
            </a:solidFill>
            <a:headEnd type="none" w="med" len="med"/>
            <a:tailEnd type="non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ACB869F4-551F-4682-AF8F-266B6B55666A}"/>
              </a:ext>
            </a:extLst>
          </p:cNvPr>
          <p:cNvCxnSpPr>
            <a:cxnSpLocks/>
          </p:cNvCxnSpPr>
          <p:nvPr/>
        </p:nvCxnSpPr>
        <p:spPr>
          <a:xfrm>
            <a:off x="423284" y="5311547"/>
            <a:ext cx="297302" cy="0"/>
          </a:xfrm>
          <a:prstGeom prst="straightConnector1">
            <a:avLst/>
          </a:prstGeom>
          <a:ln w="34925">
            <a:solidFill>
              <a:srgbClr val="31CD44"/>
            </a:solidFill>
            <a:headEnd type="none" w="med" len="med"/>
            <a:tailEnd type="non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9F9823DB-AE0D-482A-9FC7-705B845B3EF4}"/>
              </a:ext>
            </a:extLst>
          </p:cNvPr>
          <p:cNvSpPr/>
          <p:nvPr/>
        </p:nvSpPr>
        <p:spPr>
          <a:xfrm>
            <a:off x="5213307" y="4593975"/>
            <a:ext cx="146474" cy="14647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EAC8D284-8B35-4708-98DC-697A857EC902}"/>
                  </a:ext>
                </a:extLst>
              </p:cNvPr>
              <p:cNvSpPr txBox="1"/>
              <p:nvPr/>
            </p:nvSpPr>
            <p:spPr>
              <a:xfrm>
                <a:off x="5541379" y="4532304"/>
                <a:ext cx="13664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𝑃𝑎𝑡𝑐h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𝑝𝑜𝑖𝑛𝑡𝑠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EAC8D284-8B35-4708-98DC-697A857E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379" y="4532304"/>
                <a:ext cx="1366464" cy="276999"/>
              </a:xfrm>
              <a:prstGeom prst="rect">
                <a:avLst/>
              </a:prstGeom>
              <a:blipFill>
                <a:blip r:embed="rId6"/>
                <a:stretch>
                  <a:fillRect l="-4018" r="-5804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2A75240C-9426-4231-AA4F-11056C5271F0}"/>
                  </a:ext>
                </a:extLst>
              </p:cNvPr>
              <p:cNvSpPr txBox="1"/>
              <p:nvPr/>
            </p:nvSpPr>
            <p:spPr>
              <a:xfrm>
                <a:off x="5523007" y="4846457"/>
                <a:ext cx="149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𝑇𝑎𝑟𝑔𝑒𝑡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𝑝𝑜𝑖𝑛𝑡𝑠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2A75240C-9426-4231-AA4F-11056C527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007" y="4846457"/>
                <a:ext cx="1493166" cy="276999"/>
              </a:xfrm>
              <a:prstGeom prst="rect">
                <a:avLst/>
              </a:prstGeom>
              <a:blipFill>
                <a:blip r:embed="rId7"/>
                <a:stretch>
                  <a:fillRect l="-4898" r="-5306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Elipse 56">
            <a:extLst>
              <a:ext uri="{FF2B5EF4-FFF2-40B4-BE49-F238E27FC236}">
                <a16:creationId xmlns:a16="http://schemas.microsoft.com/office/drawing/2014/main" id="{9669C299-11B3-4559-BFBE-D1790AA0539F}"/>
              </a:ext>
            </a:extLst>
          </p:cNvPr>
          <p:cNvSpPr/>
          <p:nvPr/>
        </p:nvSpPr>
        <p:spPr>
          <a:xfrm>
            <a:off x="5215373" y="4917464"/>
            <a:ext cx="146474" cy="1464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512CA33E-B198-48D3-8A56-7F3D5CB20713}"/>
              </a:ext>
            </a:extLst>
          </p:cNvPr>
          <p:cNvCxnSpPr>
            <a:cxnSpLocks/>
          </p:cNvCxnSpPr>
          <p:nvPr/>
        </p:nvCxnSpPr>
        <p:spPr>
          <a:xfrm>
            <a:off x="263352" y="2940165"/>
            <a:ext cx="0" cy="3755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FBC2213A-7AF8-4017-A74B-061F33475B60}"/>
                  </a:ext>
                </a:extLst>
              </p:cNvPr>
              <p:cNvSpPr txBox="1"/>
              <p:nvPr/>
            </p:nvSpPr>
            <p:spPr>
              <a:xfrm>
                <a:off x="565559" y="3775498"/>
                <a:ext cx="13412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FBC2213A-7AF8-4017-A74B-061F33475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59" y="3775498"/>
                <a:ext cx="1341265" cy="276999"/>
              </a:xfrm>
              <a:prstGeom prst="rect">
                <a:avLst/>
              </a:prstGeom>
              <a:blipFill>
                <a:blip r:embed="rId8"/>
                <a:stretch>
                  <a:fillRect l="-4091" r="-227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9A0C189E-16B2-4A66-BAE0-9010AC42F6C0}"/>
              </a:ext>
            </a:extLst>
          </p:cNvPr>
          <p:cNvCxnSpPr>
            <a:cxnSpLocks/>
          </p:cNvCxnSpPr>
          <p:nvPr/>
        </p:nvCxnSpPr>
        <p:spPr>
          <a:xfrm>
            <a:off x="8102466" y="3277159"/>
            <a:ext cx="297302" cy="0"/>
          </a:xfrm>
          <a:prstGeom prst="straightConnector1">
            <a:avLst/>
          </a:prstGeom>
          <a:ln w="53975">
            <a:solidFill>
              <a:srgbClr val="FF0000"/>
            </a:solidFill>
            <a:prstDash val="sysDot"/>
            <a:headEnd type="none" w="med" len="med"/>
            <a:tailEnd type="non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4276A9C5-C71D-4CA7-9221-0E9BA87EDDD4}"/>
              </a:ext>
            </a:extLst>
          </p:cNvPr>
          <p:cNvCxnSpPr>
            <a:cxnSpLocks/>
          </p:cNvCxnSpPr>
          <p:nvPr/>
        </p:nvCxnSpPr>
        <p:spPr>
          <a:xfrm>
            <a:off x="8119835" y="2275178"/>
            <a:ext cx="297302" cy="0"/>
          </a:xfrm>
          <a:prstGeom prst="straightConnector1">
            <a:avLst/>
          </a:prstGeom>
          <a:ln w="53975">
            <a:solidFill>
              <a:srgbClr val="00B0F0"/>
            </a:solidFill>
            <a:prstDash val="sysDot"/>
            <a:headEnd type="none" w="med" len="med"/>
            <a:tailEnd type="non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10E52A62-C346-4EEC-8A24-B10B5AA813CA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Orbit Maintenance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1656687-08B9-44DE-971B-AE7AC50AEE48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4C70D42-985B-4972-AA6E-9E7CAB342D7C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74E33DE-2FC9-46DF-BE97-C6B0737C4DD9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248EC202-4149-47D8-A1CD-595383D2F012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67" name="Diagrama de flujo: proceso 66">
            <a:extLst>
              <a:ext uri="{FF2B5EF4-FFF2-40B4-BE49-F238E27FC236}">
                <a16:creationId xmlns:a16="http://schemas.microsoft.com/office/drawing/2014/main" id="{F8A70BE9-4EBD-46A7-B106-2AD3E41437EA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9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Diagrama de flujo: proceso 67">
            <a:extLst>
              <a:ext uri="{FF2B5EF4-FFF2-40B4-BE49-F238E27FC236}">
                <a16:creationId xmlns:a16="http://schemas.microsoft.com/office/drawing/2014/main" id="{87E018C1-8BD7-40B5-B5CA-CB2EF80B46E4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9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Diagrama de flujo: proceso 68">
            <a:extLst>
              <a:ext uri="{FF2B5EF4-FFF2-40B4-BE49-F238E27FC236}">
                <a16:creationId xmlns:a16="http://schemas.microsoft.com/office/drawing/2014/main" id="{00FA603F-8F52-403E-9574-E0CB9D515269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9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Diagrama de flujo: proceso 69">
            <a:extLst>
              <a:ext uri="{FF2B5EF4-FFF2-40B4-BE49-F238E27FC236}">
                <a16:creationId xmlns:a16="http://schemas.microsoft.com/office/drawing/2014/main" id="{5C8E123D-4080-42B3-AB77-7DB1E492DE94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10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Diagrama de flujo: proceso 70">
            <a:extLst>
              <a:ext uri="{FF2B5EF4-FFF2-40B4-BE49-F238E27FC236}">
                <a16:creationId xmlns:a16="http://schemas.microsoft.com/office/drawing/2014/main" id="{92EFA250-0E68-4761-BCB1-E0F004A7D9DD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9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0D08F322-B35B-42F6-AAE7-8E4AF0243FC3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STATION-KEEPING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EF9D674-DA6C-4CEE-8100-6EA0C7CA5620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263352" y="3315700"/>
            <a:ext cx="972840" cy="459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BECA59B6-62F5-47C0-B789-A18EA767CE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5741833"/>
                  </p:ext>
                </p:extLst>
              </p:nvPr>
            </p:nvGraphicFramePr>
            <p:xfrm>
              <a:off x="8591305" y="1787762"/>
              <a:ext cx="3394487" cy="3291840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242989">
                      <a:extLst>
                        <a:ext uri="{9D8B030D-6E8A-4147-A177-3AD203B41FA5}">
                          <a16:colId xmlns:a16="http://schemas.microsoft.com/office/drawing/2014/main" val="2316571065"/>
                        </a:ext>
                      </a:extLst>
                    </a:gridCol>
                    <a:gridCol w="1291363">
                      <a:extLst>
                        <a:ext uri="{9D8B030D-6E8A-4147-A177-3AD203B41FA5}">
                          <a16:colId xmlns:a16="http://schemas.microsoft.com/office/drawing/2014/main" val="3310723632"/>
                        </a:ext>
                      </a:extLst>
                    </a:gridCol>
                    <a:gridCol w="860135">
                      <a:extLst>
                        <a:ext uri="{9D8B030D-6E8A-4147-A177-3AD203B41FA5}">
                          <a16:colId xmlns:a16="http://schemas.microsoft.com/office/drawing/2014/main" val="335629932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Error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>
                              <a:effectLst/>
                              <a:latin typeface="Garamond" panose="02020404030301010803" pitchFamily="18" charset="0"/>
                            </a:rPr>
                            <a:t>Magnitude</a:t>
                          </a:r>
                          <a:endParaRPr lang="en-GB" sz="180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>
                              <a:effectLst/>
                              <a:latin typeface="Garamond" panose="02020404030301010803" pitchFamily="18" charset="0"/>
                            </a:rPr>
                            <a:t>Model</a:t>
                          </a:r>
                          <a:endParaRPr lang="en-GB" sz="180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674363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Manoeuvre execution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>
                              <a:effectLst/>
                              <a:latin typeface="Garamond" panose="02020404030301010803" pitchFamily="18" charset="0"/>
                            </a:rPr>
                            <a:t>1%</a:t>
                          </a:r>
                          <a:endParaRPr lang="en-GB" sz="180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GB" sz="1800">
                                  <a:effectLst/>
                                  <a:latin typeface="Cambria Math"/>
                                </a:rPr>
                                <m:t>𝜎</m:t>
                              </m:r>
                            </m:oMath>
                          </a14:m>
                          <a:endParaRPr lang="en-GB" sz="1800" dirty="0">
                            <a:effectLst/>
                            <a:latin typeface="Garamond" panose="02020404030301010803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0 mean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Normal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2522552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Position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1 km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Garamond" panose="02020404030301010803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0 mean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Normal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090630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>
                              <a:effectLst/>
                              <a:latin typeface="Garamond" panose="02020404030301010803" pitchFamily="18" charset="0"/>
                            </a:rPr>
                            <a:t>Velocity</a:t>
                          </a:r>
                          <a:endParaRPr lang="en-GB" sz="180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1 cm/s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smtClean="0"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sz="1800" smtClean="0">
                                    <a:effectLst/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Garamond" panose="02020404030301010803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0 mean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Normal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67261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>
                              <a:effectLst/>
                              <a:latin typeface="Garamond" panose="02020404030301010803" pitchFamily="18" charset="0"/>
                            </a:rPr>
                            <a:t>Minimum manoeuvre </a:t>
                          </a:r>
                          <a:endParaRPr lang="en-GB" sz="180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0.15 cm/s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-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177285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BECA59B6-62F5-47C0-B789-A18EA767CE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5741833"/>
                  </p:ext>
                </p:extLst>
              </p:nvPr>
            </p:nvGraphicFramePr>
            <p:xfrm>
              <a:off x="8591305" y="1787762"/>
              <a:ext cx="3394487" cy="3291840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242989">
                      <a:extLst>
                        <a:ext uri="{9D8B030D-6E8A-4147-A177-3AD203B41FA5}">
                          <a16:colId xmlns:a16="http://schemas.microsoft.com/office/drawing/2014/main" val="2316571065"/>
                        </a:ext>
                      </a:extLst>
                    </a:gridCol>
                    <a:gridCol w="1291363">
                      <a:extLst>
                        <a:ext uri="{9D8B030D-6E8A-4147-A177-3AD203B41FA5}">
                          <a16:colId xmlns:a16="http://schemas.microsoft.com/office/drawing/2014/main" val="3310723632"/>
                        </a:ext>
                      </a:extLst>
                    </a:gridCol>
                    <a:gridCol w="860135">
                      <a:extLst>
                        <a:ext uri="{9D8B030D-6E8A-4147-A177-3AD203B41FA5}">
                          <a16:colId xmlns:a16="http://schemas.microsoft.com/office/drawing/2014/main" val="3356299328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Error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>
                              <a:effectLst/>
                              <a:latin typeface="Garamond" panose="02020404030301010803" pitchFamily="18" charset="0"/>
                            </a:rPr>
                            <a:t>Magnitude</a:t>
                          </a:r>
                          <a:endParaRPr lang="en-GB" sz="180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>
                              <a:effectLst/>
                              <a:latin typeface="Garamond" panose="02020404030301010803" pitchFamily="18" charset="0"/>
                            </a:rPr>
                            <a:t>Model</a:t>
                          </a:r>
                          <a:endParaRPr lang="en-GB" sz="180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6743631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Manoeuvre execution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>
                              <a:effectLst/>
                              <a:latin typeface="Garamond" panose="02020404030301010803" pitchFamily="18" charset="0"/>
                            </a:rPr>
                            <a:t>1%</a:t>
                          </a:r>
                          <a:endParaRPr lang="en-GB" sz="180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l="-295745" t="-42963" r="-709" b="-28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22552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Position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1 km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l="-295745" t="-141912" r="-709" b="-1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906301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>
                              <a:effectLst/>
                              <a:latin typeface="Garamond" panose="02020404030301010803" pitchFamily="18" charset="0"/>
                            </a:rPr>
                            <a:t>Velocity</a:t>
                          </a:r>
                          <a:endParaRPr lang="en-GB" sz="180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1 cm/s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l="-295745" t="-243704" r="-709" b="-8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72610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>
                              <a:effectLst/>
                              <a:latin typeface="Garamond" panose="02020404030301010803" pitchFamily="18" charset="0"/>
                            </a:rPr>
                            <a:t>Minimum manoeuvre </a:t>
                          </a:r>
                          <a:endParaRPr lang="en-GB" sz="180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0.15 cm/s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effectLst/>
                              <a:latin typeface="Garamond" panose="02020404030301010803" pitchFamily="18" charset="0"/>
                            </a:rPr>
                            <a:t>-</a:t>
                          </a:r>
                          <a:endParaRPr lang="en-GB" sz="1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177285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3" name="CuadroTexto 72">
            <a:extLst>
              <a:ext uri="{FF2B5EF4-FFF2-40B4-BE49-F238E27FC236}">
                <a16:creationId xmlns:a16="http://schemas.microsoft.com/office/drawing/2014/main" id="{F268D00F-E4EF-4F81-AABA-015BC3BC85FF}"/>
              </a:ext>
            </a:extLst>
          </p:cNvPr>
          <p:cNvSpPr txBox="1"/>
          <p:nvPr/>
        </p:nvSpPr>
        <p:spPr>
          <a:xfrm>
            <a:off x="8282975" y="1180714"/>
            <a:ext cx="40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Errors Model</a:t>
            </a:r>
          </a:p>
        </p:txBody>
      </p:sp>
    </p:spTree>
    <p:extLst>
      <p:ext uri="{BB962C8B-B14F-4D97-AF65-F5344CB8AC3E}">
        <p14:creationId xmlns:p14="http://schemas.microsoft.com/office/powerpoint/2010/main" val="4059531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D5E9932-7969-4804-82A4-CE9D5DB59B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13080" r="12299"/>
          <a:stretch/>
        </p:blipFill>
        <p:spPr>
          <a:xfrm>
            <a:off x="3611424" y="2426736"/>
            <a:ext cx="3866578" cy="3090496"/>
          </a:xfrm>
          <a:prstGeom prst="rect">
            <a:avLst/>
          </a:prstGeom>
        </p:spPr>
      </p:pic>
      <p:pic>
        <p:nvPicPr>
          <p:cNvPr id="62" name="Imagen 61" descr="C:\Users\Carlos\Dropbox\Cranfield\IRP\Matlab\v6-final results\f1.png">
            <a:extLst>
              <a:ext uri="{FF2B5EF4-FFF2-40B4-BE49-F238E27FC236}">
                <a16:creationId xmlns:a16="http://schemas.microsoft.com/office/drawing/2014/main" id="{1D7CD0C8-6A48-4794-BDFD-B1925935D1B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r="70269" b="55757"/>
          <a:stretch/>
        </p:blipFill>
        <p:spPr bwMode="auto">
          <a:xfrm>
            <a:off x="119336" y="2385588"/>
            <a:ext cx="3168352" cy="3059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5830654D-1007-44E3-B210-87920AC46933}"/>
              </a:ext>
            </a:extLst>
          </p:cNvPr>
          <p:cNvCxnSpPr>
            <a:cxnSpLocks/>
          </p:cNvCxnSpPr>
          <p:nvPr/>
        </p:nvCxnSpPr>
        <p:spPr>
          <a:xfrm flipV="1">
            <a:off x="3431704" y="2171608"/>
            <a:ext cx="0" cy="32736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6636B95-8634-4D91-B320-3A894234CDA1}"/>
              </a:ext>
            </a:extLst>
          </p:cNvPr>
          <p:cNvSpPr txBox="1"/>
          <p:nvPr/>
        </p:nvSpPr>
        <p:spPr>
          <a:xfrm>
            <a:off x="47328" y="1415223"/>
            <a:ext cx="366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Unstable mode cancellation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17FCE15-2252-4452-988A-8DBFED355261}"/>
              </a:ext>
            </a:extLst>
          </p:cNvPr>
          <p:cNvSpPr txBox="1"/>
          <p:nvPr/>
        </p:nvSpPr>
        <p:spPr>
          <a:xfrm>
            <a:off x="3992540" y="1362999"/>
            <a:ext cx="322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Differential Corrections</a:t>
            </a: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DE84152E-C8C4-4687-A4C4-3E134D34E754}"/>
              </a:ext>
            </a:extLst>
          </p:cNvPr>
          <p:cNvCxnSpPr>
            <a:cxnSpLocks/>
          </p:cNvCxnSpPr>
          <p:nvPr/>
        </p:nvCxnSpPr>
        <p:spPr>
          <a:xfrm flipV="1">
            <a:off x="7824192" y="2243616"/>
            <a:ext cx="0" cy="32736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3494D9B-7B30-48D7-84AE-DED999DABB03}"/>
              </a:ext>
            </a:extLst>
          </p:cNvPr>
          <p:cNvSpPr txBox="1"/>
          <p:nvPr/>
        </p:nvSpPr>
        <p:spPr>
          <a:xfrm>
            <a:off x="8179031" y="1322765"/>
            <a:ext cx="40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Cost Function Optimisation 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C47FF2C4-B8BF-498A-8F95-0CF913C34B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13080" r="12299"/>
          <a:stretch/>
        </p:blipFill>
        <p:spPr>
          <a:xfrm>
            <a:off x="8113077" y="2425068"/>
            <a:ext cx="3866578" cy="3090496"/>
          </a:xfrm>
          <a:prstGeom prst="rect">
            <a:avLst/>
          </a:prstGeom>
        </p:spPr>
      </p:pic>
      <p:sp>
        <p:nvSpPr>
          <p:cNvPr id="73" name="Elipse 72">
            <a:extLst>
              <a:ext uri="{FF2B5EF4-FFF2-40B4-BE49-F238E27FC236}">
                <a16:creationId xmlns:a16="http://schemas.microsoft.com/office/drawing/2014/main" id="{44AB99FF-156F-4BFB-A79D-39391AFD369E}"/>
              </a:ext>
            </a:extLst>
          </p:cNvPr>
          <p:cNvSpPr/>
          <p:nvPr/>
        </p:nvSpPr>
        <p:spPr>
          <a:xfrm>
            <a:off x="5986228" y="4522398"/>
            <a:ext cx="146474" cy="14647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207935B3-039F-4FB6-BB6A-E10043FB664A}"/>
              </a:ext>
            </a:extLst>
          </p:cNvPr>
          <p:cNvSpPr/>
          <p:nvPr/>
        </p:nvSpPr>
        <p:spPr>
          <a:xfrm>
            <a:off x="10486030" y="4504994"/>
            <a:ext cx="146474" cy="14647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849A0AA1-01D5-4FBC-86D2-4290455FA34D}"/>
              </a:ext>
            </a:extLst>
          </p:cNvPr>
          <p:cNvSpPr/>
          <p:nvPr/>
        </p:nvSpPr>
        <p:spPr>
          <a:xfrm>
            <a:off x="10135618" y="2528017"/>
            <a:ext cx="146474" cy="1464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DD057238-F4B1-466C-9B35-2168CD6A9CF1}"/>
              </a:ext>
            </a:extLst>
          </p:cNvPr>
          <p:cNvSpPr/>
          <p:nvPr/>
        </p:nvSpPr>
        <p:spPr>
          <a:xfrm>
            <a:off x="9824680" y="3567256"/>
            <a:ext cx="146474" cy="1464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785056AF-EAAB-486A-B7CE-6F4B7ED81D1B}"/>
              </a:ext>
            </a:extLst>
          </p:cNvPr>
          <p:cNvSpPr/>
          <p:nvPr/>
        </p:nvSpPr>
        <p:spPr>
          <a:xfrm>
            <a:off x="10699421" y="3459468"/>
            <a:ext cx="146474" cy="1464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8E646A5D-451D-4B15-97BB-8AA8696DFE7C}"/>
                  </a:ext>
                </a:extLst>
              </p:cNvPr>
              <p:cNvSpPr/>
              <p:nvPr/>
            </p:nvSpPr>
            <p:spPr>
              <a:xfrm>
                <a:off x="8904962" y="5445224"/>
                <a:ext cx="2907591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en-GB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000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8E646A5D-451D-4B15-97BB-8AA8696DF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962" y="5445224"/>
                <a:ext cx="2907591" cy="9326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CuadroTexto 78">
            <a:extLst>
              <a:ext uri="{FF2B5EF4-FFF2-40B4-BE49-F238E27FC236}">
                <a16:creationId xmlns:a16="http://schemas.microsoft.com/office/drawing/2014/main" id="{1B818E5A-A14C-4F5E-AF3F-3293D75DA72B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Orbit Maintenance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3E0ACEE9-FB94-413F-BAEA-457DF0D2A002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5A1709C3-4BA5-400A-85A4-EC8ECAA3DADF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34D87744-5907-43E1-A429-F74E18BD4FE6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048141E6-7FA0-4049-B27B-2E0A71940E90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84" name="Diagrama de flujo: proceso 83">
            <a:extLst>
              <a:ext uri="{FF2B5EF4-FFF2-40B4-BE49-F238E27FC236}">
                <a16:creationId xmlns:a16="http://schemas.microsoft.com/office/drawing/2014/main" id="{EDC4E237-B155-419B-B5D2-03A6D8F28634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6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Diagrama de flujo: proceso 84">
            <a:extLst>
              <a:ext uri="{FF2B5EF4-FFF2-40B4-BE49-F238E27FC236}">
                <a16:creationId xmlns:a16="http://schemas.microsoft.com/office/drawing/2014/main" id="{64E8A598-83C0-4B88-BBDA-B0DF0CAAE2FD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6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6" name="Diagrama de flujo: proceso 85">
            <a:extLst>
              <a:ext uri="{FF2B5EF4-FFF2-40B4-BE49-F238E27FC236}">
                <a16:creationId xmlns:a16="http://schemas.microsoft.com/office/drawing/2014/main" id="{C1ADFF35-A26D-4A2C-9660-F5CD8B2EFEFE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6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Diagrama de flujo: proceso 86">
            <a:extLst>
              <a:ext uri="{FF2B5EF4-FFF2-40B4-BE49-F238E27FC236}">
                <a16:creationId xmlns:a16="http://schemas.microsoft.com/office/drawing/2014/main" id="{62F56D21-74F2-439C-BE4E-AA403C5C074B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7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Diagrama de flujo: proceso 87">
            <a:extLst>
              <a:ext uri="{FF2B5EF4-FFF2-40B4-BE49-F238E27FC236}">
                <a16:creationId xmlns:a16="http://schemas.microsoft.com/office/drawing/2014/main" id="{9885826B-4877-4D14-89C3-1972354272E3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6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6B39221-65CD-4D40-A5C4-FDAC47E3B4D3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STATION-KEEPING – Strategies</a:t>
            </a:r>
          </a:p>
        </p:txBody>
      </p:sp>
    </p:spTree>
    <p:extLst>
      <p:ext uri="{BB962C8B-B14F-4D97-AF65-F5344CB8AC3E}">
        <p14:creationId xmlns:p14="http://schemas.microsoft.com/office/powerpoint/2010/main" val="34848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5830654D-1007-44E3-B210-87920AC46933}"/>
              </a:ext>
            </a:extLst>
          </p:cNvPr>
          <p:cNvCxnSpPr>
            <a:cxnSpLocks/>
          </p:cNvCxnSpPr>
          <p:nvPr/>
        </p:nvCxnSpPr>
        <p:spPr>
          <a:xfrm flipV="1">
            <a:off x="3431704" y="2171608"/>
            <a:ext cx="0" cy="32736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6636B95-8634-4D91-B320-3A894234CDA1}"/>
              </a:ext>
            </a:extLst>
          </p:cNvPr>
          <p:cNvSpPr txBox="1"/>
          <p:nvPr/>
        </p:nvSpPr>
        <p:spPr>
          <a:xfrm>
            <a:off x="47328" y="1415223"/>
            <a:ext cx="366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Unstable mode cancellation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17FCE15-2252-4452-988A-8DBFED355261}"/>
              </a:ext>
            </a:extLst>
          </p:cNvPr>
          <p:cNvSpPr txBox="1"/>
          <p:nvPr/>
        </p:nvSpPr>
        <p:spPr>
          <a:xfrm>
            <a:off x="3992540" y="1362999"/>
            <a:ext cx="322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Differential Corrections</a:t>
            </a: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DE84152E-C8C4-4687-A4C4-3E134D34E754}"/>
              </a:ext>
            </a:extLst>
          </p:cNvPr>
          <p:cNvCxnSpPr>
            <a:cxnSpLocks/>
          </p:cNvCxnSpPr>
          <p:nvPr/>
        </p:nvCxnSpPr>
        <p:spPr>
          <a:xfrm flipV="1">
            <a:off x="7824192" y="2243616"/>
            <a:ext cx="0" cy="32736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3494D9B-7B30-48D7-84AE-DED999DABB03}"/>
              </a:ext>
            </a:extLst>
          </p:cNvPr>
          <p:cNvSpPr txBox="1"/>
          <p:nvPr/>
        </p:nvSpPr>
        <p:spPr>
          <a:xfrm>
            <a:off x="8179031" y="1322765"/>
            <a:ext cx="40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Cost Function Optimisation 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1B818E5A-A14C-4F5E-AF3F-3293D75DA72B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Orbit Maintenance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3E0ACEE9-FB94-413F-BAEA-457DF0D2A002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5A1709C3-4BA5-400A-85A4-EC8ECAA3DADF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34D87744-5907-43E1-A429-F74E18BD4FE6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048141E6-7FA0-4049-B27B-2E0A71940E90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84" name="Diagrama de flujo: proceso 83">
            <a:extLst>
              <a:ext uri="{FF2B5EF4-FFF2-40B4-BE49-F238E27FC236}">
                <a16:creationId xmlns:a16="http://schemas.microsoft.com/office/drawing/2014/main" id="{EDC4E237-B155-419B-B5D2-03A6D8F28634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Diagrama de flujo: proceso 84">
            <a:extLst>
              <a:ext uri="{FF2B5EF4-FFF2-40B4-BE49-F238E27FC236}">
                <a16:creationId xmlns:a16="http://schemas.microsoft.com/office/drawing/2014/main" id="{64E8A598-83C0-4B88-BBDA-B0DF0CAAE2FD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6" name="Diagrama de flujo: proceso 85">
            <a:extLst>
              <a:ext uri="{FF2B5EF4-FFF2-40B4-BE49-F238E27FC236}">
                <a16:creationId xmlns:a16="http://schemas.microsoft.com/office/drawing/2014/main" id="{C1ADFF35-A26D-4A2C-9660-F5CD8B2EFEFE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Diagrama de flujo: proceso 86">
            <a:extLst>
              <a:ext uri="{FF2B5EF4-FFF2-40B4-BE49-F238E27FC236}">
                <a16:creationId xmlns:a16="http://schemas.microsoft.com/office/drawing/2014/main" id="{62F56D21-74F2-439C-BE4E-AA403C5C074B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Diagrama de flujo: proceso 87">
            <a:extLst>
              <a:ext uri="{FF2B5EF4-FFF2-40B4-BE49-F238E27FC236}">
                <a16:creationId xmlns:a16="http://schemas.microsoft.com/office/drawing/2014/main" id="{9885826B-4877-4D14-89C3-1972354272E3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6B39221-65CD-4D40-A5C4-FDAC47E3B4D3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STATION-KEEPING – Strategies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D80F136-5B7B-4EEA-A74C-2CF68B0CB108}"/>
              </a:ext>
            </a:extLst>
          </p:cNvPr>
          <p:cNvSpPr txBox="1"/>
          <p:nvPr/>
        </p:nvSpPr>
        <p:spPr>
          <a:xfrm>
            <a:off x="255212" y="2793827"/>
            <a:ext cx="155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ramond" panose="02020404030301010803" pitchFamily="18" charset="0"/>
              </a:rPr>
              <a:t>SKS – 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FC7F652-5784-426F-B7F6-7815DBD9E4A7}"/>
              </a:ext>
            </a:extLst>
          </p:cNvPr>
          <p:cNvSpPr txBox="1"/>
          <p:nvPr/>
        </p:nvSpPr>
        <p:spPr>
          <a:xfrm>
            <a:off x="255212" y="3283711"/>
            <a:ext cx="324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ramond" panose="02020404030301010803" pitchFamily="18" charset="0"/>
              </a:rPr>
              <a:t>SKS – 2 </a:t>
            </a:r>
            <a:r>
              <a:rPr lang="en-GB" sz="2400" dirty="0"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latin typeface="Garamond" panose="02020404030301010803" pitchFamily="18" charset="0"/>
              </a:rPr>
              <a:t>1 man/orbit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F054A68-A2BA-409A-B63D-B2DD9F8C5164}"/>
              </a:ext>
            </a:extLst>
          </p:cNvPr>
          <p:cNvSpPr txBox="1"/>
          <p:nvPr/>
        </p:nvSpPr>
        <p:spPr>
          <a:xfrm>
            <a:off x="258150" y="3773595"/>
            <a:ext cx="324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ramond" panose="02020404030301010803" pitchFamily="18" charset="0"/>
              </a:rPr>
              <a:t>SKS – 3 </a:t>
            </a:r>
            <a:r>
              <a:rPr lang="en-GB" sz="2400" dirty="0"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latin typeface="Garamond" panose="02020404030301010803" pitchFamily="18" charset="0"/>
              </a:rPr>
              <a:t>2 man/orbit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54D3DF1-1ED5-4D67-AA08-91C1A1BC4B7E}"/>
              </a:ext>
            </a:extLst>
          </p:cNvPr>
          <p:cNvSpPr txBox="1"/>
          <p:nvPr/>
        </p:nvSpPr>
        <p:spPr>
          <a:xfrm>
            <a:off x="255212" y="4263479"/>
            <a:ext cx="324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ramond" panose="02020404030301010803" pitchFamily="18" charset="0"/>
              </a:rPr>
              <a:t>SKS – 4 </a:t>
            </a:r>
            <a:r>
              <a:rPr lang="en-GB" sz="2400" dirty="0"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latin typeface="Garamond" panose="02020404030301010803" pitchFamily="18" charset="0"/>
              </a:rPr>
              <a:t>3 man/orbit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434C49-5FF0-43CD-994D-D6B91F3421A9}"/>
              </a:ext>
            </a:extLst>
          </p:cNvPr>
          <p:cNvSpPr txBox="1"/>
          <p:nvPr/>
        </p:nvSpPr>
        <p:spPr>
          <a:xfrm>
            <a:off x="4074574" y="2792823"/>
            <a:ext cx="324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ramond" panose="02020404030301010803" pitchFamily="18" charset="0"/>
              </a:rPr>
              <a:t>SKS – 5 </a:t>
            </a:r>
            <a:r>
              <a:rPr lang="en-GB" sz="2400" dirty="0"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latin typeface="Garamond" panose="02020404030301010803" pitchFamily="18" charset="0"/>
              </a:rPr>
              <a:t>1 man/orbit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615EEE3-B739-4E03-8530-A719274A0231}"/>
              </a:ext>
            </a:extLst>
          </p:cNvPr>
          <p:cNvSpPr txBox="1"/>
          <p:nvPr/>
        </p:nvSpPr>
        <p:spPr>
          <a:xfrm>
            <a:off x="4074574" y="3292286"/>
            <a:ext cx="324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ramond" panose="02020404030301010803" pitchFamily="18" charset="0"/>
              </a:rPr>
              <a:t>SKS – 6 </a:t>
            </a:r>
            <a:r>
              <a:rPr lang="en-GB" sz="2400" dirty="0"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latin typeface="Garamond" panose="02020404030301010803" pitchFamily="18" charset="0"/>
              </a:rPr>
              <a:t>2 man/orbit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0906D194-2A07-4BAB-99F5-67CCB5A617CC}"/>
              </a:ext>
            </a:extLst>
          </p:cNvPr>
          <p:cNvSpPr txBox="1"/>
          <p:nvPr/>
        </p:nvSpPr>
        <p:spPr>
          <a:xfrm>
            <a:off x="4074574" y="3791749"/>
            <a:ext cx="324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ramond" panose="02020404030301010803" pitchFamily="18" charset="0"/>
              </a:rPr>
              <a:t>SKS – 7 </a:t>
            </a:r>
            <a:r>
              <a:rPr lang="en-GB" sz="2400" dirty="0"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latin typeface="Garamond" panose="02020404030301010803" pitchFamily="18" charset="0"/>
              </a:rPr>
              <a:t>3 man/orbit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1794D87-8694-4EA5-860A-897E9C8A980C}"/>
              </a:ext>
            </a:extLst>
          </p:cNvPr>
          <p:cNvSpPr txBox="1"/>
          <p:nvPr/>
        </p:nvSpPr>
        <p:spPr>
          <a:xfrm>
            <a:off x="4074574" y="4291212"/>
            <a:ext cx="324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ramond" panose="02020404030301010803" pitchFamily="18" charset="0"/>
              </a:rPr>
              <a:t>SKS – 8 </a:t>
            </a:r>
            <a:r>
              <a:rPr lang="en-GB" sz="2400" dirty="0"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latin typeface="Garamond" panose="02020404030301010803" pitchFamily="18" charset="0"/>
              </a:rPr>
              <a:t>1 man/orbit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EF7828E-DE73-4286-83F3-D6160DD78570}"/>
              </a:ext>
            </a:extLst>
          </p:cNvPr>
          <p:cNvSpPr txBox="1"/>
          <p:nvPr/>
        </p:nvSpPr>
        <p:spPr>
          <a:xfrm>
            <a:off x="8395054" y="2830621"/>
            <a:ext cx="324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ramond" panose="02020404030301010803" pitchFamily="18" charset="0"/>
              </a:rPr>
              <a:t>SKS – 9 </a:t>
            </a:r>
            <a:r>
              <a:rPr lang="en-GB" sz="2400" dirty="0"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latin typeface="Garamond" panose="02020404030301010803" pitchFamily="18" charset="0"/>
              </a:rPr>
              <a:t>1 man/orbit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AE13487-9555-4BAC-87A6-33222EE216B8}"/>
              </a:ext>
            </a:extLst>
          </p:cNvPr>
          <p:cNvSpPr txBox="1"/>
          <p:nvPr/>
        </p:nvSpPr>
        <p:spPr>
          <a:xfrm>
            <a:off x="4079776" y="4695527"/>
            <a:ext cx="310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(x-axis crossing method)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3C5E68A-DD1A-4F9E-BE3D-6B0A05103C26}"/>
              </a:ext>
            </a:extLst>
          </p:cNvPr>
          <p:cNvSpPr/>
          <p:nvPr/>
        </p:nvSpPr>
        <p:spPr>
          <a:xfrm>
            <a:off x="4715608" y="5075892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Guzzetti, Howell et al., 2017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3FFE7C3E-BA4D-4BD8-909B-EA2842099D12}"/>
              </a:ext>
            </a:extLst>
          </p:cNvPr>
          <p:cNvSpPr/>
          <p:nvPr/>
        </p:nvSpPr>
        <p:spPr>
          <a:xfrm>
            <a:off x="3988751" y="2882553"/>
            <a:ext cx="91025" cy="1266527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7" name="Abrir llave 56">
            <a:extLst>
              <a:ext uri="{FF2B5EF4-FFF2-40B4-BE49-F238E27FC236}">
                <a16:creationId xmlns:a16="http://schemas.microsoft.com/office/drawing/2014/main" id="{0A1A8B8B-B58C-47B2-9986-66B8019C5B26}"/>
              </a:ext>
            </a:extLst>
          </p:cNvPr>
          <p:cNvSpPr/>
          <p:nvPr/>
        </p:nvSpPr>
        <p:spPr>
          <a:xfrm>
            <a:off x="172327" y="3386609"/>
            <a:ext cx="91025" cy="1266527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F4DEBA8-E139-47E6-863C-0580D4E16F93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STATION-KEEPING – Results (CR3BP)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C5C3782-FD88-48F6-B715-E993AB5B9D99}"/>
              </a:ext>
            </a:extLst>
          </p:cNvPr>
          <p:cNvCxnSpPr/>
          <p:nvPr/>
        </p:nvCxnSpPr>
        <p:spPr>
          <a:xfrm>
            <a:off x="551384" y="3708524"/>
            <a:ext cx="1123324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71F0F9FA-F1DD-4F84-8EF8-89ED66567886}"/>
                  </a:ext>
                </a:extLst>
              </p:cNvPr>
              <p:cNvSpPr txBox="1"/>
              <p:nvPr/>
            </p:nvSpPr>
            <p:spPr>
              <a:xfrm>
                <a:off x="-168696" y="1484784"/>
                <a:ext cx="2736304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family</a:t>
                </a:r>
              </a:p>
            </p:txBody>
          </p:sp>
        </mc:Choice>
        <mc:Fallback xmlns=""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71F0F9FA-F1DD-4F84-8EF8-89ED66567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696" y="1484784"/>
                <a:ext cx="2736304" cy="675378"/>
              </a:xfrm>
              <a:prstGeom prst="rect">
                <a:avLst/>
              </a:prstGeom>
              <a:blipFill>
                <a:blip r:embed="rId7"/>
                <a:stretch>
                  <a:fillRect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44CE55E7-9645-42DE-BD28-AF8A154E7CA5}"/>
                  </a:ext>
                </a:extLst>
              </p:cNvPr>
              <p:cNvSpPr txBox="1"/>
              <p:nvPr/>
            </p:nvSpPr>
            <p:spPr>
              <a:xfrm>
                <a:off x="-168696" y="4005064"/>
                <a:ext cx="2736304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family</a:t>
                </a:r>
              </a:p>
            </p:txBody>
          </p:sp>
        </mc:Choice>
        <mc:Fallback xmlns="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44CE55E7-9645-42DE-BD28-AF8A154E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696" y="4005064"/>
                <a:ext cx="2736304" cy="675378"/>
              </a:xfrm>
              <a:prstGeom prst="rect">
                <a:avLst/>
              </a:prstGeom>
              <a:blipFill>
                <a:blip r:embed="rId8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F4D8EFDC-0DE7-4FDF-B583-22C2A8FA47BE}"/>
                  </a:ext>
                </a:extLst>
              </p:cNvPr>
              <p:cNvSpPr txBox="1"/>
              <p:nvPr/>
            </p:nvSpPr>
            <p:spPr>
              <a:xfrm>
                <a:off x="263352" y="2024607"/>
                <a:ext cx="2047528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NRHOs</a:t>
                </a:r>
              </a:p>
            </p:txBody>
          </p:sp>
        </mc:Choice>
        <mc:Fallback xmlns="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F4D8EFDC-0DE7-4FDF-B583-22C2A8FA4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024607"/>
                <a:ext cx="2047528" cy="675378"/>
              </a:xfrm>
              <a:prstGeom prst="rect">
                <a:avLst/>
              </a:prstGeom>
              <a:blipFill>
                <a:blip r:embed="rId9"/>
                <a:stretch>
                  <a:fillRect r="-2083"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lecha: hacia abajo 66">
            <a:extLst>
              <a:ext uri="{FF2B5EF4-FFF2-40B4-BE49-F238E27FC236}">
                <a16:creationId xmlns:a16="http://schemas.microsoft.com/office/drawing/2014/main" id="{E94F5CE1-4627-46B9-82F6-34CDF2FF731F}"/>
              </a:ext>
            </a:extLst>
          </p:cNvPr>
          <p:cNvSpPr/>
          <p:nvPr/>
        </p:nvSpPr>
        <p:spPr>
          <a:xfrm>
            <a:off x="1143100" y="2643951"/>
            <a:ext cx="288032" cy="3303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3677C424-F9B4-46E4-A067-19E7C4D4A639}"/>
                  </a:ext>
                </a:extLst>
              </p:cNvPr>
              <p:cNvSpPr txBox="1"/>
              <p:nvPr/>
            </p:nvSpPr>
            <p:spPr>
              <a:xfrm>
                <a:off x="263352" y="4567490"/>
                <a:ext cx="2047528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NRHOs</a:t>
                </a:r>
              </a:p>
            </p:txBody>
          </p:sp>
        </mc:Choice>
        <mc:Fallback xmlns=""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3677C424-F9B4-46E4-A067-19E7C4D4A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567490"/>
                <a:ext cx="2047528" cy="675378"/>
              </a:xfrm>
              <a:prstGeom prst="rect">
                <a:avLst/>
              </a:prstGeom>
              <a:blipFill>
                <a:blip r:embed="rId10"/>
                <a:stretch>
                  <a:fillRect r="-2083"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Flecha: hacia abajo 68">
            <a:extLst>
              <a:ext uri="{FF2B5EF4-FFF2-40B4-BE49-F238E27FC236}">
                <a16:creationId xmlns:a16="http://schemas.microsoft.com/office/drawing/2014/main" id="{2C5D64E1-1301-4B15-8331-4413DEC6BE59}"/>
              </a:ext>
            </a:extLst>
          </p:cNvPr>
          <p:cNvSpPr/>
          <p:nvPr/>
        </p:nvSpPr>
        <p:spPr>
          <a:xfrm>
            <a:off x="1143100" y="5186834"/>
            <a:ext cx="288032" cy="3303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928A0A11-2C0E-4712-81BA-AD5649941D7A}"/>
                  </a:ext>
                </a:extLst>
              </p:cNvPr>
              <p:cNvSpPr txBox="1"/>
              <p:nvPr/>
            </p:nvSpPr>
            <p:spPr>
              <a:xfrm>
                <a:off x="351458" y="2760888"/>
                <a:ext cx="20475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928A0A11-2C0E-4712-81BA-AD5649941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58" y="2760888"/>
                <a:ext cx="2047528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6E5BD514-E441-4990-A504-FDE994576983}"/>
                  </a:ext>
                </a:extLst>
              </p:cNvPr>
              <p:cNvSpPr txBox="1"/>
              <p:nvPr/>
            </p:nvSpPr>
            <p:spPr>
              <a:xfrm>
                <a:off x="263352" y="5352033"/>
                <a:ext cx="20475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0.3 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6E5BD514-E441-4990-A504-FDE994576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5352033"/>
                <a:ext cx="2047528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adroTexto 28">
            <a:extLst>
              <a:ext uri="{FF2B5EF4-FFF2-40B4-BE49-F238E27FC236}">
                <a16:creationId xmlns:a16="http://schemas.microsoft.com/office/drawing/2014/main" id="{9127080B-0CC5-4E74-BE61-118C029472DA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Orbit Maintenance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1C048D4-8A03-491B-93CB-4112743E251A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8C7D2C4-BD23-4BDD-A559-F891BBF7FEC0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7CC418C-5A8B-4355-B7D6-06898AF3368D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E7BEE6B-0D08-4601-99A9-5A33AB9CFE16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34" name="Diagrama de flujo: proceso 33">
            <a:extLst>
              <a:ext uri="{FF2B5EF4-FFF2-40B4-BE49-F238E27FC236}">
                <a16:creationId xmlns:a16="http://schemas.microsoft.com/office/drawing/2014/main" id="{BAB3044D-0777-42BF-9FD0-B15864A773E3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1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Diagrama de flujo: proceso 34">
            <a:extLst>
              <a:ext uri="{FF2B5EF4-FFF2-40B4-BE49-F238E27FC236}">
                <a16:creationId xmlns:a16="http://schemas.microsoft.com/office/drawing/2014/main" id="{858B1C2C-8DAB-4AA5-B62C-53AC4F1B5384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1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Diagrama de flujo: proceso 35">
            <a:extLst>
              <a:ext uri="{FF2B5EF4-FFF2-40B4-BE49-F238E27FC236}">
                <a16:creationId xmlns:a16="http://schemas.microsoft.com/office/drawing/2014/main" id="{AEAA8D4A-2112-454A-9DF8-AF17E7D8CDCB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1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Diagrama de flujo: proceso 36">
            <a:extLst>
              <a:ext uri="{FF2B5EF4-FFF2-40B4-BE49-F238E27FC236}">
                <a16:creationId xmlns:a16="http://schemas.microsoft.com/office/drawing/2014/main" id="{A1892C5B-D321-42AB-B09F-5E29E7FF1CF5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1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Diagrama de flujo: proceso 37">
            <a:extLst>
              <a:ext uri="{FF2B5EF4-FFF2-40B4-BE49-F238E27FC236}">
                <a16:creationId xmlns:a16="http://schemas.microsoft.com/office/drawing/2014/main" id="{EF3ABD8A-0423-45AA-AD10-350F92F9D3FB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1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36819CCD-6D0E-486F-A745-862B85A46545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2718806" y="3775571"/>
            <a:ext cx="9306555" cy="2495389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FF670F6-55E8-4E65-A9A3-6869B181E31D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2742927" y="1162793"/>
            <a:ext cx="9306555" cy="24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F4DEBA8-E139-47E6-863C-0580D4E16F93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STATION-KEEPING – Results (BCM)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C5C3782-FD88-48F6-B715-E993AB5B9D99}"/>
              </a:ext>
            </a:extLst>
          </p:cNvPr>
          <p:cNvCxnSpPr/>
          <p:nvPr/>
        </p:nvCxnSpPr>
        <p:spPr>
          <a:xfrm>
            <a:off x="551384" y="3708524"/>
            <a:ext cx="1123324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71F0F9FA-F1DD-4F84-8EF8-89ED66567886}"/>
                  </a:ext>
                </a:extLst>
              </p:cNvPr>
              <p:cNvSpPr txBox="1"/>
              <p:nvPr/>
            </p:nvSpPr>
            <p:spPr>
              <a:xfrm>
                <a:off x="-168696" y="1484784"/>
                <a:ext cx="2736304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family</a:t>
                </a:r>
              </a:p>
            </p:txBody>
          </p:sp>
        </mc:Choice>
        <mc:Fallback xmlns=""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71F0F9FA-F1DD-4F84-8EF8-89ED66567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696" y="1484784"/>
                <a:ext cx="2736304" cy="675378"/>
              </a:xfrm>
              <a:prstGeom prst="rect">
                <a:avLst/>
              </a:prstGeom>
              <a:blipFill>
                <a:blip r:embed="rId7"/>
                <a:stretch>
                  <a:fillRect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44CE55E7-9645-42DE-BD28-AF8A154E7CA5}"/>
                  </a:ext>
                </a:extLst>
              </p:cNvPr>
              <p:cNvSpPr txBox="1"/>
              <p:nvPr/>
            </p:nvSpPr>
            <p:spPr>
              <a:xfrm>
                <a:off x="-168696" y="4005064"/>
                <a:ext cx="2736304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family</a:t>
                </a:r>
              </a:p>
            </p:txBody>
          </p:sp>
        </mc:Choice>
        <mc:Fallback xmlns="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44CE55E7-9645-42DE-BD28-AF8A154E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696" y="4005064"/>
                <a:ext cx="2736304" cy="675378"/>
              </a:xfrm>
              <a:prstGeom prst="rect">
                <a:avLst/>
              </a:prstGeom>
              <a:blipFill>
                <a:blip r:embed="rId8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F4D8EFDC-0DE7-4FDF-B583-22C2A8FA47BE}"/>
                  </a:ext>
                </a:extLst>
              </p:cNvPr>
              <p:cNvSpPr txBox="1"/>
              <p:nvPr/>
            </p:nvSpPr>
            <p:spPr>
              <a:xfrm>
                <a:off x="263352" y="2024607"/>
                <a:ext cx="2047528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NRHOs</a:t>
                </a:r>
              </a:p>
            </p:txBody>
          </p:sp>
        </mc:Choice>
        <mc:Fallback xmlns="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F4D8EFDC-0DE7-4FDF-B583-22C2A8FA4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024607"/>
                <a:ext cx="2047528" cy="675378"/>
              </a:xfrm>
              <a:prstGeom prst="rect">
                <a:avLst/>
              </a:prstGeom>
              <a:blipFill>
                <a:blip r:embed="rId9"/>
                <a:stretch>
                  <a:fillRect r="-2083"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lecha: hacia abajo 66">
            <a:extLst>
              <a:ext uri="{FF2B5EF4-FFF2-40B4-BE49-F238E27FC236}">
                <a16:creationId xmlns:a16="http://schemas.microsoft.com/office/drawing/2014/main" id="{E94F5CE1-4627-46B9-82F6-34CDF2FF731F}"/>
              </a:ext>
            </a:extLst>
          </p:cNvPr>
          <p:cNvSpPr/>
          <p:nvPr/>
        </p:nvSpPr>
        <p:spPr>
          <a:xfrm>
            <a:off x="1143100" y="2643951"/>
            <a:ext cx="288032" cy="3303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3677C424-F9B4-46E4-A067-19E7C4D4A639}"/>
                  </a:ext>
                </a:extLst>
              </p:cNvPr>
              <p:cNvSpPr txBox="1"/>
              <p:nvPr/>
            </p:nvSpPr>
            <p:spPr>
              <a:xfrm>
                <a:off x="263352" y="4567490"/>
                <a:ext cx="2047528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NRHOs</a:t>
                </a:r>
              </a:p>
            </p:txBody>
          </p:sp>
        </mc:Choice>
        <mc:Fallback xmlns=""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3677C424-F9B4-46E4-A067-19E7C4D4A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567490"/>
                <a:ext cx="2047528" cy="675378"/>
              </a:xfrm>
              <a:prstGeom prst="rect">
                <a:avLst/>
              </a:prstGeom>
              <a:blipFill>
                <a:blip r:embed="rId10"/>
                <a:stretch>
                  <a:fillRect r="-2083"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Flecha: hacia abajo 68">
            <a:extLst>
              <a:ext uri="{FF2B5EF4-FFF2-40B4-BE49-F238E27FC236}">
                <a16:creationId xmlns:a16="http://schemas.microsoft.com/office/drawing/2014/main" id="{2C5D64E1-1301-4B15-8331-4413DEC6BE59}"/>
              </a:ext>
            </a:extLst>
          </p:cNvPr>
          <p:cNvSpPr/>
          <p:nvPr/>
        </p:nvSpPr>
        <p:spPr>
          <a:xfrm>
            <a:off x="1143100" y="5186834"/>
            <a:ext cx="288032" cy="3303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928A0A11-2C0E-4712-81BA-AD5649941D7A}"/>
                  </a:ext>
                </a:extLst>
              </p:cNvPr>
              <p:cNvSpPr txBox="1"/>
              <p:nvPr/>
            </p:nvSpPr>
            <p:spPr>
              <a:xfrm>
                <a:off x="351458" y="2760888"/>
                <a:ext cx="20475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928A0A11-2C0E-4712-81BA-AD5649941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58" y="2760888"/>
                <a:ext cx="2047528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6E5BD514-E441-4990-A504-FDE994576983}"/>
                  </a:ext>
                </a:extLst>
              </p:cNvPr>
              <p:cNvSpPr txBox="1"/>
              <p:nvPr/>
            </p:nvSpPr>
            <p:spPr>
              <a:xfrm>
                <a:off x="263352" y="5352033"/>
                <a:ext cx="20475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0.5 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6E5BD514-E441-4990-A504-FDE994576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5352033"/>
                <a:ext cx="2047528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120C7F80-59E7-4470-9C76-BA93AA26308E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Orbit Maintenance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CE026C5-409A-4BD4-8464-A012A3912D9C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E21370F-D689-438D-AE8D-9D38AC85A6BF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AE6BC48-11CA-455F-8959-50B0D5A3E18C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66EE175-DF57-465E-8EAA-4181A020AE6D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36" name="Diagrama de flujo: proceso 35">
            <a:extLst>
              <a:ext uri="{FF2B5EF4-FFF2-40B4-BE49-F238E27FC236}">
                <a16:creationId xmlns:a16="http://schemas.microsoft.com/office/drawing/2014/main" id="{43402AA8-515D-451F-80AF-E6E0B0235436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1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Diagrama de flujo: proceso 36">
            <a:extLst>
              <a:ext uri="{FF2B5EF4-FFF2-40B4-BE49-F238E27FC236}">
                <a16:creationId xmlns:a16="http://schemas.microsoft.com/office/drawing/2014/main" id="{35B1E1B5-D333-40CB-B414-59045A40EAD4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1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Diagrama de flujo: proceso 37">
            <a:extLst>
              <a:ext uri="{FF2B5EF4-FFF2-40B4-BE49-F238E27FC236}">
                <a16:creationId xmlns:a16="http://schemas.microsoft.com/office/drawing/2014/main" id="{DEFF6D49-65C7-4125-8A59-A0272963E359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1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Diagrama de flujo: proceso 38">
            <a:extLst>
              <a:ext uri="{FF2B5EF4-FFF2-40B4-BE49-F238E27FC236}">
                <a16:creationId xmlns:a16="http://schemas.microsoft.com/office/drawing/2014/main" id="{375CA668-26D7-44A4-A332-1C6F4D2C5FF4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1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Diagrama de flujo: proceso 39">
            <a:extLst>
              <a:ext uri="{FF2B5EF4-FFF2-40B4-BE49-F238E27FC236}">
                <a16:creationId xmlns:a16="http://schemas.microsoft.com/office/drawing/2014/main" id="{547EFC68-09AA-4CB6-BE34-C87329102275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1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7A1F12D-1D9F-4363-AFD7-5875C249C813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2502239" y="3861048"/>
            <a:ext cx="9337532" cy="2507531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D05A09E-E124-49A8-8EF8-811A74F5F224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2567607" y="1075118"/>
            <a:ext cx="9295157" cy="24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783F30F-DE63-473B-8355-36021322B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46" y="1414924"/>
            <a:ext cx="9342760" cy="42904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E9527FE-939B-45A8-A96A-B1AAD251A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238877"/>
            <a:ext cx="5333559" cy="39986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F4DEBA8-E139-47E6-863C-0580D4E16F93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TRANSFER TRAJECTORIES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3E4B1D31-EE6E-4E85-9493-83D5967E7DCB}"/>
                  </a:ext>
                </a:extLst>
              </p:cNvPr>
              <p:cNvSpPr txBox="1"/>
              <p:nvPr/>
            </p:nvSpPr>
            <p:spPr>
              <a:xfrm>
                <a:off x="8600880" y="1338653"/>
                <a:ext cx="3039736" cy="78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=6,000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3E4B1D31-EE6E-4E85-9493-83D5967E7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880" y="1338653"/>
                <a:ext cx="3039736" cy="7884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458BFD3-D0DD-4052-9B0F-7CA0E703DC0F}"/>
              </a:ext>
            </a:extLst>
          </p:cNvPr>
          <p:cNvCxnSpPr>
            <a:cxnSpLocks/>
          </p:cNvCxnSpPr>
          <p:nvPr/>
        </p:nvCxnSpPr>
        <p:spPr>
          <a:xfrm>
            <a:off x="1703512" y="2492896"/>
            <a:ext cx="0" cy="30243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A326DD43-BA34-4BE2-B996-EC9B4AE4B7A2}"/>
              </a:ext>
            </a:extLst>
          </p:cNvPr>
          <p:cNvSpPr/>
          <p:nvPr/>
        </p:nvSpPr>
        <p:spPr>
          <a:xfrm>
            <a:off x="1737980" y="999310"/>
            <a:ext cx="5570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Direct transfer from Earth to apolune</a:t>
            </a:r>
            <a:endParaRPr lang="en-GB" sz="24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6489496-E325-4FE6-A6FD-BAD0A463C58B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Orbit Maintenance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9DFF003-4CAA-4B94-90A2-56AAE7196ED9}"/>
              </a:ext>
            </a:extLst>
          </p:cNvPr>
          <p:cNvSpPr txBox="1"/>
          <p:nvPr/>
        </p:nvSpPr>
        <p:spPr>
          <a:xfrm>
            <a:off x="6996099" y="6423610"/>
            <a:ext cx="290679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Transfer Trajectories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DC0CA21-7148-4F5A-B51A-072AEA994D1F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592DA41-E2B0-4297-A50F-AC3DC99CD2C7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2A38FCF-4214-4FC2-93EC-568E057A149A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30" name="Diagrama de flujo: proceso 29">
            <a:extLst>
              <a:ext uri="{FF2B5EF4-FFF2-40B4-BE49-F238E27FC236}">
                <a16:creationId xmlns:a16="http://schemas.microsoft.com/office/drawing/2014/main" id="{C8A1E997-D350-40E8-BDB9-684F22B8690E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9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Diagrama de flujo: proceso 30">
            <a:extLst>
              <a:ext uri="{FF2B5EF4-FFF2-40B4-BE49-F238E27FC236}">
                <a16:creationId xmlns:a16="http://schemas.microsoft.com/office/drawing/2014/main" id="{0BB577A2-F14B-4A73-B61D-71923B8E0B79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9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Diagrama de flujo: proceso 31">
            <a:extLst>
              <a:ext uri="{FF2B5EF4-FFF2-40B4-BE49-F238E27FC236}">
                <a16:creationId xmlns:a16="http://schemas.microsoft.com/office/drawing/2014/main" id="{1EF9F447-2248-4788-9969-22EE7A2BB59B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9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B0D01F5C-DF03-4AF8-9AED-3BE3BB039549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10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Diagrama de flujo: proceso 33">
            <a:extLst>
              <a:ext uri="{FF2B5EF4-FFF2-40B4-BE49-F238E27FC236}">
                <a16:creationId xmlns:a16="http://schemas.microsoft.com/office/drawing/2014/main" id="{5E89BB82-9270-45C0-B0ED-F6804A899B2B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9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34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F4DEBA8-E139-47E6-863C-0580D4E16F93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TRANSFER TRAJECTORIES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A326DD43-BA34-4BE2-B996-EC9B4AE4B7A2}"/>
              </a:ext>
            </a:extLst>
          </p:cNvPr>
          <p:cNvSpPr/>
          <p:nvPr/>
        </p:nvSpPr>
        <p:spPr>
          <a:xfrm>
            <a:off x="1737980" y="999310"/>
            <a:ext cx="5757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Transfer from Earth to stable manifold</a:t>
            </a:r>
            <a:endParaRPr lang="en-GB" sz="2400" dirty="0"/>
          </a:p>
        </p:txBody>
      </p:sp>
      <p:pic>
        <p:nvPicPr>
          <p:cNvPr id="1026" name="Imagen 2" descr="manifold_1">
            <a:extLst>
              <a:ext uri="{FF2B5EF4-FFF2-40B4-BE49-F238E27FC236}">
                <a16:creationId xmlns:a16="http://schemas.microsoft.com/office/drawing/2014/main" id="{24B518D6-CBE7-49B1-9F00-EF7B4AC5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6155" r="18124" b="2155"/>
          <a:stretch>
            <a:fillRect/>
          </a:stretch>
        </p:blipFill>
        <p:spPr bwMode="auto">
          <a:xfrm>
            <a:off x="124372" y="1601067"/>
            <a:ext cx="5862320" cy="425762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140">
            <a:extLst>
              <a:ext uri="{FF2B5EF4-FFF2-40B4-BE49-F238E27FC236}">
                <a16:creationId xmlns:a16="http://schemas.microsoft.com/office/drawing/2014/main" id="{70404A9B-5D6C-4660-B66B-A15E054A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08" y="1601067"/>
            <a:ext cx="5753076" cy="434271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5D4A6ED-7686-4006-9D41-BF442DE0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8816311-F435-40B5-A7AB-EB9264F31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90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9365938-5138-4461-9979-5834B24F9B6D}"/>
              </a:ext>
            </a:extLst>
          </p:cNvPr>
          <p:cNvSpPr/>
          <p:nvPr/>
        </p:nvSpPr>
        <p:spPr>
          <a:xfrm>
            <a:off x="5159896" y="3284984"/>
            <a:ext cx="432048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EBB0BF6-9FEC-4173-9ED7-1095DD2284C8}"/>
              </a:ext>
            </a:extLst>
          </p:cNvPr>
          <p:cNvCxnSpPr>
            <a:cxnSpLocks/>
          </p:cNvCxnSpPr>
          <p:nvPr/>
        </p:nvCxnSpPr>
        <p:spPr>
          <a:xfrm flipV="1">
            <a:off x="5591944" y="1695273"/>
            <a:ext cx="1152128" cy="15897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5022684-D911-4921-96F6-7167AD9BA214}"/>
              </a:ext>
            </a:extLst>
          </p:cNvPr>
          <p:cNvCxnSpPr>
            <a:cxnSpLocks/>
          </p:cNvCxnSpPr>
          <p:nvPr/>
        </p:nvCxnSpPr>
        <p:spPr>
          <a:xfrm>
            <a:off x="5591944" y="3742184"/>
            <a:ext cx="1224136" cy="1775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EDAF1F0-6FE9-450C-AABC-8B8CB9C86C54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Orbit Maintenance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9D05665-08BD-4E48-8B43-665E25B37BE6}"/>
              </a:ext>
            </a:extLst>
          </p:cNvPr>
          <p:cNvSpPr txBox="1"/>
          <p:nvPr/>
        </p:nvSpPr>
        <p:spPr>
          <a:xfrm>
            <a:off x="6996099" y="6423610"/>
            <a:ext cx="290679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Transfer Trajectories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A0E39DF-3277-429F-B4A2-088C9253890B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033CDDD-DFCB-4023-8938-361E84676DDA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E39D89F-57C6-45BA-9370-2599082E3774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29" name="Diagrama de flujo: proceso 28">
            <a:extLst>
              <a:ext uri="{FF2B5EF4-FFF2-40B4-BE49-F238E27FC236}">
                <a16:creationId xmlns:a16="http://schemas.microsoft.com/office/drawing/2014/main" id="{C93164E9-D950-49B5-8F5B-755772137782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5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Diagrama de flujo: proceso 29">
            <a:extLst>
              <a:ext uri="{FF2B5EF4-FFF2-40B4-BE49-F238E27FC236}">
                <a16:creationId xmlns:a16="http://schemas.microsoft.com/office/drawing/2014/main" id="{A1F3EF94-6C43-458E-A2FD-197EDB6E51D8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5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Diagrama de flujo: proceso 30">
            <a:extLst>
              <a:ext uri="{FF2B5EF4-FFF2-40B4-BE49-F238E27FC236}">
                <a16:creationId xmlns:a16="http://schemas.microsoft.com/office/drawing/2014/main" id="{4D26BC44-EB28-48CA-AAF6-C4ADB84F8ACB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5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Diagrama de flujo: proceso 31">
            <a:extLst>
              <a:ext uri="{FF2B5EF4-FFF2-40B4-BE49-F238E27FC236}">
                <a16:creationId xmlns:a16="http://schemas.microsoft.com/office/drawing/2014/main" id="{66C8E5E9-86D6-4EA8-82DD-068ACC89B086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6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4A309F36-11B7-4537-A9E2-D33DC4106646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5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8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F4DEBA8-E139-47E6-863C-0580D4E16F93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TRANSFER TRAJECTORIES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A326DD43-BA34-4BE2-B996-EC9B4AE4B7A2}"/>
                  </a:ext>
                </a:extLst>
              </p:cNvPr>
              <p:cNvSpPr/>
              <p:nvPr/>
            </p:nvSpPr>
            <p:spPr>
              <a:xfrm>
                <a:off x="1737980" y="999310"/>
                <a:ext cx="63696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C406D"/>
                    </a:solidFill>
                    <a:latin typeface="Arial" charset="0"/>
                    <a:cs typeface="Arial" charset="0"/>
                  </a:rPr>
                  <a:t>Transfer from Earth to stable manifold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406D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rgbClr val="0C406D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𝑳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rgbClr val="0C406D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rgbClr val="0C406D"/>
                    </a:solidFill>
                    <a:latin typeface="Arial" charset="0"/>
                    <a:cs typeface="Arial" charset="0"/>
                  </a:rPr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A326DD43-BA34-4BE2-B996-EC9B4AE4B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980" y="999310"/>
                <a:ext cx="6369629" cy="461665"/>
              </a:xfrm>
              <a:prstGeom prst="rect">
                <a:avLst/>
              </a:prstGeom>
              <a:blipFill>
                <a:blip r:embed="rId5"/>
                <a:stretch>
                  <a:fillRect l="-1435" t="-9211" r="-574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75D4A6ED-7686-4006-9D41-BF442DE0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8816311-F435-40B5-A7AB-EB9264F31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90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3" name="Imagen 22" descr="C:\Users\Carlos\Dropbox\Cranfield\IRP\Matlab\v6-final results\f4.png">
            <a:extLst>
              <a:ext uri="{FF2B5EF4-FFF2-40B4-BE49-F238E27FC236}">
                <a16:creationId xmlns:a16="http://schemas.microsoft.com/office/drawing/2014/main" id="{0BD758B0-6A0D-40D8-AB17-DBE168A8402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2" b="2143"/>
          <a:stretch/>
        </p:blipFill>
        <p:spPr bwMode="auto">
          <a:xfrm>
            <a:off x="47328" y="1450820"/>
            <a:ext cx="6290509" cy="428243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 descr="C:\Users\Carlos\Dropbox\Cranfield\IRP\Matlab\v6-final results\f4.png">
            <a:extLst>
              <a:ext uri="{FF2B5EF4-FFF2-40B4-BE49-F238E27FC236}">
                <a16:creationId xmlns:a16="http://schemas.microsoft.com/office/drawing/2014/main" id="{BF18D300-4570-441A-8E51-87CA199A24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61" y="1412776"/>
            <a:ext cx="5711263" cy="42824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3536241-45BD-4D23-984B-1B6680C87CBF}"/>
                  </a:ext>
                </a:extLst>
              </p:cNvPr>
              <p:cNvSpPr txBox="1"/>
              <p:nvPr/>
            </p:nvSpPr>
            <p:spPr>
              <a:xfrm>
                <a:off x="4326647" y="5678539"/>
                <a:ext cx="3527908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savings ≈ 440 m/s</a:t>
                </a:r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3536241-45BD-4D23-984B-1B6680C87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647" y="5678539"/>
                <a:ext cx="3527908" cy="675378"/>
              </a:xfrm>
              <a:prstGeom prst="rect">
                <a:avLst/>
              </a:prstGeom>
              <a:blipFill>
                <a:blip r:embed="rId8"/>
                <a:stretch>
                  <a:fillRect r="-173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EA8F5FBF-A119-4C34-9232-DF40D5FADBAA}"/>
                  </a:ext>
                </a:extLst>
              </p:cNvPr>
              <p:cNvSpPr txBox="1"/>
              <p:nvPr/>
            </p:nvSpPr>
            <p:spPr>
              <a:xfrm>
                <a:off x="8157524" y="905522"/>
                <a:ext cx="3039736" cy="78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=7,000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EA8F5FBF-A119-4C34-9232-DF40D5FAD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24" y="905522"/>
                <a:ext cx="3039736" cy="7884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FF975C8D-DEDA-405B-BE39-1EA1DAD1334E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Orbit Maintenance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198ED50-DEBF-40E2-A33C-321DA22262F2}"/>
              </a:ext>
            </a:extLst>
          </p:cNvPr>
          <p:cNvSpPr txBox="1"/>
          <p:nvPr/>
        </p:nvSpPr>
        <p:spPr>
          <a:xfrm>
            <a:off x="6996099" y="6423610"/>
            <a:ext cx="290679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Transfer Trajectories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44D0655-28D8-430F-B75D-BFF06C074040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A27ACB6-7AB7-4069-ABF7-47175CAF0246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9DDDC9F-DE27-4D5E-A4BE-BB477BA69C48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32" name="Diagrama de flujo: proceso 31">
            <a:extLst>
              <a:ext uri="{FF2B5EF4-FFF2-40B4-BE49-F238E27FC236}">
                <a16:creationId xmlns:a16="http://schemas.microsoft.com/office/drawing/2014/main" id="{E11754E0-4341-4DF6-A781-1A642CA7C612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10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87C54C3C-E23D-4502-BB9A-8A23F0CF5616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10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Diagrama de flujo: proceso 33">
            <a:extLst>
              <a:ext uri="{FF2B5EF4-FFF2-40B4-BE49-F238E27FC236}">
                <a16:creationId xmlns:a16="http://schemas.microsoft.com/office/drawing/2014/main" id="{51B25B7F-FE9E-44A8-9AAC-C61F940D6A81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10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Diagrama de flujo: proceso 35">
            <a:extLst>
              <a:ext uri="{FF2B5EF4-FFF2-40B4-BE49-F238E27FC236}">
                <a16:creationId xmlns:a16="http://schemas.microsoft.com/office/drawing/2014/main" id="{4E11F515-485E-46D2-B83C-02C50F6B74D9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11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Diagrama de flujo: proceso 36">
            <a:extLst>
              <a:ext uri="{FF2B5EF4-FFF2-40B4-BE49-F238E27FC236}">
                <a16:creationId xmlns:a16="http://schemas.microsoft.com/office/drawing/2014/main" id="{762D8EE2-377A-4A89-99A8-774936D5831B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10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61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E0F38359-8098-4FE0-8C51-5BE8B0A6C437}"/>
              </a:ext>
            </a:extLst>
          </p:cNvPr>
          <p:cNvSpPr txBox="1"/>
          <p:nvPr/>
        </p:nvSpPr>
        <p:spPr>
          <a:xfrm>
            <a:off x="2282354" y="3392153"/>
            <a:ext cx="4616551" cy="5847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r>
              <a:rPr lang="en-GB" sz="3200" dirty="0">
                <a:latin typeface="Garamond" panose="02020404030301010803" pitchFamily="18" charset="0"/>
                <a:cs typeface="Aharoni" panose="02010803020104030203" pitchFamily="2" charset="-79"/>
              </a:rPr>
              <a:t>Orbit Maintenance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7E01B1-052F-4A5D-A00C-4087E44AF899}"/>
              </a:ext>
            </a:extLst>
          </p:cNvPr>
          <p:cNvSpPr txBox="1"/>
          <p:nvPr/>
        </p:nvSpPr>
        <p:spPr>
          <a:xfrm>
            <a:off x="2282354" y="4184241"/>
            <a:ext cx="46165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5B7060-AC9F-4337-BB09-E7575CFF2913}"/>
              </a:ext>
            </a:extLst>
          </p:cNvPr>
          <p:cNvSpPr txBox="1"/>
          <p:nvPr/>
        </p:nvSpPr>
        <p:spPr>
          <a:xfrm>
            <a:off x="2282354" y="1908121"/>
            <a:ext cx="32375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pPr algn="l"/>
            <a:r>
              <a:rPr lang="en-GB" sz="3200" dirty="0"/>
              <a:t>Introduction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E4BF892-768D-43A3-A29A-CB301FB916ED}"/>
              </a:ext>
            </a:extLst>
          </p:cNvPr>
          <p:cNvSpPr txBox="1"/>
          <p:nvPr/>
        </p:nvSpPr>
        <p:spPr>
          <a:xfrm>
            <a:off x="2282355" y="2608776"/>
            <a:ext cx="18824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dirty="0">
                <a:latin typeface="Garamond" panose="02020404030301010803" pitchFamily="18" charset="0"/>
                <a:cs typeface="Aharoni" panose="02010803020104030203" pitchFamily="2" charset="-79"/>
              </a:rPr>
              <a:t>NRHO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941E9D8-4125-4986-AE0B-AC6F45DFC651}"/>
              </a:ext>
            </a:extLst>
          </p:cNvPr>
          <p:cNvSpPr txBox="1"/>
          <p:nvPr/>
        </p:nvSpPr>
        <p:spPr>
          <a:xfrm>
            <a:off x="2282355" y="4976329"/>
            <a:ext cx="3223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AF05EE-1BDE-4043-97BB-CC6B3B795DC0}"/>
              </a:ext>
            </a:extLst>
          </p:cNvPr>
          <p:cNvSpPr txBox="1"/>
          <p:nvPr/>
        </p:nvSpPr>
        <p:spPr>
          <a:xfrm>
            <a:off x="1703512" y="47667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GUIDELINE</a:t>
            </a:r>
          </a:p>
        </p:txBody>
      </p:sp>
    </p:spTree>
    <p:extLst>
      <p:ext uri="{BB962C8B-B14F-4D97-AF65-F5344CB8AC3E}">
        <p14:creationId xmlns:p14="http://schemas.microsoft.com/office/powerpoint/2010/main" val="4240940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n 64" descr="f6">
            <a:extLst>
              <a:ext uri="{FF2B5EF4-FFF2-40B4-BE49-F238E27FC236}">
                <a16:creationId xmlns:a16="http://schemas.microsoft.com/office/drawing/2014/main" id="{14600FA6-3DCA-47EE-A4DA-18AC2EA4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7" y="1682095"/>
            <a:ext cx="5420294" cy="407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 descr="\\fs-webdav.cranfield.ac.uk@SSL\DavWWWRoot\users\SATM\s272436\IRP\Matlab\v6-final results\f1.png">
            <a:extLst>
              <a:ext uri="{FF2B5EF4-FFF2-40B4-BE49-F238E27FC236}">
                <a16:creationId xmlns:a16="http://schemas.microsoft.com/office/drawing/2014/main" id="{1DB3C710-3970-4BF3-B2E4-25F3F1F1A4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6" y="1651983"/>
            <a:ext cx="5578603" cy="418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F4DEBA8-E139-47E6-863C-0580D4E16F93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TRANSFER TRAJECTORIES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A326DD43-BA34-4BE2-B996-EC9B4AE4B7A2}"/>
                  </a:ext>
                </a:extLst>
              </p:cNvPr>
              <p:cNvSpPr/>
              <p:nvPr/>
            </p:nvSpPr>
            <p:spPr>
              <a:xfrm>
                <a:off x="1737980" y="999310"/>
                <a:ext cx="63696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C406D"/>
                    </a:solidFill>
                    <a:latin typeface="Arial" charset="0"/>
                    <a:cs typeface="Arial" charset="0"/>
                  </a:rPr>
                  <a:t>Transfer from Earth to stable manifold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406D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rgbClr val="0C406D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𝑳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rgbClr val="0C406D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rgbClr val="0C406D"/>
                    </a:solidFill>
                    <a:latin typeface="Arial" charset="0"/>
                    <a:cs typeface="Arial" charset="0"/>
                  </a:rPr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A326DD43-BA34-4BE2-B996-EC9B4AE4B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980" y="999310"/>
                <a:ext cx="6369629" cy="461665"/>
              </a:xfrm>
              <a:prstGeom prst="rect">
                <a:avLst/>
              </a:prstGeom>
              <a:blipFill>
                <a:blip r:embed="rId7"/>
                <a:stretch>
                  <a:fillRect l="-1435" t="-9211" r="-574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75D4A6ED-7686-4006-9D41-BF442DE0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3536241-45BD-4D23-984B-1B6680C87CBF}"/>
                  </a:ext>
                </a:extLst>
              </p:cNvPr>
              <p:cNvSpPr txBox="1"/>
              <p:nvPr/>
            </p:nvSpPr>
            <p:spPr>
              <a:xfrm>
                <a:off x="4326647" y="5678539"/>
                <a:ext cx="3527908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savings ≈ 250 m/s</a:t>
                </a:r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3536241-45BD-4D23-984B-1B6680C87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647" y="5678539"/>
                <a:ext cx="3527908" cy="675378"/>
              </a:xfrm>
              <a:prstGeom prst="rect">
                <a:avLst/>
              </a:prstGeom>
              <a:blipFill>
                <a:blip r:embed="rId8"/>
                <a:stretch>
                  <a:fillRect r="-173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Imagen 71" descr="f8">
            <a:extLst>
              <a:ext uri="{FF2B5EF4-FFF2-40B4-BE49-F238E27FC236}">
                <a16:creationId xmlns:a16="http://schemas.microsoft.com/office/drawing/2014/main" id="{5C5602C8-6198-4295-ABE4-168D805C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38" y="1656420"/>
            <a:ext cx="5420294" cy="40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163C6138-A237-4C97-91A0-822EA98D2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EA8F5FBF-A119-4C34-9232-DF40D5FADBAA}"/>
                  </a:ext>
                </a:extLst>
              </p:cNvPr>
              <p:cNvSpPr txBox="1"/>
              <p:nvPr/>
            </p:nvSpPr>
            <p:spPr>
              <a:xfrm>
                <a:off x="7394636" y="1560168"/>
                <a:ext cx="4099608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=40,000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=7,000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GB" sz="20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EA8F5FBF-A119-4C34-9232-DF40D5FAD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636" y="1560168"/>
                <a:ext cx="4099608" cy="548099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>
            <a:extLst>
              <a:ext uri="{FF2B5EF4-FFF2-40B4-BE49-F238E27FC236}">
                <a16:creationId xmlns:a16="http://schemas.microsoft.com/office/drawing/2014/main" id="{2AAE5275-E207-4F71-9485-2FCBE7087FDB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Orbit Maintenance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75C2A1A-E41A-40F5-A536-A19678DED01B}"/>
              </a:ext>
            </a:extLst>
          </p:cNvPr>
          <p:cNvSpPr txBox="1"/>
          <p:nvPr/>
        </p:nvSpPr>
        <p:spPr>
          <a:xfrm>
            <a:off x="6996099" y="6423610"/>
            <a:ext cx="290679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Transfer Trajectories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793715E-A75A-40DF-B141-677955936069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0B629D6-FA4F-4737-889E-8488E7E8D0B4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15152D6-3E66-40FA-B223-09E0AB0009C4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31" name="Diagrama de flujo: proceso 30">
            <a:extLst>
              <a:ext uri="{FF2B5EF4-FFF2-40B4-BE49-F238E27FC236}">
                <a16:creationId xmlns:a16="http://schemas.microsoft.com/office/drawing/2014/main" id="{A2AB1A74-3812-41E8-AFF0-1A6B57895577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11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Diagrama de flujo: proceso 31">
            <a:extLst>
              <a:ext uri="{FF2B5EF4-FFF2-40B4-BE49-F238E27FC236}">
                <a16:creationId xmlns:a16="http://schemas.microsoft.com/office/drawing/2014/main" id="{FDE030EB-2F2A-4F59-AD98-3633754AF413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11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F525979D-2957-4463-8353-6ED20249EAAC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11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Diagrama de flujo: proceso 33">
            <a:extLst>
              <a:ext uri="{FF2B5EF4-FFF2-40B4-BE49-F238E27FC236}">
                <a16:creationId xmlns:a16="http://schemas.microsoft.com/office/drawing/2014/main" id="{18EFAA7D-1C6E-4BB1-B3CF-6FE6E78EA5D6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12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Diagrama de flujo: proceso 35">
            <a:extLst>
              <a:ext uri="{FF2B5EF4-FFF2-40B4-BE49-F238E27FC236}">
                <a16:creationId xmlns:a16="http://schemas.microsoft.com/office/drawing/2014/main" id="{187A11A1-4045-46FF-B3BB-D747262D5464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11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6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75" descr="f11">
            <a:extLst>
              <a:ext uri="{FF2B5EF4-FFF2-40B4-BE49-F238E27FC236}">
                <a16:creationId xmlns:a16="http://schemas.microsoft.com/office/drawing/2014/main" id="{0252FC60-B022-424F-9696-8C695396E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r="18565"/>
          <a:stretch/>
        </p:blipFill>
        <p:spPr bwMode="auto">
          <a:xfrm>
            <a:off x="152400" y="1891785"/>
            <a:ext cx="3075747" cy="305236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F4DEBA8-E139-47E6-863C-0580D4E16F93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TRANSFER TRAJECTORIES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A326DD43-BA34-4BE2-B996-EC9B4AE4B7A2}"/>
              </a:ext>
            </a:extLst>
          </p:cNvPr>
          <p:cNvSpPr/>
          <p:nvPr/>
        </p:nvSpPr>
        <p:spPr>
          <a:xfrm>
            <a:off x="1737980" y="999310"/>
            <a:ext cx="7328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Transfer from NRHO to polar circular Moon orbit</a:t>
            </a:r>
            <a:endParaRPr lang="en-GB" sz="24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5D4A6ED-7686-4006-9D41-BF442DE0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EA8F5FBF-A119-4C34-9232-DF40D5FADBAA}"/>
                  </a:ext>
                </a:extLst>
              </p:cNvPr>
              <p:cNvSpPr txBox="1"/>
              <p:nvPr/>
            </p:nvSpPr>
            <p:spPr>
              <a:xfrm>
                <a:off x="7663084" y="1213426"/>
                <a:ext cx="3039736" cy="78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=7,000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EA8F5FBF-A119-4C34-9232-DF40D5FAD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084" y="1213426"/>
                <a:ext cx="3039736" cy="7884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5">
            <a:extLst>
              <a:ext uri="{FF2B5EF4-FFF2-40B4-BE49-F238E27FC236}">
                <a16:creationId xmlns:a16="http://schemas.microsoft.com/office/drawing/2014/main" id="{163C6138-A237-4C97-91A0-822EA98D2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3" name="Imagen 22" descr="C:\Users\Carlos\Dropbox\Cranfield\IRP\Matlab\v6-final results\f14.png">
            <a:extLst>
              <a:ext uri="{FF2B5EF4-FFF2-40B4-BE49-F238E27FC236}">
                <a16:creationId xmlns:a16="http://schemas.microsoft.com/office/drawing/2014/main" id="{4B2AD1D4-9512-4EC1-A558-6D18A43B334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63" y="1914778"/>
            <a:ext cx="5167992" cy="388041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4097" name="Imagen 77" descr="f13">
            <a:extLst>
              <a:ext uri="{FF2B5EF4-FFF2-40B4-BE49-F238E27FC236}">
                <a16:creationId xmlns:a16="http://schemas.microsoft.com/office/drawing/2014/main" id="{903D2970-F322-4C68-8D59-A6E77759E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r="17619"/>
          <a:stretch/>
        </p:blipFill>
        <p:spPr bwMode="auto">
          <a:xfrm>
            <a:off x="3332089" y="1875432"/>
            <a:ext cx="3110114" cy="306871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 descr="C:\Users\Carlos\Dropbox\Cranfield\IRP\Matlab\v6-final results\f2.png">
            <a:extLst>
              <a:ext uri="{FF2B5EF4-FFF2-40B4-BE49-F238E27FC236}">
                <a16:creationId xmlns:a16="http://schemas.microsoft.com/office/drawing/2014/main" id="{3605D654-E784-41CC-89F4-D1FDEE89EB93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6" t="35927" r="29838" b="47115"/>
          <a:stretch/>
        </p:blipFill>
        <p:spPr bwMode="auto">
          <a:xfrm>
            <a:off x="9682068" y="2479612"/>
            <a:ext cx="1611620" cy="64807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C0293F27-7E01-409E-853E-09AD08DC243A}"/>
                  </a:ext>
                </a:extLst>
              </p:cNvPr>
              <p:cNvSpPr txBox="1"/>
              <p:nvPr/>
            </p:nvSpPr>
            <p:spPr>
              <a:xfrm>
                <a:off x="3632328" y="1236782"/>
                <a:ext cx="3039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C0293F27-7E01-409E-853E-09AD08DC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328" y="1236782"/>
                <a:ext cx="3039736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a 8">
                <a:extLst>
                  <a:ext uri="{FF2B5EF4-FFF2-40B4-BE49-F238E27FC236}">
                    <a16:creationId xmlns:a16="http://schemas.microsoft.com/office/drawing/2014/main" id="{5A895B64-C59E-4FFA-B863-3C7E36B787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8250203"/>
                  </p:ext>
                </p:extLst>
              </p:nvPr>
            </p:nvGraphicFramePr>
            <p:xfrm>
              <a:off x="277813" y="5010979"/>
              <a:ext cx="6221479" cy="1280160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4211150">
                      <a:extLst>
                        <a:ext uri="{9D8B030D-6E8A-4147-A177-3AD203B41FA5}">
                          <a16:colId xmlns:a16="http://schemas.microsoft.com/office/drawing/2014/main" val="689427517"/>
                        </a:ext>
                      </a:extLst>
                    </a:gridCol>
                    <a:gridCol w="2010329">
                      <a:extLst>
                        <a:ext uri="{9D8B030D-6E8A-4147-A177-3AD203B41FA5}">
                          <a16:colId xmlns:a16="http://schemas.microsoft.com/office/drawing/2014/main" val="1154096660"/>
                        </a:ext>
                      </a:extLst>
                    </a:gridCol>
                  </a:tblGrid>
                  <a:tr h="3939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effectLst/>
                              <a:latin typeface="Garamond" panose="02020404030301010803" pitchFamily="18" charset="0"/>
                            </a:rPr>
                            <a:t>Orbit</a:t>
                          </a:r>
                          <a:endParaRPr lang="en-GB" sz="2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GB" sz="2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𝐕</m:t>
                                </m:r>
                              </m:oMath>
                            </m:oMathPara>
                          </a14:m>
                          <a:endParaRPr lang="en-GB" sz="2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30958329"/>
                      </a:ext>
                    </a:extLst>
                  </a:tr>
                  <a:tr h="3939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effectLst/>
                              <a:latin typeface="Garamond" panose="02020404030301010803" pitchFamily="18" charset="0"/>
                            </a:rPr>
                            <a:t>Distant Retrograde Orbit</a:t>
                          </a:r>
                          <a:endParaRPr lang="en-GB" sz="2800" b="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effectLst/>
                              <a:latin typeface="Garamond" panose="02020404030301010803" pitchFamily="18" charset="0"/>
                            </a:rPr>
                            <a:t>830 m/s</a:t>
                          </a:r>
                          <a:endParaRPr lang="en-GB" sz="2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55240103"/>
                      </a:ext>
                    </a:extLst>
                  </a:tr>
                  <a:tr h="3939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effectLst/>
                              <a:latin typeface="Garamond" panose="02020404030301010803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800" b="0" dirty="0">
                              <a:effectLst/>
                              <a:latin typeface="Garamond" panose="02020404030301010803" pitchFamily="18" charset="0"/>
                            </a:rPr>
                            <a:t> Halo Orbit</a:t>
                          </a:r>
                          <a:endParaRPr lang="en-GB" sz="2800" b="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effectLst/>
                              <a:latin typeface="Garamond" panose="02020404030301010803" pitchFamily="18" charset="0"/>
                            </a:rPr>
                            <a:t>800 m/s</a:t>
                          </a:r>
                          <a:endParaRPr lang="en-GB" sz="2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52269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a 8">
                <a:extLst>
                  <a:ext uri="{FF2B5EF4-FFF2-40B4-BE49-F238E27FC236}">
                    <a16:creationId xmlns:a16="http://schemas.microsoft.com/office/drawing/2014/main" id="{5A895B64-C59E-4FFA-B863-3C7E36B787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8250203"/>
                  </p:ext>
                </p:extLst>
              </p:nvPr>
            </p:nvGraphicFramePr>
            <p:xfrm>
              <a:off x="277813" y="5010979"/>
              <a:ext cx="6221479" cy="1280160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4211150">
                      <a:extLst>
                        <a:ext uri="{9D8B030D-6E8A-4147-A177-3AD203B41FA5}">
                          <a16:colId xmlns:a16="http://schemas.microsoft.com/office/drawing/2014/main" val="689427517"/>
                        </a:ext>
                      </a:extLst>
                    </a:gridCol>
                    <a:gridCol w="2010329">
                      <a:extLst>
                        <a:ext uri="{9D8B030D-6E8A-4147-A177-3AD203B41FA5}">
                          <a16:colId xmlns:a16="http://schemas.microsoft.com/office/drawing/2014/main" val="1154096660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effectLst/>
                              <a:latin typeface="Garamond" panose="02020404030301010803" pitchFamily="18" charset="0"/>
                            </a:rPr>
                            <a:t>Orbit</a:t>
                          </a:r>
                          <a:endParaRPr lang="en-GB" sz="2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l="-209697" t="-25714" r="-303" b="-25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95832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effectLst/>
                              <a:latin typeface="Garamond" panose="02020404030301010803" pitchFamily="18" charset="0"/>
                            </a:rPr>
                            <a:t>Distant Retrograde Orbit</a:t>
                          </a:r>
                          <a:endParaRPr lang="en-GB" sz="2800" b="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effectLst/>
                              <a:latin typeface="Garamond" panose="02020404030301010803" pitchFamily="18" charset="0"/>
                            </a:rPr>
                            <a:t>830 m/s</a:t>
                          </a:r>
                          <a:endParaRPr lang="en-GB" sz="2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5524010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t="-227143" r="-47832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effectLst/>
                              <a:latin typeface="Garamond" panose="02020404030301010803" pitchFamily="18" charset="0"/>
                            </a:rPr>
                            <a:t>800 m/s</a:t>
                          </a:r>
                          <a:endParaRPr lang="en-GB" sz="2800" dirty="0">
                            <a:effectLst/>
                            <a:latin typeface="Garamond" panose="020204040303010108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522693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BBDB8D65-099C-4127-AC31-0835B99DB0AF}"/>
                  </a:ext>
                </a:extLst>
              </p:cNvPr>
              <p:cNvSpPr txBox="1"/>
              <p:nvPr/>
            </p:nvSpPr>
            <p:spPr>
              <a:xfrm>
                <a:off x="535984" y="1249176"/>
                <a:ext cx="3039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BBDB8D65-099C-4127-AC31-0835B99DB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4" y="1249176"/>
                <a:ext cx="3039736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ángulo 26">
            <a:extLst>
              <a:ext uri="{FF2B5EF4-FFF2-40B4-BE49-F238E27FC236}">
                <a16:creationId xmlns:a16="http://schemas.microsoft.com/office/drawing/2014/main" id="{3D2E115B-D2B8-46A1-9B41-C211C841E417}"/>
              </a:ext>
            </a:extLst>
          </p:cNvPr>
          <p:cNvSpPr/>
          <p:nvPr/>
        </p:nvSpPr>
        <p:spPr>
          <a:xfrm>
            <a:off x="6499292" y="6016228"/>
            <a:ext cx="264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Credits: Whitley et al., 2016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3E2242E-1A6A-46A7-B26E-4E1EE437A4C4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Orbit Maintenance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808842F-0AEE-4B3C-90BC-E2981D06452C}"/>
              </a:ext>
            </a:extLst>
          </p:cNvPr>
          <p:cNvSpPr txBox="1"/>
          <p:nvPr/>
        </p:nvSpPr>
        <p:spPr>
          <a:xfrm>
            <a:off x="6996099" y="6423610"/>
            <a:ext cx="290679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Transfer Trajectories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F0EA594-18DF-4338-84DF-574D95D98092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8EAE307-57E3-42A5-BCB2-4FABF7E43337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58B6822-BD06-4E3D-9752-7B76B4B2FE38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37" name="Diagrama de flujo: proceso 36">
            <a:extLst>
              <a:ext uri="{FF2B5EF4-FFF2-40B4-BE49-F238E27FC236}">
                <a16:creationId xmlns:a16="http://schemas.microsoft.com/office/drawing/2014/main" id="{0654E190-3361-4511-8091-93211881DCE9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1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Diagrama de flujo: proceso 37">
            <a:extLst>
              <a:ext uri="{FF2B5EF4-FFF2-40B4-BE49-F238E27FC236}">
                <a16:creationId xmlns:a16="http://schemas.microsoft.com/office/drawing/2014/main" id="{7D582A35-E621-4691-9F1B-51FAE240A750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1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Diagrama de flujo: proceso 38">
            <a:extLst>
              <a:ext uri="{FF2B5EF4-FFF2-40B4-BE49-F238E27FC236}">
                <a16:creationId xmlns:a16="http://schemas.microsoft.com/office/drawing/2014/main" id="{369688F3-A619-453E-A12C-BB43C8FE4557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1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Diagrama de flujo: proceso 39">
            <a:extLst>
              <a:ext uri="{FF2B5EF4-FFF2-40B4-BE49-F238E27FC236}">
                <a16:creationId xmlns:a16="http://schemas.microsoft.com/office/drawing/2014/main" id="{2B1124D1-F8ED-4B28-85F9-83BE59DF2935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1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Diagrama de flujo: proceso 40">
            <a:extLst>
              <a:ext uri="{FF2B5EF4-FFF2-40B4-BE49-F238E27FC236}">
                <a16:creationId xmlns:a16="http://schemas.microsoft.com/office/drawing/2014/main" id="{1B3AA8DB-18E8-43C0-86AD-7EAC62CE627F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1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7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F4DEBA8-E139-47E6-863C-0580D4E16F93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5D4A6ED-7686-4006-9D41-BF442DE0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3C6138-A237-4C97-91A0-822EA98D2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5678A79-1CE7-45BC-89A1-0536B0A25F9C}"/>
              </a:ext>
            </a:extLst>
          </p:cNvPr>
          <p:cNvSpPr txBox="1"/>
          <p:nvPr/>
        </p:nvSpPr>
        <p:spPr>
          <a:xfrm>
            <a:off x="1948687" y="1295214"/>
            <a:ext cx="7890683" cy="455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Excellent lunar poles coverage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Direct line of sight with the Earth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Low escaping risks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Low maintenance costs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Direct/fast trajectories available at reasonable costs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Efficient transfer trajectories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Good accessibility to the lunar poles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6853817-FE73-45FA-9D8F-2D401D8005AA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Orbit Maintenance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59E2C7F-1D5F-40F1-AFB2-DA6458248B62}"/>
              </a:ext>
            </a:extLst>
          </p:cNvPr>
          <p:cNvSpPr txBox="1"/>
          <p:nvPr/>
        </p:nvSpPr>
        <p:spPr>
          <a:xfrm>
            <a:off x="6996099" y="6423610"/>
            <a:ext cx="2906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Transfer Trajectories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E881A68-F5EB-4C23-8DEA-462540870C33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7AC9290-BCCB-422F-9B47-89C6C658BD50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D6B31A8-CD84-4A87-BD00-25DA51BC7BFD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Conclusions</a:t>
            </a:r>
          </a:p>
        </p:txBody>
      </p:sp>
      <p:sp>
        <p:nvSpPr>
          <p:cNvPr id="29" name="Diagrama de flujo: proceso 28">
            <a:extLst>
              <a:ext uri="{FF2B5EF4-FFF2-40B4-BE49-F238E27FC236}">
                <a16:creationId xmlns:a16="http://schemas.microsoft.com/office/drawing/2014/main" id="{BA50135A-56BB-41D6-863A-F820093D1949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Diagrama de flujo: proceso 29">
            <a:extLst>
              <a:ext uri="{FF2B5EF4-FFF2-40B4-BE49-F238E27FC236}">
                <a16:creationId xmlns:a16="http://schemas.microsoft.com/office/drawing/2014/main" id="{08A18280-BFB1-4A47-B216-01071378F8CD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Diagrama de flujo: proceso 30">
            <a:extLst>
              <a:ext uri="{FF2B5EF4-FFF2-40B4-BE49-F238E27FC236}">
                <a16:creationId xmlns:a16="http://schemas.microsoft.com/office/drawing/2014/main" id="{829A4AF8-8CF2-49A9-B58C-EBC1A4746734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Diagrama de flujo: proceso 31">
            <a:extLst>
              <a:ext uri="{FF2B5EF4-FFF2-40B4-BE49-F238E27FC236}">
                <a16:creationId xmlns:a16="http://schemas.microsoft.com/office/drawing/2014/main" id="{D79D9ABE-B3B2-437D-A12C-DC0DC42CD270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1E6B313C-F407-4F81-975C-9A522895824E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17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96D9753-597B-4259-87D7-D4EE0B1F6D9E}"/>
              </a:ext>
            </a:extLst>
          </p:cNvPr>
          <p:cNvSpPr txBox="1"/>
          <p:nvPr/>
        </p:nvSpPr>
        <p:spPr>
          <a:xfrm>
            <a:off x="1703817" y="1772816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Any Questions?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EE7DCD-3493-44ED-A44D-9EE5260178EA}"/>
              </a:ext>
            </a:extLst>
          </p:cNvPr>
          <p:cNvSpPr/>
          <p:nvPr/>
        </p:nvSpPr>
        <p:spPr>
          <a:xfrm>
            <a:off x="2089134" y="692696"/>
            <a:ext cx="801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Thank you for your attention! </a:t>
            </a:r>
          </a:p>
        </p:txBody>
      </p:sp>
    </p:spTree>
    <p:extLst>
      <p:ext uri="{BB962C8B-B14F-4D97-AF65-F5344CB8AC3E}">
        <p14:creationId xmlns:p14="http://schemas.microsoft.com/office/powerpoint/2010/main" val="2512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52" descr="f49">
            <a:extLst>
              <a:ext uri="{FF2B5EF4-FFF2-40B4-BE49-F238E27FC236}">
                <a16:creationId xmlns:a16="http://schemas.microsoft.com/office/drawing/2014/main" id="{D9C09B1F-3A67-427C-BB3D-497F2779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354130"/>
            <a:ext cx="5519936" cy="41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148" descr="f47">
            <a:extLst>
              <a:ext uri="{FF2B5EF4-FFF2-40B4-BE49-F238E27FC236}">
                <a16:creationId xmlns:a16="http://schemas.microsoft.com/office/drawing/2014/main" id="{4052474E-51F8-40D5-B6DE-056F0FCF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30" y="1385426"/>
            <a:ext cx="5154573" cy="38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58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Imagen 27" descr="dyn_subst_2000_L1">
            <a:extLst>
              <a:ext uri="{FF2B5EF4-FFF2-40B4-BE49-F238E27FC236}">
                <a16:creationId xmlns:a16="http://schemas.microsoft.com/office/drawing/2014/main" id="{C02725BC-F097-41D9-A753-9B30B00D8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r="19225"/>
          <a:stretch>
            <a:fillRect/>
          </a:stretch>
        </p:blipFill>
        <p:spPr bwMode="auto">
          <a:xfrm>
            <a:off x="410857" y="1340768"/>
            <a:ext cx="23291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Imagen 29" descr="dyn_subst_4000_L1">
            <a:extLst>
              <a:ext uri="{FF2B5EF4-FFF2-40B4-BE49-F238E27FC236}">
                <a16:creationId xmlns:a16="http://schemas.microsoft.com/office/drawing/2014/main" id="{A1FD313F-E69A-4C77-9EBE-D127CF81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19225"/>
          <a:stretch>
            <a:fillRect/>
          </a:stretch>
        </p:blipFill>
        <p:spPr bwMode="auto">
          <a:xfrm>
            <a:off x="2660232" y="1340768"/>
            <a:ext cx="23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Imagen 45" descr="dyn_subst_7000_L1">
            <a:extLst>
              <a:ext uri="{FF2B5EF4-FFF2-40B4-BE49-F238E27FC236}">
                <a16:creationId xmlns:a16="http://schemas.microsoft.com/office/drawing/2014/main" id="{1FF36DD4-53AB-408C-8960-5BC2484E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r="19373"/>
          <a:stretch>
            <a:fillRect/>
          </a:stretch>
        </p:blipFill>
        <p:spPr bwMode="auto">
          <a:xfrm>
            <a:off x="4890507" y="1340768"/>
            <a:ext cx="23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agen 46" descr="dyn_subst_8000_L1">
            <a:extLst>
              <a:ext uri="{FF2B5EF4-FFF2-40B4-BE49-F238E27FC236}">
                <a16:creationId xmlns:a16="http://schemas.microsoft.com/office/drawing/2014/main" id="{FF6FD616-F701-433D-B35E-D429DE30D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r="19373"/>
          <a:stretch>
            <a:fillRect/>
          </a:stretch>
        </p:blipFill>
        <p:spPr bwMode="auto">
          <a:xfrm>
            <a:off x="7120782" y="1340768"/>
            <a:ext cx="23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Imagen 47" descr="dyn_subst_12000_L1">
            <a:extLst>
              <a:ext uri="{FF2B5EF4-FFF2-40B4-BE49-F238E27FC236}">
                <a16:creationId xmlns:a16="http://schemas.microsoft.com/office/drawing/2014/main" id="{9EF52BD3-6688-4B2C-A4A1-21AFFCEB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18031"/>
          <a:stretch>
            <a:fillRect/>
          </a:stretch>
        </p:blipFill>
        <p:spPr bwMode="auto">
          <a:xfrm>
            <a:off x="9351058" y="1340768"/>
            <a:ext cx="234816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gen 48" descr="dyn_subst_18000_L1">
            <a:extLst>
              <a:ext uri="{FF2B5EF4-FFF2-40B4-BE49-F238E27FC236}">
                <a16:creationId xmlns:a16="http://schemas.microsoft.com/office/drawing/2014/main" id="{D8A5399E-5BA9-4B5F-AC6B-E32441954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9521"/>
          <a:stretch>
            <a:fillRect/>
          </a:stretch>
        </p:blipFill>
        <p:spPr bwMode="auto">
          <a:xfrm>
            <a:off x="480832" y="4005344"/>
            <a:ext cx="219546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n 51" descr="dyn_subst_20000_L1">
            <a:extLst>
              <a:ext uri="{FF2B5EF4-FFF2-40B4-BE49-F238E27FC236}">
                <a16:creationId xmlns:a16="http://schemas.microsoft.com/office/drawing/2014/main" id="{55929590-40BB-48A5-B4C9-B0143C93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8178"/>
          <a:stretch>
            <a:fillRect/>
          </a:stretch>
        </p:blipFill>
        <p:spPr bwMode="auto">
          <a:xfrm>
            <a:off x="2649239" y="4005344"/>
            <a:ext cx="223363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n 65" descr="dyn_subst_30000_L1">
            <a:extLst>
              <a:ext uri="{FF2B5EF4-FFF2-40B4-BE49-F238E27FC236}">
                <a16:creationId xmlns:a16="http://schemas.microsoft.com/office/drawing/2014/main" id="{787CF162-7DA6-402E-BD6C-1E050AD7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r="18027"/>
          <a:stretch>
            <a:fillRect/>
          </a:stretch>
        </p:blipFill>
        <p:spPr bwMode="auto">
          <a:xfrm>
            <a:off x="4855812" y="4005344"/>
            <a:ext cx="23291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n 132" descr="dyn_subst_40000_L1">
            <a:extLst>
              <a:ext uri="{FF2B5EF4-FFF2-40B4-BE49-F238E27FC236}">
                <a16:creationId xmlns:a16="http://schemas.microsoft.com/office/drawing/2014/main" id="{5BA374FF-9ADA-4EFD-A1F7-C7B3493F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r="18028"/>
          <a:stretch>
            <a:fillRect/>
          </a:stretch>
        </p:blipFill>
        <p:spPr bwMode="auto">
          <a:xfrm>
            <a:off x="7157852" y="4005344"/>
            <a:ext cx="22527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135" descr="dyn_subst_50000_L1">
            <a:extLst>
              <a:ext uri="{FF2B5EF4-FFF2-40B4-BE49-F238E27FC236}">
                <a16:creationId xmlns:a16="http://schemas.microsoft.com/office/drawing/2014/main" id="{A613EA96-4943-4535-9A05-A2484D6E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8179"/>
          <a:stretch>
            <a:fillRect/>
          </a:stretch>
        </p:blipFill>
        <p:spPr bwMode="auto">
          <a:xfrm>
            <a:off x="9383524" y="4005344"/>
            <a:ext cx="23291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D94E74A-44EA-4B07-A1C1-70EE717DDCE9}"/>
                  </a:ext>
                </a:extLst>
              </p:cNvPr>
              <p:cNvSpPr txBox="1"/>
              <p:nvPr/>
            </p:nvSpPr>
            <p:spPr>
              <a:xfrm>
                <a:off x="4983269" y="457200"/>
                <a:ext cx="2736304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family</a:t>
                </a: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D94E74A-44EA-4B07-A1C1-70EE717DD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269" y="457200"/>
                <a:ext cx="2736304" cy="675378"/>
              </a:xfrm>
              <a:prstGeom prst="rect">
                <a:avLst/>
              </a:prstGeom>
              <a:blipFill>
                <a:blip r:embed="rId12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950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6652AAE-BB74-40F3-AA68-65272336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D94E74A-44EA-4B07-A1C1-70EE717DDCE9}"/>
                  </a:ext>
                </a:extLst>
              </p:cNvPr>
              <p:cNvSpPr txBox="1"/>
              <p:nvPr/>
            </p:nvSpPr>
            <p:spPr>
              <a:xfrm>
                <a:off x="4983269" y="457200"/>
                <a:ext cx="2736304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family</a:t>
                </a: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D94E74A-44EA-4B07-A1C1-70EE717DD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269" y="457200"/>
                <a:ext cx="2736304" cy="675378"/>
              </a:xfrm>
              <a:prstGeom prst="rect">
                <a:avLst/>
              </a:prstGeom>
              <a:blipFill>
                <a:blip r:embed="rId2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6" name="Imagen 146" descr="dyn_subst_2000_L2">
            <a:extLst>
              <a:ext uri="{FF2B5EF4-FFF2-40B4-BE49-F238E27FC236}">
                <a16:creationId xmlns:a16="http://schemas.microsoft.com/office/drawing/2014/main" id="{426719D3-811E-43BB-B7F6-D6056056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r="19672"/>
          <a:stretch>
            <a:fillRect/>
          </a:stretch>
        </p:blipFill>
        <p:spPr bwMode="auto">
          <a:xfrm>
            <a:off x="85035" y="1319609"/>
            <a:ext cx="22718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Imagen 153" descr="dyn_subst_4000_L2">
            <a:extLst>
              <a:ext uri="{FF2B5EF4-FFF2-40B4-BE49-F238E27FC236}">
                <a16:creationId xmlns:a16="http://schemas.microsoft.com/office/drawing/2014/main" id="{5B78C278-C546-42F4-B87E-6B5AC6FD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9223"/>
          <a:stretch>
            <a:fillRect/>
          </a:stretch>
        </p:blipFill>
        <p:spPr bwMode="auto">
          <a:xfrm>
            <a:off x="2468247" y="1319609"/>
            <a:ext cx="22909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Imagen 154" descr="dyn_subst_7000_L2">
            <a:extLst>
              <a:ext uri="{FF2B5EF4-FFF2-40B4-BE49-F238E27FC236}">
                <a16:creationId xmlns:a16="http://schemas.microsoft.com/office/drawing/2014/main" id="{890AED44-C3B4-400F-B735-3C0F8FD5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r="19522"/>
          <a:stretch>
            <a:fillRect/>
          </a:stretch>
        </p:blipFill>
        <p:spPr bwMode="auto">
          <a:xfrm>
            <a:off x="4870525" y="1319609"/>
            <a:ext cx="22909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Imagen 155" descr="dyn_subst_8000_L2">
            <a:extLst>
              <a:ext uri="{FF2B5EF4-FFF2-40B4-BE49-F238E27FC236}">
                <a16:creationId xmlns:a16="http://schemas.microsoft.com/office/drawing/2014/main" id="{A2447C17-A00B-4BF8-9AAE-E227ECE5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9075"/>
          <a:stretch>
            <a:fillRect/>
          </a:stretch>
        </p:blipFill>
        <p:spPr bwMode="auto">
          <a:xfrm>
            <a:off x="7272803" y="1319609"/>
            <a:ext cx="23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Imagen 156" descr="dyn_subst_12000_L2">
            <a:extLst>
              <a:ext uri="{FF2B5EF4-FFF2-40B4-BE49-F238E27FC236}">
                <a16:creationId xmlns:a16="http://schemas.microsoft.com/office/drawing/2014/main" id="{F861021B-01E0-4801-9405-F97D51389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r="18181"/>
          <a:stretch>
            <a:fillRect/>
          </a:stretch>
        </p:blipFill>
        <p:spPr bwMode="auto">
          <a:xfrm>
            <a:off x="9694182" y="1319609"/>
            <a:ext cx="22527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Imagen 157" descr="dyn_subst_16000_L2">
            <a:extLst>
              <a:ext uri="{FF2B5EF4-FFF2-40B4-BE49-F238E27FC236}">
                <a16:creationId xmlns:a16="http://schemas.microsoft.com/office/drawing/2014/main" id="{E576B1BF-344E-4FA3-90AE-50186A6D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r="17732"/>
          <a:stretch>
            <a:fillRect/>
          </a:stretch>
        </p:blipFill>
        <p:spPr bwMode="auto">
          <a:xfrm>
            <a:off x="201451" y="3836909"/>
            <a:ext cx="22718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Imagen 159" descr="dyn_subst_20000_L2">
            <a:extLst>
              <a:ext uri="{FF2B5EF4-FFF2-40B4-BE49-F238E27FC236}">
                <a16:creationId xmlns:a16="http://schemas.microsoft.com/office/drawing/2014/main" id="{B42F59E7-6F2F-49E0-9942-B14118B2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4" r="18031"/>
          <a:stretch>
            <a:fillRect/>
          </a:stretch>
        </p:blipFill>
        <p:spPr bwMode="auto">
          <a:xfrm>
            <a:off x="2555409" y="3836909"/>
            <a:ext cx="22527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n 160" descr="dyn_subst_30000_L2">
            <a:extLst>
              <a:ext uri="{FF2B5EF4-FFF2-40B4-BE49-F238E27FC236}">
                <a16:creationId xmlns:a16="http://schemas.microsoft.com/office/drawing/2014/main" id="{68A7BBED-3C1A-400F-9B30-D868EDEB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5" r="17883"/>
          <a:stretch>
            <a:fillRect/>
          </a:stretch>
        </p:blipFill>
        <p:spPr bwMode="auto">
          <a:xfrm>
            <a:off x="4890267" y="3836909"/>
            <a:ext cx="22718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n 161" descr="dyn_subst_40000_L2">
            <a:extLst>
              <a:ext uri="{FF2B5EF4-FFF2-40B4-BE49-F238E27FC236}">
                <a16:creationId xmlns:a16="http://schemas.microsoft.com/office/drawing/2014/main" id="{DF94B8D9-21F8-4630-A394-6BF8638C4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r="18181"/>
          <a:stretch>
            <a:fillRect/>
          </a:stretch>
        </p:blipFill>
        <p:spPr bwMode="auto">
          <a:xfrm>
            <a:off x="7244225" y="3836909"/>
            <a:ext cx="234816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n 162" descr="dyn_subst_50000_L2">
            <a:extLst>
              <a:ext uri="{FF2B5EF4-FFF2-40B4-BE49-F238E27FC236}">
                <a16:creationId xmlns:a16="http://schemas.microsoft.com/office/drawing/2014/main" id="{3C3961E8-3E1F-454E-8E13-6A4B31ED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r="18031"/>
          <a:stretch>
            <a:fillRect/>
          </a:stretch>
        </p:blipFill>
        <p:spPr bwMode="auto">
          <a:xfrm>
            <a:off x="9674515" y="3836909"/>
            <a:ext cx="23291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6" descr="dyn_subst_2000_L2">
            <a:extLst>
              <a:ext uri="{FF2B5EF4-FFF2-40B4-BE49-F238E27FC236}">
                <a16:creationId xmlns:a16="http://schemas.microsoft.com/office/drawing/2014/main" id="{426719D3-811E-43BB-B7F6-D6056056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r="19672"/>
          <a:stretch>
            <a:fillRect/>
          </a:stretch>
        </p:blipFill>
        <p:spPr bwMode="auto">
          <a:xfrm>
            <a:off x="173447" y="1323057"/>
            <a:ext cx="22718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02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6652AAE-BB74-40F3-AA68-65272336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2" name="Imagen 117" descr="f1">
            <a:extLst>
              <a:ext uri="{FF2B5EF4-FFF2-40B4-BE49-F238E27FC236}">
                <a16:creationId xmlns:a16="http://schemas.microsoft.com/office/drawing/2014/main" id="{944363CC-3C49-4F08-BF04-0CFEE0F3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r="8687" b="56335"/>
          <a:stretch>
            <a:fillRect/>
          </a:stretch>
        </p:blipFill>
        <p:spPr bwMode="auto">
          <a:xfrm>
            <a:off x="1897612" y="980729"/>
            <a:ext cx="10020881" cy="25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n 119" descr="f1">
            <a:extLst>
              <a:ext uri="{FF2B5EF4-FFF2-40B4-BE49-F238E27FC236}">
                <a16:creationId xmlns:a16="http://schemas.microsoft.com/office/drawing/2014/main" id="{3605366F-9055-4F01-BB13-11785CC2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1497" r="7074" b="49100"/>
          <a:stretch>
            <a:fillRect/>
          </a:stretch>
        </p:blipFill>
        <p:spPr bwMode="auto">
          <a:xfrm>
            <a:off x="1897613" y="3598755"/>
            <a:ext cx="10175051" cy="282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5CFF5BC-0502-4564-9509-9120294E6144}"/>
              </a:ext>
            </a:extLst>
          </p:cNvPr>
          <p:cNvSpPr txBox="1"/>
          <p:nvPr/>
        </p:nvSpPr>
        <p:spPr>
          <a:xfrm>
            <a:off x="3500805" y="432842"/>
            <a:ext cx="5721243" cy="67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Garamond" panose="02020404030301010803" pitchFamily="18" charset="0"/>
              </a:rPr>
              <a:t>Unstable mode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36480573-1C68-4BCC-8CA5-7E90B7276341}"/>
                  </a:ext>
                </a:extLst>
              </p:cNvPr>
              <p:cNvSpPr txBox="1"/>
              <p:nvPr/>
            </p:nvSpPr>
            <p:spPr>
              <a:xfrm>
                <a:off x="47328" y="1513790"/>
                <a:ext cx="1872208" cy="1434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40,000 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36480573-1C68-4BCC-8CA5-7E90B7276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1513790"/>
                <a:ext cx="1872208" cy="1434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2F62E497-7958-4F14-8723-FCD924E76E3D}"/>
                  </a:ext>
                </a:extLst>
              </p:cNvPr>
              <p:cNvSpPr txBox="1"/>
              <p:nvPr/>
            </p:nvSpPr>
            <p:spPr>
              <a:xfrm>
                <a:off x="-19425" y="3909394"/>
                <a:ext cx="1872208" cy="1434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7,000 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2F62E497-7958-4F14-8723-FCD924E76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25" y="3909394"/>
                <a:ext cx="1872208" cy="1434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868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6652AAE-BB74-40F3-AA68-65272336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8" name="Imagen 67" descr="f2">
            <a:extLst>
              <a:ext uri="{FF2B5EF4-FFF2-40B4-BE49-F238E27FC236}">
                <a16:creationId xmlns:a16="http://schemas.microsoft.com/office/drawing/2014/main" id="{0FE08B2D-303A-47C0-B7F2-2C3421C1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86" y="101384"/>
            <a:ext cx="4680520" cy="35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n 52" descr="f2">
            <a:extLst>
              <a:ext uri="{FF2B5EF4-FFF2-40B4-BE49-F238E27FC236}">
                <a16:creationId xmlns:a16="http://schemas.microsoft.com/office/drawing/2014/main" id="{554123CE-B23B-46A5-8886-26B5EC96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7" y="3468958"/>
            <a:ext cx="4544490" cy="34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49" descr="f1">
            <a:extLst>
              <a:ext uri="{FF2B5EF4-FFF2-40B4-BE49-F238E27FC236}">
                <a16:creationId xmlns:a16="http://schemas.microsoft.com/office/drawing/2014/main" id="{2FE932FF-EB81-4407-8425-3AD9068ED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258428"/>
            <a:ext cx="4824535" cy="362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0247EAC-0D2A-4576-B35F-06481FFDAB57}"/>
                  </a:ext>
                </a:extLst>
              </p:cNvPr>
              <p:cNvSpPr txBox="1"/>
              <p:nvPr/>
            </p:nvSpPr>
            <p:spPr>
              <a:xfrm>
                <a:off x="8100812" y="1008971"/>
                <a:ext cx="32822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Garamond" panose="02020404030301010803" pitchFamily="18" charset="0"/>
                  </a:rPr>
                  <a:t>Transfer costs as a function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0247EAC-0D2A-4576-B35F-06481FFDA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812" y="1008971"/>
                <a:ext cx="3282244" cy="954107"/>
              </a:xfrm>
              <a:prstGeom prst="rect">
                <a:avLst/>
              </a:prstGeom>
              <a:blipFill>
                <a:blip r:embed="rId5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88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0247EAC-0D2A-4576-B35F-06481FFDAB57}"/>
                  </a:ext>
                </a:extLst>
              </p:cNvPr>
              <p:cNvSpPr txBox="1"/>
              <p:nvPr/>
            </p:nvSpPr>
            <p:spPr>
              <a:xfrm>
                <a:off x="3188060" y="852035"/>
                <a:ext cx="61206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Garamond" panose="02020404030301010803" pitchFamily="18" charset="0"/>
                  </a:rPr>
                  <a:t>Transfer to the </a:t>
                </a:r>
                <a:r>
                  <a:rPr lang="en-GB" sz="2800" dirty="0" err="1">
                    <a:latin typeface="Garamond" panose="02020404030301010803" pitchFamily="18" charset="0"/>
                  </a:rPr>
                  <a:t>perilune</a:t>
                </a:r>
                <a:r>
                  <a:rPr lang="en-GB" sz="2800" dirty="0">
                    <a:latin typeface="Garamond" panose="02020404030301010803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family)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0247EAC-0D2A-4576-B35F-06481FFDA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0" y="852035"/>
                <a:ext cx="6120680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Imagen 116" descr="f3">
            <a:extLst>
              <a:ext uri="{FF2B5EF4-FFF2-40B4-BE49-F238E27FC236}">
                <a16:creationId xmlns:a16="http://schemas.microsoft.com/office/drawing/2014/main" id="{F070622A-4755-410F-8816-B9D5AAE7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3" y="2140911"/>
            <a:ext cx="542278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18" descr="f5">
            <a:extLst>
              <a:ext uri="{FF2B5EF4-FFF2-40B4-BE49-F238E27FC236}">
                <a16:creationId xmlns:a16="http://schemas.microsoft.com/office/drawing/2014/main" id="{3ED60FBB-CAA5-41A1-89A7-AD6D0BC17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20" y="2140911"/>
            <a:ext cx="542278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52CA50C-EC8E-4A08-8460-5FE51F0AC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4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.aolcdn.com/images/dims?quality=100&amp;image_uri=http%3A%2F%2Fo.aolcdn.com%2Fhss%2Fstorage%2Fmidas%2F1f3f91b3c357a80b0b8a683da583284e%2F205126460%2FBoeingDeepSpaceGateway01-ed.jpg&amp;client=amp-blogside-v2&amp;signature=96c3f02fae37102edcb0776050a84c9265c04bab">
            <a:extLst>
              <a:ext uri="{FF2B5EF4-FFF2-40B4-BE49-F238E27FC236}">
                <a16:creationId xmlns:a16="http://schemas.microsoft.com/office/drawing/2014/main" id="{B0040D45-C0EE-44C9-97EA-B104D4B78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" b="8818"/>
          <a:stretch/>
        </p:blipFill>
        <p:spPr bwMode="auto">
          <a:xfrm>
            <a:off x="5534711" y="1391844"/>
            <a:ext cx="6480902" cy="3532693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0F38359-8098-4FE0-8C51-5BE8B0A6C437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Orbit Maintenance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7E01B1-052F-4A5D-A00C-4087E44AF899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5B7060-AC9F-4337-BB09-E7575CFF2913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E4BF892-768D-43A3-A29A-CB301FB916ED}"/>
              </a:ext>
            </a:extLst>
          </p:cNvPr>
          <p:cNvSpPr txBox="1"/>
          <p:nvPr/>
        </p:nvSpPr>
        <p:spPr>
          <a:xfrm>
            <a:off x="2517265" y="6423717"/>
            <a:ext cx="113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NRHO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941E9D8-4125-4986-AE0B-AC6F45DFC651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AF05EE-1BDE-4043-97BB-CC6B3B795DC0}"/>
              </a:ext>
            </a:extLst>
          </p:cNvPr>
          <p:cNvSpPr txBox="1"/>
          <p:nvPr/>
        </p:nvSpPr>
        <p:spPr>
          <a:xfrm>
            <a:off x="1703512" y="47667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84781D7-8867-4630-8868-FFD3BE1DBBE4}"/>
                  </a:ext>
                </a:extLst>
              </p:cNvPr>
              <p:cNvSpPr txBox="1"/>
              <p:nvPr/>
            </p:nvSpPr>
            <p:spPr>
              <a:xfrm>
                <a:off x="198949" y="1663884"/>
                <a:ext cx="546500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latin typeface="Garamond" panose="02020404030301010803" pitchFamily="18" charset="0"/>
                  </a:rPr>
                  <a:t>Lunar Poles Exploration (water ice)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800" dirty="0">
                  <a:latin typeface="Garamond" panose="020204040303010108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 err="1">
                    <a:latin typeface="Garamond" panose="02020404030301010803" pitchFamily="18" charset="0"/>
                  </a:rPr>
                  <a:t>Libration</a:t>
                </a:r>
                <a:r>
                  <a:rPr lang="en-GB" sz="2800" dirty="0">
                    <a:latin typeface="Garamond" panose="02020404030301010803" pitchFamily="18" charset="0"/>
                  </a:rPr>
                  <a:t> Point Orbits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)</a:t>
                </a:r>
              </a:p>
              <a:p>
                <a:pPr algn="ctr"/>
                <a:endParaRPr lang="en-GB" sz="2800" dirty="0">
                  <a:latin typeface="Garamond" panose="020204040303010108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latin typeface="Garamond" panose="02020404030301010803" pitchFamily="18" charset="0"/>
                  </a:rPr>
                  <a:t>Lunar Orbital Platform-Gateway</a:t>
                </a:r>
              </a:p>
              <a:p>
                <a:pPr algn="ctr"/>
                <a:r>
                  <a:rPr lang="en-GB" sz="2800" dirty="0">
                    <a:latin typeface="Garamond" panose="02020404030301010803" pitchFamily="18" charset="0"/>
                  </a:rPr>
                  <a:t> (LOP-G)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84781D7-8867-4630-8868-FFD3BE1DB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49" y="1663884"/>
                <a:ext cx="5465003" cy="3108543"/>
              </a:xfrm>
              <a:prstGeom prst="rect">
                <a:avLst/>
              </a:prstGeom>
              <a:blipFill>
                <a:blip r:embed="rId4"/>
                <a:stretch>
                  <a:fillRect l="-2009" t="-2157" r="-1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grama de flujo: proceso 3">
            <a:extLst>
              <a:ext uri="{FF2B5EF4-FFF2-40B4-BE49-F238E27FC236}">
                <a16:creationId xmlns:a16="http://schemas.microsoft.com/office/drawing/2014/main" id="{1749E191-2B8E-4F0D-ABAF-E4DBB454AD08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5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iagrama de flujo: proceso 5">
            <a:extLst>
              <a:ext uri="{FF2B5EF4-FFF2-40B4-BE49-F238E27FC236}">
                <a16:creationId xmlns:a16="http://schemas.microsoft.com/office/drawing/2014/main" id="{B014246B-A977-41FE-9D7D-05D76322AA67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5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Diagrama de flujo: proceso 6">
            <a:extLst>
              <a:ext uri="{FF2B5EF4-FFF2-40B4-BE49-F238E27FC236}">
                <a16:creationId xmlns:a16="http://schemas.microsoft.com/office/drawing/2014/main" id="{2BFF6111-AFF2-411F-BE77-69C8905A852B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5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Diagrama de flujo: proceso 19">
            <a:extLst>
              <a:ext uri="{FF2B5EF4-FFF2-40B4-BE49-F238E27FC236}">
                <a16:creationId xmlns:a16="http://schemas.microsoft.com/office/drawing/2014/main" id="{BC8B78CA-3723-47C3-83D9-6BFF6EA19EDC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6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Diagrama de flujo: proceso 20">
            <a:extLst>
              <a:ext uri="{FF2B5EF4-FFF2-40B4-BE49-F238E27FC236}">
                <a16:creationId xmlns:a16="http://schemas.microsoft.com/office/drawing/2014/main" id="{F6E3F6C9-F430-4BF4-8751-B99B107B2959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5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3A9FD8D0-56C9-4A6C-8BFC-ABC5883AE586}"/>
              </a:ext>
            </a:extLst>
          </p:cNvPr>
          <p:cNvSpPr/>
          <p:nvPr/>
        </p:nvSpPr>
        <p:spPr>
          <a:xfrm>
            <a:off x="2753141" y="4508821"/>
            <a:ext cx="288032" cy="3303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C01922D-4724-449C-84EA-0D22FDD728E0}"/>
              </a:ext>
            </a:extLst>
          </p:cNvPr>
          <p:cNvSpPr/>
          <p:nvPr/>
        </p:nvSpPr>
        <p:spPr>
          <a:xfrm>
            <a:off x="303008" y="4930573"/>
            <a:ext cx="504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Deep Space Gateway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 (DSG)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9DFEBFA-82CE-4FD9-B25C-6D8FC8F2E852}"/>
              </a:ext>
            </a:extLst>
          </p:cNvPr>
          <p:cNvSpPr/>
          <p:nvPr/>
        </p:nvSpPr>
        <p:spPr>
          <a:xfrm>
            <a:off x="9401159" y="1114510"/>
            <a:ext cx="264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Credits: www.engadget.com</a:t>
            </a:r>
          </a:p>
        </p:txBody>
      </p:sp>
    </p:spTree>
    <p:extLst>
      <p:ext uri="{BB962C8B-B14F-4D97-AF65-F5344CB8AC3E}">
        <p14:creationId xmlns:p14="http://schemas.microsoft.com/office/powerpoint/2010/main" val="1012800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:\Users\Carlos\Dropbox\Cranfield\IRP\Matlab\v4\Transfers_earth2manifold\f5.png">
            <a:extLst>
              <a:ext uri="{FF2B5EF4-FFF2-40B4-BE49-F238E27FC236}">
                <a16:creationId xmlns:a16="http://schemas.microsoft.com/office/drawing/2014/main" id="{347CFDA6-A6D1-44D7-A2AE-6408196082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95" y="1"/>
            <a:ext cx="4786121" cy="34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D6652AAE-BB74-40F3-AA68-65272336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0247EAC-0D2A-4576-B35F-06481FFDAB57}"/>
                  </a:ext>
                </a:extLst>
              </p:cNvPr>
              <p:cNvSpPr txBox="1"/>
              <p:nvPr/>
            </p:nvSpPr>
            <p:spPr>
              <a:xfrm>
                <a:off x="1289320" y="776474"/>
                <a:ext cx="54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Garamond" panose="02020404030301010803" pitchFamily="18" charset="0"/>
                  </a:rPr>
                  <a:t>Transfer costs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0247EAC-0D2A-4576-B35F-06481FFDA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20" y="776474"/>
                <a:ext cx="540060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 descr="C:\Users\Carlos\Dropbox\Cranfield\IRP\Matlab\v4\Transfers_earth2manifold\f4.png">
            <a:extLst>
              <a:ext uri="{FF2B5EF4-FFF2-40B4-BE49-F238E27FC236}">
                <a16:creationId xmlns:a16="http://schemas.microsoft.com/office/drawing/2014/main" id="{21C3F743-F019-448E-974B-DBD2C5E501D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6"/>
          <a:stretch/>
        </p:blipFill>
        <p:spPr bwMode="auto">
          <a:xfrm>
            <a:off x="191344" y="1618968"/>
            <a:ext cx="5400600" cy="43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Carlos\Dropbox\Cranfield\IRP\Matlab\v4\Transfers_earth2manifold\f4.png">
            <a:extLst>
              <a:ext uri="{FF2B5EF4-FFF2-40B4-BE49-F238E27FC236}">
                <a16:creationId xmlns:a16="http://schemas.microsoft.com/office/drawing/2014/main" id="{D46B5D1B-1493-48C7-B976-6204417B7B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1" y="3356992"/>
            <a:ext cx="4588377" cy="344070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Elipse 3">
                <a:extLst>
                  <a:ext uri="{FF2B5EF4-FFF2-40B4-BE49-F238E27FC236}">
                    <a16:creationId xmlns:a16="http://schemas.microsoft.com/office/drawing/2014/main" id="{7E03FA8A-14D6-4ADF-8C9C-54B420BE7F9F}"/>
                  </a:ext>
                </a:extLst>
              </p:cNvPr>
              <p:cNvSpPr/>
              <p:nvPr/>
            </p:nvSpPr>
            <p:spPr>
              <a:xfrm>
                <a:off x="8904312" y="3790363"/>
                <a:ext cx="288032" cy="2867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Elipse 3">
                <a:extLst>
                  <a:ext uri="{FF2B5EF4-FFF2-40B4-BE49-F238E27FC236}">
                    <a16:creationId xmlns:a16="http://schemas.microsoft.com/office/drawing/2014/main" id="{7E03FA8A-14D6-4ADF-8C9C-54B420BE7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3790363"/>
                <a:ext cx="288032" cy="286709"/>
              </a:xfrm>
              <a:prstGeom prst="ellipse">
                <a:avLst/>
              </a:prstGeom>
              <a:blipFill>
                <a:blip r:embed="rId6"/>
                <a:stretch>
                  <a:fillRect r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E03086C4-D591-41F7-9ACB-0F2971C48422}"/>
                  </a:ext>
                </a:extLst>
              </p:cNvPr>
              <p:cNvSpPr/>
              <p:nvPr/>
            </p:nvSpPr>
            <p:spPr>
              <a:xfrm>
                <a:off x="8904312" y="4726467"/>
                <a:ext cx="288032" cy="2867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E03086C4-D591-41F7-9ACB-0F2971C48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4726467"/>
                <a:ext cx="288032" cy="286709"/>
              </a:xfrm>
              <a:prstGeom prst="ellipse">
                <a:avLst/>
              </a:prstGeom>
              <a:blipFill>
                <a:blip r:embed="rId7"/>
                <a:stretch>
                  <a:fillRect r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20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5850756-5254-42EF-ABAA-25E4815B9A90}"/>
              </a:ext>
            </a:extLst>
          </p:cNvPr>
          <p:cNvSpPr/>
          <p:nvPr/>
        </p:nvSpPr>
        <p:spPr>
          <a:xfrm>
            <a:off x="551384" y="3840874"/>
            <a:ext cx="3138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Orbit Requirements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F4DEBA8-E139-47E6-863C-0580D4E16F93}"/>
              </a:ext>
            </a:extLst>
          </p:cNvPr>
          <p:cNvSpPr txBox="1"/>
          <p:nvPr/>
        </p:nvSpPr>
        <p:spPr>
          <a:xfrm>
            <a:off x="1703512" y="476672"/>
            <a:ext cx="5685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INTRODUCTION  –  LOP-G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582B561-B27D-4057-94F0-514C3934EF88}"/>
              </a:ext>
            </a:extLst>
          </p:cNvPr>
          <p:cNvSpPr txBox="1"/>
          <p:nvPr/>
        </p:nvSpPr>
        <p:spPr>
          <a:xfrm>
            <a:off x="556886" y="4266773"/>
            <a:ext cx="5586260" cy="197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Lunar poles coverage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Low orbit maintenance risks &amp; costs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Accessibility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B93A15B-FD16-497C-884D-354F39812FB3}"/>
              </a:ext>
            </a:extLst>
          </p:cNvPr>
          <p:cNvSpPr txBox="1"/>
          <p:nvPr/>
        </p:nvSpPr>
        <p:spPr>
          <a:xfrm>
            <a:off x="556886" y="1823610"/>
            <a:ext cx="5586260" cy="197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Staging point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Communications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Scientific observations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F8C43F1-C6E3-44C7-B346-0565384728BB}"/>
              </a:ext>
            </a:extLst>
          </p:cNvPr>
          <p:cNvSpPr/>
          <p:nvPr/>
        </p:nvSpPr>
        <p:spPr>
          <a:xfrm>
            <a:off x="551384" y="1389375"/>
            <a:ext cx="2114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Applications </a:t>
            </a:r>
            <a:endParaRPr lang="en-GB" sz="2400" dirty="0"/>
          </a:p>
        </p:txBody>
      </p:sp>
      <p:pic>
        <p:nvPicPr>
          <p:cNvPr id="29" name="Picture 2" descr="https://o.aolcdn.com/images/dims?quality=100&amp;image_uri=http%3A%2F%2Fo.aolcdn.com%2Fhss%2Fstorage%2Fmidas%2F1f3f91b3c357a80b0b8a683da583284e%2F205126460%2FBoeingDeepSpaceGateway01-ed.jpg&amp;client=amp-blogside-v2&amp;signature=96c3f02fae37102edcb0776050a84c9265c04bab">
            <a:extLst>
              <a:ext uri="{FF2B5EF4-FFF2-40B4-BE49-F238E27FC236}">
                <a16:creationId xmlns:a16="http://schemas.microsoft.com/office/drawing/2014/main" id="{2C767181-26AF-4F44-AB8F-6BC6F1FEA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" b="8818"/>
          <a:stretch/>
        </p:blipFill>
        <p:spPr bwMode="auto">
          <a:xfrm>
            <a:off x="5534711" y="1391844"/>
            <a:ext cx="6480902" cy="3532693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B620345E-CA72-40F9-B10C-0C13302E1533}"/>
              </a:ext>
            </a:extLst>
          </p:cNvPr>
          <p:cNvSpPr/>
          <p:nvPr/>
        </p:nvSpPr>
        <p:spPr>
          <a:xfrm rot="16200000">
            <a:off x="6434857" y="5380980"/>
            <a:ext cx="288032" cy="3303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1D9B610-FCA0-4C24-91F7-9DD7E6109C99}"/>
              </a:ext>
            </a:extLst>
          </p:cNvPr>
          <p:cNvSpPr/>
          <p:nvPr/>
        </p:nvSpPr>
        <p:spPr>
          <a:xfrm>
            <a:off x="7072468" y="5109874"/>
            <a:ext cx="4728519" cy="84064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Near Rectilinear Halo Orbits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(NRHO)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A7952E8-5D87-4352-B9D1-25333D1B7A62}"/>
              </a:ext>
            </a:extLst>
          </p:cNvPr>
          <p:cNvSpPr/>
          <p:nvPr/>
        </p:nvSpPr>
        <p:spPr>
          <a:xfrm>
            <a:off x="9401159" y="1114510"/>
            <a:ext cx="264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Credits: www.engadget.com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E5F5B7C-54B8-484E-BB6E-519EF59B18CF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Orbit Maintenance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AB9F511-7E08-4ADA-9C67-99BFD7B92A19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4641F2F-D67C-4D88-8B4D-EA89FD95ECE1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29CADC4-33EC-4923-9126-BFF2E102DF25}"/>
              </a:ext>
            </a:extLst>
          </p:cNvPr>
          <p:cNvSpPr txBox="1"/>
          <p:nvPr/>
        </p:nvSpPr>
        <p:spPr>
          <a:xfrm>
            <a:off x="2517265" y="6423717"/>
            <a:ext cx="113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NRHO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84563E3-7458-486F-8110-629F2649F723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C902AA85-24D4-4DD4-BC4B-C05D7C6CD029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Diagrama de flujo: proceso 33">
            <a:extLst>
              <a:ext uri="{FF2B5EF4-FFF2-40B4-BE49-F238E27FC236}">
                <a16:creationId xmlns:a16="http://schemas.microsoft.com/office/drawing/2014/main" id="{3035249D-A440-4DD7-852B-F411DBF022B4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Diagrama de flujo: proceso 34">
            <a:extLst>
              <a:ext uri="{FF2B5EF4-FFF2-40B4-BE49-F238E27FC236}">
                <a16:creationId xmlns:a16="http://schemas.microsoft.com/office/drawing/2014/main" id="{155688F8-065C-4909-9AF5-1CEA758391E4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Diagrama de flujo: proceso 35">
            <a:extLst>
              <a:ext uri="{FF2B5EF4-FFF2-40B4-BE49-F238E27FC236}">
                <a16:creationId xmlns:a16="http://schemas.microsoft.com/office/drawing/2014/main" id="{6951CFE4-B991-4F76-95B9-2EB8C986F893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5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Diagrama de flujo: proceso 36">
            <a:extLst>
              <a:ext uri="{FF2B5EF4-FFF2-40B4-BE49-F238E27FC236}">
                <a16:creationId xmlns:a16="http://schemas.microsoft.com/office/drawing/2014/main" id="{D7EB0487-D757-4413-9766-303B74288D74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1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F4DEBA8-E139-47E6-863C-0580D4E16F93}"/>
              </a:ext>
            </a:extLst>
          </p:cNvPr>
          <p:cNvSpPr txBox="1"/>
          <p:nvPr/>
        </p:nvSpPr>
        <p:spPr>
          <a:xfrm>
            <a:off x="1703512" y="47667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INTRODUCTION  –  Dynamical Models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E5F5B7C-54B8-484E-BB6E-519EF59B18CF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Orbit Maintenance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AB9F511-7E08-4ADA-9C67-99BFD7B92A19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4641F2F-D67C-4D88-8B4D-EA89FD95ECE1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29CADC4-33EC-4923-9126-BFF2E102DF25}"/>
              </a:ext>
            </a:extLst>
          </p:cNvPr>
          <p:cNvSpPr txBox="1"/>
          <p:nvPr/>
        </p:nvSpPr>
        <p:spPr>
          <a:xfrm>
            <a:off x="2517265" y="6423717"/>
            <a:ext cx="113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NRHO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84563E3-7458-486F-8110-629F2649F723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C902AA85-24D4-4DD4-BC4B-C05D7C6CD029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Diagrama de flujo: proceso 33">
            <a:extLst>
              <a:ext uri="{FF2B5EF4-FFF2-40B4-BE49-F238E27FC236}">
                <a16:creationId xmlns:a16="http://schemas.microsoft.com/office/drawing/2014/main" id="{3035249D-A440-4DD7-852B-F411DBF022B4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Diagrama de flujo: proceso 34">
            <a:extLst>
              <a:ext uri="{FF2B5EF4-FFF2-40B4-BE49-F238E27FC236}">
                <a16:creationId xmlns:a16="http://schemas.microsoft.com/office/drawing/2014/main" id="{155688F8-065C-4909-9AF5-1CEA758391E4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Diagrama de flujo: proceso 35">
            <a:extLst>
              <a:ext uri="{FF2B5EF4-FFF2-40B4-BE49-F238E27FC236}">
                <a16:creationId xmlns:a16="http://schemas.microsoft.com/office/drawing/2014/main" id="{6951CFE4-B991-4F76-95B9-2EB8C986F893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Diagrama de flujo: proceso 36">
            <a:extLst>
              <a:ext uri="{FF2B5EF4-FFF2-40B4-BE49-F238E27FC236}">
                <a16:creationId xmlns:a16="http://schemas.microsoft.com/office/drawing/2014/main" id="{D7EB0487-D757-4413-9766-303B74288D74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3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77B1EB8-60F6-4525-8A87-900904FD9033}"/>
              </a:ext>
            </a:extLst>
          </p:cNvPr>
          <p:cNvSpPr/>
          <p:nvPr/>
        </p:nvSpPr>
        <p:spPr>
          <a:xfrm>
            <a:off x="7671879" y="1367738"/>
            <a:ext cx="3052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Bicircular Model</a:t>
            </a:r>
          </a:p>
          <a:p>
            <a:pPr algn="ctr"/>
            <a:endParaRPr lang="en-GB" sz="2400" b="1" dirty="0">
              <a:solidFill>
                <a:srgbClr val="0C406D"/>
              </a:solidFill>
              <a:latin typeface="Arial" charset="0"/>
              <a:cs typeface="Arial" charset="0"/>
            </a:endParaRPr>
          </a:p>
          <a:p>
            <a:pPr algn="ctr"/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(BCM)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CCE44572-BB0D-4DDF-A2EF-5375D20E8A83}"/>
              </a:ext>
            </a:extLst>
          </p:cNvPr>
          <p:cNvSpPr/>
          <p:nvPr/>
        </p:nvSpPr>
        <p:spPr>
          <a:xfrm>
            <a:off x="991593" y="1389378"/>
            <a:ext cx="4326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Circular Restricted Three Body Problem</a:t>
            </a:r>
          </a:p>
          <a:p>
            <a:pPr algn="ctr"/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(CR3BP)</a:t>
            </a:r>
            <a:endParaRPr lang="en-GB" sz="2400" dirty="0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ED050F26-DA12-41FB-8326-C90ED711C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642" y="2510766"/>
            <a:ext cx="5919195" cy="304892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2C55F499-5AE1-4C77-900C-E0069DED2E6D}"/>
              </a:ext>
            </a:extLst>
          </p:cNvPr>
          <p:cNvSpPr txBox="1"/>
          <p:nvPr/>
        </p:nvSpPr>
        <p:spPr>
          <a:xfrm>
            <a:off x="923780" y="5445224"/>
            <a:ext cx="5586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Periodic orbits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Transfer trajectories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DAAB73B-77D3-4899-96CC-2DC57BE56357}"/>
              </a:ext>
            </a:extLst>
          </p:cNvPr>
          <p:cNvSpPr txBox="1"/>
          <p:nvPr/>
        </p:nvSpPr>
        <p:spPr>
          <a:xfrm>
            <a:off x="6918786" y="5569212"/>
            <a:ext cx="416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Station-keeping analysis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961D2D0D-0C48-49EE-9A46-827FC0B7B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04" y="2521687"/>
            <a:ext cx="5919196" cy="29997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77182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43" descr="f44">
            <a:extLst>
              <a:ext uri="{FF2B5EF4-FFF2-40B4-BE49-F238E27FC236}">
                <a16:creationId xmlns:a16="http://schemas.microsoft.com/office/drawing/2014/main" id="{AB37DF93-D902-4029-81DC-7755915C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04" y="1751194"/>
            <a:ext cx="5009541" cy="37660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44" descr="f41">
            <a:extLst>
              <a:ext uri="{FF2B5EF4-FFF2-40B4-BE49-F238E27FC236}">
                <a16:creationId xmlns:a16="http://schemas.microsoft.com/office/drawing/2014/main" id="{F1F20E5F-44B1-4ABC-9DED-232D2B705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2366" r="25633"/>
          <a:stretch>
            <a:fillRect/>
          </a:stretch>
        </p:blipFill>
        <p:spPr bwMode="auto">
          <a:xfrm>
            <a:off x="1099425" y="1823201"/>
            <a:ext cx="4652166" cy="376603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04993CE-8BEB-40B5-A888-7E02F2D83F0D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Orbit Maintenance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69D06B5-1725-4A38-B7C1-EAB6E62B2A5F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920CCC-0D3E-409A-9447-7851ED82ECE7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F6C95C9-C554-4EA1-A3DF-2B3151184A28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F025346-410D-4C72-9ABF-B75060F35F83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29" name="Diagrama de flujo: proceso 28">
            <a:extLst>
              <a:ext uri="{FF2B5EF4-FFF2-40B4-BE49-F238E27FC236}">
                <a16:creationId xmlns:a16="http://schemas.microsoft.com/office/drawing/2014/main" id="{985FAEE3-CFCA-4F81-886A-AECE37B45663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6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Diagrama de flujo: proceso 29">
            <a:extLst>
              <a:ext uri="{FF2B5EF4-FFF2-40B4-BE49-F238E27FC236}">
                <a16:creationId xmlns:a16="http://schemas.microsoft.com/office/drawing/2014/main" id="{1CFB968F-BAC9-4C30-B0B1-B48221A2610B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6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Diagrama de flujo: proceso 30">
            <a:extLst>
              <a:ext uri="{FF2B5EF4-FFF2-40B4-BE49-F238E27FC236}">
                <a16:creationId xmlns:a16="http://schemas.microsoft.com/office/drawing/2014/main" id="{E3144D7C-EB79-40E9-99F3-08D7D17F640A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6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Diagrama de flujo: proceso 31">
            <a:extLst>
              <a:ext uri="{FF2B5EF4-FFF2-40B4-BE49-F238E27FC236}">
                <a16:creationId xmlns:a16="http://schemas.microsoft.com/office/drawing/2014/main" id="{52592BB4-418B-466F-8724-6AC88E81560B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7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1F9FCBC2-7279-4064-B8F2-73085500D441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6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DDC30F4-509E-49E5-9A5D-F3045B846288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HALO ORBITS</a:t>
            </a:r>
          </a:p>
        </p:txBody>
      </p:sp>
      <p:pic>
        <p:nvPicPr>
          <p:cNvPr id="16" name="Imagen 15" descr="C:\Users\Carlos\Dropbox\Cranfield\IRP\Matlab\v6-final results\f40.png">
            <a:extLst>
              <a:ext uri="{FF2B5EF4-FFF2-40B4-BE49-F238E27FC236}">
                <a16:creationId xmlns:a16="http://schemas.microsoft.com/office/drawing/2014/main" id="{964EBDC3-2173-4D2D-95F5-23B7BE59D4A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47" y="1743012"/>
            <a:ext cx="5024861" cy="3766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EFBD4D4C-4E5F-4246-A811-FA135E08D1B4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8285628" y="1554714"/>
            <a:ext cx="690692" cy="1730270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4B5B126-A365-4651-98C4-4BBB5B1D5D74}"/>
              </a:ext>
            </a:extLst>
          </p:cNvPr>
          <p:cNvSpPr txBox="1"/>
          <p:nvPr/>
        </p:nvSpPr>
        <p:spPr>
          <a:xfrm>
            <a:off x="5765348" y="103149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Near-Rectilinear Halo Orbits</a:t>
            </a:r>
          </a:p>
        </p:txBody>
      </p:sp>
    </p:spTree>
    <p:extLst>
      <p:ext uri="{BB962C8B-B14F-4D97-AF65-F5344CB8AC3E}">
        <p14:creationId xmlns:p14="http://schemas.microsoft.com/office/powerpoint/2010/main" val="384804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004993CE-8BEB-40B5-A888-7E02F2D83F0D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Orbit Maintenance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69D06B5-1725-4A38-B7C1-EAB6E62B2A5F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920CCC-0D3E-409A-9447-7851ED82ECE7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F6C95C9-C554-4EA1-A3DF-2B3151184A28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F025346-410D-4C72-9ABF-B75060F35F83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29" name="Diagrama de flujo: proceso 28">
            <a:extLst>
              <a:ext uri="{FF2B5EF4-FFF2-40B4-BE49-F238E27FC236}">
                <a16:creationId xmlns:a16="http://schemas.microsoft.com/office/drawing/2014/main" id="{985FAEE3-CFCA-4F81-886A-AECE37B45663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Diagrama de flujo: proceso 29">
            <a:extLst>
              <a:ext uri="{FF2B5EF4-FFF2-40B4-BE49-F238E27FC236}">
                <a16:creationId xmlns:a16="http://schemas.microsoft.com/office/drawing/2014/main" id="{1CFB968F-BAC9-4C30-B0B1-B48221A2610B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Diagrama de flujo: proceso 30">
            <a:extLst>
              <a:ext uri="{FF2B5EF4-FFF2-40B4-BE49-F238E27FC236}">
                <a16:creationId xmlns:a16="http://schemas.microsoft.com/office/drawing/2014/main" id="{E3144D7C-EB79-40E9-99F3-08D7D17F640A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Diagrama de flujo: proceso 31">
            <a:extLst>
              <a:ext uri="{FF2B5EF4-FFF2-40B4-BE49-F238E27FC236}">
                <a16:creationId xmlns:a16="http://schemas.microsoft.com/office/drawing/2014/main" id="{52592BB4-418B-466F-8724-6AC88E81560B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5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1F9FCBC2-7279-4064-B8F2-73085500D441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4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DDC30F4-509E-49E5-9A5D-F3045B846288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HALO ORBITS</a:t>
            </a:r>
          </a:p>
        </p:txBody>
      </p:sp>
      <p:pic>
        <p:nvPicPr>
          <p:cNvPr id="16" name="Imagen 149" descr="f48">
            <a:extLst>
              <a:ext uri="{FF2B5EF4-FFF2-40B4-BE49-F238E27FC236}">
                <a16:creationId xmlns:a16="http://schemas.microsoft.com/office/drawing/2014/main" id="{9CD10F90-042E-4336-A6E4-D6C89C976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0" y="1744897"/>
            <a:ext cx="5879976" cy="44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47" descr="f46">
            <a:extLst>
              <a:ext uri="{FF2B5EF4-FFF2-40B4-BE49-F238E27FC236}">
                <a16:creationId xmlns:a16="http://schemas.microsoft.com/office/drawing/2014/main" id="{B3BA1D0C-858A-4F07-8A4E-C915F882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744897"/>
            <a:ext cx="5879976" cy="44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E2C0735-2441-4125-91C3-031393574A5F}"/>
              </a:ext>
            </a:extLst>
          </p:cNvPr>
          <p:cNvSpPr txBox="1"/>
          <p:nvPr/>
        </p:nvSpPr>
        <p:spPr>
          <a:xfrm>
            <a:off x="645648" y="1272389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Period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BBB23FB-5F26-419A-80BB-016884A64324}"/>
              </a:ext>
            </a:extLst>
          </p:cNvPr>
          <p:cNvCxnSpPr>
            <a:cxnSpLocks/>
          </p:cNvCxnSpPr>
          <p:nvPr/>
        </p:nvCxnSpPr>
        <p:spPr>
          <a:xfrm>
            <a:off x="2382776" y="3212976"/>
            <a:ext cx="0" cy="2088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E4CF366-F673-4CEC-866C-87BCF739106B}"/>
              </a:ext>
            </a:extLst>
          </p:cNvPr>
          <p:cNvCxnSpPr>
            <a:cxnSpLocks/>
          </p:cNvCxnSpPr>
          <p:nvPr/>
        </p:nvCxnSpPr>
        <p:spPr>
          <a:xfrm>
            <a:off x="8616280" y="3212976"/>
            <a:ext cx="0" cy="2088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2F1A26E-E73A-4E2C-98A1-9DB4096CFC3A}"/>
              </a:ext>
            </a:extLst>
          </p:cNvPr>
          <p:cNvSpPr txBox="1"/>
          <p:nvPr/>
        </p:nvSpPr>
        <p:spPr>
          <a:xfrm>
            <a:off x="7032104" y="1272389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Jacobi Constant</a:t>
            </a:r>
          </a:p>
        </p:txBody>
      </p:sp>
    </p:spTree>
    <p:extLst>
      <p:ext uri="{BB962C8B-B14F-4D97-AF65-F5344CB8AC3E}">
        <p14:creationId xmlns:p14="http://schemas.microsoft.com/office/powerpoint/2010/main" val="19264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C:\Users\Carlos\Dropbox\Cranfield\IRP\Matlab\v6-final results\f45.png">
            <a:extLst>
              <a:ext uri="{FF2B5EF4-FFF2-40B4-BE49-F238E27FC236}">
                <a16:creationId xmlns:a16="http://schemas.microsoft.com/office/drawing/2014/main" id="{6DB15D61-A9B0-48EB-B723-926628AF5C1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/>
          <a:stretch/>
        </p:blipFill>
        <p:spPr bwMode="auto">
          <a:xfrm>
            <a:off x="1271464" y="1052736"/>
            <a:ext cx="10354291" cy="51325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E782E69-9D7D-4787-A127-5FF6FE5F00A2}"/>
                  </a:ext>
                </a:extLst>
              </p:cNvPr>
              <p:cNvSpPr txBox="1"/>
              <p:nvPr/>
            </p:nvSpPr>
            <p:spPr>
              <a:xfrm>
                <a:off x="4886989" y="872217"/>
                <a:ext cx="3852415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2800" dirty="0">
                    <a:latin typeface="Garamond" panose="02020404030301010803" pitchFamily="18" charset="0"/>
                  </a:rPr>
                  <a:t>Stability index (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E782E69-9D7D-4787-A127-5FF6FE5F0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989" y="872217"/>
                <a:ext cx="3852415" cy="675378"/>
              </a:xfrm>
              <a:prstGeom prst="rect">
                <a:avLst/>
              </a:prstGeom>
              <a:blipFill>
                <a:blip r:embed="rId9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54474DA8-BB21-467C-9781-1926D790CDEB}"/>
                  </a:ext>
                </a:extLst>
              </p:cNvPr>
              <p:cNvSpPr txBox="1"/>
              <p:nvPr/>
            </p:nvSpPr>
            <p:spPr>
              <a:xfrm>
                <a:off x="4659096" y="2656705"/>
                <a:ext cx="3597264" cy="154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sz="2800" b="0" i="1" dirty="0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54474DA8-BB21-467C-9781-1926D790C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96" y="2656705"/>
                <a:ext cx="3597264" cy="1544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adroTexto 27">
            <a:extLst>
              <a:ext uri="{FF2B5EF4-FFF2-40B4-BE49-F238E27FC236}">
                <a16:creationId xmlns:a16="http://schemas.microsoft.com/office/drawing/2014/main" id="{B2CB558A-E591-4676-B5C2-6D5EBC154845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Orbit Maintenance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1862F8B-3EDE-4054-A8BE-59265EC780A1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94E867-0F0D-41DE-B160-E214720B4DFF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D45240D-0059-4AF2-86AA-93F3F5E98A68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3E20A07-95A9-47E9-80FF-8BBDA54ADA41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68A7642A-63D7-45C9-B733-1639E85F6568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11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Diagrama de flujo: proceso 33">
            <a:extLst>
              <a:ext uri="{FF2B5EF4-FFF2-40B4-BE49-F238E27FC236}">
                <a16:creationId xmlns:a16="http://schemas.microsoft.com/office/drawing/2014/main" id="{E63A74A7-389C-48EC-A492-8B9A437952F0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11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Diagrama de flujo: proceso 34">
            <a:extLst>
              <a:ext uri="{FF2B5EF4-FFF2-40B4-BE49-F238E27FC236}">
                <a16:creationId xmlns:a16="http://schemas.microsoft.com/office/drawing/2014/main" id="{8EBD775D-2DE7-4DB8-9223-837681194590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11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Diagrama de flujo: proceso 35">
            <a:extLst>
              <a:ext uri="{FF2B5EF4-FFF2-40B4-BE49-F238E27FC236}">
                <a16:creationId xmlns:a16="http://schemas.microsoft.com/office/drawing/2014/main" id="{C73BA0D8-127E-4C36-8ED8-93FB8AFFBF6B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12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Diagrama de flujo: proceso 36">
            <a:extLst>
              <a:ext uri="{FF2B5EF4-FFF2-40B4-BE49-F238E27FC236}">
                <a16:creationId xmlns:a16="http://schemas.microsoft.com/office/drawing/2014/main" id="{7351D4CD-CB09-4183-B967-66CF2BC0F692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11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F0C24A6-6322-4282-B6D2-62FB67E99E18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HALO ORBITS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6DCF09D-989B-4765-8857-F5E42426921C}"/>
              </a:ext>
            </a:extLst>
          </p:cNvPr>
          <p:cNvSpPr/>
          <p:nvPr/>
        </p:nvSpPr>
        <p:spPr>
          <a:xfrm>
            <a:off x="4563334" y="406404"/>
            <a:ext cx="6336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 </a:t>
            </a:r>
            <a:r>
              <a:rPr lang="en-GB" sz="3600" b="1" dirty="0">
                <a:solidFill>
                  <a:srgbClr val="0C406D"/>
                </a:solidFill>
                <a:latin typeface="Arial" charset="0"/>
                <a:cs typeface="Arial" charset="0"/>
              </a:rPr>
              <a:t>–</a:t>
            </a:r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  Near Rectilinear Halo Orbits (NRHO)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2657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C:\Users\Carlos\Dropbox\Cranfield\IRP\Matlab\v6-final results\f40.png">
            <a:extLst>
              <a:ext uri="{FF2B5EF4-FFF2-40B4-BE49-F238E27FC236}">
                <a16:creationId xmlns:a16="http://schemas.microsoft.com/office/drawing/2014/main" id="{ECD31984-8886-4922-B242-86C0764052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47" y="1988840"/>
            <a:ext cx="5024861" cy="376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 descr="C:\Users\Carlos\Dropbox\Cranfield\IRP\Matlab\v6-final results\f45.png">
            <a:extLst>
              <a:ext uri="{FF2B5EF4-FFF2-40B4-BE49-F238E27FC236}">
                <a16:creationId xmlns:a16="http://schemas.microsoft.com/office/drawing/2014/main" id="{6DB15D61-A9B0-48EB-B723-926628AF5C1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348880"/>
            <a:ext cx="6120680" cy="298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6E81C65-FE52-4EA5-8C5D-29C264F959F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4399" y="1925019"/>
            <a:ext cx="5245860" cy="409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7599D82-6AF5-420F-9D0E-C77DB90F2471}"/>
                  </a:ext>
                </a:extLst>
              </p:cNvPr>
              <p:cNvSpPr txBox="1"/>
              <p:nvPr/>
            </p:nvSpPr>
            <p:spPr>
              <a:xfrm>
                <a:off x="1415480" y="1313462"/>
                <a:ext cx="3852415" cy="6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2800" dirty="0">
                    <a:latin typeface="Garamond" panose="02020404030301010803" pitchFamily="18" charset="0"/>
                  </a:rPr>
                  <a:t>Stability index (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7599D82-6AF5-420F-9D0E-C77DB90F2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313462"/>
                <a:ext cx="3852415" cy="675378"/>
              </a:xfrm>
              <a:prstGeom prst="rect">
                <a:avLst/>
              </a:prstGeom>
              <a:blipFill>
                <a:blip r:embed="rId8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B3DEBC5A-4EA3-4CCE-91D7-B4DB0F86D02F}"/>
              </a:ext>
            </a:extLst>
          </p:cNvPr>
          <p:cNvSpPr txBox="1"/>
          <p:nvPr/>
        </p:nvSpPr>
        <p:spPr>
          <a:xfrm>
            <a:off x="3899756" y="6422649"/>
            <a:ext cx="2772308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Orbit Maintenance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5628C5A-C9E9-4DD3-95F3-03F0F8173CD7}"/>
              </a:ext>
            </a:extLst>
          </p:cNvPr>
          <p:cNvSpPr txBox="1"/>
          <p:nvPr/>
        </p:nvSpPr>
        <p:spPr>
          <a:xfrm>
            <a:off x="6996100" y="6423610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Transfer Trajectories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ED78BD4-0F99-4EDA-A7EB-7194E6D4A6F7}"/>
              </a:ext>
            </a:extLst>
          </p:cNvPr>
          <p:cNvSpPr txBox="1"/>
          <p:nvPr/>
        </p:nvSpPr>
        <p:spPr>
          <a:xfrm>
            <a:off x="191344" y="6423719"/>
            <a:ext cx="194421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A9A11A-3A33-4B53-AF16-38EDAFACA7CE}"/>
              </a:ext>
            </a:extLst>
          </p:cNvPr>
          <p:cNvSpPr txBox="1"/>
          <p:nvPr/>
        </p:nvSpPr>
        <p:spPr>
          <a:xfrm>
            <a:off x="2517265" y="6437785"/>
            <a:ext cx="116646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Garamond" panose="02020404030301010803" pitchFamily="18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NRHO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AC09916-7E1D-4C69-9CF0-AAEB2BD3858F}"/>
              </a:ext>
            </a:extLst>
          </p:cNvPr>
          <p:cNvSpPr txBox="1"/>
          <p:nvPr/>
        </p:nvSpPr>
        <p:spPr>
          <a:xfrm>
            <a:off x="9984432" y="6425871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32" name="Diagrama de flujo: proceso 31">
            <a:extLst>
              <a:ext uri="{FF2B5EF4-FFF2-40B4-BE49-F238E27FC236}">
                <a16:creationId xmlns:a16="http://schemas.microsoft.com/office/drawing/2014/main" id="{A5201FA4-C668-4196-98AB-87A6AB7A2BC0}"/>
              </a:ext>
            </a:extLst>
          </p:cNvPr>
          <p:cNvSpPr/>
          <p:nvPr/>
        </p:nvSpPr>
        <p:spPr>
          <a:xfrm>
            <a:off x="0" y="6435396"/>
            <a:ext cx="2382776" cy="45719"/>
          </a:xfrm>
          <a:prstGeom prst="flowChartProcess">
            <a:avLst/>
          </a:prstGeom>
          <a:blipFill>
            <a:blip r:embed="rId9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7057355E-EBBE-46DB-BCCD-AB7598662C02}"/>
              </a:ext>
            </a:extLst>
          </p:cNvPr>
          <p:cNvSpPr/>
          <p:nvPr/>
        </p:nvSpPr>
        <p:spPr>
          <a:xfrm>
            <a:off x="2351584" y="6435396"/>
            <a:ext cx="1493114" cy="45719"/>
          </a:xfrm>
          <a:prstGeom prst="flowChartProcess">
            <a:avLst/>
          </a:prstGeom>
          <a:blipFill>
            <a:blip r:embed="rId9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Diagrama de flujo: proceso 33">
            <a:extLst>
              <a:ext uri="{FF2B5EF4-FFF2-40B4-BE49-F238E27FC236}">
                <a16:creationId xmlns:a16="http://schemas.microsoft.com/office/drawing/2014/main" id="{A3D34D0C-2B8E-4DEE-81D7-0AA04A93758E}"/>
              </a:ext>
            </a:extLst>
          </p:cNvPr>
          <p:cNvSpPr/>
          <p:nvPr/>
        </p:nvSpPr>
        <p:spPr>
          <a:xfrm>
            <a:off x="9974905" y="6435395"/>
            <a:ext cx="2236566" cy="45719"/>
          </a:xfrm>
          <a:prstGeom prst="flowChartProcess">
            <a:avLst/>
          </a:prstGeom>
          <a:blipFill>
            <a:blip r:embed="rId9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Diagrama de flujo: proceso 34">
            <a:extLst>
              <a:ext uri="{FF2B5EF4-FFF2-40B4-BE49-F238E27FC236}">
                <a16:creationId xmlns:a16="http://schemas.microsoft.com/office/drawing/2014/main" id="{59E47036-98F6-46E9-B961-C2C9CED99E94}"/>
              </a:ext>
            </a:extLst>
          </p:cNvPr>
          <p:cNvSpPr/>
          <p:nvPr/>
        </p:nvSpPr>
        <p:spPr>
          <a:xfrm>
            <a:off x="3782217" y="6435395"/>
            <a:ext cx="2961855" cy="45719"/>
          </a:xfrm>
          <a:prstGeom prst="flowChartProcess">
            <a:avLst/>
          </a:prstGeom>
          <a:blipFill>
            <a:blip r:embed="rId10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Diagrama de flujo: proceso 35">
            <a:extLst>
              <a:ext uri="{FF2B5EF4-FFF2-40B4-BE49-F238E27FC236}">
                <a16:creationId xmlns:a16="http://schemas.microsoft.com/office/drawing/2014/main" id="{0C27AA10-7723-496C-855C-8EB484954510}"/>
              </a:ext>
            </a:extLst>
          </p:cNvPr>
          <p:cNvSpPr/>
          <p:nvPr/>
        </p:nvSpPr>
        <p:spPr>
          <a:xfrm>
            <a:off x="6672064" y="6435396"/>
            <a:ext cx="3384376" cy="45719"/>
          </a:xfrm>
          <a:prstGeom prst="flowChartProcess">
            <a:avLst/>
          </a:prstGeom>
          <a:blipFill>
            <a:blip r:embed="rId9"/>
            <a:stretch>
              <a:fillRect l="-8161" t="-66716" r="1039" b="-16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E04BF52-1451-403A-B274-2F200A69DAC2}"/>
              </a:ext>
            </a:extLst>
          </p:cNvPr>
          <p:cNvSpPr txBox="1"/>
          <p:nvPr/>
        </p:nvSpPr>
        <p:spPr>
          <a:xfrm>
            <a:off x="1703512" y="476672"/>
            <a:ext cx="87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C406D"/>
                </a:solidFill>
                <a:latin typeface="Arial" charset="0"/>
                <a:cs typeface="Arial" charset="0"/>
              </a:rPr>
              <a:t>HALO ORBITS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C421625-B534-4491-ABE8-5C5016880406}"/>
              </a:ext>
            </a:extLst>
          </p:cNvPr>
          <p:cNvSpPr/>
          <p:nvPr/>
        </p:nvSpPr>
        <p:spPr>
          <a:xfrm>
            <a:off x="4563334" y="406404"/>
            <a:ext cx="6336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 </a:t>
            </a:r>
            <a:r>
              <a:rPr lang="en-GB" sz="3600" b="1" dirty="0">
                <a:solidFill>
                  <a:srgbClr val="0C406D"/>
                </a:solidFill>
                <a:latin typeface="Arial" charset="0"/>
                <a:cs typeface="Arial" charset="0"/>
              </a:rPr>
              <a:t>–</a:t>
            </a:r>
            <a:r>
              <a:rPr lang="en-GB" sz="2400" b="1" dirty="0">
                <a:solidFill>
                  <a:srgbClr val="0C406D"/>
                </a:solidFill>
                <a:latin typeface="Arial" charset="0"/>
                <a:cs typeface="Arial" charset="0"/>
              </a:rPr>
              <a:t>  Near Rectilinear Halo Orbits (NRHO)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226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-Template-16x9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82D1C0-3FFB-488C-A657-49F61302509E}" vid="{83E3CA31-1B28-4ECD-90BF-366E698A545D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82D1C0-3FFB-488C-A657-49F61302509E}" vid="{51E38808-6DAA-4C3F-98FE-02C7751893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9A780F40D6D43967DF6A0E4BBBC14" ma:contentTypeVersion="3" ma:contentTypeDescription="Create a new document." ma:contentTypeScope="" ma:versionID="46084dd6e4eb7f4e55e22b01662baf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D48CA2-582A-4403-B04A-9D1525385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Academic-Template-16x9-01</Template>
  <TotalTime>9552</TotalTime>
  <Words>767</Words>
  <Application>Microsoft Office PowerPoint</Application>
  <PresentationFormat>Panorámica</PresentationFormat>
  <Paragraphs>284</Paragraphs>
  <Slides>30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Aharoni</vt:lpstr>
      <vt:lpstr>Arial</vt:lpstr>
      <vt:lpstr>Calibri</vt:lpstr>
      <vt:lpstr>Cambria Math</vt:lpstr>
      <vt:lpstr>Garamond</vt:lpstr>
      <vt:lpstr>Times New Roman</vt:lpstr>
      <vt:lpstr>Wingdings</vt:lpstr>
      <vt:lpstr>Academic-Template-16x9-01</vt:lpstr>
      <vt:lpstr>No Logo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Follow-up presentation</dc:title>
  <dc:creator>Carlos Sánchez Lara</dc:creator>
  <cp:lastModifiedBy>Carlos</cp:lastModifiedBy>
  <cp:revision>457</cp:revision>
  <cp:lastPrinted>2014-09-02T09:13:37Z</cp:lastPrinted>
  <dcterms:created xsi:type="dcterms:W3CDTF">2017-11-07T21:51:15Z</dcterms:created>
  <dcterms:modified xsi:type="dcterms:W3CDTF">2018-11-06T10:39:14Z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0x01010029F9A780F40D6D43967DF6A0E4BBBC14</vt:lpwstr>
  </property>
</Properties>
</file>