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532" r:id="rId5"/>
    <p:sldId id="556" r:id="rId6"/>
    <p:sldId id="555" r:id="rId7"/>
    <p:sldId id="534" r:id="rId8"/>
    <p:sldId id="557" r:id="rId9"/>
    <p:sldId id="535" r:id="rId10"/>
    <p:sldId id="536" r:id="rId11"/>
    <p:sldId id="542" r:id="rId12"/>
    <p:sldId id="544" r:id="rId13"/>
    <p:sldId id="545" r:id="rId14"/>
    <p:sldId id="546" r:id="rId15"/>
    <p:sldId id="547" r:id="rId16"/>
    <p:sldId id="578" r:id="rId17"/>
    <p:sldId id="552" r:id="rId18"/>
    <p:sldId id="554" r:id="rId19"/>
    <p:sldId id="558" r:id="rId20"/>
    <p:sldId id="577" r:id="rId21"/>
    <p:sldId id="576" r:id="rId22"/>
    <p:sldId id="559" r:id="rId23"/>
    <p:sldId id="562" r:id="rId24"/>
    <p:sldId id="563" r:id="rId25"/>
    <p:sldId id="564" r:id="rId26"/>
    <p:sldId id="565" r:id="rId27"/>
    <p:sldId id="566" r:id="rId28"/>
    <p:sldId id="567" r:id="rId29"/>
    <p:sldId id="568" r:id="rId30"/>
    <p:sldId id="569" r:id="rId31"/>
    <p:sldId id="570" r:id="rId32"/>
    <p:sldId id="571" r:id="rId33"/>
    <p:sldId id="572" r:id="rId34"/>
    <p:sldId id="581" r:id="rId35"/>
    <p:sldId id="579" r:id="rId36"/>
    <p:sldId id="580" r:id="rId37"/>
    <p:sldId id="573" r:id="rId38"/>
    <p:sldId id="560" r:id="rId39"/>
    <p:sldId id="561" r:id="rId40"/>
    <p:sldId id="574" r:id="rId41"/>
    <p:sldId id="575" r:id="rId42"/>
  </p:sldIdLst>
  <p:sldSz cx="12192000" cy="6858000"/>
  <p:notesSz cx="11733213" cy="6400800"/>
  <p:defaultTextStyle>
    <a:defPPr>
      <a:defRPr lang="de-DE"/>
    </a:defPPr>
    <a:lvl1pPr algn="ctr" rtl="0" fontAlgn="base">
      <a:lnSpc>
        <a:spcPct val="115000"/>
      </a:lnSpc>
      <a:spcBef>
        <a:spcPct val="0"/>
      </a:spcBef>
      <a:spcAft>
        <a:spcPct val="0"/>
      </a:spcAft>
      <a:defRPr sz="1361" kern="1200">
        <a:solidFill>
          <a:schemeClr val="tx1"/>
        </a:solidFill>
        <a:latin typeface="Arial" pitchFamily="34" charset="0"/>
        <a:ea typeface="+mn-ea"/>
        <a:cs typeface="Arial" pitchFamily="34" charset="0"/>
      </a:defRPr>
    </a:lvl1pPr>
    <a:lvl2pPr marL="414898" algn="ctr" rtl="0" fontAlgn="base">
      <a:lnSpc>
        <a:spcPct val="115000"/>
      </a:lnSpc>
      <a:spcBef>
        <a:spcPct val="0"/>
      </a:spcBef>
      <a:spcAft>
        <a:spcPct val="0"/>
      </a:spcAft>
      <a:defRPr sz="1361" kern="1200">
        <a:solidFill>
          <a:schemeClr val="tx1"/>
        </a:solidFill>
        <a:latin typeface="Arial" pitchFamily="34" charset="0"/>
        <a:ea typeface="+mn-ea"/>
        <a:cs typeface="Arial" pitchFamily="34" charset="0"/>
      </a:defRPr>
    </a:lvl2pPr>
    <a:lvl3pPr marL="829796" algn="ctr" rtl="0" fontAlgn="base">
      <a:lnSpc>
        <a:spcPct val="115000"/>
      </a:lnSpc>
      <a:spcBef>
        <a:spcPct val="0"/>
      </a:spcBef>
      <a:spcAft>
        <a:spcPct val="0"/>
      </a:spcAft>
      <a:defRPr sz="1361" kern="1200">
        <a:solidFill>
          <a:schemeClr val="tx1"/>
        </a:solidFill>
        <a:latin typeface="Arial" pitchFamily="34" charset="0"/>
        <a:ea typeface="+mn-ea"/>
        <a:cs typeface="Arial" pitchFamily="34" charset="0"/>
      </a:defRPr>
    </a:lvl3pPr>
    <a:lvl4pPr marL="1244695" algn="ctr" rtl="0" fontAlgn="base">
      <a:lnSpc>
        <a:spcPct val="115000"/>
      </a:lnSpc>
      <a:spcBef>
        <a:spcPct val="0"/>
      </a:spcBef>
      <a:spcAft>
        <a:spcPct val="0"/>
      </a:spcAft>
      <a:defRPr sz="1361" kern="1200">
        <a:solidFill>
          <a:schemeClr val="tx1"/>
        </a:solidFill>
        <a:latin typeface="Arial" pitchFamily="34" charset="0"/>
        <a:ea typeface="+mn-ea"/>
        <a:cs typeface="Arial" pitchFamily="34" charset="0"/>
      </a:defRPr>
    </a:lvl4pPr>
    <a:lvl5pPr marL="1659593" algn="ctr" rtl="0" fontAlgn="base">
      <a:lnSpc>
        <a:spcPct val="115000"/>
      </a:lnSpc>
      <a:spcBef>
        <a:spcPct val="0"/>
      </a:spcBef>
      <a:spcAft>
        <a:spcPct val="0"/>
      </a:spcAft>
      <a:defRPr sz="1361" kern="1200">
        <a:solidFill>
          <a:schemeClr val="tx1"/>
        </a:solidFill>
        <a:latin typeface="Arial" pitchFamily="34" charset="0"/>
        <a:ea typeface="+mn-ea"/>
        <a:cs typeface="Arial" pitchFamily="34" charset="0"/>
      </a:defRPr>
    </a:lvl5pPr>
    <a:lvl6pPr marL="2074491" algn="l" defTabSz="829796" rtl="0" eaLnBrk="1" latinLnBrk="0" hangingPunct="1">
      <a:defRPr sz="1361" kern="1200">
        <a:solidFill>
          <a:schemeClr val="tx1"/>
        </a:solidFill>
        <a:latin typeface="Arial" pitchFamily="34" charset="0"/>
        <a:ea typeface="+mn-ea"/>
        <a:cs typeface="Arial" pitchFamily="34" charset="0"/>
      </a:defRPr>
    </a:lvl6pPr>
    <a:lvl7pPr marL="2489390" algn="l" defTabSz="829796" rtl="0" eaLnBrk="1" latinLnBrk="0" hangingPunct="1">
      <a:defRPr sz="1361" kern="1200">
        <a:solidFill>
          <a:schemeClr val="tx1"/>
        </a:solidFill>
        <a:latin typeface="Arial" pitchFamily="34" charset="0"/>
        <a:ea typeface="+mn-ea"/>
        <a:cs typeface="Arial" pitchFamily="34" charset="0"/>
      </a:defRPr>
    </a:lvl7pPr>
    <a:lvl8pPr marL="2904289" algn="l" defTabSz="829796" rtl="0" eaLnBrk="1" latinLnBrk="0" hangingPunct="1">
      <a:defRPr sz="1361" kern="1200">
        <a:solidFill>
          <a:schemeClr val="tx1"/>
        </a:solidFill>
        <a:latin typeface="Arial" pitchFamily="34" charset="0"/>
        <a:ea typeface="+mn-ea"/>
        <a:cs typeface="Arial" pitchFamily="34" charset="0"/>
      </a:defRPr>
    </a:lvl8pPr>
    <a:lvl9pPr marL="3319187" algn="l" defTabSz="829796" rtl="0" eaLnBrk="1" latinLnBrk="0" hangingPunct="1">
      <a:defRPr sz="1361"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9" orient="horz" pos="2160">
          <p15:clr>
            <a:srgbClr val="A4A3A4"/>
          </p15:clr>
        </p15:guide>
        <p15:guide id="10" pos="3840">
          <p15:clr>
            <a:srgbClr val="A4A3A4"/>
          </p15:clr>
        </p15:guide>
      </p15:sldGuideLst>
    </p:ext>
    <p:ext uri="{2D200454-40CA-4A62-9FC3-DE9A4176ACB9}">
      <p15:notesGuideLst xmlns="" xmlns:p15="http://schemas.microsoft.com/office/powerpoint/2012/main">
        <p15:guide id="1" orient="horz" pos="2140" userDrawn="1">
          <p15:clr>
            <a:srgbClr val="A4A3A4"/>
          </p15:clr>
        </p15:guide>
        <p15:guide id="2" pos="31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95959"/>
    <a:srgbClr val="00205B"/>
    <a:srgbClr val="CCFF99"/>
    <a:srgbClr val="5A3B02"/>
    <a:srgbClr val="FFFFD1"/>
    <a:srgbClr val="F1F9FD"/>
    <a:srgbClr val="FFFFB3"/>
    <a:srgbClr val="FFFF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89" autoAdjust="0"/>
    <p:restoredTop sz="98171" autoAdjust="0"/>
  </p:normalViewPr>
  <p:slideViewPr>
    <p:cSldViewPr snapToGrid="0" showGuides="1">
      <p:cViewPr varScale="1">
        <p:scale>
          <a:sx n="72" d="100"/>
          <a:sy n="72" d="100"/>
        </p:scale>
        <p:origin x="-798" y="-102"/>
      </p:cViewPr>
      <p:guideLst>
        <p:guide orient="horz" pos="2160"/>
        <p:guide pos="3840"/>
      </p:guideLst>
    </p:cSldViewPr>
  </p:slideViewPr>
  <p:outlineViewPr>
    <p:cViewPr>
      <p:scale>
        <a:sx n="33" d="100"/>
        <a:sy n="33" d="100"/>
      </p:scale>
      <p:origin x="0" y="54"/>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119" d="100"/>
          <a:sy n="119" d="100"/>
        </p:scale>
        <p:origin x="-2040" y="-96"/>
      </p:cViewPr>
      <p:guideLst>
        <p:guide orient="horz" pos="2017"/>
        <p:guide pos="369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17.xml"/><Relationship Id="rId7" Type="http://schemas.openxmlformats.org/officeDocument/2006/relationships/slide" Target="slides/slide37.xml"/><Relationship Id="rId2" Type="http://schemas.openxmlformats.org/officeDocument/2006/relationships/slide" Target="slides/slide16.xml"/><Relationship Id="rId1" Type="http://schemas.openxmlformats.org/officeDocument/2006/relationships/slide" Target="slides/slide1.xml"/><Relationship Id="rId6" Type="http://schemas.openxmlformats.org/officeDocument/2006/relationships/slide" Target="slides/slide34.xml"/><Relationship Id="rId5" Type="http://schemas.openxmlformats.org/officeDocument/2006/relationships/slide" Target="slides/slide31.xml"/><Relationship Id="rId4"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6" name="Rectangle 4"/>
          <p:cNvSpPr>
            <a:spLocks noGrp="1" noChangeArrowheads="1"/>
          </p:cNvSpPr>
          <p:nvPr>
            <p:ph type="ftr" sz="quarter" idx="2"/>
          </p:nvPr>
        </p:nvSpPr>
        <p:spPr bwMode="auto">
          <a:xfrm>
            <a:off x="1" y="6079651"/>
            <a:ext cx="5084392"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96" tIns="47449" rIns="94896" bIns="47449" numCol="1" anchor="b" anchorCtr="0" compatLnSpc="1">
            <a:prstTxWarp prst="textNoShape">
              <a:avLst/>
            </a:prstTxWarp>
          </a:bodyPr>
          <a:lstStyle>
            <a:lvl1pPr algn="l">
              <a:lnSpc>
                <a:spcPct val="100000"/>
              </a:lnSpc>
              <a:defRPr sz="1200"/>
            </a:lvl1pPr>
          </a:lstStyle>
          <a:p>
            <a:endParaRPr lang="de-DE" altLang="de-DE" dirty="0"/>
          </a:p>
        </p:txBody>
      </p:sp>
    </p:spTree>
    <p:extLst>
      <p:ext uri="{BB962C8B-B14F-4D97-AF65-F5344CB8AC3E}">
        <p14:creationId xmlns:p14="http://schemas.microsoft.com/office/powerpoint/2010/main" val="13343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dt" idx="1"/>
          </p:nvPr>
        </p:nvSpPr>
        <p:spPr bwMode="auto">
          <a:xfrm>
            <a:off x="6646107" y="1"/>
            <a:ext cx="5084392"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96" tIns="47449" rIns="94896" bIns="47449" numCol="1" anchor="t" anchorCtr="0" compatLnSpc="1">
            <a:prstTxWarp prst="textNoShape">
              <a:avLst/>
            </a:prstTxWarp>
          </a:bodyPr>
          <a:lstStyle>
            <a:lvl1pPr algn="r">
              <a:lnSpc>
                <a:spcPct val="100000"/>
              </a:lnSpc>
              <a:defRPr sz="1200"/>
            </a:lvl1pPr>
          </a:lstStyle>
          <a:p>
            <a:endParaRPr lang="de-DE" altLang="de-DE"/>
          </a:p>
        </p:txBody>
      </p:sp>
      <p:sp>
        <p:nvSpPr>
          <p:cNvPr id="15365" name="Rectangle 5"/>
          <p:cNvSpPr>
            <a:spLocks noGrp="1" noChangeArrowheads="1"/>
          </p:cNvSpPr>
          <p:nvPr>
            <p:ph type="body" sz="quarter" idx="3"/>
          </p:nvPr>
        </p:nvSpPr>
        <p:spPr bwMode="auto">
          <a:xfrm>
            <a:off x="1173322" y="3041492"/>
            <a:ext cx="9386570" cy="288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96" tIns="47449" rIns="94896" bIns="47449"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5366" name="Rectangle 6"/>
          <p:cNvSpPr>
            <a:spLocks noGrp="1" noChangeArrowheads="1"/>
          </p:cNvSpPr>
          <p:nvPr>
            <p:ph type="ftr" sz="quarter" idx="4"/>
          </p:nvPr>
        </p:nvSpPr>
        <p:spPr bwMode="auto">
          <a:xfrm>
            <a:off x="1" y="6079651"/>
            <a:ext cx="5084392"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96" tIns="47449" rIns="94896" bIns="47449" numCol="1" anchor="b" anchorCtr="0" compatLnSpc="1">
            <a:prstTxWarp prst="textNoShape">
              <a:avLst/>
            </a:prstTxWarp>
          </a:bodyPr>
          <a:lstStyle>
            <a:lvl1pPr algn="l">
              <a:lnSpc>
                <a:spcPct val="100000"/>
              </a:lnSpc>
              <a:defRPr sz="1200"/>
            </a:lvl1pPr>
          </a:lstStyle>
          <a:p>
            <a:endParaRPr lang="de-DE" altLang="de-DE" dirty="0"/>
          </a:p>
        </p:txBody>
      </p:sp>
      <p:sp>
        <p:nvSpPr>
          <p:cNvPr id="15367" name="Rectangle 7"/>
          <p:cNvSpPr>
            <a:spLocks noGrp="1" noChangeArrowheads="1"/>
          </p:cNvSpPr>
          <p:nvPr>
            <p:ph type="sldNum" sz="quarter" idx="5"/>
          </p:nvPr>
        </p:nvSpPr>
        <p:spPr bwMode="auto">
          <a:xfrm>
            <a:off x="6646107" y="6079651"/>
            <a:ext cx="5084392" cy="32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96" tIns="47449" rIns="94896" bIns="47449" numCol="1" anchor="b" anchorCtr="0" compatLnSpc="1">
            <a:prstTxWarp prst="textNoShape">
              <a:avLst/>
            </a:prstTxWarp>
          </a:bodyPr>
          <a:lstStyle>
            <a:lvl1pPr algn="r">
              <a:lnSpc>
                <a:spcPct val="100000"/>
              </a:lnSpc>
              <a:defRPr sz="1200"/>
            </a:lvl1pPr>
          </a:lstStyle>
          <a:p>
            <a:fld id="{9DD6CC0E-0F16-4297-9A18-5682437AF800}" type="slidenum">
              <a:rPr lang="de-DE" altLang="de-DE"/>
              <a:pPr/>
              <a:t>‹#›</a:t>
            </a:fld>
            <a:endParaRPr lang="de-DE" altLang="de-DE"/>
          </a:p>
        </p:txBody>
      </p:sp>
    </p:spTree>
    <p:extLst>
      <p:ext uri="{BB962C8B-B14F-4D97-AF65-F5344CB8AC3E}">
        <p14:creationId xmlns:p14="http://schemas.microsoft.com/office/powerpoint/2010/main" val="10005015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089" kern="1200">
        <a:solidFill>
          <a:schemeClr val="tx1"/>
        </a:solidFill>
        <a:latin typeface="Arial" pitchFamily="34" charset="0"/>
        <a:ea typeface="+mn-ea"/>
        <a:cs typeface="Arial" pitchFamily="34" charset="0"/>
      </a:defRPr>
    </a:lvl1pPr>
    <a:lvl2pPr marL="162791" indent="-161350" algn="l" rtl="0" fontAlgn="base">
      <a:spcBef>
        <a:spcPct val="30000"/>
      </a:spcBef>
      <a:spcAft>
        <a:spcPct val="0"/>
      </a:spcAft>
      <a:buChar char="•"/>
      <a:defRPr sz="1089" kern="1200">
        <a:solidFill>
          <a:schemeClr val="tx1"/>
        </a:solidFill>
        <a:latin typeface="Arial" pitchFamily="34" charset="0"/>
        <a:ea typeface="+mn-ea"/>
        <a:cs typeface="Arial" pitchFamily="34" charset="0"/>
      </a:defRPr>
    </a:lvl2pPr>
    <a:lvl3pPr marL="325579" indent="-161350" algn="l" rtl="0" fontAlgn="base">
      <a:spcBef>
        <a:spcPct val="30000"/>
      </a:spcBef>
      <a:spcAft>
        <a:spcPct val="0"/>
      </a:spcAft>
      <a:buChar char="•"/>
      <a:defRPr sz="1089" kern="1200">
        <a:solidFill>
          <a:schemeClr val="tx1"/>
        </a:solidFill>
        <a:latin typeface="Arial" pitchFamily="34" charset="0"/>
        <a:ea typeface="+mn-ea"/>
        <a:cs typeface="Arial" pitchFamily="34" charset="0"/>
      </a:defRPr>
    </a:lvl3pPr>
    <a:lvl4pPr marL="488370" indent="-161350" algn="l" rtl="0" fontAlgn="base">
      <a:spcBef>
        <a:spcPct val="30000"/>
      </a:spcBef>
      <a:spcAft>
        <a:spcPct val="0"/>
      </a:spcAft>
      <a:buChar char="•"/>
      <a:defRPr sz="1089" kern="1200">
        <a:solidFill>
          <a:schemeClr val="tx1"/>
        </a:solidFill>
        <a:latin typeface="Arial" pitchFamily="34" charset="0"/>
        <a:ea typeface="+mn-ea"/>
        <a:cs typeface="Arial" pitchFamily="34" charset="0"/>
      </a:defRPr>
    </a:lvl4pPr>
    <a:lvl5pPr marL="651160" indent="-161350" algn="l" rtl="0" fontAlgn="base">
      <a:spcBef>
        <a:spcPct val="30000"/>
      </a:spcBef>
      <a:spcAft>
        <a:spcPct val="0"/>
      </a:spcAft>
      <a:buChar char="•"/>
      <a:defRPr sz="1089" kern="1200">
        <a:solidFill>
          <a:schemeClr val="tx1"/>
        </a:solidFill>
        <a:latin typeface="Arial" pitchFamily="34" charset="0"/>
        <a:ea typeface="+mn-ea"/>
        <a:cs typeface="Arial" pitchFamily="34" charset="0"/>
      </a:defRPr>
    </a:lvl5pPr>
    <a:lvl6pPr marL="2074491" algn="l" defTabSz="829796" rtl="0" eaLnBrk="1" latinLnBrk="0" hangingPunct="1">
      <a:defRPr sz="1089" kern="1200">
        <a:solidFill>
          <a:schemeClr val="tx1"/>
        </a:solidFill>
        <a:latin typeface="+mn-lt"/>
        <a:ea typeface="+mn-ea"/>
        <a:cs typeface="+mn-cs"/>
      </a:defRPr>
    </a:lvl6pPr>
    <a:lvl7pPr marL="2489390" algn="l" defTabSz="829796" rtl="0" eaLnBrk="1" latinLnBrk="0" hangingPunct="1">
      <a:defRPr sz="1089" kern="1200">
        <a:solidFill>
          <a:schemeClr val="tx1"/>
        </a:solidFill>
        <a:latin typeface="+mn-lt"/>
        <a:ea typeface="+mn-ea"/>
        <a:cs typeface="+mn-cs"/>
      </a:defRPr>
    </a:lvl7pPr>
    <a:lvl8pPr marL="2904289" algn="l" defTabSz="829796" rtl="0" eaLnBrk="1" latinLnBrk="0" hangingPunct="1">
      <a:defRPr sz="1089" kern="1200">
        <a:solidFill>
          <a:schemeClr val="tx1"/>
        </a:solidFill>
        <a:latin typeface="+mn-lt"/>
        <a:ea typeface="+mn-ea"/>
        <a:cs typeface="+mn-cs"/>
      </a:defRPr>
    </a:lvl8pPr>
    <a:lvl9pPr marL="3319187" algn="l" defTabSz="829796" rtl="0" eaLnBrk="1" latinLnBrk="0" hangingPunct="1">
      <a:defRPr sz="108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5</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14</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20</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21</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22</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23</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24</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27</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28</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29</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30</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6</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32</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33</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35</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36</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38</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7</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8</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9</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10</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11</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12</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2213" y="479425"/>
            <a:ext cx="4268787" cy="24003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DD6CC0E-0F16-4297-9A18-5682437AF800}" type="slidenum">
              <a:rPr lang="de-DE" altLang="de-DE" smtClean="0"/>
              <a:pPr/>
              <a:t>13</a:t>
            </a:fld>
            <a:endParaRPr lang="de-DE" altLang="de-DE"/>
          </a:p>
        </p:txBody>
      </p:sp>
    </p:spTree>
    <p:extLst>
      <p:ext uri="{BB962C8B-B14F-4D97-AF65-F5344CB8AC3E}">
        <p14:creationId xmlns:p14="http://schemas.microsoft.com/office/powerpoint/2010/main" val="2812436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2411" b="23143"/>
          <a:stretch/>
        </p:blipFill>
        <p:spPr bwMode="auto">
          <a:xfrm>
            <a:off x="-6626" y="0"/>
            <a:ext cx="12205252" cy="542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8"/>
          <p:cNvGrpSpPr>
            <a:grpSpLocks/>
          </p:cNvGrpSpPr>
          <p:nvPr userDrawn="1"/>
        </p:nvGrpSpPr>
        <p:grpSpPr bwMode="auto">
          <a:xfrm>
            <a:off x="0" y="5424787"/>
            <a:ext cx="12192000" cy="1433213"/>
            <a:chOff x="0" y="3189"/>
            <a:chExt cx="6736" cy="1572"/>
          </a:xfrm>
        </p:grpSpPr>
        <p:sp>
          <p:nvSpPr>
            <p:cNvPr id="19" name="Rectangle 4"/>
            <p:cNvSpPr>
              <a:spLocks noChangeArrowheads="1"/>
            </p:cNvSpPr>
            <p:nvPr/>
          </p:nvSpPr>
          <p:spPr bwMode="auto">
            <a:xfrm>
              <a:off x="0" y="3189"/>
              <a:ext cx="6736" cy="1572"/>
            </a:xfrm>
            <a:prstGeom prst="rect">
              <a:avLst/>
            </a:prstGeom>
            <a:gradFill flip="none" rotWithShape="1">
              <a:gsLst>
                <a:gs pos="0">
                  <a:srgbClr val="5A3B02">
                    <a:lumMod val="25000"/>
                  </a:srgbClr>
                </a:gs>
                <a:gs pos="50000">
                  <a:srgbClr val="5A3B02"/>
                </a:gs>
                <a:gs pos="100000">
                  <a:srgbClr val="5A3B02">
                    <a:lumMod val="86000"/>
                    <a:lumOff val="14000"/>
                  </a:srgbClr>
                </a:gs>
              </a:gsLst>
              <a:lin ang="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nvGrpSpPr>
            <p:cNvPr id="20" name="Group 15"/>
            <p:cNvGrpSpPr>
              <a:grpSpLocks/>
            </p:cNvGrpSpPr>
            <p:nvPr/>
          </p:nvGrpSpPr>
          <p:grpSpPr bwMode="auto">
            <a:xfrm>
              <a:off x="0" y="3189"/>
              <a:ext cx="6736" cy="68"/>
              <a:chOff x="0" y="3189"/>
              <a:chExt cx="6736" cy="68"/>
            </a:xfrm>
          </p:grpSpPr>
          <p:sp>
            <p:nvSpPr>
              <p:cNvPr id="21" name="Rectangle 16"/>
              <p:cNvSpPr>
                <a:spLocks noChangeArrowheads="1"/>
              </p:cNvSpPr>
              <p:nvPr/>
            </p:nvSpPr>
            <p:spPr bwMode="auto">
              <a:xfrm>
                <a:off x="0" y="3189"/>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sp>
            <p:nvSpPr>
              <p:cNvPr id="22" name="Rectangle 17"/>
              <p:cNvSpPr>
                <a:spLocks noChangeArrowheads="1"/>
              </p:cNvSpPr>
              <p:nvPr/>
            </p:nvSpPr>
            <p:spPr bwMode="auto">
              <a:xfrm>
                <a:off x="1826" y="3189"/>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grpSp>
      <p:pic>
        <p:nvPicPr>
          <p:cNvPr id="11" name="Picture 10" descr="AIRBUS_WHITE.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560496" y="6165304"/>
            <a:ext cx="1440160" cy="360040"/>
          </a:xfrm>
          <a:prstGeom prst="rect">
            <a:avLst/>
          </a:prstGeom>
        </p:spPr>
      </p:pic>
      <p:sp>
        <p:nvSpPr>
          <p:cNvPr id="3" name="Text Placeholder 2"/>
          <p:cNvSpPr>
            <a:spLocks noGrp="1"/>
          </p:cNvSpPr>
          <p:nvPr>
            <p:ph type="body" sz="quarter" idx="10"/>
          </p:nvPr>
        </p:nvSpPr>
        <p:spPr>
          <a:xfrm>
            <a:off x="3305016" y="5768386"/>
            <a:ext cx="6031344" cy="756958"/>
          </a:xfrm>
        </p:spPr>
        <p:txBody>
          <a:bodyPr anchor="b"/>
          <a:lstStyle>
            <a:lvl1pPr>
              <a:defRPr sz="1300">
                <a:solidFill>
                  <a:schemeClr val="bg1"/>
                </a:solidFill>
              </a:defRPr>
            </a:lvl1pPr>
          </a:lstStyle>
          <a:p>
            <a:pPr lvl="0"/>
            <a:r>
              <a:rPr lang="fr-FR" smtClean="0"/>
              <a:t>Modifiez les styles du texte du masque</a:t>
            </a:r>
          </a:p>
        </p:txBody>
      </p:sp>
      <p:sp>
        <p:nvSpPr>
          <p:cNvPr id="5" name="Freeform 5"/>
          <p:cNvSpPr>
            <a:spLocks noChangeAspect="1" noEditPoints="1"/>
          </p:cNvSpPr>
          <p:nvPr userDrawn="1"/>
        </p:nvSpPr>
        <p:spPr bwMode="auto">
          <a:xfrm>
            <a:off x="3305016" y="5652001"/>
            <a:ext cx="1652400" cy="116385"/>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Rectangle 3"/>
          <p:cNvSpPr>
            <a:spLocks noGrp="1" noChangeArrowheads="1"/>
          </p:cNvSpPr>
          <p:nvPr>
            <p:ph type="ctrTitle"/>
          </p:nvPr>
        </p:nvSpPr>
        <p:spPr>
          <a:xfrm>
            <a:off x="3305016" y="1628800"/>
            <a:ext cx="6031344" cy="2892800"/>
          </a:xfrm>
        </p:spPr>
        <p:txBody>
          <a:bodyPr anchor="b"/>
          <a:lstStyle>
            <a:lvl1pPr>
              <a:lnSpc>
                <a:spcPct val="105000"/>
              </a:lnSpc>
              <a:defRPr sz="3000">
                <a:solidFill>
                  <a:schemeClr val="bg1"/>
                </a:solidFill>
              </a:defRPr>
            </a:lvl1pPr>
          </a:lstStyle>
          <a:p>
            <a:pPr lvl="0"/>
            <a:r>
              <a:rPr lang="fr-FR" altLang="de-DE" noProof="0" smtClean="0"/>
              <a:t>Modifiez le style du titre</a:t>
            </a:r>
            <a:endParaRPr lang="de-DE" altLang="de-DE" noProof="0" dirty="0" smtClean="0"/>
          </a:p>
        </p:txBody>
      </p:sp>
      <p:sp>
        <p:nvSpPr>
          <p:cNvPr id="13" name="Rectangle 4"/>
          <p:cNvSpPr>
            <a:spLocks noGrp="1" noChangeArrowheads="1"/>
          </p:cNvSpPr>
          <p:nvPr>
            <p:ph type="subTitle" idx="1"/>
          </p:nvPr>
        </p:nvSpPr>
        <p:spPr>
          <a:xfrm>
            <a:off x="3305016" y="4561676"/>
            <a:ext cx="6031344" cy="863111"/>
          </a:xfrm>
        </p:spPr>
        <p:txBody>
          <a:bodyPr anchor="t"/>
          <a:lstStyle>
            <a:lvl1pPr>
              <a:lnSpc>
                <a:spcPct val="100000"/>
              </a:lnSpc>
              <a:defRPr sz="2000">
                <a:solidFill>
                  <a:schemeClr val="bg1"/>
                </a:solidFill>
              </a:defRPr>
            </a:lvl1pPr>
          </a:lstStyle>
          <a:p>
            <a:pPr lvl="0"/>
            <a:r>
              <a:rPr lang="fr-FR" altLang="de-DE" noProof="0" smtClean="0"/>
              <a:t>Modifiez le style des sous-titres du masque</a:t>
            </a:r>
            <a:endParaRPr lang="de-DE" altLang="de-DE" noProof="0" dirty="0" smtClean="0"/>
          </a:p>
        </p:txBody>
      </p:sp>
    </p:spTree>
    <p:extLst>
      <p:ext uri="{BB962C8B-B14F-4D97-AF65-F5344CB8AC3E}">
        <p14:creationId xmlns:p14="http://schemas.microsoft.com/office/powerpoint/2010/main" val="32815171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2"/>
        </a:solidFill>
        <a:effectLst/>
      </p:bgPr>
    </p:bg>
    <p:spTree>
      <p:nvGrpSpPr>
        <p:cNvPr id="1" name=""/>
        <p:cNvGrpSpPr/>
        <p:nvPr/>
      </p:nvGrpSpPr>
      <p:grpSpPr>
        <a:xfrm>
          <a:off x="0" y="0"/>
          <a:ext cx="0" cy="0"/>
          <a:chOff x="0" y="0"/>
          <a:chExt cx="0" cy="0"/>
        </a:xfrm>
      </p:grpSpPr>
      <p:pic>
        <p:nvPicPr>
          <p:cNvPr id="14" name="Picture 13" descr="ThankYou_Grid_Portrai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1848"/>
            <a:ext cx="12193200" cy="4672454"/>
          </a:xfrm>
          <a:prstGeom prst="rect">
            <a:avLst/>
          </a:prstGeom>
        </p:spPr>
      </p:pic>
      <p:pic>
        <p:nvPicPr>
          <p:cNvPr id="9" name="Picture 8" descr="AIRBUS_WHIT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820765" y="6394091"/>
            <a:ext cx="1152128" cy="288032"/>
          </a:xfrm>
          <a:prstGeom prst="rect">
            <a:avLst/>
          </a:prstGeom>
        </p:spPr>
      </p:pic>
      <p:sp>
        <p:nvSpPr>
          <p:cNvPr id="10" name="Text Placeholder 9"/>
          <p:cNvSpPr>
            <a:spLocks noGrp="1"/>
          </p:cNvSpPr>
          <p:nvPr>
            <p:ph type="body" sz="quarter" idx="14"/>
          </p:nvPr>
        </p:nvSpPr>
        <p:spPr>
          <a:xfrm>
            <a:off x="3886247" y="3812346"/>
            <a:ext cx="6507180" cy="709613"/>
          </a:xfrm>
        </p:spPr>
        <p:txBody>
          <a:bodyPr/>
          <a:lstStyle>
            <a:lvl1pPr>
              <a:lnSpc>
                <a:spcPct val="100000"/>
              </a:lnSpc>
              <a:defRPr sz="2500">
                <a:solidFill>
                  <a:schemeClr val="bg1"/>
                </a:solidFill>
              </a:defRPr>
            </a:lvl1pPr>
          </a:lstStyle>
          <a:p>
            <a:pPr lvl="0"/>
            <a:r>
              <a:rPr lang="fr-FR" smtClean="0"/>
              <a:t>Modifiez les styles du texte du masque</a:t>
            </a:r>
          </a:p>
        </p:txBody>
      </p:sp>
      <p:grpSp>
        <p:nvGrpSpPr>
          <p:cNvPr id="13" name="Group 12"/>
          <p:cNvGrpSpPr/>
          <p:nvPr userDrawn="1"/>
        </p:nvGrpSpPr>
        <p:grpSpPr>
          <a:xfrm>
            <a:off x="0" y="3592800"/>
            <a:ext cx="12193200" cy="61997"/>
            <a:chOff x="0" y="3606831"/>
            <a:chExt cx="12193200" cy="61997"/>
          </a:xfrm>
        </p:grpSpPr>
        <p:sp>
          <p:nvSpPr>
            <p:cNvPr id="11" name="Rectangle 16"/>
            <p:cNvSpPr>
              <a:spLocks noChangeArrowheads="1"/>
            </p:cNvSpPr>
            <p:nvPr userDrawn="1"/>
          </p:nvSpPr>
          <p:spPr bwMode="auto">
            <a:xfrm>
              <a:off x="0" y="3606831"/>
              <a:ext cx="12193200" cy="209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sp>
          <p:nvSpPr>
            <p:cNvPr id="12" name="Rectangle 17"/>
            <p:cNvSpPr>
              <a:spLocks noChangeArrowheads="1"/>
            </p:cNvSpPr>
            <p:nvPr userDrawn="1"/>
          </p:nvSpPr>
          <p:spPr bwMode="auto">
            <a:xfrm>
              <a:off x="3886247" y="3606831"/>
              <a:ext cx="8305753" cy="61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sp>
        <p:nvSpPr>
          <p:cNvPr id="16" name="Text Placeholder 15"/>
          <p:cNvSpPr>
            <a:spLocks noGrp="1"/>
          </p:cNvSpPr>
          <p:nvPr>
            <p:ph type="body" sz="quarter" idx="15" hasCustomPrompt="1"/>
          </p:nvPr>
        </p:nvSpPr>
        <p:spPr>
          <a:xfrm>
            <a:off x="469900" y="6394091"/>
            <a:ext cx="4257949" cy="288033"/>
          </a:xfrm>
        </p:spPr>
        <p:txBody>
          <a:bodyPr anchor="b"/>
          <a:lstStyle>
            <a:lvl1pPr>
              <a:defRPr sz="800">
                <a:solidFill>
                  <a:schemeClr val="bg1"/>
                </a:solidFill>
              </a:defRPr>
            </a:lvl1pPr>
          </a:lstStyle>
          <a:p>
            <a:pPr lvl="0"/>
            <a:r>
              <a:rPr lang="en-US" dirty="0" smtClean="0"/>
              <a:t>[If needed, appropriate copyright mention here]</a:t>
            </a:r>
          </a:p>
        </p:txBody>
      </p:sp>
    </p:spTree>
    <p:extLst>
      <p:ext uri="{BB962C8B-B14F-4D97-AF65-F5344CB8AC3E}">
        <p14:creationId xmlns:p14="http://schemas.microsoft.com/office/powerpoint/2010/main" val="3308198393"/>
      </p:ext>
    </p:extLst>
  </p:cSld>
  <p:clrMapOvr>
    <a:masterClrMapping/>
  </p:clrMapOvr>
  <p:extLst mod="1">
    <p:ext uri="{DCECCB84-F9BA-43D5-87BE-67443E8EF086}">
      <p15:sldGuideLst xmlns=""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DE"/>
          </a:p>
        </p:txBody>
      </p:sp>
      <p:sp>
        <p:nvSpPr>
          <p:cNvPr id="6" name="Date Placeholder 5"/>
          <p:cNvSpPr>
            <a:spLocks noGrp="1"/>
          </p:cNvSpPr>
          <p:nvPr>
            <p:ph type="dt" sz="half" idx="10"/>
          </p:nvPr>
        </p:nvSpPr>
        <p:spPr/>
        <p:txBody>
          <a:bodyPr/>
          <a:lstStyle/>
          <a:p>
            <a:r>
              <a:rPr lang="en-US" altLang="de-DE" dirty="0" smtClean="0"/>
              <a:t>13th July 2018</a:t>
            </a:r>
            <a:endParaRPr lang="de-DE" altLang="de-DE" dirty="0"/>
          </a:p>
        </p:txBody>
      </p:sp>
      <p:sp>
        <p:nvSpPr>
          <p:cNvPr id="7" name="Footer Placeholder 6"/>
          <p:cNvSpPr>
            <a:spLocks noGrp="1"/>
          </p:cNvSpPr>
          <p:nvPr>
            <p:ph type="ftr" sz="quarter" idx="11"/>
          </p:nvPr>
        </p:nvSpPr>
        <p:spPr/>
        <p:txBody>
          <a:bodyPr/>
          <a:lstStyle/>
          <a:p>
            <a:r>
              <a:rPr lang="en-US" altLang="de-DE" dirty="0" smtClean="0"/>
              <a:t>MSR-ERO Phase A - MBR</a:t>
            </a:r>
            <a:endParaRPr lang="de-DE" altLang="de-DE" dirty="0"/>
          </a:p>
        </p:txBody>
      </p:sp>
      <p:sp>
        <p:nvSpPr>
          <p:cNvPr id="8" name="Slide Number Placeholder 7"/>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0"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270968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en-US" altLang="de-DE" dirty="0" smtClean="0"/>
              <a:t>13th July 2018</a:t>
            </a:r>
            <a:endParaRPr lang="de-DE" altLang="de-DE" dirty="0"/>
          </a:p>
        </p:txBody>
      </p:sp>
      <p:sp>
        <p:nvSpPr>
          <p:cNvPr id="3" name="Fußzeilenplatzhalter 2"/>
          <p:cNvSpPr>
            <a:spLocks noGrp="1"/>
          </p:cNvSpPr>
          <p:nvPr>
            <p:ph type="ftr" sz="quarter" idx="11"/>
          </p:nvPr>
        </p:nvSpPr>
        <p:spPr/>
        <p:txBody>
          <a:bodyPr/>
          <a:lstStyle>
            <a:lvl1pPr>
              <a:defRPr/>
            </a:lvl1pPr>
          </a:lstStyle>
          <a:p>
            <a:r>
              <a:rPr lang="en-US" altLang="de-DE" dirty="0" smtClean="0"/>
              <a:t>MSR-ERO Phase A - MBR</a:t>
            </a:r>
            <a:endParaRPr lang="de-DE" altLang="de-DE" dirty="0"/>
          </a:p>
        </p:txBody>
      </p:sp>
      <p:sp>
        <p:nvSpPr>
          <p:cNvPr id="4" name="Foliennummernplatzhalter 3"/>
          <p:cNvSpPr>
            <a:spLocks noGrp="1"/>
          </p:cNvSpPr>
          <p:nvPr>
            <p:ph type="sldNum" sz="quarter" idx="12"/>
          </p:nvPr>
        </p:nvSpPr>
        <p:spPr/>
        <p:txBody>
          <a:bodyPr/>
          <a:lstStyle>
            <a:lvl1pPr>
              <a:defRPr/>
            </a:lvl1pPr>
          </a:lstStyle>
          <a:p>
            <a:fld id="{1E210CEC-BA8B-47AD-AA6D-FD559B857655}" type="slidenum">
              <a:rPr lang="de-DE" altLang="de-DE"/>
              <a:pPr/>
              <a:t>‹#›</a:t>
            </a:fld>
            <a:endParaRPr lang="de-DE" altLang="de-DE" dirty="0"/>
          </a:p>
        </p:txBody>
      </p:sp>
      <p:sp>
        <p:nvSpPr>
          <p:cNvPr id="6"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86300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Tree>
    <p:extLst>
      <p:ext uri="{BB962C8B-B14F-4D97-AF65-F5344CB8AC3E}">
        <p14:creationId xmlns:p14="http://schemas.microsoft.com/office/powerpoint/2010/main" val="400505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1507300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2878166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2001028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1839146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787726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23469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8" name="Group 18"/>
          <p:cNvGrpSpPr>
            <a:grpSpLocks/>
          </p:cNvGrpSpPr>
          <p:nvPr userDrawn="1"/>
        </p:nvGrpSpPr>
        <p:grpSpPr bwMode="auto">
          <a:xfrm>
            <a:off x="0" y="5424787"/>
            <a:ext cx="12192000" cy="1433213"/>
            <a:chOff x="0" y="3189"/>
            <a:chExt cx="6736" cy="1572"/>
          </a:xfrm>
        </p:grpSpPr>
        <p:sp>
          <p:nvSpPr>
            <p:cNvPr id="19" name="Rectangle 4"/>
            <p:cNvSpPr>
              <a:spLocks noChangeArrowheads="1"/>
            </p:cNvSpPr>
            <p:nvPr/>
          </p:nvSpPr>
          <p:spPr bwMode="auto">
            <a:xfrm>
              <a:off x="0" y="3189"/>
              <a:ext cx="6736" cy="157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nvGrpSpPr>
            <p:cNvPr id="20" name="Group 15"/>
            <p:cNvGrpSpPr>
              <a:grpSpLocks/>
            </p:cNvGrpSpPr>
            <p:nvPr/>
          </p:nvGrpSpPr>
          <p:grpSpPr bwMode="auto">
            <a:xfrm>
              <a:off x="0" y="3189"/>
              <a:ext cx="6736" cy="68"/>
              <a:chOff x="0" y="3189"/>
              <a:chExt cx="6736" cy="68"/>
            </a:xfrm>
          </p:grpSpPr>
          <p:sp>
            <p:nvSpPr>
              <p:cNvPr id="21" name="Rectangle 16"/>
              <p:cNvSpPr>
                <a:spLocks noChangeArrowheads="1"/>
              </p:cNvSpPr>
              <p:nvPr/>
            </p:nvSpPr>
            <p:spPr bwMode="auto">
              <a:xfrm>
                <a:off x="0" y="3189"/>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sp>
            <p:nvSpPr>
              <p:cNvPr id="22" name="Rectangle 17"/>
              <p:cNvSpPr>
                <a:spLocks noChangeArrowheads="1"/>
              </p:cNvSpPr>
              <p:nvPr/>
            </p:nvSpPr>
            <p:spPr bwMode="auto">
              <a:xfrm>
                <a:off x="1826" y="3189"/>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grpSp>
      <p:pic>
        <p:nvPicPr>
          <p:cNvPr id="11" name="Picture 10" descr="AIRBUS_WHIT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60496" y="6165304"/>
            <a:ext cx="1440160" cy="360040"/>
          </a:xfrm>
          <a:prstGeom prst="rect">
            <a:avLst/>
          </a:prstGeom>
        </p:spPr>
      </p:pic>
      <p:sp>
        <p:nvSpPr>
          <p:cNvPr id="3" name="Text Placeholder 2"/>
          <p:cNvSpPr>
            <a:spLocks noGrp="1"/>
          </p:cNvSpPr>
          <p:nvPr>
            <p:ph type="body" sz="quarter" idx="10"/>
          </p:nvPr>
        </p:nvSpPr>
        <p:spPr>
          <a:xfrm>
            <a:off x="3305016" y="5768386"/>
            <a:ext cx="6031344" cy="756958"/>
          </a:xfrm>
        </p:spPr>
        <p:txBody>
          <a:bodyPr anchor="b"/>
          <a:lstStyle>
            <a:lvl1pPr>
              <a:defRPr sz="1300">
                <a:solidFill>
                  <a:schemeClr val="bg1"/>
                </a:solidFill>
              </a:defRPr>
            </a:lvl1pPr>
          </a:lstStyle>
          <a:p>
            <a:pPr lvl="0"/>
            <a:r>
              <a:rPr lang="fr-FR" smtClean="0"/>
              <a:t>Modifiez les styles du texte du masque</a:t>
            </a:r>
          </a:p>
        </p:txBody>
      </p:sp>
      <p:sp>
        <p:nvSpPr>
          <p:cNvPr id="5" name="Freeform 5"/>
          <p:cNvSpPr>
            <a:spLocks noChangeAspect="1" noEditPoints="1"/>
          </p:cNvSpPr>
          <p:nvPr userDrawn="1"/>
        </p:nvSpPr>
        <p:spPr bwMode="auto">
          <a:xfrm>
            <a:off x="3305016" y="5652001"/>
            <a:ext cx="1652400" cy="116385"/>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Rectangle 3"/>
          <p:cNvSpPr>
            <a:spLocks noGrp="1" noChangeArrowheads="1"/>
          </p:cNvSpPr>
          <p:nvPr>
            <p:ph type="ctrTitle"/>
          </p:nvPr>
        </p:nvSpPr>
        <p:spPr>
          <a:xfrm>
            <a:off x="3305016" y="1628800"/>
            <a:ext cx="6031344" cy="2892800"/>
          </a:xfrm>
        </p:spPr>
        <p:txBody>
          <a:bodyPr anchor="b"/>
          <a:lstStyle>
            <a:lvl1pPr>
              <a:lnSpc>
                <a:spcPct val="105000"/>
              </a:lnSpc>
              <a:defRPr sz="3000">
                <a:solidFill>
                  <a:schemeClr val="bg1"/>
                </a:solidFill>
              </a:defRPr>
            </a:lvl1pPr>
          </a:lstStyle>
          <a:p>
            <a:pPr lvl="0"/>
            <a:r>
              <a:rPr lang="fr-FR" altLang="de-DE" noProof="0" smtClean="0"/>
              <a:t>Modifiez le style du titre</a:t>
            </a:r>
            <a:endParaRPr lang="de-DE" altLang="de-DE" noProof="0" dirty="0" smtClean="0"/>
          </a:p>
        </p:txBody>
      </p:sp>
      <p:sp>
        <p:nvSpPr>
          <p:cNvPr id="13" name="Rectangle 4"/>
          <p:cNvSpPr>
            <a:spLocks noGrp="1" noChangeArrowheads="1"/>
          </p:cNvSpPr>
          <p:nvPr>
            <p:ph type="subTitle" idx="1"/>
          </p:nvPr>
        </p:nvSpPr>
        <p:spPr>
          <a:xfrm>
            <a:off x="3305016" y="4561676"/>
            <a:ext cx="6031344" cy="863111"/>
          </a:xfrm>
        </p:spPr>
        <p:txBody>
          <a:bodyPr anchor="t"/>
          <a:lstStyle>
            <a:lvl1pPr>
              <a:lnSpc>
                <a:spcPct val="100000"/>
              </a:lnSpc>
              <a:defRPr sz="2000">
                <a:solidFill>
                  <a:schemeClr val="bg1"/>
                </a:solidFill>
              </a:defRPr>
            </a:lvl1pPr>
          </a:lstStyle>
          <a:p>
            <a:pPr lvl="0"/>
            <a:r>
              <a:rPr lang="fr-FR" altLang="de-DE" noProof="0" smtClean="0"/>
              <a:t>Modifiez le style des sous-titres du masque</a:t>
            </a:r>
            <a:endParaRPr lang="de-DE" altLang="de-DE" noProof="0" dirty="0" smtClean="0"/>
          </a:p>
        </p:txBody>
      </p:sp>
    </p:spTree>
    <p:extLst>
      <p:ext uri="{BB962C8B-B14F-4D97-AF65-F5344CB8AC3E}">
        <p14:creationId xmlns:p14="http://schemas.microsoft.com/office/powerpoint/2010/main" val="12177841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Tree>
    <p:extLst>
      <p:ext uri="{BB962C8B-B14F-4D97-AF65-F5344CB8AC3E}">
        <p14:creationId xmlns:p14="http://schemas.microsoft.com/office/powerpoint/2010/main" val="388157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428966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489313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131552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4106913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489695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2203774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607217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510214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B4B83BB-7969-4D77-ADC2-5DD2162E4074}" type="datetime3">
              <a:rPr lang="en-GB" altLang="de-DE" smtClean="0"/>
              <a:t>6 November, 2018</a:t>
            </a:fld>
            <a:endParaRPr lang="de-DE" altLang="de-DE" dirty="0"/>
          </a:p>
        </p:txBody>
      </p:sp>
      <p:sp>
        <p:nvSpPr>
          <p:cNvPr id="8" name="Footer Placeholder 7"/>
          <p:cNvSpPr>
            <a:spLocks noGrp="1"/>
          </p:cNvSpPr>
          <p:nvPr>
            <p:ph type="ftr" sz="quarter" idx="11"/>
          </p:nvPr>
        </p:nvSpPr>
        <p:spPr>
          <a:xfrm>
            <a:off x="2236498" y="6444000"/>
            <a:ext cx="8296104" cy="216000"/>
          </a:xfrm>
          <a:prstGeom prst="rect">
            <a:avLst/>
          </a:prstGeom>
        </p:spPr>
        <p:txBody>
          <a:bodyPr/>
          <a:lstStyle/>
          <a:p>
            <a:r>
              <a:rPr lang="en-GB" altLang="de-DE" dirty="0" smtClean="0"/>
              <a:t>Presentation title runs here (go to Header and Footer to edit this text)</a:t>
            </a:r>
            <a:endParaRPr lang="de-DE" altLang="de-DE"/>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70442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Changeabl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5424488"/>
          </a:xfrm>
          <a:solidFill>
            <a:schemeClr val="bg1">
              <a:lumMod val="75000"/>
            </a:schemeClr>
          </a:solidFill>
        </p:spPr>
        <p:txBody>
          <a:bodyPr/>
          <a:lstStyle/>
          <a:p>
            <a:r>
              <a:rPr lang="fr-FR" smtClean="0"/>
              <a:t>Cliquez sur l'icône pour ajouter une image</a:t>
            </a:r>
            <a:endParaRPr lang="en-GB" dirty="0"/>
          </a:p>
        </p:txBody>
      </p:sp>
      <p:grpSp>
        <p:nvGrpSpPr>
          <p:cNvPr id="18" name="Group 18"/>
          <p:cNvGrpSpPr>
            <a:grpSpLocks/>
          </p:cNvGrpSpPr>
          <p:nvPr userDrawn="1"/>
        </p:nvGrpSpPr>
        <p:grpSpPr bwMode="auto">
          <a:xfrm>
            <a:off x="0" y="5424787"/>
            <a:ext cx="12192000" cy="1433213"/>
            <a:chOff x="0" y="3189"/>
            <a:chExt cx="6736" cy="1572"/>
          </a:xfrm>
        </p:grpSpPr>
        <p:sp>
          <p:nvSpPr>
            <p:cNvPr id="19" name="Rectangle 4"/>
            <p:cNvSpPr>
              <a:spLocks noChangeArrowheads="1"/>
            </p:cNvSpPr>
            <p:nvPr/>
          </p:nvSpPr>
          <p:spPr bwMode="auto">
            <a:xfrm>
              <a:off x="0" y="3189"/>
              <a:ext cx="6736" cy="157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nvGrpSpPr>
            <p:cNvPr id="20" name="Group 15"/>
            <p:cNvGrpSpPr>
              <a:grpSpLocks/>
            </p:cNvGrpSpPr>
            <p:nvPr/>
          </p:nvGrpSpPr>
          <p:grpSpPr bwMode="auto">
            <a:xfrm>
              <a:off x="0" y="3189"/>
              <a:ext cx="6736" cy="68"/>
              <a:chOff x="0" y="3189"/>
              <a:chExt cx="6736" cy="68"/>
            </a:xfrm>
          </p:grpSpPr>
          <p:sp>
            <p:nvSpPr>
              <p:cNvPr id="21" name="Rectangle 16"/>
              <p:cNvSpPr>
                <a:spLocks noChangeArrowheads="1"/>
              </p:cNvSpPr>
              <p:nvPr/>
            </p:nvSpPr>
            <p:spPr bwMode="auto">
              <a:xfrm>
                <a:off x="0" y="3189"/>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sp>
            <p:nvSpPr>
              <p:cNvPr id="22" name="Rectangle 17"/>
              <p:cNvSpPr>
                <a:spLocks noChangeArrowheads="1"/>
              </p:cNvSpPr>
              <p:nvPr/>
            </p:nvSpPr>
            <p:spPr bwMode="auto">
              <a:xfrm>
                <a:off x="1826" y="3189"/>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grpSp>
      <p:pic>
        <p:nvPicPr>
          <p:cNvPr id="11" name="Picture 10" descr="AIRBUS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0496" y="6165304"/>
            <a:ext cx="1440160" cy="360040"/>
          </a:xfrm>
          <a:prstGeom prst="rect">
            <a:avLst/>
          </a:prstGeom>
        </p:spPr>
      </p:pic>
      <p:sp>
        <p:nvSpPr>
          <p:cNvPr id="3" name="Text Placeholder 2"/>
          <p:cNvSpPr>
            <a:spLocks noGrp="1"/>
          </p:cNvSpPr>
          <p:nvPr>
            <p:ph type="body" sz="quarter" idx="10"/>
          </p:nvPr>
        </p:nvSpPr>
        <p:spPr>
          <a:xfrm>
            <a:off x="3305016" y="5768386"/>
            <a:ext cx="6031344" cy="756958"/>
          </a:xfrm>
        </p:spPr>
        <p:txBody>
          <a:bodyPr anchor="b"/>
          <a:lstStyle>
            <a:lvl1pPr>
              <a:defRPr sz="1300">
                <a:solidFill>
                  <a:schemeClr val="bg1"/>
                </a:solidFill>
              </a:defRPr>
            </a:lvl1pPr>
          </a:lstStyle>
          <a:p>
            <a:pPr lvl="0"/>
            <a:r>
              <a:rPr lang="fr-FR" smtClean="0"/>
              <a:t>Modifiez les styles du texte du masque</a:t>
            </a:r>
          </a:p>
        </p:txBody>
      </p:sp>
      <p:sp>
        <p:nvSpPr>
          <p:cNvPr id="5" name="Freeform 5"/>
          <p:cNvSpPr>
            <a:spLocks noChangeAspect="1" noEditPoints="1"/>
          </p:cNvSpPr>
          <p:nvPr userDrawn="1"/>
        </p:nvSpPr>
        <p:spPr bwMode="auto">
          <a:xfrm>
            <a:off x="3305016" y="5652001"/>
            <a:ext cx="1652400" cy="116385"/>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 name="Rectangle 3"/>
          <p:cNvSpPr>
            <a:spLocks noGrp="1" noChangeArrowheads="1"/>
          </p:cNvSpPr>
          <p:nvPr>
            <p:ph type="ctrTitle"/>
          </p:nvPr>
        </p:nvSpPr>
        <p:spPr>
          <a:xfrm>
            <a:off x="3305016" y="1628800"/>
            <a:ext cx="6031344" cy="2892800"/>
          </a:xfrm>
        </p:spPr>
        <p:txBody>
          <a:bodyPr anchor="b"/>
          <a:lstStyle>
            <a:lvl1pPr>
              <a:lnSpc>
                <a:spcPct val="105000"/>
              </a:lnSpc>
              <a:defRPr sz="3000">
                <a:solidFill>
                  <a:schemeClr val="bg1"/>
                </a:solidFill>
              </a:defRPr>
            </a:lvl1pPr>
          </a:lstStyle>
          <a:p>
            <a:pPr lvl="0"/>
            <a:r>
              <a:rPr lang="fr-FR" altLang="de-DE" noProof="0" smtClean="0"/>
              <a:t>Modifiez le style du titre</a:t>
            </a:r>
            <a:endParaRPr lang="de-DE" altLang="de-DE" noProof="0" dirty="0" smtClean="0"/>
          </a:p>
        </p:txBody>
      </p:sp>
      <p:sp>
        <p:nvSpPr>
          <p:cNvPr id="14" name="Rectangle 4"/>
          <p:cNvSpPr>
            <a:spLocks noGrp="1" noChangeArrowheads="1"/>
          </p:cNvSpPr>
          <p:nvPr>
            <p:ph type="subTitle" idx="1"/>
          </p:nvPr>
        </p:nvSpPr>
        <p:spPr>
          <a:xfrm>
            <a:off x="3305016" y="4561676"/>
            <a:ext cx="6031344" cy="863111"/>
          </a:xfrm>
        </p:spPr>
        <p:txBody>
          <a:bodyPr anchor="t"/>
          <a:lstStyle>
            <a:lvl1pPr>
              <a:lnSpc>
                <a:spcPct val="100000"/>
              </a:lnSpc>
              <a:defRPr sz="2000">
                <a:solidFill>
                  <a:schemeClr val="bg1"/>
                </a:solidFill>
              </a:defRPr>
            </a:lvl1pPr>
          </a:lstStyle>
          <a:p>
            <a:pPr lvl="0"/>
            <a:r>
              <a:rPr lang="fr-FR" altLang="de-DE" noProof="0" smtClean="0"/>
              <a:t>Modifiez le style des sous-titres du masque</a:t>
            </a:r>
            <a:endParaRPr lang="de-DE" altLang="de-DE" noProof="0" dirty="0" smtClean="0"/>
          </a:p>
        </p:txBody>
      </p:sp>
    </p:spTree>
    <p:extLst>
      <p:ext uri="{BB962C8B-B14F-4D97-AF65-F5344CB8AC3E}">
        <p14:creationId xmlns:p14="http://schemas.microsoft.com/office/powerpoint/2010/main" val="184201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1">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grpSp>
        <p:nvGrpSpPr>
          <p:cNvPr id="18" name="Group 18"/>
          <p:cNvGrpSpPr>
            <a:grpSpLocks/>
          </p:cNvGrpSpPr>
          <p:nvPr userDrawn="1"/>
        </p:nvGrpSpPr>
        <p:grpSpPr bwMode="auto">
          <a:xfrm>
            <a:off x="0" y="5422052"/>
            <a:ext cx="12192000" cy="1435948"/>
            <a:chOff x="0" y="3186"/>
            <a:chExt cx="6736" cy="1575"/>
          </a:xfrm>
        </p:grpSpPr>
        <p:sp>
          <p:nvSpPr>
            <p:cNvPr id="19" name="Rectangle 4"/>
            <p:cNvSpPr>
              <a:spLocks noChangeArrowheads="1"/>
            </p:cNvSpPr>
            <p:nvPr/>
          </p:nvSpPr>
          <p:spPr bwMode="auto">
            <a:xfrm>
              <a:off x="0" y="3189"/>
              <a:ext cx="6736" cy="157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nvGrpSpPr>
            <p:cNvPr id="20" name="Group 15"/>
            <p:cNvGrpSpPr>
              <a:grpSpLocks/>
            </p:cNvGrpSpPr>
            <p:nvPr/>
          </p:nvGrpSpPr>
          <p:grpSpPr bwMode="auto">
            <a:xfrm>
              <a:off x="0" y="3186"/>
              <a:ext cx="6736" cy="68"/>
              <a:chOff x="0" y="3186"/>
              <a:chExt cx="6736" cy="68"/>
            </a:xfrm>
          </p:grpSpPr>
          <p:sp>
            <p:nvSpPr>
              <p:cNvPr id="21" name="Rectangle 16"/>
              <p:cNvSpPr>
                <a:spLocks noChangeArrowheads="1"/>
              </p:cNvSpPr>
              <p:nvPr/>
            </p:nvSpPr>
            <p:spPr bwMode="auto">
              <a:xfrm>
                <a:off x="0" y="3186"/>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sp>
            <p:nvSpPr>
              <p:cNvPr id="22" name="Rectangle 17"/>
              <p:cNvSpPr>
                <a:spLocks noChangeArrowheads="1"/>
              </p:cNvSpPr>
              <p:nvPr/>
            </p:nvSpPr>
            <p:spPr bwMode="auto">
              <a:xfrm>
                <a:off x="1826" y="3186"/>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grpSp>
      <p:pic>
        <p:nvPicPr>
          <p:cNvPr id="11" name="Picture 10" descr="AIRBUS_WHIT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60496" y="6165304"/>
            <a:ext cx="1440160" cy="360040"/>
          </a:xfrm>
          <a:prstGeom prst="rect">
            <a:avLst/>
          </a:prstGeom>
        </p:spPr>
      </p:pic>
      <p:sp>
        <p:nvSpPr>
          <p:cNvPr id="3" name="Text Placeholder 2"/>
          <p:cNvSpPr>
            <a:spLocks noGrp="1"/>
          </p:cNvSpPr>
          <p:nvPr>
            <p:ph type="body" sz="quarter" idx="10"/>
          </p:nvPr>
        </p:nvSpPr>
        <p:spPr>
          <a:xfrm>
            <a:off x="3305016" y="5768386"/>
            <a:ext cx="6031344" cy="756958"/>
          </a:xfrm>
        </p:spPr>
        <p:txBody>
          <a:bodyPr anchor="b"/>
          <a:lstStyle>
            <a:lvl1pPr>
              <a:defRPr sz="1300">
                <a:solidFill>
                  <a:schemeClr val="bg1"/>
                </a:solidFill>
              </a:defRPr>
            </a:lvl1pPr>
          </a:lstStyle>
          <a:p>
            <a:pPr lvl="0"/>
            <a:r>
              <a:rPr lang="fr-FR" smtClean="0"/>
              <a:t>Modifiez les styles du texte du masque</a:t>
            </a:r>
          </a:p>
        </p:txBody>
      </p:sp>
      <p:sp>
        <p:nvSpPr>
          <p:cNvPr id="5" name="Freeform 5"/>
          <p:cNvSpPr>
            <a:spLocks noChangeAspect="1" noEditPoints="1"/>
          </p:cNvSpPr>
          <p:nvPr userDrawn="1"/>
        </p:nvSpPr>
        <p:spPr bwMode="auto">
          <a:xfrm>
            <a:off x="3305016" y="5652001"/>
            <a:ext cx="1652400" cy="116385"/>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 name="Rectangle 3"/>
          <p:cNvSpPr>
            <a:spLocks noGrp="1" noChangeArrowheads="1"/>
          </p:cNvSpPr>
          <p:nvPr>
            <p:ph type="ctrTitle"/>
          </p:nvPr>
        </p:nvSpPr>
        <p:spPr>
          <a:xfrm>
            <a:off x="3305016" y="1628800"/>
            <a:ext cx="6031344" cy="2892800"/>
          </a:xfrm>
        </p:spPr>
        <p:txBody>
          <a:bodyPr anchor="b"/>
          <a:lstStyle>
            <a:lvl1pPr>
              <a:lnSpc>
                <a:spcPct val="105000"/>
              </a:lnSpc>
              <a:defRPr sz="3000">
                <a:solidFill>
                  <a:schemeClr val="tx2"/>
                </a:solidFill>
              </a:defRPr>
            </a:lvl1pPr>
          </a:lstStyle>
          <a:p>
            <a:pPr lvl="0"/>
            <a:r>
              <a:rPr lang="fr-FR" altLang="de-DE" noProof="0" smtClean="0"/>
              <a:t>Modifiez le style du titre</a:t>
            </a:r>
            <a:endParaRPr lang="de-DE" altLang="de-DE" noProof="0" dirty="0" smtClean="0"/>
          </a:p>
        </p:txBody>
      </p:sp>
      <p:sp>
        <p:nvSpPr>
          <p:cNvPr id="13" name="Rectangle 4"/>
          <p:cNvSpPr>
            <a:spLocks noGrp="1" noChangeArrowheads="1"/>
          </p:cNvSpPr>
          <p:nvPr>
            <p:ph type="subTitle" idx="1"/>
          </p:nvPr>
        </p:nvSpPr>
        <p:spPr>
          <a:xfrm>
            <a:off x="3305016" y="4561676"/>
            <a:ext cx="6031344" cy="863111"/>
          </a:xfrm>
        </p:spPr>
        <p:txBody>
          <a:bodyPr anchor="t"/>
          <a:lstStyle>
            <a:lvl1pPr>
              <a:lnSpc>
                <a:spcPct val="100000"/>
              </a:lnSpc>
              <a:defRPr sz="2000">
                <a:solidFill>
                  <a:schemeClr val="tx2"/>
                </a:solidFill>
              </a:defRPr>
            </a:lvl1pPr>
          </a:lstStyle>
          <a:p>
            <a:pPr lvl="0"/>
            <a:r>
              <a:rPr lang="fr-FR" altLang="de-DE" noProof="0" smtClean="0"/>
              <a:t>Modifiez le style des sous-titres du masque</a:t>
            </a:r>
            <a:endParaRPr lang="de-DE" altLang="de-DE" noProof="0" dirty="0" smtClean="0"/>
          </a:p>
        </p:txBody>
      </p:sp>
    </p:spTree>
    <p:extLst>
      <p:ext uri="{BB962C8B-B14F-4D97-AF65-F5344CB8AC3E}">
        <p14:creationId xmlns:p14="http://schemas.microsoft.com/office/powerpoint/2010/main" val="99627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2">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18" name="Group 18"/>
          <p:cNvGrpSpPr>
            <a:grpSpLocks/>
          </p:cNvGrpSpPr>
          <p:nvPr userDrawn="1"/>
        </p:nvGrpSpPr>
        <p:grpSpPr bwMode="auto">
          <a:xfrm>
            <a:off x="0" y="3606831"/>
            <a:ext cx="12197430" cy="3251185"/>
            <a:chOff x="0" y="1195"/>
            <a:chExt cx="6739" cy="3566"/>
          </a:xfrm>
        </p:grpSpPr>
        <p:sp>
          <p:nvSpPr>
            <p:cNvPr id="19" name="Rectangle 4"/>
            <p:cNvSpPr>
              <a:spLocks noChangeArrowheads="1"/>
            </p:cNvSpPr>
            <p:nvPr/>
          </p:nvSpPr>
          <p:spPr bwMode="auto">
            <a:xfrm>
              <a:off x="0" y="1215"/>
              <a:ext cx="6736" cy="354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nvGrpSpPr>
            <p:cNvPr id="20" name="Group 15"/>
            <p:cNvGrpSpPr>
              <a:grpSpLocks/>
            </p:cNvGrpSpPr>
            <p:nvPr/>
          </p:nvGrpSpPr>
          <p:grpSpPr bwMode="auto">
            <a:xfrm>
              <a:off x="3" y="1195"/>
              <a:ext cx="6736" cy="68"/>
              <a:chOff x="3" y="1195"/>
              <a:chExt cx="6736" cy="68"/>
            </a:xfrm>
          </p:grpSpPr>
          <p:sp>
            <p:nvSpPr>
              <p:cNvPr id="21" name="Rectangle 16"/>
              <p:cNvSpPr>
                <a:spLocks noChangeArrowheads="1"/>
              </p:cNvSpPr>
              <p:nvPr/>
            </p:nvSpPr>
            <p:spPr bwMode="auto">
              <a:xfrm>
                <a:off x="3" y="119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sp>
            <p:nvSpPr>
              <p:cNvPr id="22" name="Rectangle 17"/>
              <p:cNvSpPr>
                <a:spLocks noChangeArrowheads="1"/>
              </p:cNvSpPr>
              <p:nvPr/>
            </p:nvSpPr>
            <p:spPr bwMode="auto">
              <a:xfrm>
                <a:off x="1829" y="119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grpSp>
      <p:sp>
        <p:nvSpPr>
          <p:cNvPr id="23555" name="Rectangle 3"/>
          <p:cNvSpPr>
            <a:spLocks noGrp="1" noChangeArrowheads="1"/>
          </p:cNvSpPr>
          <p:nvPr>
            <p:ph type="ctrTitle"/>
          </p:nvPr>
        </p:nvSpPr>
        <p:spPr>
          <a:xfrm>
            <a:off x="3305016" y="4236010"/>
            <a:ext cx="6031344" cy="871200"/>
          </a:xfrm>
        </p:spPr>
        <p:txBody>
          <a:bodyPr/>
          <a:lstStyle>
            <a:lvl1pPr>
              <a:lnSpc>
                <a:spcPct val="105000"/>
              </a:lnSpc>
              <a:defRPr sz="3000">
                <a:solidFill>
                  <a:schemeClr val="bg1"/>
                </a:solidFill>
              </a:defRPr>
            </a:lvl1pPr>
          </a:lstStyle>
          <a:p>
            <a:pPr lvl="0"/>
            <a:r>
              <a:rPr lang="fr-FR" altLang="de-DE" noProof="0" smtClean="0"/>
              <a:t>Modifiez le style du titre</a:t>
            </a:r>
            <a:endParaRPr lang="de-DE" altLang="de-DE" noProof="0" dirty="0" smtClean="0"/>
          </a:p>
        </p:txBody>
      </p:sp>
      <p:sp>
        <p:nvSpPr>
          <p:cNvPr id="23556" name="Rectangle 4"/>
          <p:cNvSpPr>
            <a:spLocks noGrp="1" noChangeArrowheads="1"/>
          </p:cNvSpPr>
          <p:nvPr>
            <p:ph type="subTitle" idx="1"/>
          </p:nvPr>
        </p:nvSpPr>
        <p:spPr>
          <a:xfrm>
            <a:off x="3305016" y="5217939"/>
            <a:ext cx="6031344" cy="597265"/>
          </a:xfrm>
        </p:spPr>
        <p:txBody>
          <a:bodyPr anchor="t"/>
          <a:lstStyle>
            <a:lvl1pPr>
              <a:lnSpc>
                <a:spcPct val="100000"/>
              </a:lnSpc>
              <a:defRPr sz="2000">
                <a:solidFill>
                  <a:schemeClr val="bg1"/>
                </a:solidFill>
              </a:defRPr>
            </a:lvl1pPr>
          </a:lstStyle>
          <a:p>
            <a:pPr lvl="0"/>
            <a:r>
              <a:rPr lang="fr-FR" altLang="de-DE" noProof="0" smtClean="0"/>
              <a:t>Modifiez le style des sous-titres du masque</a:t>
            </a:r>
            <a:endParaRPr lang="de-DE" altLang="de-DE" noProof="0" dirty="0" smtClean="0"/>
          </a:p>
        </p:txBody>
      </p:sp>
      <p:pic>
        <p:nvPicPr>
          <p:cNvPr id="11" name="Picture 10" descr="AIRBUS_WHITE.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60496" y="6165304"/>
            <a:ext cx="1440160" cy="360040"/>
          </a:xfrm>
          <a:prstGeom prst="rect">
            <a:avLst/>
          </a:prstGeom>
        </p:spPr>
      </p:pic>
      <p:sp>
        <p:nvSpPr>
          <p:cNvPr id="16" name="Freeform 5"/>
          <p:cNvSpPr>
            <a:spLocks noChangeAspect="1" noEditPoints="1"/>
          </p:cNvSpPr>
          <p:nvPr userDrawn="1"/>
        </p:nvSpPr>
        <p:spPr bwMode="auto">
          <a:xfrm>
            <a:off x="3305016" y="3829381"/>
            <a:ext cx="1652400" cy="116385"/>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7" name="Text Placeholder 2"/>
          <p:cNvSpPr>
            <a:spLocks noGrp="1"/>
          </p:cNvSpPr>
          <p:nvPr>
            <p:ph type="body" sz="quarter" idx="10"/>
          </p:nvPr>
        </p:nvSpPr>
        <p:spPr>
          <a:xfrm>
            <a:off x="3305016" y="5925934"/>
            <a:ext cx="6031344" cy="599409"/>
          </a:xfrm>
        </p:spPr>
        <p:txBody>
          <a:bodyPr anchor="b"/>
          <a:lstStyle>
            <a:lvl1pPr>
              <a:defRPr sz="1300">
                <a:solidFill>
                  <a:schemeClr val="bg1"/>
                </a:solidFill>
              </a:defRPr>
            </a:lvl1pPr>
          </a:lstStyle>
          <a:p>
            <a:pPr lvl="0"/>
            <a:r>
              <a:rPr lang="fr-FR" smtClean="0"/>
              <a:t>Modifiez les styles du texte du masque</a:t>
            </a:r>
          </a:p>
        </p:txBody>
      </p:sp>
    </p:spTree>
    <p:extLst>
      <p:ext uri="{BB962C8B-B14F-4D97-AF65-F5344CB8AC3E}">
        <p14:creationId xmlns:p14="http://schemas.microsoft.com/office/powerpoint/2010/main" val="3021933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2 Changeable">
    <p:bg>
      <p:bgPr>
        <a:solidFill>
          <a:schemeClr val="bg1"/>
        </a:solidFill>
        <a:effectLst/>
      </p:bgPr>
    </p:bg>
    <p:spTree>
      <p:nvGrpSpPr>
        <p:cNvPr id="1" name=""/>
        <p:cNvGrpSpPr/>
        <p:nvPr/>
      </p:nvGrpSpPr>
      <p:grpSpPr>
        <a:xfrm>
          <a:off x="0" y="0"/>
          <a:ext cx="0" cy="0"/>
          <a:chOff x="0" y="0"/>
          <a:chExt cx="0" cy="0"/>
        </a:xfrm>
      </p:grpSpPr>
      <p:grpSp>
        <p:nvGrpSpPr>
          <p:cNvPr id="18" name="Group 18"/>
          <p:cNvGrpSpPr>
            <a:grpSpLocks/>
          </p:cNvGrpSpPr>
          <p:nvPr userDrawn="1"/>
        </p:nvGrpSpPr>
        <p:grpSpPr bwMode="auto">
          <a:xfrm>
            <a:off x="0" y="3606831"/>
            <a:ext cx="12197430" cy="3251185"/>
            <a:chOff x="0" y="1195"/>
            <a:chExt cx="6739" cy="3566"/>
          </a:xfrm>
        </p:grpSpPr>
        <p:sp>
          <p:nvSpPr>
            <p:cNvPr id="19" name="Rectangle 4"/>
            <p:cNvSpPr>
              <a:spLocks noChangeArrowheads="1"/>
            </p:cNvSpPr>
            <p:nvPr/>
          </p:nvSpPr>
          <p:spPr bwMode="auto">
            <a:xfrm>
              <a:off x="0" y="1215"/>
              <a:ext cx="6736" cy="354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nvGrpSpPr>
            <p:cNvPr id="20" name="Group 15"/>
            <p:cNvGrpSpPr>
              <a:grpSpLocks/>
            </p:cNvGrpSpPr>
            <p:nvPr/>
          </p:nvGrpSpPr>
          <p:grpSpPr bwMode="auto">
            <a:xfrm>
              <a:off x="3" y="1195"/>
              <a:ext cx="6736" cy="68"/>
              <a:chOff x="3" y="1195"/>
              <a:chExt cx="6736" cy="68"/>
            </a:xfrm>
          </p:grpSpPr>
          <p:sp>
            <p:nvSpPr>
              <p:cNvPr id="21" name="Rectangle 16"/>
              <p:cNvSpPr>
                <a:spLocks noChangeArrowheads="1"/>
              </p:cNvSpPr>
              <p:nvPr/>
            </p:nvSpPr>
            <p:spPr bwMode="auto">
              <a:xfrm>
                <a:off x="3" y="119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sp>
            <p:nvSpPr>
              <p:cNvPr id="22" name="Rectangle 17"/>
              <p:cNvSpPr>
                <a:spLocks noChangeArrowheads="1"/>
              </p:cNvSpPr>
              <p:nvPr/>
            </p:nvSpPr>
            <p:spPr bwMode="auto">
              <a:xfrm>
                <a:off x="1829" y="119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p>
            </p:txBody>
          </p:sp>
        </p:grpSp>
      </p:grpSp>
      <p:pic>
        <p:nvPicPr>
          <p:cNvPr id="11" name="Picture 10" descr="AIRBUS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0496" y="6165304"/>
            <a:ext cx="1440160" cy="360040"/>
          </a:xfrm>
          <a:prstGeom prst="rect">
            <a:avLst/>
          </a:prstGeom>
        </p:spPr>
      </p:pic>
      <p:sp>
        <p:nvSpPr>
          <p:cNvPr id="16" name="Freeform 5"/>
          <p:cNvSpPr>
            <a:spLocks noChangeAspect="1" noEditPoints="1"/>
          </p:cNvSpPr>
          <p:nvPr userDrawn="1"/>
        </p:nvSpPr>
        <p:spPr bwMode="auto">
          <a:xfrm>
            <a:off x="3305016" y="3829381"/>
            <a:ext cx="1652400" cy="116385"/>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3" name="Picture Placeholder 2"/>
          <p:cNvSpPr>
            <a:spLocks noGrp="1"/>
          </p:cNvSpPr>
          <p:nvPr>
            <p:ph type="pic" sz="quarter" idx="11"/>
          </p:nvPr>
        </p:nvSpPr>
        <p:spPr>
          <a:xfrm>
            <a:off x="0" y="0"/>
            <a:ext cx="12192000" cy="3606831"/>
          </a:xfrm>
          <a:solidFill>
            <a:schemeClr val="bg1">
              <a:lumMod val="75000"/>
            </a:schemeClr>
          </a:solidFill>
        </p:spPr>
        <p:txBody>
          <a:bodyPr/>
          <a:lstStyle/>
          <a:p>
            <a:r>
              <a:rPr lang="fr-FR" smtClean="0"/>
              <a:t>Cliquez sur l'icône pour ajouter une image</a:t>
            </a:r>
            <a:endParaRPr lang="en-GB" dirty="0"/>
          </a:p>
        </p:txBody>
      </p:sp>
      <p:sp>
        <p:nvSpPr>
          <p:cNvPr id="13" name="Rectangle 3"/>
          <p:cNvSpPr>
            <a:spLocks noGrp="1" noChangeArrowheads="1"/>
          </p:cNvSpPr>
          <p:nvPr>
            <p:ph type="ctrTitle"/>
          </p:nvPr>
        </p:nvSpPr>
        <p:spPr>
          <a:xfrm>
            <a:off x="3305016" y="4236010"/>
            <a:ext cx="6031344" cy="871200"/>
          </a:xfrm>
        </p:spPr>
        <p:txBody>
          <a:bodyPr/>
          <a:lstStyle>
            <a:lvl1pPr>
              <a:lnSpc>
                <a:spcPct val="105000"/>
              </a:lnSpc>
              <a:defRPr sz="3000">
                <a:solidFill>
                  <a:schemeClr val="bg1"/>
                </a:solidFill>
              </a:defRPr>
            </a:lvl1pPr>
          </a:lstStyle>
          <a:p>
            <a:pPr lvl="0"/>
            <a:r>
              <a:rPr lang="fr-FR" altLang="de-DE" noProof="0" smtClean="0"/>
              <a:t>Modifiez le style du titre</a:t>
            </a:r>
            <a:endParaRPr lang="de-DE" altLang="de-DE" noProof="0" dirty="0" smtClean="0"/>
          </a:p>
        </p:txBody>
      </p:sp>
      <p:sp>
        <p:nvSpPr>
          <p:cNvPr id="14" name="Rectangle 4"/>
          <p:cNvSpPr>
            <a:spLocks noGrp="1" noChangeArrowheads="1"/>
          </p:cNvSpPr>
          <p:nvPr>
            <p:ph type="subTitle" idx="1"/>
          </p:nvPr>
        </p:nvSpPr>
        <p:spPr>
          <a:xfrm>
            <a:off x="3305016" y="5217939"/>
            <a:ext cx="6031344" cy="597265"/>
          </a:xfrm>
        </p:spPr>
        <p:txBody>
          <a:bodyPr anchor="t"/>
          <a:lstStyle>
            <a:lvl1pPr>
              <a:lnSpc>
                <a:spcPct val="100000"/>
              </a:lnSpc>
              <a:defRPr sz="2000">
                <a:solidFill>
                  <a:schemeClr val="bg1"/>
                </a:solidFill>
              </a:defRPr>
            </a:lvl1pPr>
          </a:lstStyle>
          <a:p>
            <a:pPr lvl="0"/>
            <a:r>
              <a:rPr lang="fr-FR" altLang="de-DE" noProof="0" smtClean="0"/>
              <a:t>Modifiez le style des sous-titres du masque</a:t>
            </a:r>
            <a:endParaRPr lang="de-DE" altLang="de-DE" noProof="0" dirty="0" smtClean="0"/>
          </a:p>
        </p:txBody>
      </p:sp>
      <p:sp>
        <p:nvSpPr>
          <p:cNvPr id="15" name="Text Placeholder 2"/>
          <p:cNvSpPr>
            <a:spLocks noGrp="1"/>
          </p:cNvSpPr>
          <p:nvPr>
            <p:ph type="body" sz="quarter" idx="10"/>
          </p:nvPr>
        </p:nvSpPr>
        <p:spPr>
          <a:xfrm>
            <a:off x="3305016" y="5925934"/>
            <a:ext cx="6031344" cy="599409"/>
          </a:xfrm>
        </p:spPr>
        <p:txBody>
          <a:bodyPr anchor="b"/>
          <a:lstStyle>
            <a:lvl1pPr>
              <a:defRPr sz="1300">
                <a:solidFill>
                  <a:schemeClr val="bg1"/>
                </a:solidFill>
              </a:defRPr>
            </a:lvl1pPr>
          </a:lstStyle>
          <a:p>
            <a:pPr lvl="0"/>
            <a:r>
              <a:rPr lang="fr-FR" smtClean="0"/>
              <a:t>Modifiez les styles du texte du masque</a:t>
            </a:r>
          </a:p>
        </p:txBody>
      </p:sp>
    </p:spTree>
    <p:extLst>
      <p:ext uri="{BB962C8B-B14F-4D97-AF65-F5344CB8AC3E}">
        <p14:creationId xmlns:p14="http://schemas.microsoft.com/office/powerpoint/2010/main" val="240375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DE"/>
          </a:p>
        </p:txBody>
      </p:sp>
      <p:sp>
        <p:nvSpPr>
          <p:cNvPr id="3" name="Inhaltsplatzhalt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Date Placeholder 6"/>
          <p:cNvSpPr>
            <a:spLocks noGrp="1"/>
          </p:cNvSpPr>
          <p:nvPr>
            <p:ph type="dt" sz="half" idx="10"/>
          </p:nvPr>
        </p:nvSpPr>
        <p:spPr/>
        <p:txBody>
          <a:bodyPr/>
          <a:lstStyle/>
          <a:p>
            <a:r>
              <a:rPr lang="en-US" altLang="de-DE" dirty="0" smtClean="0"/>
              <a:t>13th July 2018</a:t>
            </a:r>
            <a:endParaRPr lang="de-DE" altLang="de-DE" dirty="0"/>
          </a:p>
        </p:txBody>
      </p:sp>
      <p:sp>
        <p:nvSpPr>
          <p:cNvPr id="8" name="Footer Placeholder 7"/>
          <p:cNvSpPr>
            <a:spLocks noGrp="1"/>
          </p:cNvSpPr>
          <p:nvPr>
            <p:ph type="ftr" sz="quarter" idx="11"/>
          </p:nvPr>
        </p:nvSpPr>
        <p:spPr/>
        <p:txBody>
          <a:bodyPr/>
          <a:lstStyle/>
          <a:p>
            <a:r>
              <a:rPr lang="en-US" altLang="de-DE" dirty="0" smtClean="0"/>
              <a:t>MSR-ERO Phase A - MBR</a:t>
            </a:r>
            <a:endParaRPr lang="de-DE" altLang="de-DE" dirty="0"/>
          </a:p>
        </p:txBody>
      </p:sp>
      <p:sp>
        <p:nvSpPr>
          <p:cNvPr id="9" name="Slide Number Placeholder 8"/>
          <p:cNvSpPr>
            <a:spLocks noGrp="1"/>
          </p:cNvSpPr>
          <p:nvPr>
            <p:ph type="sldNum" sz="quarter" idx="12"/>
          </p:nvPr>
        </p:nvSpPr>
        <p:spPr/>
        <p:txBody>
          <a:bodyPr/>
          <a:lstStyle/>
          <a:p>
            <a:fld id="{290114C8-F7F2-4E05-9CAE-DDD3D22A4BE8}" type="slidenum">
              <a:rPr lang="de-DE" altLang="de-DE" smtClean="0"/>
              <a:pPr/>
              <a:t>‹#›</a:t>
            </a:fld>
            <a:endParaRPr lang="de-DE" altLang="de-DE"/>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976393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DE"/>
          </a:p>
        </p:txBody>
      </p:sp>
      <p:sp>
        <p:nvSpPr>
          <p:cNvPr id="3" name="Inhaltsplatzhalter 2"/>
          <p:cNvSpPr>
            <a:spLocks noGrp="1"/>
          </p:cNvSpPr>
          <p:nvPr>
            <p:ph idx="1"/>
          </p:nvPr>
        </p:nvSpPr>
        <p:spPr>
          <a:xfrm>
            <a:off x="472404" y="1566000"/>
            <a:ext cx="5418347" cy="428643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8" name="Date Placeholder 7"/>
          <p:cNvSpPr>
            <a:spLocks noGrp="1"/>
          </p:cNvSpPr>
          <p:nvPr>
            <p:ph type="dt" sz="half" idx="14"/>
          </p:nvPr>
        </p:nvSpPr>
        <p:spPr/>
        <p:txBody>
          <a:bodyPr/>
          <a:lstStyle/>
          <a:p>
            <a:r>
              <a:rPr lang="en-US" altLang="de-DE" dirty="0" smtClean="0"/>
              <a:t>13th July 2018</a:t>
            </a:r>
            <a:endParaRPr lang="de-DE" altLang="de-DE" dirty="0"/>
          </a:p>
        </p:txBody>
      </p:sp>
      <p:sp>
        <p:nvSpPr>
          <p:cNvPr id="9" name="Footer Placeholder 8"/>
          <p:cNvSpPr>
            <a:spLocks noGrp="1"/>
          </p:cNvSpPr>
          <p:nvPr>
            <p:ph type="ftr" sz="quarter" idx="15"/>
          </p:nvPr>
        </p:nvSpPr>
        <p:spPr/>
        <p:txBody>
          <a:bodyPr/>
          <a:lstStyle/>
          <a:p>
            <a:r>
              <a:rPr lang="en-US" altLang="de-DE" dirty="0" smtClean="0"/>
              <a:t>MSR-ERO Phase A - MBR</a:t>
            </a:r>
            <a:endParaRPr lang="de-DE" altLang="de-DE" dirty="0"/>
          </a:p>
        </p:txBody>
      </p:sp>
      <p:sp>
        <p:nvSpPr>
          <p:cNvPr id="10" name="Slide Number Placeholder 9"/>
          <p:cNvSpPr>
            <a:spLocks noGrp="1"/>
          </p:cNvSpPr>
          <p:nvPr>
            <p:ph type="sldNum" sz="quarter" idx="16"/>
          </p:nvPr>
        </p:nvSpPr>
        <p:spPr/>
        <p:txBody>
          <a:bodyPr/>
          <a:lstStyle/>
          <a:p>
            <a:fld id="{290114C8-F7F2-4E05-9CAE-DDD3D22A4BE8}" type="slidenum">
              <a:rPr lang="de-DE" altLang="de-DE" smtClean="0"/>
              <a:pPr/>
              <a:t>‹#›</a:t>
            </a:fld>
            <a:endParaRPr lang="de-DE" altLang="de-DE"/>
          </a:p>
        </p:txBody>
      </p:sp>
      <p:sp>
        <p:nvSpPr>
          <p:cNvPr id="12" name="Picture Placeholder 11"/>
          <p:cNvSpPr>
            <a:spLocks noGrp="1"/>
          </p:cNvSpPr>
          <p:nvPr>
            <p:ph type="pic" sz="quarter" idx="17"/>
          </p:nvPr>
        </p:nvSpPr>
        <p:spPr>
          <a:xfrm>
            <a:off x="6156000" y="1565999"/>
            <a:ext cx="5508000" cy="3286800"/>
          </a:xfrm>
        </p:spPr>
        <p:txBody>
          <a:bodyPr/>
          <a:lstStyle/>
          <a:p>
            <a:r>
              <a:rPr lang="fr-FR" smtClean="0"/>
              <a:t>Cliquez sur l'icône pour ajouter une image</a:t>
            </a:r>
            <a:endParaRPr lang="en-GB" dirty="0"/>
          </a:p>
        </p:txBody>
      </p:sp>
      <p:sp>
        <p:nvSpPr>
          <p:cNvPr id="11"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184764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86200" y="2054627"/>
            <a:ext cx="7178352" cy="1372321"/>
          </a:xfrm>
        </p:spPr>
        <p:txBody>
          <a:bodyPr anchor="b" anchorCtr="0"/>
          <a:lstStyle>
            <a:lvl1pPr>
              <a:lnSpc>
                <a:spcPct val="110000"/>
              </a:lnSpc>
              <a:defRPr>
                <a:solidFill>
                  <a:schemeClr val="tx2"/>
                </a:solidFill>
              </a:defRPr>
            </a:lvl1pPr>
          </a:lstStyle>
          <a:p>
            <a:r>
              <a:rPr lang="fr-FR" smtClean="0"/>
              <a:t>Modifiez le style du titre</a:t>
            </a:r>
            <a:endParaRPr lang="de-DE" dirty="0"/>
          </a:p>
        </p:txBody>
      </p:sp>
      <p:sp>
        <p:nvSpPr>
          <p:cNvPr id="4" name="Datumsplatzhalter 3"/>
          <p:cNvSpPr>
            <a:spLocks noGrp="1"/>
          </p:cNvSpPr>
          <p:nvPr>
            <p:ph type="dt" sz="half" idx="10"/>
          </p:nvPr>
        </p:nvSpPr>
        <p:spPr/>
        <p:txBody>
          <a:bodyPr/>
          <a:lstStyle>
            <a:lvl1pPr>
              <a:defRPr/>
            </a:lvl1pPr>
          </a:lstStyle>
          <a:p>
            <a:r>
              <a:rPr lang="en-US" altLang="de-DE" dirty="0" smtClean="0"/>
              <a:t>13th July 2018</a:t>
            </a:r>
            <a:endParaRPr lang="de-DE" altLang="de-DE" dirty="0"/>
          </a:p>
        </p:txBody>
      </p:sp>
      <p:sp>
        <p:nvSpPr>
          <p:cNvPr id="5" name="Fußzeilenplatzhalter 4"/>
          <p:cNvSpPr>
            <a:spLocks noGrp="1"/>
          </p:cNvSpPr>
          <p:nvPr>
            <p:ph type="ftr" sz="quarter" idx="11"/>
          </p:nvPr>
        </p:nvSpPr>
        <p:spPr/>
        <p:txBody>
          <a:bodyPr/>
          <a:lstStyle>
            <a:lvl1pPr>
              <a:defRPr/>
            </a:lvl1pPr>
          </a:lstStyle>
          <a:p>
            <a:r>
              <a:rPr lang="en-US" altLang="de-DE" dirty="0" smtClean="0"/>
              <a:t>MSR-ERO Phase A - MBR</a:t>
            </a:r>
            <a:endParaRPr lang="de-DE" altLang="de-DE" dirty="0"/>
          </a:p>
        </p:txBody>
      </p:sp>
      <p:sp>
        <p:nvSpPr>
          <p:cNvPr id="6" name="Foliennummernplatzhalter 5"/>
          <p:cNvSpPr>
            <a:spLocks noGrp="1"/>
          </p:cNvSpPr>
          <p:nvPr>
            <p:ph type="sldNum" sz="quarter" idx="12"/>
          </p:nvPr>
        </p:nvSpPr>
        <p:spPr/>
        <p:txBody>
          <a:bodyPr/>
          <a:lstStyle>
            <a:lvl1pPr>
              <a:defRPr/>
            </a:lvl1pPr>
          </a:lstStyle>
          <a:p>
            <a:fld id="{43007711-F412-4B4A-AA73-3C02C4A23745}" type="slidenum">
              <a:rPr lang="de-DE" altLang="de-DE"/>
              <a:pPr/>
              <a:t>‹#›</a:t>
            </a:fld>
            <a:endParaRPr lang="de-DE" altLang="de-DE"/>
          </a:p>
        </p:txBody>
      </p:sp>
      <p:sp>
        <p:nvSpPr>
          <p:cNvPr id="10" name="Text Placeholder 9"/>
          <p:cNvSpPr>
            <a:spLocks noGrp="1"/>
          </p:cNvSpPr>
          <p:nvPr>
            <p:ph type="body" sz="quarter" idx="14"/>
          </p:nvPr>
        </p:nvSpPr>
        <p:spPr>
          <a:xfrm>
            <a:off x="3905794" y="3430829"/>
            <a:ext cx="7156802" cy="709613"/>
          </a:xfrm>
        </p:spPr>
        <p:txBody>
          <a:bodyPr/>
          <a:lstStyle>
            <a:lvl1pPr>
              <a:lnSpc>
                <a:spcPct val="100000"/>
              </a:lnSpc>
              <a:defRPr sz="2000">
                <a:solidFill>
                  <a:schemeClr val="tx2"/>
                </a:solidFill>
              </a:defRPr>
            </a:lvl1pPr>
          </a:lstStyle>
          <a:p>
            <a:pPr lvl="0"/>
            <a:r>
              <a:rPr lang="fr-FR" smtClean="0"/>
              <a:t>Modifiez les styles du texte du masque</a:t>
            </a:r>
          </a:p>
        </p:txBody>
      </p:sp>
      <p:sp>
        <p:nvSpPr>
          <p:cNvPr id="8" name="Text Placeholder 10"/>
          <p:cNvSpPr>
            <a:spLocks noGrp="1"/>
          </p:cNvSpPr>
          <p:nvPr>
            <p:ph type="body" sz="quarter" idx="13" hasCustomPrompt="1"/>
          </p:nvPr>
        </p:nvSpPr>
        <p:spPr>
          <a:xfrm>
            <a:off x="8661690" y="332209"/>
            <a:ext cx="3266785" cy="144463"/>
          </a:xfrm>
        </p:spPr>
        <p:txBody>
          <a:bodyPr/>
          <a:lstStyle>
            <a:lvl1pPr algn="r">
              <a:defRPr sz="800">
                <a:solidFill>
                  <a:srgbClr val="FF0000"/>
                </a:solidFill>
              </a:defRPr>
            </a:lvl1pPr>
          </a:lstStyle>
          <a:p>
            <a:pPr lvl="0"/>
            <a:r>
              <a:rPr lang="en-US" dirty="0" smtClean="0"/>
              <a:t>[Indicate confidentiality here]</a:t>
            </a:r>
            <a:endParaRPr lang="en-GB" dirty="0"/>
          </a:p>
        </p:txBody>
      </p:sp>
    </p:spTree>
    <p:extLst>
      <p:ext uri="{BB962C8B-B14F-4D97-AF65-F5344CB8AC3E}">
        <p14:creationId xmlns:p14="http://schemas.microsoft.com/office/powerpoint/2010/main" val="33369632"/>
      </p:ext>
    </p:extLst>
  </p:cSld>
  <p:clrMapOvr>
    <a:masterClrMapping/>
  </p:clrMapOvr>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9901" y="653692"/>
            <a:ext cx="11249698" cy="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smtClean="0"/>
              <a:t>Titelmasterformat durch Klicken bearbeiten</a:t>
            </a:r>
          </a:p>
        </p:txBody>
      </p:sp>
      <p:sp>
        <p:nvSpPr>
          <p:cNvPr id="1027" name="Rectangle 3"/>
          <p:cNvSpPr>
            <a:spLocks noGrp="1" noChangeArrowheads="1"/>
          </p:cNvSpPr>
          <p:nvPr>
            <p:ph type="body" idx="1"/>
          </p:nvPr>
        </p:nvSpPr>
        <p:spPr bwMode="auto">
          <a:xfrm>
            <a:off x="472407" y="1566000"/>
            <a:ext cx="11247192" cy="428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smtClean="0"/>
              <a:t>Textmasterformate durch Klicken bearbeiten</a:t>
            </a:r>
          </a:p>
          <a:p>
            <a:pPr lvl="1"/>
            <a:r>
              <a:rPr lang="de-DE" altLang="de-DE" dirty="0" smtClean="0"/>
              <a:t>Zweite Ebene</a:t>
            </a:r>
          </a:p>
          <a:p>
            <a:pPr lvl="2"/>
            <a:r>
              <a:rPr lang="de-DE" altLang="de-DE" dirty="0" smtClean="0"/>
              <a:t>Dritte Ebene</a:t>
            </a:r>
          </a:p>
          <a:p>
            <a:pPr lvl="3"/>
            <a:r>
              <a:rPr lang="de-DE" altLang="de-DE" dirty="0" smtClean="0"/>
              <a:t>Vierte Ebene</a:t>
            </a:r>
          </a:p>
          <a:p>
            <a:pPr lvl="4"/>
            <a:r>
              <a:rPr lang="de-DE" altLang="de-DE" dirty="0" smtClean="0"/>
              <a:t>Fünfte Ebene</a:t>
            </a:r>
          </a:p>
        </p:txBody>
      </p:sp>
      <p:sp>
        <p:nvSpPr>
          <p:cNvPr id="1028" name="Rectangle 4"/>
          <p:cNvSpPr>
            <a:spLocks noGrp="1" noChangeArrowheads="1"/>
          </p:cNvSpPr>
          <p:nvPr>
            <p:ph type="dt" sz="half" idx="2"/>
          </p:nvPr>
        </p:nvSpPr>
        <p:spPr bwMode="auto">
          <a:xfrm>
            <a:off x="777600" y="6444000"/>
            <a:ext cx="1159100"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1042962">
              <a:lnSpc>
                <a:spcPct val="100000"/>
              </a:lnSpc>
              <a:defRPr sz="800">
                <a:solidFill>
                  <a:schemeClr val="tx1">
                    <a:lumMod val="65000"/>
                    <a:lumOff val="35000"/>
                  </a:schemeClr>
                </a:solidFill>
              </a:defRPr>
            </a:lvl1pPr>
          </a:lstStyle>
          <a:p>
            <a:r>
              <a:rPr lang="en-US" altLang="de-DE" dirty="0" smtClean="0"/>
              <a:t>13th July 2018</a:t>
            </a:r>
            <a:endParaRPr lang="de-DE" altLang="de-DE" dirty="0"/>
          </a:p>
        </p:txBody>
      </p:sp>
      <p:sp>
        <p:nvSpPr>
          <p:cNvPr id="1029" name="Rectangle 5"/>
          <p:cNvSpPr>
            <a:spLocks noGrp="1" noChangeArrowheads="1"/>
          </p:cNvSpPr>
          <p:nvPr>
            <p:ph type="ftr" sz="quarter" idx="3"/>
          </p:nvPr>
        </p:nvSpPr>
        <p:spPr bwMode="auto">
          <a:xfrm>
            <a:off x="2236498" y="6444000"/>
            <a:ext cx="8296104"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defTabSz="1042962">
              <a:lnSpc>
                <a:spcPct val="100000"/>
              </a:lnSpc>
              <a:defRPr sz="800">
                <a:solidFill>
                  <a:schemeClr val="tx1">
                    <a:lumMod val="65000"/>
                    <a:lumOff val="35000"/>
                  </a:schemeClr>
                </a:solidFill>
              </a:defRPr>
            </a:lvl1pPr>
          </a:lstStyle>
          <a:p>
            <a:r>
              <a:rPr lang="en-US" altLang="de-DE" dirty="0" smtClean="0"/>
              <a:t>MSR-ERO Phase A - MBR</a:t>
            </a:r>
            <a:endParaRPr lang="de-DE" altLang="de-DE" dirty="0"/>
          </a:p>
        </p:txBody>
      </p:sp>
      <p:sp>
        <p:nvSpPr>
          <p:cNvPr id="1030" name="Rectangle 6"/>
          <p:cNvSpPr>
            <a:spLocks noGrp="1" noChangeArrowheads="1"/>
          </p:cNvSpPr>
          <p:nvPr>
            <p:ph type="sldNum" sz="quarter" idx="4"/>
          </p:nvPr>
        </p:nvSpPr>
        <p:spPr bwMode="auto">
          <a:xfrm>
            <a:off x="472407" y="6444000"/>
            <a:ext cx="295001" cy="2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defTabSz="1042962">
              <a:lnSpc>
                <a:spcPct val="100000"/>
              </a:lnSpc>
              <a:defRPr sz="800">
                <a:solidFill>
                  <a:schemeClr val="tx1">
                    <a:lumMod val="65000"/>
                    <a:lumOff val="35000"/>
                  </a:schemeClr>
                </a:solidFill>
              </a:defRPr>
            </a:lvl1pPr>
          </a:lstStyle>
          <a:p>
            <a:fld id="{290114C8-F7F2-4E05-9CAE-DDD3D22A4BE8}" type="slidenum">
              <a:rPr lang="de-DE" altLang="de-DE" smtClean="0"/>
              <a:pPr/>
              <a:t>‹#›</a:t>
            </a:fld>
            <a:endParaRPr lang="de-DE" altLang="de-DE"/>
          </a:p>
        </p:txBody>
      </p:sp>
      <p:pic>
        <p:nvPicPr>
          <p:cNvPr id="7" name="Picture 6" descr="Screen Shot 2016-11-11 at 09.55.03.png"/>
          <p:cNvPicPr>
            <a:picLocks noChangeAspect="1"/>
          </p:cNvPicPr>
          <p:nvPr/>
        </p:nvPicPr>
        <p:blipFill>
          <a:blip r:embed="rId31" cstate="screen">
            <a:alphaModFix/>
            <a:extLst>
              <a:ext uri="{28A0092B-C50C-407E-A947-70E740481C1C}">
                <a14:useLocalDpi xmlns:a14="http://schemas.microsoft.com/office/drawing/2010/main"/>
              </a:ext>
            </a:extLst>
          </a:blip>
          <a:stretch>
            <a:fillRect/>
          </a:stretch>
        </p:blipFill>
        <p:spPr>
          <a:xfrm>
            <a:off x="10832400" y="6444000"/>
            <a:ext cx="1108800" cy="231001"/>
          </a:xfrm>
          <a:prstGeom prst="rect">
            <a:avLst/>
          </a:prstGeom>
        </p:spPr>
      </p:pic>
      <p:sp>
        <p:nvSpPr>
          <p:cNvPr id="8" name="Freeform 5"/>
          <p:cNvSpPr>
            <a:spLocks noChangeAspect="1" noEditPoints="1"/>
          </p:cNvSpPr>
          <p:nvPr/>
        </p:nvSpPr>
        <p:spPr bwMode="auto">
          <a:xfrm>
            <a:off x="469900" y="378000"/>
            <a:ext cx="1227600" cy="86461"/>
          </a:xfrm>
          <a:custGeom>
            <a:avLst/>
            <a:gdLst>
              <a:gd name="T0" fmla="*/ 263 w 5735"/>
              <a:gd name="T1" fmla="*/ 202 h 404"/>
              <a:gd name="T2" fmla="*/ 0 w 5735"/>
              <a:gd name="T3" fmla="*/ 395 h 404"/>
              <a:gd name="T4" fmla="*/ 160 w 5735"/>
              <a:gd name="T5" fmla="*/ 10 h 404"/>
              <a:gd name="T6" fmla="*/ 399 w 5735"/>
              <a:gd name="T7" fmla="*/ 395 h 404"/>
              <a:gd name="T8" fmla="*/ 466 w 5735"/>
              <a:gd name="T9" fmla="*/ 224 h 404"/>
              <a:gd name="T10" fmla="*/ 466 w 5735"/>
              <a:gd name="T11" fmla="*/ 68 h 404"/>
              <a:gd name="T12" fmla="*/ 399 w 5735"/>
              <a:gd name="T13" fmla="*/ 395 h 404"/>
              <a:gd name="T14" fmla="*/ 813 w 5735"/>
              <a:gd name="T15" fmla="*/ 224 h 404"/>
              <a:gd name="T16" fmla="*/ 813 w 5735"/>
              <a:gd name="T17" fmla="*/ 68 h 404"/>
              <a:gd name="T18" fmla="*/ 746 w 5735"/>
              <a:gd name="T19" fmla="*/ 395 h 404"/>
              <a:gd name="T20" fmla="*/ 1348 w 5735"/>
              <a:gd name="T21" fmla="*/ 336 h 404"/>
              <a:gd name="T22" fmla="*/ 1329 w 5735"/>
              <a:gd name="T23" fmla="*/ 169 h 404"/>
              <a:gd name="T24" fmla="*/ 1344 w 5735"/>
              <a:gd name="T25" fmla="*/ 10 h 404"/>
              <a:gd name="T26" fmla="*/ 1413 w 5735"/>
              <a:gd name="T27" fmla="*/ 395 h 404"/>
              <a:gd name="T28" fmla="*/ 1654 w 5735"/>
              <a:gd name="T29" fmla="*/ 395 h 404"/>
              <a:gd name="T30" fmla="*/ 1661 w 5735"/>
              <a:gd name="T31" fmla="*/ 293 h 404"/>
              <a:gd name="T32" fmla="*/ 1413 w 5735"/>
              <a:gd name="T33" fmla="*/ 395 h 404"/>
              <a:gd name="T34" fmla="*/ 1793 w 5735"/>
              <a:gd name="T35" fmla="*/ 202 h 404"/>
              <a:gd name="T36" fmla="*/ 1977 w 5735"/>
              <a:gd name="T37" fmla="*/ 349 h 404"/>
              <a:gd name="T38" fmla="*/ 2141 w 5735"/>
              <a:gd name="T39" fmla="*/ 132 h 404"/>
              <a:gd name="T40" fmla="*/ 2491 w 5735"/>
              <a:gd name="T41" fmla="*/ 336 h 404"/>
              <a:gd name="T42" fmla="*/ 2471 w 5735"/>
              <a:gd name="T43" fmla="*/ 169 h 404"/>
              <a:gd name="T44" fmla="*/ 2487 w 5735"/>
              <a:gd name="T45" fmla="*/ 10 h 404"/>
              <a:gd name="T46" fmla="*/ 2837 w 5735"/>
              <a:gd name="T47" fmla="*/ 76 h 404"/>
              <a:gd name="T48" fmla="*/ 2837 w 5735"/>
              <a:gd name="T49" fmla="*/ 76 h 404"/>
              <a:gd name="T50" fmla="*/ 2761 w 5735"/>
              <a:gd name="T51" fmla="*/ 293 h 404"/>
              <a:gd name="T52" fmla="*/ 2874 w 5735"/>
              <a:gd name="T53" fmla="*/ 10 h 404"/>
              <a:gd name="T54" fmla="*/ 3068 w 5735"/>
              <a:gd name="T55" fmla="*/ 395 h 404"/>
              <a:gd name="T56" fmla="*/ 3309 w 5735"/>
              <a:gd name="T57" fmla="*/ 395 h 404"/>
              <a:gd name="T58" fmla="*/ 3316 w 5735"/>
              <a:gd name="T59" fmla="*/ 293 h 404"/>
              <a:gd name="T60" fmla="*/ 3068 w 5735"/>
              <a:gd name="T61" fmla="*/ 395 h 404"/>
              <a:gd name="T62" fmla="*/ 3729 w 5735"/>
              <a:gd name="T63" fmla="*/ 202 h 404"/>
              <a:gd name="T64" fmla="*/ 3467 w 5735"/>
              <a:gd name="T65" fmla="*/ 395 h 404"/>
              <a:gd name="T66" fmla="*/ 3627 w 5735"/>
              <a:gd name="T67" fmla="*/ 10 h 404"/>
              <a:gd name="T68" fmla="*/ 3984 w 5735"/>
              <a:gd name="T69" fmla="*/ 266 h 404"/>
              <a:gd name="T70" fmla="*/ 4111 w 5735"/>
              <a:gd name="T71" fmla="*/ 155 h 404"/>
              <a:gd name="T72" fmla="*/ 4287 w 5735"/>
              <a:gd name="T73" fmla="*/ 123 h 404"/>
              <a:gd name="T74" fmla="*/ 4198 w 5735"/>
              <a:gd name="T75" fmla="*/ 243 h 404"/>
              <a:gd name="T76" fmla="*/ 3984 w 5735"/>
              <a:gd name="T77" fmla="*/ 266 h 404"/>
              <a:gd name="T78" fmla="*/ 4598 w 5735"/>
              <a:gd name="T79" fmla="*/ 128 h 404"/>
              <a:gd name="T80" fmla="*/ 4365 w 5735"/>
              <a:gd name="T81" fmla="*/ 395 h 404"/>
              <a:gd name="T82" fmla="*/ 4535 w 5735"/>
              <a:gd name="T83" fmla="*/ 247 h 404"/>
              <a:gd name="T84" fmla="*/ 4365 w 5735"/>
              <a:gd name="T85" fmla="*/ 395 h 404"/>
              <a:gd name="T86" fmla="*/ 4900 w 5735"/>
              <a:gd name="T87" fmla="*/ 241 h 404"/>
              <a:gd name="T88" fmla="*/ 4658 w 5735"/>
              <a:gd name="T89" fmla="*/ 395 h 404"/>
              <a:gd name="T90" fmla="*/ 4954 w 5735"/>
              <a:gd name="T91" fmla="*/ 395 h 404"/>
              <a:gd name="T92" fmla="*/ 4658 w 5735"/>
              <a:gd name="T93" fmla="*/ 395 h 404"/>
              <a:gd name="T94" fmla="*/ 5037 w 5735"/>
              <a:gd name="T95" fmla="*/ 202 h 404"/>
              <a:gd name="T96" fmla="*/ 5221 w 5735"/>
              <a:gd name="T97" fmla="*/ 349 h 404"/>
              <a:gd name="T98" fmla="*/ 5385 w 5735"/>
              <a:gd name="T99" fmla="*/ 132 h 404"/>
              <a:gd name="T100" fmla="*/ 5735 w 5735"/>
              <a:gd name="T101" fmla="*/ 336 h 404"/>
              <a:gd name="T102" fmla="*/ 5716 w 5735"/>
              <a:gd name="T103" fmla="*/ 169 h 404"/>
              <a:gd name="T104" fmla="*/ 5731 w 5735"/>
              <a:gd name="T105" fmla="*/ 1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5" h="404">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Tree>
  </p:cSld>
  <p:clrMap bg1="lt1" tx1="dk1" bg2="lt2" tx2="dk2" accent1="accent1" accent2="accent2" accent3="accent3" accent4="accent4" accent5="accent5" accent6="accent6" hlink="hlink" folHlink="folHlink"/>
  <p:sldLayoutIdLst>
    <p:sldLayoutId id="2147483666" r:id="rId1"/>
    <p:sldLayoutId id="2147483680" r:id="rId2"/>
    <p:sldLayoutId id="2147483678" r:id="rId3"/>
    <p:sldLayoutId id="2147483677" r:id="rId4"/>
    <p:sldLayoutId id="2147483674" r:id="rId5"/>
    <p:sldLayoutId id="2147483679" r:id="rId6"/>
    <p:sldLayoutId id="2147483650" r:id="rId7"/>
    <p:sldLayoutId id="2147483660" r:id="rId8"/>
    <p:sldLayoutId id="2147483675" r:id="rId9"/>
    <p:sldLayoutId id="2147483676" r:id="rId10"/>
    <p:sldLayoutId id="2147483654" r:id="rId11"/>
    <p:sldLayoutId id="2147483655" r:id="rId12"/>
    <p:sldLayoutId id="2147483681" r:id="rId13"/>
    <p:sldLayoutId id="2147483682" r:id="rId14"/>
    <p:sldLayoutId id="2147483686" r:id="rId15"/>
    <p:sldLayoutId id="2147483687" r:id="rId16"/>
    <p:sldLayoutId id="2147483688"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hdr="0"/>
  <p:txStyles>
    <p:titleStyle>
      <a:lvl1pPr algn="l" defTabSz="1042962" rtl="0" eaLnBrk="1" fontAlgn="base" hangingPunct="1">
        <a:lnSpc>
          <a:spcPct val="110000"/>
        </a:lnSpc>
        <a:spcBef>
          <a:spcPct val="0"/>
        </a:spcBef>
        <a:spcAft>
          <a:spcPct val="0"/>
        </a:spcAft>
        <a:defRPr sz="2500">
          <a:solidFill>
            <a:schemeClr val="tx2"/>
          </a:solidFill>
          <a:latin typeface="+mj-lt"/>
          <a:ea typeface="+mj-ea"/>
          <a:cs typeface="+mj-cs"/>
        </a:defRPr>
      </a:lvl1pPr>
      <a:lvl2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2pPr>
      <a:lvl3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3pPr>
      <a:lvl4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4pPr>
      <a:lvl5pPr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5pPr>
      <a:lvl6pPr marL="457188"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6pPr>
      <a:lvl7pPr marL="914376"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7pPr>
      <a:lvl8pPr marL="1371565"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8pPr>
      <a:lvl9pPr marL="1828753" algn="l" defTabSz="1042962" rtl="0" eaLnBrk="1" fontAlgn="base" hangingPunct="1">
        <a:lnSpc>
          <a:spcPct val="110000"/>
        </a:lnSpc>
        <a:spcBef>
          <a:spcPct val="0"/>
        </a:spcBef>
        <a:spcAft>
          <a:spcPct val="0"/>
        </a:spcAft>
        <a:defRPr sz="2500">
          <a:solidFill>
            <a:schemeClr val="accent1"/>
          </a:solidFill>
          <a:latin typeface="Arial" pitchFamily="34" charset="0"/>
          <a:cs typeface="Arial" pitchFamily="34" charset="0"/>
        </a:defRPr>
      </a:lvl9pPr>
    </p:titleStyle>
    <p:body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p:bodyStyle>
    <p:otherStyle>
      <a:defPPr>
        <a:defRPr lang="de-DE"/>
      </a:defPPr>
      <a:lvl1pPr marL="0" algn="l" defTabSz="914376" rtl="0" eaLnBrk="1" latinLnBrk="0" hangingPunct="1">
        <a:defRPr sz="1800" kern="1200">
          <a:solidFill>
            <a:schemeClr val="tx1"/>
          </a:solidFill>
          <a:latin typeface="+mn-lt"/>
          <a:ea typeface="+mn-ea"/>
          <a:cs typeface="+mn-cs"/>
        </a:defRPr>
      </a:lvl1pPr>
      <a:lvl2pPr marL="457188" algn="l" defTabSz="914376" rtl="0" eaLnBrk="1" latinLnBrk="0" hangingPunct="1">
        <a:defRPr sz="1800" kern="1200">
          <a:solidFill>
            <a:schemeClr val="tx1"/>
          </a:solidFill>
          <a:latin typeface="+mn-lt"/>
          <a:ea typeface="+mn-ea"/>
          <a:cs typeface="+mn-cs"/>
        </a:defRPr>
      </a:lvl2pPr>
      <a:lvl3pPr marL="914376" algn="l" defTabSz="914376" rtl="0" eaLnBrk="1" latinLnBrk="0" hangingPunct="1">
        <a:defRPr sz="1800" kern="1200">
          <a:solidFill>
            <a:schemeClr val="tx1"/>
          </a:solidFill>
          <a:latin typeface="+mn-lt"/>
          <a:ea typeface="+mn-ea"/>
          <a:cs typeface="+mn-cs"/>
        </a:defRPr>
      </a:lvl3pPr>
      <a:lvl4pPr marL="1371565" algn="l" defTabSz="914376" rtl="0" eaLnBrk="1" latinLnBrk="0" hangingPunct="1">
        <a:defRPr sz="1800" kern="1200">
          <a:solidFill>
            <a:schemeClr val="tx1"/>
          </a:solidFill>
          <a:latin typeface="+mn-lt"/>
          <a:ea typeface="+mn-ea"/>
          <a:cs typeface="+mn-cs"/>
        </a:defRPr>
      </a:lvl4pPr>
      <a:lvl5pPr marL="1828753" algn="l" defTabSz="914376" rtl="0" eaLnBrk="1" latinLnBrk="0" hangingPunct="1">
        <a:defRPr sz="1800" kern="1200">
          <a:solidFill>
            <a:schemeClr val="tx1"/>
          </a:solidFill>
          <a:latin typeface="+mn-lt"/>
          <a:ea typeface="+mn-ea"/>
          <a:cs typeface="+mn-cs"/>
        </a:defRPr>
      </a:lvl5pPr>
      <a:lvl6pPr marL="2285941" algn="l" defTabSz="914376" rtl="0" eaLnBrk="1" latinLnBrk="0" hangingPunct="1">
        <a:defRPr sz="1800" kern="1200">
          <a:solidFill>
            <a:schemeClr val="tx1"/>
          </a:solidFill>
          <a:latin typeface="+mn-lt"/>
          <a:ea typeface="+mn-ea"/>
          <a:cs typeface="+mn-cs"/>
        </a:defRPr>
      </a:lvl6pPr>
      <a:lvl7pPr marL="2743129" algn="l" defTabSz="914376" rtl="0" eaLnBrk="1" latinLnBrk="0" hangingPunct="1">
        <a:defRPr sz="1800" kern="1200">
          <a:solidFill>
            <a:schemeClr val="tx1"/>
          </a:solidFill>
          <a:latin typeface="+mn-lt"/>
          <a:ea typeface="+mn-ea"/>
          <a:cs typeface="+mn-cs"/>
        </a:defRPr>
      </a:lvl7pPr>
      <a:lvl8pPr marL="3200318" algn="l" defTabSz="914376" rtl="0" eaLnBrk="1" latinLnBrk="0" hangingPunct="1">
        <a:defRPr sz="1800" kern="1200">
          <a:solidFill>
            <a:schemeClr val="tx1"/>
          </a:solidFill>
          <a:latin typeface="+mn-lt"/>
          <a:ea typeface="+mn-ea"/>
          <a:cs typeface="+mn-cs"/>
        </a:defRPr>
      </a:lvl8pPr>
      <a:lvl9pPr marL="3657506" algn="l" defTabSz="914376"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guide id="3" pos="2448" userDrawn="1">
          <p15:clr>
            <a:srgbClr val="F26B43"/>
          </p15:clr>
        </p15:guide>
        <p15:guide id="4" pos="296" userDrawn="1">
          <p15:clr>
            <a:srgbClr val="F26B43"/>
          </p15:clr>
        </p15:guide>
        <p15:guide id="5" orient="horz" pos="2085" userDrawn="1">
          <p15:clr>
            <a:srgbClr val="F26B43"/>
          </p15:clr>
        </p15:guide>
        <p15:guide id="6" pos="751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1.wmf"/><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emf"/></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dirty="0" smtClean="0"/>
          </a:p>
          <a:p>
            <a:r>
              <a:rPr lang="en-GB" dirty="0" smtClean="0"/>
              <a:t>7</a:t>
            </a:r>
            <a:r>
              <a:rPr lang="en-GB" baseline="30000" dirty="0" smtClean="0"/>
              <a:t>th</a:t>
            </a:r>
            <a:r>
              <a:rPr lang="en-GB" dirty="0" smtClean="0"/>
              <a:t> International Conference on Astrodynamics Tools and Techniques</a:t>
            </a:r>
            <a:endParaRPr lang="fr-FR" dirty="0" smtClean="0"/>
          </a:p>
          <a:p>
            <a:r>
              <a:rPr lang="fr-FR" dirty="0" smtClean="0"/>
              <a:t>6-9 </a:t>
            </a:r>
            <a:r>
              <a:rPr lang="fr-FR" dirty="0" err="1" smtClean="0"/>
              <a:t>November</a:t>
            </a:r>
            <a:r>
              <a:rPr lang="fr-FR" dirty="0" smtClean="0"/>
              <a:t> 2018</a:t>
            </a:r>
            <a:r>
              <a:rPr lang="fr-FR" dirty="0"/>
              <a:t>, DLR </a:t>
            </a:r>
            <a:r>
              <a:rPr lang="fr-FR" dirty="0" err="1"/>
              <a:t>Oberpfaffenhofen</a:t>
            </a:r>
            <a:r>
              <a:rPr lang="fr-FR" dirty="0"/>
              <a:t>, Germany</a:t>
            </a:r>
            <a:endParaRPr lang="en-GB" dirty="0"/>
          </a:p>
        </p:txBody>
      </p:sp>
      <p:sp>
        <p:nvSpPr>
          <p:cNvPr id="3" name="Titre 2"/>
          <p:cNvSpPr>
            <a:spLocks noGrp="1"/>
          </p:cNvSpPr>
          <p:nvPr>
            <p:ph type="ctrTitle"/>
          </p:nvPr>
        </p:nvSpPr>
        <p:spPr>
          <a:xfrm>
            <a:off x="3305015" y="1628800"/>
            <a:ext cx="8158236" cy="2892800"/>
          </a:xfrm>
        </p:spPr>
        <p:txBody>
          <a:bodyPr/>
          <a:lstStyle/>
          <a:p>
            <a:r>
              <a:rPr lang="fr-FR" sz="3200" dirty="0"/>
              <a:t>Mars </a:t>
            </a:r>
            <a:r>
              <a:rPr lang="fr-FR" sz="3200" dirty="0" err="1"/>
              <a:t>Sample</a:t>
            </a:r>
            <a:r>
              <a:rPr lang="fr-FR" sz="3200" dirty="0"/>
              <a:t> </a:t>
            </a:r>
            <a:r>
              <a:rPr lang="fr-FR" sz="3200" dirty="0" smtClean="0"/>
              <a:t>Return: Mission </a:t>
            </a:r>
            <a:r>
              <a:rPr lang="fr-FR" sz="3200" dirty="0" err="1" smtClean="0"/>
              <a:t>Analysis</a:t>
            </a:r>
            <a:r>
              <a:rPr lang="fr-FR" sz="3200" dirty="0" smtClean="0"/>
              <a:t> for an ESA </a:t>
            </a:r>
            <a:r>
              <a:rPr lang="fr-FR" sz="3200" dirty="0" err="1" smtClean="0"/>
              <a:t>Earth</a:t>
            </a:r>
            <a:r>
              <a:rPr lang="fr-FR" sz="3200" dirty="0" smtClean="0"/>
              <a:t> Return Orbiter</a:t>
            </a:r>
            <a:br>
              <a:rPr lang="fr-FR" sz="3200" dirty="0" smtClean="0"/>
            </a:br>
            <a:r>
              <a:rPr lang="fr-FR" sz="1800" dirty="0" smtClean="0"/>
              <a:t>Eric </a:t>
            </a:r>
            <a:r>
              <a:rPr lang="fr-FR" sz="1800" dirty="0" smtClean="0"/>
              <a:t>Joffre, </a:t>
            </a:r>
            <a:r>
              <a:rPr lang="fr-FR" sz="1800" dirty="0"/>
              <a:t>Uwe </a:t>
            </a:r>
            <a:r>
              <a:rPr lang="fr-FR" sz="1800" dirty="0" err="1" smtClean="0"/>
              <a:t>Derz</a:t>
            </a:r>
            <a:r>
              <a:rPr lang="fr-FR" sz="1800" dirty="0" smtClean="0"/>
              <a:t>, </a:t>
            </a:r>
            <a:r>
              <a:rPr lang="fr-FR" sz="1800" dirty="0"/>
              <a:t>Marie-Claire </a:t>
            </a:r>
            <a:r>
              <a:rPr lang="fr-FR" sz="1800" dirty="0" err="1" smtClean="0"/>
              <a:t>Perkinson</a:t>
            </a:r>
            <a:r>
              <a:rPr lang="fr-FR" sz="1800" dirty="0" smtClean="0"/>
              <a:t> (Airbus)</a:t>
            </a:r>
            <a:br>
              <a:rPr lang="fr-FR" sz="1800" dirty="0" smtClean="0"/>
            </a:br>
            <a:r>
              <a:rPr lang="fr-FR" sz="1800" dirty="0" smtClean="0"/>
              <a:t>Jakob </a:t>
            </a:r>
            <a:r>
              <a:rPr lang="fr-FR" sz="1800" dirty="0" err="1" smtClean="0"/>
              <a:t>Huesing</a:t>
            </a:r>
            <a:r>
              <a:rPr lang="fr-FR" sz="1800" dirty="0" smtClean="0"/>
              <a:t>, </a:t>
            </a:r>
            <a:r>
              <a:rPr lang="fr-FR" sz="1800" dirty="0" err="1" smtClean="0"/>
              <a:t>Friederike</a:t>
            </a:r>
            <a:r>
              <a:rPr lang="fr-FR" sz="1800" dirty="0" smtClean="0"/>
              <a:t> </a:t>
            </a:r>
            <a:r>
              <a:rPr lang="fr-FR" sz="1800" dirty="0" err="1" smtClean="0"/>
              <a:t>Beyer</a:t>
            </a:r>
            <a:r>
              <a:rPr lang="fr-FR" sz="1800" dirty="0" smtClean="0"/>
              <a:t>, </a:t>
            </a:r>
            <a:r>
              <a:rPr lang="fr-FR" sz="1800" dirty="0"/>
              <a:t>and Jose-Manuel Sanchez </a:t>
            </a:r>
            <a:r>
              <a:rPr lang="fr-FR" sz="1800" dirty="0" smtClean="0"/>
              <a:t>Perez (ESA)</a:t>
            </a:r>
            <a:endParaRPr lang="en-GB" sz="2400" dirty="0"/>
          </a:p>
        </p:txBody>
      </p:sp>
    </p:spTree>
    <p:extLst>
      <p:ext uri="{BB962C8B-B14F-4D97-AF65-F5344CB8AC3E}">
        <p14:creationId xmlns:p14="http://schemas.microsoft.com/office/powerpoint/2010/main" val="4234926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653692"/>
            <a:ext cx="11722100" cy="881187"/>
          </a:xfrm>
        </p:spPr>
        <p:txBody>
          <a:bodyPr/>
          <a:lstStyle/>
          <a:p>
            <a:r>
              <a:rPr lang="en-GB" dirty="0" smtClean="0"/>
              <a:t>Target Orbit Acquisition: </a:t>
            </a:r>
            <a:r>
              <a:rPr lang="en-GB" dirty="0" err="1" smtClean="0"/>
              <a:t>Apocentre</a:t>
            </a:r>
            <a:r>
              <a:rPr lang="en-GB" dirty="0" smtClean="0"/>
              <a:t> Reduction and </a:t>
            </a:r>
            <a:r>
              <a:rPr lang="en-GB" dirty="0" err="1" smtClean="0"/>
              <a:t>Aerobraking</a:t>
            </a:r>
            <a:r>
              <a:rPr lang="en-GB" dirty="0" smtClean="0"/>
              <a:t> (A/B)</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Content Placeholder 8"/>
          <p:cNvSpPr>
            <a:spLocks noGrp="1"/>
          </p:cNvSpPr>
          <p:nvPr>
            <p:ph idx="1"/>
          </p:nvPr>
        </p:nvSpPr>
        <p:spPr>
          <a:xfrm>
            <a:off x="472405" y="1300992"/>
            <a:ext cx="3679379" cy="5080336"/>
          </a:xfrm>
        </p:spPr>
        <p:txBody>
          <a:bodyPr/>
          <a:lstStyle/>
          <a:p>
            <a:pPr marL="285750" indent="-285750">
              <a:buFont typeface="Wingdings" panose="05000000000000000000" pitchFamily="2" charset="2"/>
              <a:buChar char="Ø"/>
            </a:pPr>
            <a:r>
              <a:rPr lang="en-GB" dirty="0" smtClean="0">
                <a:solidFill>
                  <a:schemeClr val="bg2">
                    <a:lumMod val="75000"/>
                  </a:schemeClr>
                </a:solidFill>
              </a:rPr>
              <a:t>The default assumption for preliminary budgets is to start </a:t>
            </a:r>
            <a:r>
              <a:rPr lang="en-GB" dirty="0" err="1" smtClean="0">
                <a:solidFill>
                  <a:schemeClr val="bg2">
                    <a:lumMod val="75000"/>
                  </a:schemeClr>
                </a:solidFill>
              </a:rPr>
              <a:t>aerobraking</a:t>
            </a:r>
            <a:r>
              <a:rPr lang="en-GB" dirty="0" smtClean="0">
                <a:solidFill>
                  <a:schemeClr val="bg2">
                    <a:lumMod val="75000"/>
                  </a:schemeClr>
                </a:solidFill>
              </a:rPr>
              <a:t> from a 1 sol orbit, as was done by </a:t>
            </a:r>
            <a:r>
              <a:rPr lang="en-GB" dirty="0" err="1" smtClean="0">
                <a:solidFill>
                  <a:schemeClr val="bg2">
                    <a:lumMod val="75000"/>
                  </a:schemeClr>
                </a:solidFill>
              </a:rPr>
              <a:t>ExoMars</a:t>
            </a:r>
            <a:r>
              <a:rPr lang="en-GB" dirty="0" smtClean="0">
                <a:solidFill>
                  <a:schemeClr val="bg2">
                    <a:lumMod val="75000"/>
                  </a:schemeClr>
                </a:solidFill>
              </a:rPr>
              <a:t> Trace Gas Orbiter (TGO)</a:t>
            </a:r>
            <a:endParaRPr lang="en-GB" dirty="0">
              <a:solidFill>
                <a:schemeClr val="bg2">
                  <a:lumMod val="75000"/>
                </a:schemeClr>
              </a:solidFill>
            </a:endParaRPr>
          </a:p>
          <a:p>
            <a:pPr marL="285750" indent="-285750">
              <a:buFont typeface="Wingdings" panose="05000000000000000000" pitchFamily="2" charset="2"/>
              <a:buChar char="Ø"/>
            </a:pPr>
            <a:endParaRPr lang="en-GB" sz="800" dirty="0" smtClean="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This means that the spacecraft needs to p</a:t>
            </a:r>
            <a:r>
              <a:rPr lang="en-GB" dirty="0" smtClean="0">
                <a:solidFill>
                  <a:schemeClr val="bg2">
                    <a:lumMod val="75000"/>
                  </a:schemeClr>
                </a:solidFill>
                <a:latin typeface="+mj-lt"/>
              </a:rPr>
              <a:t>erform a manoeuvre (</a:t>
            </a:r>
            <a:r>
              <a:rPr lang="el-GR" dirty="0" smtClean="0">
                <a:solidFill>
                  <a:schemeClr val="bg2">
                    <a:lumMod val="75000"/>
                  </a:schemeClr>
                </a:solidFill>
                <a:latin typeface="+mj-lt"/>
                <a:cs typeface="Calibri"/>
              </a:rPr>
              <a:t>Δ</a:t>
            </a:r>
            <a:r>
              <a:rPr lang="en-GB" dirty="0" smtClean="0">
                <a:solidFill>
                  <a:schemeClr val="bg2">
                    <a:lumMod val="75000"/>
                  </a:schemeClr>
                </a:solidFill>
                <a:latin typeface="+mj-lt"/>
                <a:cs typeface="Calibri"/>
              </a:rPr>
              <a:t>V ~ 140 m/s</a:t>
            </a:r>
            <a:r>
              <a:rPr lang="en-GB" dirty="0" smtClean="0">
                <a:solidFill>
                  <a:schemeClr val="bg2">
                    <a:lumMod val="75000"/>
                  </a:schemeClr>
                </a:solidFill>
                <a:latin typeface="+mj-lt"/>
              </a:rPr>
              <a:t>) to reach the initial A/B altitude from the post-MOI orbit</a:t>
            </a:r>
          </a:p>
          <a:p>
            <a:pPr marL="285750" indent="-285750">
              <a:buFont typeface="Wingdings" panose="05000000000000000000" pitchFamily="2" charset="2"/>
              <a:buChar char="Ø"/>
            </a:pPr>
            <a:endParaRPr lang="en-GB" sz="800" dirty="0">
              <a:solidFill>
                <a:schemeClr val="bg2">
                  <a:lumMod val="75000"/>
                </a:schemeClr>
              </a:solidFill>
              <a:latin typeface="+mj-lt"/>
            </a:endParaRPr>
          </a:p>
          <a:p>
            <a:pPr marL="285750" indent="-285750">
              <a:buFont typeface="Wingdings" panose="05000000000000000000" pitchFamily="2" charset="2"/>
              <a:buChar char="Ø"/>
            </a:pPr>
            <a:r>
              <a:rPr lang="en-GB" dirty="0" smtClean="0">
                <a:solidFill>
                  <a:schemeClr val="bg2">
                    <a:lumMod val="75000"/>
                  </a:schemeClr>
                </a:solidFill>
                <a:latin typeface="+mj-lt"/>
              </a:rPr>
              <a:t>This baseline can be modified to: </a:t>
            </a:r>
          </a:p>
          <a:p>
            <a:pPr marL="285750" indent="-285750">
              <a:buFont typeface="Wingdings" panose="05000000000000000000" pitchFamily="2" charset="2"/>
              <a:buChar char="Ø"/>
            </a:pPr>
            <a:endParaRPr lang="en-GB" sz="800" dirty="0" smtClean="0">
              <a:solidFill>
                <a:schemeClr val="bg2">
                  <a:lumMod val="75000"/>
                </a:schemeClr>
              </a:solidFill>
              <a:latin typeface="+mj-lt"/>
            </a:endParaRPr>
          </a:p>
          <a:p>
            <a:pPr marL="465134" lvl="1" indent="-285750">
              <a:buFont typeface="Arial" panose="020B0604020202020204" pitchFamily="34" charset="0"/>
              <a:buChar char="•"/>
            </a:pPr>
            <a:r>
              <a:rPr lang="en-GB" dirty="0" smtClean="0">
                <a:latin typeface="+mj-lt"/>
              </a:rPr>
              <a:t>Decrease the associated </a:t>
            </a:r>
            <a:r>
              <a:rPr lang="en-GB" dirty="0" smtClean="0"/>
              <a:t>Delta-</a:t>
            </a:r>
            <a:r>
              <a:rPr lang="en-GB" dirty="0" smtClean="0">
                <a:cs typeface="Calibri"/>
              </a:rPr>
              <a:t>V, by starting A/B with a higher apocentre (increases A/B duration): max Delta-V saving = 137 m/s</a:t>
            </a:r>
          </a:p>
          <a:p>
            <a:pPr marL="465134" lvl="1" indent="-285750">
              <a:buFont typeface="Arial" panose="020B0604020202020204" pitchFamily="34" charset="0"/>
              <a:buChar char="•"/>
            </a:pPr>
            <a:endParaRPr lang="en-GB" sz="800" dirty="0" smtClean="0">
              <a:cs typeface="Calibri"/>
            </a:endParaRPr>
          </a:p>
          <a:p>
            <a:pPr marL="465134" lvl="1" indent="-285750">
              <a:buFont typeface="Arial" panose="020B0604020202020204" pitchFamily="34" charset="0"/>
              <a:buChar char="•"/>
            </a:pPr>
            <a:r>
              <a:rPr lang="en-GB" dirty="0" smtClean="0">
                <a:latin typeface="+mj-lt"/>
                <a:cs typeface="Calibri"/>
              </a:rPr>
              <a:t>Decrease the duration, by starting the A/B with a lower apocentre: rapid </a:t>
            </a:r>
            <a:r>
              <a:rPr lang="en-GB" dirty="0" smtClean="0">
                <a:cs typeface="Calibri"/>
              </a:rPr>
              <a:t>Delta-V increase</a:t>
            </a:r>
            <a:endParaRPr lang="en-GB" dirty="0"/>
          </a:p>
          <a:p>
            <a:pPr marL="285750" indent="-285750">
              <a:buFont typeface="Wingdings" panose="05000000000000000000" pitchFamily="2" charset="2"/>
              <a:buChar char="§"/>
            </a:pPr>
            <a:endParaRPr lang="en-GB" dirty="0" smtClean="0"/>
          </a:p>
          <a:p>
            <a:pPr marL="465134" lvl="1" indent="-285750">
              <a:buFont typeface="Wingdings" panose="05000000000000000000" pitchFamily="2" charset="2"/>
              <a:buChar char="§"/>
            </a:pPr>
            <a:endParaRPr lang="en-GB" dirty="0" smtClean="0"/>
          </a:p>
          <a:p>
            <a:pPr marL="465134" lvl="1" indent="-285750">
              <a:buFont typeface="Arial" panose="020B0604020202020204" pitchFamily="34" charset="0"/>
              <a:buChar char="•"/>
            </a:pPr>
            <a:endParaRPr lang="en-GB" dirty="0" smtClean="0"/>
          </a:p>
        </p:txBody>
      </p:sp>
      <p:grpSp>
        <p:nvGrpSpPr>
          <p:cNvPr id="4" name="Group 3"/>
          <p:cNvGrpSpPr/>
          <p:nvPr/>
        </p:nvGrpSpPr>
        <p:grpSpPr>
          <a:xfrm>
            <a:off x="4372574" y="1251868"/>
            <a:ext cx="7602682" cy="5030932"/>
            <a:chOff x="4074443" y="1325910"/>
            <a:chExt cx="7602682" cy="5030932"/>
          </a:xfrm>
        </p:grpSpPr>
        <p:grpSp>
          <p:nvGrpSpPr>
            <p:cNvPr id="20" name="Group 19"/>
            <p:cNvGrpSpPr/>
            <p:nvPr/>
          </p:nvGrpSpPr>
          <p:grpSpPr>
            <a:xfrm>
              <a:off x="4074443" y="1325910"/>
              <a:ext cx="7602682" cy="5030932"/>
              <a:chOff x="4079776" y="1268760"/>
              <a:chExt cx="7602682" cy="5030932"/>
            </a:xfrm>
          </p:grpSpPr>
          <p:grpSp>
            <p:nvGrpSpPr>
              <p:cNvPr id="15" name="Group 14"/>
              <p:cNvGrpSpPr/>
              <p:nvPr/>
            </p:nvGrpSpPr>
            <p:grpSpPr>
              <a:xfrm>
                <a:off x="4079776" y="1268760"/>
                <a:ext cx="7602682" cy="5030932"/>
                <a:chOff x="4223792" y="1268760"/>
                <a:chExt cx="7602682" cy="5030932"/>
              </a:xfrm>
            </p:grpSpPr>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199" t="14286" r="5001" b="2714"/>
                <a:stretch/>
              </p:blipFill>
              <p:spPr bwMode="auto">
                <a:xfrm>
                  <a:off x="4223792" y="1268760"/>
                  <a:ext cx="7602682" cy="5030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a:off x="6960096" y="5010125"/>
                  <a:ext cx="144016" cy="144016"/>
                </a:xfrm>
                <a:prstGeom prst="ellipse">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8"/>
                <p:cNvSpPr/>
                <p:nvPr/>
              </p:nvSpPr>
              <p:spPr>
                <a:xfrm>
                  <a:off x="8940797" y="4655197"/>
                  <a:ext cx="1890774" cy="814838"/>
                </a:xfrm>
                <a:prstGeom prst="rect">
                  <a:avLst/>
                </a:prstGeom>
              </p:spPr>
              <p:txBody>
                <a:bodyPr wrap="none">
                  <a:spAutoFit/>
                </a:bodyPr>
                <a:lstStyle/>
                <a:p>
                  <a:r>
                    <a:rPr lang="en-GB" dirty="0" smtClean="0">
                      <a:solidFill>
                        <a:schemeClr val="accent5">
                          <a:lumMod val="60000"/>
                          <a:lumOff val="40000"/>
                        </a:schemeClr>
                      </a:solidFill>
                    </a:rPr>
                    <a:t>A/B starting at 1 sol</a:t>
                  </a:r>
                  <a:r>
                    <a:rPr lang="en-GB" dirty="0" smtClean="0">
                      <a:solidFill>
                        <a:srgbClr val="FF0000"/>
                      </a:solidFill>
                    </a:rPr>
                    <a:t/>
                  </a:r>
                  <a:br>
                    <a:rPr lang="en-GB" dirty="0" smtClean="0">
                      <a:solidFill>
                        <a:srgbClr val="FF0000"/>
                      </a:solidFill>
                    </a:rPr>
                  </a:br>
                  <a:r>
                    <a:rPr lang="en-GB" dirty="0" smtClean="0"/>
                    <a:t>34000 km apocentre</a:t>
                  </a:r>
                </a:p>
                <a:p>
                  <a:r>
                    <a:rPr lang="el-GR" dirty="0" smtClean="0">
                      <a:solidFill>
                        <a:schemeClr val="tx2">
                          <a:lumMod val="50000"/>
                          <a:lumOff val="50000"/>
                        </a:schemeClr>
                      </a:solidFill>
                      <a:latin typeface="+mj-lt"/>
                      <a:cs typeface="Calibri"/>
                    </a:rPr>
                    <a:t>Δ</a:t>
                  </a:r>
                  <a:r>
                    <a:rPr lang="en-GB" dirty="0" smtClean="0">
                      <a:solidFill>
                        <a:schemeClr val="tx2">
                          <a:lumMod val="50000"/>
                          <a:lumOff val="50000"/>
                        </a:schemeClr>
                      </a:solidFill>
                      <a:latin typeface="+mj-lt"/>
                      <a:cs typeface="Calibri"/>
                    </a:rPr>
                    <a:t>V </a:t>
                  </a:r>
                  <a:r>
                    <a:rPr lang="en-GB" baseline="-25000" dirty="0" smtClean="0">
                      <a:solidFill>
                        <a:schemeClr val="tx2">
                          <a:lumMod val="50000"/>
                          <a:lumOff val="50000"/>
                        </a:schemeClr>
                      </a:solidFill>
                      <a:latin typeface="+mj-lt"/>
                      <a:cs typeface="Calibri"/>
                    </a:rPr>
                    <a:t>MOI </a:t>
                  </a:r>
                  <a:r>
                    <a:rPr lang="en-GB" baseline="-25000" dirty="0" smtClean="0">
                      <a:solidFill>
                        <a:schemeClr val="tx2">
                          <a:lumMod val="50000"/>
                          <a:lumOff val="50000"/>
                        </a:schemeClr>
                      </a:solidFill>
                      <a:latin typeface="+mj-lt"/>
                      <a:cs typeface="Calibri"/>
                      <a:sym typeface="Wingdings" panose="05000000000000000000" pitchFamily="2" charset="2"/>
                    </a:rPr>
                    <a:t> A/B </a:t>
                  </a:r>
                  <a:r>
                    <a:rPr lang="en-GB" dirty="0" smtClean="0">
                      <a:solidFill>
                        <a:schemeClr val="tx2">
                          <a:lumMod val="50000"/>
                          <a:lumOff val="50000"/>
                        </a:schemeClr>
                      </a:solidFill>
                      <a:latin typeface="+mj-lt"/>
                      <a:cs typeface="Calibri"/>
                      <a:sym typeface="Wingdings" panose="05000000000000000000" pitchFamily="2" charset="2"/>
                    </a:rPr>
                    <a:t>= </a:t>
                  </a:r>
                  <a:r>
                    <a:rPr lang="en-GB" dirty="0" smtClean="0">
                      <a:solidFill>
                        <a:schemeClr val="tx2">
                          <a:lumMod val="50000"/>
                          <a:lumOff val="50000"/>
                        </a:schemeClr>
                      </a:solidFill>
                    </a:rPr>
                    <a:t>137 m/s</a:t>
                  </a:r>
                  <a:endParaRPr lang="en-GB" dirty="0">
                    <a:solidFill>
                      <a:schemeClr val="tx2">
                        <a:lumMod val="50000"/>
                        <a:lumOff val="50000"/>
                      </a:schemeClr>
                    </a:solidFill>
                  </a:endParaRPr>
                </a:p>
              </p:txBody>
            </p:sp>
            <p:cxnSp>
              <p:nvCxnSpPr>
                <p:cNvPr id="10" name="Straight Arrow Connector 9"/>
                <p:cNvCxnSpPr>
                  <a:stCxn id="9" idx="1"/>
                </p:cNvCxnSpPr>
                <p:nvPr/>
              </p:nvCxnSpPr>
              <p:spPr bwMode="auto">
                <a:xfrm flipH="1">
                  <a:off x="7104112" y="5062616"/>
                  <a:ext cx="1836685" cy="0"/>
                </a:xfrm>
                <a:prstGeom prst="straightConnector1">
                  <a:avLst/>
                </a:prstGeom>
                <a:solidFill>
                  <a:schemeClr val="bg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val 11"/>
                <p:cNvSpPr/>
                <p:nvPr/>
              </p:nvSpPr>
              <p:spPr bwMode="auto">
                <a:xfrm>
                  <a:off x="6960096" y="5339308"/>
                  <a:ext cx="144016" cy="144016"/>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cxnSp>
              <p:nvCxnSpPr>
                <p:cNvPr id="18" name="Straight Arrow Connector 17"/>
                <p:cNvCxnSpPr>
                  <a:stCxn id="9" idx="1"/>
                  <a:endCxn id="12" idx="6"/>
                </p:cNvCxnSpPr>
                <p:nvPr/>
              </p:nvCxnSpPr>
              <p:spPr bwMode="auto">
                <a:xfrm flipH="1">
                  <a:off x="7104112" y="5062616"/>
                  <a:ext cx="1836685" cy="348700"/>
                </a:xfrm>
                <a:prstGeom prst="straightConnector1">
                  <a:avLst/>
                </a:prstGeom>
                <a:solidFill>
                  <a:schemeClr val="bg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2"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3221" y="2139699"/>
                <a:ext cx="4762500" cy="195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4850501" y="1700808"/>
                <a:ext cx="2835008" cy="333168"/>
              </a:xfrm>
              <a:prstGeom prst="rect">
                <a:avLst/>
              </a:prstGeom>
            </p:spPr>
            <p:txBody>
              <a:bodyPr wrap="none">
                <a:spAutoFit/>
              </a:bodyPr>
              <a:lstStyle/>
              <a:p>
                <a:r>
                  <a:rPr lang="el-GR" dirty="0">
                    <a:cs typeface="Calibri"/>
                  </a:rPr>
                  <a:t>Δ</a:t>
                </a:r>
                <a:r>
                  <a:rPr lang="en-GB" dirty="0" smtClean="0">
                    <a:cs typeface="Calibri"/>
                  </a:rPr>
                  <a:t>V max </a:t>
                </a:r>
                <a:r>
                  <a:rPr lang="en-GB" baseline="-25000" dirty="0">
                    <a:cs typeface="Calibri"/>
                  </a:rPr>
                  <a:t>MOI </a:t>
                </a:r>
                <a:r>
                  <a:rPr lang="en-GB" baseline="-25000" dirty="0">
                    <a:cs typeface="Calibri"/>
                    <a:sym typeface="Wingdings" panose="05000000000000000000" pitchFamily="2" charset="2"/>
                  </a:rPr>
                  <a:t> </a:t>
                </a:r>
                <a:r>
                  <a:rPr lang="en-GB" baseline="-25000" dirty="0" smtClean="0">
                    <a:cs typeface="Calibri"/>
                    <a:sym typeface="Wingdings" panose="05000000000000000000" pitchFamily="2" charset="2"/>
                  </a:rPr>
                  <a:t>300/300 TOA</a:t>
                </a:r>
                <a:r>
                  <a:rPr lang="en-GB" dirty="0" smtClean="0">
                    <a:cs typeface="Calibri"/>
                    <a:sym typeface="Wingdings" panose="05000000000000000000" pitchFamily="2" charset="2"/>
                  </a:rPr>
                  <a:t> = </a:t>
                </a:r>
                <a:r>
                  <a:rPr lang="en-GB" dirty="0" smtClean="0"/>
                  <a:t>1323 </a:t>
                </a:r>
                <a:r>
                  <a:rPr lang="en-GB" dirty="0"/>
                  <a:t>m/s</a:t>
                </a:r>
              </a:p>
            </p:txBody>
          </p:sp>
          <p:cxnSp>
            <p:nvCxnSpPr>
              <p:cNvPr id="19" name="Straight Connector 18"/>
              <p:cNvCxnSpPr/>
              <p:nvPr/>
            </p:nvCxnSpPr>
            <p:spPr bwMode="auto">
              <a:xfrm>
                <a:off x="4328204" y="2023047"/>
                <a:ext cx="7208001" cy="0"/>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 name="Straight Connector 26"/>
            <p:cNvCxnSpPr/>
            <p:nvPr/>
          </p:nvCxnSpPr>
          <p:spPr bwMode="auto">
            <a:xfrm>
              <a:off x="10971336" y="1421408"/>
              <a:ext cx="0" cy="4608000"/>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10</a:t>
            </a:fld>
            <a:endParaRPr lang="de-DE" altLang="de-DE"/>
          </a:p>
        </p:txBody>
      </p:sp>
      <p:sp>
        <p:nvSpPr>
          <p:cNvPr id="24"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219381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653692"/>
            <a:ext cx="11722100" cy="881187"/>
          </a:xfrm>
        </p:spPr>
        <p:txBody>
          <a:bodyPr/>
          <a:lstStyle/>
          <a:p>
            <a:r>
              <a:rPr lang="en-GB" dirty="0" smtClean="0"/>
              <a:t>Communications With Lander During </a:t>
            </a:r>
            <a:r>
              <a:rPr lang="en-GB" dirty="0" err="1" smtClean="0"/>
              <a:t>Aerobraking</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Content Placeholder 8"/>
          <p:cNvSpPr>
            <a:spLocks noGrp="1"/>
          </p:cNvSpPr>
          <p:nvPr>
            <p:ph idx="1"/>
          </p:nvPr>
        </p:nvSpPr>
        <p:spPr>
          <a:xfrm>
            <a:off x="472405" y="1300992"/>
            <a:ext cx="7729636" cy="5080336"/>
          </a:xfrm>
        </p:spPr>
        <p:txBody>
          <a:bodyPr/>
          <a:lstStyle/>
          <a:p>
            <a:pPr marL="285750" indent="-285750">
              <a:buFont typeface="Wingdings" panose="05000000000000000000" pitchFamily="2" charset="2"/>
              <a:buChar char="Ø"/>
            </a:pPr>
            <a:r>
              <a:rPr lang="en-GB" dirty="0">
                <a:solidFill>
                  <a:schemeClr val="bg2">
                    <a:lumMod val="75000"/>
                  </a:schemeClr>
                </a:solidFill>
              </a:rPr>
              <a:t>No detailed </a:t>
            </a:r>
            <a:r>
              <a:rPr lang="en-GB" dirty="0" err="1">
                <a:solidFill>
                  <a:schemeClr val="bg2">
                    <a:lumMod val="75000"/>
                  </a:schemeClr>
                </a:solidFill>
              </a:rPr>
              <a:t>aerobraking</a:t>
            </a:r>
            <a:r>
              <a:rPr lang="en-GB" dirty="0">
                <a:solidFill>
                  <a:schemeClr val="bg2">
                    <a:lumMod val="75000"/>
                  </a:schemeClr>
                </a:solidFill>
              </a:rPr>
              <a:t> scenario optimisation </a:t>
            </a:r>
            <a:r>
              <a:rPr lang="en-GB" dirty="0" smtClean="0">
                <a:solidFill>
                  <a:schemeClr val="bg2">
                    <a:lumMod val="75000"/>
                  </a:schemeClr>
                </a:solidFill>
              </a:rPr>
              <a:t>performed </a:t>
            </a:r>
            <a:r>
              <a:rPr lang="en-GB" dirty="0">
                <a:solidFill>
                  <a:schemeClr val="bg2">
                    <a:lumMod val="75000"/>
                  </a:schemeClr>
                </a:solidFill>
              </a:rPr>
              <a:t>in the context of the </a:t>
            </a:r>
            <a:r>
              <a:rPr lang="en-GB" dirty="0" smtClean="0">
                <a:solidFill>
                  <a:schemeClr val="bg2">
                    <a:lumMod val="75000"/>
                  </a:schemeClr>
                </a:solidFill>
              </a:rPr>
              <a:t>study</a:t>
            </a:r>
            <a:endParaRPr lang="en-GB" sz="800" dirty="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Simplified semi-analytical orbit propagation model based on parametric description of the </a:t>
            </a:r>
            <a:r>
              <a:rPr lang="en-GB" dirty="0" err="1" smtClean="0">
                <a:solidFill>
                  <a:schemeClr val="bg2">
                    <a:lumMod val="75000"/>
                  </a:schemeClr>
                </a:solidFill>
              </a:rPr>
              <a:t>apocentre</a:t>
            </a:r>
            <a:r>
              <a:rPr lang="en-GB" dirty="0" smtClean="0">
                <a:solidFill>
                  <a:schemeClr val="bg2">
                    <a:lumMod val="75000"/>
                  </a:schemeClr>
                </a:solidFill>
              </a:rPr>
              <a:t> profile, and </a:t>
            </a:r>
            <a:r>
              <a:rPr lang="en-GB" dirty="0">
                <a:solidFill>
                  <a:schemeClr val="bg2">
                    <a:lumMod val="75000"/>
                  </a:schemeClr>
                </a:solidFill>
              </a:rPr>
              <a:t>first-order drift models </a:t>
            </a:r>
            <a:r>
              <a:rPr lang="en-GB" dirty="0" smtClean="0">
                <a:solidFill>
                  <a:schemeClr val="bg2">
                    <a:lumMod val="75000"/>
                  </a:schemeClr>
                </a:solidFill>
              </a:rPr>
              <a:t>for RAAN, </a:t>
            </a:r>
            <a:r>
              <a:rPr lang="en-GB" dirty="0" err="1" smtClean="0">
                <a:solidFill>
                  <a:schemeClr val="bg2">
                    <a:lumMod val="75000"/>
                  </a:schemeClr>
                </a:solidFill>
              </a:rPr>
              <a:t>AoP</a:t>
            </a:r>
            <a:r>
              <a:rPr lang="en-GB" dirty="0" smtClean="0">
                <a:solidFill>
                  <a:schemeClr val="bg2">
                    <a:lumMod val="75000"/>
                  </a:schemeClr>
                </a:solidFill>
              </a:rPr>
              <a:t> and anomaly (J</a:t>
            </a:r>
            <a:r>
              <a:rPr lang="en-GB" baseline="-25000" dirty="0" smtClean="0">
                <a:solidFill>
                  <a:schemeClr val="bg2">
                    <a:lumMod val="75000"/>
                  </a:schemeClr>
                </a:solidFill>
              </a:rPr>
              <a:t>2</a:t>
            </a:r>
            <a:r>
              <a:rPr lang="en-GB" dirty="0" smtClean="0">
                <a:solidFill>
                  <a:schemeClr val="bg2">
                    <a:lumMod val="75000"/>
                  </a:schemeClr>
                </a:solidFill>
              </a:rPr>
              <a:t> only)</a:t>
            </a:r>
            <a:endParaRPr lang="en-GB" sz="800" dirty="0" smtClean="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Complex </a:t>
            </a:r>
            <a:r>
              <a:rPr lang="en-GB" dirty="0">
                <a:solidFill>
                  <a:schemeClr val="bg2">
                    <a:lumMod val="75000"/>
                  </a:schemeClr>
                </a:solidFill>
              </a:rPr>
              <a:t>orbit </a:t>
            </a:r>
            <a:r>
              <a:rPr lang="en-GB" dirty="0" smtClean="0">
                <a:solidFill>
                  <a:schemeClr val="bg2">
                    <a:lumMod val="75000"/>
                  </a:schemeClr>
                </a:solidFill>
              </a:rPr>
              <a:t>evolution: </a:t>
            </a:r>
            <a:r>
              <a:rPr lang="en-GB" dirty="0">
                <a:solidFill>
                  <a:schemeClr val="bg2">
                    <a:lumMod val="75000"/>
                  </a:schemeClr>
                </a:solidFill>
              </a:rPr>
              <a:t>combination of: </a:t>
            </a:r>
            <a:r>
              <a:rPr lang="en-GB" dirty="0" err="1">
                <a:solidFill>
                  <a:schemeClr val="bg2">
                    <a:lumMod val="75000"/>
                  </a:schemeClr>
                </a:solidFill>
              </a:rPr>
              <a:t>apocentre</a:t>
            </a:r>
            <a:r>
              <a:rPr lang="en-GB" dirty="0">
                <a:solidFill>
                  <a:schemeClr val="bg2">
                    <a:lumMod val="75000"/>
                  </a:schemeClr>
                </a:solidFill>
              </a:rPr>
              <a:t> decay, </a:t>
            </a:r>
            <a:r>
              <a:rPr lang="en-GB" dirty="0" err="1">
                <a:solidFill>
                  <a:schemeClr val="bg2">
                    <a:lumMod val="75000"/>
                  </a:schemeClr>
                </a:solidFill>
              </a:rPr>
              <a:t>AoP</a:t>
            </a:r>
            <a:r>
              <a:rPr lang="en-GB" dirty="0">
                <a:solidFill>
                  <a:schemeClr val="bg2">
                    <a:lumMod val="75000"/>
                  </a:schemeClr>
                </a:solidFill>
              </a:rPr>
              <a:t> drift and RAAN </a:t>
            </a:r>
            <a:r>
              <a:rPr lang="en-GB" dirty="0" smtClean="0">
                <a:solidFill>
                  <a:schemeClr val="bg2">
                    <a:lumMod val="75000"/>
                  </a:schemeClr>
                </a:solidFill>
              </a:rPr>
              <a:t>drift</a:t>
            </a:r>
            <a:endParaRPr lang="en-GB" sz="800" dirty="0" smtClean="0">
              <a:solidFill>
                <a:schemeClr val="bg2">
                  <a:lumMod val="75000"/>
                </a:schemeClr>
              </a:solidFill>
            </a:endParaRPr>
          </a:p>
          <a:p>
            <a:pPr marL="285750" lvl="1" indent="-285750">
              <a:buFont typeface="Wingdings" panose="05000000000000000000" pitchFamily="2" charset="2"/>
              <a:buChar char="Ø"/>
            </a:pPr>
            <a:r>
              <a:rPr lang="en-GB" dirty="0" smtClean="0">
                <a:solidFill>
                  <a:schemeClr val="bg2">
                    <a:lumMod val="75000"/>
                  </a:schemeClr>
                </a:solidFill>
              </a:rPr>
              <a:t>Quantitative </a:t>
            </a:r>
            <a:r>
              <a:rPr lang="en-GB" dirty="0">
                <a:solidFill>
                  <a:schemeClr val="bg2">
                    <a:lumMod val="75000"/>
                  </a:schemeClr>
                </a:solidFill>
              </a:rPr>
              <a:t>metrics for opportunities of communication </a:t>
            </a:r>
            <a:r>
              <a:rPr lang="en-GB" dirty="0" smtClean="0">
                <a:solidFill>
                  <a:schemeClr val="bg2">
                    <a:lumMod val="75000"/>
                  </a:schemeClr>
                </a:solidFill>
              </a:rPr>
              <a:t>links derived for sample arrival transfer case, considering two landing sites: </a:t>
            </a:r>
            <a:r>
              <a:rPr lang="en-GB" dirty="0" err="1" smtClean="0">
                <a:solidFill>
                  <a:schemeClr val="bg2">
                    <a:lumMod val="75000"/>
                  </a:schemeClr>
                </a:solidFill>
              </a:rPr>
              <a:t>Jezero</a:t>
            </a:r>
            <a:r>
              <a:rPr lang="en-GB" dirty="0" smtClean="0">
                <a:solidFill>
                  <a:schemeClr val="bg2">
                    <a:lumMod val="75000"/>
                  </a:schemeClr>
                </a:solidFill>
              </a:rPr>
              <a:t> Crater and Columbia Hills</a:t>
            </a:r>
          </a:p>
        </p:txBody>
      </p:sp>
      <p:pic>
        <p:nvPicPr>
          <p:cNvPr id="21"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3750" t="20673" r="28915" b="16963"/>
          <a:stretch/>
        </p:blipFill>
        <p:spPr bwMode="auto">
          <a:xfrm>
            <a:off x="8202041" y="-179651"/>
            <a:ext cx="4014639" cy="361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8665426" y="3317115"/>
            <a:ext cx="3374174" cy="3424253"/>
            <a:chOff x="8665426" y="3324225"/>
            <a:chExt cx="3374174" cy="3424253"/>
          </a:xfrm>
        </p:grpSpPr>
        <p:pic>
          <p:nvPicPr>
            <p:cNvPr id="24" name="Picture 5"/>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944" t="10843" r="16467" b="4485"/>
            <a:stretch/>
          </p:blipFill>
          <p:spPr bwMode="auto">
            <a:xfrm>
              <a:off x="8665426" y="3324225"/>
              <a:ext cx="3374174" cy="276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Arrow Connector 24"/>
            <p:cNvCxnSpPr/>
            <p:nvPr/>
          </p:nvCxnSpPr>
          <p:spPr bwMode="auto">
            <a:xfrm flipH="1" flipV="1">
              <a:off x="9912424" y="5229200"/>
              <a:ext cx="440089" cy="1080120"/>
            </a:xfrm>
            <a:prstGeom prst="straightConnector1">
              <a:avLst/>
            </a:prstGeom>
            <a:solidFill>
              <a:schemeClr val="bg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H="1" flipV="1">
              <a:off x="9984432" y="5085184"/>
              <a:ext cx="368081" cy="1224136"/>
            </a:xfrm>
            <a:prstGeom prst="straightConnector1">
              <a:avLst/>
            </a:prstGeom>
            <a:solidFill>
              <a:schemeClr val="bg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flipV="1">
              <a:off x="10352513" y="5229200"/>
              <a:ext cx="207983" cy="1080120"/>
            </a:xfrm>
            <a:prstGeom prst="straightConnector1">
              <a:avLst/>
            </a:prstGeom>
            <a:solidFill>
              <a:schemeClr val="bg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28"/>
            <p:cNvSpPr/>
            <p:nvPr/>
          </p:nvSpPr>
          <p:spPr>
            <a:xfrm>
              <a:off x="9871451" y="6237312"/>
              <a:ext cx="962123" cy="511166"/>
            </a:xfrm>
            <a:prstGeom prst="rect">
              <a:avLst/>
            </a:prstGeom>
          </p:spPr>
          <p:txBody>
            <a:bodyPr wrap="none">
              <a:spAutoFit/>
            </a:bodyPr>
            <a:lstStyle/>
            <a:p>
              <a:pPr>
                <a:lnSpc>
                  <a:spcPct val="100000"/>
                </a:lnSpc>
              </a:pPr>
              <a:r>
                <a:rPr lang="en-GB" i="1" dirty="0" smtClean="0"/>
                <a:t>loci of</a:t>
              </a:r>
              <a:br>
                <a:rPr lang="en-GB" i="1" dirty="0" smtClean="0"/>
              </a:br>
              <a:r>
                <a:rPr lang="en-GB" i="1" dirty="0" smtClean="0"/>
                <a:t>pericentre</a:t>
              </a:r>
              <a:endParaRPr lang="en-GB" i="1" dirty="0"/>
            </a:p>
          </p:txBody>
        </p:sp>
      </p:gr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75" y="2991915"/>
            <a:ext cx="7529192" cy="376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11</a:t>
            </a:fld>
            <a:endParaRPr lang="de-DE" altLang="de-DE"/>
          </a:p>
        </p:txBody>
      </p:sp>
      <p:sp>
        <p:nvSpPr>
          <p:cNvPr id="4" name="TextBox 3"/>
          <p:cNvSpPr txBox="1"/>
          <p:nvPr/>
        </p:nvSpPr>
        <p:spPr>
          <a:xfrm>
            <a:off x="5276117" y="4102100"/>
            <a:ext cx="1164101" cy="286682"/>
          </a:xfrm>
          <a:prstGeom prst="rect">
            <a:avLst/>
          </a:prstGeom>
          <a:noFill/>
        </p:spPr>
        <p:txBody>
          <a:bodyPr wrap="none" rtlCol="0">
            <a:spAutoFit/>
          </a:bodyPr>
          <a:lstStyle/>
          <a:p>
            <a:r>
              <a:rPr lang="en-GB" sz="1200" b="1" dirty="0" err="1" smtClean="0">
                <a:solidFill>
                  <a:srgbClr val="FF0000"/>
                </a:solidFill>
              </a:rPr>
              <a:t>Jezero</a:t>
            </a:r>
            <a:r>
              <a:rPr lang="en-GB" sz="1200" b="1" dirty="0" smtClean="0">
                <a:solidFill>
                  <a:srgbClr val="FF0000"/>
                </a:solidFill>
              </a:rPr>
              <a:t> Crater</a:t>
            </a:r>
            <a:endParaRPr lang="en-GB" sz="1200" b="1" dirty="0">
              <a:solidFill>
                <a:srgbClr val="FF0000"/>
              </a:solidFill>
            </a:endParaRPr>
          </a:p>
        </p:txBody>
      </p:sp>
    </p:spTree>
    <p:extLst>
      <p:ext uri="{BB962C8B-B14F-4D97-AF65-F5344CB8AC3E}">
        <p14:creationId xmlns:p14="http://schemas.microsoft.com/office/powerpoint/2010/main" val="2771972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esktop\2018_Astrodynamics_Specialist_Conference\Presentation\Figures\LSTContacts-eps-converted-to.png"/>
          <p:cNvPicPr>
            <a:picLocks noChangeAspect="1" noChangeArrowheads="1"/>
          </p:cNvPicPr>
          <p:nvPr/>
        </p:nvPicPr>
        <p:blipFill rotWithShape="1">
          <a:blip r:embed="rId3">
            <a:extLst>
              <a:ext uri="{28A0092B-C50C-407E-A947-70E740481C1C}">
                <a14:useLocalDpi xmlns:a14="http://schemas.microsoft.com/office/drawing/2010/main" val="0"/>
              </a:ext>
            </a:extLst>
          </a:blip>
          <a:srcRect l="4137" r="8709"/>
          <a:stretch/>
        </p:blipFill>
        <p:spPr bwMode="auto">
          <a:xfrm>
            <a:off x="8150225" y="2228505"/>
            <a:ext cx="4010448" cy="42272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esktop\2018_Astrodynamics_Specialist_Conference\Presentation\Figures\bar_chart_per_dayv2-eps-converted-to.png"/>
          <p:cNvPicPr>
            <a:picLocks noChangeAspect="1" noChangeArrowheads="1"/>
          </p:cNvPicPr>
          <p:nvPr/>
        </p:nvPicPr>
        <p:blipFill rotWithShape="1">
          <a:blip r:embed="rId4">
            <a:extLst>
              <a:ext uri="{28A0092B-C50C-407E-A947-70E740481C1C}">
                <a14:useLocalDpi xmlns:a14="http://schemas.microsoft.com/office/drawing/2010/main" val="0"/>
              </a:ext>
            </a:extLst>
          </a:blip>
          <a:srcRect l="2889" r="9689"/>
          <a:stretch/>
        </p:blipFill>
        <p:spPr bwMode="auto">
          <a:xfrm>
            <a:off x="4127444" y="2228505"/>
            <a:ext cx="4022781" cy="42272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esktop\2018_Astrodynamics_Specialist_Conference\Presentation\Figures\CumContactTime-eps-converted-to.png"/>
          <p:cNvPicPr>
            <a:picLocks noChangeAspect="1" noChangeArrowheads="1"/>
          </p:cNvPicPr>
          <p:nvPr/>
        </p:nvPicPr>
        <p:blipFill rotWithShape="1">
          <a:blip r:embed="rId5">
            <a:extLst>
              <a:ext uri="{28A0092B-C50C-407E-A947-70E740481C1C}">
                <a14:useLocalDpi xmlns:a14="http://schemas.microsoft.com/office/drawing/2010/main" val="0"/>
              </a:ext>
            </a:extLst>
          </a:blip>
          <a:srcRect r="6608"/>
          <a:stretch/>
        </p:blipFill>
        <p:spPr bwMode="auto">
          <a:xfrm>
            <a:off x="19970" y="2317662"/>
            <a:ext cx="4107474" cy="4125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Content Placeholder 8"/>
          <p:cNvSpPr>
            <a:spLocks noGrp="1"/>
          </p:cNvSpPr>
          <p:nvPr>
            <p:ph idx="1"/>
          </p:nvPr>
        </p:nvSpPr>
        <p:spPr>
          <a:xfrm>
            <a:off x="472404" y="1300992"/>
            <a:ext cx="11528252" cy="5080336"/>
          </a:xfrm>
        </p:spPr>
        <p:txBody>
          <a:bodyPr/>
          <a:lstStyle/>
          <a:p>
            <a:pPr marL="285750" lvl="1" indent="-285750">
              <a:buFont typeface="Wingdings" panose="05000000000000000000" pitchFamily="2" charset="2"/>
              <a:buChar char="Ø"/>
            </a:pPr>
            <a:r>
              <a:rPr lang="en-GB" dirty="0" smtClean="0">
                <a:solidFill>
                  <a:schemeClr val="bg2">
                    <a:lumMod val="75000"/>
                  </a:schemeClr>
                </a:solidFill>
              </a:rPr>
              <a:t>Assessment of the total (</a:t>
            </a:r>
            <a:r>
              <a:rPr lang="en-GB" i="1" dirty="0" smtClean="0">
                <a:solidFill>
                  <a:schemeClr val="bg2">
                    <a:lumMod val="75000"/>
                  </a:schemeClr>
                </a:solidFill>
              </a:rPr>
              <a:t>cumulated</a:t>
            </a:r>
            <a:r>
              <a:rPr lang="en-GB" dirty="0" smtClean="0">
                <a:solidFill>
                  <a:schemeClr val="bg2">
                    <a:lumMod val="75000"/>
                  </a:schemeClr>
                </a:solidFill>
              </a:rPr>
              <a:t>) and </a:t>
            </a:r>
            <a:r>
              <a:rPr lang="en-GB" i="1" dirty="0" smtClean="0">
                <a:solidFill>
                  <a:schemeClr val="bg2">
                    <a:lumMod val="75000"/>
                  </a:schemeClr>
                </a:solidFill>
              </a:rPr>
              <a:t>daily</a:t>
            </a:r>
            <a:r>
              <a:rPr lang="en-GB" dirty="0" smtClean="0">
                <a:solidFill>
                  <a:schemeClr val="bg2">
                    <a:lumMod val="75000"/>
                  </a:schemeClr>
                </a:solidFill>
              </a:rPr>
              <a:t> contact time between the </a:t>
            </a:r>
            <a:r>
              <a:rPr lang="en-GB" dirty="0">
                <a:solidFill>
                  <a:schemeClr val="bg2">
                    <a:lumMod val="75000"/>
                  </a:schemeClr>
                </a:solidFill>
              </a:rPr>
              <a:t>orbiter </a:t>
            </a:r>
            <a:r>
              <a:rPr lang="en-GB" dirty="0" smtClean="0">
                <a:solidFill>
                  <a:schemeClr val="bg2">
                    <a:lumMod val="75000"/>
                  </a:schemeClr>
                </a:solidFill>
              </a:rPr>
              <a:t>(</a:t>
            </a:r>
            <a:r>
              <a:rPr lang="en-GB" dirty="0">
                <a:solidFill>
                  <a:schemeClr val="bg2">
                    <a:lumMod val="75000"/>
                  </a:schemeClr>
                </a:solidFill>
              </a:rPr>
              <a:t>ERO</a:t>
            </a:r>
            <a:r>
              <a:rPr lang="en-GB" dirty="0" smtClean="0">
                <a:solidFill>
                  <a:schemeClr val="bg2">
                    <a:lumMod val="75000"/>
                  </a:schemeClr>
                </a:solidFill>
              </a:rPr>
              <a:t>) and the lander (SRL) during </a:t>
            </a:r>
            <a:r>
              <a:rPr lang="en-GB" dirty="0" err="1" smtClean="0">
                <a:solidFill>
                  <a:schemeClr val="bg2">
                    <a:lumMod val="75000"/>
                  </a:schemeClr>
                </a:solidFill>
              </a:rPr>
              <a:t>aerobraking</a:t>
            </a:r>
            <a:endParaRPr lang="en-GB" dirty="0" smtClean="0">
              <a:solidFill>
                <a:schemeClr val="bg2">
                  <a:lumMod val="75000"/>
                </a:schemeClr>
              </a:solidFill>
            </a:endParaRPr>
          </a:p>
          <a:p>
            <a:pPr marL="285750" lvl="1" indent="-285750">
              <a:buFont typeface="Wingdings" panose="05000000000000000000" pitchFamily="2" charset="2"/>
              <a:buChar char="Ø"/>
            </a:pPr>
            <a:r>
              <a:rPr lang="en-GB" dirty="0" smtClean="0">
                <a:solidFill>
                  <a:schemeClr val="bg2">
                    <a:lumMod val="75000"/>
                  </a:schemeClr>
                </a:solidFill>
              </a:rPr>
              <a:t>Parametric analysis of the impact of the initial </a:t>
            </a:r>
            <a:r>
              <a:rPr lang="en-GB" i="1" dirty="0" smtClean="0">
                <a:solidFill>
                  <a:schemeClr val="bg2">
                    <a:lumMod val="75000"/>
                  </a:schemeClr>
                </a:solidFill>
              </a:rPr>
              <a:t>longitude (</a:t>
            </a:r>
            <a:r>
              <a:rPr lang="en-GB" dirty="0" err="1" smtClean="0">
                <a:solidFill>
                  <a:schemeClr val="bg2">
                    <a:lumMod val="75000"/>
                  </a:schemeClr>
                </a:solidFill>
              </a:rPr>
              <a:t>wrt</a:t>
            </a:r>
            <a:r>
              <a:rPr lang="en-GB" dirty="0" smtClean="0">
                <a:solidFill>
                  <a:schemeClr val="bg2">
                    <a:lumMod val="75000"/>
                  </a:schemeClr>
                </a:solidFill>
              </a:rPr>
              <a:t> Martian surface, which can </a:t>
            </a:r>
            <a:r>
              <a:rPr lang="en-GB" dirty="0">
                <a:solidFill>
                  <a:schemeClr val="bg2">
                    <a:lumMod val="75000"/>
                  </a:schemeClr>
                </a:solidFill>
              </a:rPr>
              <a:t>be finely tuned by proper arrival </a:t>
            </a:r>
            <a:r>
              <a:rPr lang="en-GB" dirty="0" smtClean="0">
                <a:solidFill>
                  <a:schemeClr val="bg2">
                    <a:lumMod val="75000"/>
                  </a:schemeClr>
                </a:solidFill>
              </a:rPr>
              <a:t>timing)</a:t>
            </a:r>
          </a:p>
          <a:p>
            <a:pPr marL="285750" lvl="1" indent="-285750">
              <a:buFont typeface="Wingdings" panose="05000000000000000000" pitchFamily="2" charset="2"/>
              <a:buChar char="Ø"/>
            </a:pPr>
            <a:r>
              <a:rPr lang="en-GB" dirty="0" smtClean="0">
                <a:solidFill>
                  <a:schemeClr val="bg2">
                    <a:lumMod val="75000"/>
                  </a:schemeClr>
                </a:solidFill>
              </a:rPr>
              <a:t>Assessment </a:t>
            </a:r>
            <a:r>
              <a:rPr lang="en-GB" dirty="0">
                <a:solidFill>
                  <a:schemeClr val="bg2">
                    <a:lumMod val="75000"/>
                  </a:schemeClr>
                </a:solidFill>
              </a:rPr>
              <a:t>of the impact of the additional constraint to have the lander in </a:t>
            </a:r>
            <a:r>
              <a:rPr lang="en-GB" i="1" dirty="0">
                <a:solidFill>
                  <a:schemeClr val="bg2">
                    <a:lumMod val="75000"/>
                  </a:schemeClr>
                </a:solidFill>
              </a:rPr>
              <a:t>sunlight</a:t>
            </a:r>
            <a:r>
              <a:rPr lang="en-GB" dirty="0">
                <a:solidFill>
                  <a:schemeClr val="bg2">
                    <a:lumMod val="75000"/>
                  </a:schemeClr>
                </a:solidFill>
              </a:rPr>
              <a:t> to communicate (power limitation)</a:t>
            </a:r>
          </a:p>
          <a:p>
            <a:pPr marL="285750" lvl="1" indent="-285750">
              <a:buFont typeface="Wingdings" panose="05000000000000000000" pitchFamily="2" charset="2"/>
              <a:buChar char="Ø"/>
            </a:pPr>
            <a:r>
              <a:rPr lang="en-GB" dirty="0" smtClean="0">
                <a:solidFill>
                  <a:schemeClr val="bg2">
                    <a:lumMod val="75000"/>
                  </a:schemeClr>
                </a:solidFill>
              </a:rPr>
              <a:t>Constraints considered</a:t>
            </a:r>
            <a:r>
              <a:rPr lang="en-GB" dirty="0">
                <a:solidFill>
                  <a:schemeClr val="bg2">
                    <a:lumMod val="75000"/>
                  </a:schemeClr>
                </a:solidFill>
              </a:rPr>
              <a:t>: </a:t>
            </a:r>
            <a:r>
              <a:rPr lang="en-GB" dirty="0" smtClean="0">
                <a:solidFill>
                  <a:schemeClr val="bg2">
                    <a:lumMod val="75000"/>
                  </a:schemeClr>
                </a:solidFill>
              </a:rPr>
              <a:t>minimum </a:t>
            </a:r>
            <a:r>
              <a:rPr lang="en-GB" dirty="0">
                <a:solidFill>
                  <a:schemeClr val="bg2">
                    <a:lumMod val="75000"/>
                  </a:schemeClr>
                </a:solidFill>
              </a:rPr>
              <a:t>elevation = 10 </a:t>
            </a:r>
            <a:r>
              <a:rPr lang="en-GB" dirty="0" err="1" smtClean="0">
                <a:solidFill>
                  <a:schemeClr val="bg2">
                    <a:lumMod val="75000"/>
                  </a:schemeClr>
                </a:solidFill>
              </a:rPr>
              <a:t>deg</a:t>
            </a:r>
            <a:r>
              <a:rPr lang="en-GB" dirty="0" smtClean="0">
                <a:solidFill>
                  <a:schemeClr val="bg2">
                    <a:lumMod val="75000"/>
                  </a:schemeClr>
                </a:solidFill>
              </a:rPr>
              <a:t>, minimum altitude = 350 km, maximum range = 20000 km</a:t>
            </a:r>
            <a:endParaRPr lang="en-GB" dirty="0">
              <a:solidFill>
                <a:schemeClr val="bg2">
                  <a:lumMod val="75000"/>
                </a:schemeClr>
              </a:solidFill>
            </a:endParaRPr>
          </a:p>
          <a:p>
            <a:pPr marL="285750" lvl="1" indent="-285750">
              <a:buFont typeface="Wingdings" panose="05000000000000000000" pitchFamily="2" charset="2"/>
              <a:buChar char="Ø"/>
            </a:pPr>
            <a:endParaRPr lang="en-GB" dirty="0">
              <a:solidFill>
                <a:schemeClr val="bg2">
                  <a:lumMod val="75000"/>
                </a:schemeClr>
              </a:solidFill>
            </a:endParaRPr>
          </a:p>
          <a:p>
            <a:pPr marL="465134" lvl="1" indent="-285750">
              <a:buFont typeface="Wingdings" panose="05000000000000000000" pitchFamily="2" charset="2"/>
              <a:buChar char="§"/>
            </a:pPr>
            <a:endParaRPr lang="en-GB" dirty="0">
              <a:solidFill>
                <a:schemeClr val="bg2">
                  <a:lumMod val="75000"/>
                </a:schemeClr>
              </a:solidFill>
            </a:endParaRPr>
          </a:p>
          <a:p>
            <a:pPr marL="285750" indent="-285750">
              <a:buFont typeface="Wingdings" panose="05000000000000000000" pitchFamily="2" charset="2"/>
              <a:buChar char="§"/>
            </a:pPr>
            <a:endParaRPr lang="en-GB" dirty="0" smtClean="0">
              <a:solidFill>
                <a:schemeClr val="bg2">
                  <a:lumMod val="75000"/>
                </a:schemeClr>
              </a:solidFill>
            </a:endParaRPr>
          </a:p>
          <a:p>
            <a:pPr marL="465134" lvl="1" indent="-285750">
              <a:buFont typeface="Wingdings" panose="05000000000000000000" pitchFamily="2" charset="2"/>
              <a:buChar char="§"/>
            </a:pPr>
            <a:endParaRPr lang="en-GB" dirty="0" smtClean="0">
              <a:solidFill>
                <a:schemeClr val="bg2">
                  <a:lumMod val="75000"/>
                </a:schemeClr>
              </a:solidFill>
            </a:endParaRPr>
          </a:p>
          <a:p>
            <a:pPr marL="465134" lvl="1" indent="-285750">
              <a:buFont typeface="Arial" panose="020B0604020202020204" pitchFamily="34" charset="0"/>
              <a:buChar char="•"/>
            </a:pPr>
            <a:endParaRPr lang="en-GB" dirty="0" smtClean="0">
              <a:solidFill>
                <a:schemeClr val="bg2">
                  <a:lumMod val="75000"/>
                </a:schemeClr>
              </a:solidFill>
            </a:endParaRPr>
          </a:p>
        </p:txBody>
      </p:sp>
      <p:cxnSp>
        <p:nvCxnSpPr>
          <p:cNvPr id="15" name="Elbow Connector 14"/>
          <p:cNvCxnSpPr>
            <a:stCxn id="16" idx="0"/>
            <a:endCxn id="13" idx="2"/>
          </p:cNvCxnSpPr>
          <p:nvPr/>
        </p:nvCxnSpPr>
        <p:spPr bwMode="auto">
          <a:xfrm rot="5400000" flipH="1" flipV="1">
            <a:off x="191941" y="4354622"/>
            <a:ext cx="1765396" cy="1138776"/>
          </a:xfrm>
          <a:prstGeom prst="bentConnector3">
            <a:avLst>
              <a:gd name="adj1" fmla="val 50000"/>
            </a:avLst>
          </a:prstGeom>
          <a:solidFill>
            <a:schemeClr val="bg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303" t="14329" r="7956" b="4470"/>
          <a:stretch/>
        </p:blipFill>
        <p:spPr bwMode="auto">
          <a:xfrm>
            <a:off x="579092" y="2915088"/>
            <a:ext cx="2129870" cy="1126224"/>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333112" y="5806708"/>
            <a:ext cx="344277" cy="383371"/>
          </a:xfrm>
          <a:prstGeom prst="rect">
            <a:avLst/>
          </a:prstGeom>
          <a:noFill/>
          <a:ln w="9525"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14" name="Title 1"/>
          <p:cNvSpPr>
            <a:spLocks noGrp="1"/>
          </p:cNvSpPr>
          <p:nvPr>
            <p:ph type="title"/>
          </p:nvPr>
        </p:nvSpPr>
        <p:spPr>
          <a:xfrm>
            <a:off x="469900" y="653693"/>
            <a:ext cx="11722100" cy="393230"/>
          </a:xfrm>
        </p:spPr>
        <p:txBody>
          <a:bodyPr/>
          <a:lstStyle/>
          <a:p>
            <a:r>
              <a:rPr lang="en-GB" dirty="0" smtClean="0"/>
              <a:t>Communications With Lander During </a:t>
            </a:r>
            <a:r>
              <a:rPr lang="en-GB" dirty="0" err="1" smtClean="0"/>
              <a:t>Aerobraking</a:t>
            </a:r>
            <a:endParaRPr lang="en-GB" dirty="0"/>
          </a:p>
        </p:txBody>
      </p:sp>
      <p:sp>
        <p:nvSpPr>
          <p:cNvPr id="10" name="TextBox 9"/>
          <p:cNvSpPr txBox="1"/>
          <p:nvPr/>
        </p:nvSpPr>
        <p:spPr>
          <a:xfrm>
            <a:off x="1569467" y="5368236"/>
            <a:ext cx="2520242" cy="574003"/>
          </a:xfrm>
          <a:prstGeom prst="rect">
            <a:avLst/>
          </a:prstGeom>
          <a:noFill/>
        </p:spPr>
        <p:txBody>
          <a:bodyPr wrap="none" rtlCol="0">
            <a:spAutoFit/>
          </a:bodyPr>
          <a:lstStyle/>
          <a:p>
            <a:r>
              <a:rPr lang="en-GB" i="1" dirty="0" smtClean="0"/>
              <a:t>1 curve/colour = 1 assumption</a:t>
            </a:r>
            <a:br>
              <a:rPr lang="en-GB" i="1" dirty="0" smtClean="0"/>
            </a:br>
            <a:r>
              <a:rPr lang="en-GB" i="1" dirty="0" smtClean="0"/>
              <a:t>for initial longitude value</a:t>
            </a:r>
            <a:endParaRPr lang="en-GB" i="1" dirty="0"/>
          </a:p>
        </p:txBody>
      </p:sp>
      <p:sp>
        <p:nvSpPr>
          <p:cNvPr id="22"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12</a:t>
            </a:fld>
            <a:endParaRPr lang="de-DE" altLang="de-DE"/>
          </a:p>
        </p:txBody>
      </p:sp>
      <p:sp>
        <p:nvSpPr>
          <p:cNvPr id="17"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310352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Timeline Between MAV Ascent and TEI</a:t>
            </a:r>
            <a:endParaRPr lang="en-GB" dirty="0"/>
          </a:p>
        </p:txBody>
      </p:sp>
      <p:sp>
        <p:nvSpPr>
          <p:cNvPr id="7" name="Content Placeholder 8"/>
          <p:cNvSpPr>
            <a:spLocks noGrp="1"/>
          </p:cNvSpPr>
          <p:nvPr>
            <p:ph idx="1"/>
          </p:nvPr>
        </p:nvSpPr>
        <p:spPr>
          <a:xfrm>
            <a:off x="472406" y="1300992"/>
            <a:ext cx="11579894" cy="5224352"/>
          </a:xfrm>
        </p:spPr>
        <p:txBody>
          <a:bodyPr/>
          <a:lstStyle/>
          <a:p>
            <a:pPr marL="285750" indent="-285750">
              <a:buFont typeface="Wingdings" panose="05000000000000000000" pitchFamily="2" charset="2"/>
              <a:buChar char="Ø"/>
            </a:pPr>
            <a:r>
              <a:rPr lang="en-GB" dirty="0" smtClean="0">
                <a:solidFill>
                  <a:schemeClr val="bg2">
                    <a:lumMod val="75000"/>
                  </a:schemeClr>
                </a:solidFill>
              </a:rPr>
              <a:t>Proposed timeline for nominal operations between MAV ascent and TEI</a:t>
            </a: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endParaRPr lang="en-GB" dirty="0" smtClean="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90 days conservatively assumed for the timelines, in order to account for </a:t>
            </a:r>
            <a:br>
              <a:rPr lang="en-GB" dirty="0" smtClean="0">
                <a:solidFill>
                  <a:schemeClr val="bg2">
                    <a:lumMod val="75000"/>
                  </a:schemeClr>
                </a:solidFill>
              </a:rPr>
            </a:br>
            <a:r>
              <a:rPr lang="en-GB" dirty="0" smtClean="0">
                <a:solidFill>
                  <a:schemeClr val="bg2">
                    <a:lumMod val="75000"/>
                  </a:schemeClr>
                </a:solidFill>
              </a:rPr>
              <a:t>possible contingencies e.g. requiring 2 rendezvous attempts</a:t>
            </a:r>
          </a:p>
          <a:p>
            <a:pPr marL="465134" lvl="1" indent="-285750">
              <a:buFont typeface="Arial" panose="020B0604020202020204" pitchFamily="34" charset="0"/>
              <a:buChar char="•"/>
            </a:pPr>
            <a:endParaRPr lang="en-GB" dirty="0" smtClean="0">
              <a:solidFill>
                <a:schemeClr val="bg2">
                  <a:lumMod val="75000"/>
                </a:schemeClr>
              </a:solidFill>
            </a:endParaRPr>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Table 3"/>
          <p:cNvGraphicFramePr>
            <a:graphicFrameLocks noGrp="1"/>
          </p:cNvGraphicFramePr>
          <p:nvPr>
            <p:extLst>
              <p:ext uri="{D42A27DB-BD31-4B8C-83A1-F6EECF244321}">
                <p14:modId xmlns:p14="http://schemas.microsoft.com/office/powerpoint/2010/main" val="2868176197"/>
              </p:ext>
            </p:extLst>
          </p:nvPr>
        </p:nvGraphicFramePr>
        <p:xfrm>
          <a:off x="255349" y="1725556"/>
          <a:ext cx="6793152" cy="4145160"/>
        </p:xfrm>
        <a:graphic>
          <a:graphicData uri="http://schemas.openxmlformats.org/drawingml/2006/table">
            <a:tbl>
              <a:tblPr firstRow="1" bandRow="1">
                <a:tableStyleId>{5C22544A-7EE6-4342-B048-85BDC9FD1C3A}</a:tableStyleId>
              </a:tblPr>
              <a:tblGrid>
                <a:gridCol w="1446451"/>
                <a:gridCol w="2814497"/>
                <a:gridCol w="904980"/>
                <a:gridCol w="1627224"/>
              </a:tblGrid>
              <a:tr h="414516">
                <a:tc>
                  <a:txBody>
                    <a:bodyPr/>
                    <a:lstStyle/>
                    <a:p>
                      <a:pPr algn="ctr" fontAlgn="ctr"/>
                      <a:r>
                        <a:rPr lang="en-GB" sz="1200" u="none" strike="noStrike" dirty="0">
                          <a:effectLst/>
                        </a:rPr>
                        <a:t>Phase</a:t>
                      </a:r>
                      <a:endParaRPr lang="en-GB" sz="1200" b="1" i="0" u="none" strike="noStrike" dirty="0">
                        <a:solidFill>
                          <a:srgbClr val="000000"/>
                        </a:solidFill>
                        <a:effectLst/>
                        <a:latin typeface="Calibri"/>
                      </a:endParaRPr>
                    </a:p>
                  </a:txBody>
                  <a:tcPr marL="9525" marR="9525" marT="9525" marB="0" anchor="ctr">
                    <a:solidFill>
                      <a:schemeClr val="tx2">
                        <a:lumMod val="90000"/>
                        <a:lumOff val="10000"/>
                      </a:schemeClr>
                    </a:solidFill>
                  </a:tcPr>
                </a:tc>
                <a:tc>
                  <a:txBody>
                    <a:bodyPr/>
                    <a:lstStyle/>
                    <a:p>
                      <a:pPr algn="ctr" fontAlgn="ctr"/>
                      <a:r>
                        <a:rPr lang="en-GB" sz="1200" u="none" strike="noStrike" dirty="0">
                          <a:effectLst/>
                        </a:rPr>
                        <a:t>Events</a:t>
                      </a:r>
                      <a:endParaRPr lang="en-GB" sz="1200" b="1" i="0" u="none" strike="noStrike" dirty="0">
                        <a:solidFill>
                          <a:srgbClr val="000000"/>
                        </a:solidFill>
                        <a:effectLst/>
                        <a:latin typeface="Calibri"/>
                      </a:endParaRPr>
                    </a:p>
                  </a:txBody>
                  <a:tcPr marL="9525" marR="9525" marT="9525" marB="0" anchor="ctr">
                    <a:solidFill>
                      <a:schemeClr val="tx2">
                        <a:lumMod val="90000"/>
                        <a:lumOff val="10000"/>
                      </a:schemeClr>
                    </a:solidFill>
                  </a:tcPr>
                </a:tc>
                <a:tc>
                  <a:txBody>
                    <a:bodyPr/>
                    <a:lstStyle/>
                    <a:p>
                      <a:pPr algn="ctr" fontAlgn="ctr"/>
                      <a:r>
                        <a:rPr lang="en-GB" sz="1200" u="none" strike="noStrike">
                          <a:effectLst/>
                        </a:rPr>
                        <a:t>Duration</a:t>
                      </a:r>
                      <a:endParaRPr lang="en-GB" sz="1200" b="1" i="0" u="none" strike="noStrike">
                        <a:solidFill>
                          <a:srgbClr val="000000"/>
                        </a:solidFill>
                        <a:effectLst/>
                        <a:latin typeface="Calibri"/>
                      </a:endParaRPr>
                    </a:p>
                  </a:txBody>
                  <a:tcPr marL="9525" marR="9525" marT="9525" marB="0" anchor="ctr">
                    <a:solidFill>
                      <a:schemeClr val="tx2">
                        <a:lumMod val="90000"/>
                        <a:lumOff val="10000"/>
                      </a:schemeClr>
                    </a:solidFill>
                  </a:tcPr>
                </a:tc>
                <a:tc>
                  <a:txBody>
                    <a:bodyPr/>
                    <a:lstStyle/>
                    <a:p>
                      <a:pPr algn="ctr" fontAlgn="ctr"/>
                      <a:r>
                        <a:rPr lang="en-GB" sz="1200" u="none" strike="noStrike" dirty="0">
                          <a:effectLst/>
                        </a:rPr>
                        <a:t>Time</a:t>
                      </a:r>
                      <a:endParaRPr lang="en-GB" sz="1200" b="1" i="0" u="none" strike="noStrike" dirty="0">
                        <a:solidFill>
                          <a:srgbClr val="000000"/>
                        </a:solidFill>
                        <a:effectLst/>
                        <a:latin typeface="Calibri"/>
                      </a:endParaRPr>
                    </a:p>
                  </a:txBody>
                  <a:tcPr marL="9525" marR="9525" marT="9525" marB="0" anchor="ctr">
                    <a:solidFill>
                      <a:schemeClr val="tx2">
                        <a:lumMod val="90000"/>
                        <a:lumOff val="10000"/>
                      </a:schemeClr>
                    </a:solidFill>
                  </a:tcPr>
                </a:tc>
              </a:tr>
              <a:tr h="414516">
                <a:tc gridSpan="3">
                  <a:txBody>
                    <a:bodyPr/>
                    <a:lstStyle/>
                    <a:p>
                      <a:pPr algn="ctr" fontAlgn="b"/>
                      <a:r>
                        <a:rPr lang="en-GB" sz="1200" b="1" u="none" strike="noStrike" dirty="0">
                          <a:effectLst/>
                        </a:rPr>
                        <a:t>MAV </a:t>
                      </a:r>
                      <a:r>
                        <a:rPr lang="en-GB" sz="1200" b="1" u="none" strike="noStrike" dirty="0" smtClean="0">
                          <a:effectLst/>
                        </a:rPr>
                        <a:t>ascent</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c hMerge="1">
                  <a:txBody>
                    <a:bodyPr/>
                    <a:lstStyle/>
                    <a:p>
                      <a:endParaRPr lang="en-GB"/>
                    </a:p>
                  </a:txBody>
                  <a:tcPr/>
                </a:tc>
                <a:tc hMerge="1">
                  <a:txBody>
                    <a:bodyPr/>
                    <a:lstStyle/>
                    <a:p>
                      <a:endParaRPr lang="en-GB"/>
                    </a:p>
                  </a:txBody>
                  <a:tcPr/>
                </a:tc>
                <a:tc>
                  <a:txBody>
                    <a:bodyPr/>
                    <a:lstStyle/>
                    <a:p>
                      <a:pPr algn="ctr" fontAlgn="ctr"/>
                      <a:r>
                        <a:rPr lang="en-GB" sz="1200" u="none" strike="noStrike" dirty="0">
                          <a:effectLst/>
                        </a:rPr>
                        <a:t>T0</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r>
              <a:tr h="414516">
                <a:tc rowSpan="2">
                  <a:txBody>
                    <a:bodyPr/>
                    <a:lstStyle/>
                    <a:p>
                      <a:pPr algn="ctr" fontAlgn="ctr"/>
                      <a:r>
                        <a:rPr lang="en-GB" sz="1200" b="1" u="none" strike="noStrike" dirty="0">
                          <a:effectLst/>
                        </a:rPr>
                        <a:t>Orbit Matching</a:t>
                      </a:r>
                      <a:endParaRPr lang="en-GB" sz="1200" b="1" i="0" u="none" strike="noStrike" dirty="0">
                        <a:solidFill>
                          <a:srgbClr val="000000"/>
                        </a:solidFill>
                        <a:effectLst/>
                        <a:latin typeface="Calibri"/>
                      </a:endParaRPr>
                    </a:p>
                  </a:txBody>
                  <a:tcPr marL="9525" marR="9525" marT="9525" marB="0" anchor="ctr">
                    <a:solidFill>
                      <a:srgbClr val="CBD9E3"/>
                    </a:solidFill>
                  </a:tcPr>
                </a:tc>
                <a:tc>
                  <a:txBody>
                    <a:bodyPr/>
                    <a:lstStyle/>
                    <a:p>
                      <a:pPr algn="ctr" fontAlgn="b"/>
                      <a:r>
                        <a:rPr lang="en-GB" sz="1200" u="none" strike="noStrike">
                          <a:effectLst/>
                        </a:rPr>
                        <a:t>OS detection</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14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T0 + 14 days</a:t>
                      </a:r>
                      <a:endParaRPr lang="en-GB" sz="1200" b="0" i="0" u="none" strike="noStrike">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a:effectLst/>
                        </a:rPr>
                        <a:t>Hohmann transfer / "Homing"</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2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dirty="0">
                          <a:effectLst/>
                        </a:rPr>
                        <a:t>T0 + 16 days</a:t>
                      </a:r>
                      <a:endParaRPr lang="en-GB" sz="1200" b="0" i="0" u="none" strike="noStrike" dirty="0">
                        <a:solidFill>
                          <a:srgbClr val="000000"/>
                        </a:solidFill>
                        <a:effectLst/>
                        <a:latin typeface="Calibri"/>
                      </a:endParaRPr>
                    </a:p>
                  </a:txBody>
                  <a:tcPr marL="9525" marR="9525" marT="9525" marB="0" anchor="ctr"/>
                </a:tc>
              </a:tr>
              <a:tr h="414516">
                <a:tc rowSpan="3">
                  <a:txBody>
                    <a:bodyPr/>
                    <a:lstStyle/>
                    <a:p>
                      <a:pPr algn="ctr" fontAlgn="ctr"/>
                      <a:r>
                        <a:rPr lang="en-GB" sz="1200" b="1" u="none" strike="noStrike" dirty="0">
                          <a:effectLst/>
                        </a:rPr>
                        <a:t> </a:t>
                      </a:r>
                      <a:r>
                        <a:rPr lang="en-GB" sz="1200" b="1" u="none" strike="noStrike" dirty="0" smtClean="0">
                          <a:effectLst/>
                        </a:rPr>
                        <a:t>Rendezvous </a:t>
                      </a:r>
                      <a:r>
                        <a:rPr lang="en-GB" sz="1200" b="1" u="none" strike="noStrike" dirty="0">
                          <a:effectLst/>
                        </a:rPr>
                        <a:t>and Capture</a:t>
                      </a:r>
                      <a:endParaRPr lang="en-GB" sz="1200" b="1" i="0" u="none" strike="noStrike" dirty="0">
                        <a:solidFill>
                          <a:srgbClr val="000000"/>
                        </a:solidFill>
                        <a:effectLst/>
                        <a:latin typeface="Calibri"/>
                      </a:endParaRPr>
                    </a:p>
                  </a:txBody>
                  <a:tcPr marL="9525" marR="9525" marT="9525" marB="0" anchor="ctr"/>
                </a:tc>
                <a:tc>
                  <a:txBody>
                    <a:bodyPr/>
                    <a:lstStyle/>
                    <a:p>
                      <a:pPr algn="ctr" fontAlgn="b"/>
                      <a:r>
                        <a:rPr lang="en-GB" sz="1200" u="none" strike="noStrike" dirty="0">
                          <a:effectLst/>
                        </a:rPr>
                        <a:t>Co-elliptic approach / Far </a:t>
                      </a:r>
                      <a:r>
                        <a:rPr lang="en-GB" sz="1200" u="none" strike="noStrike" dirty="0" err="1">
                          <a:effectLst/>
                        </a:rPr>
                        <a:t>RdV</a:t>
                      </a:r>
                      <a:r>
                        <a:rPr lang="en-GB" sz="1200" u="none" strike="noStrike" dirty="0">
                          <a:effectLst/>
                        </a:rPr>
                        <a:t> </a:t>
                      </a:r>
                      <a:r>
                        <a:rPr lang="en-GB" sz="1200" u="none" strike="noStrike" dirty="0" smtClean="0">
                          <a:effectLst/>
                        </a:rPr>
                        <a:t/>
                      </a:r>
                      <a:br>
                        <a:rPr lang="en-GB" sz="1200" u="none" strike="noStrike" dirty="0" smtClean="0">
                          <a:effectLst/>
                        </a:rPr>
                      </a:br>
                      <a:r>
                        <a:rPr lang="en-GB" sz="1200" u="none" strike="noStrike" dirty="0" smtClean="0">
                          <a:effectLst/>
                        </a:rPr>
                        <a:t>~120 </a:t>
                      </a:r>
                      <a:r>
                        <a:rPr lang="en-GB" sz="1200" u="none" strike="noStrike" dirty="0">
                          <a:effectLst/>
                        </a:rPr>
                        <a:t>km to 5 </a:t>
                      </a:r>
                      <a:r>
                        <a:rPr lang="en-GB" sz="1200" u="none" strike="noStrike" dirty="0" smtClean="0">
                          <a:effectLst/>
                        </a:rPr>
                        <a:t>km</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dirty="0">
                          <a:effectLst/>
                        </a:rPr>
                        <a:t>2 days</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T0 + 18 days</a:t>
                      </a:r>
                      <a:endParaRPr lang="en-GB" sz="1200" b="0" i="0" u="none" strike="noStrike">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dirty="0">
                          <a:effectLst/>
                        </a:rPr>
                        <a:t>Final approach / Close </a:t>
                      </a:r>
                      <a:r>
                        <a:rPr lang="en-GB" sz="1200" u="none" strike="noStrike" dirty="0" err="1">
                          <a:effectLst/>
                        </a:rPr>
                        <a:t>RdV</a:t>
                      </a:r>
                      <a:r>
                        <a:rPr lang="en-GB" sz="1200" u="none" strike="noStrike" dirty="0">
                          <a:effectLst/>
                        </a:rPr>
                        <a:t> </a:t>
                      </a:r>
                      <a:r>
                        <a:rPr lang="en-GB" sz="1200" u="none" strike="noStrike" dirty="0" smtClean="0">
                          <a:effectLst/>
                        </a:rPr>
                        <a:t/>
                      </a:r>
                      <a:br>
                        <a:rPr lang="en-GB" sz="1200" u="none" strike="noStrike" dirty="0" smtClean="0">
                          <a:effectLst/>
                        </a:rPr>
                      </a:br>
                      <a:r>
                        <a:rPr lang="en-GB" sz="1200" u="none" strike="noStrike" dirty="0" smtClean="0">
                          <a:effectLst/>
                        </a:rPr>
                        <a:t>~5 </a:t>
                      </a:r>
                      <a:r>
                        <a:rPr lang="en-GB" sz="1200" u="none" strike="noStrike" dirty="0">
                          <a:effectLst/>
                        </a:rPr>
                        <a:t>km to 100 </a:t>
                      </a:r>
                      <a:r>
                        <a:rPr lang="en-GB" sz="1200" u="none" strike="noStrike" dirty="0" smtClean="0">
                          <a:effectLst/>
                        </a:rPr>
                        <a:t>m</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2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dirty="0">
                          <a:effectLst/>
                        </a:rPr>
                        <a:t>T0 + 20 days</a:t>
                      </a:r>
                      <a:endParaRPr lang="en-GB" sz="1200" b="0" i="0" u="none" strike="noStrike" dirty="0">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dirty="0">
                          <a:effectLst/>
                        </a:rPr>
                        <a:t>Forced translation, </a:t>
                      </a:r>
                      <a:r>
                        <a:rPr lang="en-GB" sz="1200" u="none" strike="noStrike" dirty="0" smtClean="0">
                          <a:effectLst/>
                        </a:rPr>
                        <a:t>capture </a:t>
                      </a:r>
                      <a:br>
                        <a:rPr lang="en-GB" sz="1200" u="none" strike="noStrike" dirty="0" smtClean="0">
                          <a:effectLst/>
                        </a:rPr>
                      </a:br>
                      <a:r>
                        <a:rPr lang="en-GB" sz="1200" u="none" strike="noStrike" dirty="0" smtClean="0">
                          <a:effectLst/>
                        </a:rPr>
                        <a:t>and </a:t>
                      </a:r>
                      <a:r>
                        <a:rPr lang="en-GB" sz="1200" u="none" strike="noStrike" dirty="0">
                          <a:effectLst/>
                        </a:rPr>
                        <a:t>bio-sealing</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2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T0 + 22 days</a:t>
                      </a:r>
                      <a:endParaRPr lang="en-GB" sz="1200" b="0" i="0" u="none" strike="noStrike">
                        <a:solidFill>
                          <a:srgbClr val="000000"/>
                        </a:solidFill>
                        <a:effectLst/>
                        <a:latin typeface="Calibri"/>
                      </a:endParaRPr>
                    </a:p>
                  </a:txBody>
                  <a:tcPr marL="9525" marR="9525" marT="9525" marB="0" anchor="ctr"/>
                </a:tc>
              </a:tr>
              <a:tr h="414516">
                <a:tc rowSpan="2">
                  <a:txBody>
                    <a:bodyPr/>
                    <a:lstStyle/>
                    <a:p>
                      <a:pPr algn="ctr" fontAlgn="ctr"/>
                      <a:r>
                        <a:rPr lang="en-GB" sz="1200" b="1" u="none" strike="noStrike" dirty="0">
                          <a:effectLst/>
                        </a:rPr>
                        <a:t>Departure Orbit Acquisition</a:t>
                      </a:r>
                      <a:endParaRPr lang="en-GB" sz="1200" b="1" i="0" u="none" strike="noStrike" dirty="0">
                        <a:solidFill>
                          <a:srgbClr val="000000"/>
                        </a:solidFill>
                        <a:effectLst/>
                        <a:latin typeface="Calibri"/>
                      </a:endParaRPr>
                    </a:p>
                  </a:txBody>
                  <a:tcPr marL="9525" marR="9525" marT="9525" marB="0" anchor="ctr"/>
                </a:tc>
                <a:tc>
                  <a:txBody>
                    <a:bodyPr/>
                    <a:lstStyle/>
                    <a:p>
                      <a:pPr algn="ctr" fontAlgn="b"/>
                      <a:r>
                        <a:rPr lang="en-GB" sz="1200" u="none" strike="noStrike" dirty="0">
                          <a:effectLst/>
                        </a:rPr>
                        <a:t>Absolute RAAN </a:t>
                      </a:r>
                      <a:r>
                        <a:rPr lang="en-GB" sz="1200" u="none" strike="noStrike" dirty="0" smtClean="0">
                          <a:effectLst/>
                        </a:rPr>
                        <a:t>phasing</a:t>
                      </a:r>
                      <a:br>
                        <a:rPr lang="en-GB" sz="1200" u="none" strike="noStrike" dirty="0" smtClean="0">
                          <a:effectLst/>
                        </a:rPr>
                      </a:br>
                      <a:r>
                        <a:rPr lang="en-GB" sz="1200" u="none" strike="noStrike" dirty="0" smtClean="0">
                          <a:effectLst/>
                        </a:rPr>
                        <a:t>(assuming 200 </a:t>
                      </a:r>
                      <a:r>
                        <a:rPr lang="en-GB" sz="1200" u="none" strike="noStrike" dirty="0" err="1" smtClean="0">
                          <a:effectLst/>
                        </a:rPr>
                        <a:t>deg</a:t>
                      </a:r>
                      <a:r>
                        <a:rPr lang="en-GB" sz="1200" u="none" strike="noStrike" dirty="0" smtClean="0">
                          <a:effectLst/>
                        </a:rPr>
                        <a:t>)</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24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T0 + 46 days</a:t>
                      </a:r>
                      <a:endParaRPr lang="en-GB" sz="1200" b="0" i="0" u="none" strike="noStrike">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a:effectLst/>
                        </a:rPr>
                        <a:t>Apocentre raising to 4 sols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14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dirty="0">
                          <a:effectLst/>
                        </a:rPr>
                        <a:t>T0 + 60 days</a:t>
                      </a:r>
                      <a:endParaRPr lang="en-GB" sz="1200" b="0" i="0" u="none" strike="noStrike" dirty="0">
                        <a:solidFill>
                          <a:srgbClr val="000000"/>
                        </a:solidFill>
                        <a:effectLst/>
                        <a:latin typeface="Calibri"/>
                      </a:endParaRPr>
                    </a:p>
                  </a:txBody>
                  <a:tcPr marL="9525" marR="9525" marT="9525" marB="0" anchor="ctr"/>
                </a:tc>
              </a:tr>
              <a:tr h="414516">
                <a:tc gridSpan="3">
                  <a:txBody>
                    <a:bodyPr/>
                    <a:lstStyle/>
                    <a:p>
                      <a:pPr algn="ctr" fontAlgn="b"/>
                      <a:r>
                        <a:rPr lang="en-GB" sz="1200" b="1" u="none" strike="noStrike" dirty="0">
                          <a:effectLst/>
                        </a:rPr>
                        <a:t>Trans-Earth Injection (TEI)</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c hMerge="1">
                  <a:txBody>
                    <a:bodyPr/>
                    <a:lstStyle/>
                    <a:p>
                      <a:endParaRPr lang="en-GB"/>
                    </a:p>
                  </a:txBody>
                  <a:tcPr/>
                </a:tc>
                <a:tc hMerge="1">
                  <a:txBody>
                    <a:bodyPr/>
                    <a:lstStyle/>
                    <a:p>
                      <a:endParaRPr lang="en-GB"/>
                    </a:p>
                  </a:txBody>
                  <a:tcPr/>
                </a:tc>
                <a:tc>
                  <a:txBody>
                    <a:bodyPr/>
                    <a:lstStyle/>
                    <a:p>
                      <a:pPr algn="ctr" fontAlgn="ctr"/>
                      <a:r>
                        <a:rPr lang="en-GB" sz="1200" u="none" strike="noStrike" dirty="0">
                          <a:effectLst/>
                        </a:rPr>
                        <a:t>T0 + 60 days</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r>
            </a:tbl>
          </a:graphicData>
        </a:graphic>
      </p:graphicFrame>
      <p:sp>
        <p:nvSpPr>
          <p:cNvPr id="8"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13</a:t>
            </a:fld>
            <a:endParaRPr lang="de-DE" altLang="de-DE"/>
          </a:p>
        </p:txBody>
      </p:sp>
      <p:pic>
        <p:nvPicPr>
          <p:cNvPr id="10" name="Picture 2" descr="C:\Users\JOFFRE_E\Desktop\MSRO\RdV\Illustrations\RF_1000_ini_to_4000s_dmin_excl_tout.png"/>
          <p:cNvPicPr>
            <a:picLocks noChangeAspect="1" noChangeArrowheads="1"/>
          </p:cNvPicPr>
          <p:nvPr/>
        </p:nvPicPr>
        <p:blipFill rotWithShape="1">
          <a:blip r:embed="rId3">
            <a:extLst>
              <a:ext uri="{28A0092B-C50C-407E-A947-70E740481C1C}">
                <a14:useLocalDpi xmlns:a14="http://schemas.microsoft.com/office/drawing/2010/main" val="0"/>
              </a:ext>
            </a:extLst>
          </a:blip>
          <a:srcRect l="7807" t="25780" r="579" b="26887"/>
          <a:stretch/>
        </p:blipFill>
        <p:spPr bwMode="auto">
          <a:xfrm>
            <a:off x="7297834" y="152294"/>
            <a:ext cx="4819878" cy="1716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56501" y="1763964"/>
            <a:ext cx="3389069" cy="333168"/>
          </a:xfrm>
          <a:prstGeom prst="rect">
            <a:avLst/>
          </a:prstGeom>
          <a:noFill/>
        </p:spPr>
        <p:txBody>
          <a:bodyPr wrap="none" rtlCol="0">
            <a:spAutoFit/>
          </a:bodyPr>
          <a:lstStyle/>
          <a:p>
            <a:r>
              <a:rPr lang="en-GB" i="1" dirty="0" smtClean="0"/>
              <a:t>OS detection (NAC) (ERO-relative </a:t>
            </a:r>
            <a:r>
              <a:rPr lang="en-GB" i="1" dirty="0"/>
              <a:t>frame)</a:t>
            </a:r>
            <a:endParaRPr lang="en-GB" i="1" dirty="0" smtClean="0"/>
          </a:p>
        </p:txBody>
      </p:sp>
      <p:pic>
        <p:nvPicPr>
          <p:cNvPr id="14" name="Picture 1" descr="C:\Users\JOFFRE_E\Desktop\MSRO\RdV\Illustrations\approche_5km_5man_nu_A_disp_NAC_janv2012_comments.png"/>
          <p:cNvPicPr>
            <a:picLocks noChangeAspect="1" noChangeArrowheads="1"/>
          </p:cNvPicPr>
          <p:nvPr/>
        </p:nvPicPr>
        <p:blipFill rotWithShape="1">
          <a:blip r:embed="rId4">
            <a:extLst>
              <a:ext uri="{28A0092B-C50C-407E-A947-70E740481C1C}">
                <a14:useLocalDpi xmlns:a14="http://schemas.microsoft.com/office/drawing/2010/main" val="0"/>
              </a:ext>
            </a:extLst>
          </a:blip>
          <a:srcRect l="6847" t="4876" b="4101"/>
          <a:stretch/>
        </p:blipFill>
        <p:spPr bwMode="auto">
          <a:xfrm>
            <a:off x="7341322" y="2112372"/>
            <a:ext cx="4631259" cy="413512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069062" y="6177206"/>
            <a:ext cx="3310522" cy="333168"/>
          </a:xfrm>
          <a:prstGeom prst="rect">
            <a:avLst/>
          </a:prstGeom>
        </p:spPr>
        <p:txBody>
          <a:bodyPr wrap="none">
            <a:spAutoFit/>
          </a:bodyPr>
          <a:lstStyle/>
          <a:p>
            <a:r>
              <a:rPr lang="en-GB" i="1" dirty="0" smtClean="0"/>
              <a:t>Co-elliptic approach (OS-relative frame)</a:t>
            </a:r>
            <a:endParaRPr lang="en-GB" i="1" dirty="0"/>
          </a:p>
        </p:txBody>
      </p:sp>
      <p:sp>
        <p:nvSpPr>
          <p:cNvPr id="12"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4240933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8"/>
          <p:cNvSpPr txBox="1">
            <a:spLocks/>
          </p:cNvSpPr>
          <p:nvPr/>
        </p:nvSpPr>
        <p:spPr bwMode="auto">
          <a:xfrm>
            <a:off x="472406" y="6142955"/>
            <a:ext cx="8468394" cy="53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a:lstStyle>
          <a:p>
            <a:pPr marL="285750" indent="-285750">
              <a:buFont typeface="Wingdings" panose="05000000000000000000" pitchFamily="2" charset="2"/>
              <a:buChar char="Ø"/>
            </a:pPr>
            <a:r>
              <a:rPr lang="en-GB" kern="0" dirty="0" smtClean="0">
                <a:solidFill>
                  <a:schemeClr val="bg2">
                    <a:lumMod val="75000"/>
                  </a:schemeClr>
                </a:solidFill>
              </a:rPr>
              <a:t>Verification of compliance with Earth entry requirements necessary for all candidate transfers</a:t>
            </a:r>
            <a:endParaRPr lang="en-GB" kern="0" dirty="0">
              <a:solidFill>
                <a:schemeClr val="bg2">
                  <a:lumMod val="75000"/>
                </a:schemeClr>
              </a:solidFill>
            </a:endParaRPr>
          </a:p>
        </p:txBody>
      </p:sp>
      <p:sp>
        <p:nvSpPr>
          <p:cNvPr id="2" name="Title 1"/>
          <p:cNvSpPr>
            <a:spLocks noGrp="1"/>
          </p:cNvSpPr>
          <p:nvPr>
            <p:ph type="title"/>
          </p:nvPr>
        </p:nvSpPr>
        <p:spPr/>
        <p:txBody>
          <a:bodyPr/>
          <a:lstStyle/>
          <a:p>
            <a:r>
              <a:rPr lang="en-GB" dirty="0" smtClean="0"/>
              <a:t>ERC Re-entry Conditions – Overview </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14</a:t>
            </a:fld>
            <a:endParaRPr lang="de-DE" altLang="de-DE"/>
          </a:p>
        </p:txBody>
      </p:sp>
      <p:sp>
        <p:nvSpPr>
          <p:cNvPr id="7" name="Content Placeholder 8"/>
          <p:cNvSpPr>
            <a:spLocks noGrp="1"/>
          </p:cNvSpPr>
          <p:nvPr>
            <p:ph idx="1"/>
          </p:nvPr>
        </p:nvSpPr>
        <p:spPr>
          <a:xfrm>
            <a:off x="472406" y="1300992"/>
            <a:ext cx="6906294" cy="5139565"/>
          </a:xfrm>
        </p:spPr>
        <p:txBody>
          <a:bodyPr/>
          <a:lstStyle/>
          <a:p>
            <a:pPr marL="285750" indent="-285750">
              <a:buFont typeface="Wingdings" panose="05000000000000000000" pitchFamily="2" charset="2"/>
              <a:buChar char="Ø"/>
            </a:pPr>
            <a:r>
              <a:rPr lang="en-GB" dirty="0">
                <a:solidFill>
                  <a:schemeClr val="bg2">
                    <a:lumMod val="75000"/>
                  </a:schemeClr>
                </a:solidFill>
              </a:rPr>
              <a:t>Entry trajectory characteristics are influenced by </a:t>
            </a:r>
            <a:r>
              <a:rPr lang="en-GB" dirty="0" smtClean="0">
                <a:solidFill>
                  <a:schemeClr val="bg2">
                    <a:lumMod val="75000"/>
                  </a:schemeClr>
                </a:solidFill>
              </a:rPr>
              <a:t>the atmospheric velocity and the Flight Path Angle </a:t>
            </a:r>
            <a:r>
              <a:rPr lang="en-GB" dirty="0">
                <a:solidFill>
                  <a:schemeClr val="bg2">
                    <a:lumMod val="75000"/>
                  </a:schemeClr>
                </a:solidFill>
              </a:rPr>
              <a:t>(</a:t>
            </a:r>
            <a:r>
              <a:rPr lang="en-GB" dirty="0" smtClean="0">
                <a:solidFill>
                  <a:schemeClr val="bg2">
                    <a:lumMod val="75000"/>
                  </a:schemeClr>
                </a:solidFill>
              </a:rPr>
              <a:t>FPA) at </a:t>
            </a:r>
            <a:r>
              <a:rPr lang="en-GB" dirty="0">
                <a:solidFill>
                  <a:schemeClr val="bg2">
                    <a:lumMod val="75000"/>
                  </a:schemeClr>
                </a:solidFill>
              </a:rPr>
              <a:t>the </a:t>
            </a:r>
            <a:r>
              <a:rPr lang="en-GB" dirty="0" smtClean="0">
                <a:solidFill>
                  <a:schemeClr val="bg2">
                    <a:lumMod val="75000"/>
                  </a:schemeClr>
                </a:solidFill>
              </a:rPr>
              <a:t>Entry Interface Point (EIP @ 120 km)</a:t>
            </a:r>
          </a:p>
          <a:p>
            <a:pPr marL="285750" indent="-285750">
              <a:buFont typeface="Wingdings" panose="05000000000000000000" pitchFamily="2" charset="2"/>
              <a:buChar char="Ø"/>
            </a:pPr>
            <a:endParaRPr lang="en-GB" sz="800" dirty="0">
              <a:solidFill>
                <a:schemeClr val="bg2">
                  <a:lumMod val="75000"/>
                </a:schemeClr>
              </a:solidFill>
            </a:endParaRPr>
          </a:p>
          <a:p>
            <a:pPr marL="285750" indent="-285750">
              <a:buFont typeface="Wingdings" panose="05000000000000000000" pitchFamily="2" charset="2"/>
              <a:buChar char="Ø"/>
            </a:pPr>
            <a:r>
              <a:rPr lang="en-GB" dirty="0">
                <a:solidFill>
                  <a:schemeClr val="bg2">
                    <a:lumMod val="75000"/>
                  </a:schemeClr>
                </a:solidFill>
              </a:rPr>
              <a:t>Maximum dynamic pressure and kinetic </a:t>
            </a:r>
            <a:r>
              <a:rPr lang="en-GB" dirty="0" smtClean="0">
                <a:solidFill>
                  <a:schemeClr val="bg2">
                    <a:lumMod val="75000"/>
                  </a:schemeClr>
                </a:solidFill>
              </a:rPr>
              <a:t>heating are key driving parameters for the aerothermodynamic loads and therefore the design of the ERC</a:t>
            </a:r>
          </a:p>
          <a:p>
            <a:pPr marL="285750" indent="-285750">
              <a:buFont typeface="Wingdings" panose="05000000000000000000" pitchFamily="2" charset="2"/>
              <a:buChar char="Ø"/>
            </a:pPr>
            <a:endParaRPr lang="en-GB" sz="800" dirty="0" smtClean="0">
              <a:solidFill>
                <a:schemeClr val="bg2">
                  <a:lumMod val="75000"/>
                </a:schemeClr>
              </a:solidFill>
            </a:endParaRPr>
          </a:p>
          <a:p>
            <a:pPr marL="285750" indent="-285750">
              <a:buFont typeface="Wingdings" panose="05000000000000000000" pitchFamily="2" charset="2"/>
              <a:buChar char="Ø"/>
            </a:pPr>
            <a:r>
              <a:rPr lang="en-GB" dirty="0">
                <a:solidFill>
                  <a:schemeClr val="bg2">
                    <a:lumMod val="75000"/>
                  </a:schemeClr>
                </a:solidFill>
              </a:rPr>
              <a:t>The FPA can be chosen freely without Delta-V penalty via approach orbit </a:t>
            </a:r>
            <a:r>
              <a:rPr lang="en-GB" dirty="0" err="1">
                <a:solidFill>
                  <a:schemeClr val="bg2">
                    <a:lumMod val="75000"/>
                  </a:schemeClr>
                </a:solidFill>
              </a:rPr>
              <a:t>pericentre</a:t>
            </a:r>
            <a:r>
              <a:rPr lang="en-GB" dirty="0">
                <a:solidFill>
                  <a:schemeClr val="bg2">
                    <a:lumMod val="75000"/>
                  </a:schemeClr>
                </a:solidFill>
              </a:rPr>
              <a:t> altitude targeting: entry angles in [</a:t>
            </a:r>
            <a:r>
              <a:rPr lang="en-GB" dirty="0" smtClean="0">
                <a:solidFill>
                  <a:schemeClr val="bg2">
                    <a:lumMod val="75000"/>
                  </a:schemeClr>
                </a:solidFill>
              </a:rPr>
              <a:t>8-15] </a:t>
            </a:r>
            <a:r>
              <a:rPr lang="en-GB" dirty="0" err="1">
                <a:solidFill>
                  <a:schemeClr val="bg2">
                    <a:lumMod val="75000"/>
                  </a:schemeClr>
                </a:solidFill>
              </a:rPr>
              <a:t>deg</a:t>
            </a:r>
            <a:r>
              <a:rPr lang="en-GB" dirty="0">
                <a:solidFill>
                  <a:schemeClr val="bg2">
                    <a:lumMod val="75000"/>
                  </a:schemeClr>
                </a:solidFill>
              </a:rPr>
              <a:t> </a:t>
            </a:r>
            <a:r>
              <a:rPr lang="en-GB" dirty="0" smtClean="0">
                <a:solidFill>
                  <a:schemeClr val="bg2">
                    <a:lumMod val="75000"/>
                  </a:schemeClr>
                </a:solidFill>
              </a:rPr>
              <a:t>typically considered</a:t>
            </a:r>
          </a:p>
          <a:p>
            <a:pPr marL="285750" indent="-285750">
              <a:buFont typeface="Wingdings" panose="05000000000000000000" pitchFamily="2" charset="2"/>
              <a:buChar char="Ø"/>
            </a:pPr>
            <a:endParaRPr lang="en-GB" sz="800" dirty="0">
              <a:solidFill>
                <a:schemeClr val="bg2">
                  <a:lumMod val="75000"/>
                </a:schemeClr>
              </a:solidFill>
            </a:endParaRPr>
          </a:p>
          <a:p>
            <a:pPr marL="285750" indent="-285750">
              <a:buFont typeface="Wingdings" panose="05000000000000000000" pitchFamily="2" charset="2"/>
              <a:buChar char="Ø"/>
            </a:pPr>
            <a:r>
              <a:rPr lang="en-GB" dirty="0">
                <a:solidFill>
                  <a:schemeClr val="bg2">
                    <a:lumMod val="75000"/>
                  </a:schemeClr>
                </a:solidFill>
              </a:rPr>
              <a:t>Key factors are Earth approach </a:t>
            </a:r>
            <a:r>
              <a:rPr lang="en-GB" dirty="0" smtClean="0">
                <a:solidFill>
                  <a:schemeClr val="bg2">
                    <a:lumMod val="75000"/>
                  </a:schemeClr>
                </a:solidFill>
              </a:rPr>
              <a:t>V-infinity, declination, and orientation </a:t>
            </a:r>
            <a:r>
              <a:rPr lang="en-GB" dirty="0" err="1" smtClean="0">
                <a:solidFill>
                  <a:schemeClr val="bg2">
                    <a:lumMod val="75000"/>
                  </a:schemeClr>
                </a:solidFill>
              </a:rPr>
              <a:t>wrt</a:t>
            </a:r>
            <a:r>
              <a:rPr lang="en-GB" dirty="0" smtClean="0">
                <a:solidFill>
                  <a:schemeClr val="bg2">
                    <a:lumMod val="75000"/>
                  </a:schemeClr>
                </a:solidFill>
              </a:rPr>
              <a:t> Sun:</a:t>
            </a:r>
            <a:endParaRPr lang="en-GB" dirty="0">
              <a:solidFill>
                <a:schemeClr val="bg2">
                  <a:lumMod val="75000"/>
                </a:schemeClr>
              </a:solidFill>
            </a:endParaRPr>
          </a:p>
          <a:p>
            <a:pPr marL="465134" lvl="1" indent="-285750">
              <a:buFont typeface="Arial" panose="020B0604020202020204" pitchFamily="34" charset="0"/>
              <a:buChar char="•"/>
            </a:pPr>
            <a:r>
              <a:rPr lang="en-GB" dirty="0" smtClean="0">
                <a:solidFill>
                  <a:srgbClr val="595959"/>
                </a:solidFill>
              </a:rPr>
              <a:t>V-infinity </a:t>
            </a:r>
            <a:r>
              <a:rPr lang="en-GB" dirty="0">
                <a:solidFill>
                  <a:srgbClr val="595959"/>
                </a:solidFill>
              </a:rPr>
              <a:t>determines </a:t>
            </a:r>
            <a:r>
              <a:rPr lang="en-GB" i="1" dirty="0">
                <a:solidFill>
                  <a:srgbClr val="595959"/>
                </a:solidFill>
              </a:rPr>
              <a:t>inertial</a:t>
            </a:r>
            <a:r>
              <a:rPr lang="en-GB" dirty="0">
                <a:solidFill>
                  <a:srgbClr val="595959"/>
                </a:solidFill>
              </a:rPr>
              <a:t> </a:t>
            </a:r>
            <a:r>
              <a:rPr lang="en-GB" dirty="0" smtClean="0">
                <a:solidFill>
                  <a:srgbClr val="595959"/>
                </a:solidFill>
              </a:rPr>
              <a:t>velocity at EIP, typically required &lt; 13 km/s</a:t>
            </a:r>
            <a:endParaRPr lang="en-GB" dirty="0">
              <a:solidFill>
                <a:srgbClr val="595959"/>
              </a:solidFill>
            </a:endParaRPr>
          </a:p>
          <a:p>
            <a:pPr marL="465134" lvl="1" indent="-285750">
              <a:buFont typeface="Arial" panose="020B0604020202020204" pitchFamily="34" charset="0"/>
              <a:buChar char="•"/>
            </a:pPr>
            <a:r>
              <a:rPr lang="en-GB" dirty="0">
                <a:solidFill>
                  <a:srgbClr val="595959"/>
                </a:solidFill>
              </a:rPr>
              <a:t>Declination determines the latitude of the centre of the landing </a:t>
            </a:r>
            <a:r>
              <a:rPr lang="en-GB" dirty="0" smtClean="0">
                <a:solidFill>
                  <a:srgbClr val="595959"/>
                </a:solidFill>
              </a:rPr>
              <a:t>locations</a:t>
            </a:r>
          </a:p>
          <a:p>
            <a:pPr marL="465134" lvl="1" indent="-285750">
              <a:buFont typeface="Arial" panose="020B0604020202020204" pitchFamily="34" charset="0"/>
              <a:buChar char="•"/>
            </a:pPr>
            <a:r>
              <a:rPr lang="en-GB" dirty="0" smtClean="0">
                <a:solidFill>
                  <a:srgbClr val="595959"/>
                </a:solidFill>
              </a:rPr>
              <a:t>Orientation </a:t>
            </a:r>
            <a:r>
              <a:rPr lang="en-GB" dirty="0" err="1" smtClean="0">
                <a:solidFill>
                  <a:srgbClr val="595959"/>
                </a:solidFill>
              </a:rPr>
              <a:t>wrt</a:t>
            </a:r>
            <a:r>
              <a:rPr lang="en-GB" dirty="0" smtClean="0">
                <a:solidFill>
                  <a:srgbClr val="595959"/>
                </a:solidFill>
              </a:rPr>
              <a:t> Sun line determines admissible Local Solar Time at EIP</a:t>
            </a:r>
            <a:endParaRPr lang="en-GB" dirty="0">
              <a:solidFill>
                <a:srgbClr val="595959"/>
              </a:solidFill>
            </a:endParaRPr>
          </a:p>
          <a:p>
            <a:pPr marL="465134" lvl="1" indent="-285750">
              <a:buFont typeface="Arial" panose="020B0604020202020204" pitchFamily="34" charset="0"/>
              <a:buChar char="•"/>
            </a:pPr>
            <a:endParaRPr lang="en-GB" sz="800" dirty="0">
              <a:solidFill>
                <a:srgbClr val="595959"/>
              </a:solidFill>
            </a:endParaRPr>
          </a:p>
          <a:p>
            <a:pPr marL="285750" indent="-285750">
              <a:buFont typeface="Wingdings" panose="05000000000000000000" pitchFamily="2" charset="2"/>
              <a:buChar char="Ø"/>
            </a:pPr>
            <a:r>
              <a:rPr lang="en-GB" dirty="0" smtClean="0">
                <a:solidFill>
                  <a:schemeClr val="bg2">
                    <a:lumMod val="75000"/>
                  </a:schemeClr>
                </a:solidFill>
              </a:rPr>
              <a:t>For </a:t>
            </a:r>
            <a:r>
              <a:rPr lang="en-GB" dirty="0">
                <a:solidFill>
                  <a:schemeClr val="bg2">
                    <a:lumMod val="75000"/>
                  </a:schemeClr>
                </a:solidFill>
              </a:rPr>
              <a:t>a given return </a:t>
            </a:r>
            <a:r>
              <a:rPr lang="en-GB" dirty="0" smtClean="0">
                <a:solidFill>
                  <a:schemeClr val="bg2">
                    <a:lumMod val="75000"/>
                  </a:schemeClr>
                </a:solidFill>
              </a:rPr>
              <a:t>trajectory, loci </a:t>
            </a:r>
            <a:r>
              <a:rPr lang="en-GB" dirty="0">
                <a:solidFill>
                  <a:schemeClr val="bg2">
                    <a:lumMod val="75000"/>
                  </a:schemeClr>
                </a:solidFill>
              </a:rPr>
              <a:t>of </a:t>
            </a:r>
            <a:r>
              <a:rPr lang="en-GB" dirty="0" smtClean="0">
                <a:solidFill>
                  <a:schemeClr val="bg2">
                    <a:lumMod val="75000"/>
                  </a:schemeClr>
                </a:solidFill>
              </a:rPr>
              <a:t>possible </a:t>
            </a:r>
            <a:r>
              <a:rPr lang="en-GB" dirty="0" err="1" smtClean="0">
                <a:solidFill>
                  <a:schemeClr val="bg2">
                    <a:lumMod val="75000"/>
                  </a:schemeClr>
                </a:solidFill>
              </a:rPr>
              <a:t>pericentre</a:t>
            </a:r>
            <a:r>
              <a:rPr lang="en-GB" dirty="0" smtClean="0">
                <a:solidFill>
                  <a:schemeClr val="bg2">
                    <a:lumMod val="75000"/>
                  </a:schemeClr>
                </a:solidFill>
              </a:rPr>
              <a:t> </a:t>
            </a:r>
            <a:r>
              <a:rPr lang="en-GB" dirty="0">
                <a:solidFill>
                  <a:schemeClr val="bg2">
                    <a:lumMod val="75000"/>
                  </a:schemeClr>
                </a:solidFill>
              </a:rPr>
              <a:t>locations </a:t>
            </a:r>
            <a:r>
              <a:rPr lang="en-GB" dirty="0" smtClean="0">
                <a:solidFill>
                  <a:schemeClr val="bg2">
                    <a:lumMod val="75000"/>
                  </a:schemeClr>
                </a:solidFill>
              </a:rPr>
              <a:t>are obtained by sweeping </a:t>
            </a:r>
            <a:r>
              <a:rPr lang="en-GB" dirty="0">
                <a:solidFill>
                  <a:schemeClr val="bg2">
                    <a:lumMod val="75000"/>
                  </a:schemeClr>
                </a:solidFill>
              </a:rPr>
              <a:t>the approach </a:t>
            </a:r>
            <a:r>
              <a:rPr lang="en-GB" dirty="0" smtClean="0">
                <a:solidFill>
                  <a:schemeClr val="bg2">
                    <a:lumMod val="75000"/>
                  </a:schemeClr>
                </a:solidFill>
              </a:rPr>
              <a:t>velocity </a:t>
            </a:r>
            <a:r>
              <a:rPr lang="en-GB" dirty="0">
                <a:solidFill>
                  <a:schemeClr val="bg2">
                    <a:lumMod val="75000"/>
                  </a:schemeClr>
                </a:solidFill>
              </a:rPr>
              <a:t>vector in the B </a:t>
            </a:r>
            <a:r>
              <a:rPr lang="en-GB" dirty="0" smtClean="0">
                <a:solidFill>
                  <a:schemeClr val="bg2">
                    <a:lumMod val="75000"/>
                  </a:schemeClr>
                </a:solidFill>
              </a:rPr>
              <a:t>plane (B-plane targeting):</a:t>
            </a:r>
            <a:endParaRPr lang="en-GB" dirty="0">
              <a:solidFill>
                <a:schemeClr val="bg2">
                  <a:lumMod val="75000"/>
                </a:schemeClr>
              </a:solidFill>
            </a:endParaRPr>
          </a:p>
          <a:p>
            <a:pPr marL="465134" lvl="1" indent="-285750">
              <a:buFont typeface="Arial" panose="020B0604020202020204" pitchFamily="34" charset="0"/>
              <a:buChar char="•"/>
            </a:pPr>
            <a:r>
              <a:rPr lang="en-GB" dirty="0">
                <a:solidFill>
                  <a:srgbClr val="595959"/>
                </a:solidFill>
              </a:rPr>
              <a:t>Implications for prograde </a:t>
            </a:r>
            <a:r>
              <a:rPr lang="en-GB" dirty="0" smtClean="0">
                <a:solidFill>
                  <a:srgbClr val="595959"/>
                </a:solidFill>
              </a:rPr>
              <a:t>(</a:t>
            </a:r>
            <a:r>
              <a:rPr lang="en-GB" i="1" dirty="0" smtClean="0">
                <a:solidFill>
                  <a:srgbClr val="595959"/>
                </a:solidFill>
              </a:rPr>
              <a:t>atmospheric</a:t>
            </a:r>
            <a:r>
              <a:rPr lang="en-GB" dirty="0" smtClean="0">
                <a:solidFill>
                  <a:srgbClr val="595959"/>
                </a:solidFill>
              </a:rPr>
              <a:t> velocity &lt; inertial velocity) or </a:t>
            </a:r>
            <a:r>
              <a:rPr lang="en-GB" dirty="0">
                <a:solidFill>
                  <a:srgbClr val="595959"/>
                </a:solidFill>
              </a:rPr>
              <a:t>retrograde (atmospheric velocity </a:t>
            </a:r>
            <a:r>
              <a:rPr lang="en-GB" dirty="0" smtClean="0">
                <a:solidFill>
                  <a:srgbClr val="595959"/>
                </a:solidFill>
              </a:rPr>
              <a:t>&gt; </a:t>
            </a:r>
            <a:r>
              <a:rPr lang="en-GB" dirty="0">
                <a:solidFill>
                  <a:srgbClr val="595959"/>
                </a:solidFill>
              </a:rPr>
              <a:t>inertial velocity) </a:t>
            </a:r>
            <a:r>
              <a:rPr lang="en-GB" dirty="0" smtClean="0">
                <a:solidFill>
                  <a:srgbClr val="595959"/>
                </a:solidFill>
              </a:rPr>
              <a:t>entry trajectory</a:t>
            </a:r>
            <a:endParaRPr lang="en-GB" dirty="0">
              <a:solidFill>
                <a:srgbClr val="595959"/>
              </a:solidFill>
            </a:endParaRPr>
          </a:p>
          <a:p>
            <a:pPr marL="465134" lvl="1" indent="-285750">
              <a:buFont typeface="Arial" panose="020B0604020202020204" pitchFamily="34" charset="0"/>
              <a:buChar char="•"/>
            </a:pPr>
            <a:r>
              <a:rPr lang="en-GB" dirty="0" smtClean="0">
                <a:solidFill>
                  <a:srgbClr val="595959"/>
                </a:solidFill>
              </a:rPr>
              <a:t>Possibility </a:t>
            </a:r>
            <a:r>
              <a:rPr lang="en-GB" dirty="0">
                <a:solidFill>
                  <a:srgbClr val="595959"/>
                </a:solidFill>
              </a:rPr>
              <a:t>to target a </a:t>
            </a:r>
            <a:r>
              <a:rPr lang="en-GB" dirty="0" smtClean="0">
                <a:solidFill>
                  <a:srgbClr val="595959"/>
                </a:solidFill>
              </a:rPr>
              <a:t>landing site e.g. </a:t>
            </a:r>
            <a:r>
              <a:rPr lang="en-GB" dirty="0">
                <a:solidFill>
                  <a:srgbClr val="595959"/>
                </a:solidFill>
              </a:rPr>
              <a:t>Utah (40 deg N), </a:t>
            </a:r>
            <a:r>
              <a:rPr lang="en-GB" dirty="0" err="1">
                <a:solidFill>
                  <a:srgbClr val="595959"/>
                </a:solidFill>
              </a:rPr>
              <a:t>Woomera</a:t>
            </a:r>
            <a:r>
              <a:rPr lang="en-GB" dirty="0">
                <a:solidFill>
                  <a:srgbClr val="595959"/>
                </a:solidFill>
              </a:rPr>
              <a:t> (31 deg S)</a:t>
            </a:r>
          </a:p>
          <a:p>
            <a:pPr marL="465134" lvl="1" indent="-285750">
              <a:buFont typeface="Arial" panose="020B0604020202020204" pitchFamily="34" charset="0"/>
              <a:buChar char="•"/>
            </a:pPr>
            <a:r>
              <a:rPr lang="en-GB" dirty="0">
                <a:solidFill>
                  <a:srgbClr val="595959"/>
                </a:solidFill>
              </a:rPr>
              <a:t>For a typical tangential Earth approach night or day landings can be </a:t>
            </a:r>
            <a:r>
              <a:rPr lang="en-GB" dirty="0" smtClean="0">
                <a:solidFill>
                  <a:srgbClr val="595959"/>
                </a:solidFill>
              </a:rPr>
              <a:t>chosen</a:t>
            </a:r>
            <a:endParaRPr lang="en-GB" dirty="0">
              <a:solidFill>
                <a:srgbClr val="595959"/>
              </a:solidFill>
            </a:endParaRPr>
          </a:p>
        </p:txBody>
      </p:sp>
      <p:grpSp>
        <p:nvGrpSpPr>
          <p:cNvPr id="20" name="Group 19"/>
          <p:cNvGrpSpPr/>
          <p:nvPr/>
        </p:nvGrpSpPr>
        <p:grpSpPr>
          <a:xfrm>
            <a:off x="7507809" y="0"/>
            <a:ext cx="4386931" cy="3102868"/>
            <a:chOff x="5855642" y="2409038"/>
            <a:chExt cx="5839005" cy="4129918"/>
          </a:xfrm>
        </p:grpSpPr>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26"/>
            <a:stretch/>
          </p:blipFill>
          <p:spPr bwMode="auto">
            <a:xfrm>
              <a:off x="5855642" y="2409038"/>
              <a:ext cx="5839005" cy="404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10030097" y="2996952"/>
              <a:ext cx="1398864" cy="562804"/>
            </a:xfrm>
            <a:prstGeom prst="rect">
              <a:avLst/>
            </a:prstGeom>
            <a:noFill/>
          </p:spPr>
          <p:txBody>
            <a:bodyPr wrap="none" rtlCol="0">
              <a:spAutoFit/>
            </a:bodyPr>
            <a:lstStyle/>
            <a:p>
              <a:r>
                <a:rPr lang="en-GB" sz="1100" dirty="0" smtClean="0">
                  <a:solidFill>
                    <a:schemeClr val="tx1">
                      <a:lumMod val="65000"/>
                      <a:lumOff val="35000"/>
                    </a:schemeClr>
                  </a:solidFill>
                </a:rPr>
                <a:t>Hyperbolic </a:t>
              </a:r>
              <a:br>
                <a:rPr lang="en-GB" sz="1100" dirty="0" smtClean="0">
                  <a:solidFill>
                    <a:schemeClr val="tx1">
                      <a:lumMod val="65000"/>
                      <a:lumOff val="35000"/>
                    </a:schemeClr>
                  </a:solidFill>
                </a:rPr>
              </a:br>
              <a:r>
                <a:rPr lang="en-GB" sz="1100" dirty="0" smtClean="0">
                  <a:solidFill>
                    <a:schemeClr val="tx1">
                      <a:lumMod val="65000"/>
                      <a:lumOff val="35000"/>
                    </a:schemeClr>
                  </a:solidFill>
                </a:rPr>
                <a:t>approach orbits</a:t>
              </a:r>
              <a:endParaRPr lang="en-GB" sz="1100" dirty="0">
                <a:solidFill>
                  <a:schemeClr val="tx1">
                    <a:lumMod val="65000"/>
                    <a:lumOff val="35000"/>
                  </a:schemeClr>
                </a:solidFill>
              </a:endParaRPr>
            </a:p>
          </p:txBody>
        </p:sp>
        <p:sp>
          <p:nvSpPr>
            <p:cNvPr id="23" name="TextBox 22"/>
            <p:cNvSpPr txBox="1"/>
            <p:nvPr/>
          </p:nvSpPr>
          <p:spPr>
            <a:xfrm>
              <a:off x="6810331" y="4797152"/>
              <a:ext cx="1266969" cy="327255"/>
            </a:xfrm>
            <a:prstGeom prst="rect">
              <a:avLst/>
            </a:prstGeom>
            <a:noFill/>
          </p:spPr>
          <p:txBody>
            <a:bodyPr wrap="none" rtlCol="0">
              <a:spAutoFit/>
            </a:bodyPr>
            <a:lstStyle/>
            <a:p>
              <a:r>
                <a:rPr lang="en-GB" sz="1100" i="1" dirty="0" smtClean="0">
                  <a:solidFill>
                    <a:schemeClr val="tx1">
                      <a:lumMod val="75000"/>
                      <a:lumOff val="25000"/>
                    </a:schemeClr>
                  </a:solidFill>
                </a:rPr>
                <a:t>Earth shadow</a:t>
              </a:r>
              <a:endParaRPr lang="en-GB" sz="1100" i="1" dirty="0">
                <a:solidFill>
                  <a:schemeClr val="tx1">
                    <a:lumMod val="75000"/>
                    <a:lumOff val="25000"/>
                  </a:schemeClr>
                </a:solidFill>
              </a:endParaRPr>
            </a:p>
          </p:txBody>
        </p:sp>
        <p:sp>
          <p:nvSpPr>
            <p:cNvPr id="24" name="TextBox 23"/>
            <p:cNvSpPr txBox="1"/>
            <p:nvPr/>
          </p:nvSpPr>
          <p:spPr>
            <a:xfrm>
              <a:off x="9548979" y="5199484"/>
              <a:ext cx="1084643" cy="562804"/>
            </a:xfrm>
            <a:prstGeom prst="rect">
              <a:avLst/>
            </a:prstGeom>
            <a:noFill/>
          </p:spPr>
          <p:txBody>
            <a:bodyPr wrap="none" rtlCol="0">
              <a:spAutoFit/>
            </a:bodyPr>
            <a:lstStyle/>
            <a:p>
              <a:r>
                <a:rPr lang="en-GB" sz="1100" i="1" dirty="0" smtClean="0">
                  <a:solidFill>
                    <a:srgbClr val="CDCD65"/>
                  </a:solidFill>
                </a:rPr>
                <a:t>Sun vector </a:t>
              </a:r>
              <a:br>
                <a:rPr lang="en-GB" sz="1100" i="1" dirty="0" smtClean="0">
                  <a:solidFill>
                    <a:srgbClr val="CDCD65"/>
                  </a:solidFill>
                </a:rPr>
              </a:br>
              <a:r>
                <a:rPr lang="en-GB" sz="1100" i="1" dirty="0" smtClean="0">
                  <a:solidFill>
                    <a:srgbClr val="CDCD65"/>
                  </a:solidFill>
                </a:rPr>
                <a:t>at EIP</a:t>
              </a:r>
              <a:endParaRPr lang="en-GB" sz="1100" i="1" dirty="0">
                <a:solidFill>
                  <a:srgbClr val="CDCD65"/>
                </a:solidFill>
              </a:endParaRPr>
            </a:p>
          </p:txBody>
        </p:sp>
        <p:sp>
          <p:nvSpPr>
            <p:cNvPr id="25" name="TextBox 24"/>
            <p:cNvSpPr txBox="1"/>
            <p:nvPr/>
          </p:nvSpPr>
          <p:spPr>
            <a:xfrm>
              <a:off x="7446670" y="4484439"/>
              <a:ext cx="1047790" cy="327255"/>
            </a:xfrm>
            <a:prstGeom prst="rect">
              <a:avLst/>
            </a:prstGeom>
            <a:noFill/>
          </p:spPr>
          <p:txBody>
            <a:bodyPr wrap="none" rtlCol="0">
              <a:spAutoFit/>
            </a:bodyPr>
            <a:lstStyle/>
            <a:p>
              <a:r>
                <a:rPr lang="en-GB" sz="1100" i="1" dirty="0" smtClean="0">
                  <a:solidFill>
                    <a:srgbClr val="CDCD65"/>
                  </a:solidFill>
                </a:rPr>
                <a:t>Terminator</a:t>
              </a:r>
              <a:endParaRPr lang="en-GB" sz="1100" i="1" dirty="0">
                <a:solidFill>
                  <a:srgbClr val="CDCD65"/>
                </a:solidFill>
              </a:endParaRPr>
            </a:p>
          </p:txBody>
        </p:sp>
        <p:sp>
          <p:nvSpPr>
            <p:cNvPr id="26" name="TextBox 25"/>
            <p:cNvSpPr txBox="1"/>
            <p:nvPr/>
          </p:nvSpPr>
          <p:spPr>
            <a:xfrm>
              <a:off x="9273080" y="5976152"/>
              <a:ext cx="1301883" cy="562804"/>
            </a:xfrm>
            <a:prstGeom prst="rect">
              <a:avLst/>
            </a:prstGeom>
            <a:noFill/>
          </p:spPr>
          <p:txBody>
            <a:bodyPr wrap="none" rtlCol="0">
              <a:spAutoFit/>
            </a:bodyPr>
            <a:lstStyle/>
            <a:p>
              <a:r>
                <a:rPr lang="en-GB" sz="1100" dirty="0" smtClean="0">
                  <a:solidFill>
                    <a:srgbClr val="FF0000"/>
                  </a:solidFill>
                </a:rPr>
                <a:t>Locus of EIP</a:t>
              </a:r>
              <a:br>
                <a:rPr lang="en-GB" sz="1100" dirty="0" smtClean="0">
                  <a:solidFill>
                    <a:srgbClr val="FF0000"/>
                  </a:solidFill>
                </a:rPr>
              </a:br>
              <a:r>
                <a:rPr lang="en-GB" sz="1100" dirty="0" smtClean="0">
                  <a:solidFill>
                    <a:srgbClr val="FF0000"/>
                  </a:solidFill>
                </a:rPr>
                <a:t>and entry arcs</a:t>
              </a:r>
            </a:p>
          </p:txBody>
        </p:sp>
        <p:cxnSp>
          <p:nvCxnSpPr>
            <p:cNvPr id="27" name="Straight Arrow Connector 26"/>
            <p:cNvCxnSpPr/>
            <p:nvPr/>
          </p:nvCxnSpPr>
          <p:spPr bwMode="auto">
            <a:xfrm flipH="1" flipV="1">
              <a:off x="8904312" y="5445224"/>
              <a:ext cx="504056" cy="576064"/>
            </a:xfrm>
            <a:prstGeom prst="straightConnector1">
              <a:avLst/>
            </a:prstGeom>
            <a:solidFill>
              <a:schemeClr val="bg1"/>
            </a:solidFill>
            <a:ln w="9525" cap="flat" cmpd="sng" algn="ctr">
              <a:solidFill>
                <a:schemeClr val="accent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771" t="12805" r="8205" b="3667"/>
          <a:stretch/>
        </p:blipFill>
        <p:spPr bwMode="auto">
          <a:xfrm>
            <a:off x="7536160" y="3152325"/>
            <a:ext cx="4563457" cy="2883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648050" y="5977855"/>
            <a:ext cx="2691764" cy="574003"/>
          </a:xfrm>
          <a:prstGeom prst="rect">
            <a:avLst/>
          </a:prstGeom>
        </p:spPr>
        <p:txBody>
          <a:bodyPr wrap="none">
            <a:spAutoFit/>
          </a:bodyPr>
          <a:lstStyle/>
          <a:p>
            <a:r>
              <a:rPr lang="en-GB" i="1" dirty="0" smtClean="0"/>
              <a:t>Re-entry conditions for </a:t>
            </a:r>
            <a:r>
              <a:rPr lang="en-GB" i="1" dirty="0"/>
              <a:t>2028-T1 </a:t>
            </a:r>
            <a:r>
              <a:rPr lang="en-GB" i="1" dirty="0" smtClean="0"/>
              <a:t/>
            </a:r>
            <a:br>
              <a:rPr lang="en-GB" i="1" dirty="0" smtClean="0"/>
            </a:br>
            <a:r>
              <a:rPr lang="en-GB" i="1" dirty="0" smtClean="0"/>
              <a:t>CP </a:t>
            </a:r>
            <a:r>
              <a:rPr lang="en-GB" i="1" dirty="0"/>
              <a:t>return </a:t>
            </a:r>
            <a:r>
              <a:rPr lang="en-GB" i="1" dirty="0" smtClean="0"/>
              <a:t>transfer example</a:t>
            </a:r>
            <a:endParaRPr lang="en-GB" i="1" dirty="0"/>
          </a:p>
        </p:txBody>
      </p:sp>
      <p:sp>
        <p:nvSpPr>
          <p:cNvPr id="19"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978576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90114C8-F7F2-4E05-9CAE-DDD3D22A4BE8}" type="slidenum">
              <a:rPr lang="de-DE" altLang="de-DE" smtClean="0"/>
              <a:pPr/>
              <a:t>15</a:t>
            </a:fld>
            <a:endParaRPr lang="de-DE" altLang="de-DE"/>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Title 1"/>
          <p:cNvSpPr>
            <a:spLocks noGrp="1"/>
          </p:cNvSpPr>
          <p:nvPr>
            <p:ph type="title"/>
          </p:nvPr>
        </p:nvSpPr>
        <p:spPr>
          <a:xfrm>
            <a:off x="469901" y="653692"/>
            <a:ext cx="11249698" cy="881187"/>
          </a:xfrm>
        </p:spPr>
        <p:txBody>
          <a:bodyPr/>
          <a:lstStyle/>
          <a:p>
            <a:r>
              <a:rPr lang="en-GB" dirty="0" smtClean="0"/>
              <a:t>Conclusion and Future Work</a:t>
            </a:r>
            <a:endParaRPr lang="en-GB" dirty="0"/>
          </a:p>
        </p:txBody>
      </p:sp>
      <p:pic>
        <p:nvPicPr>
          <p:cNvPr id="2050" name="Picture 2" descr="C:\Desktop\2018_Astrodynamics_Specialist_Conference\Paper\Figures\MSR_AA_conclusion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739" y="44439"/>
            <a:ext cx="6825075" cy="4654535"/>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8"/>
          <p:cNvSpPr>
            <a:spLocks noGrp="1"/>
          </p:cNvSpPr>
          <p:nvPr>
            <p:ph idx="1"/>
          </p:nvPr>
        </p:nvSpPr>
        <p:spPr>
          <a:xfrm>
            <a:off x="472405" y="1473269"/>
            <a:ext cx="4642934" cy="3093208"/>
          </a:xfrm>
        </p:spPr>
        <p:txBody>
          <a:bodyPr/>
          <a:lstStyle/>
          <a:p>
            <a:pPr marL="285750" indent="-285750">
              <a:buFont typeface="Wingdings" panose="05000000000000000000" pitchFamily="2" charset="2"/>
              <a:buChar char="Ø"/>
            </a:pPr>
            <a:r>
              <a:rPr lang="en-GB" dirty="0">
                <a:solidFill>
                  <a:schemeClr val="bg2">
                    <a:lumMod val="75000"/>
                  </a:schemeClr>
                </a:solidFill>
              </a:rPr>
              <a:t>Based on the outcomes of the mission analysis, a number of mission architectures </a:t>
            </a:r>
            <a:r>
              <a:rPr lang="en-GB" dirty="0" smtClean="0">
                <a:solidFill>
                  <a:schemeClr val="bg2">
                    <a:lumMod val="75000"/>
                  </a:schemeClr>
                </a:solidFill>
              </a:rPr>
              <a:t>investigated: including </a:t>
            </a:r>
            <a:r>
              <a:rPr lang="en-GB" dirty="0">
                <a:solidFill>
                  <a:schemeClr val="bg2">
                    <a:lumMod val="75000"/>
                  </a:schemeClr>
                </a:solidFill>
              </a:rPr>
              <a:t>purely chemical </a:t>
            </a:r>
            <a:r>
              <a:rPr lang="en-GB" dirty="0" smtClean="0">
                <a:solidFill>
                  <a:schemeClr val="bg2">
                    <a:lumMod val="75000"/>
                  </a:schemeClr>
                </a:solidFill>
              </a:rPr>
              <a:t>(CP) as </a:t>
            </a:r>
            <a:r>
              <a:rPr lang="en-GB" dirty="0">
                <a:solidFill>
                  <a:schemeClr val="bg2">
                    <a:lumMod val="75000"/>
                  </a:schemeClr>
                </a:solidFill>
              </a:rPr>
              <a:t>well as hybrid (CP and EP stages) </a:t>
            </a:r>
            <a:r>
              <a:rPr lang="en-GB" dirty="0" smtClean="0">
                <a:solidFill>
                  <a:schemeClr val="bg2">
                    <a:lumMod val="75000"/>
                  </a:schemeClr>
                </a:solidFill>
              </a:rPr>
              <a:t>options</a:t>
            </a: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Most promising down-selected </a:t>
            </a:r>
            <a:r>
              <a:rPr lang="en-GB" dirty="0">
                <a:solidFill>
                  <a:schemeClr val="bg2">
                    <a:lumMod val="75000"/>
                  </a:schemeClr>
                </a:solidFill>
              </a:rPr>
              <a:t>for further analysis, including preliminary spacecraft </a:t>
            </a:r>
            <a:r>
              <a:rPr lang="en-GB" dirty="0" smtClean="0">
                <a:solidFill>
                  <a:schemeClr val="bg2">
                    <a:lumMod val="75000"/>
                  </a:schemeClr>
                </a:solidFill>
              </a:rPr>
              <a:t>architecture</a:t>
            </a: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Target sample return </a:t>
            </a:r>
            <a:r>
              <a:rPr lang="en-GB" dirty="0">
                <a:solidFill>
                  <a:schemeClr val="bg2">
                    <a:lumMod val="75000"/>
                  </a:schemeClr>
                </a:solidFill>
              </a:rPr>
              <a:t>date </a:t>
            </a:r>
            <a:r>
              <a:rPr lang="en-GB" dirty="0" smtClean="0">
                <a:solidFill>
                  <a:schemeClr val="bg2">
                    <a:lumMod val="75000"/>
                  </a:schemeClr>
                </a:solidFill>
              </a:rPr>
              <a:t>found to be incompatible with current </a:t>
            </a:r>
            <a:r>
              <a:rPr lang="en-GB" dirty="0">
                <a:solidFill>
                  <a:schemeClr val="bg2">
                    <a:lumMod val="75000"/>
                  </a:schemeClr>
                </a:solidFill>
              </a:rPr>
              <a:t>assumptions for the baseline Launch Vehicle performance and payload </a:t>
            </a:r>
            <a:r>
              <a:rPr lang="en-GB" dirty="0" smtClean="0">
                <a:solidFill>
                  <a:schemeClr val="bg2">
                    <a:lumMod val="75000"/>
                  </a:schemeClr>
                </a:solidFill>
              </a:rPr>
              <a:t>mass</a:t>
            </a:r>
          </a:p>
        </p:txBody>
      </p:sp>
      <p:sp>
        <p:nvSpPr>
          <p:cNvPr id="16" name="Content Placeholder 8"/>
          <p:cNvSpPr txBox="1">
            <a:spLocks/>
          </p:cNvSpPr>
          <p:nvPr/>
        </p:nvSpPr>
        <p:spPr bwMode="auto">
          <a:xfrm>
            <a:off x="472405" y="4738242"/>
            <a:ext cx="11335281" cy="146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a:lstStyle>
          <a:p>
            <a:pPr marL="285750" indent="-285750">
              <a:buFont typeface="Wingdings" panose="05000000000000000000" pitchFamily="2" charset="2"/>
              <a:buChar char="Ø"/>
            </a:pPr>
            <a:r>
              <a:rPr lang="en-GB" kern="0" dirty="0" smtClean="0">
                <a:solidFill>
                  <a:schemeClr val="bg2">
                    <a:lumMod val="75000"/>
                  </a:schemeClr>
                </a:solidFill>
              </a:rPr>
              <a:t>2018: Airbus awarded </a:t>
            </a:r>
            <a:r>
              <a:rPr lang="en-GB" kern="0" dirty="0">
                <a:solidFill>
                  <a:schemeClr val="bg2">
                    <a:lumMod val="75000"/>
                  </a:schemeClr>
                </a:solidFill>
              </a:rPr>
              <a:t>the Mars Sample Return Earth Return Orbiter (</a:t>
            </a:r>
            <a:r>
              <a:rPr lang="en-GB" kern="0" dirty="0" smtClean="0">
                <a:solidFill>
                  <a:schemeClr val="bg2">
                    <a:lumMod val="75000"/>
                  </a:schemeClr>
                </a:solidFill>
              </a:rPr>
              <a:t>MSR-ERO) Phase </a:t>
            </a:r>
            <a:r>
              <a:rPr lang="en-GB" kern="0" dirty="0">
                <a:solidFill>
                  <a:schemeClr val="bg2">
                    <a:lumMod val="75000"/>
                  </a:schemeClr>
                </a:solidFill>
              </a:rPr>
              <a:t>A/B1 </a:t>
            </a:r>
            <a:r>
              <a:rPr lang="en-GB" kern="0" dirty="0" smtClean="0">
                <a:solidFill>
                  <a:schemeClr val="bg2">
                    <a:lumMod val="75000"/>
                  </a:schemeClr>
                </a:solidFill>
              </a:rPr>
              <a:t>system study </a:t>
            </a:r>
            <a:r>
              <a:rPr lang="en-GB" kern="0" dirty="0">
                <a:solidFill>
                  <a:schemeClr val="bg2">
                    <a:lumMod val="75000"/>
                  </a:schemeClr>
                </a:solidFill>
              </a:rPr>
              <a:t>by </a:t>
            </a:r>
            <a:r>
              <a:rPr lang="en-GB" kern="0" dirty="0" smtClean="0">
                <a:solidFill>
                  <a:schemeClr val="bg2">
                    <a:lumMod val="75000"/>
                  </a:schemeClr>
                </a:solidFill>
              </a:rPr>
              <a:t>the ESA, and thus given the opportunity to pursue its contribution to the MSR campaign, working in close </a:t>
            </a:r>
            <a:r>
              <a:rPr lang="en-GB" kern="0" dirty="0">
                <a:solidFill>
                  <a:schemeClr val="bg2">
                    <a:lumMod val="75000"/>
                  </a:schemeClr>
                </a:solidFill>
              </a:rPr>
              <a:t>collaboration with ESA and NASA </a:t>
            </a:r>
            <a:r>
              <a:rPr lang="en-GB" kern="0" dirty="0" smtClean="0">
                <a:solidFill>
                  <a:schemeClr val="bg2">
                    <a:lumMod val="75000"/>
                  </a:schemeClr>
                </a:solidFill>
              </a:rPr>
              <a:t>JPL</a:t>
            </a:r>
          </a:p>
          <a:p>
            <a:pPr marL="285750" indent="-285750">
              <a:buFont typeface="Wingdings" panose="05000000000000000000" pitchFamily="2" charset="2"/>
              <a:buChar char="Ø"/>
            </a:pPr>
            <a:endParaRPr lang="en-GB" sz="800" kern="0" dirty="0">
              <a:solidFill>
                <a:schemeClr val="bg2">
                  <a:lumMod val="75000"/>
                </a:schemeClr>
              </a:solidFill>
            </a:endParaRPr>
          </a:p>
          <a:p>
            <a:pPr marL="285750" indent="-285750">
              <a:buFont typeface="Wingdings" panose="05000000000000000000" pitchFamily="2" charset="2"/>
              <a:buChar char="Ø"/>
            </a:pPr>
            <a:r>
              <a:rPr lang="en-GB" kern="0" dirty="0" smtClean="0">
                <a:solidFill>
                  <a:schemeClr val="bg2">
                    <a:lumMod val="75000"/>
                  </a:schemeClr>
                </a:solidFill>
              </a:rPr>
              <a:t>Mission analysis </a:t>
            </a:r>
            <a:r>
              <a:rPr lang="en-GB" kern="0" dirty="0">
                <a:solidFill>
                  <a:schemeClr val="bg2">
                    <a:lumMod val="75000"/>
                  </a:schemeClr>
                </a:solidFill>
              </a:rPr>
              <a:t>and architecture trade-offs </a:t>
            </a:r>
            <a:r>
              <a:rPr lang="en-GB" kern="0" dirty="0" smtClean="0">
                <a:solidFill>
                  <a:schemeClr val="bg2">
                    <a:lumMod val="75000"/>
                  </a:schemeClr>
                </a:solidFill>
              </a:rPr>
              <a:t>still currently </a:t>
            </a:r>
            <a:r>
              <a:rPr lang="en-GB" kern="0" dirty="0">
                <a:solidFill>
                  <a:schemeClr val="bg2">
                    <a:lumMod val="75000"/>
                  </a:schemeClr>
                </a:solidFill>
              </a:rPr>
              <a:t>ongoing, looking </a:t>
            </a:r>
            <a:r>
              <a:rPr lang="en-GB" kern="0" dirty="0" smtClean="0">
                <a:solidFill>
                  <a:schemeClr val="bg2">
                    <a:lumMod val="75000"/>
                  </a:schemeClr>
                </a:solidFill>
              </a:rPr>
              <a:t>in particular at </a:t>
            </a:r>
            <a:r>
              <a:rPr lang="en-GB" kern="0" dirty="0">
                <a:solidFill>
                  <a:schemeClr val="bg2">
                    <a:lumMod val="75000"/>
                  </a:schemeClr>
                </a:solidFill>
              </a:rPr>
              <a:t>higher power </a:t>
            </a:r>
            <a:r>
              <a:rPr lang="en-GB" kern="0" dirty="0" smtClean="0">
                <a:solidFill>
                  <a:schemeClr val="bg2">
                    <a:lumMod val="75000"/>
                  </a:schemeClr>
                </a:solidFill>
              </a:rPr>
              <a:t>options for </a:t>
            </a:r>
            <a:r>
              <a:rPr lang="en-GB" kern="0" dirty="0">
                <a:solidFill>
                  <a:schemeClr val="bg2">
                    <a:lumMod val="75000"/>
                  </a:schemeClr>
                </a:solidFill>
              </a:rPr>
              <a:t>some EP </a:t>
            </a:r>
            <a:r>
              <a:rPr lang="en-GB" kern="0" dirty="0" smtClean="0">
                <a:solidFill>
                  <a:schemeClr val="bg2">
                    <a:lumMod val="75000"/>
                  </a:schemeClr>
                </a:solidFill>
              </a:rPr>
              <a:t>architectures as well as alternative </a:t>
            </a:r>
            <a:r>
              <a:rPr lang="en-GB" kern="0" dirty="0">
                <a:solidFill>
                  <a:schemeClr val="bg2">
                    <a:lumMod val="75000"/>
                  </a:schemeClr>
                </a:solidFill>
              </a:rPr>
              <a:t>CP transfer options </a:t>
            </a:r>
            <a:r>
              <a:rPr lang="en-GB" kern="0" dirty="0" smtClean="0">
                <a:solidFill>
                  <a:schemeClr val="bg2">
                    <a:lumMod val="75000"/>
                  </a:schemeClr>
                </a:solidFill>
              </a:rPr>
              <a:t>for the relaxed timeline</a:t>
            </a:r>
          </a:p>
          <a:p>
            <a:pPr marL="285750" indent="-285750">
              <a:buFont typeface="Wingdings" panose="05000000000000000000" pitchFamily="2" charset="2"/>
              <a:buChar char="Ø"/>
            </a:pPr>
            <a:endParaRPr lang="en-GB" sz="800" kern="0" dirty="0">
              <a:solidFill>
                <a:schemeClr val="bg2">
                  <a:lumMod val="75000"/>
                </a:schemeClr>
              </a:solidFill>
            </a:endParaRPr>
          </a:p>
          <a:p>
            <a:pPr marL="285750" indent="-285750">
              <a:buFont typeface="Wingdings" panose="05000000000000000000" pitchFamily="2" charset="2"/>
              <a:buChar char="Ø"/>
            </a:pPr>
            <a:r>
              <a:rPr lang="en-GB" kern="0" dirty="0" smtClean="0">
                <a:solidFill>
                  <a:schemeClr val="bg2">
                    <a:lumMod val="75000"/>
                  </a:schemeClr>
                </a:solidFill>
              </a:rPr>
              <a:t>Phase A to be completed before end of 2018, and Phase B1 before the ministerial council 2019 (CM19)</a:t>
            </a:r>
            <a:endParaRPr lang="en-GB" kern="0" dirty="0">
              <a:solidFill>
                <a:schemeClr val="bg2">
                  <a:lumMod val="75000"/>
                </a:schemeClr>
              </a:solidFill>
            </a:endParaRPr>
          </a:p>
        </p:txBody>
      </p:sp>
      <p:sp>
        <p:nvSpPr>
          <p:cNvPr id="9"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2185696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2016882" y="2876350"/>
            <a:ext cx="8158236" cy="571900"/>
          </a:xfrm>
        </p:spPr>
        <p:txBody>
          <a:bodyPr/>
          <a:lstStyle/>
          <a:p>
            <a:pPr algn="ctr"/>
            <a:r>
              <a:rPr lang="fr-FR" sz="3200" dirty="0" err="1" smtClean="0"/>
              <a:t>Thank</a:t>
            </a:r>
            <a:r>
              <a:rPr lang="fr-FR" sz="3200" dirty="0" smtClean="0"/>
              <a:t> </a:t>
            </a:r>
            <a:r>
              <a:rPr lang="fr-FR" sz="3200" dirty="0" err="1" smtClean="0"/>
              <a:t>you</a:t>
            </a:r>
            <a:r>
              <a:rPr lang="fr-FR" sz="3200" dirty="0" smtClean="0"/>
              <a:t> – </a:t>
            </a:r>
            <a:r>
              <a:rPr lang="fr-FR" sz="3200" dirty="0" err="1" smtClean="0"/>
              <a:t>Any</a:t>
            </a:r>
            <a:r>
              <a:rPr lang="fr-FR" sz="3200" dirty="0" smtClean="0"/>
              <a:t> questions ?</a:t>
            </a:r>
            <a:endParaRPr lang="en-GB" sz="2400" dirty="0"/>
          </a:p>
        </p:txBody>
      </p:sp>
    </p:spTree>
    <p:extLst>
      <p:ext uri="{BB962C8B-B14F-4D97-AF65-F5344CB8AC3E}">
        <p14:creationId xmlns:p14="http://schemas.microsoft.com/office/powerpoint/2010/main" val="3003127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smtClean="0"/>
              <a:t>Backup slides</a:t>
            </a:r>
            <a:endParaRPr lang="en-GB" sz="2400" dirty="0"/>
          </a:p>
        </p:txBody>
      </p:sp>
      <p:sp>
        <p:nvSpPr>
          <p:cNvPr id="4" name="Text Placeholder 3"/>
          <p:cNvSpPr>
            <a:spLocks noGrp="1"/>
          </p:cNvSpPr>
          <p:nvPr>
            <p:ph type="body" sz="quarter" idx="14"/>
          </p:nvPr>
        </p:nvSpPr>
        <p:spPr/>
        <p:txBody>
          <a:bodyPr/>
          <a:lstStyle/>
          <a:p>
            <a:r>
              <a:rPr lang="en-GB" dirty="0" smtClean="0"/>
              <a:t>MSR-AA Study objectives</a:t>
            </a:r>
            <a:endParaRPr lang="en-GB" dirty="0"/>
          </a:p>
        </p:txBody>
      </p:sp>
      <p:sp>
        <p:nvSpPr>
          <p:cNvPr id="2" name="Text Placeholder 1"/>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81881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108" y="273241"/>
            <a:ext cx="4716000" cy="602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Mars Sample Return Architecture Assessment </a:t>
            </a:r>
          </a:p>
        </p:txBody>
      </p:sp>
      <p:sp>
        <p:nvSpPr>
          <p:cNvPr id="3" name="Content Placeholder 2"/>
          <p:cNvSpPr>
            <a:spLocks noGrp="1"/>
          </p:cNvSpPr>
          <p:nvPr>
            <p:ph idx="1"/>
          </p:nvPr>
        </p:nvSpPr>
        <p:spPr>
          <a:xfrm>
            <a:off x="472407" y="1340768"/>
            <a:ext cx="7054827" cy="5256584"/>
          </a:xfrm>
        </p:spPr>
        <p:txBody>
          <a:bodyPr>
            <a:normAutofit/>
          </a:bodyPr>
          <a:lstStyle/>
          <a:p>
            <a:pPr marL="285750" indent="-285750">
              <a:buFont typeface="Wingdings" panose="05000000000000000000" pitchFamily="2" charset="2"/>
              <a:buChar char="Ø"/>
            </a:pPr>
            <a:r>
              <a:rPr lang="en-GB" b="1" dirty="0" smtClean="0">
                <a:solidFill>
                  <a:schemeClr val="tx2"/>
                </a:solidFill>
              </a:rPr>
              <a:t>Mars Sample Return Architecture Assessment  (MSR-AA) study overview</a:t>
            </a:r>
            <a:endParaRPr lang="en-GB" b="1" dirty="0"/>
          </a:p>
          <a:p>
            <a:pPr marL="285750" indent="-285750">
              <a:buFont typeface="Wingdings" panose="05000000000000000000" pitchFamily="2" charset="2"/>
              <a:buChar char="Ø"/>
            </a:pPr>
            <a:endParaRPr lang="en-GB" dirty="0"/>
          </a:p>
          <a:p>
            <a:pPr marL="465134" lvl="1" indent="-285750">
              <a:buFont typeface="Arial" panose="020B0604020202020204" pitchFamily="34" charset="0"/>
              <a:buChar char="•"/>
            </a:pPr>
            <a:r>
              <a:rPr lang="en-GB" dirty="0"/>
              <a:t>4 months study conducted by Airbus for the European Agency between July and November </a:t>
            </a:r>
            <a:r>
              <a:rPr lang="en-GB" dirty="0" smtClean="0"/>
              <a:t>2017</a:t>
            </a:r>
          </a:p>
          <a:p>
            <a:pPr marL="465134" lvl="1" indent="-285750">
              <a:buFont typeface="Arial" panose="020B0604020202020204" pitchFamily="34" charset="0"/>
              <a:buChar char="•"/>
            </a:pPr>
            <a:endParaRPr lang="en-GB" dirty="0"/>
          </a:p>
          <a:p>
            <a:pPr marL="465134" lvl="1" indent="-285750">
              <a:buFont typeface="Arial" panose="020B0604020202020204" pitchFamily="34" charset="0"/>
              <a:buChar char="•"/>
            </a:pPr>
            <a:r>
              <a:rPr lang="en-GB" dirty="0" smtClean="0"/>
              <a:t>Airbus </a:t>
            </a:r>
            <a:r>
              <a:rPr lang="en-GB" dirty="0"/>
              <a:t>strong heritage in designing Sample Return </a:t>
            </a:r>
            <a:r>
              <a:rPr lang="en-GB" dirty="0" smtClean="0"/>
              <a:t>missions and missions to Mars, </a:t>
            </a:r>
            <a:r>
              <a:rPr lang="en-GB" dirty="0"/>
              <a:t>in particular Airbus conducted </a:t>
            </a:r>
            <a:r>
              <a:rPr lang="en-GB" dirty="0" smtClean="0"/>
              <a:t>the MSRO </a:t>
            </a:r>
            <a:r>
              <a:rPr lang="en-GB" dirty="0"/>
              <a:t>Phase A in </a:t>
            </a:r>
            <a:r>
              <a:rPr lang="en-GB" dirty="0" smtClean="0"/>
              <a:t>2011-12 </a:t>
            </a:r>
            <a:r>
              <a:rPr lang="en-GB" dirty="0"/>
              <a:t>for ESA</a:t>
            </a:r>
          </a:p>
          <a:p>
            <a:pPr lvl="1" indent="0">
              <a:buNone/>
            </a:pPr>
            <a:endParaRPr lang="en-GB" b="1" dirty="0"/>
          </a:p>
          <a:p>
            <a:pPr marL="285750" indent="-285750">
              <a:buFont typeface="Wingdings" panose="05000000000000000000" pitchFamily="2" charset="2"/>
              <a:buChar char="Ø"/>
            </a:pPr>
            <a:r>
              <a:rPr lang="en-GB" b="1" dirty="0" smtClean="0">
                <a:solidFill>
                  <a:schemeClr val="tx2"/>
                </a:solidFill>
              </a:rPr>
              <a:t>Objectives of the study</a:t>
            </a:r>
          </a:p>
          <a:p>
            <a:pPr marL="285750" indent="-285750">
              <a:buFont typeface="Wingdings" panose="05000000000000000000" pitchFamily="2" charset="2"/>
              <a:buChar char="Ø"/>
            </a:pPr>
            <a:endParaRPr lang="en-GB" sz="900" b="1" dirty="0" smtClean="0"/>
          </a:p>
          <a:p>
            <a:pPr marL="342900" indent="-342900">
              <a:buFont typeface="+mj-lt"/>
              <a:buAutoNum type="arabicPeriod"/>
            </a:pPr>
            <a:r>
              <a:rPr lang="en-GB" dirty="0" smtClean="0"/>
              <a:t>Quantify </a:t>
            </a:r>
            <a:r>
              <a:rPr lang="en-GB" dirty="0"/>
              <a:t>different </a:t>
            </a:r>
            <a:r>
              <a:rPr lang="en-GB" dirty="0" smtClean="0"/>
              <a:t>mission </a:t>
            </a:r>
            <a:r>
              <a:rPr lang="en-GB" dirty="0"/>
              <a:t>architectures of the Mars Sample Return </a:t>
            </a:r>
            <a:r>
              <a:rPr lang="en-GB" dirty="0" smtClean="0"/>
              <a:t>campaign</a:t>
            </a:r>
          </a:p>
          <a:p>
            <a:pPr marL="342900" indent="-342900">
              <a:buFont typeface="+mj-lt"/>
              <a:buAutoNum type="arabicPeriod"/>
            </a:pPr>
            <a:endParaRPr lang="en-GB" sz="800" dirty="0" smtClean="0"/>
          </a:p>
          <a:p>
            <a:pPr marL="342900" indent="-342900">
              <a:buFont typeface="+mj-lt"/>
              <a:buAutoNum type="arabicPeriod"/>
            </a:pPr>
            <a:r>
              <a:rPr lang="en-GB" dirty="0"/>
              <a:t>Support identification and selection of ESA contributions to the </a:t>
            </a:r>
            <a:r>
              <a:rPr lang="en-GB" dirty="0" smtClean="0"/>
              <a:t>campaign</a:t>
            </a:r>
          </a:p>
          <a:p>
            <a:pPr marL="342900" indent="-342900">
              <a:buFont typeface="+mj-lt"/>
              <a:buAutoNum type="arabicPeriod"/>
            </a:pPr>
            <a:endParaRPr lang="en-GB" sz="800" dirty="0" smtClean="0"/>
          </a:p>
          <a:p>
            <a:pPr marL="342900" indent="-342900">
              <a:buFont typeface="+mj-lt"/>
              <a:buAutoNum type="arabicPeriod"/>
            </a:pPr>
            <a:r>
              <a:rPr lang="en-GB" dirty="0" smtClean="0"/>
              <a:t>Identify </a:t>
            </a:r>
            <a:r>
              <a:rPr lang="en-GB" dirty="0"/>
              <a:t>design envelopes and ranges for specific input parameters based on these possible architectures, for the elements that could be contributed by </a:t>
            </a:r>
            <a:r>
              <a:rPr lang="en-GB" dirty="0" smtClean="0"/>
              <a:t>ESA</a:t>
            </a:r>
            <a:endParaRPr lang="en-GB" sz="800" dirty="0"/>
          </a:p>
          <a:p>
            <a:pPr marL="342900" indent="-342900">
              <a:buFont typeface="+mj-lt"/>
              <a:buAutoNum type="arabicPeriod"/>
            </a:pPr>
            <a:endParaRPr lang="en-GB" sz="800" dirty="0" smtClean="0"/>
          </a:p>
          <a:p>
            <a:pPr marL="342900" indent="-342900">
              <a:buFont typeface="+mj-lt"/>
              <a:buAutoNum type="arabicPeriod"/>
            </a:pPr>
            <a:r>
              <a:rPr lang="en-GB" dirty="0" smtClean="0"/>
              <a:t>Provide </a:t>
            </a:r>
            <a:r>
              <a:rPr lang="en-GB" dirty="0"/>
              <a:t>inputs to the technology development planning </a:t>
            </a:r>
            <a:endParaRPr lang="en-GB" dirty="0" smtClean="0"/>
          </a:p>
          <a:p>
            <a:pPr marL="342900" indent="-342900">
              <a:buFont typeface="+mj-lt"/>
              <a:buAutoNum type="arabicPeriod"/>
            </a:pPr>
            <a:endParaRPr lang="en-GB" sz="800" dirty="0" smtClean="0"/>
          </a:p>
          <a:p>
            <a:pPr marL="342900" indent="-342900">
              <a:buFont typeface="+mj-lt"/>
              <a:buAutoNum type="arabicPeriod"/>
            </a:pPr>
            <a:r>
              <a:rPr lang="en-GB" dirty="0" smtClean="0"/>
              <a:t>Support </a:t>
            </a:r>
            <a:r>
              <a:rPr lang="en-GB" dirty="0"/>
              <a:t>ESA’s interactions with NASA on the planning of a joint MSR </a:t>
            </a:r>
            <a:r>
              <a:rPr lang="en-GB" dirty="0" smtClean="0"/>
              <a:t>mission</a:t>
            </a:r>
            <a:endParaRPr lang="en-GB" dirty="0"/>
          </a:p>
        </p:txBody>
      </p:sp>
      <p:sp>
        <p:nvSpPr>
          <p:cNvPr id="5" name="Slide Number Placeholder 4"/>
          <p:cNvSpPr>
            <a:spLocks noGrp="1"/>
          </p:cNvSpPr>
          <p:nvPr>
            <p:ph type="sldNum" sz="quarter" idx="12"/>
          </p:nvPr>
        </p:nvSpPr>
        <p:spPr/>
        <p:txBody>
          <a:bodyPr/>
          <a:lstStyle/>
          <a:p>
            <a:fld id="{290114C8-F7F2-4E05-9CAE-DDD3D22A4BE8}" type="slidenum">
              <a:rPr lang="de-DE" altLang="de-DE" smtClean="0"/>
              <a:pPr/>
              <a:t>18</a:t>
            </a:fld>
            <a:endParaRPr lang="de-DE" altLang="de-DE"/>
          </a:p>
        </p:txBody>
      </p:sp>
      <p:sp>
        <p:nvSpPr>
          <p:cNvPr id="7"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832539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smtClean="0"/>
              <a:t>Backup slides</a:t>
            </a:r>
            <a:endParaRPr lang="en-GB" sz="2400" dirty="0"/>
          </a:p>
        </p:txBody>
      </p:sp>
      <p:sp>
        <p:nvSpPr>
          <p:cNvPr id="4" name="Text Placeholder 3"/>
          <p:cNvSpPr>
            <a:spLocks noGrp="1"/>
          </p:cNvSpPr>
          <p:nvPr>
            <p:ph type="body" sz="quarter" idx="14"/>
          </p:nvPr>
        </p:nvSpPr>
        <p:spPr/>
        <p:txBody>
          <a:bodyPr/>
          <a:lstStyle/>
          <a:p>
            <a:r>
              <a:rPr lang="en-GB" dirty="0" smtClean="0"/>
              <a:t>LMO Inclination trade-off</a:t>
            </a:r>
            <a:endParaRPr lang="en-GB" dirty="0"/>
          </a:p>
        </p:txBody>
      </p:sp>
      <p:sp>
        <p:nvSpPr>
          <p:cNvPr id="2" name="Text Placeholder 1"/>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026313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esktop\2018_Astrodynamics_Specialist_Conference\Paper\Figures\MSR_Campaign_E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536" y="1243929"/>
            <a:ext cx="7704000" cy="54364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Mars Sample Return </a:t>
            </a:r>
            <a:r>
              <a:rPr lang="en-GB" dirty="0" smtClean="0"/>
              <a:t>(MSR) Campaign Overview</a:t>
            </a:r>
            <a:endParaRPr lang="en-GB" dirty="0"/>
          </a:p>
        </p:txBody>
      </p:sp>
      <p:sp>
        <p:nvSpPr>
          <p:cNvPr id="3" name="Content Placeholder 2"/>
          <p:cNvSpPr>
            <a:spLocks noGrp="1"/>
          </p:cNvSpPr>
          <p:nvPr>
            <p:ph idx="1"/>
          </p:nvPr>
        </p:nvSpPr>
        <p:spPr>
          <a:xfrm>
            <a:off x="471601" y="1339200"/>
            <a:ext cx="3570312" cy="5256584"/>
          </a:xfrm>
        </p:spPr>
        <p:txBody>
          <a:bodyPr>
            <a:normAutofit/>
          </a:bodyPr>
          <a:lstStyle/>
          <a:p>
            <a:pPr marL="285750" indent="-285750">
              <a:buFont typeface="Wingdings" panose="05000000000000000000" pitchFamily="2" charset="2"/>
              <a:buChar char="Ø"/>
            </a:pPr>
            <a:r>
              <a:rPr lang="en-GB" b="1" dirty="0" smtClean="0">
                <a:solidFill>
                  <a:schemeClr val="tx2"/>
                </a:solidFill>
              </a:rPr>
              <a:t>Three </a:t>
            </a:r>
            <a:r>
              <a:rPr lang="en-GB" b="1" dirty="0">
                <a:solidFill>
                  <a:schemeClr val="tx2"/>
                </a:solidFill>
              </a:rPr>
              <a:t>missions to be separately launched in the </a:t>
            </a:r>
            <a:r>
              <a:rPr lang="en-GB" b="1" dirty="0" smtClean="0">
                <a:solidFill>
                  <a:schemeClr val="tx2"/>
                </a:solidFill>
              </a:rPr>
              <a:t>2020s</a:t>
            </a:r>
            <a:r>
              <a:rPr lang="en-GB" b="1" dirty="0" smtClean="0"/>
              <a:t/>
            </a:r>
            <a:br>
              <a:rPr lang="en-GB" b="1" dirty="0" smtClean="0"/>
            </a:br>
            <a:endParaRPr lang="en-GB" sz="900" b="1" dirty="0" smtClean="0"/>
          </a:p>
          <a:p>
            <a:pPr marL="465134" lvl="1" indent="-285750">
              <a:buFont typeface="Arial" panose="020B0604020202020204" pitchFamily="34" charset="0"/>
              <a:buChar char="•"/>
            </a:pPr>
            <a:r>
              <a:rPr lang="en-GB" b="1" dirty="0" smtClean="0"/>
              <a:t>Mars 2020 (M2020)</a:t>
            </a:r>
            <a:r>
              <a:rPr lang="en-GB" dirty="0" smtClean="0"/>
              <a:t> Rover for samples acquisition and caching</a:t>
            </a:r>
          </a:p>
          <a:p>
            <a:pPr marL="465134" lvl="1" indent="-285750">
              <a:buFont typeface="Arial" panose="020B0604020202020204" pitchFamily="34" charset="0"/>
              <a:buChar char="•"/>
            </a:pPr>
            <a:endParaRPr lang="en-GB" dirty="0" smtClean="0"/>
          </a:p>
          <a:p>
            <a:pPr marL="465134" lvl="1" indent="-285750">
              <a:buFont typeface="Arial" panose="020B0604020202020204" pitchFamily="34" charset="0"/>
              <a:buChar char="•"/>
            </a:pPr>
            <a:r>
              <a:rPr lang="en-GB" b="1" dirty="0"/>
              <a:t>Sample Return Lander (SRL</a:t>
            </a:r>
            <a:r>
              <a:rPr lang="en-GB" b="1" dirty="0" smtClean="0"/>
              <a:t>)</a:t>
            </a:r>
            <a:r>
              <a:rPr lang="en-GB" dirty="0"/>
              <a:t/>
            </a:r>
            <a:br>
              <a:rPr lang="en-GB" dirty="0"/>
            </a:br>
            <a:r>
              <a:rPr lang="en-GB" dirty="0" smtClean="0"/>
              <a:t>Surface </a:t>
            </a:r>
            <a:r>
              <a:rPr lang="en-GB" dirty="0"/>
              <a:t>platform</a:t>
            </a:r>
            <a:r>
              <a:rPr lang="en-GB" dirty="0" smtClean="0"/>
              <a:t>, </a:t>
            </a:r>
            <a:r>
              <a:rPr lang="en-GB" dirty="0"/>
              <a:t>Sample Fetch Rover (SFR), and </a:t>
            </a:r>
            <a:r>
              <a:rPr lang="en-GB" dirty="0" smtClean="0"/>
              <a:t>Mars </a:t>
            </a:r>
            <a:r>
              <a:rPr lang="en-GB" dirty="0"/>
              <a:t>Ascent Vehicle (MAV</a:t>
            </a:r>
            <a:r>
              <a:rPr lang="en-GB" dirty="0" smtClean="0"/>
              <a:t>)</a:t>
            </a:r>
          </a:p>
          <a:p>
            <a:pPr lvl="1" indent="0">
              <a:buNone/>
            </a:pPr>
            <a:endParaRPr lang="en-GB" dirty="0"/>
          </a:p>
          <a:p>
            <a:pPr marL="465134" lvl="1" indent="-285750">
              <a:buFont typeface="Arial" panose="020B0604020202020204" pitchFamily="34" charset="0"/>
              <a:buChar char="•"/>
            </a:pPr>
            <a:r>
              <a:rPr lang="en-GB" b="1" dirty="0"/>
              <a:t>Earth Return Orbiter (ERO)</a:t>
            </a:r>
            <a:r>
              <a:rPr lang="en-GB" dirty="0"/>
              <a:t/>
            </a:r>
            <a:br>
              <a:rPr lang="en-GB" dirty="0"/>
            </a:br>
            <a:r>
              <a:rPr lang="en-GB" dirty="0" smtClean="0"/>
              <a:t>Rendezvous and capture of the Orbiting Sample (OS), bio-sealing, Earth </a:t>
            </a:r>
            <a:r>
              <a:rPr lang="en-GB" dirty="0"/>
              <a:t>Re-entry Capsule (</a:t>
            </a:r>
            <a:r>
              <a:rPr lang="en-GB" dirty="0" smtClean="0"/>
              <a:t>ERC</a:t>
            </a:r>
            <a:r>
              <a:rPr lang="en-GB" dirty="0"/>
              <a:t>)</a:t>
            </a:r>
            <a:endParaRPr lang="en-GB" dirty="0" smtClean="0"/>
          </a:p>
        </p:txBody>
      </p:sp>
      <p:sp>
        <p:nvSpPr>
          <p:cNvPr id="4" name="Date Placeholder 3"/>
          <p:cNvSpPr>
            <a:spLocks noGrp="1"/>
          </p:cNvSpPr>
          <p:nvPr>
            <p:ph type="dt" sz="half" idx="10"/>
          </p:nvPr>
        </p:nvSpPr>
        <p:spPr/>
        <p:txBody>
          <a:bodyPr/>
          <a:lstStyle/>
          <a:p>
            <a:r>
              <a:rPr lang="en-GB" altLang="de-DE" dirty="0" smtClean="0"/>
              <a:t>07 November </a:t>
            </a:r>
            <a:r>
              <a:rPr lang="en-GB" altLang="de-DE" dirty="0" smtClean="0"/>
              <a:t>2018</a:t>
            </a:r>
            <a:endParaRPr lang="de-DE" altLang="de-DE" dirty="0"/>
          </a:p>
        </p:txBody>
      </p:sp>
      <p:sp>
        <p:nvSpPr>
          <p:cNvPr id="5" name="Slide Number Placeholder 4"/>
          <p:cNvSpPr>
            <a:spLocks noGrp="1"/>
          </p:cNvSpPr>
          <p:nvPr>
            <p:ph type="sldNum" sz="quarter" idx="12"/>
          </p:nvPr>
        </p:nvSpPr>
        <p:spPr/>
        <p:txBody>
          <a:bodyPr/>
          <a:lstStyle/>
          <a:p>
            <a:fld id="{290114C8-F7F2-4E05-9CAE-DDD3D22A4BE8}" type="slidenum">
              <a:rPr lang="de-DE" altLang="de-DE" smtClean="0"/>
              <a:pPr/>
              <a:t>2</a:t>
            </a:fld>
            <a:endParaRPr lang="de-DE" altLang="de-DE"/>
          </a:p>
        </p:txBody>
      </p:sp>
    </p:spTree>
    <p:extLst>
      <p:ext uri="{BB962C8B-B14F-4D97-AF65-F5344CB8AC3E}">
        <p14:creationId xmlns:p14="http://schemas.microsoft.com/office/powerpoint/2010/main" val="860400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 and main motivations</a:t>
            </a:r>
            <a:endParaRPr lang="en-GB" dirty="0"/>
          </a:p>
        </p:txBody>
      </p:sp>
      <p:sp>
        <p:nvSpPr>
          <p:cNvPr id="7" name="Content Placeholder 8"/>
          <p:cNvSpPr>
            <a:spLocks noGrp="1"/>
          </p:cNvSpPr>
          <p:nvPr>
            <p:ph idx="1"/>
          </p:nvPr>
        </p:nvSpPr>
        <p:spPr>
          <a:xfrm>
            <a:off x="472406" y="1300992"/>
            <a:ext cx="11312226" cy="5224352"/>
          </a:xfrm>
        </p:spPr>
        <p:txBody>
          <a:bodyPr/>
          <a:lstStyle/>
          <a:p>
            <a:pPr marL="285750" indent="-285750">
              <a:buFont typeface="Wingdings" panose="05000000000000000000" pitchFamily="2" charset="2"/>
              <a:buChar char="Ø"/>
            </a:pPr>
            <a:r>
              <a:rPr lang="en-GB" dirty="0" smtClean="0"/>
              <a:t>Focus on Mars proximity </a:t>
            </a:r>
            <a:r>
              <a:rPr lang="en-GB" dirty="0"/>
              <a:t>phases </a:t>
            </a:r>
            <a:r>
              <a:rPr lang="en-GB" dirty="0" smtClean="0"/>
              <a:t>in particular:</a:t>
            </a:r>
          </a:p>
          <a:p>
            <a:pPr marL="465134" lvl="1" indent="-285750">
              <a:buFont typeface="Arial" panose="020B0604020202020204" pitchFamily="34" charset="0"/>
              <a:buChar char="•"/>
            </a:pPr>
            <a:r>
              <a:rPr lang="en-GB" dirty="0" smtClean="0"/>
              <a:t>Mars Orbit Insertion to Target Orbit Acquisition (TOA)</a:t>
            </a:r>
          </a:p>
          <a:p>
            <a:pPr marL="465134" lvl="1" indent="-285750">
              <a:buFont typeface="Arial" panose="020B0604020202020204" pitchFamily="34" charset="0"/>
              <a:buChar char="•"/>
            </a:pPr>
            <a:r>
              <a:rPr lang="en-GB" dirty="0" smtClean="0"/>
              <a:t>MAV/OS launch, Rendezvous (</a:t>
            </a:r>
            <a:r>
              <a:rPr lang="en-GB" dirty="0" err="1" smtClean="0"/>
              <a:t>RdV</a:t>
            </a:r>
            <a:r>
              <a:rPr lang="en-GB" dirty="0" smtClean="0"/>
              <a:t>) and OS capture</a:t>
            </a:r>
          </a:p>
          <a:p>
            <a:pPr marL="465134" lvl="1" indent="-285750">
              <a:buFont typeface="Arial" panose="020B0604020202020204" pitchFamily="34" charset="0"/>
              <a:buChar char="•"/>
            </a:pPr>
            <a:r>
              <a:rPr lang="en-GB" dirty="0" smtClean="0"/>
              <a:t>Departure Orbit Acquisition (DOA) prior to Mars escape</a:t>
            </a:r>
          </a:p>
          <a:p>
            <a:pPr marL="465134" lvl="1" indent="-285750">
              <a:buFont typeface="Arial" panose="020B0604020202020204" pitchFamily="34" charset="0"/>
              <a:buChar char="•"/>
            </a:pPr>
            <a:endParaRPr lang="en-GB" sz="800" dirty="0"/>
          </a:p>
          <a:p>
            <a:pPr marL="285750" indent="-285750">
              <a:buFont typeface="Wingdings" panose="05000000000000000000" pitchFamily="2" charset="2"/>
              <a:buChar char="Ø"/>
            </a:pPr>
            <a:r>
              <a:rPr lang="en-GB" dirty="0" smtClean="0"/>
              <a:t>Challenge: </a:t>
            </a:r>
          </a:p>
          <a:p>
            <a:pPr marL="465134" lvl="1" indent="-285750">
              <a:buFont typeface="Arial" panose="020B0604020202020204" pitchFamily="34" charset="0"/>
              <a:buChar char="•"/>
            </a:pPr>
            <a:r>
              <a:rPr lang="en-GB" dirty="0" smtClean="0"/>
              <a:t>Main focus and priority given to the architecture D mission with very tight timeline and </a:t>
            </a:r>
            <a:r>
              <a:rPr lang="el-GR" dirty="0">
                <a:cs typeface="Calibri"/>
              </a:rPr>
              <a:t>Δ</a:t>
            </a:r>
            <a:r>
              <a:rPr lang="en-GB" dirty="0" smtClean="0">
                <a:cs typeface="Calibri"/>
              </a:rPr>
              <a:t>V budget</a:t>
            </a:r>
            <a:endParaRPr lang="en-GB" dirty="0"/>
          </a:p>
          <a:p>
            <a:pPr marL="465134" lvl="1" indent="-285750">
              <a:buFont typeface="Arial" panose="020B0604020202020204" pitchFamily="34" charset="0"/>
              <a:buChar char="•"/>
            </a:pPr>
            <a:r>
              <a:rPr lang="en-GB" dirty="0" smtClean="0">
                <a:solidFill>
                  <a:srgbClr val="595959"/>
                </a:solidFill>
              </a:rPr>
              <a:t>Objective: investigate options and relevant trade-off for possible </a:t>
            </a:r>
            <a:r>
              <a:rPr lang="el-GR" dirty="0" smtClean="0">
                <a:solidFill>
                  <a:srgbClr val="595959"/>
                </a:solidFill>
              </a:rPr>
              <a:t>Δ</a:t>
            </a:r>
            <a:r>
              <a:rPr lang="en-GB" dirty="0" smtClean="0">
                <a:solidFill>
                  <a:srgbClr val="595959"/>
                </a:solidFill>
              </a:rPr>
              <a:t>V / duration reduction</a:t>
            </a:r>
            <a:endParaRPr lang="en-GB" dirty="0">
              <a:solidFill>
                <a:srgbClr val="595959"/>
              </a:solidFill>
            </a:endParaRPr>
          </a:p>
          <a:p>
            <a:pPr marL="285750" indent="-285750">
              <a:buFont typeface="Wingdings" panose="05000000000000000000" pitchFamily="2" charset="2"/>
              <a:buChar char="Ø"/>
            </a:pPr>
            <a:endParaRPr lang="en-GB" sz="800" dirty="0" smtClean="0"/>
          </a:p>
          <a:p>
            <a:pPr marL="285750" indent="-285750">
              <a:buFont typeface="Wingdings" panose="05000000000000000000" pitchFamily="2" charset="2"/>
              <a:buChar char="Ø"/>
            </a:pPr>
            <a:r>
              <a:rPr lang="en-GB" dirty="0" smtClean="0"/>
              <a:t>Durations essentially driven by RAAN drif</a:t>
            </a:r>
            <a:r>
              <a:rPr lang="en-GB" dirty="0"/>
              <a:t>t</a:t>
            </a:r>
            <a:r>
              <a:rPr lang="en-GB" dirty="0" smtClean="0"/>
              <a:t> considerations:</a:t>
            </a:r>
          </a:p>
          <a:p>
            <a:pPr marL="465134" lvl="1" indent="-285750">
              <a:buFont typeface="Arial" panose="020B0604020202020204" pitchFamily="34" charset="0"/>
              <a:buChar char="•"/>
            </a:pPr>
            <a:r>
              <a:rPr lang="en-GB" i="1" dirty="0" smtClean="0"/>
              <a:t>Relative</a:t>
            </a:r>
            <a:r>
              <a:rPr lang="en-GB" dirty="0" smtClean="0"/>
              <a:t> (OS/SRO) RAAN phasing for rendezvous with the OS after MAV injection </a:t>
            </a:r>
            <a:endParaRPr lang="en-GB" dirty="0"/>
          </a:p>
          <a:p>
            <a:pPr marL="465134" lvl="1" indent="-285750">
              <a:buFont typeface="Arial" panose="020B0604020202020204" pitchFamily="34" charset="0"/>
              <a:buChar char="•"/>
            </a:pPr>
            <a:r>
              <a:rPr lang="en-GB" i="1" dirty="0" smtClean="0"/>
              <a:t>Absolute</a:t>
            </a:r>
            <a:r>
              <a:rPr lang="en-GB" dirty="0" smtClean="0"/>
              <a:t> RAAN phasing to match the conditions for Mars escape</a:t>
            </a:r>
          </a:p>
          <a:p>
            <a:pPr marL="465134" lvl="1" indent="-285750">
              <a:buFont typeface="Arial" panose="020B0604020202020204" pitchFamily="34" charset="0"/>
              <a:buChar char="•"/>
            </a:pPr>
            <a:endParaRPr lang="en-GB" sz="800" dirty="0"/>
          </a:p>
          <a:p>
            <a:pPr marL="285750" indent="-285750">
              <a:buFont typeface="Wingdings" panose="05000000000000000000" pitchFamily="2" charset="2"/>
              <a:buChar char="Ø"/>
            </a:pPr>
            <a:r>
              <a:rPr lang="en-GB" dirty="0" smtClean="0">
                <a:solidFill>
                  <a:srgbClr val="595959"/>
                </a:solidFill>
              </a:rPr>
              <a:t>Main assumptions:</a:t>
            </a:r>
          </a:p>
          <a:p>
            <a:pPr marL="465134" lvl="1" indent="-285750">
              <a:buFont typeface="Arial" panose="020B0604020202020204" pitchFamily="34" charset="0"/>
              <a:buChar char="•"/>
            </a:pPr>
            <a:r>
              <a:rPr lang="en-GB" dirty="0" smtClean="0"/>
              <a:t>Mars Orbit Insertion (MOI) into a Highly Elliptical Orbit of period ~ 4 sols: apocentre ~96,000 km and pericentre ~300 km</a:t>
            </a:r>
          </a:p>
          <a:p>
            <a:pPr marL="465134" lvl="1" indent="-285750">
              <a:buFont typeface="Arial" panose="020B0604020202020204" pitchFamily="34" charset="0"/>
              <a:buChar char="•"/>
            </a:pPr>
            <a:r>
              <a:rPr lang="en-GB" dirty="0" smtClean="0"/>
              <a:t>Low Mars Orbit (LMO) corresponds to the OS orbit after injection by the MAV: assumed to be ~ 343 km attitude circular orbit</a:t>
            </a:r>
            <a:endParaRPr lang="en-GB" dirty="0"/>
          </a:p>
          <a:p>
            <a:pPr marL="465134" lvl="1" indent="-285750">
              <a:buFont typeface="Arial" panose="020B0604020202020204" pitchFamily="34" charset="0"/>
              <a:buChar char="•"/>
            </a:pPr>
            <a:r>
              <a:rPr lang="en-GB" dirty="0" smtClean="0"/>
              <a:t>A priori RAAN can take any arbitrary value at arrival and at Mars departure</a:t>
            </a:r>
          </a:p>
          <a:p>
            <a:pPr marL="465134" lvl="1" indent="-285750">
              <a:buFont typeface="Arial" panose="020B0604020202020204" pitchFamily="34" charset="0"/>
              <a:buChar char="•"/>
            </a:pPr>
            <a:r>
              <a:rPr lang="en-GB" dirty="0" smtClean="0"/>
              <a:t>Remaining degree of freedom for the LMO: </a:t>
            </a:r>
            <a:r>
              <a:rPr lang="en-GB" b="1" dirty="0" smtClean="0"/>
              <a:t>inclination</a:t>
            </a:r>
            <a:endParaRPr lang="en-GB" dirty="0"/>
          </a:p>
          <a:p>
            <a:pPr marL="465134" lvl="1" indent="-285750">
              <a:buFont typeface="Arial" panose="020B0604020202020204" pitchFamily="34" charset="0"/>
              <a:buChar char="•"/>
            </a:pPr>
            <a:endParaRPr lang="en-GB" sz="800" dirty="0"/>
          </a:p>
          <a:p>
            <a:pPr marL="285750" indent="-285750">
              <a:buFont typeface="Wingdings" panose="05000000000000000000" pitchFamily="2" charset="2"/>
              <a:buChar char="Ø"/>
            </a:pPr>
            <a:r>
              <a:rPr lang="en-GB" dirty="0" smtClean="0"/>
              <a:t>The selection of the LMO inclination is a driver to all mission phases from MOI to DOA</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5" name="Group 4"/>
          <p:cNvGrpSpPr/>
          <p:nvPr/>
        </p:nvGrpSpPr>
        <p:grpSpPr>
          <a:xfrm>
            <a:off x="5632773" y="173782"/>
            <a:ext cx="6434906" cy="2489910"/>
            <a:chOff x="5755233" y="173782"/>
            <a:chExt cx="6434906" cy="248991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36"/>
            <a:stretch/>
          </p:blipFill>
          <p:spPr bwMode="auto">
            <a:xfrm>
              <a:off x="5755233" y="173782"/>
              <a:ext cx="6434906" cy="2489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9624392" y="173782"/>
              <a:ext cx="2565747" cy="2391122"/>
            </a:xfrm>
            <a:prstGeom prst="rect">
              <a:avLst/>
            </a:prstGeom>
            <a:noFill/>
            <a:ln w="9525" cap="flat" cmpd="sng" algn="ctr">
              <a:solidFill>
                <a:srgbClr val="FF0000"/>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grpSp>
      <p:sp>
        <p:nvSpPr>
          <p:cNvPr id="8"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21288539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6816080" y="3045580"/>
            <a:ext cx="4760748" cy="3551772"/>
            <a:chOff x="6879868" y="3117588"/>
            <a:chExt cx="4760748" cy="3551772"/>
          </a:xfrm>
        </p:grpSpPr>
        <p:grpSp>
          <p:nvGrpSpPr>
            <p:cNvPr id="30" name="Group 29"/>
            <p:cNvGrpSpPr/>
            <p:nvPr/>
          </p:nvGrpSpPr>
          <p:grpSpPr>
            <a:xfrm>
              <a:off x="6879868" y="3117588"/>
              <a:ext cx="4760748" cy="3551772"/>
              <a:chOff x="4799856" y="3140968"/>
              <a:chExt cx="4760748" cy="3551772"/>
            </a:xfrm>
          </p:grpSpPr>
          <p:grpSp>
            <p:nvGrpSpPr>
              <p:cNvPr id="15" name="Group 14"/>
              <p:cNvGrpSpPr/>
              <p:nvPr/>
            </p:nvGrpSpPr>
            <p:grpSpPr>
              <a:xfrm>
                <a:off x="4799856" y="3140968"/>
                <a:ext cx="4760748" cy="3551772"/>
                <a:chOff x="5159896" y="3140968"/>
                <a:chExt cx="4760748" cy="3551772"/>
              </a:xfrm>
            </p:grpSpPr>
            <p:grpSp>
              <p:nvGrpSpPr>
                <p:cNvPr id="8" name="Group 7"/>
                <p:cNvGrpSpPr/>
                <p:nvPr/>
              </p:nvGrpSpPr>
              <p:grpSpPr>
                <a:xfrm>
                  <a:off x="5159896" y="3140968"/>
                  <a:ext cx="4760748" cy="3551772"/>
                  <a:chOff x="6600056" y="3140968"/>
                  <a:chExt cx="4760748" cy="3551772"/>
                </a:xfrm>
              </p:grpSpPr>
              <p:pic>
                <p:nvPicPr>
                  <p:cNvPr id="3080"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0056" y="3140968"/>
                    <a:ext cx="4760748" cy="3235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999929" y="3140968"/>
                    <a:ext cx="598241" cy="262380"/>
                  </a:xfrm>
                  <a:prstGeom prst="rect">
                    <a:avLst/>
                  </a:prstGeom>
                  <a:noFill/>
                </p:spPr>
                <p:txBody>
                  <a:bodyPr wrap="none" rtlCol="0">
                    <a:spAutoFit/>
                  </a:bodyPr>
                  <a:lstStyle/>
                  <a:p>
                    <a:r>
                      <a:rPr lang="en-GB" sz="1050" dirty="0" smtClean="0">
                        <a:solidFill>
                          <a:srgbClr val="0000FF"/>
                        </a:solidFill>
                      </a:rPr>
                      <a:t>75 deg</a:t>
                    </a:r>
                    <a:endParaRPr lang="en-GB" sz="1050" dirty="0">
                      <a:solidFill>
                        <a:srgbClr val="0000FF"/>
                      </a:solidFill>
                    </a:endParaRPr>
                  </a:p>
                </p:txBody>
              </p:sp>
              <p:sp>
                <p:nvSpPr>
                  <p:cNvPr id="12" name="TextBox 11"/>
                  <p:cNvSpPr txBox="1"/>
                  <p:nvPr/>
                </p:nvSpPr>
                <p:spPr>
                  <a:xfrm>
                    <a:off x="9912424" y="3555748"/>
                    <a:ext cx="598241" cy="262380"/>
                  </a:xfrm>
                  <a:prstGeom prst="rect">
                    <a:avLst/>
                  </a:prstGeom>
                  <a:noFill/>
                </p:spPr>
                <p:txBody>
                  <a:bodyPr wrap="none" rtlCol="0">
                    <a:spAutoFit/>
                  </a:bodyPr>
                  <a:lstStyle/>
                  <a:p>
                    <a:r>
                      <a:rPr lang="en-GB" sz="1050" dirty="0" smtClean="0">
                        <a:solidFill>
                          <a:srgbClr val="FF0000"/>
                        </a:solidFill>
                      </a:rPr>
                      <a:t>40 deg</a:t>
                    </a:r>
                    <a:endParaRPr lang="en-GB" sz="1050" dirty="0">
                      <a:solidFill>
                        <a:srgbClr val="FF0000"/>
                      </a:solidFill>
                    </a:endParaRPr>
                  </a:p>
                </p:txBody>
              </p:sp>
              <p:sp>
                <p:nvSpPr>
                  <p:cNvPr id="13" name="TextBox 12"/>
                  <p:cNvSpPr txBox="1"/>
                  <p:nvPr/>
                </p:nvSpPr>
                <p:spPr>
                  <a:xfrm>
                    <a:off x="10322295" y="3958708"/>
                    <a:ext cx="598241" cy="262380"/>
                  </a:xfrm>
                  <a:prstGeom prst="rect">
                    <a:avLst/>
                  </a:prstGeom>
                  <a:noFill/>
                </p:spPr>
                <p:txBody>
                  <a:bodyPr wrap="none" rtlCol="0">
                    <a:spAutoFit/>
                  </a:bodyPr>
                  <a:lstStyle/>
                  <a:p>
                    <a:r>
                      <a:rPr lang="en-GB" sz="1050" dirty="0" smtClean="0">
                        <a:solidFill>
                          <a:srgbClr val="00B050"/>
                        </a:solidFill>
                      </a:rPr>
                      <a:t>25 deg</a:t>
                    </a:r>
                    <a:endParaRPr lang="en-GB" sz="1050" dirty="0">
                      <a:solidFill>
                        <a:srgbClr val="00B050"/>
                      </a:solidFill>
                    </a:endParaRPr>
                  </a:p>
                </p:txBody>
              </p:sp>
              <p:sp>
                <p:nvSpPr>
                  <p:cNvPr id="14" name="TextBox 13"/>
                  <p:cNvSpPr txBox="1"/>
                  <p:nvPr/>
                </p:nvSpPr>
                <p:spPr>
                  <a:xfrm>
                    <a:off x="7509536" y="6359572"/>
                    <a:ext cx="3126177" cy="333168"/>
                  </a:xfrm>
                  <a:prstGeom prst="rect">
                    <a:avLst/>
                  </a:prstGeom>
                  <a:noFill/>
                </p:spPr>
                <p:txBody>
                  <a:bodyPr wrap="none" rtlCol="0">
                    <a:spAutoFit/>
                  </a:bodyPr>
                  <a:lstStyle/>
                  <a:p>
                    <a:r>
                      <a:rPr lang="en-GB" i="1" dirty="0" smtClean="0"/>
                      <a:t>Example orbits at different inclinations</a:t>
                    </a:r>
                  </a:p>
                </p:txBody>
              </p:sp>
            </p:grpSp>
            <p:cxnSp>
              <p:nvCxnSpPr>
                <p:cNvPr id="10" name="Straight Arrow Connector 9"/>
                <p:cNvCxnSpPr/>
                <p:nvPr/>
              </p:nvCxnSpPr>
              <p:spPr bwMode="auto">
                <a:xfrm flipH="1">
                  <a:off x="7471494" y="5238725"/>
                  <a:ext cx="360040" cy="0"/>
                </a:xfrm>
                <a:prstGeom prst="straightConnector1">
                  <a:avLst/>
                </a:prstGeom>
                <a:solidFill>
                  <a:schemeClr val="bg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7742659" y="5032226"/>
                  <a:ext cx="360040" cy="0"/>
                </a:xfrm>
                <a:prstGeom prst="straightConnector1">
                  <a:avLst/>
                </a:prstGeom>
                <a:solidFill>
                  <a:schemeClr val="bg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7805142" y="4941168"/>
                  <a:ext cx="360040" cy="0"/>
                </a:xfrm>
                <a:prstGeom prst="straightConnector1">
                  <a:avLst/>
                </a:prstGeom>
                <a:solidFill>
                  <a:schemeClr val="bg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H="1">
                  <a:off x="8121749" y="4797152"/>
                  <a:ext cx="360040" cy="0"/>
                </a:xfrm>
                <a:prstGeom prst="straightConnector1">
                  <a:avLst/>
                </a:prstGeom>
                <a:solidFill>
                  <a:schemeClr val="bg1"/>
                </a:solidFill>
                <a:ln w="2857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flipH="1">
                  <a:off x="8184232" y="4706094"/>
                  <a:ext cx="360040" cy="0"/>
                </a:xfrm>
                <a:prstGeom prst="straightConnector1">
                  <a:avLst/>
                </a:prstGeom>
                <a:solidFill>
                  <a:schemeClr val="bg1"/>
                </a:solidFill>
                <a:ln w="2857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H="1">
                  <a:off x="8265765" y="4609703"/>
                  <a:ext cx="360040" cy="0"/>
                </a:xfrm>
                <a:prstGeom prst="straightConnector1">
                  <a:avLst/>
                </a:prstGeom>
                <a:solidFill>
                  <a:schemeClr val="bg1"/>
                </a:solidFill>
                <a:ln w="2857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 name="Straight Arrow Connector 25"/>
              <p:cNvCxnSpPr/>
              <p:nvPr/>
            </p:nvCxnSpPr>
            <p:spPr bwMode="auto">
              <a:xfrm flipV="1">
                <a:off x="7661126" y="4230613"/>
                <a:ext cx="0" cy="72000"/>
              </a:xfrm>
              <a:prstGeom prst="straightConnector1">
                <a:avLst/>
              </a:prstGeom>
              <a:solidFill>
                <a:schemeClr val="bg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p:nvPr/>
            </p:nvCxnSpPr>
            <p:spPr bwMode="auto">
              <a:xfrm flipV="1">
                <a:off x="8401819" y="4112249"/>
                <a:ext cx="0" cy="36000"/>
              </a:xfrm>
              <a:prstGeom prst="straightConnector1">
                <a:avLst/>
              </a:prstGeom>
              <a:solidFill>
                <a:schemeClr val="bg1"/>
              </a:solidFill>
              <a:ln w="2857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 name="Straight Arrow Connector 34"/>
            <p:cNvCxnSpPr/>
            <p:nvPr/>
          </p:nvCxnSpPr>
          <p:spPr bwMode="auto">
            <a:xfrm flipV="1">
              <a:off x="10200456" y="4302614"/>
              <a:ext cx="62483" cy="134498"/>
            </a:xfrm>
            <a:prstGeom prst="straightConnector1">
              <a:avLst/>
            </a:prstGeom>
            <a:solidFill>
              <a:schemeClr val="bg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p:nvPr>
        </p:nvSpPr>
        <p:spPr/>
        <p:txBody>
          <a:bodyPr/>
          <a:lstStyle/>
          <a:p>
            <a:r>
              <a:rPr lang="en-GB" dirty="0" smtClean="0"/>
              <a:t>Right Ascension of the Ascending Node (RAAN) drift and drift rate</a:t>
            </a:r>
            <a:endParaRPr lang="en-GB" dirty="0"/>
          </a:p>
        </p:txBody>
      </p:sp>
      <p:sp>
        <p:nvSpPr>
          <p:cNvPr id="7" name="Content Placeholder 8"/>
          <p:cNvSpPr>
            <a:spLocks noGrp="1"/>
          </p:cNvSpPr>
          <p:nvPr>
            <p:ph idx="1"/>
          </p:nvPr>
        </p:nvSpPr>
        <p:spPr>
          <a:xfrm>
            <a:off x="472406" y="1300992"/>
            <a:ext cx="11536470" cy="5224352"/>
          </a:xfrm>
        </p:spPr>
        <p:txBody>
          <a:bodyPr/>
          <a:lstStyle/>
          <a:p>
            <a:pPr marL="285750" indent="-285750">
              <a:buFont typeface="Wingdings" panose="05000000000000000000" pitchFamily="2" charset="2"/>
              <a:buChar char="Ø"/>
            </a:pPr>
            <a:r>
              <a:rPr lang="en-GB" dirty="0" smtClean="0"/>
              <a:t>At a similar altitude, J</a:t>
            </a:r>
            <a:r>
              <a:rPr lang="en-GB" baseline="-25000" dirty="0" smtClean="0"/>
              <a:t>2</a:t>
            </a:r>
            <a:r>
              <a:rPr lang="en-GB" dirty="0" smtClean="0"/>
              <a:t> </a:t>
            </a:r>
            <a:r>
              <a:rPr lang="en-GB" dirty="0"/>
              <a:t>perturbation in </a:t>
            </a:r>
            <a:r>
              <a:rPr lang="en-GB" dirty="0" smtClean="0"/>
              <a:t>a Low </a:t>
            </a:r>
            <a:r>
              <a:rPr lang="en-GB" i="1" dirty="0"/>
              <a:t>Mars</a:t>
            </a:r>
            <a:r>
              <a:rPr lang="en-GB" dirty="0"/>
              <a:t> </a:t>
            </a:r>
            <a:r>
              <a:rPr lang="en-GB" dirty="0" smtClean="0"/>
              <a:t>Orbit </a:t>
            </a:r>
            <a:r>
              <a:rPr lang="en-GB" dirty="0"/>
              <a:t>is stronger than </a:t>
            </a:r>
            <a:r>
              <a:rPr lang="en-GB" dirty="0" smtClean="0"/>
              <a:t>in a Low </a:t>
            </a:r>
            <a:r>
              <a:rPr lang="en-GB" i="1" dirty="0" smtClean="0"/>
              <a:t>Earth</a:t>
            </a:r>
            <a:r>
              <a:rPr lang="en-GB" dirty="0" smtClean="0"/>
              <a:t> Orbit</a:t>
            </a:r>
          </a:p>
          <a:p>
            <a:pPr marL="285750" indent="-285750">
              <a:buFont typeface="Wingdings" panose="05000000000000000000" pitchFamily="2" charset="2"/>
              <a:buChar char="Ø"/>
            </a:pPr>
            <a:r>
              <a:rPr lang="en-GB" dirty="0" smtClean="0"/>
              <a:t>Causes secular drift rate of the Right Ascension of the Ascending Node (RAAN), and Argument of Pericentre (</a:t>
            </a:r>
            <a:r>
              <a:rPr lang="en-GB" dirty="0" err="1" smtClean="0"/>
              <a:t>AoP</a:t>
            </a:r>
            <a:r>
              <a:rPr lang="en-GB" dirty="0" smtClean="0"/>
              <a:t>, if elliptical orbit)</a:t>
            </a:r>
          </a:p>
          <a:p>
            <a:pPr marL="285750" indent="-285750">
              <a:buFont typeface="Wingdings" panose="05000000000000000000" pitchFamily="2" charset="2"/>
              <a:buChar char="Ø"/>
            </a:pPr>
            <a:r>
              <a:rPr lang="en-GB" dirty="0" smtClean="0"/>
              <a:t>Significant variation with (circular orbit) altitude and inclination – initial baseline (MAG) was 343 km / 75 deg leading to -3 deg/ day </a:t>
            </a:r>
          </a:p>
          <a:p>
            <a:pPr marL="285750" indent="-285750">
              <a:buFont typeface="Wingdings" panose="05000000000000000000" pitchFamily="2" charset="2"/>
              <a:buChar char="Ø"/>
            </a:pPr>
            <a:r>
              <a:rPr lang="en-GB" dirty="0"/>
              <a:t>For given Mars escape conditions at a given date (V∞ vector), two values of the RAAN are </a:t>
            </a:r>
            <a:r>
              <a:rPr lang="en-GB" dirty="0" smtClean="0"/>
              <a:t>admissible</a:t>
            </a:r>
            <a:endParaRPr lang="en-GB" dirty="0"/>
          </a:p>
          <a:p>
            <a:pPr marL="285750" indent="-285750">
              <a:buFont typeface="Wingdings" panose="05000000000000000000" pitchFamily="2" charset="2"/>
              <a:buChar char="Ø"/>
            </a:pPr>
            <a:r>
              <a:rPr lang="en-GB" dirty="0"/>
              <a:t>This typically requires up to ~ 180 degrees absolute rotation of the line of nodes: </a:t>
            </a:r>
            <a:r>
              <a:rPr lang="en-GB" dirty="0" smtClean="0"/>
              <a:t>for </a:t>
            </a:r>
            <a:r>
              <a:rPr lang="en-GB" dirty="0"/>
              <a:t>a baseline inclination of 75 </a:t>
            </a:r>
            <a:r>
              <a:rPr lang="en-GB" dirty="0" err="1"/>
              <a:t>deg</a:t>
            </a:r>
            <a:r>
              <a:rPr lang="en-GB" dirty="0"/>
              <a:t>, this could take 2 months, down to </a:t>
            </a:r>
            <a:r>
              <a:rPr lang="en-GB" dirty="0" smtClean="0"/>
              <a:t>~ </a:t>
            </a:r>
            <a:r>
              <a:rPr lang="en-GB" dirty="0"/>
              <a:t>18 days at 25 </a:t>
            </a:r>
            <a:r>
              <a:rPr lang="en-GB" dirty="0" err="1"/>
              <a:t>deg</a:t>
            </a:r>
            <a:endParaRPr lang="en-GB" dirty="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
            </a:pPr>
            <a:endParaRPr lang="en-GB" dirty="0" smtClean="0"/>
          </a:p>
          <a:p>
            <a:pPr marL="465134" lvl="1" indent="-285750">
              <a:buFont typeface="Wingdings" panose="05000000000000000000" pitchFamily="2" charset="2"/>
              <a:buChar char="§"/>
            </a:pPr>
            <a:endParaRPr lang="en-GB" dirty="0" smtClean="0"/>
          </a:p>
          <a:p>
            <a:pPr marL="465134" lvl="1" indent="-285750">
              <a:buFont typeface="Arial" panose="020B0604020202020204" pitchFamily="34" charset="0"/>
              <a:buChar char="•"/>
            </a:pPr>
            <a:endParaRPr lang="en-GB" dirty="0" smtClean="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628" t="15001" r="7272" b="2571"/>
          <a:stretch/>
        </p:blipFill>
        <p:spPr bwMode="auto">
          <a:xfrm>
            <a:off x="926637" y="2987577"/>
            <a:ext cx="5601411" cy="375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Oval 30"/>
          <p:cNvSpPr/>
          <p:nvPr/>
        </p:nvSpPr>
        <p:spPr bwMode="auto">
          <a:xfrm>
            <a:off x="5823181" y="5119986"/>
            <a:ext cx="144016" cy="144016"/>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32"/>
          <p:cNvSpPr/>
          <p:nvPr/>
        </p:nvSpPr>
        <p:spPr>
          <a:xfrm>
            <a:off x="3465224" y="5300500"/>
            <a:ext cx="1678666" cy="711413"/>
          </a:xfrm>
          <a:prstGeom prst="rect">
            <a:avLst/>
          </a:prstGeom>
        </p:spPr>
        <p:txBody>
          <a:bodyPr wrap="none">
            <a:spAutoFit/>
          </a:bodyPr>
          <a:lstStyle/>
          <a:p>
            <a:r>
              <a:rPr lang="en-GB" sz="1200" b="1" dirty="0" smtClean="0">
                <a:solidFill>
                  <a:srgbClr val="FF0000"/>
                </a:solidFill>
              </a:rPr>
              <a:t>Altitude = 343 km</a:t>
            </a:r>
          </a:p>
          <a:p>
            <a:r>
              <a:rPr lang="en-GB" sz="1200" b="1" dirty="0" smtClean="0">
                <a:solidFill>
                  <a:srgbClr val="FF0000"/>
                </a:solidFill>
              </a:rPr>
              <a:t>Inclination = 75 deg</a:t>
            </a:r>
          </a:p>
          <a:p>
            <a:r>
              <a:rPr lang="en-GB" sz="1200" b="1" dirty="0" smtClean="0">
                <a:solidFill>
                  <a:srgbClr val="FF0000"/>
                </a:solidFill>
              </a:rPr>
              <a:t>Duration = 2 months</a:t>
            </a:r>
            <a:endParaRPr lang="en-GB" sz="1200" b="1" dirty="0">
              <a:solidFill>
                <a:srgbClr val="FF0000"/>
              </a:solidFill>
            </a:endParaRPr>
          </a:p>
        </p:txBody>
      </p:sp>
      <p:cxnSp>
        <p:nvCxnSpPr>
          <p:cNvPr id="36" name="Straight Arrow Connector 35"/>
          <p:cNvCxnSpPr>
            <a:stCxn id="33" idx="3"/>
            <a:endCxn id="31" idx="3"/>
          </p:cNvCxnSpPr>
          <p:nvPr/>
        </p:nvCxnSpPr>
        <p:spPr bwMode="auto">
          <a:xfrm flipV="1">
            <a:off x="5143890" y="5242911"/>
            <a:ext cx="700382" cy="413296"/>
          </a:xfrm>
          <a:prstGeom prst="straightConnector1">
            <a:avLst/>
          </a:prstGeom>
          <a:solidFill>
            <a:schemeClr val="bg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 name="Object 3"/>
          <p:cNvGraphicFramePr>
            <a:graphicFrameLocks noChangeAspect="1"/>
          </p:cNvGraphicFramePr>
          <p:nvPr>
            <p:extLst>
              <p:ext uri="{D42A27DB-BD31-4B8C-83A1-F6EECF244321}">
                <p14:modId xmlns:p14="http://schemas.microsoft.com/office/powerpoint/2010/main" val="3445675267"/>
              </p:ext>
            </p:extLst>
          </p:nvPr>
        </p:nvGraphicFramePr>
        <p:xfrm>
          <a:off x="2439598" y="3810135"/>
          <a:ext cx="2360258" cy="554969"/>
        </p:xfrm>
        <a:graphic>
          <a:graphicData uri="http://schemas.openxmlformats.org/presentationml/2006/ole">
            <mc:AlternateContent xmlns:mc="http://schemas.openxmlformats.org/markup-compatibility/2006">
              <mc:Choice xmlns:v="urn:schemas-microsoft-com:vml" Requires="v">
                <p:oleObj spid="_x0000_s4135" name="Équation" r:id="rId6" imgW="2145960" imgH="507960" progId="Equation.3">
                  <p:embed/>
                </p:oleObj>
              </mc:Choice>
              <mc:Fallback>
                <p:oleObj name="Équation" r:id="rId6" imgW="214596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9598" y="3810135"/>
                        <a:ext cx="2360258" cy="554969"/>
                      </a:xfrm>
                      <a:prstGeom prst="rect">
                        <a:avLst/>
                      </a:prstGeom>
                      <a:solidFill>
                        <a:schemeClr val="bg1"/>
                      </a:solid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6482386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8"/>
          <p:cNvSpPr txBox="1">
            <a:spLocks/>
          </p:cNvSpPr>
          <p:nvPr/>
        </p:nvSpPr>
        <p:spPr bwMode="auto">
          <a:xfrm>
            <a:off x="472406" y="5295875"/>
            <a:ext cx="1080663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a:lstStyle>
          <a:p>
            <a:r>
              <a:rPr lang="en-GB" b="1" kern="0" dirty="0" smtClean="0">
                <a:solidFill>
                  <a:srgbClr val="0000FF"/>
                </a:solidFill>
              </a:rPr>
              <a:t>Clarification from ESA/JPL: </a:t>
            </a:r>
          </a:p>
          <a:p>
            <a:r>
              <a:rPr lang="en-GB" i="1" kern="0" dirty="0" smtClean="0">
                <a:solidFill>
                  <a:srgbClr val="0000FF"/>
                </a:solidFill>
              </a:rPr>
              <a:t>The SRO will be required to receive the MAV telemetry during and after its ascent. The current design has the MAV transmitting on UHF band to be received by an orbiter with a UHF relay package similar to the one on TGO or MAVEN. </a:t>
            </a:r>
          </a:p>
          <a:p>
            <a:endParaRPr lang="en-GB" sz="1000" kern="0" dirty="0" smtClean="0">
              <a:solidFill>
                <a:srgbClr val="FF0000"/>
              </a:solidFill>
            </a:endParaRPr>
          </a:p>
          <a:p>
            <a:pPr marL="285750" indent="-285750">
              <a:buFont typeface="Wingdings" panose="05000000000000000000" pitchFamily="2" charset="2"/>
              <a:buChar char="Ø"/>
            </a:pPr>
            <a:r>
              <a:rPr lang="en-GB" kern="0" dirty="0" smtClean="0"/>
              <a:t>Assessed during </a:t>
            </a:r>
            <a:r>
              <a:rPr lang="en-GB" kern="0" dirty="0"/>
              <a:t>MSRO </a:t>
            </a:r>
            <a:r>
              <a:rPr lang="en-GB" kern="0" dirty="0" smtClean="0"/>
              <a:t>study but unlikely to be a major issue (large range)</a:t>
            </a:r>
            <a:endParaRPr lang="en-GB" kern="0" dirty="0" smtClean="0">
              <a:solidFill>
                <a:srgbClr val="FF0000"/>
              </a:solidFill>
            </a:endParaRPr>
          </a:p>
          <a:p>
            <a:pPr marL="465134" lvl="1" indent="-285750">
              <a:buFont typeface="Wingdings" panose="05000000000000000000" pitchFamily="2" charset="2"/>
              <a:buChar char="§"/>
            </a:pPr>
            <a:endParaRPr lang="en-GB" kern="0" dirty="0" smtClean="0"/>
          </a:p>
          <a:p>
            <a:pPr marL="285750" indent="-285750">
              <a:buFont typeface="Wingdings" panose="05000000000000000000" pitchFamily="2" charset="2"/>
              <a:buChar char="§"/>
            </a:pPr>
            <a:endParaRPr lang="en-GB" kern="0" dirty="0" smtClean="0"/>
          </a:p>
          <a:p>
            <a:pPr marL="465134" lvl="1" indent="-285750">
              <a:buFont typeface="Wingdings" panose="05000000000000000000" pitchFamily="2" charset="2"/>
              <a:buChar char="§"/>
            </a:pPr>
            <a:endParaRPr lang="en-GB" kern="0" dirty="0" smtClean="0"/>
          </a:p>
          <a:p>
            <a:pPr marL="465134" lvl="1" indent="-285750">
              <a:buFont typeface="Arial" panose="020B0604020202020204" pitchFamily="34" charset="0"/>
              <a:buChar char="•"/>
            </a:pPr>
            <a:endParaRPr lang="en-GB" kern="0" dirty="0" smtClean="0"/>
          </a:p>
        </p:txBody>
      </p:sp>
      <p:pic>
        <p:nvPicPr>
          <p:cNvPr id="6147" name="Picture 3" descr="C:\Users\JOFFRE_E\Desktop\o.png"/>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7804670" y="660251"/>
            <a:ext cx="4382294" cy="4429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solidFill>
                  <a:srgbClr val="00205B"/>
                </a:solidFill>
              </a:rPr>
              <a:t>Relative RAAN phasing</a:t>
            </a:r>
            <a:endParaRPr lang="en-GB" dirty="0">
              <a:solidFill>
                <a:srgbClr val="00205B"/>
              </a:solidFill>
            </a:endParaRPr>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22</a:t>
            </a:fld>
            <a:endParaRPr lang="de-DE" altLang="de-DE"/>
          </a:p>
        </p:txBody>
      </p:sp>
      <p:sp>
        <p:nvSpPr>
          <p:cNvPr id="12" name="Content Placeholder 8"/>
          <p:cNvSpPr>
            <a:spLocks noGrp="1"/>
          </p:cNvSpPr>
          <p:nvPr>
            <p:ph idx="1"/>
          </p:nvPr>
        </p:nvSpPr>
        <p:spPr>
          <a:xfrm>
            <a:off x="472406" y="1300992"/>
            <a:ext cx="7495802" cy="4916788"/>
          </a:xfrm>
        </p:spPr>
        <p:txBody>
          <a:bodyPr/>
          <a:lstStyle/>
          <a:p>
            <a:pPr marL="285750" indent="-285750">
              <a:buFont typeface="Wingdings" panose="05000000000000000000" pitchFamily="2" charset="2"/>
              <a:buChar char="Ø"/>
            </a:pPr>
            <a:r>
              <a:rPr lang="en-GB" dirty="0" smtClean="0"/>
              <a:t>Minimum altitude differential between the orbiter (SRO) and the OS after injection by the MAV, driven by:</a:t>
            </a:r>
            <a:endParaRPr lang="en-GB" sz="1000" dirty="0" smtClean="0"/>
          </a:p>
          <a:p>
            <a:pPr marL="465134" lvl="1" indent="-285750">
              <a:buFont typeface="Arial" panose="020B0604020202020204" pitchFamily="34" charset="0"/>
              <a:buChar char="•"/>
            </a:pPr>
            <a:r>
              <a:rPr lang="en-GB" dirty="0" smtClean="0"/>
              <a:t>MAV injection dispersions</a:t>
            </a:r>
          </a:p>
          <a:p>
            <a:pPr lvl="4"/>
            <a:r>
              <a:rPr lang="en-GB" sz="1600" dirty="0"/>
              <a:t>∆a = </a:t>
            </a:r>
            <a:r>
              <a:rPr lang="en-GB" sz="1600" dirty="0" smtClean="0"/>
              <a:t>+/- 30 km</a:t>
            </a:r>
            <a:endParaRPr lang="en-GB" sz="1600" dirty="0"/>
          </a:p>
          <a:p>
            <a:pPr lvl="4"/>
            <a:r>
              <a:rPr lang="en-GB" sz="1600" dirty="0"/>
              <a:t>∆e </a:t>
            </a:r>
            <a:r>
              <a:rPr lang="en-GB" sz="1600" dirty="0" smtClean="0"/>
              <a:t>≤ 0.02</a:t>
            </a:r>
            <a:endParaRPr lang="en-GB" sz="1600" dirty="0"/>
          </a:p>
          <a:p>
            <a:pPr lvl="4"/>
            <a:r>
              <a:rPr lang="en-GB" sz="1600" dirty="0" smtClean="0"/>
              <a:t>(∆</a:t>
            </a:r>
            <a:r>
              <a:rPr lang="en-GB" sz="1600" dirty="0" err="1" smtClean="0"/>
              <a:t>i</a:t>
            </a:r>
            <a:r>
              <a:rPr lang="en-GB" sz="1600" dirty="0" smtClean="0"/>
              <a:t> = +/- 0.5 </a:t>
            </a:r>
            <a:r>
              <a:rPr lang="en-GB" sz="1600" dirty="0" err="1" smtClean="0"/>
              <a:t>deg</a:t>
            </a:r>
            <a:r>
              <a:rPr lang="en-GB" sz="1600" dirty="0" smtClean="0"/>
              <a:t>)</a:t>
            </a:r>
            <a:endParaRPr lang="en-GB" sz="1000" dirty="0"/>
          </a:p>
          <a:p>
            <a:pPr marL="465134" lvl="1" indent="-285750">
              <a:buFont typeface="Arial" panose="020B0604020202020204" pitchFamily="34" charset="0"/>
              <a:buChar char="•"/>
            </a:pPr>
            <a:r>
              <a:rPr lang="en-GB" dirty="0" smtClean="0"/>
              <a:t>Orbit determination performance for the orbiter</a:t>
            </a:r>
            <a:endParaRPr lang="en-GB" sz="1600" dirty="0"/>
          </a:p>
          <a:p>
            <a:pPr marL="465134" lvl="1" indent="-285750">
              <a:buFont typeface="Arial" panose="020B0604020202020204" pitchFamily="34" charset="0"/>
              <a:buChar char="•"/>
            </a:pPr>
            <a:endParaRPr lang="en-GB" sz="1000" dirty="0" smtClean="0">
              <a:solidFill>
                <a:srgbClr val="FF0000"/>
              </a:solidFill>
            </a:endParaRPr>
          </a:p>
          <a:p>
            <a:pPr marL="285750" indent="-285750">
              <a:buFont typeface="Wingdings" panose="05000000000000000000" pitchFamily="2" charset="2"/>
              <a:buChar char="Ø"/>
            </a:pPr>
            <a:r>
              <a:rPr lang="en-GB" dirty="0" smtClean="0">
                <a:latin typeface="+mj-lt"/>
                <a:sym typeface="Wingdings" panose="05000000000000000000" pitchFamily="2" charset="2"/>
              </a:rPr>
              <a:t> </a:t>
            </a:r>
            <a:r>
              <a:rPr lang="en-GB" dirty="0" smtClean="0">
                <a:latin typeface="+mj-lt"/>
              </a:rPr>
              <a:t>OS must be launched with a RAAN differential </a:t>
            </a:r>
            <a:r>
              <a:rPr lang="en-GB" dirty="0" err="1" smtClean="0">
                <a:latin typeface="+mj-lt"/>
              </a:rPr>
              <a:t>wrt</a:t>
            </a:r>
            <a:r>
              <a:rPr lang="en-GB" dirty="0" smtClean="0">
                <a:latin typeface="+mj-lt"/>
              </a:rPr>
              <a:t> SRO so that it catches up </a:t>
            </a:r>
            <a:br>
              <a:rPr lang="en-GB" dirty="0" smtClean="0">
                <a:latin typeface="+mj-lt"/>
              </a:rPr>
            </a:br>
            <a:r>
              <a:rPr lang="en-GB" dirty="0" smtClean="0">
                <a:latin typeface="+mj-lt"/>
              </a:rPr>
              <a:t>(Orbit Matching) during the time allocated for </a:t>
            </a:r>
            <a:r>
              <a:rPr lang="en-GB" dirty="0" err="1" smtClean="0">
                <a:latin typeface="+mj-lt"/>
              </a:rPr>
              <a:t>RdV</a:t>
            </a:r>
            <a:r>
              <a:rPr lang="en-GB" dirty="0" smtClean="0">
                <a:latin typeface="+mj-lt"/>
              </a:rPr>
              <a:t> operations</a:t>
            </a:r>
          </a:p>
          <a:p>
            <a:pPr marL="285750" indent="-285750">
              <a:buFont typeface="Wingdings" panose="05000000000000000000" pitchFamily="2" charset="2"/>
              <a:buChar char="Ø"/>
            </a:pPr>
            <a:endParaRPr lang="en-GB" dirty="0">
              <a:latin typeface="+mj-lt"/>
            </a:endParaRPr>
          </a:p>
          <a:p>
            <a:pPr marL="285750" indent="-285750">
              <a:buFont typeface="Wingdings" panose="05000000000000000000" pitchFamily="2" charset="2"/>
              <a:buChar char="Ø"/>
            </a:pPr>
            <a:r>
              <a:rPr lang="en-GB" dirty="0" smtClean="0"/>
              <a:t>RAAN </a:t>
            </a:r>
            <a:r>
              <a:rPr lang="en-GB" dirty="0"/>
              <a:t>separation must be large enough or RAAN to ensure there is no RAAN “overshoot” during that </a:t>
            </a:r>
            <a:r>
              <a:rPr lang="en-GB" dirty="0" smtClean="0"/>
              <a:t>time </a:t>
            </a:r>
            <a:r>
              <a:rPr lang="en-GB" dirty="0" smtClean="0">
                <a:sym typeface="Wingdings" panose="05000000000000000000" pitchFamily="2" charset="2"/>
              </a:rPr>
              <a:t> in favour of slow relative RAAN drift / high inclination</a:t>
            </a:r>
            <a:endParaRPr lang="en-GB" dirty="0"/>
          </a:p>
          <a:p>
            <a:pPr marL="285750" indent="-285750">
              <a:buFont typeface="Wingdings" panose="05000000000000000000" pitchFamily="2" charset="2"/>
              <a:buChar char="Ø"/>
            </a:pPr>
            <a:endParaRPr lang="en-GB" dirty="0" smtClean="0">
              <a:latin typeface="+mj-lt"/>
            </a:endParaRPr>
          </a:p>
          <a:p>
            <a:pPr marL="285750" indent="-285750">
              <a:buFont typeface="Wingdings" panose="05000000000000000000" pitchFamily="2" charset="2"/>
              <a:buChar char="Ø"/>
            </a:pPr>
            <a:r>
              <a:rPr lang="en-GB" dirty="0" smtClean="0">
                <a:latin typeface="+mj-lt"/>
              </a:rPr>
              <a:t>Possible conflict with MAV ascent coverage / OS detection issue</a:t>
            </a:r>
          </a:p>
        </p:txBody>
      </p:sp>
      <p:sp>
        <p:nvSpPr>
          <p:cNvPr id="8"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17054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205B"/>
                </a:solidFill>
              </a:rPr>
              <a:t>MAV launch considerations </a:t>
            </a:r>
            <a:r>
              <a:rPr lang="en-GB" dirty="0" err="1" smtClean="0">
                <a:solidFill>
                  <a:srgbClr val="00205B"/>
                </a:solidFill>
              </a:rPr>
              <a:t>wrt</a:t>
            </a:r>
            <a:r>
              <a:rPr lang="en-GB" dirty="0" smtClean="0">
                <a:solidFill>
                  <a:srgbClr val="00205B"/>
                </a:solidFill>
              </a:rPr>
              <a:t> RAAN relative phasing</a:t>
            </a:r>
            <a:endParaRPr lang="en-GB" dirty="0">
              <a:solidFill>
                <a:srgbClr val="00205B"/>
              </a:solidFill>
            </a:endParaRPr>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23</a:t>
            </a:fld>
            <a:endParaRPr lang="de-DE" altLang="de-D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2065" t="17281" r="2408" b="20634"/>
          <a:stretch>
            <a:fillRect/>
          </a:stretch>
        </p:blipFill>
        <p:spPr bwMode="auto">
          <a:xfrm>
            <a:off x="5786164" y="1412776"/>
            <a:ext cx="6286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txBox="1">
            <a:spLocks/>
          </p:cNvSpPr>
          <p:nvPr/>
        </p:nvSpPr>
        <p:spPr bwMode="auto">
          <a:xfrm>
            <a:off x="472406" y="1299600"/>
            <a:ext cx="5263554" cy="414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a:lstStyle>
          <a:p>
            <a:pPr marL="285750" indent="-285750">
              <a:buFont typeface="Wingdings" panose="05000000000000000000" pitchFamily="2" charset="2"/>
              <a:buChar char="Ø"/>
            </a:pPr>
            <a:r>
              <a:rPr lang="en-GB" kern="0" dirty="0"/>
              <a:t>If the MAV </a:t>
            </a:r>
            <a:r>
              <a:rPr lang="en-GB" kern="0" dirty="0" smtClean="0"/>
              <a:t>launch (solar) time was constrained</a:t>
            </a:r>
          </a:p>
          <a:p>
            <a:pPr marL="285750" indent="-285750">
              <a:buFont typeface="Wingdings" panose="05000000000000000000" pitchFamily="2" charset="2"/>
              <a:buChar char="Ø"/>
            </a:pPr>
            <a:endParaRPr lang="en-GB" sz="1000" dirty="0"/>
          </a:p>
          <a:p>
            <a:pPr marL="465134" lvl="1" indent="-285750">
              <a:buFont typeface="Arial" panose="020B0604020202020204" pitchFamily="34" charset="0"/>
              <a:buChar char="•"/>
            </a:pPr>
            <a:r>
              <a:rPr lang="en-GB" dirty="0" smtClean="0"/>
              <a:t>Then the RAAN of the OS would be constrained</a:t>
            </a:r>
            <a:r>
              <a:rPr lang="en-GB" kern="0" dirty="0" smtClean="0"/>
              <a:t/>
            </a:r>
            <a:br>
              <a:rPr lang="en-GB" kern="0" dirty="0" smtClean="0"/>
            </a:br>
            <a:endParaRPr lang="en-GB" kern="0" dirty="0"/>
          </a:p>
          <a:p>
            <a:pPr marL="641341" lvl="2" indent="-285750"/>
            <a:r>
              <a:rPr lang="en-GB" sz="1400" i="1" dirty="0" smtClean="0">
                <a:solidFill>
                  <a:schemeClr val="tx1"/>
                </a:solidFill>
              </a:rPr>
              <a:t>Inclination = latitude of the launch pad</a:t>
            </a:r>
            <a:r>
              <a:rPr lang="en-GB" sz="1400" dirty="0" smtClean="0">
                <a:solidFill>
                  <a:schemeClr val="tx1"/>
                </a:solidFill>
              </a:rPr>
              <a:t/>
            </a:r>
            <a:br>
              <a:rPr lang="en-GB" sz="1400" dirty="0" smtClean="0">
                <a:solidFill>
                  <a:schemeClr val="tx1"/>
                </a:solidFill>
              </a:rPr>
            </a:br>
            <a:r>
              <a:rPr lang="en-GB" sz="1400" dirty="0" smtClean="0">
                <a:solidFill>
                  <a:schemeClr val="tx1"/>
                </a:solidFill>
                <a:sym typeface="Wingdings" panose="05000000000000000000" pitchFamily="2" charset="2"/>
              </a:rPr>
              <a:t> 1 value of RAAN imposed for the OS</a:t>
            </a:r>
            <a:br>
              <a:rPr lang="en-GB" sz="1400" dirty="0" smtClean="0">
                <a:solidFill>
                  <a:schemeClr val="tx1"/>
                </a:solidFill>
                <a:sym typeface="Wingdings" panose="05000000000000000000" pitchFamily="2" charset="2"/>
              </a:rPr>
            </a:br>
            <a:r>
              <a:rPr lang="en-GB" sz="1400" dirty="0" smtClean="0">
                <a:solidFill>
                  <a:schemeClr val="tx1"/>
                </a:solidFill>
                <a:sym typeface="Wingdings" panose="05000000000000000000" pitchFamily="2" charset="2"/>
              </a:rPr>
              <a:t> Possible very long relative RAAN phasing</a:t>
            </a:r>
            <a:br>
              <a:rPr lang="en-GB" sz="1400" dirty="0" smtClean="0">
                <a:solidFill>
                  <a:schemeClr val="tx1"/>
                </a:solidFill>
                <a:sym typeface="Wingdings" panose="05000000000000000000" pitchFamily="2" charset="2"/>
              </a:rPr>
            </a:br>
            <a:endParaRPr lang="en-GB" sz="1400" dirty="0" smtClean="0">
              <a:solidFill>
                <a:schemeClr val="tx1"/>
              </a:solidFill>
              <a:sym typeface="Wingdings" panose="05000000000000000000" pitchFamily="2" charset="2"/>
            </a:endParaRPr>
          </a:p>
          <a:p>
            <a:pPr marL="641341" lvl="2" indent="-285750"/>
            <a:r>
              <a:rPr lang="en-GB" sz="1400" i="1" dirty="0" smtClean="0">
                <a:solidFill>
                  <a:schemeClr val="tx1"/>
                </a:solidFill>
                <a:sym typeface="Wingdings" panose="05000000000000000000" pitchFamily="2" charset="2"/>
              </a:rPr>
              <a:t>Inclination &gt; latitude</a:t>
            </a:r>
            <a:r>
              <a:rPr lang="en-GB" sz="1400" dirty="0" smtClean="0">
                <a:solidFill>
                  <a:schemeClr val="tx1"/>
                </a:solidFill>
                <a:sym typeface="Wingdings" panose="05000000000000000000" pitchFamily="2" charset="2"/>
              </a:rPr>
              <a:t/>
            </a:r>
            <a:br>
              <a:rPr lang="en-GB" sz="1400" dirty="0" smtClean="0">
                <a:solidFill>
                  <a:schemeClr val="tx1"/>
                </a:solidFill>
                <a:sym typeface="Wingdings" panose="05000000000000000000" pitchFamily="2" charset="2"/>
              </a:rPr>
            </a:br>
            <a:r>
              <a:rPr lang="en-GB" sz="1400" dirty="0" smtClean="0">
                <a:solidFill>
                  <a:schemeClr val="tx1"/>
                </a:solidFill>
                <a:sym typeface="Wingdings" panose="05000000000000000000" pitchFamily="2" charset="2"/>
              </a:rPr>
              <a:t> 2 values of OS RAAN possible (North or South </a:t>
            </a:r>
            <a:r>
              <a:rPr lang="en-GB" sz="1400" dirty="0">
                <a:solidFill>
                  <a:schemeClr val="tx1"/>
                </a:solidFill>
                <a:sym typeface="Wingdings" panose="05000000000000000000" pitchFamily="2" charset="2"/>
              </a:rPr>
              <a:t>launch)</a:t>
            </a:r>
            <a:br>
              <a:rPr lang="en-GB" sz="1400" dirty="0">
                <a:solidFill>
                  <a:schemeClr val="tx1"/>
                </a:solidFill>
                <a:sym typeface="Wingdings" panose="05000000000000000000" pitchFamily="2" charset="2"/>
              </a:rPr>
            </a:br>
            <a:r>
              <a:rPr lang="en-GB" sz="1400" dirty="0">
                <a:solidFill>
                  <a:schemeClr val="tx1"/>
                </a:solidFill>
                <a:sym typeface="Wingdings" panose="05000000000000000000" pitchFamily="2" charset="2"/>
              </a:rPr>
              <a:t> worst </a:t>
            </a:r>
            <a:r>
              <a:rPr lang="en-GB" sz="1400" dirty="0" smtClean="0">
                <a:solidFill>
                  <a:schemeClr val="tx1"/>
                </a:solidFill>
                <a:sym typeface="Wingdings" panose="05000000000000000000" pitchFamily="2" charset="2"/>
              </a:rPr>
              <a:t>case RAAN phasing duration reduced</a:t>
            </a:r>
            <a:br>
              <a:rPr lang="en-GB" sz="1400" dirty="0" smtClean="0">
                <a:solidFill>
                  <a:schemeClr val="tx1"/>
                </a:solidFill>
                <a:sym typeface="Wingdings" panose="05000000000000000000" pitchFamily="2" charset="2"/>
              </a:rPr>
            </a:br>
            <a:endParaRPr lang="en-GB" sz="1400" dirty="0" smtClean="0">
              <a:solidFill>
                <a:schemeClr val="tx1"/>
              </a:solidFill>
              <a:sym typeface="Wingdings" panose="05000000000000000000" pitchFamily="2" charset="2"/>
            </a:endParaRPr>
          </a:p>
          <a:p>
            <a:pPr lvl="1" indent="0">
              <a:buNone/>
            </a:pPr>
            <a:r>
              <a:rPr lang="en-GB" kern="0" dirty="0" smtClean="0">
                <a:sym typeface="Wingdings" panose="05000000000000000000" pitchFamily="2" charset="2"/>
              </a:rPr>
              <a:t> Would impact the inclination trade-off</a:t>
            </a:r>
            <a:endParaRPr lang="en-GB" dirty="0">
              <a:solidFill>
                <a:schemeClr val="tx1"/>
              </a:solidFill>
              <a:sym typeface="Wingdings" panose="05000000000000000000" pitchFamily="2" charset="2"/>
            </a:endParaRPr>
          </a:p>
          <a:p>
            <a:pPr marL="641341" lvl="2" indent="-285750"/>
            <a:endParaRPr lang="en-GB" dirty="0" smtClean="0">
              <a:solidFill>
                <a:schemeClr val="tx1"/>
              </a:solidFill>
              <a:sym typeface="Wingdings" panose="05000000000000000000" pitchFamily="2" charset="2"/>
            </a:endParaRPr>
          </a:p>
        </p:txBody>
      </p:sp>
      <p:sp>
        <p:nvSpPr>
          <p:cNvPr id="10" name="Content Placeholder 8"/>
          <p:cNvSpPr>
            <a:spLocks noGrp="1"/>
          </p:cNvSpPr>
          <p:nvPr>
            <p:ph idx="1"/>
          </p:nvPr>
        </p:nvSpPr>
        <p:spPr>
          <a:xfrm>
            <a:off x="472406" y="5157192"/>
            <a:ext cx="11168210" cy="724272"/>
          </a:xfrm>
        </p:spPr>
        <p:txBody>
          <a:bodyPr/>
          <a:lstStyle/>
          <a:p>
            <a:pPr marL="285750" indent="-285750">
              <a:buFont typeface="Wingdings" panose="05000000000000000000" pitchFamily="2" charset="2"/>
              <a:buChar char="Ø"/>
            </a:pPr>
            <a:r>
              <a:rPr lang="en-GB" dirty="0" smtClean="0"/>
              <a:t>If no constraint is put on the launch time, then the relative RAAN phasing duration can be very short (up to maximum of a few days, depending on orbit determination performance) </a:t>
            </a:r>
            <a:r>
              <a:rPr lang="en-GB" b="1" dirty="0" smtClean="0">
                <a:solidFill>
                  <a:srgbClr val="0000FF"/>
                </a:solidFill>
                <a:sym typeface="Wingdings" panose="05000000000000000000" pitchFamily="2" charset="2"/>
              </a:rPr>
              <a:t> Assumed baseline, confirmed by ESA / JPL</a:t>
            </a:r>
            <a:endParaRPr lang="en-GB" b="1" dirty="0" smtClean="0">
              <a:solidFill>
                <a:srgbClr val="0000FF"/>
              </a:solidFill>
            </a:endParaRPr>
          </a:p>
        </p:txBody>
      </p:sp>
      <p:sp>
        <p:nvSpPr>
          <p:cNvPr id="8"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216761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Relative RAAN phasing</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24</a:t>
            </a:fld>
            <a:endParaRPr lang="de-DE" altLang="de-DE"/>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20" t="13043" r="7456" b="3623"/>
          <a:stretch/>
        </p:blipFill>
        <p:spPr bwMode="auto">
          <a:xfrm>
            <a:off x="1513970" y="1693053"/>
            <a:ext cx="9164061" cy="482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8"/>
          <p:cNvSpPr>
            <a:spLocks noGrp="1"/>
          </p:cNvSpPr>
          <p:nvPr>
            <p:ph idx="1"/>
          </p:nvPr>
        </p:nvSpPr>
        <p:spPr>
          <a:xfrm>
            <a:off x="472406" y="1300992"/>
            <a:ext cx="10952186" cy="3918024"/>
          </a:xfrm>
        </p:spPr>
        <p:txBody>
          <a:bodyPr/>
          <a:lstStyle/>
          <a:p>
            <a:pPr marL="285750" indent="-285750">
              <a:buFont typeface="Wingdings" panose="05000000000000000000" pitchFamily="2" charset="2"/>
              <a:buChar char="Ø"/>
            </a:pPr>
            <a:r>
              <a:rPr lang="en-GB" dirty="0"/>
              <a:t>Map </a:t>
            </a:r>
            <a:r>
              <a:rPr lang="en-GB" dirty="0" smtClean="0"/>
              <a:t>showing </a:t>
            </a:r>
            <a:r>
              <a:rPr lang="en-GB" dirty="0"/>
              <a:t>relative RAAN drift rate as a function of (absolute) inclination and OS/SRO altitude differential </a:t>
            </a:r>
            <a:r>
              <a:rPr lang="en-GB" dirty="0" smtClean="0"/>
              <a:t/>
            </a:r>
            <a:br>
              <a:rPr lang="en-GB" dirty="0" smtClean="0"/>
            </a:br>
            <a:r>
              <a:rPr lang="en-GB" dirty="0" smtClean="0"/>
              <a:t>(</a:t>
            </a:r>
            <a:r>
              <a:rPr lang="en-GB" dirty="0"/>
              <a:t>∆e  = 0, ∆</a:t>
            </a:r>
            <a:r>
              <a:rPr lang="en-GB" dirty="0" err="1"/>
              <a:t>i</a:t>
            </a:r>
            <a:r>
              <a:rPr lang="en-GB" dirty="0"/>
              <a:t> = 0 assumed)</a:t>
            </a:r>
            <a:endParaRPr lang="en-GB" sz="1000" dirty="0"/>
          </a:p>
        </p:txBody>
      </p:sp>
      <p:sp>
        <p:nvSpPr>
          <p:cNvPr id="7"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2411511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78"/>
          <a:stretch/>
        </p:blipFill>
        <p:spPr bwMode="auto">
          <a:xfrm>
            <a:off x="6757963" y="548680"/>
            <a:ext cx="5434038" cy="446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8904312" y="2702318"/>
            <a:ext cx="718465" cy="312714"/>
          </a:xfrm>
          <a:prstGeom prst="rect">
            <a:avLst/>
          </a:prstGeom>
        </p:spPr>
        <p:txBody>
          <a:bodyPr wrap="none">
            <a:spAutoFit/>
          </a:bodyPr>
          <a:lstStyle/>
          <a:p>
            <a:r>
              <a:rPr lang="en-GB" dirty="0" smtClean="0">
                <a:solidFill>
                  <a:srgbClr val="0000FF"/>
                </a:solidFill>
              </a:rPr>
              <a:t>Orbiter</a:t>
            </a:r>
            <a:endParaRPr lang="en-GB" dirty="0">
              <a:solidFill>
                <a:srgbClr val="0000FF"/>
              </a:solidFill>
            </a:endParaRPr>
          </a:p>
        </p:txBody>
      </p:sp>
      <p:sp>
        <p:nvSpPr>
          <p:cNvPr id="11" name="Oval 10"/>
          <p:cNvSpPr/>
          <p:nvPr/>
        </p:nvSpPr>
        <p:spPr bwMode="auto">
          <a:xfrm>
            <a:off x="8230964" y="3331592"/>
            <a:ext cx="144016" cy="144016"/>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14" name="Oval 13"/>
          <p:cNvSpPr/>
          <p:nvPr/>
        </p:nvSpPr>
        <p:spPr bwMode="auto">
          <a:xfrm>
            <a:off x="10543728" y="2920876"/>
            <a:ext cx="144016" cy="144016"/>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13" name="Arc 12"/>
          <p:cNvSpPr/>
          <p:nvPr/>
        </p:nvSpPr>
        <p:spPr bwMode="auto">
          <a:xfrm rot="10380000">
            <a:off x="8259299" y="2813188"/>
            <a:ext cx="2445178" cy="940139"/>
          </a:xfrm>
          <a:prstGeom prst="arc">
            <a:avLst>
              <a:gd name="adj1" fmla="val 11083620"/>
              <a:gd name="adj2" fmla="val 21359944"/>
            </a:avLst>
          </a:prstGeom>
          <a:noFill/>
          <a:ln w="28575" cap="flat" cmpd="sng" algn="ctr">
            <a:solidFill>
              <a:schemeClr val="bg1"/>
            </a:solidFill>
            <a:prstDash val="solid"/>
            <a:round/>
            <a:headEnd type="triangle" w="med" len="med"/>
            <a:tailEnd type="triangl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Box 14"/>
          <p:cNvSpPr txBox="1"/>
          <p:nvPr/>
        </p:nvSpPr>
        <p:spPr>
          <a:xfrm>
            <a:off x="8576157" y="3837709"/>
            <a:ext cx="1887055" cy="574003"/>
          </a:xfrm>
          <a:prstGeom prst="rect">
            <a:avLst/>
          </a:prstGeom>
          <a:noFill/>
        </p:spPr>
        <p:txBody>
          <a:bodyPr wrap="none" rtlCol="0">
            <a:spAutoFit/>
          </a:bodyPr>
          <a:lstStyle/>
          <a:p>
            <a:r>
              <a:rPr lang="en-GB" dirty="0" smtClean="0">
                <a:solidFill>
                  <a:schemeClr val="bg1"/>
                </a:solidFill>
              </a:rPr>
              <a:t>Launch opportunity</a:t>
            </a:r>
            <a:br>
              <a:rPr lang="en-GB" dirty="0" smtClean="0">
                <a:solidFill>
                  <a:schemeClr val="bg1"/>
                </a:solidFill>
              </a:rPr>
            </a:br>
            <a:r>
              <a:rPr lang="en-GB" dirty="0" smtClean="0">
                <a:solidFill>
                  <a:schemeClr val="bg1"/>
                </a:solidFill>
              </a:rPr>
              <a:t>#1 and #2 (same day)</a:t>
            </a:r>
            <a:endParaRPr lang="en-GB" dirty="0">
              <a:solidFill>
                <a:schemeClr val="bg1"/>
              </a:solidFill>
            </a:endParaRPr>
          </a:p>
        </p:txBody>
      </p:sp>
      <p:sp>
        <p:nvSpPr>
          <p:cNvPr id="16" name="Arc 15"/>
          <p:cNvSpPr/>
          <p:nvPr/>
        </p:nvSpPr>
        <p:spPr bwMode="auto">
          <a:xfrm>
            <a:off x="8894830" y="1696343"/>
            <a:ext cx="811420" cy="203234"/>
          </a:xfrm>
          <a:prstGeom prst="arc">
            <a:avLst>
              <a:gd name="adj1" fmla="val 388109"/>
              <a:gd name="adj2" fmla="val 20472885"/>
            </a:avLst>
          </a:prstGeom>
          <a:noFill/>
          <a:ln w="9525" cap="flat" cmpd="sng" algn="ctr">
            <a:solidFill>
              <a:schemeClr val="tx1"/>
            </a:solidFill>
            <a:prstDash val="solid"/>
            <a:round/>
            <a:headEnd type="triangl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6"/>
          <p:cNvSpPr/>
          <p:nvPr/>
        </p:nvSpPr>
        <p:spPr>
          <a:xfrm>
            <a:off x="9732380" y="1387376"/>
            <a:ext cx="1378904" cy="574003"/>
          </a:xfrm>
          <a:prstGeom prst="rect">
            <a:avLst/>
          </a:prstGeom>
        </p:spPr>
        <p:txBody>
          <a:bodyPr wrap="none">
            <a:spAutoFit/>
          </a:bodyPr>
          <a:lstStyle/>
          <a:p>
            <a:r>
              <a:rPr lang="en-GB" dirty="0" smtClean="0"/>
              <a:t>Mars rotation </a:t>
            </a:r>
            <a:br>
              <a:rPr lang="en-GB" dirty="0" smtClean="0"/>
            </a:br>
            <a:r>
              <a:rPr lang="en-GB" dirty="0" smtClean="0"/>
              <a:t>in inertial frame</a:t>
            </a:r>
            <a:endParaRPr lang="en-GB" dirty="0"/>
          </a:p>
        </p:txBody>
      </p:sp>
      <p:cxnSp>
        <p:nvCxnSpPr>
          <p:cNvPr id="18" name="Straight Arrow Connector 17"/>
          <p:cNvCxnSpPr/>
          <p:nvPr/>
        </p:nvCxnSpPr>
        <p:spPr bwMode="auto">
          <a:xfrm flipV="1">
            <a:off x="10068123" y="2980184"/>
            <a:ext cx="72000" cy="0"/>
          </a:xfrm>
          <a:prstGeom prst="straightConnector1">
            <a:avLst/>
          </a:prstGeom>
          <a:solidFill>
            <a:schemeClr val="bg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GB" dirty="0"/>
              <a:t>MAV launch considerations </a:t>
            </a:r>
            <a:r>
              <a:rPr lang="en-GB" dirty="0" err="1"/>
              <a:t>wrt</a:t>
            </a:r>
            <a:r>
              <a:rPr lang="en-GB" dirty="0"/>
              <a:t> </a:t>
            </a:r>
            <a:r>
              <a:rPr lang="en-GB" dirty="0" smtClean="0"/>
              <a:t>inclination</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25</a:t>
            </a:fld>
            <a:endParaRPr lang="de-DE" altLang="de-DE"/>
          </a:p>
        </p:txBody>
      </p:sp>
      <p:sp>
        <p:nvSpPr>
          <p:cNvPr id="9" name="Content Placeholder 8"/>
          <p:cNvSpPr>
            <a:spLocks noGrp="1"/>
          </p:cNvSpPr>
          <p:nvPr>
            <p:ph idx="1"/>
          </p:nvPr>
        </p:nvSpPr>
        <p:spPr>
          <a:xfrm>
            <a:off x="472406" y="1300992"/>
            <a:ext cx="7179352" cy="4789654"/>
          </a:xfrm>
        </p:spPr>
        <p:txBody>
          <a:bodyPr/>
          <a:lstStyle/>
          <a:p>
            <a:pPr marL="285750" indent="-285750">
              <a:buFont typeface="Wingdings" panose="05000000000000000000" pitchFamily="2" charset="2"/>
              <a:buChar char="Ø"/>
            </a:pPr>
            <a:r>
              <a:rPr lang="en-GB" u="sng" dirty="0" smtClean="0"/>
              <a:t>For a given launch pad latitude</a:t>
            </a:r>
            <a:r>
              <a:rPr lang="en-GB" dirty="0" smtClean="0"/>
              <a:t> (</a:t>
            </a:r>
            <a:r>
              <a:rPr lang="el-GR" dirty="0" smtClean="0"/>
              <a:t>Φ</a:t>
            </a:r>
            <a:r>
              <a:rPr lang="en-GB" dirty="0" smtClean="0"/>
              <a:t>):</a:t>
            </a:r>
          </a:p>
          <a:p>
            <a:pPr marL="285750" indent="-285750">
              <a:buFont typeface="Wingdings" panose="05000000000000000000" pitchFamily="2" charset="2"/>
              <a:buChar char="Ø"/>
            </a:pPr>
            <a:endParaRPr lang="en-GB" sz="1000" dirty="0" smtClean="0"/>
          </a:p>
          <a:p>
            <a:pPr marL="465134" lvl="1" indent="-285750">
              <a:buFont typeface="Arial" panose="020B0604020202020204" pitchFamily="34" charset="0"/>
              <a:buChar char="•"/>
            </a:pPr>
            <a:r>
              <a:rPr lang="en-GB" dirty="0" smtClean="0"/>
              <a:t>The minimum inclination is given by the launch pad latitude: </a:t>
            </a:r>
            <a:r>
              <a:rPr lang="en-GB" dirty="0" err="1" smtClean="0"/>
              <a:t>i</a:t>
            </a:r>
            <a:r>
              <a:rPr lang="en-GB" baseline="-25000" dirty="0" err="1" smtClean="0"/>
              <a:t>min</a:t>
            </a:r>
            <a:r>
              <a:rPr lang="en-GB" dirty="0" smtClean="0"/>
              <a:t> = </a:t>
            </a:r>
            <a:r>
              <a:rPr lang="el-GR" dirty="0" smtClean="0"/>
              <a:t>Φ</a:t>
            </a:r>
            <a:endParaRPr lang="en-GB" dirty="0" smtClean="0"/>
          </a:p>
          <a:p>
            <a:pPr marL="465134" lvl="1" indent="-285750">
              <a:buFont typeface="Arial" panose="020B0604020202020204" pitchFamily="34" charset="0"/>
              <a:buChar char="•"/>
            </a:pPr>
            <a:endParaRPr lang="en-GB" sz="1000" dirty="0" smtClean="0"/>
          </a:p>
          <a:p>
            <a:pPr marL="465134" lvl="1" indent="-285750">
              <a:buFont typeface="Arial" panose="020B0604020202020204" pitchFamily="34" charset="0"/>
              <a:buChar char="•"/>
            </a:pPr>
            <a:r>
              <a:rPr lang="en-GB" dirty="0" smtClean="0"/>
              <a:t>For an inclination equal to the latitude of the launch pad latitude</a:t>
            </a:r>
          </a:p>
          <a:p>
            <a:pPr marL="698491" lvl="2" indent="-342900">
              <a:buFont typeface="Arial" panose="020B0604020202020204" pitchFamily="34" charset="0"/>
              <a:buChar char="-"/>
            </a:pPr>
            <a:r>
              <a:rPr lang="en-GB" dirty="0" smtClean="0"/>
              <a:t>Only one launch opportunity per sol</a:t>
            </a:r>
          </a:p>
          <a:p>
            <a:pPr marL="698491" lvl="2" indent="-342900">
              <a:buFont typeface="Arial" panose="020B0604020202020204" pitchFamily="34" charset="0"/>
              <a:buChar char="-"/>
            </a:pPr>
            <a:r>
              <a:rPr lang="en-GB" dirty="0" smtClean="0"/>
              <a:t>Launch azimuth = 90 deg towards East</a:t>
            </a:r>
          </a:p>
          <a:p>
            <a:pPr marL="465134" lvl="1" indent="-285750">
              <a:buFont typeface="Wingdings" panose="05000000000000000000" pitchFamily="2" charset="2"/>
              <a:buChar char="§"/>
            </a:pPr>
            <a:endParaRPr lang="en-GB" sz="1000" dirty="0" smtClean="0"/>
          </a:p>
          <a:p>
            <a:pPr marL="522284" lvl="1" indent="-342900">
              <a:buFont typeface="Arial" panose="020B0604020202020204" pitchFamily="34" charset="0"/>
              <a:buChar char="•"/>
            </a:pPr>
            <a:r>
              <a:rPr lang="en-GB" dirty="0"/>
              <a:t>For an inclination </a:t>
            </a:r>
            <a:r>
              <a:rPr lang="en-GB" dirty="0" smtClean="0"/>
              <a:t>greater than the </a:t>
            </a:r>
            <a:r>
              <a:rPr lang="en-GB" dirty="0"/>
              <a:t>latitude of the launch pad </a:t>
            </a:r>
            <a:r>
              <a:rPr lang="en-GB" dirty="0" smtClean="0"/>
              <a:t>latitude</a:t>
            </a:r>
          </a:p>
          <a:p>
            <a:pPr marL="698491" lvl="2" indent="-342900">
              <a:buFont typeface="Arial" panose="020B0604020202020204" pitchFamily="34" charset="0"/>
              <a:buChar char="-"/>
            </a:pPr>
            <a:r>
              <a:rPr lang="en-GB" dirty="0" smtClean="0"/>
              <a:t>Two launch opportunities every sol</a:t>
            </a:r>
            <a:endParaRPr lang="en-GB" dirty="0"/>
          </a:p>
          <a:p>
            <a:pPr marL="698491" lvl="2" indent="-342900">
              <a:buFont typeface="Arial" panose="020B0604020202020204" pitchFamily="34" charset="0"/>
              <a:buChar char="-"/>
            </a:pPr>
            <a:r>
              <a:rPr lang="en-GB" dirty="0" smtClean="0"/>
              <a:t>Launch either towards North or towards South</a:t>
            </a:r>
          </a:p>
          <a:p>
            <a:pPr marL="465134" lvl="1" indent="-285750">
              <a:buFont typeface="Arial" panose="020B0604020202020204" pitchFamily="34" charset="0"/>
              <a:buChar char="•"/>
            </a:pPr>
            <a:endParaRPr lang="en-GB" dirty="0"/>
          </a:p>
          <a:p>
            <a:pPr marL="285750" indent="-285750">
              <a:buFont typeface="Wingdings" panose="05000000000000000000" pitchFamily="2" charset="2"/>
              <a:buChar char="Ø"/>
            </a:pPr>
            <a:r>
              <a:rPr lang="en-GB" b="1" dirty="0" smtClean="0"/>
              <a:t>The orbiter needs to be in visibility of Earth during MAV ascent</a:t>
            </a:r>
          </a:p>
          <a:p>
            <a:pPr marL="465134" lvl="1" indent="-285750">
              <a:buFont typeface="Arial" panose="020B0604020202020204" pitchFamily="34" charset="0"/>
              <a:buChar char="•"/>
            </a:pPr>
            <a:r>
              <a:rPr lang="en-GB" dirty="0" smtClean="0"/>
              <a:t>If one launch opportunity is not, the other may be if enough separation</a:t>
            </a:r>
          </a:p>
          <a:p>
            <a:pPr lvl="1" indent="0">
              <a:buNone/>
            </a:pPr>
            <a:r>
              <a:rPr lang="en-GB" dirty="0" smtClean="0">
                <a:sym typeface="Wingdings" panose="05000000000000000000" pitchFamily="2" charset="2"/>
              </a:rPr>
              <a:t> Higher inclination ensuring larger separation of launch opportunities Right Ascensions / longitudes are favourable</a:t>
            </a:r>
            <a:endParaRPr lang="en-GB" dirty="0" smtClean="0"/>
          </a:p>
          <a:p>
            <a:pPr marL="465134" lvl="1"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However, this is essentially driven by the latitude of the MAV launch pad</a:t>
            </a:r>
          </a:p>
          <a:p>
            <a:pPr marL="465134" lvl="1" indent="-285750">
              <a:buFont typeface="Arial" panose="020B0604020202020204" pitchFamily="34" charset="0"/>
              <a:buChar char="•"/>
            </a:pPr>
            <a:r>
              <a:rPr lang="en-GB" dirty="0" smtClean="0"/>
              <a:t>For example always 180 deg separation in case of an equatorial launch, for all inclinations &gt; </a:t>
            </a:r>
            <a:r>
              <a:rPr lang="en-GB" dirty="0" smtClean="0"/>
              <a:t>0</a:t>
            </a:r>
            <a:endParaRPr lang="en-GB" dirty="0" smtClean="0"/>
          </a:p>
        </p:txBody>
      </p:sp>
      <p:sp>
        <p:nvSpPr>
          <p:cNvPr id="19" name="Rectangle 18"/>
          <p:cNvSpPr/>
          <p:nvPr/>
        </p:nvSpPr>
        <p:spPr>
          <a:xfrm>
            <a:off x="10667528" y="2284672"/>
            <a:ext cx="1115883" cy="574003"/>
          </a:xfrm>
          <a:prstGeom prst="rect">
            <a:avLst/>
          </a:prstGeom>
        </p:spPr>
        <p:txBody>
          <a:bodyPr wrap="none">
            <a:spAutoFit/>
          </a:bodyPr>
          <a:lstStyle/>
          <a:p>
            <a:r>
              <a:rPr lang="en-GB" dirty="0" smtClean="0">
                <a:solidFill>
                  <a:srgbClr val="FF0000"/>
                </a:solidFill>
              </a:rPr>
              <a:t>MAV launch</a:t>
            </a:r>
            <a:br>
              <a:rPr lang="en-GB" dirty="0" smtClean="0">
                <a:solidFill>
                  <a:srgbClr val="FF0000"/>
                </a:solidFill>
              </a:rPr>
            </a:br>
            <a:r>
              <a:rPr lang="en-GB" dirty="0" smtClean="0">
                <a:solidFill>
                  <a:srgbClr val="FF0000"/>
                </a:solidFill>
              </a:rPr>
              <a:t>pad latitude</a:t>
            </a:r>
            <a:endParaRPr lang="en-GB" dirty="0">
              <a:solidFill>
                <a:srgbClr val="FF0000"/>
              </a:solidFill>
            </a:endParaRPr>
          </a:p>
        </p:txBody>
      </p:sp>
      <p:sp>
        <p:nvSpPr>
          <p:cNvPr id="20" name="TextBox 19"/>
          <p:cNvSpPr txBox="1"/>
          <p:nvPr/>
        </p:nvSpPr>
        <p:spPr>
          <a:xfrm>
            <a:off x="8164781" y="5275808"/>
            <a:ext cx="2683747" cy="814838"/>
          </a:xfrm>
          <a:prstGeom prst="rect">
            <a:avLst/>
          </a:prstGeom>
          <a:noFill/>
        </p:spPr>
        <p:txBody>
          <a:bodyPr wrap="none" rtlCol="0">
            <a:spAutoFit/>
          </a:bodyPr>
          <a:lstStyle/>
          <a:p>
            <a:r>
              <a:rPr lang="en-GB" i="1" dirty="0"/>
              <a:t>Example with </a:t>
            </a:r>
            <a:r>
              <a:rPr lang="en-GB" i="1" dirty="0" smtClean="0">
                <a:solidFill>
                  <a:srgbClr val="0000FF"/>
                </a:solidFill>
              </a:rPr>
              <a:t>40 deg inclination </a:t>
            </a:r>
            <a:r>
              <a:rPr lang="en-GB" i="1" dirty="0" smtClean="0"/>
              <a:t/>
            </a:r>
            <a:br>
              <a:rPr lang="en-GB" i="1" dirty="0" smtClean="0"/>
            </a:br>
            <a:r>
              <a:rPr lang="en-GB" i="1" dirty="0" smtClean="0"/>
              <a:t>and </a:t>
            </a:r>
            <a:r>
              <a:rPr lang="en-GB" i="1" dirty="0" smtClean="0">
                <a:solidFill>
                  <a:srgbClr val="FF0000"/>
                </a:solidFill>
              </a:rPr>
              <a:t>20 deg launch pad latitude</a:t>
            </a:r>
            <a:r>
              <a:rPr lang="en-GB" i="1" dirty="0" smtClean="0"/>
              <a:t/>
            </a:r>
            <a:br>
              <a:rPr lang="en-GB" i="1" dirty="0" smtClean="0"/>
            </a:br>
            <a:r>
              <a:rPr lang="en-GB" i="1" dirty="0" smtClean="0"/>
              <a:t>X, Y, Z = inertial axes</a:t>
            </a:r>
            <a:endParaRPr lang="en-GB" i="1" dirty="0"/>
          </a:p>
        </p:txBody>
      </p:sp>
      <p:sp>
        <p:nvSpPr>
          <p:cNvPr id="21"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2110429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6757963" y="548680"/>
            <a:ext cx="5434038" cy="4469130"/>
            <a:chOff x="6757963" y="624756"/>
            <a:chExt cx="5434038" cy="4469130"/>
          </a:xfrm>
        </p:grpSpPr>
        <p:pic>
          <p:nvPicPr>
            <p:cNvPr id="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78"/>
            <a:stretch/>
          </p:blipFill>
          <p:spPr bwMode="auto">
            <a:xfrm>
              <a:off x="6757963" y="624756"/>
              <a:ext cx="5434038" cy="446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8904312" y="2778394"/>
              <a:ext cx="718465" cy="312714"/>
            </a:xfrm>
            <a:prstGeom prst="rect">
              <a:avLst/>
            </a:prstGeom>
          </p:spPr>
          <p:txBody>
            <a:bodyPr wrap="none">
              <a:spAutoFit/>
            </a:bodyPr>
            <a:lstStyle/>
            <a:p>
              <a:r>
                <a:rPr lang="en-GB" dirty="0" smtClean="0">
                  <a:solidFill>
                    <a:srgbClr val="0000FF"/>
                  </a:solidFill>
                </a:rPr>
                <a:t>Orbiter</a:t>
              </a:r>
              <a:endParaRPr lang="en-GB" dirty="0">
                <a:solidFill>
                  <a:srgbClr val="0000FF"/>
                </a:solidFill>
              </a:endParaRPr>
            </a:p>
          </p:txBody>
        </p:sp>
        <p:sp>
          <p:nvSpPr>
            <p:cNvPr id="37" name="Oval 36"/>
            <p:cNvSpPr/>
            <p:nvPr/>
          </p:nvSpPr>
          <p:spPr bwMode="auto">
            <a:xfrm>
              <a:off x="8230964" y="3407668"/>
              <a:ext cx="144016" cy="144016"/>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39" name="Oval 38"/>
            <p:cNvSpPr/>
            <p:nvPr/>
          </p:nvSpPr>
          <p:spPr bwMode="auto">
            <a:xfrm>
              <a:off x="10543728" y="2996952"/>
              <a:ext cx="144016" cy="144016"/>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41" name="Arc 40"/>
            <p:cNvSpPr/>
            <p:nvPr/>
          </p:nvSpPr>
          <p:spPr bwMode="auto">
            <a:xfrm rot="10380000">
              <a:off x="8259299" y="2889264"/>
              <a:ext cx="2445178" cy="940139"/>
            </a:xfrm>
            <a:prstGeom prst="arc">
              <a:avLst>
                <a:gd name="adj1" fmla="val 11083620"/>
                <a:gd name="adj2" fmla="val 21359944"/>
              </a:avLst>
            </a:prstGeom>
            <a:noFill/>
            <a:ln w="28575" cap="flat" cmpd="sng" algn="ctr">
              <a:solidFill>
                <a:schemeClr val="bg1"/>
              </a:solidFill>
              <a:prstDash val="solid"/>
              <a:round/>
              <a:headEnd type="triangle" w="med" len="med"/>
              <a:tailEnd type="triangl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42" name="TextBox 41"/>
            <p:cNvSpPr txBox="1"/>
            <p:nvPr/>
          </p:nvSpPr>
          <p:spPr>
            <a:xfrm>
              <a:off x="8576157" y="3913785"/>
              <a:ext cx="1887055" cy="574003"/>
            </a:xfrm>
            <a:prstGeom prst="rect">
              <a:avLst/>
            </a:prstGeom>
            <a:noFill/>
          </p:spPr>
          <p:txBody>
            <a:bodyPr wrap="none" rtlCol="0">
              <a:spAutoFit/>
            </a:bodyPr>
            <a:lstStyle/>
            <a:p>
              <a:r>
                <a:rPr lang="en-GB" dirty="0" smtClean="0">
                  <a:solidFill>
                    <a:schemeClr val="bg1"/>
                  </a:solidFill>
                </a:rPr>
                <a:t>Launch opportunity</a:t>
              </a:r>
              <a:br>
                <a:rPr lang="en-GB" dirty="0" smtClean="0">
                  <a:solidFill>
                    <a:schemeClr val="bg1"/>
                  </a:solidFill>
                </a:rPr>
              </a:br>
              <a:r>
                <a:rPr lang="en-GB" dirty="0" smtClean="0">
                  <a:solidFill>
                    <a:schemeClr val="bg1"/>
                  </a:solidFill>
                </a:rPr>
                <a:t>#1 and #2 (same day)</a:t>
              </a:r>
              <a:endParaRPr lang="en-GB" dirty="0">
                <a:solidFill>
                  <a:schemeClr val="bg1"/>
                </a:solidFill>
              </a:endParaRPr>
            </a:p>
          </p:txBody>
        </p:sp>
        <p:sp>
          <p:nvSpPr>
            <p:cNvPr id="43" name="Arc 42"/>
            <p:cNvSpPr/>
            <p:nvPr/>
          </p:nvSpPr>
          <p:spPr bwMode="auto">
            <a:xfrm>
              <a:off x="8894830" y="1772419"/>
              <a:ext cx="811420" cy="203234"/>
            </a:xfrm>
            <a:prstGeom prst="arc">
              <a:avLst>
                <a:gd name="adj1" fmla="val 388109"/>
                <a:gd name="adj2" fmla="val 20472885"/>
              </a:avLst>
            </a:prstGeom>
            <a:noFill/>
            <a:ln w="9525" cap="flat" cmpd="sng" algn="ctr">
              <a:solidFill>
                <a:schemeClr val="tx1"/>
              </a:solidFill>
              <a:prstDash val="solid"/>
              <a:round/>
              <a:headEnd type="triangl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43"/>
            <p:cNvSpPr/>
            <p:nvPr/>
          </p:nvSpPr>
          <p:spPr>
            <a:xfrm>
              <a:off x="9732380" y="1463452"/>
              <a:ext cx="1378904" cy="574003"/>
            </a:xfrm>
            <a:prstGeom prst="rect">
              <a:avLst/>
            </a:prstGeom>
          </p:spPr>
          <p:txBody>
            <a:bodyPr wrap="none">
              <a:spAutoFit/>
            </a:bodyPr>
            <a:lstStyle/>
            <a:p>
              <a:r>
                <a:rPr lang="en-GB" dirty="0" smtClean="0"/>
                <a:t>Mars rotation </a:t>
              </a:r>
              <a:br>
                <a:rPr lang="en-GB" dirty="0" smtClean="0"/>
              </a:br>
              <a:r>
                <a:rPr lang="en-GB" dirty="0" smtClean="0"/>
                <a:t>in inertial frame</a:t>
              </a:r>
              <a:endParaRPr lang="en-GB" dirty="0"/>
            </a:p>
          </p:txBody>
        </p:sp>
        <p:cxnSp>
          <p:nvCxnSpPr>
            <p:cNvPr id="45" name="Straight Arrow Connector 44"/>
            <p:cNvCxnSpPr/>
            <p:nvPr/>
          </p:nvCxnSpPr>
          <p:spPr bwMode="auto">
            <a:xfrm flipV="1">
              <a:off x="10068123" y="3056260"/>
              <a:ext cx="72000" cy="0"/>
            </a:xfrm>
            <a:prstGeom prst="straightConnector1">
              <a:avLst/>
            </a:prstGeom>
            <a:solidFill>
              <a:schemeClr val="bg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itle 1"/>
          <p:cNvSpPr>
            <a:spLocks noGrp="1"/>
          </p:cNvSpPr>
          <p:nvPr>
            <p:ph type="title"/>
          </p:nvPr>
        </p:nvSpPr>
        <p:spPr/>
        <p:txBody>
          <a:bodyPr/>
          <a:lstStyle/>
          <a:p>
            <a:r>
              <a:rPr lang="en-GB" dirty="0"/>
              <a:t>MAV launch considerations </a:t>
            </a:r>
            <a:r>
              <a:rPr lang="en-GB" dirty="0" err="1"/>
              <a:t>wrt</a:t>
            </a:r>
            <a:r>
              <a:rPr lang="en-GB" dirty="0"/>
              <a:t> </a:t>
            </a:r>
            <a:r>
              <a:rPr lang="en-GB" dirty="0" smtClean="0"/>
              <a:t>inclination</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26</a:t>
            </a:fld>
            <a:endParaRPr lang="de-DE" altLang="de-DE"/>
          </a:p>
        </p:txBody>
      </p:sp>
      <p:sp>
        <p:nvSpPr>
          <p:cNvPr id="33" name="Content Placeholder 8"/>
          <p:cNvSpPr>
            <a:spLocks noGrp="1"/>
          </p:cNvSpPr>
          <p:nvPr>
            <p:ph idx="1"/>
          </p:nvPr>
        </p:nvSpPr>
        <p:spPr>
          <a:xfrm>
            <a:off x="472406" y="1300992"/>
            <a:ext cx="7179352" cy="5224352"/>
          </a:xfrm>
        </p:spPr>
        <p:txBody>
          <a:bodyPr/>
          <a:lstStyle/>
          <a:p>
            <a:pPr marL="285750" indent="-285750">
              <a:buFont typeface="Wingdings" panose="05000000000000000000" pitchFamily="2" charset="2"/>
              <a:buChar char="Ø"/>
            </a:pPr>
            <a:r>
              <a:rPr lang="en-GB" dirty="0" smtClean="0"/>
              <a:t>Admissible Launch Right Ascension as a function of latitude and inclination</a:t>
            </a:r>
            <a:endParaRPr lang="en-GB" dirty="0"/>
          </a:p>
          <a:p>
            <a:endParaRPr lang="en-GB" dirty="0"/>
          </a:p>
          <a:p>
            <a:endParaRPr lang="en-GB" dirty="0" smtClean="0"/>
          </a:p>
          <a:p>
            <a:pPr marL="465134" lvl="1" indent="-285750">
              <a:buFont typeface="Arial" panose="020B0604020202020204" pitchFamily="34" charset="0"/>
              <a:buChar char="•"/>
            </a:pPr>
            <a:endParaRPr lang="en-GB" dirty="0" smtClean="0"/>
          </a:p>
          <a:p>
            <a:pPr marL="465134" lvl="1" indent="-285750">
              <a:buFont typeface="Arial" panose="020B0604020202020204" pitchFamily="34" charset="0"/>
              <a:buChar char="•"/>
            </a:pPr>
            <a:endParaRPr lang="en-GB" dirty="0" smtClean="0"/>
          </a:p>
          <a:p>
            <a:pPr marL="465134" lvl="1" indent="-285750">
              <a:buFont typeface="Wingdings" panose="05000000000000000000" pitchFamily="2" charset="2"/>
              <a:buChar char="§"/>
            </a:pPr>
            <a:endParaRPr lang="en-GB" dirty="0" smtClean="0"/>
          </a:p>
          <a:p>
            <a:pPr marL="465134" lvl="1" indent="-285750">
              <a:buFont typeface="Arial" panose="020B0604020202020204" pitchFamily="34" charset="0"/>
              <a:buChar char="•"/>
            </a:pPr>
            <a:endParaRPr lang="en-GB" dirty="0" smtClean="0"/>
          </a:p>
        </p:txBody>
      </p:sp>
      <p:grpSp>
        <p:nvGrpSpPr>
          <p:cNvPr id="8" name="Group 7"/>
          <p:cNvGrpSpPr/>
          <p:nvPr/>
        </p:nvGrpSpPr>
        <p:grpSpPr>
          <a:xfrm>
            <a:off x="191344" y="1619168"/>
            <a:ext cx="5184959" cy="4576198"/>
            <a:chOff x="191344" y="1700808"/>
            <a:chExt cx="5184959" cy="4576198"/>
          </a:xfrm>
        </p:grpSpPr>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635" t="16363" r="6834" b="3784"/>
            <a:stretch/>
          </p:blipFill>
          <p:spPr bwMode="auto">
            <a:xfrm>
              <a:off x="191344" y="1700808"/>
              <a:ext cx="5184959" cy="457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val 27"/>
            <p:cNvSpPr/>
            <p:nvPr/>
          </p:nvSpPr>
          <p:spPr bwMode="auto">
            <a:xfrm>
              <a:off x="2630856" y="5075982"/>
              <a:ext cx="144016" cy="144016"/>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32" name="Oval 31"/>
            <p:cNvSpPr/>
            <p:nvPr/>
          </p:nvSpPr>
          <p:spPr bwMode="auto">
            <a:xfrm>
              <a:off x="2630856" y="2452809"/>
              <a:ext cx="144016" cy="144016"/>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3" name="TextBox 2"/>
            <p:cNvSpPr txBox="1"/>
            <p:nvPr/>
          </p:nvSpPr>
          <p:spPr>
            <a:xfrm>
              <a:off x="1439537" y="3549402"/>
              <a:ext cx="2526654" cy="574003"/>
            </a:xfrm>
            <a:prstGeom prst="rect">
              <a:avLst/>
            </a:prstGeom>
            <a:noFill/>
          </p:spPr>
          <p:txBody>
            <a:bodyPr wrap="none" rtlCol="0">
              <a:spAutoFit/>
            </a:bodyPr>
            <a:lstStyle/>
            <a:p>
              <a:r>
                <a:rPr lang="en-GB" dirty="0" smtClean="0"/>
                <a:t>Example South (top)</a:t>
              </a:r>
              <a:br>
                <a:rPr lang="en-GB" dirty="0" smtClean="0"/>
              </a:br>
              <a:r>
                <a:rPr lang="en-GB" dirty="0" smtClean="0"/>
                <a:t>&amp; North (bottom) opportunities</a:t>
              </a:r>
              <a:endParaRPr lang="en-GB" dirty="0"/>
            </a:p>
          </p:txBody>
        </p:sp>
        <p:cxnSp>
          <p:nvCxnSpPr>
            <p:cNvPr id="7" name="Straight Arrow Connector 6"/>
            <p:cNvCxnSpPr>
              <a:stCxn id="3" idx="0"/>
              <a:endCxn id="32" idx="4"/>
            </p:cNvCxnSpPr>
            <p:nvPr/>
          </p:nvCxnSpPr>
          <p:spPr bwMode="auto">
            <a:xfrm flipV="1">
              <a:off x="2702864" y="2596825"/>
              <a:ext cx="0" cy="952577"/>
            </a:xfrm>
            <a:prstGeom prst="straightConnector1">
              <a:avLst/>
            </a:prstGeom>
            <a:solidFill>
              <a:schemeClr val="bg1"/>
            </a:solidFill>
            <a:ln w="952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a:stCxn id="28" idx="0"/>
              <a:endCxn id="3" idx="2"/>
            </p:cNvCxnSpPr>
            <p:nvPr/>
          </p:nvCxnSpPr>
          <p:spPr bwMode="auto">
            <a:xfrm flipV="1">
              <a:off x="2702864" y="4123405"/>
              <a:ext cx="0" cy="952577"/>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504" y="3049160"/>
            <a:ext cx="1605868" cy="1503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p:nvSpPr>
        <p:spPr>
          <a:xfrm>
            <a:off x="10667528" y="2284672"/>
            <a:ext cx="1115883" cy="574003"/>
          </a:xfrm>
          <a:prstGeom prst="rect">
            <a:avLst/>
          </a:prstGeom>
        </p:spPr>
        <p:txBody>
          <a:bodyPr wrap="none">
            <a:spAutoFit/>
          </a:bodyPr>
          <a:lstStyle/>
          <a:p>
            <a:r>
              <a:rPr lang="en-GB" dirty="0" smtClean="0">
                <a:solidFill>
                  <a:srgbClr val="FF0000"/>
                </a:solidFill>
              </a:rPr>
              <a:t>MAV launch</a:t>
            </a:r>
            <a:br>
              <a:rPr lang="en-GB" dirty="0" smtClean="0">
                <a:solidFill>
                  <a:srgbClr val="FF0000"/>
                </a:solidFill>
              </a:rPr>
            </a:br>
            <a:r>
              <a:rPr lang="en-GB" dirty="0" smtClean="0">
                <a:solidFill>
                  <a:srgbClr val="FF0000"/>
                </a:solidFill>
              </a:rPr>
              <a:t>pad latitude</a:t>
            </a:r>
            <a:endParaRPr lang="en-GB" dirty="0">
              <a:solidFill>
                <a:srgbClr val="FF0000"/>
              </a:solidFill>
            </a:endParaRPr>
          </a:p>
        </p:txBody>
      </p:sp>
      <p:sp>
        <p:nvSpPr>
          <p:cNvPr id="47" name="TextBox 46"/>
          <p:cNvSpPr txBox="1"/>
          <p:nvPr/>
        </p:nvSpPr>
        <p:spPr>
          <a:xfrm>
            <a:off x="8164781" y="5275808"/>
            <a:ext cx="2683747" cy="814838"/>
          </a:xfrm>
          <a:prstGeom prst="rect">
            <a:avLst/>
          </a:prstGeom>
          <a:noFill/>
        </p:spPr>
        <p:txBody>
          <a:bodyPr wrap="none" rtlCol="0">
            <a:spAutoFit/>
          </a:bodyPr>
          <a:lstStyle/>
          <a:p>
            <a:r>
              <a:rPr lang="en-GB" i="1" dirty="0"/>
              <a:t>Example with </a:t>
            </a:r>
            <a:r>
              <a:rPr lang="en-GB" i="1" dirty="0" smtClean="0">
                <a:solidFill>
                  <a:srgbClr val="0000FF"/>
                </a:solidFill>
              </a:rPr>
              <a:t>40 deg inclination </a:t>
            </a:r>
            <a:r>
              <a:rPr lang="en-GB" i="1" dirty="0" smtClean="0"/>
              <a:t/>
            </a:r>
            <a:br>
              <a:rPr lang="en-GB" i="1" dirty="0" smtClean="0"/>
            </a:br>
            <a:r>
              <a:rPr lang="en-GB" i="1" dirty="0" smtClean="0"/>
              <a:t>and </a:t>
            </a:r>
            <a:r>
              <a:rPr lang="en-GB" i="1" dirty="0" smtClean="0">
                <a:solidFill>
                  <a:srgbClr val="FF0000"/>
                </a:solidFill>
              </a:rPr>
              <a:t>20 deg launch pad latitude</a:t>
            </a:r>
            <a:r>
              <a:rPr lang="en-GB" i="1" dirty="0" smtClean="0"/>
              <a:t/>
            </a:r>
            <a:br>
              <a:rPr lang="en-GB" i="1" dirty="0" smtClean="0"/>
            </a:br>
            <a:r>
              <a:rPr lang="en-GB" i="1" dirty="0" smtClean="0"/>
              <a:t>X, Y, Z = inertial axes</a:t>
            </a:r>
            <a:endParaRPr lang="en-GB" i="1" dirty="0"/>
          </a:p>
        </p:txBody>
      </p:sp>
      <p:sp>
        <p:nvSpPr>
          <p:cNvPr id="5" name="Rectangle 4"/>
          <p:cNvSpPr/>
          <p:nvPr/>
        </p:nvSpPr>
        <p:spPr>
          <a:xfrm>
            <a:off x="3048000" y="6226849"/>
            <a:ext cx="6096000" cy="574003"/>
          </a:xfrm>
          <a:prstGeom prst="rect">
            <a:avLst/>
          </a:prstGeom>
        </p:spPr>
        <p:txBody>
          <a:bodyPr>
            <a:spAutoFit/>
          </a:bodyPr>
          <a:lstStyle/>
          <a:p>
            <a:r>
              <a:rPr lang="en-GB" dirty="0">
                <a:sym typeface="Wingdings" panose="05000000000000000000" pitchFamily="2" charset="2"/>
              </a:rPr>
              <a:t> </a:t>
            </a:r>
            <a:r>
              <a:rPr lang="en-GB" dirty="0"/>
              <a:t>For a given launch pad latitude, higher inclinations lead to larger separation in launch opportunities time / Right Ascension</a:t>
            </a:r>
          </a:p>
        </p:txBody>
      </p:sp>
      <p:sp>
        <p:nvSpPr>
          <p:cNvPr id="27"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3731804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Eclipses </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27</a:t>
            </a:fld>
            <a:endParaRPr lang="de-DE" altLang="de-DE"/>
          </a:p>
        </p:txBody>
      </p:sp>
      <p:sp>
        <p:nvSpPr>
          <p:cNvPr id="7" name="Content Placeholder 8"/>
          <p:cNvSpPr>
            <a:spLocks noGrp="1"/>
          </p:cNvSpPr>
          <p:nvPr>
            <p:ph idx="1"/>
          </p:nvPr>
        </p:nvSpPr>
        <p:spPr>
          <a:xfrm>
            <a:off x="472406" y="1300992"/>
            <a:ext cx="10304114" cy="5224352"/>
          </a:xfrm>
        </p:spPr>
        <p:txBody>
          <a:bodyPr/>
          <a:lstStyle/>
          <a:p>
            <a:pPr marL="285750" indent="-285750">
              <a:buFont typeface="Wingdings" panose="05000000000000000000" pitchFamily="2" charset="2"/>
              <a:buChar char="Ø"/>
            </a:pPr>
            <a:r>
              <a:rPr lang="en-GB" dirty="0" smtClean="0"/>
              <a:t>Duration of eclipses around Mars as a function of altitude (circular orbit) and </a:t>
            </a:r>
            <a:r>
              <a:rPr lang="en-GB" dirty="0"/>
              <a:t>Solar </a:t>
            </a:r>
            <a:r>
              <a:rPr lang="el-GR" dirty="0"/>
              <a:t>β</a:t>
            </a:r>
            <a:r>
              <a:rPr lang="en-GB" dirty="0"/>
              <a:t> angle </a:t>
            </a:r>
            <a:endParaRPr lang="en-GB" dirty="0" smtClean="0"/>
          </a:p>
          <a:p>
            <a:pPr marL="465134" lvl="1" indent="-285750">
              <a:buFont typeface="Wingdings" panose="05000000000000000000" pitchFamily="2" charset="2"/>
              <a:buChar char="§"/>
            </a:pPr>
            <a:endParaRPr lang="en-GB" dirty="0" smtClean="0"/>
          </a:p>
          <a:p>
            <a:pPr marL="465134" lvl="1" indent="-285750">
              <a:buFont typeface="Arial" panose="020B0604020202020204" pitchFamily="34" charset="0"/>
              <a:buChar char="•"/>
            </a:pPr>
            <a:endParaRPr lang="en-GB" dirty="0" smtClean="0"/>
          </a:p>
        </p:txBody>
      </p:sp>
      <p:pic>
        <p:nvPicPr>
          <p:cNvPr id="5122" name="Picture 2" descr="C:\Users\JOFFRE_E\Desktop\eclipse_beta_Mars.PNG"/>
          <p:cNvPicPr>
            <a:picLocks noChangeAspect="1" noChangeArrowheads="1"/>
          </p:cNvPicPr>
          <p:nvPr/>
        </p:nvPicPr>
        <p:blipFill rotWithShape="1">
          <a:blip r:embed="rId3">
            <a:extLst>
              <a:ext uri="{28A0092B-C50C-407E-A947-70E740481C1C}">
                <a14:useLocalDpi xmlns:a14="http://schemas.microsoft.com/office/drawing/2010/main" val="0"/>
              </a:ext>
            </a:extLst>
          </a:blip>
          <a:srcRect b="959"/>
          <a:stretch/>
        </p:blipFill>
        <p:spPr bwMode="auto">
          <a:xfrm>
            <a:off x="1042194" y="1683370"/>
            <a:ext cx="10107613" cy="4697958"/>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078545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Eclipses </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28</a:t>
            </a:fld>
            <a:endParaRPr lang="de-DE" altLang="de-DE"/>
          </a:p>
        </p:txBody>
      </p:sp>
      <p:sp>
        <p:nvSpPr>
          <p:cNvPr id="7" name="Content Placeholder 8"/>
          <p:cNvSpPr>
            <a:spLocks noGrp="1"/>
          </p:cNvSpPr>
          <p:nvPr>
            <p:ph idx="1"/>
          </p:nvPr>
        </p:nvSpPr>
        <p:spPr>
          <a:xfrm>
            <a:off x="472406" y="1300992"/>
            <a:ext cx="6775722" cy="5035200"/>
          </a:xfrm>
        </p:spPr>
        <p:txBody>
          <a:bodyPr/>
          <a:lstStyle/>
          <a:p>
            <a:pPr marL="285750" indent="-285750">
              <a:buFont typeface="Wingdings" panose="05000000000000000000" pitchFamily="2" charset="2"/>
              <a:buChar char="Ø"/>
            </a:pPr>
            <a:r>
              <a:rPr lang="en-GB" dirty="0" smtClean="0"/>
              <a:t>OS orbit assumed to be on a circular orbit at 343 km (+/- 30 </a:t>
            </a:r>
            <a:r>
              <a:rPr lang="en-GB" dirty="0"/>
              <a:t>km)</a:t>
            </a:r>
          </a:p>
          <a:p>
            <a:pPr marL="465134" lvl="1" indent="-285750">
              <a:buFont typeface="Wingdings" panose="05000000000000000000" pitchFamily="2" charset="2"/>
              <a:buChar char="§"/>
            </a:pPr>
            <a:r>
              <a:rPr lang="en-GB" dirty="0" smtClean="0"/>
              <a:t>Orbital period ~ 2 hours (~6940 s = 1 hour 56 minutes)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Eclipse duration function of the solar </a:t>
            </a:r>
            <a:r>
              <a:rPr lang="el-GR" dirty="0"/>
              <a:t>β</a:t>
            </a:r>
            <a:r>
              <a:rPr lang="en-GB" dirty="0"/>
              <a:t> angle </a:t>
            </a:r>
            <a:r>
              <a:rPr lang="en-GB" dirty="0" smtClean="0"/>
              <a:t>= angle between orbital plane and Sun vector (see top-right figure)</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Solar </a:t>
            </a:r>
            <a:r>
              <a:rPr lang="el-GR" dirty="0" smtClean="0"/>
              <a:t>β</a:t>
            </a:r>
            <a:r>
              <a:rPr lang="en-GB" dirty="0" smtClean="0"/>
              <a:t> angle comprised between +/-</a:t>
            </a:r>
            <a:r>
              <a:rPr lang="el-GR" dirty="0"/>
              <a:t> </a:t>
            </a:r>
            <a:r>
              <a:rPr lang="el-GR" dirty="0" smtClean="0"/>
              <a:t>β</a:t>
            </a:r>
            <a:r>
              <a:rPr lang="en-GB" baseline="-25000" dirty="0" smtClean="0"/>
              <a:t>max</a:t>
            </a:r>
            <a:r>
              <a:rPr lang="en-GB" dirty="0" smtClean="0"/>
              <a:t> = </a:t>
            </a:r>
            <a:r>
              <a:rPr lang="en-GB" dirty="0" err="1" smtClean="0"/>
              <a:t>i</a:t>
            </a:r>
            <a:r>
              <a:rPr lang="en-GB" dirty="0" smtClean="0"/>
              <a:t> + </a:t>
            </a:r>
            <a:r>
              <a:rPr lang="el-GR" dirty="0" smtClean="0"/>
              <a:t>ε</a:t>
            </a:r>
            <a:r>
              <a:rPr lang="en-GB" dirty="0" smtClean="0"/>
              <a:t> (see bottom-right figure)</a:t>
            </a:r>
          </a:p>
          <a:p>
            <a:pPr marL="465134" lvl="1" indent="-285750">
              <a:buFont typeface="Arial" panose="020B0604020202020204" pitchFamily="34" charset="0"/>
              <a:buChar char="•"/>
            </a:pPr>
            <a:r>
              <a:rPr lang="en-GB" dirty="0" err="1" smtClean="0"/>
              <a:t>i</a:t>
            </a:r>
            <a:r>
              <a:rPr lang="en-GB" dirty="0" smtClean="0"/>
              <a:t> = inclination – subject to trade-off</a:t>
            </a:r>
          </a:p>
          <a:p>
            <a:pPr marL="465134" lvl="1" indent="-285750">
              <a:buFont typeface="Arial" panose="020B0604020202020204" pitchFamily="34" charset="0"/>
              <a:buChar char="•"/>
            </a:pPr>
            <a:r>
              <a:rPr lang="el-GR" dirty="0"/>
              <a:t>ε</a:t>
            </a:r>
            <a:r>
              <a:rPr lang="en-GB" dirty="0" smtClean="0"/>
              <a:t> = angle to the ecliptic = 25.19 deg for Mars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smtClean="0"/>
              <a:t>Instantaneous Solar </a:t>
            </a:r>
            <a:r>
              <a:rPr lang="el-GR" dirty="0"/>
              <a:t>β</a:t>
            </a:r>
            <a:r>
              <a:rPr lang="en-GB" dirty="0"/>
              <a:t> angle </a:t>
            </a:r>
            <a:r>
              <a:rPr lang="en-GB" dirty="0" smtClean="0"/>
              <a:t>function </a:t>
            </a:r>
            <a:r>
              <a:rPr lang="en-GB" dirty="0"/>
              <a:t>of the orbit’s inclination, Right Ascension of the Ascending Node, and of the </a:t>
            </a:r>
            <a:r>
              <a:rPr lang="en-GB" dirty="0" err="1"/>
              <a:t>aerocentric</a:t>
            </a:r>
            <a:r>
              <a:rPr lang="en-GB" dirty="0"/>
              <a:t> </a:t>
            </a:r>
            <a:r>
              <a:rPr lang="en-GB" dirty="0" smtClean="0"/>
              <a:t>Solar </a:t>
            </a:r>
            <a:r>
              <a:rPr lang="en-GB" dirty="0"/>
              <a:t>Longitude </a:t>
            </a:r>
            <a:r>
              <a:rPr lang="en-GB" dirty="0" err="1"/>
              <a:t>Ls</a:t>
            </a:r>
            <a:r>
              <a:rPr lang="en-GB" dirty="0"/>
              <a:t> </a:t>
            </a:r>
            <a:r>
              <a:rPr lang="en-GB" dirty="0" smtClean="0"/>
              <a:t>(</a:t>
            </a:r>
            <a:r>
              <a:rPr lang="en-GB" dirty="0">
                <a:cs typeface="Calibri"/>
              </a:rPr>
              <a:t>date / Mars </a:t>
            </a:r>
            <a:r>
              <a:rPr lang="en-GB" dirty="0" smtClean="0">
                <a:cs typeface="Calibri"/>
              </a:rPr>
              <a:t>season</a:t>
            </a:r>
            <a:r>
              <a:rPr lang="en-GB" dirty="0" smtClean="0"/>
              <a:t>)</a:t>
            </a:r>
          </a:p>
          <a:p>
            <a:pPr lvl="1" indent="0">
              <a:buNone/>
            </a:pPr>
            <a:endParaRPr lang="en-GB" dirty="0"/>
          </a:p>
          <a:p>
            <a:r>
              <a:rPr lang="en-GB" dirty="0" smtClean="0">
                <a:sym typeface="Wingdings" panose="05000000000000000000" pitchFamily="2" charset="2"/>
              </a:rPr>
              <a:t> </a:t>
            </a:r>
            <a:r>
              <a:rPr lang="en-GB" b="1" dirty="0" smtClean="0">
                <a:sym typeface="Wingdings" panose="05000000000000000000" pitchFamily="2" charset="2"/>
              </a:rPr>
              <a:t>There will be eclipses every orbit</a:t>
            </a:r>
            <a:r>
              <a:rPr lang="en-GB" dirty="0" smtClean="0">
                <a:sym typeface="Wingdings" panose="05000000000000000000" pitchFamily="2" charset="2"/>
              </a:rPr>
              <a:t> </a:t>
            </a:r>
            <a:r>
              <a:rPr lang="en-GB" b="1" dirty="0" smtClean="0">
                <a:sym typeface="Wingdings" panose="05000000000000000000" pitchFamily="2" charset="2"/>
              </a:rPr>
              <a:t>for </a:t>
            </a:r>
            <a:r>
              <a:rPr lang="en-GB" b="1" dirty="0" err="1" smtClean="0">
                <a:sym typeface="Wingdings" panose="05000000000000000000" pitchFamily="2" charset="2"/>
              </a:rPr>
              <a:t>i</a:t>
            </a:r>
            <a:r>
              <a:rPr lang="en-GB" b="1" dirty="0" smtClean="0">
                <a:sym typeface="Wingdings" panose="05000000000000000000" pitchFamily="2" charset="2"/>
              </a:rPr>
              <a:t> ≤ 40 deg</a:t>
            </a:r>
          </a:p>
          <a:p>
            <a:pPr marL="465134" lvl="1" indent="-285750">
              <a:buFont typeface="Arial" panose="020B0604020202020204" pitchFamily="34" charset="0"/>
              <a:buChar char="•"/>
            </a:pPr>
            <a:r>
              <a:rPr lang="en-GB" dirty="0" smtClean="0">
                <a:sym typeface="Wingdings" panose="05000000000000000000" pitchFamily="2" charset="2"/>
              </a:rPr>
              <a:t>Maximum duration 42 minutes (worst case, </a:t>
            </a:r>
            <a:r>
              <a:rPr lang="el-GR" dirty="0" smtClean="0"/>
              <a:t>β</a:t>
            </a:r>
            <a:r>
              <a:rPr lang="en-GB" baseline="-25000" dirty="0" smtClean="0"/>
              <a:t>min</a:t>
            </a:r>
            <a:r>
              <a:rPr lang="en-GB" dirty="0" smtClean="0"/>
              <a:t> = 0</a:t>
            </a:r>
            <a:r>
              <a:rPr lang="en-GB" dirty="0" smtClean="0">
                <a:sym typeface="Wingdings" panose="05000000000000000000" pitchFamily="2" charset="2"/>
              </a:rPr>
              <a:t>)</a:t>
            </a:r>
          </a:p>
          <a:p>
            <a:pPr marL="465134" lvl="1" indent="-285750">
              <a:buFont typeface="Arial" panose="020B0604020202020204" pitchFamily="34" charset="0"/>
              <a:buChar char="•"/>
            </a:pPr>
            <a:r>
              <a:rPr lang="en-GB" dirty="0" smtClean="0">
                <a:sym typeface="Wingdings" panose="05000000000000000000" pitchFamily="2" charset="2"/>
              </a:rPr>
              <a:t>Minimum duration function of the </a:t>
            </a:r>
            <a:r>
              <a:rPr lang="en-GB" dirty="0">
                <a:sym typeface="Wingdings" panose="05000000000000000000" pitchFamily="2" charset="2"/>
              </a:rPr>
              <a:t>inclination </a:t>
            </a:r>
            <a:r>
              <a:rPr lang="en-GB" dirty="0" smtClean="0">
                <a:sym typeface="Wingdings" panose="05000000000000000000" pitchFamily="2" charset="2"/>
              </a:rPr>
              <a:t>(best case</a:t>
            </a:r>
            <a:r>
              <a:rPr lang="en-GB" dirty="0">
                <a:sym typeface="Wingdings" panose="05000000000000000000" pitchFamily="2" charset="2"/>
              </a:rPr>
              <a:t>, </a:t>
            </a:r>
            <a:r>
              <a:rPr lang="el-GR" dirty="0" smtClean="0"/>
              <a:t>β</a:t>
            </a:r>
            <a:r>
              <a:rPr lang="en-GB" baseline="-25000" dirty="0" smtClean="0"/>
              <a:t>max</a:t>
            </a:r>
            <a:r>
              <a:rPr lang="en-GB" dirty="0" smtClean="0">
                <a:sym typeface="Wingdings" panose="05000000000000000000" pitchFamily="2" charset="2"/>
              </a:rPr>
              <a:t>)</a:t>
            </a:r>
          </a:p>
          <a:p>
            <a:pPr marL="465134" lvl="1" indent="-285750">
              <a:buFont typeface="Arial" panose="020B0604020202020204" pitchFamily="34" charset="0"/>
              <a:buChar char="•"/>
            </a:pPr>
            <a:r>
              <a:rPr lang="en-GB" dirty="0" smtClean="0">
                <a:sym typeface="Wingdings" panose="05000000000000000000" pitchFamily="2" charset="2"/>
              </a:rPr>
              <a:t>The higher the inclination the lower the </a:t>
            </a:r>
            <a:r>
              <a:rPr lang="en-GB" i="1" dirty="0" smtClean="0">
                <a:sym typeface="Wingdings" panose="05000000000000000000" pitchFamily="2" charset="2"/>
              </a:rPr>
              <a:t>minimal</a:t>
            </a:r>
            <a:r>
              <a:rPr lang="en-GB" dirty="0" smtClean="0">
                <a:sym typeface="Wingdings" panose="05000000000000000000" pitchFamily="2" charset="2"/>
              </a:rPr>
              <a:t> eclipse duration</a:t>
            </a:r>
            <a:br>
              <a:rPr lang="en-GB" dirty="0" smtClean="0">
                <a:sym typeface="Wingdings" panose="05000000000000000000" pitchFamily="2" charset="2"/>
              </a:rPr>
            </a:br>
            <a:r>
              <a:rPr lang="en-GB" dirty="0" smtClean="0">
                <a:sym typeface="Wingdings" panose="05000000000000000000" pitchFamily="2" charset="2"/>
              </a:rPr>
              <a:t>(</a:t>
            </a:r>
            <a:r>
              <a:rPr lang="en-GB" dirty="0" err="1" smtClean="0">
                <a:sym typeface="Wingdings" panose="05000000000000000000" pitchFamily="2" charset="2"/>
              </a:rPr>
              <a:t>e.g</a:t>
            </a:r>
            <a:r>
              <a:rPr lang="en-GB" dirty="0" smtClean="0">
                <a:sym typeface="Wingdings" panose="05000000000000000000" pitchFamily="2" charset="2"/>
              </a:rPr>
              <a:t> down to 0 for 40 deg inclination</a:t>
            </a:r>
            <a:r>
              <a:rPr lang="en-GB" dirty="0" smtClean="0">
                <a:sym typeface="Wingdings" panose="05000000000000000000" pitchFamily="2" charset="2"/>
              </a:rPr>
              <a:t>)</a:t>
            </a:r>
            <a:endParaRPr lang="en-GB" dirty="0" smtClean="0"/>
          </a:p>
        </p:txBody>
      </p:sp>
      <p:pic>
        <p:nvPicPr>
          <p:cNvPr id="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581" y="3695591"/>
            <a:ext cx="5237091" cy="2699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7452449" y="3353542"/>
            <a:ext cx="4052713" cy="333168"/>
          </a:xfrm>
          <a:prstGeom prst="rect">
            <a:avLst/>
          </a:prstGeom>
          <a:noFill/>
        </p:spPr>
        <p:txBody>
          <a:bodyPr wrap="none" rtlCol="0">
            <a:spAutoFit/>
          </a:bodyPr>
          <a:lstStyle/>
          <a:p>
            <a:r>
              <a:rPr lang="en-GB" i="1" dirty="0" smtClean="0">
                <a:solidFill>
                  <a:srgbClr val="0000FF"/>
                </a:solidFill>
              </a:rPr>
              <a:t>Eclipse duration</a:t>
            </a:r>
            <a:r>
              <a:rPr lang="en-GB" i="1" dirty="0" smtClean="0"/>
              <a:t> as a function of the solar </a:t>
            </a:r>
            <a:r>
              <a:rPr lang="el-GR" i="1" dirty="0"/>
              <a:t>β</a:t>
            </a:r>
            <a:r>
              <a:rPr lang="en-GB" i="1" dirty="0"/>
              <a:t> angle </a:t>
            </a:r>
          </a:p>
        </p:txBody>
      </p:sp>
      <p:sp>
        <p:nvSpPr>
          <p:cNvPr id="19" name="TextBox 18"/>
          <p:cNvSpPr txBox="1"/>
          <p:nvPr/>
        </p:nvSpPr>
        <p:spPr>
          <a:xfrm>
            <a:off x="8300472" y="6336192"/>
            <a:ext cx="2451312" cy="312714"/>
          </a:xfrm>
          <a:prstGeom prst="rect">
            <a:avLst/>
          </a:prstGeom>
          <a:noFill/>
        </p:spPr>
        <p:txBody>
          <a:bodyPr wrap="none" rtlCol="0">
            <a:spAutoFit/>
          </a:bodyPr>
          <a:lstStyle/>
          <a:p>
            <a:r>
              <a:rPr lang="en-GB" i="1" dirty="0" smtClean="0">
                <a:solidFill>
                  <a:srgbClr val="FF9900"/>
                </a:solidFill>
              </a:rPr>
              <a:t>Solar </a:t>
            </a:r>
            <a:r>
              <a:rPr lang="el-GR" i="1" dirty="0">
                <a:solidFill>
                  <a:srgbClr val="FF9900"/>
                </a:solidFill>
              </a:rPr>
              <a:t>β</a:t>
            </a:r>
            <a:r>
              <a:rPr lang="en-GB" i="1" dirty="0">
                <a:solidFill>
                  <a:srgbClr val="FF9900"/>
                </a:solidFill>
              </a:rPr>
              <a:t> angle </a:t>
            </a:r>
            <a:r>
              <a:rPr lang="en-GB" i="1" dirty="0" smtClean="0">
                <a:solidFill>
                  <a:srgbClr val="FF9900"/>
                </a:solidFill>
              </a:rPr>
              <a:t>extreme values</a:t>
            </a:r>
            <a:endParaRPr lang="en-GB" i="1" dirty="0">
              <a:solidFill>
                <a:srgbClr val="FF9900"/>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2" y="172455"/>
            <a:ext cx="4840244" cy="3226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76120" y="45342"/>
            <a:ext cx="1827744" cy="333168"/>
          </a:xfrm>
          <a:prstGeom prst="rect">
            <a:avLst/>
          </a:prstGeom>
          <a:noFill/>
        </p:spPr>
        <p:txBody>
          <a:bodyPr wrap="none" rtlCol="0">
            <a:spAutoFit/>
          </a:bodyPr>
          <a:lstStyle/>
          <a:p>
            <a:r>
              <a:rPr lang="el-GR" dirty="0" smtClean="0">
                <a:solidFill>
                  <a:srgbClr val="FF9900"/>
                </a:solidFill>
              </a:rPr>
              <a:t>β</a:t>
            </a:r>
            <a:r>
              <a:rPr lang="en-GB" baseline="-25000" dirty="0" smtClean="0">
                <a:solidFill>
                  <a:srgbClr val="FF9900"/>
                </a:solidFill>
              </a:rPr>
              <a:t>max</a:t>
            </a:r>
            <a:r>
              <a:rPr lang="en-GB" dirty="0" smtClean="0">
                <a:solidFill>
                  <a:srgbClr val="FF9900"/>
                </a:solidFill>
              </a:rPr>
              <a:t> </a:t>
            </a:r>
            <a:r>
              <a:rPr lang="en-GB" dirty="0">
                <a:solidFill>
                  <a:srgbClr val="FF9900"/>
                </a:solidFill>
              </a:rPr>
              <a:t>for </a:t>
            </a:r>
            <a:r>
              <a:rPr lang="en-GB" dirty="0" smtClean="0">
                <a:solidFill>
                  <a:srgbClr val="FF9900"/>
                </a:solidFill>
              </a:rPr>
              <a:t>inclination =  </a:t>
            </a:r>
            <a:endParaRPr lang="en-GB" dirty="0">
              <a:solidFill>
                <a:srgbClr val="FF9900"/>
              </a:solidFill>
            </a:endParaRPr>
          </a:p>
        </p:txBody>
      </p:sp>
      <p:sp>
        <p:nvSpPr>
          <p:cNvPr id="5" name="Rectangle 4"/>
          <p:cNvSpPr/>
          <p:nvPr/>
        </p:nvSpPr>
        <p:spPr>
          <a:xfrm>
            <a:off x="8929712" y="55569"/>
            <a:ext cx="282449" cy="312714"/>
          </a:xfrm>
          <a:prstGeom prst="rect">
            <a:avLst/>
          </a:prstGeom>
        </p:spPr>
        <p:txBody>
          <a:bodyPr wrap="none">
            <a:spAutoFit/>
          </a:bodyPr>
          <a:lstStyle/>
          <a:p>
            <a:r>
              <a:rPr lang="en-GB" dirty="0" smtClean="0">
                <a:solidFill>
                  <a:srgbClr val="FF9900"/>
                </a:solidFill>
              </a:rPr>
              <a:t>0</a:t>
            </a:r>
            <a:endParaRPr lang="en-GB" dirty="0"/>
          </a:p>
        </p:txBody>
      </p:sp>
      <p:sp>
        <p:nvSpPr>
          <p:cNvPr id="12" name="Rectangle 11"/>
          <p:cNvSpPr/>
          <p:nvPr/>
        </p:nvSpPr>
        <p:spPr>
          <a:xfrm>
            <a:off x="9410214" y="55569"/>
            <a:ext cx="380232" cy="312714"/>
          </a:xfrm>
          <a:prstGeom prst="rect">
            <a:avLst/>
          </a:prstGeom>
        </p:spPr>
        <p:txBody>
          <a:bodyPr wrap="none">
            <a:spAutoFit/>
          </a:bodyPr>
          <a:lstStyle/>
          <a:p>
            <a:r>
              <a:rPr lang="en-GB" dirty="0" smtClean="0">
                <a:solidFill>
                  <a:srgbClr val="FF9900"/>
                </a:solidFill>
              </a:rPr>
              <a:t>10</a:t>
            </a:r>
            <a:endParaRPr lang="en-GB" dirty="0"/>
          </a:p>
        </p:txBody>
      </p:sp>
      <p:sp>
        <p:nvSpPr>
          <p:cNvPr id="13" name="Rectangle 12"/>
          <p:cNvSpPr/>
          <p:nvPr/>
        </p:nvSpPr>
        <p:spPr>
          <a:xfrm>
            <a:off x="9988499" y="55569"/>
            <a:ext cx="380232" cy="312714"/>
          </a:xfrm>
          <a:prstGeom prst="rect">
            <a:avLst/>
          </a:prstGeom>
        </p:spPr>
        <p:txBody>
          <a:bodyPr wrap="none">
            <a:spAutoFit/>
          </a:bodyPr>
          <a:lstStyle/>
          <a:p>
            <a:r>
              <a:rPr lang="en-GB" dirty="0" smtClean="0">
                <a:solidFill>
                  <a:srgbClr val="FF9900"/>
                </a:solidFill>
              </a:rPr>
              <a:t>20</a:t>
            </a:r>
            <a:endParaRPr lang="en-GB" dirty="0"/>
          </a:p>
        </p:txBody>
      </p:sp>
      <p:sp>
        <p:nvSpPr>
          <p:cNvPr id="14" name="Rectangle 13"/>
          <p:cNvSpPr/>
          <p:nvPr/>
        </p:nvSpPr>
        <p:spPr>
          <a:xfrm>
            <a:off x="10566784" y="55569"/>
            <a:ext cx="380232" cy="312714"/>
          </a:xfrm>
          <a:prstGeom prst="rect">
            <a:avLst/>
          </a:prstGeom>
        </p:spPr>
        <p:txBody>
          <a:bodyPr wrap="none">
            <a:spAutoFit/>
          </a:bodyPr>
          <a:lstStyle/>
          <a:p>
            <a:r>
              <a:rPr lang="en-GB" dirty="0" smtClean="0">
                <a:solidFill>
                  <a:srgbClr val="FF9900"/>
                </a:solidFill>
              </a:rPr>
              <a:t>30</a:t>
            </a:r>
            <a:endParaRPr lang="en-GB" dirty="0"/>
          </a:p>
        </p:txBody>
      </p:sp>
      <p:sp>
        <p:nvSpPr>
          <p:cNvPr id="16" name="Rectangle 15"/>
          <p:cNvSpPr/>
          <p:nvPr/>
        </p:nvSpPr>
        <p:spPr>
          <a:xfrm>
            <a:off x="11145068" y="55569"/>
            <a:ext cx="380232" cy="312714"/>
          </a:xfrm>
          <a:prstGeom prst="rect">
            <a:avLst/>
          </a:prstGeom>
        </p:spPr>
        <p:txBody>
          <a:bodyPr wrap="none">
            <a:spAutoFit/>
          </a:bodyPr>
          <a:lstStyle/>
          <a:p>
            <a:r>
              <a:rPr lang="en-GB" dirty="0" smtClean="0">
                <a:solidFill>
                  <a:srgbClr val="FF9900"/>
                </a:solidFill>
              </a:rPr>
              <a:t>40</a:t>
            </a:r>
            <a:endParaRPr lang="en-GB" dirty="0"/>
          </a:p>
        </p:txBody>
      </p:sp>
      <p:sp>
        <p:nvSpPr>
          <p:cNvPr id="18" name="Rectangle 17"/>
          <p:cNvSpPr/>
          <p:nvPr/>
        </p:nvSpPr>
        <p:spPr>
          <a:xfrm>
            <a:off x="11571532" y="55569"/>
            <a:ext cx="478016" cy="312714"/>
          </a:xfrm>
          <a:prstGeom prst="rect">
            <a:avLst/>
          </a:prstGeom>
        </p:spPr>
        <p:txBody>
          <a:bodyPr wrap="none">
            <a:spAutoFit/>
          </a:bodyPr>
          <a:lstStyle/>
          <a:p>
            <a:r>
              <a:rPr lang="en-GB" dirty="0" err="1" smtClean="0">
                <a:solidFill>
                  <a:srgbClr val="FF9900"/>
                </a:solidFill>
              </a:rPr>
              <a:t>deg</a:t>
            </a:r>
            <a:endParaRPr lang="en-GB" dirty="0"/>
          </a:p>
        </p:txBody>
      </p:sp>
      <p:sp>
        <p:nvSpPr>
          <p:cNvPr id="20"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012988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p:cNvGraphicFramePr>
            <a:graphicFrameLocks noGrp="1"/>
          </p:cNvGraphicFramePr>
          <p:nvPr>
            <p:extLst>
              <p:ext uri="{D42A27DB-BD31-4B8C-83A1-F6EECF244321}">
                <p14:modId xmlns:p14="http://schemas.microsoft.com/office/powerpoint/2010/main" val="4068953857"/>
              </p:ext>
            </p:extLst>
          </p:nvPr>
        </p:nvGraphicFramePr>
        <p:xfrm>
          <a:off x="191345" y="1183146"/>
          <a:ext cx="11881321" cy="5314050"/>
        </p:xfrm>
        <a:graphic>
          <a:graphicData uri="http://schemas.openxmlformats.org/drawingml/2006/table">
            <a:tbl>
              <a:tblPr firstRow="1" bandRow="1">
                <a:tableStyleId>{5C22544A-7EE6-4342-B048-85BDC9FD1C3A}</a:tableStyleId>
              </a:tblPr>
              <a:tblGrid>
                <a:gridCol w="3960439"/>
                <a:gridCol w="2640294"/>
                <a:gridCol w="2640294"/>
                <a:gridCol w="2640294"/>
              </a:tblGrid>
              <a:tr h="470228">
                <a:tc>
                  <a:txBody>
                    <a:bodyPr/>
                    <a:lstStyle/>
                    <a:p>
                      <a:pPr algn="ctr"/>
                      <a:r>
                        <a:rPr lang="en-GB" sz="1800" b="1" dirty="0" smtClean="0">
                          <a:solidFill>
                            <a:schemeClr val="bg1"/>
                          </a:solidFill>
                        </a:rPr>
                        <a:t>Trade-Off driver</a:t>
                      </a:r>
                      <a:endParaRPr lang="en-GB" sz="1800" b="1" dirty="0">
                        <a:solidFill>
                          <a:schemeClr val="bg1"/>
                        </a:solidFill>
                      </a:endParaRPr>
                    </a:p>
                  </a:txBody>
                  <a:tcPr anchor="ctr">
                    <a:solidFill>
                      <a:schemeClr val="bg2">
                        <a:lumMod val="75000"/>
                      </a:schemeClr>
                    </a:solidFill>
                  </a:tcPr>
                </a:tc>
                <a:tc>
                  <a:txBody>
                    <a:bodyPr/>
                    <a:lstStyle/>
                    <a:p>
                      <a:pPr marL="0" marR="0" indent="0" algn="ctr" defTabSz="914376" rtl="0" eaLnBrk="1" fontAlgn="auto" latinLnBrk="0" hangingPunct="1">
                        <a:lnSpc>
                          <a:spcPct val="100000"/>
                        </a:lnSpc>
                        <a:spcBef>
                          <a:spcPts val="0"/>
                        </a:spcBef>
                        <a:spcAft>
                          <a:spcPts val="0"/>
                        </a:spcAft>
                        <a:buClrTx/>
                        <a:buSzTx/>
                        <a:buFontTx/>
                        <a:buNone/>
                        <a:tabLst/>
                        <a:defRPr/>
                      </a:pPr>
                      <a:r>
                        <a:rPr lang="en-GB" sz="1800" dirty="0" smtClean="0"/>
                        <a:t>Low inclination</a:t>
                      </a:r>
                    </a:p>
                  </a:txBody>
                  <a:tcPr anchor="ctr">
                    <a:solidFill>
                      <a:schemeClr val="bg2">
                        <a:lumMod val="75000"/>
                      </a:schemeClr>
                    </a:solidFill>
                  </a:tcPr>
                </a:tc>
                <a:tc>
                  <a:txBody>
                    <a:bodyPr/>
                    <a:lstStyle/>
                    <a:p>
                      <a:pPr algn="ctr"/>
                      <a:r>
                        <a:rPr lang="en-GB" sz="1800" dirty="0" smtClean="0"/>
                        <a:t>High inclination</a:t>
                      </a:r>
                      <a:endParaRPr lang="en-GB" sz="1800" dirty="0"/>
                    </a:p>
                  </a:txBody>
                  <a:tcPr anchor="ctr">
                    <a:solidFill>
                      <a:schemeClr val="bg2">
                        <a:lumMod val="75000"/>
                      </a:schemeClr>
                    </a:solidFill>
                  </a:tcPr>
                </a:tc>
                <a:tc>
                  <a:txBody>
                    <a:bodyPr/>
                    <a:lstStyle/>
                    <a:p>
                      <a:pPr algn="ctr"/>
                      <a:r>
                        <a:rPr lang="en-GB" sz="1800" dirty="0" smtClean="0"/>
                        <a:t>Rationale</a:t>
                      </a:r>
                      <a:endParaRPr lang="en-GB" sz="1800" dirty="0"/>
                    </a:p>
                  </a:txBody>
                  <a:tcPr anchor="ctr">
                    <a:solidFill>
                      <a:schemeClr val="bg2">
                        <a:lumMod val="75000"/>
                      </a:schemeClr>
                    </a:solidFill>
                  </a:tcPr>
                </a:tc>
              </a:tr>
              <a:tr h="789035">
                <a:tc>
                  <a:txBody>
                    <a:bodyPr/>
                    <a:lstStyle/>
                    <a:p>
                      <a:pPr algn="ctr"/>
                      <a:r>
                        <a:rPr lang="en-GB" sz="1600" baseline="0" dirty="0" smtClean="0"/>
                        <a:t>RAAN </a:t>
                      </a:r>
                      <a:r>
                        <a:rPr lang="en-GB" sz="1600" i="1" baseline="0" dirty="0" smtClean="0"/>
                        <a:t>absolute</a:t>
                      </a:r>
                      <a:r>
                        <a:rPr lang="en-GB" sz="1600" baseline="0" dirty="0" smtClean="0"/>
                        <a:t> drift rate</a:t>
                      </a:r>
                      <a:endParaRPr lang="en-GB" sz="1600" dirty="0"/>
                    </a:p>
                  </a:txBody>
                  <a:tcPr anchor="ctr"/>
                </a:tc>
                <a:tc>
                  <a:txBody>
                    <a:bodyPr/>
                    <a:lstStyle/>
                    <a:p>
                      <a:pPr marL="0" indent="0" algn="ctr">
                        <a:buFont typeface="Arial" panose="020B0604020202020204" pitchFamily="34" charset="0"/>
                        <a:buNone/>
                      </a:pPr>
                      <a:r>
                        <a:rPr lang="en-GB" sz="1600" dirty="0" smtClean="0">
                          <a:solidFill>
                            <a:srgbClr val="00B050"/>
                          </a:solidFill>
                        </a:rPr>
                        <a:t>Fast</a:t>
                      </a:r>
                      <a:endParaRPr lang="en-GB" sz="1600" dirty="0">
                        <a:solidFill>
                          <a:srgbClr val="00B050"/>
                        </a:solidFill>
                      </a:endParaRPr>
                    </a:p>
                  </a:txBody>
                  <a:tcPr anchor="ctr"/>
                </a:tc>
                <a:tc>
                  <a:txBody>
                    <a:bodyPr/>
                    <a:lstStyle/>
                    <a:p>
                      <a:pPr marL="0" indent="0" algn="ctr">
                        <a:buFont typeface="Arial" panose="020B0604020202020204" pitchFamily="34" charset="0"/>
                        <a:buNone/>
                      </a:pPr>
                      <a:r>
                        <a:rPr lang="en-GB" sz="1600" dirty="0" smtClean="0">
                          <a:solidFill>
                            <a:srgbClr val="FF0000"/>
                          </a:solidFill>
                        </a:rPr>
                        <a:t>Slow</a:t>
                      </a:r>
                      <a:endParaRPr lang="en-GB" sz="1600" dirty="0">
                        <a:solidFill>
                          <a:srgbClr val="FF0000"/>
                        </a:solidFill>
                      </a:endParaRPr>
                    </a:p>
                  </a:txBody>
                  <a:tcPr anchor="ctr"/>
                </a:tc>
                <a:tc>
                  <a:txBody>
                    <a:bodyPr/>
                    <a:lstStyle/>
                    <a:p>
                      <a:pPr marL="0" indent="0" algn="ctr">
                        <a:buFont typeface="Arial" panose="020B0604020202020204" pitchFamily="34" charset="0"/>
                        <a:buNone/>
                      </a:pPr>
                      <a:r>
                        <a:rPr lang="en-GB" sz="1600" dirty="0" smtClean="0">
                          <a:solidFill>
                            <a:schemeClr val="tx1"/>
                          </a:solidFill>
                        </a:rPr>
                        <a:t>RAAN phasing</a:t>
                      </a:r>
                      <a:r>
                        <a:rPr lang="en-GB" sz="1600" baseline="0" dirty="0" smtClean="0">
                          <a:solidFill>
                            <a:schemeClr val="tx1"/>
                          </a:solidFill>
                        </a:rPr>
                        <a:t> for Departure Orbit Acquisition (DOA)</a:t>
                      </a:r>
                      <a:endParaRPr lang="en-GB" sz="1600" dirty="0">
                        <a:solidFill>
                          <a:schemeClr val="tx1"/>
                        </a:solidFill>
                      </a:endParaRPr>
                    </a:p>
                  </a:txBody>
                  <a:tcPr anchor="ctr"/>
                </a:tc>
              </a:tr>
              <a:tr h="729022">
                <a:tc>
                  <a:txBody>
                    <a:bodyPr/>
                    <a:lstStyle/>
                    <a:p>
                      <a:pPr algn="ctr"/>
                      <a:r>
                        <a:rPr lang="en-GB" sz="1600" dirty="0" smtClean="0"/>
                        <a:t>RAAN </a:t>
                      </a:r>
                      <a:r>
                        <a:rPr lang="en-GB" sz="1600" i="1" dirty="0" smtClean="0"/>
                        <a:t>relative</a:t>
                      </a:r>
                      <a:r>
                        <a:rPr lang="en-GB" sz="1600" dirty="0" smtClean="0"/>
                        <a:t> drift rate</a:t>
                      </a:r>
                      <a:endParaRPr lang="en-GB" sz="1600" dirty="0"/>
                    </a:p>
                  </a:txBody>
                  <a:tcPr anchor="ctr"/>
                </a:tc>
                <a:tc>
                  <a:txBody>
                    <a:bodyPr/>
                    <a:lstStyle/>
                    <a:p>
                      <a:pPr algn="ctr"/>
                      <a:r>
                        <a:rPr lang="en-GB" sz="1600" dirty="0" smtClean="0">
                          <a:solidFill>
                            <a:srgbClr val="FF0000"/>
                          </a:solidFill>
                        </a:rPr>
                        <a:t>Fast</a:t>
                      </a:r>
                      <a:endParaRPr lang="en-GB" sz="1600" dirty="0"/>
                    </a:p>
                  </a:txBody>
                  <a:tcPr anchor="ctr"/>
                </a:tc>
                <a:tc>
                  <a:txBody>
                    <a:bodyPr/>
                    <a:lstStyle/>
                    <a:p>
                      <a:pPr algn="ctr"/>
                      <a:r>
                        <a:rPr lang="en-GB" sz="1600" dirty="0" smtClean="0">
                          <a:solidFill>
                            <a:srgbClr val="00B050"/>
                          </a:solidFill>
                        </a:rPr>
                        <a:t>Slow</a:t>
                      </a:r>
                      <a:endParaRPr lang="en-GB" sz="1600" dirty="0"/>
                    </a:p>
                  </a:txBody>
                  <a:tcPr anchor="ctr"/>
                </a:tc>
                <a:tc>
                  <a:txBody>
                    <a:bodyPr/>
                    <a:lstStyle/>
                    <a:p>
                      <a:pPr algn="ctr"/>
                      <a:r>
                        <a:rPr lang="en-GB" sz="1600" dirty="0" smtClean="0"/>
                        <a:t>OS detection</a:t>
                      </a:r>
                      <a:r>
                        <a:rPr lang="en-GB" sz="1600" baseline="0" dirty="0" smtClean="0"/>
                        <a:t> &amp; </a:t>
                      </a:r>
                      <a:r>
                        <a:rPr lang="en-GB" sz="1600" dirty="0" smtClean="0"/>
                        <a:t>Orbit Matching</a:t>
                      </a:r>
                      <a:r>
                        <a:rPr lang="en-GB" sz="1600" baseline="0" dirty="0" smtClean="0"/>
                        <a:t/>
                      </a:r>
                      <a:br>
                        <a:rPr lang="en-GB" sz="1600" baseline="0" dirty="0" smtClean="0"/>
                      </a:br>
                      <a:r>
                        <a:rPr lang="en-GB" sz="1600" baseline="0" dirty="0" smtClean="0"/>
                        <a:t>(w/o MAV LST constraint)</a:t>
                      </a:r>
                      <a:endParaRPr lang="en-GB" sz="1600" dirty="0"/>
                    </a:p>
                  </a:txBody>
                  <a:tcPr anchor="ctr"/>
                </a:tc>
              </a:tr>
              <a:tr h="789035">
                <a:tc>
                  <a:txBody>
                    <a:bodyPr/>
                    <a:lstStyle/>
                    <a:p>
                      <a:pPr algn="ctr"/>
                      <a:r>
                        <a:rPr lang="en-GB" sz="1600" dirty="0" smtClean="0"/>
                        <a:t>MAV opportunities Right Ascension separation</a:t>
                      </a:r>
                      <a:r>
                        <a:rPr lang="en-GB" sz="1600" baseline="0" dirty="0" smtClean="0"/>
                        <a:t>, </a:t>
                      </a:r>
                      <a:r>
                        <a:rPr lang="en-GB" sz="1600" dirty="0" smtClean="0"/>
                        <a:t>for a given launch pad latitude</a:t>
                      </a:r>
                      <a:endParaRPr lang="en-GB" sz="1600" dirty="0"/>
                    </a:p>
                  </a:txBody>
                  <a:tcPr anchor="ctr"/>
                </a:tc>
                <a:tc>
                  <a:txBody>
                    <a:bodyPr/>
                    <a:lstStyle/>
                    <a:p>
                      <a:pPr algn="ctr"/>
                      <a:r>
                        <a:rPr lang="en-GB" sz="1600" dirty="0" smtClean="0">
                          <a:solidFill>
                            <a:srgbClr val="FF0000"/>
                          </a:solidFill>
                        </a:rPr>
                        <a:t>Small</a:t>
                      </a:r>
                      <a:br>
                        <a:rPr lang="en-GB" sz="1600" dirty="0" smtClean="0">
                          <a:solidFill>
                            <a:srgbClr val="FF0000"/>
                          </a:solidFill>
                        </a:rPr>
                      </a:br>
                      <a:r>
                        <a:rPr lang="en-GB" sz="1600" dirty="0" smtClean="0">
                          <a:solidFill>
                            <a:srgbClr val="FF0000"/>
                          </a:solidFill>
                        </a:rPr>
                        <a:t>(0 for </a:t>
                      </a:r>
                      <a:r>
                        <a:rPr lang="en-GB" sz="1600" dirty="0" err="1" smtClean="0">
                          <a:solidFill>
                            <a:srgbClr val="FF0000"/>
                          </a:solidFill>
                        </a:rPr>
                        <a:t>i</a:t>
                      </a:r>
                      <a:r>
                        <a:rPr lang="en-GB" sz="1600" dirty="0" smtClean="0">
                          <a:solidFill>
                            <a:srgbClr val="FF0000"/>
                          </a:solidFill>
                        </a:rPr>
                        <a:t> = launch pad latitude)</a:t>
                      </a:r>
                      <a:endParaRPr lang="en-GB" sz="1600" dirty="0"/>
                    </a:p>
                  </a:txBody>
                  <a:tcPr anchor="ctr"/>
                </a:tc>
                <a:tc>
                  <a:txBody>
                    <a:bodyPr/>
                    <a:lstStyle/>
                    <a:p>
                      <a:pPr algn="ctr"/>
                      <a:r>
                        <a:rPr lang="en-GB" sz="1600" dirty="0" smtClean="0">
                          <a:solidFill>
                            <a:srgbClr val="00B050"/>
                          </a:solidFill>
                        </a:rPr>
                        <a:t>Large</a:t>
                      </a:r>
                      <a:endParaRPr lang="en-GB" sz="1600" dirty="0">
                        <a:solidFill>
                          <a:srgbClr val="00B050"/>
                        </a:solidFill>
                      </a:endParaRPr>
                    </a:p>
                  </a:txBody>
                  <a:tcPr anchor="ctr"/>
                </a:tc>
                <a:tc>
                  <a:txBody>
                    <a:bodyPr/>
                    <a:lstStyle/>
                    <a:p>
                      <a:pPr algn="ctr"/>
                      <a:r>
                        <a:rPr lang="en-GB" sz="1600" dirty="0" smtClean="0"/>
                        <a:t>Orbiter visibility from Earth during MAV ascent</a:t>
                      </a:r>
                      <a:endParaRPr lang="en-GB" sz="1600" dirty="0">
                        <a:solidFill>
                          <a:srgbClr val="00B050"/>
                        </a:solidFill>
                      </a:endParaRPr>
                    </a:p>
                  </a:txBody>
                  <a:tcPr anchor="ctr"/>
                </a:tc>
              </a:tr>
              <a:tr h="729022">
                <a:tc>
                  <a:txBody>
                    <a:bodyPr/>
                    <a:lstStyle/>
                    <a:p>
                      <a:pPr algn="ctr"/>
                      <a:r>
                        <a:rPr lang="en-GB" sz="1600" dirty="0" smtClean="0"/>
                        <a:t>Eclipses minimum duration</a:t>
                      </a:r>
                      <a:br>
                        <a:rPr lang="en-GB" sz="1600" dirty="0" smtClean="0"/>
                      </a:br>
                      <a:r>
                        <a:rPr lang="en-GB" sz="1600" dirty="0" smtClean="0"/>
                        <a:t>(minor)</a:t>
                      </a:r>
                      <a:endParaRPr lang="en-GB" sz="1600" dirty="0"/>
                    </a:p>
                  </a:txBody>
                  <a:tcPr anchor="ctr"/>
                </a:tc>
                <a:tc>
                  <a:txBody>
                    <a:bodyPr/>
                    <a:lstStyle/>
                    <a:p>
                      <a:pPr algn="ctr"/>
                      <a:r>
                        <a:rPr lang="en-GB" sz="1600" dirty="0" smtClean="0">
                          <a:solidFill>
                            <a:srgbClr val="FF0000"/>
                          </a:solidFill>
                        </a:rPr>
                        <a:t>Longer</a:t>
                      </a:r>
                      <a:endParaRPr lang="en-GB" sz="1600" dirty="0"/>
                    </a:p>
                  </a:txBody>
                  <a:tcPr anchor="ctr"/>
                </a:tc>
                <a:tc>
                  <a:txBody>
                    <a:bodyPr/>
                    <a:lstStyle/>
                    <a:p>
                      <a:pPr algn="ctr"/>
                      <a:r>
                        <a:rPr lang="en-GB" sz="1600" dirty="0" smtClean="0">
                          <a:solidFill>
                            <a:srgbClr val="00B050"/>
                          </a:solidFill>
                        </a:rPr>
                        <a:t>Shorter</a:t>
                      </a:r>
                      <a:endParaRPr lang="en-GB" sz="1600" dirty="0"/>
                    </a:p>
                  </a:txBody>
                  <a:tcPr anchor="ctr"/>
                </a:tc>
                <a:tc>
                  <a:txBody>
                    <a:bodyPr/>
                    <a:lstStyle/>
                    <a:p>
                      <a:pPr algn="ctr"/>
                      <a:r>
                        <a:rPr lang="en-GB" sz="1600" dirty="0" smtClean="0"/>
                        <a:t>Power</a:t>
                      </a:r>
                      <a:r>
                        <a:rPr lang="en-GB" sz="1600" baseline="0" dirty="0" smtClean="0"/>
                        <a:t> / thermal </a:t>
                      </a:r>
                      <a:endParaRPr lang="en-GB" sz="1600" dirty="0"/>
                    </a:p>
                  </a:txBody>
                  <a:tcPr anchor="ctr"/>
                </a:tc>
              </a:tr>
              <a:tr h="789035">
                <a:tc>
                  <a:txBody>
                    <a:bodyPr/>
                    <a:lstStyle/>
                    <a:p>
                      <a:pPr marL="0" marR="0" indent="0" algn="ctr" defTabSz="914376" rtl="0" eaLnBrk="1" fontAlgn="auto" latinLnBrk="0" hangingPunct="1">
                        <a:lnSpc>
                          <a:spcPct val="100000"/>
                        </a:lnSpc>
                        <a:spcBef>
                          <a:spcPts val="0"/>
                        </a:spcBef>
                        <a:spcAft>
                          <a:spcPts val="0"/>
                        </a:spcAft>
                        <a:buClrTx/>
                        <a:buSzTx/>
                        <a:buFontTx/>
                        <a:buNone/>
                        <a:tabLst/>
                        <a:defRPr/>
                      </a:pPr>
                      <a:r>
                        <a:rPr lang="en-GB" sz="1600" dirty="0" smtClean="0"/>
                        <a:t>Limitation </a:t>
                      </a:r>
                      <a:r>
                        <a:rPr lang="en-GB" sz="1600" dirty="0" err="1" smtClean="0"/>
                        <a:t>wrt</a:t>
                      </a:r>
                      <a:r>
                        <a:rPr lang="en-GB" sz="1600" dirty="0" smtClean="0"/>
                        <a:t> MAV</a:t>
                      </a:r>
                      <a:r>
                        <a:rPr lang="en-GB" sz="1600" baseline="0" dirty="0" smtClean="0"/>
                        <a:t> launch</a:t>
                      </a:r>
                      <a:endParaRPr lang="en-GB" sz="1600" dirty="0" smtClean="0"/>
                    </a:p>
                  </a:txBody>
                  <a:tcPr anchor="ctr"/>
                </a:tc>
                <a:tc>
                  <a:txBody>
                    <a:bodyPr/>
                    <a:lstStyle/>
                    <a:p>
                      <a:pPr algn="ctr"/>
                      <a:r>
                        <a:rPr lang="en-GB" sz="1600" dirty="0" smtClean="0"/>
                        <a:t>Minimum</a:t>
                      </a:r>
                      <a:r>
                        <a:rPr lang="en-GB" sz="1600" baseline="0" dirty="0" smtClean="0"/>
                        <a:t> </a:t>
                      </a:r>
                      <a:r>
                        <a:rPr lang="en-GB" sz="1600" dirty="0" smtClean="0"/>
                        <a:t>value = </a:t>
                      </a:r>
                      <a:r>
                        <a:rPr lang="en-GB" sz="1600" baseline="0" dirty="0" smtClean="0"/>
                        <a:t> </a:t>
                      </a:r>
                      <a:br>
                        <a:rPr lang="en-GB" sz="1600" baseline="0" dirty="0" smtClean="0"/>
                      </a:br>
                      <a:r>
                        <a:rPr lang="en-GB" sz="1600" baseline="0" dirty="0" smtClean="0"/>
                        <a:t>launch pad latitude</a:t>
                      </a:r>
                      <a:br>
                        <a:rPr lang="en-GB" sz="1600" baseline="0" dirty="0" smtClean="0"/>
                      </a:br>
                      <a:r>
                        <a:rPr lang="en-GB" sz="1600" baseline="0" dirty="0" smtClean="0"/>
                        <a:t>(18.5 </a:t>
                      </a:r>
                      <a:r>
                        <a:rPr lang="en-GB" sz="1600" baseline="0" dirty="0" err="1" smtClean="0"/>
                        <a:t>deg</a:t>
                      </a:r>
                      <a:r>
                        <a:rPr lang="en-GB" sz="1600" baseline="0" dirty="0" smtClean="0"/>
                        <a:t> TBC)</a:t>
                      </a:r>
                      <a:endParaRPr lang="en-GB" sz="1600" dirty="0"/>
                    </a:p>
                  </a:txBody>
                  <a:tcPr anchor="ctr"/>
                </a:tc>
                <a:tc>
                  <a:txBody>
                    <a:bodyPr/>
                    <a:lstStyle/>
                    <a:p>
                      <a:pPr algn="ctr"/>
                      <a:r>
                        <a:rPr lang="en-GB" sz="1600" dirty="0" smtClean="0"/>
                        <a:t>Performance</a:t>
                      </a:r>
                      <a:r>
                        <a:rPr lang="en-GB" sz="1600" baseline="0" dirty="0" smtClean="0"/>
                        <a:t> </a:t>
                      </a:r>
                      <a:br>
                        <a:rPr lang="en-GB" sz="1600" baseline="0" dirty="0" smtClean="0"/>
                      </a:br>
                      <a:r>
                        <a:rPr lang="en-GB" sz="1600" baseline="0" dirty="0" smtClean="0"/>
                        <a:t>(value TBC)</a:t>
                      </a:r>
                      <a:endParaRPr lang="en-GB" sz="1600" dirty="0"/>
                    </a:p>
                  </a:txBody>
                  <a:tcPr anchor="ctr"/>
                </a:tc>
                <a:tc>
                  <a:txBody>
                    <a:bodyPr/>
                    <a:lstStyle/>
                    <a:p>
                      <a:pPr algn="ctr"/>
                      <a:r>
                        <a:rPr lang="en-GB" sz="1600" dirty="0" smtClean="0"/>
                        <a:t>-</a:t>
                      </a:r>
                      <a:endParaRPr lang="en-GB" sz="1600" dirty="0"/>
                    </a:p>
                  </a:txBody>
                  <a:tcPr anchor="ctr"/>
                </a:tc>
              </a:tr>
              <a:tr h="729022">
                <a:tc>
                  <a:txBody>
                    <a:bodyPr/>
                    <a:lstStyle/>
                    <a:p>
                      <a:pPr algn="ctr"/>
                      <a:r>
                        <a:rPr lang="en-GB" sz="1600" dirty="0" smtClean="0"/>
                        <a:t>Limitation </a:t>
                      </a:r>
                      <a:r>
                        <a:rPr lang="en-GB" sz="1600" dirty="0" err="1" smtClean="0"/>
                        <a:t>wrt</a:t>
                      </a:r>
                      <a:r>
                        <a:rPr lang="en-GB" sz="1600" dirty="0" smtClean="0"/>
                        <a:t> arrival / departure</a:t>
                      </a:r>
                      <a:r>
                        <a:rPr lang="en-GB" sz="1600" baseline="0" dirty="0" smtClean="0"/>
                        <a:t> </a:t>
                      </a:r>
                      <a:r>
                        <a:rPr lang="en-GB" sz="1600" dirty="0" smtClean="0"/>
                        <a:t>conditions</a:t>
                      </a:r>
                      <a:endParaRPr lang="en-GB" sz="1600" dirty="0"/>
                    </a:p>
                  </a:txBody>
                  <a:tcPr anchor="ctr"/>
                </a:tc>
                <a:tc>
                  <a:txBody>
                    <a:bodyPr/>
                    <a:lstStyle/>
                    <a:p>
                      <a:pPr algn="ctr"/>
                      <a:r>
                        <a:rPr lang="en-GB" sz="1600" dirty="0" smtClean="0"/>
                        <a:t>Minimum</a:t>
                      </a:r>
                      <a:r>
                        <a:rPr lang="en-GB" sz="1600" baseline="0" dirty="0" smtClean="0"/>
                        <a:t> </a:t>
                      </a:r>
                      <a:r>
                        <a:rPr lang="en-GB" sz="1600" dirty="0" smtClean="0"/>
                        <a:t>value</a:t>
                      </a:r>
                      <a:br>
                        <a:rPr lang="en-GB" sz="1600" dirty="0" smtClean="0"/>
                      </a:br>
                      <a:r>
                        <a:rPr lang="en-GB" sz="1600" baseline="0" dirty="0" smtClean="0"/>
                        <a:t>(declination, transfer dependent)</a:t>
                      </a:r>
                      <a:endParaRPr lang="en-GB" sz="1600" dirty="0"/>
                    </a:p>
                  </a:txBody>
                  <a:tcPr anchor="ctr"/>
                </a:tc>
                <a:tc>
                  <a:txBody>
                    <a:bodyPr/>
                    <a:lstStyle/>
                    <a:p>
                      <a:pPr algn="ctr"/>
                      <a:r>
                        <a:rPr lang="en-GB" sz="1600" dirty="0" smtClean="0"/>
                        <a:t>N/A</a:t>
                      </a:r>
                      <a:endParaRPr lang="en-GB" sz="1600" dirty="0"/>
                    </a:p>
                  </a:txBody>
                  <a:tcPr anchor="ctr"/>
                </a:tc>
                <a:tc>
                  <a:txBody>
                    <a:bodyPr/>
                    <a:lstStyle/>
                    <a:p>
                      <a:pPr algn="ctr"/>
                      <a:r>
                        <a:rPr lang="en-GB" sz="1600" dirty="0" smtClean="0"/>
                        <a:t>-</a:t>
                      </a:r>
                      <a:endParaRPr lang="en-GB" sz="1600" dirty="0"/>
                    </a:p>
                  </a:txBody>
                  <a:tcPr anchor="ctr"/>
                </a:tc>
              </a:tr>
            </a:tbl>
          </a:graphicData>
        </a:graphic>
      </p:graphicFrame>
      <p:sp>
        <p:nvSpPr>
          <p:cNvPr id="2" name="Title 1"/>
          <p:cNvSpPr>
            <a:spLocks noGrp="1"/>
          </p:cNvSpPr>
          <p:nvPr>
            <p:ph type="title"/>
          </p:nvPr>
        </p:nvSpPr>
        <p:spPr/>
        <p:txBody>
          <a:bodyPr/>
          <a:lstStyle/>
          <a:p>
            <a:r>
              <a:rPr lang="en-GB" dirty="0" smtClean="0"/>
              <a:t>Summary and LMO / OS inclination trade-off</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29</a:t>
            </a:fld>
            <a:endParaRPr lang="de-DE" altLang="de-DE"/>
          </a:p>
        </p:txBody>
      </p:sp>
      <p:sp>
        <p:nvSpPr>
          <p:cNvPr id="7"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975656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Desktop\2018_Astrodynamics_Specialist_Conference\Paper\Figures\MSR_Campaign_E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536" y="1243929"/>
            <a:ext cx="7704000" cy="54364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Mars Sample Return </a:t>
            </a:r>
            <a:r>
              <a:rPr lang="en-GB" dirty="0" smtClean="0"/>
              <a:t>(MSR) </a:t>
            </a:r>
            <a:r>
              <a:rPr lang="en-GB" smtClean="0"/>
              <a:t>Campaign Overview</a:t>
            </a:r>
            <a:endParaRPr lang="en-GB" dirty="0"/>
          </a:p>
        </p:txBody>
      </p:sp>
      <p:sp>
        <p:nvSpPr>
          <p:cNvPr id="3" name="Content Placeholder 2"/>
          <p:cNvSpPr>
            <a:spLocks noGrp="1"/>
          </p:cNvSpPr>
          <p:nvPr>
            <p:ph idx="1"/>
          </p:nvPr>
        </p:nvSpPr>
        <p:spPr>
          <a:xfrm>
            <a:off x="471601" y="1339200"/>
            <a:ext cx="3570312" cy="5256584"/>
          </a:xfrm>
        </p:spPr>
        <p:txBody>
          <a:bodyPr>
            <a:normAutofit/>
          </a:bodyPr>
          <a:lstStyle/>
          <a:p>
            <a:pPr marL="285750" indent="-285750">
              <a:buFont typeface="Wingdings" panose="05000000000000000000" pitchFamily="2" charset="2"/>
              <a:buChar char="Ø"/>
            </a:pPr>
            <a:r>
              <a:rPr lang="en-GB" b="1" dirty="0" smtClean="0">
                <a:solidFill>
                  <a:schemeClr val="tx2"/>
                </a:solidFill>
              </a:rPr>
              <a:t>Three </a:t>
            </a:r>
            <a:r>
              <a:rPr lang="en-GB" b="1" dirty="0">
                <a:solidFill>
                  <a:schemeClr val="tx2"/>
                </a:solidFill>
              </a:rPr>
              <a:t>missions to be separately launched in the </a:t>
            </a:r>
            <a:r>
              <a:rPr lang="en-GB" b="1" dirty="0" smtClean="0">
                <a:solidFill>
                  <a:schemeClr val="tx2"/>
                </a:solidFill>
              </a:rPr>
              <a:t>2020s</a:t>
            </a:r>
            <a:r>
              <a:rPr lang="en-GB" b="1" dirty="0" smtClean="0"/>
              <a:t/>
            </a:r>
            <a:br>
              <a:rPr lang="en-GB" b="1" dirty="0" smtClean="0"/>
            </a:br>
            <a:endParaRPr lang="en-GB" sz="900" b="1" dirty="0" smtClean="0"/>
          </a:p>
          <a:p>
            <a:pPr marL="465134" lvl="1" indent="-285750">
              <a:buFont typeface="Arial" panose="020B0604020202020204" pitchFamily="34" charset="0"/>
              <a:buChar char="•"/>
            </a:pPr>
            <a:r>
              <a:rPr lang="en-GB" b="1" dirty="0" smtClean="0"/>
              <a:t>Mars 2020 (M2020)</a:t>
            </a:r>
            <a:r>
              <a:rPr lang="en-GB" dirty="0" smtClean="0"/>
              <a:t> Rover for samples acquisition and caching</a:t>
            </a:r>
          </a:p>
          <a:p>
            <a:pPr marL="465134" lvl="1" indent="-285750">
              <a:buFont typeface="Arial" panose="020B0604020202020204" pitchFamily="34" charset="0"/>
              <a:buChar char="•"/>
            </a:pPr>
            <a:endParaRPr lang="en-GB" dirty="0" smtClean="0"/>
          </a:p>
          <a:p>
            <a:pPr marL="465134" lvl="1" indent="-285750">
              <a:buFont typeface="Arial" panose="020B0604020202020204" pitchFamily="34" charset="0"/>
              <a:buChar char="•"/>
            </a:pPr>
            <a:r>
              <a:rPr lang="en-GB" b="1" dirty="0"/>
              <a:t>Sample Return Lander (SRL</a:t>
            </a:r>
            <a:r>
              <a:rPr lang="en-GB" b="1" dirty="0" smtClean="0"/>
              <a:t>)</a:t>
            </a:r>
            <a:r>
              <a:rPr lang="en-GB" dirty="0"/>
              <a:t/>
            </a:r>
            <a:br>
              <a:rPr lang="en-GB" dirty="0"/>
            </a:br>
            <a:r>
              <a:rPr lang="en-GB" dirty="0" smtClean="0"/>
              <a:t>Surface </a:t>
            </a:r>
            <a:r>
              <a:rPr lang="en-GB" dirty="0"/>
              <a:t>platform</a:t>
            </a:r>
            <a:r>
              <a:rPr lang="en-GB" dirty="0" smtClean="0"/>
              <a:t>, </a:t>
            </a:r>
            <a:r>
              <a:rPr lang="en-GB" dirty="0"/>
              <a:t>Sample Fetch Rover (SFR), and </a:t>
            </a:r>
            <a:r>
              <a:rPr lang="en-GB" dirty="0" smtClean="0"/>
              <a:t>Mars </a:t>
            </a:r>
            <a:r>
              <a:rPr lang="en-GB" dirty="0"/>
              <a:t>Ascent Vehicle (MAV</a:t>
            </a:r>
            <a:r>
              <a:rPr lang="en-GB" dirty="0" smtClean="0"/>
              <a:t>)</a:t>
            </a:r>
          </a:p>
          <a:p>
            <a:pPr lvl="1" indent="0">
              <a:buNone/>
            </a:pPr>
            <a:endParaRPr lang="en-GB" dirty="0"/>
          </a:p>
          <a:p>
            <a:pPr marL="465134" lvl="1" indent="-285750">
              <a:buFont typeface="Arial" panose="020B0604020202020204" pitchFamily="34" charset="0"/>
              <a:buChar char="•"/>
            </a:pPr>
            <a:r>
              <a:rPr lang="en-GB" b="1" dirty="0"/>
              <a:t>Earth Return Orbiter (ERO)</a:t>
            </a:r>
            <a:r>
              <a:rPr lang="en-GB" dirty="0"/>
              <a:t/>
            </a:r>
            <a:br>
              <a:rPr lang="en-GB" dirty="0"/>
            </a:br>
            <a:r>
              <a:rPr lang="en-GB" dirty="0" smtClean="0"/>
              <a:t>Rendezvous and capture of the Orbiting Sample (OS), bio-sealing, Earth </a:t>
            </a:r>
            <a:r>
              <a:rPr lang="en-GB" dirty="0"/>
              <a:t>Re-entry Capsule (ERC)</a:t>
            </a:r>
            <a:endParaRPr lang="en-GB" dirty="0" smtClean="0"/>
          </a:p>
          <a:p>
            <a:pPr marL="465134" lvl="1" indent="-285750">
              <a:buFont typeface="Arial" panose="020B0604020202020204" pitchFamily="34" charset="0"/>
              <a:buChar char="•"/>
            </a:pPr>
            <a:endParaRPr lang="en-GB" b="1" dirty="0">
              <a:solidFill>
                <a:schemeClr val="tx2"/>
              </a:solidFill>
            </a:endParaRPr>
          </a:p>
          <a:p>
            <a:pPr marL="285750" indent="-285750">
              <a:buFont typeface="Wingdings" panose="05000000000000000000" pitchFamily="2" charset="2"/>
              <a:buChar char="Ø"/>
            </a:pPr>
            <a:r>
              <a:rPr lang="en-GB" b="1" dirty="0">
                <a:solidFill>
                  <a:schemeClr val="tx2"/>
                </a:solidFill>
              </a:rPr>
              <a:t>Earth Return </a:t>
            </a:r>
            <a:r>
              <a:rPr lang="en-GB" b="1" dirty="0" smtClean="0">
                <a:solidFill>
                  <a:schemeClr val="tx2"/>
                </a:solidFill>
              </a:rPr>
              <a:t>Orbiter identified as a strong candidate for an ESA contribution to the campaign</a:t>
            </a:r>
            <a:endParaRPr lang="en-GB" sz="900" b="1" dirty="0">
              <a:solidFill>
                <a:schemeClr val="tx2"/>
              </a:solidFill>
            </a:endParaRPr>
          </a:p>
        </p:txBody>
      </p:sp>
      <p:sp>
        <p:nvSpPr>
          <p:cNvPr id="5" name="Slide Number Placeholder 4"/>
          <p:cNvSpPr>
            <a:spLocks noGrp="1"/>
          </p:cNvSpPr>
          <p:nvPr>
            <p:ph type="sldNum" sz="quarter" idx="12"/>
          </p:nvPr>
        </p:nvSpPr>
        <p:spPr/>
        <p:txBody>
          <a:bodyPr/>
          <a:lstStyle/>
          <a:p>
            <a:fld id="{290114C8-F7F2-4E05-9CAE-DDD3D22A4BE8}" type="slidenum">
              <a:rPr lang="de-DE" altLang="de-DE" smtClean="0"/>
              <a:pPr/>
              <a:t>3</a:t>
            </a:fld>
            <a:endParaRPr lang="de-DE" altLang="de-DE"/>
          </a:p>
        </p:txBody>
      </p:sp>
      <p:sp>
        <p:nvSpPr>
          <p:cNvPr id="6" name="L-Shape 5"/>
          <p:cNvSpPr/>
          <p:nvPr/>
        </p:nvSpPr>
        <p:spPr bwMode="auto">
          <a:xfrm rot="5400000">
            <a:off x="7426851" y="2180977"/>
            <a:ext cx="3420000" cy="5591369"/>
          </a:xfrm>
          <a:prstGeom prst="corner">
            <a:avLst>
              <a:gd name="adj1" fmla="val 29203"/>
              <a:gd name="adj2" fmla="val 29646"/>
            </a:avLst>
          </a:prstGeom>
          <a:solidFill>
            <a:schemeClr val="bg2">
              <a:lumMod val="75000"/>
              <a:alpha val="1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7365399" y="4349103"/>
            <a:ext cx="1950882" cy="1055674"/>
          </a:xfrm>
          <a:prstGeom prst="rect">
            <a:avLst/>
          </a:prstGeom>
        </p:spPr>
        <p:txBody>
          <a:bodyPr wrap="square">
            <a:spAutoFit/>
          </a:bodyPr>
          <a:lstStyle/>
          <a:p>
            <a:r>
              <a:rPr lang="en-GB" b="1" dirty="0" smtClean="0">
                <a:solidFill>
                  <a:schemeClr val="tx2"/>
                </a:solidFill>
              </a:rPr>
              <a:t>Scope of the ESA </a:t>
            </a:r>
            <a:r>
              <a:rPr lang="en-GB" b="1" i="1" dirty="0" smtClean="0">
                <a:solidFill>
                  <a:schemeClr val="tx2"/>
                </a:solidFill>
              </a:rPr>
              <a:t>Mars </a:t>
            </a:r>
            <a:r>
              <a:rPr lang="en-GB" b="1" i="1" dirty="0">
                <a:solidFill>
                  <a:schemeClr val="tx2"/>
                </a:solidFill>
              </a:rPr>
              <a:t>Sample Return </a:t>
            </a:r>
            <a:endParaRPr lang="en-GB" b="1" i="1" dirty="0" smtClean="0">
              <a:solidFill>
                <a:schemeClr val="tx2"/>
              </a:solidFill>
            </a:endParaRPr>
          </a:p>
          <a:p>
            <a:r>
              <a:rPr lang="en-GB" b="1" i="1" dirty="0" smtClean="0">
                <a:solidFill>
                  <a:schemeClr val="tx2"/>
                </a:solidFill>
              </a:rPr>
              <a:t>Architecture </a:t>
            </a:r>
            <a:r>
              <a:rPr lang="en-GB" b="1" i="1" dirty="0">
                <a:solidFill>
                  <a:schemeClr val="tx2"/>
                </a:solidFill>
              </a:rPr>
              <a:t>Assessment</a:t>
            </a:r>
            <a:r>
              <a:rPr lang="en-GB" b="1" dirty="0">
                <a:solidFill>
                  <a:schemeClr val="tx2"/>
                </a:solidFill>
              </a:rPr>
              <a:t> </a:t>
            </a:r>
            <a:r>
              <a:rPr lang="en-GB" b="1" dirty="0" smtClean="0">
                <a:solidFill>
                  <a:schemeClr val="tx2"/>
                </a:solidFill>
              </a:rPr>
              <a:t>Study</a:t>
            </a:r>
            <a:endParaRPr lang="en-GB" b="1" dirty="0">
              <a:solidFill>
                <a:schemeClr val="tx2"/>
              </a:solidFill>
            </a:endParaRPr>
          </a:p>
        </p:txBody>
      </p:sp>
      <p:sp>
        <p:nvSpPr>
          <p:cNvPr id="4" name="Rectangle 3"/>
          <p:cNvSpPr/>
          <p:nvPr/>
        </p:nvSpPr>
        <p:spPr bwMode="auto">
          <a:xfrm>
            <a:off x="9342785" y="4282843"/>
            <a:ext cx="2589751" cy="1349332"/>
          </a:xfrm>
          <a:prstGeom prst="rect">
            <a:avLst/>
          </a:prstGeom>
          <a:solidFill>
            <a:schemeClr val="bg2">
              <a:lumMod val="75000"/>
              <a:alpha val="1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1042988" rtl="0" eaLnBrk="1" fontAlgn="base" latinLnBrk="0" hangingPunct="1">
              <a:lnSpc>
                <a:spcPct val="115000"/>
              </a:lnSpc>
              <a:spcBef>
                <a:spcPct val="0"/>
              </a:spcBef>
              <a:spcAft>
                <a:spcPct val="0"/>
              </a:spcAft>
              <a:buClrTx/>
              <a:buSzTx/>
              <a:buFontTx/>
              <a:buNone/>
              <a:tabLst/>
            </a:pPr>
            <a:endParaRPr kumimoji="0" lang="en-GB" sz="1500" b="0" i="0" u="none" strike="noStrike" cap="none" normalizeH="0" baseline="0" smtClean="0">
              <a:ln>
                <a:noFill/>
              </a:ln>
              <a:solidFill>
                <a:schemeClr val="tx1"/>
              </a:solidFill>
              <a:effectLst/>
              <a:latin typeface="Arial" pitchFamily="34" charset="0"/>
              <a:cs typeface="Arial" pitchFamily="34" charset="0"/>
            </a:endParaRPr>
          </a:p>
        </p:txBody>
      </p:sp>
      <p:sp>
        <p:nvSpPr>
          <p:cNvPr id="12"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534897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p:cNvSpPr>
            <a:spLocks noGrp="1"/>
          </p:cNvSpPr>
          <p:nvPr>
            <p:ph idx="1"/>
          </p:nvPr>
        </p:nvSpPr>
        <p:spPr>
          <a:xfrm>
            <a:off x="472406" y="1300992"/>
            <a:ext cx="10806450" cy="5224352"/>
          </a:xfrm>
        </p:spPr>
        <p:txBody>
          <a:bodyPr/>
          <a:lstStyle/>
          <a:p>
            <a:pPr marL="285750" indent="-285750">
              <a:buFont typeface="Wingdings" panose="05000000000000000000" pitchFamily="2" charset="2"/>
              <a:buChar char="Ø"/>
            </a:pPr>
            <a:r>
              <a:rPr lang="en-GB" dirty="0" smtClean="0"/>
              <a:t>As a result from this trade-off, an inclination of ~40 </a:t>
            </a:r>
            <a:r>
              <a:rPr lang="en-GB" dirty="0" err="1" smtClean="0"/>
              <a:t>deg</a:t>
            </a:r>
            <a:r>
              <a:rPr lang="en-GB" dirty="0" smtClean="0"/>
              <a:t> is proposed as a preliminary baseline for the architecture D mission:</a:t>
            </a:r>
          </a:p>
          <a:p>
            <a:pPr marL="285750" indent="-285750">
              <a:buFont typeface="Wingdings" panose="05000000000000000000" pitchFamily="2" charset="2"/>
              <a:buChar char="Ø"/>
            </a:pPr>
            <a:endParaRPr lang="en-GB" dirty="0"/>
          </a:p>
          <a:p>
            <a:pPr marL="285750" indent="-285750">
              <a:buFont typeface="Arial" panose="020B0604020202020204" pitchFamily="34" charset="0"/>
              <a:buChar char="•"/>
            </a:pPr>
            <a:r>
              <a:rPr lang="en-GB" dirty="0" smtClean="0"/>
              <a:t>Absolute RAAN drift rate = -8.25 </a:t>
            </a:r>
            <a:r>
              <a:rPr lang="en-GB" dirty="0" err="1" smtClean="0"/>
              <a:t>deg</a:t>
            </a:r>
            <a:r>
              <a:rPr lang="en-GB" dirty="0" smtClean="0"/>
              <a:t> / day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Corresponding duration to achieve </a:t>
            </a:r>
            <a:r>
              <a:rPr lang="en-GB" dirty="0"/>
              <a:t>200 </a:t>
            </a:r>
            <a:r>
              <a:rPr lang="en-GB" dirty="0" err="1"/>
              <a:t>deg</a:t>
            </a:r>
            <a:r>
              <a:rPr lang="en-GB" dirty="0"/>
              <a:t> RAAN drift duration = 24 days </a:t>
            </a:r>
            <a:br>
              <a:rPr lang="en-GB" dirty="0"/>
            </a:br>
            <a:r>
              <a:rPr lang="en-GB" dirty="0" smtClean="0"/>
              <a:t>(instead </a:t>
            </a:r>
            <a:r>
              <a:rPr lang="en-GB" dirty="0"/>
              <a:t>of ~ 2 months </a:t>
            </a:r>
            <a:r>
              <a:rPr lang="en-GB" dirty="0" smtClean="0"/>
              <a:t>allocation previously)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Relative RAAN drift rate = </a:t>
            </a:r>
            <a:r>
              <a:rPr lang="en-GB" dirty="0" smtClean="0">
                <a:solidFill>
                  <a:srgbClr val="595959"/>
                </a:solidFill>
              </a:rPr>
              <a:t>0.4 </a:t>
            </a:r>
            <a:r>
              <a:rPr lang="en-GB" dirty="0" err="1" smtClean="0"/>
              <a:t>deg</a:t>
            </a:r>
            <a:r>
              <a:rPr lang="en-GB" dirty="0" smtClean="0"/>
              <a:t> </a:t>
            </a:r>
            <a:r>
              <a:rPr lang="en-GB" dirty="0"/>
              <a:t>/ </a:t>
            </a:r>
            <a:r>
              <a:rPr lang="en-GB" dirty="0" smtClean="0"/>
              <a:t>day (or ~ 24.6 </a:t>
            </a:r>
            <a:r>
              <a:rPr lang="en-GB" dirty="0" err="1" smtClean="0"/>
              <a:t>deg</a:t>
            </a:r>
            <a:r>
              <a:rPr lang="en-GB" dirty="0" smtClean="0"/>
              <a:t> per 2 months)</a:t>
            </a:r>
            <a:r>
              <a:rPr lang="en-GB" dirty="0"/>
              <a:t/>
            </a:r>
            <a:br>
              <a:rPr lang="en-GB" dirty="0"/>
            </a:br>
            <a:r>
              <a:rPr lang="en-GB" dirty="0"/>
              <a:t>(assuming</a:t>
            </a:r>
            <a:r>
              <a:rPr lang="en-GB" dirty="0">
                <a:solidFill>
                  <a:srgbClr val="595959"/>
                </a:solidFill>
              </a:rPr>
              <a:t> </a:t>
            </a:r>
            <a:r>
              <a:rPr lang="en-GB" dirty="0" smtClean="0">
                <a:solidFill>
                  <a:srgbClr val="595959"/>
                </a:solidFill>
              </a:rPr>
              <a:t>50 km</a:t>
            </a:r>
            <a:r>
              <a:rPr lang="en-GB" dirty="0" smtClean="0">
                <a:solidFill>
                  <a:srgbClr val="FF0000"/>
                </a:solidFill>
              </a:rPr>
              <a:t> </a:t>
            </a:r>
            <a:r>
              <a:rPr lang="en-GB" dirty="0"/>
              <a:t>altitude differential)</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MAV/OS launch opportunities RA separation </a:t>
            </a:r>
            <a:r>
              <a:rPr lang="en-GB" dirty="0"/>
              <a:t>= </a:t>
            </a:r>
            <a:r>
              <a:rPr lang="en-GB" dirty="0" smtClean="0"/>
              <a:t>128 </a:t>
            </a:r>
            <a:r>
              <a:rPr lang="en-GB" dirty="0" err="1" smtClean="0"/>
              <a:t>deg</a:t>
            </a:r>
            <a:r>
              <a:rPr lang="en-GB" dirty="0" smtClean="0"/>
              <a:t/>
            </a:r>
            <a:br>
              <a:rPr lang="en-GB" dirty="0" smtClean="0"/>
            </a:br>
            <a:r>
              <a:rPr lang="en-GB" dirty="0" smtClean="0"/>
              <a:t>(assuming 20 </a:t>
            </a:r>
            <a:r>
              <a:rPr lang="en-GB" dirty="0" err="1" smtClean="0"/>
              <a:t>deg</a:t>
            </a:r>
            <a:r>
              <a:rPr lang="en-GB" dirty="0" smtClean="0"/>
              <a:t> launch pad latitude)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MAV/OS launch opportunities </a:t>
            </a:r>
            <a:r>
              <a:rPr lang="en-GB" dirty="0" smtClean="0"/>
              <a:t>time separation </a:t>
            </a:r>
            <a:r>
              <a:rPr lang="en-GB" dirty="0"/>
              <a:t>= 29 minutes</a:t>
            </a:r>
            <a:br>
              <a:rPr lang="en-GB" dirty="0"/>
            </a:br>
            <a:r>
              <a:rPr lang="en-GB" dirty="0"/>
              <a:t>(assuming 20 </a:t>
            </a:r>
            <a:r>
              <a:rPr lang="en-GB" dirty="0" err="1"/>
              <a:t>deg</a:t>
            </a:r>
            <a:r>
              <a:rPr lang="en-GB" dirty="0"/>
              <a:t> launch pad latitude)</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Solar Beta Angle in [0 - 65.19] </a:t>
            </a:r>
            <a:r>
              <a:rPr lang="en-GB" dirty="0" err="1" smtClean="0"/>
              <a:t>deg</a:t>
            </a:r>
            <a:r>
              <a:rPr lang="en-GB" dirty="0" smtClean="0"/>
              <a:t> interval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Eclipses duration in [2 - 42] minutes interval</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a:p>
            <a:endParaRPr lang="en-GB" dirty="0"/>
          </a:p>
          <a:p>
            <a:endParaRPr lang="en-GB" dirty="0" smtClean="0"/>
          </a:p>
          <a:p>
            <a:pPr marL="465134" lvl="1" indent="-285750">
              <a:buFont typeface="Arial" panose="020B0604020202020204" pitchFamily="34" charset="0"/>
              <a:buChar char="•"/>
            </a:pPr>
            <a:endParaRPr lang="en-GB" dirty="0" smtClean="0"/>
          </a:p>
          <a:p>
            <a:pPr marL="465134" lvl="1" indent="-285750">
              <a:buFont typeface="Arial" panose="020B0604020202020204" pitchFamily="34" charset="0"/>
              <a:buChar char="•"/>
            </a:pPr>
            <a:endParaRPr lang="en-GB" dirty="0" smtClean="0"/>
          </a:p>
          <a:p>
            <a:pPr marL="465134" lvl="1" indent="-285750">
              <a:buFont typeface="Wingdings" panose="05000000000000000000" pitchFamily="2" charset="2"/>
              <a:buChar char="§"/>
            </a:pPr>
            <a:endParaRPr lang="en-GB" dirty="0" smtClean="0"/>
          </a:p>
          <a:p>
            <a:pPr marL="465134" lvl="1" indent="-285750">
              <a:buFont typeface="Arial" panose="020B0604020202020204" pitchFamily="34" charset="0"/>
              <a:buChar char="•"/>
            </a:pPr>
            <a:endParaRPr lang="en-GB" dirty="0" smtClean="0"/>
          </a:p>
        </p:txBody>
      </p:sp>
      <p:sp>
        <p:nvSpPr>
          <p:cNvPr id="2" name="Title 1"/>
          <p:cNvSpPr>
            <a:spLocks noGrp="1"/>
          </p:cNvSpPr>
          <p:nvPr>
            <p:ph type="title"/>
          </p:nvPr>
        </p:nvSpPr>
        <p:spPr/>
        <p:txBody>
          <a:bodyPr/>
          <a:lstStyle/>
          <a:p>
            <a:r>
              <a:rPr lang="en-GB" dirty="0" smtClean="0"/>
              <a:t>LMO inclination proposed baseline</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30</a:t>
            </a:fld>
            <a:endParaRPr lang="de-DE" altLang="de-DE"/>
          </a:p>
        </p:txBody>
      </p:sp>
      <p:grpSp>
        <p:nvGrpSpPr>
          <p:cNvPr id="15" name="Group 14"/>
          <p:cNvGrpSpPr/>
          <p:nvPr/>
        </p:nvGrpSpPr>
        <p:grpSpPr>
          <a:xfrm>
            <a:off x="7462507" y="1772816"/>
            <a:ext cx="4610157" cy="4248472"/>
            <a:chOff x="3153794" y="2663784"/>
            <a:chExt cx="4610157" cy="4248472"/>
          </a:xfrm>
        </p:grpSpPr>
        <p:pic>
          <p:nvPicPr>
            <p:cNvPr id="1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3794" y="2857439"/>
              <a:ext cx="4167987" cy="357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564930" y="6579088"/>
              <a:ext cx="3589444" cy="333168"/>
            </a:xfrm>
            <a:prstGeom prst="rect">
              <a:avLst/>
            </a:prstGeom>
            <a:noFill/>
          </p:spPr>
          <p:txBody>
            <a:bodyPr wrap="none" rtlCol="0">
              <a:spAutoFit/>
            </a:bodyPr>
            <a:lstStyle/>
            <a:p>
              <a:r>
                <a:rPr lang="en-GB" i="1" dirty="0" smtClean="0"/>
                <a:t>Example h = 343 km, </a:t>
              </a:r>
              <a:r>
                <a:rPr lang="en-GB" i="1" dirty="0" err="1" smtClean="0"/>
                <a:t>i</a:t>
              </a:r>
              <a:r>
                <a:rPr lang="en-GB" i="1" dirty="0" smtClean="0"/>
                <a:t> = 40 deg (</a:t>
              </a:r>
              <a:r>
                <a:rPr lang="el-GR" i="1" dirty="0" smtClean="0"/>
                <a:t>Ω</a:t>
              </a:r>
              <a:r>
                <a:rPr lang="en-GB" i="1" dirty="0" smtClean="0"/>
                <a:t> = 0 deg)</a:t>
              </a:r>
            </a:p>
          </p:txBody>
        </p:sp>
        <p:sp>
          <p:nvSpPr>
            <p:cNvPr id="21" name="TextBox 20"/>
            <p:cNvSpPr txBox="1"/>
            <p:nvPr/>
          </p:nvSpPr>
          <p:spPr>
            <a:xfrm>
              <a:off x="6539815" y="2663784"/>
              <a:ext cx="619080" cy="448200"/>
            </a:xfrm>
            <a:prstGeom prst="rect">
              <a:avLst/>
            </a:prstGeom>
            <a:noFill/>
          </p:spPr>
          <p:txBody>
            <a:bodyPr wrap="none" rtlCol="0">
              <a:spAutoFit/>
            </a:bodyPr>
            <a:lstStyle/>
            <a:p>
              <a:r>
                <a:rPr lang="en-GB" sz="1050" dirty="0" smtClean="0">
                  <a:solidFill>
                    <a:srgbClr val="0000FF"/>
                  </a:solidFill>
                </a:rPr>
                <a:t>Orbital </a:t>
              </a:r>
              <a:br>
                <a:rPr lang="en-GB" sz="1050" dirty="0" smtClean="0">
                  <a:solidFill>
                    <a:srgbClr val="0000FF"/>
                  </a:solidFill>
                </a:rPr>
              </a:br>
              <a:r>
                <a:rPr lang="en-GB" sz="1050" dirty="0" smtClean="0">
                  <a:solidFill>
                    <a:srgbClr val="0000FF"/>
                  </a:solidFill>
                </a:rPr>
                <a:t>plane</a:t>
              </a:r>
              <a:endParaRPr lang="en-GB" sz="1050" dirty="0">
                <a:solidFill>
                  <a:srgbClr val="0000FF"/>
                </a:solidFill>
              </a:endParaRPr>
            </a:p>
          </p:txBody>
        </p:sp>
        <p:sp>
          <p:nvSpPr>
            <p:cNvPr id="24" name="TextBox 23"/>
            <p:cNvSpPr txBox="1"/>
            <p:nvPr/>
          </p:nvSpPr>
          <p:spPr>
            <a:xfrm>
              <a:off x="6791243" y="3599888"/>
              <a:ext cx="612668" cy="463973"/>
            </a:xfrm>
            <a:prstGeom prst="rect">
              <a:avLst/>
            </a:prstGeom>
            <a:noFill/>
          </p:spPr>
          <p:txBody>
            <a:bodyPr wrap="none" rtlCol="0">
              <a:spAutoFit/>
            </a:bodyPr>
            <a:lstStyle/>
            <a:p>
              <a:r>
                <a:rPr lang="en-GB" sz="1050" dirty="0" smtClean="0">
                  <a:solidFill>
                    <a:srgbClr val="FF9900"/>
                  </a:solidFill>
                </a:rPr>
                <a:t>Ecliptic</a:t>
              </a:r>
              <a:br>
                <a:rPr lang="en-GB" sz="1050" dirty="0" smtClean="0">
                  <a:solidFill>
                    <a:srgbClr val="FF9900"/>
                  </a:solidFill>
                </a:rPr>
              </a:br>
              <a:r>
                <a:rPr lang="en-GB" sz="1050" dirty="0" smtClean="0">
                  <a:solidFill>
                    <a:srgbClr val="FF9900"/>
                  </a:solidFill>
                </a:rPr>
                <a:t>plane</a:t>
              </a:r>
              <a:endParaRPr lang="en-GB" sz="1050" dirty="0">
                <a:solidFill>
                  <a:srgbClr val="FF9900"/>
                </a:solidFill>
              </a:endParaRPr>
            </a:p>
          </p:txBody>
        </p:sp>
        <p:sp>
          <p:nvSpPr>
            <p:cNvPr id="25" name="TextBox 24"/>
            <p:cNvSpPr txBox="1"/>
            <p:nvPr/>
          </p:nvSpPr>
          <p:spPr>
            <a:xfrm>
              <a:off x="6970143" y="4581128"/>
              <a:ext cx="793808" cy="463973"/>
            </a:xfrm>
            <a:prstGeom prst="rect">
              <a:avLst/>
            </a:prstGeom>
            <a:noFill/>
          </p:spPr>
          <p:txBody>
            <a:bodyPr wrap="none" rtlCol="0">
              <a:spAutoFit/>
            </a:bodyPr>
            <a:lstStyle/>
            <a:p>
              <a:r>
                <a:rPr lang="en-GB" sz="1050" dirty="0" smtClean="0">
                  <a:solidFill>
                    <a:srgbClr val="FF0000"/>
                  </a:solidFill>
                </a:rPr>
                <a:t>Equatorial</a:t>
              </a:r>
              <a:br>
                <a:rPr lang="en-GB" sz="1050" dirty="0" smtClean="0">
                  <a:solidFill>
                    <a:srgbClr val="FF0000"/>
                  </a:solidFill>
                </a:rPr>
              </a:br>
              <a:r>
                <a:rPr lang="en-GB" sz="1050" dirty="0" smtClean="0">
                  <a:solidFill>
                    <a:srgbClr val="FF0000"/>
                  </a:solidFill>
                </a:rPr>
                <a:t>plane</a:t>
              </a:r>
              <a:endParaRPr lang="en-GB" sz="1050" dirty="0">
                <a:solidFill>
                  <a:srgbClr val="FF0000"/>
                </a:solidFill>
              </a:endParaRPr>
            </a:p>
          </p:txBody>
        </p:sp>
      </p:grpSp>
      <p:sp>
        <p:nvSpPr>
          <p:cNvPr id="12"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2699476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smtClean="0"/>
              <a:t>Backup slides</a:t>
            </a:r>
            <a:endParaRPr lang="en-GB" sz="2400" dirty="0"/>
          </a:p>
        </p:txBody>
      </p:sp>
      <p:sp>
        <p:nvSpPr>
          <p:cNvPr id="4" name="Text Placeholder 3"/>
          <p:cNvSpPr>
            <a:spLocks noGrp="1"/>
          </p:cNvSpPr>
          <p:nvPr>
            <p:ph type="body" sz="quarter" idx="14"/>
          </p:nvPr>
        </p:nvSpPr>
        <p:spPr/>
        <p:txBody>
          <a:bodyPr/>
          <a:lstStyle/>
          <a:p>
            <a:r>
              <a:rPr lang="en-GB" dirty="0" smtClean="0"/>
              <a:t>Rendezvous operations</a:t>
            </a:r>
            <a:endParaRPr lang="en-GB" dirty="0"/>
          </a:p>
        </p:txBody>
      </p:sp>
      <p:sp>
        <p:nvSpPr>
          <p:cNvPr id="2" name="Text Placeholder 1"/>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63153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Users\JOFFRE_E\Desktop\MSRO\RdV\Illustrations\approche_5km_5man_nu_A_disp_NAC_janv2012_comme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245" y="2137048"/>
            <a:ext cx="4628776" cy="42296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9900" y="653692"/>
            <a:ext cx="11530755" cy="881187"/>
          </a:xfrm>
        </p:spPr>
        <p:txBody>
          <a:bodyPr/>
          <a:lstStyle/>
          <a:p>
            <a:r>
              <a:rPr lang="en-GB" dirty="0" smtClean="0"/>
              <a:t>Rendezvous: OS </a:t>
            </a:r>
            <a:r>
              <a:rPr lang="en-GB" dirty="0"/>
              <a:t>D</a:t>
            </a:r>
            <a:r>
              <a:rPr lang="en-GB" dirty="0" smtClean="0"/>
              <a:t>etection, Homing, Co-elliptic and </a:t>
            </a:r>
            <a:r>
              <a:rPr lang="en-GB" smtClean="0"/>
              <a:t>Final Approach</a:t>
            </a:r>
            <a:endParaRPr lang="en-GB" dirty="0"/>
          </a:p>
        </p:txBody>
      </p:sp>
      <p:sp>
        <p:nvSpPr>
          <p:cNvPr id="7" name="Content Placeholder 8"/>
          <p:cNvSpPr>
            <a:spLocks noGrp="1"/>
          </p:cNvSpPr>
          <p:nvPr>
            <p:ph idx="1"/>
          </p:nvPr>
        </p:nvSpPr>
        <p:spPr>
          <a:xfrm>
            <a:off x="472406" y="1221135"/>
            <a:ext cx="11312226" cy="5224352"/>
          </a:xfrm>
        </p:spPr>
        <p:txBody>
          <a:bodyPr/>
          <a:lstStyle/>
          <a:p>
            <a:pPr marL="285750" indent="-285750">
              <a:buFont typeface="Wingdings" panose="05000000000000000000" pitchFamily="2" charset="2"/>
              <a:buChar char="Ø"/>
            </a:pPr>
            <a:r>
              <a:rPr lang="en-GB" dirty="0" smtClean="0">
                <a:solidFill>
                  <a:schemeClr val="bg2">
                    <a:lumMod val="75000"/>
                  </a:schemeClr>
                </a:solidFill>
              </a:rPr>
              <a:t>Earth Return Orbiter (ERO</a:t>
            </a:r>
            <a:r>
              <a:rPr lang="en-GB" dirty="0">
                <a:solidFill>
                  <a:schemeClr val="bg2">
                    <a:lumMod val="75000"/>
                  </a:schemeClr>
                </a:solidFill>
              </a:rPr>
              <a:t>) initially on </a:t>
            </a:r>
            <a:r>
              <a:rPr lang="en-GB" dirty="0" smtClean="0">
                <a:solidFill>
                  <a:schemeClr val="bg2">
                    <a:lumMod val="75000"/>
                  </a:schemeClr>
                </a:solidFill>
              </a:rPr>
              <a:t>a higher orbiter than Orbiting Sample (OS) after MAV injection</a:t>
            </a:r>
          </a:p>
          <a:p>
            <a:pPr marL="285750" indent="-285750">
              <a:buFont typeface="Wingdings" panose="05000000000000000000" pitchFamily="2" charset="2"/>
              <a:buChar char="Ø"/>
            </a:pPr>
            <a:r>
              <a:rPr lang="en-GB" dirty="0" smtClean="0">
                <a:solidFill>
                  <a:schemeClr val="bg2">
                    <a:lumMod val="75000"/>
                  </a:schemeClr>
                </a:solidFill>
              </a:rPr>
              <a:t>1. OS detection by means of RF sensor together with </a:t>
            </a:r>
            <a:r>
              <a:rPr lang="en-GB" dirty="0">
                <a:solidFill>
                  <a:schemeClr val="bg2">
                    <a:lumMod val="75000"/>
                  </a:schemeClr>
                </a:solidFill>
              </a:rPr>
              <a:t>Narrow Angle Camera (NAC): </a:t>
            </a:r>
            <a:r>
              <a:rPr lang="en-GB" dirty="0" smtClean="0">
                <a:solidFill>
                  <a:schemeClr val="bg2">
                    <a:lumMod val="75000"/>
                  </a:schemeClr>
                </a:solidFill>
              </a:rPr>
              <a:t>data sent </a:t>
            </a:r>
            <a:r>
              <a:rPr lang="en-GB" dirty="0">
                <a:solidFill>
                  <a:schemeClr val="bg2">
                    <a:lumMod val="75000"/>
                  </a:schemeClr>
                </a:solidFill>
              </a:rPr>
              <a:t>to </a:t>
            </a:r>
            <a:r>
              <a:rPr lang="en-GB" dirty="0" smtClean="0">
                <a:solidFill>
                  <a:schemeClr val="bg2">
                    <a:lumMod val="75000"/>
                  </a:schemeClr>
                </a:solidFill>
              </a:rPr>
              <a:t>ground </a:t>
            </a:r>
            <a:r>
              <a:rPr lang="en-GB" dirty="0">
                <a:solidFill>
                  <a:schemeClr val="bg2">
                    <a:lumMod val="75000"/>
                  </a:schemeClr>
                </a:solidFill>
              </a:rPr>
              <a:t>for </a:t>
            </a:r>
            <a:r>
              <a:rPr lang="en-GB" dirty="0" smtClean="0">
                <a:solidFill>
                  <a:schemeClr val="bg2">
                    <a:lumMod val="75000"/>
                  </a:schemeClr>
                </a:solidFill>
              </a:rPr>
              <a:t>orbits restitution</a:t>
            </a:r>
          </a:p>
          <a:p>
            <a:pPr marL="285750" indent="-285750">
              <a:buFont typeface="Wingdings" panose="05000000000000000000" pitchFamily="2" charset="2"/>
              <a:buChar char="Ø"/>
            </a:pPr>
            <a:r>
              <a:rPr lang="en-GB" dirty="0" smtClean="0">
                <a:solidFill>
                  <a:schemeClr val="bg2">
                    <a:lumMod val="75000"/>
                  </a:schemeClr>
                </a:solidFill>
              </a:rPr>
              <a:t>2. Orbit Matching: </a:t>
            </a:r>
            <a:r>
              <a:rPr lang="en-GB" dirty="0" err="1" smtClean="0">
                <a:solidFill>
                  <a:schemeClr val="bg2">
                    <a:lumMod val="75000"/>
                  </a:schemeClr>
                </a:solidFill>
              </a:rPr>
              <a:t>Hohmann</a:t>
            </a:r>
            <a:r>
              <a:rPr lang="en-GB" dirty="0" smtClean="0">
                <a:solidFill>
                  <a:schemeClr val="bg2">
                    <a:lumMod val="75000"/>
                  </a:schemeClr>
                </a:solidFill>
              </a:rPr>
              <a:t> (“Homing”) transfer to a few km above OS</a:t>
            </a:r>
          </a:p>
          <a:p>
            <a:pPr marL="285750" indent="-285750">
              <a:buFont typeface="Wingdings" panose="05000000000000000000" pitchFamily="2" charset="2"/>
              <a:buChar char="Ø"/>
            </a:pPr>
            <a:r>
              <a:rPr lang="en-GB" dirty="0" smtClean="0">
                <a:solidFill>
                  <a:schemeClr val="bg2">
                    <a:lumMod val="75000"/>
                  </a:schemeClr>
                </a:solidFill>
              </a:rPr>
              <a:t>3. Co-elliptic approach within NAC sensor field of view, Wide Angle </a:t>
            </a:r>
            <a:r>
              <a:rPr lang="en-GB" dirty="0">
                <a:solidFill>
                  <a:schemeClr val="bg2">
                    <a:lumMod val="75000"/>
                  </a:schemeClr>
                </a:solidFill>
              </a:rPr>
              <a:t>Camera </a:t>
            </a:r>
            <a:r>
              <a:rPr lang="en-GB" dirty="0" smtClean="0">
                <a:solidFill>
                  <a:schemeClr val="bg2">
                    <a:lumMod val="75000"/>
                  </a:schemeClr>
                </a:solidFill>
              </a:rPr>
              <a:t> (WAC) acquisition (~ 50 km)</a:t>
            </a:r>
          </a:p>
          <a:p>
            <a:pPr marL="285750" indent="-285750">
              <a:buFont typeface="Wingdings" panose="05000000000000000000" pitchFamily="2" charset="2"/>
              <a:buChar char="Ø"/>
            </a:pPr>
            <a:r>
              <a:rPr lang="en-GB" dirty="0" smtClean="0">
                <a:solidFill>
                  <a:schemeClr val="bg2">
                    <a:lumMod val="75000"/>
                  </a:schemeClr>
                </a:solidFill>
              </a:rPr>
              <a:t>4. Final approach, LiDAR acquisition (~ 5 km), forced translation and OS capture</a:t>
            </a:r>
          </a:p>
          <a:p>
            <a:pPr marL="465134" lvl="1" indent="-285750">
              <a:buFont typeface="Arial" panose="020B0604020202020204" pitchFamily="34" charset="0"/>
              <a:buChar char="•"/>
            </a:pPr>
            <a:endParaRPr lang="en-GB" dirty="0" smtClean="0">
              <a:solidFill>
                <a:schemeClr val="bg2">
                  <a:lumMod val="75000"/>
                </a:schemeClr>
              </a:solidFill>
            </a:endParaRPr>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2" descr="C:\Users\JOFFRE_E\Desktop\MSRO\RdV\Illustrations\RF_1000_ini_to_4000s_dmin_excl_tout.png"/>
          <p:cNvPicPr>
            <a:picLocks noChangeAspect="1" noChangeArrowheads="1"/>
          </p:cNvPicPr>
          <p:nvPr/>
        </p:nvPicPr>
        <p:blipFill rotWithShape="1">
          <a:blip r:embed="rId4">
            <a:extLst>
              <a:ext uri="{28A0092B-C50C-407E-A947-70E740481C1C}">
                <a14:useLocalDpi xmlns:a14="http://schemas.microsoft.com/office/drawing/2010/main" val="0"/>
              </a:ext>
            </a:extLst>
          </a:blip>
          <a:srcRect l="7807" t="25780" r="579" b="26887"/>
          <a:stretch/>
        </p:blipFill>
        <p:spPr bwMode="auto">
          <a:xfrm>
            <a:off x="86569" y="2692844"/>
            <a:ext cx="5832053" cy="207685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JOFFRE_E\Desktop\MSRO\RdV\Illustrations\NAC_Hohmann_DV_disp_1000_6300s_10deg.png"/>
          <p:cNvPicPr>
            <a:picLocks noChangeAspect="1" noChangeArrowheads="1"/>
          </p:cNvPicPr>
          <p:nvPr/>
        </p:nvPicPr>
        <p:blipFill rotWithShape="1">
          <a:blip r:embed="rId5">
            <a:extLst>
              <a:ext uri="{28A0092B-C50C-407E-A947-70E740481C1C}">
                <a14:useLocalDpi xmlns:a14="http://schemas.microsoft.com/office/drawing/2010/main" val="0"/>
              </a:ext>
            </a:extLst>
          </a:blip>
          <a:srcRect t="18476" b="13298"/>
          <a:stretch/>
        </p:blipFill>
        <p:spPr bwMode="auto">
          <a:xfrm>
            <a:off x="1829816" y="4159589"/>
            <a:ext cx="5634336" cy="26495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54341" y="4484737"/>
            <a:ext cx="3583032" cy="333168"/>
          </a:xfrm>
          <a:prstGeom prst="rect">
            <a:avLst/>
          </a:prstGeom>
          <a:noFill/>
        </p:spPr>
        <p:txBody>
          <a:bodyPr wrap="none" rtlCol="0">
            <a:spAutoFit/>
          </a:bodyPr>
          <a:lstStyle/>
          <a:p>
            <a:r>
              <a:rPr lang="en-GB" i="1" dirty="0" smtClean="0"/>
              <a:t>1. OS detection (NAC) (ERO-relative </a:t>
            </a:r>
            <a:r>
              <a:rPr lang="en-GB" i="1" dirty="0"/>
              <a:t>frame)</a:t>
            </a:r>
            <a:endParaRPr lang="en-GB" i="1" dirty="0" smtClean="0"/>
          </a:p>
        </p:txBody>
      </p:sp>
      <p:sp>
        <p:nvSpPr>
          <p:cNvPr id="5" name="Rectangle 4"/>
          <p:cNvSpPr/>
          <p:nvPr/>
        </p:nvSpPr>
        <p:spPr>
          <a:xfrm>
            <a:off x="4714173" y="5904144"/>
            <a:ext cx="3038011" cy="574003"/>
          </a:xfrm>
          <a:prstGeom prst="rect">
            <a:avLst/>
          </a:prstGeom>
        </p:spPr>
        <p:txBody>
          <a:bodyPr wrap="none">
            <a:spAutoFit/>
          </a:bodyPr>
          <a:lstStyle/>
          <a:p>
            <a:r>
              <a:rPr lang="en-GB" i="1" dirty="0" smtClean="0"/>
              <a:t>2. </a:t>
            </a:r>
            <a:r>
              <a:rPr lang="en-GB" i="1" dirty="0" err="1" smtClean="0"/>
              <a:t>Hohmann</a:t>
            </a:r>
            <a:r>
              <a:rPr lang="en-GB" i="1" dirty="0" smtClean="0"/>
              <a:t> transfer to ~ OS altitude</a:t>
            </a:r>
            <a:br>
              <a:rPr lang="en-GB" i="1" dirty="0" smtClean="0"/>
            </a:br>
            <a:r>
              <a:rPr lang="en-GB" i="1" dirty="0"/>
              <a:t>(OS-relative frame)</a:t>
            </a:r>
          </a:p>
        </p:txBody>
      </p:sp>
      <p:sp>
        <p:nvSpPr>
          <p:cNvPr id="13" name="Rectangle 12"/>
          <p:cNvSpPr/>
          <p:nvPr/>
        </p:nvSpPr>
        <p:spPr>
          <a:xfrm>
            <a:off x="8135826" y="6139106"/>
            <a:ext cx="3456395" cy="333168"/>
          </a:xfrm>
          <a:prstGeom prst="rect">
            <a:avLst/>
          </a:prstGeom>
        </p:spPr>
        <p:txBody>
          <a:bodyPr wrap="none">
            <a:spAutoFit/>
          </a:bodyPr>
          <a:lstStyle/>
          <a:p>
            <a:r>
              <a:rPr lang="en-GB" i="1" dirty="0"/>
              <a:t>3</a:t>
            </a:r>
            <a:r>
              <a:rPr lang="en-GB" i="1" dirty="0" smtClean="0"/>
              <a:t>. Co-elliptic approach (OS-relative frame)</a:t>
            </a:r>
            <a:endParaRPr lang="en-GB" i="1" dirty="0"/>
          </a:p>
        </p:txBody>
      </p:sp>
      <p:sp>
        <p:nvSpPr>
          <p:cNvPr id="14"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32</a:t>
            </a:fld>
            <a:endParaRPr lang="de-DE" altLang="de-DE"/>
          </a:p>
        </p:txBody>
      </p:sp>
      <p:sp>
        <p:nvSpPr>
          <p:cNvPr id="16"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495297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Timeline Between MAV Ascent and TEI</a:t>
            </a:r>
            <a:endParaRPr lang="en-GB" dirty="0"/>
          </a:p>
        </p:txBody>
      </p:sp>
      <p:sp>
        <p:nvSpPr>
          <p:cNvPr id="7" name="Content Placeholder 8"/>
          <p:cNvSpPr>
            <a:spLocks noGrp="1"/>
          </p:cNvSpPr>
          <p:nvPr>
            <p:ph idx="1"/>
          </p:nvPr>
        </p:nvSpPr>
        <p:spPr>
          <a:xfrm>
            <a:off x="472406" y="1300992"/>
            <a:ext cx="11579894" cy="5224352"/>
          </a:xfrm>
        </p:spPr>
        <p:txBody>
          <a:bodyPr/>
          <a:lstStyle/>
          <a:p>
            <a:pPr marL="285750" indent="-285750">
              <a:buFont typeface="Wingdings" panose="05000000000000000000" pitchFamily="2" charset="2"/>
              <a:buChar char="Ø"/>
            </a:pPr>
            <a:r>
              <a:rPr lang="en-GB" dirty="0" smtClean="0">
                <a:solidFill>
                  <a:schemeClr val="bg2">
                    <a:lumMod val="75000"/>
                  </a:schemeClr>
                </a:solidFill>
              </a:rPr>
              <a:t>Proposed timeline for nominal operations between MAV ascent and TEI</a:t>
            </a: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endParaRPr lang="en-GB" dirty="0" smtClean="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90 days conservatively assumed for the timelines, in order to account for possible contingencies e.g. requiring 2 rendezvous attempts</a:t>
            </a:r>
          </a:p>
          <a:p>
            <a:pPr marL="465134" lvl="1" indent="-285750">
              <a:buFont typeface="Arial" panose="020B0604020202020204" pitchFamily="34" charset="0"/>
              <a:buChar char="•"/>
            </a:pPr>
            <a:endParaRPr lang="en-GB" dirty="0" smtClean="0">
              <a:solidFill>
                <a:schemeClr val="bg2">
                  <a:lumMod val="75000"/>
                </a:schemeClr>
              </a:solidFill>
            </a:endParaRPr>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Table 3"/>
          <p:cNvGraphicFramePr>
            <a:graphicFrameLocks noGrp="1"/>
          </p:cNvGraphicFramePr>
          <p:nvPr>
            <p:extLst>
              <p:ext uri="{D42A27DB-BD31-4B8C-83A1-F6EECF244321}">
                <p14:modId xmlns:p14="http://schemas.microsoft.com/office/powerpoint/2010/main" val="1482159636"/>
              </p:ext>
            </p:extLst>
          </p:nvPr>
        </p:nvGraphicFramePr>
        <p:xfrm>
          <a:off x="445848" y="1725556"/>
          <a:ext cx="11507613" cy="4145160"/>
        </p:xfrm>
        <a:graphic>
          <a:graphicData uri="http://schemas.openxmlformats.org/drawingml/2006/table">
            <a:tbl>
              <a:tblPr firstRow="1" bandRow="1">
                <a:tableStyleId>{5C22544A-7EE6-4342-B048-85BDC9FD1C3A}</a:tableStyleId>
              </a:tblPr>
              <a:tblGrid>
                <a:gridCol w="2756521"/>
                <a:gridCol w="4461533"/>
                <a:gridCol w="1533038"/>
                <a:gridCol w="2756521"/>
              </a:tblGrid>
              <a:tr h="414516">
                <a:tc>
                  <a:txBody>
                    <a:bodyPr/>
                    <a:lstStyle/>
                    <a:p>
                      <a:pPr algn="ctr" fontAlgn="ctr"/>
                      <a:r>
                        <a:rPr lang="en-GB" sz="1200" u="none" strike="noStrike" dirty="0">
                          <a:effectLst/>
                        </a:rPr>
                        <a:t>Phase</a:t>
                      </a:r>
                      <a:endParaRPr lang="en-GB" sz="1200" b="1" i="0" u="none" strike="noStrike" dirty="0">
                        <a:solidFill>
                          <a:srgbClr val="000000"/>
                        </a:solidFill>
                        <a:effectLst/>
                        <a:latin typeface="Calibri"/>
                      </a:endParaRPr>
                    </a:p>
                  </a:txBody>
                  <a:tcPr marL="9525" marR="9525" marT="9525" marB="0" anchor="ctr">
                    <a:solidFill>
                      <a:schemeClr val="tx2">
                        <a:lumMod val="90000"/>
                        <a:lumOff val="10000"/>
                      </a:schemeClr>
                    </a:solidFill>
                  </a:tcPr>
                </a:tc>
                <a:tc>
                  <a:txBody>
                    <a:bodyPr/>
                    <a:lstStyle/>
                    <a:p>
                      <a:pPr algn="ctr" fontAlgn="ctr"/>
                      <a:r>
                        <a:rPr lang="en-GB" sz="1200" u="none" strike="noStrike" dirty="0">
                          <a:effectLst/>
                        </a:rPr>
                        <a:t>Events</a:t>
                      </a:r>
                      <a:endParaRPr lang="en-GB" sz="1200" b="1" i="0" u="none" strike="noStrike" dirty="0">
                        <a:solidFill>
                          <a:srgbClr val="000000"/>
                        </a:solidFill>
                        <a:effectLst/>
                        <a:latin typeface="Calibri"/>
                      </a:endParaRPr>
                    </a:p>
                  </a:txBody>
                  <a:tcPr marL="9525" marR="9525" marT="9525" marB="0" anchor="ctr">
                    <a:solidFill>
                      <a:schemeClr val="tx2">
                        <a:lumMod val="90000"/>
                        <a:lumOff val="10000"/>
                      </a:schemeClr>
                    </a:solidFill>
                  </a:tcPr>
                </a:tc>
                <a:tc>
                  <a:txBody>
                    <a:bodyPr/>
                    <a:lstStyle/>
                    <a:p>
                      <a:pPr algn="ctr" fontAlgn="ctr"/>
                      <a:r>
                        <a:rPr lang="en-GB" sz="1200" u="none" strike="noStrike">
                          <a:effectLst/>
                        </a:rPr>
                        <a:t>Duration</a:t>
                      </a:r>
                      <a:endParaRPr lang="en-GB" sz="1200" b="1" i="0" u="none" strike="noStrike">
                        <a:solidFill>
                          <a:srgbClr val="000000"/>
                        </a:solidFill>
                        <a:effectLst/>
                        <a:latin typeface="Calibri"/>
                      </a:endParaRPr>
                    </a:p>
                  </a:txBody>
                  <a:tcPr marL="9525" marR="9525" marT="9525" marB="0" anchor="ctr">
                    <a:solidFill>
                      <a:schemeClr val="tx2">
                        <a:lumMod val="90000"/>
                        <a:lumOff val="10000"/>
                      </a:schemeClr>
                    </a:solidFill>
                  </a:tcPr>
                </a:tc>
                <a:tc>
                  <a:txBody>
                    <a:bodyPr/>
                    <a:lstStyle/>
                    <a:p>
                      <a:pPr algn="ctr" fontAlgn="ctr"/>
                      <a:r>
                        <a:rPr lang="en-GB" sz="1200" u="none" strike="noStrike" dirty="0">
                          <a:effectLst/>
                        </a:rPr>
                        <a:t>Time</a:t>
                      </a:r>
                      <a:endParaRPr lang="en-GB" sz="1200" b="1" i="0" u="none" strike="noStrike" dirty="0">
                        <a:solidFill>
                          <a:srgbClr val="000000"/>
                        </a:solidFill>
                        <a:effectLst/>
                        <a:latin typeface="Calibri"/>
                      </a:endParaRPr>
                    </a:p>
                  </a:txBody>
                  <a:tcPr marL="9525" marR="9525" marT="9525" marB="0" anchor="ctr">
                    <a:solidFill>
                      <a:schemeClr val="tx2">
                        <a:lumMod val="90000"/>
                        <a:lumOff val="10000"/>
                      </a:schemeClr>
                    </a:solidFill>
                  </a:tcPr>
                </a:tc>
              </a:tr>
              <a:tr h="414516">
                <a:tc gridSpan="3">
                  <a:txBody>
                    <a:bodyPr/>
                    <a:lstStyle/>
                    <a:p>
                      <a:pPr algn="ctr" fontAlgn="b"/>
                      <a:r>
                        <a:rPr lang="en-GB" sz="1200" b="1" u="none" strike="noStrike" dirty="0">
                          <a:effectLst/>
                        </a:rPr>
                        <a:t>MAV </a:t>
                      </a:r>
                      <a:r>
                        <a:rPr lang="en-GB" sz="1200" b="1" u="none" strike="noStrike" dirty="0" smtClean="0">
                          <a:effectLst/>
                        </a:rPr>
                        <a:t>ascent</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c hMerge="1">
                  <a:txBody>
                    <a:bodyPr/>
                    <a:lstStyle/>
                    <a:p>
                      <a:endParaRPr lang="en-GB"/>
                    </a:p>
                  </a:txBody>
                  <a:tcPr/>
                </a:tc>
                <a:tc hMerge="1">
                  <a:txBody>
                    <a:bodyPr/>
                    <a:lstStyle/>
                    <a:p>
                      <a:endParaRPr lang="en-GB"/>
                    </a:p>
                  </a:txBody>
                  <a:tcPr/>
                </a:tc>
                <a:tc>
                  <a:txBody>
                    <a:bodyPr/>
                    <a:lstStyle/>
                    <a:p>
                      <a:pPr algn="ctr" fontAlgn="ctr"/>
                      <a:r>
                        <a:rPr lang="en-GB" sz="1200" u="none" strike="noStrike" dirty="0">
                          <a:effectLst/>
                        </a:rPr>
                        <a:t>T0</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r>
              <a:tr h="414516">
                <a:tc rowSpan="2">
                  <a:txBody>
                    <a:bodyPr/>
                    <a:lstStyle/>
                    <a:p>
                      <a:pPr algn="ctr" fontAlgn="ctr"/>
                      <a:r>
                        <a:rPr lang="en-GB" sz="1200" b="1" u="none" strike="noStrike" dirty="0">
                          <a:effectLst/>
                        </a:rPr>
                        <a:t>Orbit Matching</a:t>
                      </a:r>
                      <a:endParaRPr lang="en-GB" sz="1200" b="1" i="0" u="none" strike="noStrike" dirty="0">
                        <a:solidFill>
                          <a:srgbClr val="000000"/>
                        </a:solidFill>
                        <a:effectLst/>
                        <a:latin typeface="Calibri"/>
                      </a:endParaRPr>
                    </a:p>
                  </a:txBody>
                  <a:tcPr marL="9525" marR="9525" marT="9525" marB="0" anchor="ctr">
                    <a:solidFill>
                      <a:srgbClr val="CBD9E3"/>
                    </a:solidFill>
                  </a:tcPr>
                </a:tc>
                <a:tc>
                  <a:txBody>
                    <a:bodyPr/>
                    <a:lstStyle/>
                    <a:p>
                      <a:pPr algn="ctr" fontAlgn="b"/>
                      <a:r>
                        <a:rPr lang="en-GB" sz="1200" u="none" strike="noStrike">
                          <a:effectLst/>
                        </a:rPr>
                        <a:t>OS detection</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14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T0 + 14 days</a:t>
                      </a:r>
                      <a:endParaRPr lang="en-GB" sz="1200" b="0" i="0" u="none" strike="noStrike">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a:effectLst/>
                        </a:rPr>
                        <a:t>Hohmann transfer / "Homing"</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2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T0 + 16 days</a:t>
                      </a:r>
                      <a:endParaRPr lang="en-GB" sz="1200" b="0" i="0" u="none" strike="noStrike">
                        <a:solidFill>
                          <a:srgbClr val="000000"/>
                        </a:solidFill>
                        <a:effectLst/>
                        <a:latin typeface="Calibri"/>
                      </a:endParaRPr>
                    </a:p>
                  </a:txBody>
                  <a:tcPr marL="9525" marR="9525" marT="9525" marB="0" anchor="ctr"/>
                </a:tc>
              </a:tr>
              <a:tr h="414516">
                <a:tc rowSpan="3">
                  <a:txBody>
                    <a:bodyPr/>
                    <a:lstStyle/>
                    <a:p>
                      <a:pPr algn="ctr" fontAlgn="ctr"/>
                      <a:r>
                        <a:rPr lang="en-GB" sz="1200" b="1" u="none" strike="noStrike" dirty="0">
                          <a:effectLst/>
                        </a:rPr>
                        <a:t> </a:t>
                      </a:r>
                      <a:r>
                        <a:rPr lang="en-GB" sz="1200" b="1" u="none" strike="noStrike" dirty="0" smtClean="0">
                          <a:effectLst/>
                        </a:rPr>
                        <a:t>Rendezvous </a:t>
                      </a:r>
                      <a:r>
                        <a:rPr lang="en-GB" sz="1200" b="1" u="none" strike="noStrike" dirty="0">
                          <a:effectLst/>
                        </a:rPr>
                        <a:t>and Capture</a:t>
                      </a:r>
                      <a:endParaRPr lang="en-GB" sz="1200" b="1" i="0" u="none" strike="noStrike" dirty="0">
                        <a:solidFill>
                          <a:srgbClr val="000000"/>
                        </a:solidFill>
                        <a:effectLst/>
                        <a:latin typeface="Calibri"/>
                      </a:endParaRPr>
                    </a:p>
                  </a:txBody>
                  <a:tcPr marL="9525" marR="9525" marT="9525" marB="0" anchor="ctr"/>
                </a:tc>
                <a:tc>
                  <a:txBody>
                    <a:bodyPr/>
                    <a:lstStyle/>
                    <a:p>
                      <a:pPr algn="ctr" fontAlgn="b"/>
                      <a:r>
                        <a:rPr lang="en-GB" sz="1200" u="none" strike="noStrike" dirty="0">
                          <a:effectLst/>
                        </a:rPr>
                        <a:t>Co-elliptic approach / Far </a:t>
                      </a:r>
                      <a:r>
                        <a:rPr lang="en-GB" sz="1200" u="none" strike="noStrike" dirty="0" err="1">
                          <a:effectLst/>
                        </a:rPr>
                        <a:t>RdV</a:t>
                      </a:r>
                      <a:r>
                        <a:rPr lang="en-GB" sz="1200" u="none" strike="noStrike" dirty="0">
                          <a:effectLst/>
                        </a:rPr>
                        <a:t> </a:t>
                      </a:r>
                      <a:r>
                        <a:rPr lang="en-GB" sz="1200" u="none" strike="noStrike" dirty="0" smtClean="0">
                          <a:effectLst/>
                        </a:rPr>
                        <a:t/>
                      </a:r>
                      <a:br>
                        <a:rPr lang="en-GB" sz="1200" u="none" strike="noStrike" dirty="0" smtClean="0">
                          <a:effectLst/>
                        </a:rPr>
                      </a:br>
                      <a:r>
                        <a:rPr lang="en-GB" sz="1200" u="none" strike="noStrike" dirty="0" smtClean="0">
                          <a:effectLst/>
                        </a:rPr>
                        <a:t>(~120 </a:t>
                      </a:r>
                      <a:r>
                        <a:rPr lang="en-GB" sz="1200" u="none" strike="noStrike" dirty="0">
                          <a:effectLst/>
                        </a:rPr>
                        <a:t>km to 5 km)</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dirty="0">
                          <a:effectLst/>
                        </a:rPr>
                        <a:t>2 days</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T0 + 18 days</a:t>
                      </a:r>
                      <a:endParaRPr lang="en-GB" sz="1200" b="0" i="0" u="none" strike="noStrike">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dirty="0">
                          <a:effectLst/>
                        </a:rPr>
                        <a:t>Final approach / Close </a:t>
                      </a:r>
                      <a:r>
                        <a:rPr lang="en-GB" sz="1200" u="none" strike="noStrike" dirty="0" err="1">
                          <a:effectLst/>
                        </a:rPr>
                        <a:t>RdV</a:t>
                      </a:r>
                      <a:r>
                        <a:rPr lang="en-GB" sz="1200" u="none" strike="noStrike" dirty="0">
                          <a:effectLst/>
                        </a:rPr>
                        <a:t> </a:t>
                      </a:r>
                      <a:r>
                        <a:rPr lang="en-GB" sz="1200" u="none" strike="noStrike" dirty="0" smtClean="0">
                          <a:effectLst/>
                        </a:rPr>
                        <a:t/>
                      </a:r>
                      <a:br>
                        <a:rPr lang="en-GB" sz="1200" u="none" strike="noStrike" dirty="0" smtClean="0">
                          <a:effectLst/>
                        </a:rPr>
                      </a:br>
                      <a:r>
                        <a:rPr lang="en-GB" sz="1200" u="none" strike="noStrike" dirty="0" smtClean="0">
                          <a:effectLst/>
                        </a:rPr>
                        <a:t>(~5 </a:t>
                      </a:r>
                      <a:r>
                        <a:rPr lang="en-GB" sz="1200" u="none" strike="noStrike" dirty="0">
                          <a:effectLst/>
                        </a:rPr>
                        <a:t>km to 100 m)</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2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dirty="0">
                          <a:effectLst/>
                        </a:rPr>
                        <a:t>T0 + 20 days</a:t>
                      </a:r>
                      <a:endParaRPr lang="en-GB" sz="1200" b="0" i="0" u="none" strike="noStrike" dirty="0">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dirty="0">
                          <a:effectLst/>
                        </a:rPr>
                        <a:t>Forced translation, </a:t>
                      </a:r>
                      <a:r>
                        <a:rPr lang="en-GB" sz="1200" u="none" strike="noStrike" dirty="0" smtClean="0">
                          <a:effectLst/>
                        </a:rPr>
                        <a:t>capture </a:t>
                      </a:r>
                      <a:r>
                        <a:rPr lang="en-GB" sz="1200" u="none" strike="noStrike" dirty="0">
                          <a:effectLst/>
                        </a:rPr>
                        <a:t>and bio-sealing</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2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T0 + 22 days</a:t>
                      </a:r>
                      <a:endParaRPr lang="en-GB" sz="1200" b="0" i="0" u="none" strike="noStrike">
                        <a:solidFill>
                          <a:srgbClr val="000000"/>
                        </a:solidFill>
                        <a:effectLst/>
                        <a:latin typeface="Calibri"/>
                      </a:endParaRPr>
                    </a:p>
                  </a:txBody>
                  <a:tcPr marL="9525" marR="9525" marT="9525" marB="0" anchor="ctr"/>
                </a:tc>
              </a:tr>
              <a:tr h="414516">
                <a:tc rowSpan="2">
                  <a:txBody>
                    <a:bodyPr/>
                    <a:lstStyle/>
                    <a:p>
                      <a:pPr algn="ctr" fontAlgn="ctr"/>
                      <a:r>
                        <a:rPr lang="en-GB" sz="1200" b="1" u="none" strike="noStrike" dirty="0">
                          <a:effectLst/>
                        </a:rPr>
                        <a:t>Departure Orbit Acquisition</a:t>
                      </a:r>
                      <a:endParaRPr lang="en-GB" sz="1200" b="1" i="0" u="none" strike="noStrike" dirty="0">
                        <a:solidFill>
                          <a:srgbClr val="000000"/>
                        </a:solidFill>
                        <a:effectLst/>
                        <a:latin typeface="Calibri"/>
                      </a:endParaRPr>
                    </a:p>
                  </a:txBody>
                  <a:tcPr marL="9525" marR="9525" marT="9525" marB="0" anchor="ctr"/>
                </a:tc>
                <a:tc>
                  <a:txBody>
                    <a:bodyPr/>
                    <a:lstStyle/>
                    <a:p>
                      <a:pPr algn="ctr" fontAlgn="b"/>
                      <a:r>
                        <a:rPr lang="en-GB" sz="1200" u="none" strike="noStrike" dirty="0">
                          <a:effectLst/>
                        </a:rPr>
                        <a:t>Absolute RAAN </a:t>
                      </a:r>
                      <a:r>
                        <a:rPr lang="en-GB" sz="1200" u="none" strike="noStrike" dirty="0" smtClean="0">
                          <a:effectLst/>
                        </a:rPr>
                        <a:t>phasing (assuming 200 </a:t>
                      </a:r>
                      <a:r>
                        <a:rPr lang="en-GB" sz="1200" u="none" strike="noStrike" dirty="0" err="1" smtClean="0">
                          <a:effectLst/>
                        </a:rPr>
                        <a:t>deg</a:t>
                      </a:r>
                      <a:r>
                        <a:rPr lang="en-GB" sz="1200" u="none" strike="noStrike" dirty="0" smtClean="0">
                          <a:effectLst/>
                        </a:rPr>
                        <a:t>)</a:t>
                      </a:r>
                      <a:endParaRPr lang="en-GB" sz="1200" b="0" i="0" u="none" strike="noStrike" dirty="0">
                        <a:solidFill>
                          <a:srgbClr val="000000"/>
                        </a:solidFill>
                        <a:effectLst/>
                        <a:latin typeface="Calibri"/>
                      </a:endParaRPr>
                    </a:p>
                  </a:txBody>
                  <a:tcPr marL="9525" marR="9525" marT="9525" marB="0" anchor="ctr"/>
                </a:tc>
                <a:tc>
                  <a:txBody>
                    <a:bodyPr/>
                    <a:lstStyle/>
                    <a:p>
                      <a:pPr algn="ctr" fontAlgn="ctr"/>
                      <a:r>
                        <a:rPr lang="en-GB" sz="1200" u="none" strike="noStrike">
                          <a:effectLst/>
                        </a:rPr>
                        <a:t>24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T0 + 46 days</a:t>
                      </a:r>
                      <a:endParaRPr lang="en-GB" sz="1200" b="0" i="0" u="none" strike="noStrike">
                        <a:solidFill>
                          <a:srgbClr val="000000"/>
                        </a:solidFill>
                        <a:effectLst/>
                        <a:latin typeface="Calibri"/>
                      </a:endParaRPr>
                    </a:p>
                  </a:txBody>
                  <a:tcPr marL="9525" marR="9525" marT="9525" marB="0" anchor="ctr"/>
                </a:tc>
              </a:tr>
              <a:tr h="414516">
                <a:tc vMerge="1">
                  <a:txBody>
                    <a:bodyPr/>
                    <a:lstStyle/>
                    <a:p>
                      <a:endParaRPr lang="en-GB"/>
                    </a:p>
                  </a:txBody>
                  <a:tcPr/>
                </a:tc>
                <a:tc>
                  <a:txBody>
                    <a:bodyPr/>
                    <a:lstStyle/>
                    <a:p>
                      <a:pPr algn="ctr" fontAlgn="b"/>
                      <a:r>
                        <a:rPr lang="en-GB" sz="1200" u="none" strike="noStrike">
                          <a:effectLst/>
                        </a:rPr>
                        <a:t>Apocentre raising to 4 sols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a:effectLst/>
                        </a:rPr>
                        <a:t>14 days</a:t>
                      </a:r>
                      <a:endParaRPr lang="en-GB" sz="1200" b="0" i="0" u="none" strike="noStrike">
                        <a:solidFill>
                          <a:srgbClr val="000000"/>
                        </a:solidFill>
                        <a:effectLst/>
                        <a:latin typeface="Calibri"/>
                      </a:endParaRPr>
                    </a:p>
                  </a:txBody>
                  <a:tcPr marL="9525" marR="9525" marT="9525" marB="0" anchor="ctr"/>
                </a:tc>
                <a:tc>
                  <a:txBody>
                    <a:bodyPr/>
                    <a:lstStyle/>
                    <a:p>
                      <a:pPr algn="ctr" fontAlgn="ctr"/>
                      <a:r>
                        <a:rPr lang="en-GB" sz="1200" u="none" strike="noStrike" dirty="0">
                          <a:effectLst/>
                        </a:rPr>
                        <a:t>T0 + 60 days</a:t>
                      </a:r>
                      <a:endParaRPr lang="en-GB" sz="1200" b="0" i="0" u="none" strike="noStrike" dirty="0">
                        <a:solidFill>
                          <a:srgbClr val="000000"/>
                        </a:solidFill>
                        <a:effectLst/>
                        <a:latin typeface="Calibri"/>
                      </a:endParaRPr>
                    </a:p>
                  </a:txBody>
                  <a:tcPr marL="9525" marR="9525" marT="9525" marB="0" anchor="ctr"/>
                </a:tc>
              </a:tr>
              <a:tr h="414516">
                <a:tc gridSpan="3">
                  <a:txBody>
                    <a:bodyPr/>
                    <a:lstStyle/>
                    <a:p>
                      <a:pPr algn="ctr" fontAlgn="b"/>
                      <a:r>
                        <a:rPr lang="en-GB" sz="1200" b="1" u="none" strike="noStrike" dirty="0">
                          <a:effectLst/>
                        </a:rPr>
                        <a:t>Trans-Earth Injection (TEI)</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c hMerge="1">
                  <a:txBody>
                    <a:bodyPr/>
                    <a:lstStyle/>
                    <a:p>
                      <a:endParaRPr lang="en-GB"/>
                    </a:p>
                  </a:txBody>
                  <a:tcPr/>
                </a:tc>
                <a:tc hMerge="1">
                  <a:txBody>
                    <a:bodyPr/>
                    <a:lstStyle/>
                    <a:p>
                      <a:endParaRPr lang="en-GB"/>
                    </a:p>
                  </a:txBody>
                  <a:tcPr/>
                </a:tc>
                <a:tc>
                  <a:txBody>
                    <a:bodyPr/>
                    <a:lstStyle/>
                    <a:p>
                      <a:pPr algn="ctr" fontAlgn="ctr"/>
                      <a:r>
                        <a:rPr lang="en-GB" sz="1200" u="none" strike="noStrike" dirty="0">
                          <a:effectLst/>
                        </a:rPr>
                        <a:t>T0 + 60 days</a:t>
                      </a:r>
                      <a:endParaRPr lang="en-GB" sz="1200" b="1" i="0" u="none" strike="noStrike" dirty="0">
                        <a:solidFill>
                          <a:srgbClr val="000000"/>
                        </a:solidFill>
                        <a:effectLst/>
                        <a:latin typeface="Calibri"/>
                      </a:endParaRPr>
                    </a:p>
                  </a:txBody>
                  <a:tcPr marL="9525" marR="9525" marT="9525" marB="0" anchor="ctr">
                    <a:solidFill>
                      <a:schemeClr val="accent4">
                        <a:lumMod val="40000"/>
                        <a:lumOff val="60000"/>
                      </a:schemeClr>
                    </a:solidFill>
                  </a:tcPr>
                </a:tc>
              </a:tr>
            </a:tbl>
          </a:graphicData>
        </a:graphic>
      </p:graphicFrame>
      <p:sp>
        <p:nvSpPr>
          <p:cNvPr id="8"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33</a:t>
            </a:fld>
            <a:endParaRPr lang="de-DE" altLang="de-DE"/>
          </a:p>
        </p:txBody>
      </p:sp>
      <p:sp>
        <p:nvSpPr>
          <p:cNvPr id="10"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36614774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smtClean="0"/>
              <a:t>Backup slides</a:t>
            </a:r>
            <a:endParaRPr lang="en-GB" sz="2400" dirty="0"/>
          </a:p>
        </p:txBody>
      </p:sp>
      <p:sp>
        <p:nvSpPr>
          <p:cNvPr id="4" name="Text Placeholder 3"/>
          <p:cNvSpPr>
            <a:spLocks noGrp="1"/>
          </p:cNvSpPr>
          <p:nvPr>
            <p:ph type="body" sz="quarter" idx="14"/>
          </p:nvPr>
        </p:nvSpPr>
        <p:spPr/>
        <p:txBody>
          <a:bodyPr/>
          <a:lstStyle/>
          <a:p>
            <a:r>
              <a:rPr lang="en-GB" dirty="0" smtClean="0"/>
              <a:t>ERC re-entry conditions</a:t>
            </a:r>
            <a:endParaRPr lang="en-GB" dirty="0"/>
          </a:p>
        </p:txBody>
      </p:sp>
      <p:sp>
        <p:nvSpPr>
          <p:cNvPr id="2" name="Text Placeholder 1"/>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422870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936961" y="332656"/>
            <a:ext cx="4818398" cy="3600972"/>
            <a:chOff x="6936961" y="332656"/>
            <a:chExt cx="4818398" cy="3600972"/>
          </a:xfrm>
        </p:grpSpPr>
        <p:sp>
          <p:nvSpPr>
            <p:cNvPr id="10" name="TextBox 9"/>
            <p:cNvSpPr txBox="1"/>
            <p:nvPr/>
          </p:nvSpPr>
          <p:spPr>
            <a:xfrm>
              <a:off x="8459991" y="3620914"/>
              <a:ext cx="2084032" cy="312714"/>
            </a:xfrm>
            <a:prstGeom prst="rect">
              <a:avLst/>
            </a:prstGeom>
            <a:noFill/>
          </p:spPr>
          <p:txBody>
            <a:bodyPr wrap="none" rtlCol="0">
              <a:spAutoFit/>
            </a:bodyPr>
            <a:lstStyle/>
            <a:p>
              <a:r>
                <a:rPr lang="en-GB" i="1" dirty="0" smtClean="0"/>
                <a:t>FPA = - 8 </a:t>
              </a:r>
              <a:r>
                <a:rPr lang="en-GB" i="1" dirty="0" err="1" smtClean="0"/>
                <a:t>deg</a:t>
              </a:r>
              <a:r>
                <a:rPr lang="en-GB" i="1" dirty="0" smtClean="0"/>
                <a:t> illustration</a:t>
              </a:r>
              <a:endParaRPr lang="en-GB" i="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961" y="332656"/>
              <a:ext cx="4780298" cy="312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925208" y="2852936"/>
              <a:ext cx="798617" cy="312714"/>
            </a:xfrm>
            <a:prstGeom prst="rect">
              <a:avLst/>
            </a:prstGeom>
            <a:noFill/>
          </p:spPr>
          <p:txBody>
            <a:bodyPr wrap="none" rtlCol="0">
              <a:spAutoFit/>
            </a:bodyPr>
            <a:lstStyle/>
            <a:p>
              <a:r>
                <a:rPr lang="en-GB" i="1" dirty="0" smtClean="0">
                  <a:solidFill>
                    <a:schemeClr val="bg1">
                      <a:lumMod val="65000"/>
                    </a:schemeClr>
                  </a:solidFill>
                </a:rPr>
                <a:t>Equator</a:t>
              </a:r>
              <a:endParaRPr lang="en-GB" i="1" dirty="0">
                <a:solidFill>
                  <a:schemeClr val="bg1">
                    <a:lumMod val="65000"/>
                  </a:schemeClr>
                </a:solidFill>
              </a:endParaRPr>
            </a:p>
          </p:txBody>
        </p:sp>
        <p:sp>
          <p:nvSpPr>
            <p:cNvPr id="14" name="TextBox 13"/>
            <p:cNvSpPr txBox="1"/>
            <p:nvPr/>
          </p:nvSpPr>
          <p:spPr>
            <a:xfrm>
              <a:off x="10544023" y="1299263"/>
              <a:ext cx="1067920" cy="574003"/>
            </a:xfrm>
            <a:prstGeom prst="rect">
              <a:avLst/>
            </a:prstGeom>
            <a:noFill/>
          </p:spPr>
          <p:txBody>
            <a:bodyPr wrap="none" rtlCol="0">
              <a:spAutoFit/>
            </a:bodyPr>
            <a:lstStyle/>
            <a:p>
              <a:r>
                <a:rPr lang="en-GB" i="1" dirty="0" smtClean="0">
                  <a:solidFill>
                    <a:srgbClr val="CDCD65"/>
                  </a:solidFill>
                </a:rPr>
                <a:t>Sun vector </a:t>
              </a:r>
              <a:br>
                <a:rPr lang="en-GB" i="1" dirty="0" smtClean="0">
                  <a:solidFill>
                    <a:srgbClr val="CDCD65"/>
                  </a:solidFill>
                </a:rPr>
              </a:br>
              <a:r>
                <a:rPr lang="en-GB" i="1" dirty="0" smtClean="0">
                  <a:solidFill>
                    <a:srgbClr val="CDCD65"/>
                  </a:solidFill>
                </a:rPr>
                <a:t>at EIP</a:t>
              </a:r>
              <a:endParaRPr lang="en-GB" i="1" dirty="0">
                <a:solidFill>
                  <a:srgbClr val="CDCD65"/>
                </a:solidFill>
              </a:endParaRPr>
            </a:p>
          </p:txBody>
        </p:sp>
        <p:sp>
          <p:nvSpPr>
            <p:cNvPr id="15" name="TextBox 14"/>
            <p:cNvSpPr txBox="1"/>
            <p:nvPr/>
          </p:nvSpPr>
          <p:spPr>
            <a:xfrm>
              <a:off x="6991284" y="2653240"/>
              <a:ext cx="788998" cy="553549"/>
            </a:xfrm>
            <a:prstGeom prst="rect">
              <a:avLst/>
            </a:prstGeom>
            <a:noFill/>
          </p:spPr>
          <p:txBody>
            <a:bodyPr wrap="none" rtlCol="0">
              <a:spAutoFit/>
            </a:bodyPr>
            <a:lstStyle/>
            <a:p>
              <a:r>
                <a:rPr lang="en-GB" i="1" dirty="0" smtClean="0">
                  <a:solidFill>
                    <a:schemeClr val="tx1">
                      <a:lumMod val="75000"/>
                      <a:lumOff val="25000"/>
                    </a:schemeClr>
                  </a:solidFill>
                </a:rPr>
                <a:t>Earth</a:t>
              </a:r>
              <a:br>
                <a:rPr lang="en-GB" i="1" dirty="0" smtClean="0">
                  <a:solidFill>
                    <a:schemeClr val="tx1">
                      <a:lumMod val="75000"/>
                      <a:lumOff val="25000"/>
                    </a:schemeClr>
                  </a:solidFill>
                </a:rPr>
              </a:br>
              <a:r>
                <a:rPr lang="en-GB" i="1" dirty="0" smtClean="0">
                  <a:solidFill>
                    <a:schemeClr val="tx1">
                      <a:lumMod val="75000"/>
                      <a:lumOff val="25000"/>
                    </a:schemeClr>
                  </a:solidFill>
                </a:rPr>
                <a:t>shadow</a:t>
              </a:r>
              <a:endParaRPr lang="en-GB" i="1" dirty="0">
                <a:solidFill>
                  <a:schemeClr val="tx1">
                    <a:lumMod val="75000"/>
                    <a:lumOff val="25000"/>
                  </a:schemeClr>
                </a:solidFill>
              </a:endParaRPr>
            </a:p>
          </p:txBody>
        </p:sp>
        <p:sp>
          <p:nvSpPr>
            <p:cNvPr id="16" name="TextBox 15"/>
            <p:cNvSpPr txBox="1"/>
            <p:nvPr/>
          </p:nvSpPr>
          <p:spPr>
            <a:xfrm>
              <a:off x="10365235" y="560603"/>
              <a:ext cx="1390124" cy="574003"/>
            </a:xfrm>
            <a:prstGeom prst="rect">
              <a:avLst/>
            </a:prstGeom>
            <a:noFill/>
          </p:spPr>
          <p:txBody>
            <a:bodyPr wrap="none" rtlCol="0">
              <a:spAutoFit/>
            </a:bodyPr>
            <a:lstStyle/>
            <a:p>
              <a:r>
                <a:rPr lang="en-GB" i="1" dirty="0" smtClean="0">
                  <a:solidFill>
                    <a:srgbClr val="0000FF"/>
                  </a:solidFill>
                </a:rPr>
                <a:t>Hyperbolic </a:t>
              </a:r>
              <a:br>
                <a:rPr lang="en-GB" i="1" dirty="0" smtClean="0">
                  <a:solidFill>
                    <a:srgbClr val="0000FF"/>
                  </a:solidFill>
                </a:rPr>
              </a:br>
              <a:r>
                <a:rPr lang="en-GB" i="1" dirty="0" smtClean="0">
                  <a:solidFill>
                    <a:srgbClr val="0000FF"/>
                  </a:solidFill>
                </a:rPr>
                <a:t>approach orbits</a:t>
              </a:r>
              <a:endParaRPr lang="en-GB" i="1" dirty="0">
                <a:solidFill>
                  <a:srgbClr val="0000FF"/>
                </a:solidFill>
              </a:endParaRPr>
            </a:p>
          </p:txBody>
        </p:sp>
        <p:sp>
          <p:nvSpPr>
            <p:cNvPr id="17" name="TextBox 16"/>
            <p:cNvSpPr txBox="1"/>
            <p:nvPr/>
          </p:nvSpPr>
          <p:spPr>
            <a:xfrm>
              <a:off x="7975723" y="1586265"/>
              <a:ext cx="968535" cy="312714"/>
            </a:xfrm>
            <a:prstGeom prst="rect">
              <a:avLst/>
            </a:prstGeom>
            <a:noFill/>
          </p:spPr>
          <p:txBody>
            <a:bodyPr wrap="none" rtlCol="0">
              <a:spAutoFit/>
            </a:bodyPr>
            <a:lstStyle/>
            <a:p>
              <a:r>
                <a:rPr lang="en-GB" i="1" dirty="0" smtClean="0">
                  <a:solidFill>
                    <a:srgbClr val="FF0000"/>
                  </a:solidFill>
                </a:rPr>
                <a:t>Entry arcs</a:t>
              </a:r>
              <a:endParaRPr lang="en-GB" i="1" dirty="0">
                <a:solidFill>
                  <a:srgbClr val="FF0000"/>
                </a:solidFill>
              </a:endParaRPr>
            </a:p>
          </p:txBody>
        </p:sp>
      </p:grpSp>
      <p:sp>
        <p:nvSpPr>
          <p:cNvPr id="2" name="Title 1"/>
          <p:cNvSpPr>
            <a:spLocks noGrp="1"/>
          </p:cNvSpPr>
          <p:nvPr>
            <p:ph type="title"/>
          </p:nvPr>
        </p:nvSpPr>
        <p:spPr/>
        <p:txBody>
          <a:bodyPr/>
          <a:lstStyle/>
          <a:p>
            <a:r>
              <a:rPr lang="en-GB" dirty="0" smtClean="0"/>
              <a:t>2030-T2 CP return </a:t>
            </a:r>
            <a:r>
              <a:rPr lang="en-GB" dirty="0"/>
              <a:t>transfer </a:t>
            </a:r>
            <a:r>
              <a:rPr lang="en-GB" dirty="0" smtClean="0"/>
              <a:t>example – Summary</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Content Placeholder 8"/>
          <p:cNvSpPr>
            <a:spLocks noGrp="1"/>
          </p:cNvSpPr>
          <p:nvPr>
            <p:ph idx="1"/>
          </p:nvPr>
        </p:nvSpPr>
        <p:spPr>
          <a:xfrm>
            <a:off x="472406" y="1300992"/>
            <a:ext cx="11600258" cy="687848"/>
          </a:xfrm>
        </p:spPr>
        <p:txBody>
          <a:bodyPr/>
          <a:lstStyle/>
          <a:p>
            <a:pPr marL="285750" indent="-285750">
              <a:buFont typeface="Wingdings" panose="05000000000000000000" pitchFamily="2" charset="2"/>
              <a:buChar char="Ø"/>
            </a:pPr>
            <a:r>
              <a:rPr lang="en-GB" dirty="0" smtClean="0"/>
              <a:t>XXXXX</a:t>
            </a:r>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a:p>
            <a:endParaRPr lang="en-GB" dirty="0"/>
          </a:p>
          <a:p>
            <a:endParaRPr lang="en-GB" dirty="0" smtClean="0"/>
          </a:p>
          <a:p>
            <a:pPr marL="465134" lvl="1" indent="-285750">
              <a:buFont typeface="Arial" panose="020B0604020202020204" pitchFamily="34" charset="0"/>
              <a:buChar char="•"/>
            </a:pPr>
            <a:endParaRPr lang="en-GB" dirty="0" smtClean="0"/>
          </a:p>
          <a:p>
            <a:pPr marL="465134" lvl="1" indent="-285750">
              <a:buFont typeface="Arial" panose="020B0604020202020204" pitchFamily="34" charset="0"/>
              <a:buChar char="•"/>
            </a:pPr>
            <a:endParaRPr lang="en-GB" dirty="0" smtClean="0"/>
          </a:p>
          <a:p>
            <a:pPr marL="465134" lvl="1" indent="-285750">
              <a:buFont typeface="Wingdings" panose="05000000000000000000" pitchFamily="2" charset="2"/>
              <a:buChar char="§"/>
            </a:pPr>
            <a:endParaRPr lang="en-GB" dirty="0" smtClean="0"/>
          </a:p>
          <a:p>
            <a:pPr marL="465134" lvl="1" indent="-285750">
              <a:buFont typeface="Arial" panose="020B0604020202020204" pitchFamily="34" charset="0"/>
              <a:buChar char="•"/>
            </a:pPr>
            <a:endParaRPr lang="en-GB" dirty="0" smtClean="0"/>
          </a:p>
        </p:txBody>
      </p:sp>
      <p:graphicFrame>
        <p:nvGraphicFramePr>
          <p:cNvPr id="4" name="Table 3"/>
          <p:cNvGraphicFramePr>
            <a:graphicFrameLocks noGrp="1"/>
          </p:cNvGraphicFramePr>
          <p:nvPr>
            <p:extLst>
              <p:ext uri="{D42A27DB-BD31-4B8C-83A1-F6EECF244321}">
                <p14:modId xmlns:p14="http://schemas.microsoft.com/office/powerpoint/2010/main" val="2484808228"/>
              </p:ext>
            </p:extLst>
          </p:nvPr>
        </p:nvGraphicFramePr>
        <p:xfrm>
          <a:off x="118800" y="1195200"/>
          <a:ext cx="6480000" cy="1490400"/>
        </p:xfrm>
        <a:graphic>
          <a:graphicData uri="http://schemas.openxmlformats.org/drawingml/2006/table">
            <a:tbl>
              <a:tblPr firstRow="1" firstCol="1" bandRow="1">
                <a:tableStyleId>{5C22544A-7EE6-4342-B048-85BDC9FD1C3A}</a:tableStyleId>
              </a:tblPr>
              <a:tblGrid>
                <a:gridCol w="1380798"/>
                <a:gridCol w="1699734"/>
                <a:gridCol w="1699734"/>
                <a:gridCol w="1699734"/>
              </a:tblGrid>
              <a:tr h="298080">
                <a:tc>
                  <a:txBody>
                    <a:bodyPr/>
                    <a:lstStyle/>
                    <a:p>
                      <a:pPr algn="ctr" fontAlgn="ctr"/>
                      <a:r>
                        <a:rPr lang="en-GB" sz="1100" u="none" strike="noStrike" dirty="0">
                          <a:effectLst/>
                        </a:rPr>
                        <a:t>Arrival Date</a:t>
                      </a:r>
                      <a:endParaRPr lang="en-GB" sz="1100" b="1" i="0" u="none" strike="noStrike" dirty="0">
                        <a:solidFill>
                          <a:srgbClr val="000000"/>
                        </a:solidFill>
                        <a:effectLst/>
                        <a:latin typeface="Calibri"/>
                      </a:endParaRPr>
                    </a:p>
                  </a:txBody>
                  <a:tcPr marL="9525" marR="9525" marT="9525" marB="0" anchor="ctr"/>
                </a:tc>
                <a:tc gridSpan="3">
                  <a:txBody>
                    <a:bodyPr/>
                    <a:lstStyle/>
                    <a:p>
                      <a:pPr algn="ctr" fontAlgn="ctr"/>
                      <a:r>
                        <a:rPr lang="en-GB" sz="1100" u="none" strike="noStrike">
                          <a:effectLst/>
                        </a:rPr>
                        <a:t>17/09/2031</a:t>
                      </a:r>
                      <a:endParaRPr lang="en-GB" sz="1100" b="0" i="0" u="none" strike="noStrike">
                        <a:solidFill>
                          <a:srgbClr val="000000"/>
                        </a:solidFill>
                        <a:effectLst/>
                        <a:latin typeface="Calibri"/>
                      </a:endParaRPr>
                    </a:p>
                  </a:txBody>
                  <a:tcPr marL="9525" marR="9525" marT="9525" marB="0" anchor="ctr"/>
                </a:tc>
                <a:tc hMerge="1">
                  <a:txBody>
                    <a:bodyPr/>
                    <a:lstStyle/>
                    <a:p>
                      <a:endParaRPr lang="en-GB"/>
                    </a:p>
                  </a:txBody>
                  <a:tcPr/>
                </a:tc>
                <a:tc hMerge="1">
                  <a:txBody>
                    <a:bodyPr/>
                    <a:lstStyle/>
                    <a:p>
                      <a:endParaRPr lang="en-GB"/>
                    </a:p>
                  </a:txBody>
                  <a:tcPr/>
                </a:tc>
              </a:tr>
              <a:tr h="298080">
                <a:tc rowSpan="2">
                  <a:txBody>
                    <a:bodyPr/>
                    <a:lstStyle/>
                    <a:p>
                      <a:pPr algn="ctr" fontAlgn="ctr"/>
                      <a:r>
                        <a:rPr lang="en-GB" sz="1100" u="none" strike="noStrike">
                          <a:effectLst/>
                        </a:rPr>
                        <a:t>Arrival Vinf (EME2000, km/s)</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Vx</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Vy</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Vz</a:t>
                      </a:r>
                      <a:endParaRPr lang="en-GB" sz="1100" b="1" i="0" u="none" strike="noStrike">
                        <a:solidFill>
                          <a:srgbClr val="000000"/>
                        </a:solidFill>
                        <a:effectLst/>
                        <a:latin typeface="Calibri"/>
                      </a:endParaRPr>
                    </a:p>
                  </a:txBody>
                  <a:tcPr marL="9525" marR="9525" marT="9525" marB="0" anchor="ctr"/>
                </a:tc>
              </a:tr>
              <a:tr h="298080">
                <a:tc vMerge="1">
                  <a:txBody>
                    <a:bodyPr/>
                    <a:lstStyle/>
                    <a:p>
                      <a:endParaRPr lang="en-GB"/>
                    </a:p>
                  </a:txBody>
                  <a:tcPr/>
                </a:tc>
                <a:tc>
                  <a:txBody>
                    <a:bodyPr/>
                    <a:lstStyle/>
                    <a:p>
                      <a:pPr algn="ctr" fontAlgn="b"/>
                      <a:r>
                        <a:rPr lang="en-GB" sz="1100" u="none" strike="noStrike">
                          <a:effectLst/>
                        </a:rPr>
                        <a:t>3.958</a:t>
                      </a:r>
                      <a:endParaRPr lang="en-GB" sz="1100" b="0" i="0" u="none" strike="noStrike">
                        <a:solidFill>
                          <a:srgbClr val="000000"/>
                        </a:solidFill>
                        <a:effectLst/>
                        <a:latin typeface="Calibri"/>
                      </a:endParaRPr>
                    </a:p>
                  </a:txBody>
                  <a:tcPr marL="9525" marR="9525" marT="9525" marB="0" anchor="ctr"/>
                </a:tc>
                <a:tc>
                  <a:txBody>
                    <a:bodyPr/>
                    <a:lstStyle/>
                    <a:p>
                      <a:pPr algn="ctr" fontAlgn="b"/>
                      <a:r>
                        <a:rPr lang="en-GB" sz="1100" u="none" strike="noStrike" dirty="0">
                          <a:effectLst/>
                        </a:rPr>
                        <a:t>1.923</a:t>
                      </a:r>
                      <a:endParaRPr lang="en-GB" sz="1100" b="0" i="0" u="none" strike="noStrike" dirty="0">
                        <a:solidFill>
                          <a:srgbClr val="000000"/>
                        </a:solidFill>
                        <a:effectLst/>
                        <a:latin typeface="Calibri"/>
                      </a:endParaRPr>
                    </a:p>
                  </a:txBody>
                  <a:tcPr marL="9525" marR="9525" marT="9525" marB="0" anchor="ctr"/>
                </a:tc>
                <a:tc>
                  <a:txBody>
                    <a:bodyPr/>
                    <a:lstStyle/>
                    <a:p>
                      <a:pPr algn="ctr" fontAlgn="b"/>
                      <a:r>
                        <a:rPr lang="en-GB" sz="1100" u="none" strike="noStrike">
                          <a:effectLst/>
                        </a:rPr>
                        <a:t>2.708</a:t>
                      </a:r>
                      <a:endParaRPr lang="en-GB" sz="1100" b="0" i="0" u="none" strike="noStrike">
                        <a:solidFill>
                          <a:srgbClr val="000000"/>
                        </a:solidFill>
                        <a:effectLst/>
                        <a:latin typeface="Calibri"/>
                      </a:endParaRPr>
                    </a:p>
                  </a:txBody>
                  <a:tcPr marL="9525" marR="9525" marT="9525" marB="0" anchor="ctr"/>
                </a:tc>
              </a:tr>
              <a:tr h="298080">
                <a:tc rowSpan="2">
                  <a:txBody>
                    <a:bodyPr/>
                    <a:lstStyle/>
                    <a:p>
                      <a:pPr algn="ctr" fontAlgn="ctr"/>
                      <a:r>
                        <a:rPr lang="en-GB" sz="1100" u="none" strike="noStrike">
                          <a:effectLst/>
                        </a:rPr>
                        <a:t>Arrival Vinf (EME2000, km/s, deg)</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dirty="0">
                          <a:effectLst/>
                        </a:rPr>
                        <a:t>V∞ magnitude</a:t>
                      </a:r>
                      <a:endParaRPr lang="en-GB" sz="1100" b="1" i="0" u="none" strike="noStrike" dirty="0">
                        <a:solidFill>
                          <a:srgbClr val="000000"/>
                        </a:solidFill>
                        <a:effectLst/>
                        <a:latin typeface="Calibri"/>
                      </a:endParaRPr>
                    </a:p>
                  </a:txBody>
                  <a:tcPr marL="9525" marR="9525" marT="9525" marB="0" anchor="ctr"/>
                </a:tc>
                <a:tc>
                  <a:txBody>
                    <a:bodyPr/>
                    <a:lstStyle/>
                    <a:p>
                      <a:pPr algn="ctr" fontAlgn="ctr"/>
                      <a:r>
                        <a:rPr lang="en-GB" sz="1100" u="none" strike="noStrike" dirty="0">
                          <a:effectLst/>
                        </a:rPr>
                        <a:t>Declination</a:t>
                      </a:r>
                      <a:endParaRPr lang="en-GB" sz="1100" b="1" i="0" u="none" strike="noStrike" dirty="0">
                        <a:solidFill>
                          <a:srgbClr val="000000"/>
                        </a:solidFill>
                        <a:effectLst/>
                        <a:latin typeface="Calibri"/>
                      </a:endParaRPr>
                    </a:p>
                  </a:txBody>
                  <a:tcPr marL="9525" marR="9525" marT="9525" marB="0" anchor="ctr"/>
                </a:tc>
                <a:tc>
                  <a:txBody>
                    <a:bodyPr/>
                    <a:lstStyle/>
                    <a:p>
                      <a:pPr algn="ctr" fontAlgn="ctr"/>
                      <a:r>
                        <a:rPr lang="en-GB" sz="1100" u="none" strike="noStrike">
                          <a:effectLst/>
                        </a:rPr>
                        <a:t>Right Ascension</a:t>
                      </a:r>
                      <a:endParaRPr lang="en-GB" sz="1100" b="1" i="0" u="none" strike="noStrike">
                        <a:solidFill>
                          <a:srgbClr val="000000"/>
                        </a:solidFill>
                        <a:effectLst/>
                        <a:latin typeface="Calibri"/>
                      </a:endParaRPr>
                    </a:p>
                  </a:txBody>
                  <a:tcPr marL="9525" marR="9525" marT="9525" marB="0" anchor="ctr"/>
                </a:tc>
              </a:tr>
              <a:tr h="298080">
                <a:tc vMerge="1">
                  <a:txBody>
                    <a:bodyPr/>
                    <a:lstStyle/>
                    <a:p>
                      <a:endParaRPr lang="en-GB"/>
                    </a:p>
                  </a:txBody>
                  <a:tcPr/>
                </a:tc>
                <a:tc>
                  <a:txBody>
                    <a:bodyPr/>
                    <a:lstStyle/>
                    <a:p>
                      <a:pPr algn="ctr" fontAlgn="b"/>
                      <a:r>
                        <a:rPr lang="en-GB" sz="1100" u="none" strike="noStrike">
                          <a:effectLst/>
                        </a:rPr>
                        <a:t>5.167</a:t>
                      </a:r>
                      <a:endParaRPr lang="en-GB" sz="1100" b="0" i="0" u="none" strike="noStrike">
                        <a:solidFill>
                          <a:srgbClr val="000000"/>
                        </a:solidFill>
                        <a:effectLst/>
                        <a:latin typeface="Calibri"/>
                      </a:endParaRPr>
                    </a:p>
                  </a:txBody>
                  <a:tcPr marL="9525" marR="9525" marT="9525" marB="0" anchor="ctr"/>
                </a:tc>
                <a:tc>
                  <a:txBody>
                    <a:bodyPr/>
                    <a:lstStyle/>
                    <a:p>
                      <a:pPr algn="ctr" fontAlgn="b"/>
                      <a:r>
                        <a:rPr lang="en-GB" sz="1100" u="none" strike="noStrike">
                          <a:effectLst/>
                        </a:rPr>
                        <a:t>31.608</a:t>
                      </a:r>
                      <a:endParaRPr lang="en-GB" sz="1100" b="0" i="0" u="none" strike="noStrike">
                        <a:solidFill>
                          <a:srgbClr val="000000"/>
                        </a:solidFill>
                        <a:effectLst/>
                        <a:latin typeface="Calibri"/>
                      </a:endParaRPr>
                    </a:p>
                  </a:txBody>
                  <a:tcPr marL="9525" marR="9525" marT="9525" marB="0" anchor="ctr"/>
                </a:tc>
                <a:tc>
                  <a:txBody>
                    <a:bodyPr/>
                    <a:lstStyle/>
                    <a:p>
                      <a:pPr algn="ctr" fontAlgn="b"/>
                      <a:r>
                        <a:rPr lang="en-GB" sz="1100" u="none" strike="noStrike" dirty="0">
                          <a:effectLst/>
                        </a:rPr>
                        <a:t>25.913</a:t>
                      </a:r>
                      <a:endParaRPr lang="en-GB" sz="1100" b="0" i="0" u="none" strike="noStrike" dirty="0">
                        <a:solidFill>
                          <a:srgbClr val="000000"/>
                        </a:solidFill>
                        <a:effectLst/>
                        <a:latin typeface="Calibri"/>
                      </a:endParaRPr>
                    </a:p>
                  </a:txBody>
                  <a:tcPr marL="9525" marR="9525" marT="9525" marB="0"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95594926"/>
              </p:ext>
            </p:extLst>
          </p:nvPr>
        </p:nvGraphicFramePr>
        <p:xfrm>
          <a:off x="118800" y="2905200"/>
          <a:ext cx="6625271" cy="3619500"/>
        </p:xfrm>
        <a:graphic>
          <a:graphicData uri="http://schemas.openxmlformats.org/drawingml/2006/table">
            <a:tbl>
              <a:tblPr firstRow="1" bandRow="1">
                <a:tableStyleId>{5C22544A-7EE6-4342-B048-85BDC9FD1C3A}</a:tableStyleId>
              </a:tblPr>
              <a:tblGrid>
                <a:gridCol w="1118395"/>
                <a:gridCol w="1376719"/>
                <a:gridCol w="1376719"/>
                <a:gridCol w="1376719"/>
                <a:gridCol w="1376719"/>
              </a:tblGrid>
              <a:tr h="571500">
                <a:tc>
                  <a:txBody>
                    <a:bodyPr/>
                    <a:lstStyle/>
                    <a:p>
                      <a:pPr algn="ctr" fontAlgn="ctr"/>
                      <a:r>
                        <a:rPr lang="en-GB" sz="1100" u="none" strike="noStrike" dirty="0">
                          <a:effectLst/>
                        </a:rPr>
                        <a:t>Case</a:t>
                      </a:r>
                      <a:endParaRPr lang="en-GB" sz="1100" b="1" i="0" u="none" strike="noStrike" dirty="0">
                        <a:solidFill>
                          <a:srgbClr val="000000"/>
                        </a:solidFill>
                        <a:effectLst/>
                        <a:latin typeface="Calibri"/>
                      </a:endParaRPr>
                    </a:p>
                  </a:txBody>
                  <a:tcPr marL="9525" marR="9525" marT="9525" marB="0" anchor="ctr"/>
                </a:tc>
                <a:tc>
                  <a:txBody>
                    <a:bodyPr/>
                    <a:lstStyle/>
                    <a:p>
                      <a:pPr algn="ctr" fontAlgn="ctr"/>
                      <a:r>
                        <a:rPr lang="en-GB" sz="1100" u="none" strike="noStrike" dirty="0">
                          <a:effectLst/>
                        </a:rPr>
                        <a:t>EIP osculating pericentre altitude (km)</a:t>
                      </a:r>
                      <a:endParaRPr lang="en-GB" sz="1100" b="1" i="0" u="none" strike="noStrike" dirty="0">
                        <a:solidFill>
                          <a:srgbClr val="000000"/>
                        </a:solidFill>
                        <a:effectLst/>
                        <a:latin typeface="Calibri"/>
                      </a:endParaRPr>
                    </a:p>
                  </a:txBody>
                  <a:tcPr marL="9525" marR="9525" marT="9525" marB="0" anchor="ctr"/>
                </a:tc>
                <a:tc>
                  <a:txBody>
                    <a:bodyPr/>
                    <a:lstStyle/>
                    <a:p>
                      <a:pPr algn="ctr" fontAlgn="ctr"/>
                      <a:r>
                        <a:rPr lang="en-GB" sz="1100" u="none" strike="noStrike">
                          <a:effectLst/>
                        </a:rPr>
                        <a:t>Re-entry site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Relative velocity at EIP (km/s)</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Local Solar Time at EIP (hours)</a:t>
                      </a:r>
                      <a:endParaRPr lang="en-GB" sz="1100" b="1" i="0" u="none" strike="noStrike">
                        <a:solidFill>
                          <a:srgbClr val="000000"/>
                        </a:solidFill>
                        <a:effectLst/>
                        <a:latin typeface="Calibri"/>
                      </a:endParaRPr>
                    </a:p>
                  </a:txBody>
                  <a:tcPr marL="9525" marR="9525" marT="9525" marB="0" anchor="ctr"/>
                </a:tc>
              </a:tr>
              <a:tr h="190500">
                <a:tc rowSpan="4">
                  <a:txBody>
                    <a:bodyPr/>
                    <a:lstStyle/>
                    <a:p>
                      <a:pPr algn="ctr" fontAlgn="ctr"/>
                      <a:r>
                        <a:rPr lang="en-GB" sz="1100" u="none" strike="noStrike" dirty="0">
                          <a:effectLst/>
                        </a:rPr>
                        <a:t>Entry </a:t>
                      </a:r>
                      <a:r>
                        <a:rPr lang="en-GB" sz="1100" u="none" strike="noStrike" dirty="0" smtClean="0">
                          <a:effectLst/>
                        </a:rPr>
                        <a:t>FPA</a:t>
                      </a:r>
                      <a:br>
                        <a:rPr lang="en-GB" sz="1100" u="none" strike="noStrike" dirty="0" smtClean="0">
                          <a:effectLst/>
                        </a:rPr>
                      </a:br>
                      <a:r>
                        <a:rPr lang="en-GB" sz="1100" u="none" strike="noStrike" dirty="0" smtClean="0">
                          <a:effectLst/>
                        </a:rPr>
                        <a:t>- </a:t>
                      </a:r>
                      <a:r>
                        <a:rPr lang="en-GB" sz="1100" u="none" strike="noStrike" dirty="0">
                          <a:effectLst/>
                        </a:rPr>
                        <a:t>15 </a:t>
                      </a:r>
                      <a:r>
                        <a:rPr lang="en-GB" sz="1100" u="none" strike="noStrike" dirty="0" err="1">
                          <a:effectLst/>
                        </a:rPr>
                        <a:t>deg</a:t>
                      </a:r>
                      <a:endParaRPr lang="en-GB" sz="1100" b="1" i="0" u="none" strike="noStrike" dirty="0">
                        <a:solidFill>
                          <a:srgbClr val="000000"/>
                        </a:solidFill>
                        <a:effectLst/>
                        <a:latin typeface="Calibri"/>
                      </a:endParaRPr>
                    </a:p>
                  </a:txBody>
                  <a:tcPr marL="9525" marR="9525" marT="9525" marB="0" anchor="ctr"/>
                </a:tc>
                <a:tc rowSpan="4">
                  <a:txBody>
                    <a:bodyPr/>
                    <a:lstStyle/>
                    <a:p>
                      <a:pPr algn="ctr" fontAlgn="ctr"/>
                      <a:r>
                        <a:rPr lang="en-GB" sz="1100" u="none" strike="noStrike" dirty="0">
                          <a:effectLst/>
                        </a:rPr>
                        <a:t>13.0</a:t>
                      </a:r>
                      <a:endParaRPr lang="en-GB" sz="1100" b="0" i="0" u="none" strike="noStrike" dirty="0">
                        <a:solidFill>
                          <a:srgbClr val="000000"/>
                        </a:solidFill>
                        <a:effectLst/>
                        <a:latin typeface="Calibri"/>
                      </a:endParaRPr>
                    </a:p>
                  </a:txBody>
                  <a:tcPr marL="9525" marR="9525" marT="9525" marB="0" anchor="ctr"/>
                </a:tc>
                <a:tc>
                  <a:txBody>
                    <a:bodyPr/>
                    <a:lstStyle/>
                    <a:p>
                      <a:pPr algn="ctr" fontAlgn="ctr"/>
                      <a:r>
                        <a:rPr lang="en-GB" sz="1100" u="none" strike="noStrike">
                          <a:effectLst/>
                        </a:rPr>
                        <a:t>Utah prograde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11.91</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20.1</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a:effectLst/>
                        </a:rPr>
                        <a:t>Utah retrograde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12.54</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8.1</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a:effectLst/>
                        </a:rPr>
                        <a:t>Woomera prograde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12.03</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23.9</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a:effectLst/>
                        </a:rPr>
                        <a:t>Woomera retrograde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12.42</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4.3</a:t>
                      </a:r>
                      <a:endParaRPr lang="en-GB" sz="1100" b="0" i="0" u="none" strike="noStrike">
                        <a:solidFill>
                          <a:srgbClr val="000000"/>
                        </a:solidFill>
                        <a:effectLst/>
                        <a:latin typeface="Calibri"/>
                      </a:endParaRPr>
                    </a:p>
                  </a:txBody>
                  <a:tcPr marL="9525" marR="9525" marT="9525" marB="0" anchor="ctr"/>
                </a:tc>
              </a:tr>
              <a:tr h="190500">
                <a:tc rowSpan="4">
                  <a:txBody>
                    <a:bodyPr/>
                    <a:lstStyle/>
                    <a:p>
                      <a:pPr algn="ctr" fontAlgn="ctr"/>
                      <a:r>
                        <a:rPr lang="en-GB" sz="1100" u="none" strike="noStrike" dirty="0">
                          <a:effectLst/>
                        </a:rPr>
                        <a:t>Entry </a:t>
                      </a:r>
                      <a:r>
                        <a:rPr lang="en-GB" sz="1100" u="none" strike="noStrike" dirty="0" smtClean="0">
                          <a:effectLst/>
                        </a:rPr>
                        <a:t>FPA</a:t>
                      </a:r>
                      <a:br>
                        <a:rPr lang="en-GB" sz="1100" u="none" strike="noStrike" dirty="0" smtClean="0">
                          <a:effectLst/>
                        </a:rPr>
                      </a:br>
                      <a:r>
                        <a:rPr lang="en-GB" sz="1100" u="none" strike="noStrike" dirty="0" smtClean="0">
                          <a:effectLst/>
                        </a:rPr>
                        <a:t>- </a:t>
                      </a:r>
                      <a:r>
                        <a:rPr lang="en-GB" sz="1100" u="none" strike="noStrike" dirty="0">
                          <a:effectLst/>
                        </a:rPr>
                        <a:t>13 </a:t>
                      </a:r>
                      <a:r>
                        <a:rPr lang="en-GB" sz="1100" u="none" strike="noStrike" dirty="0" err="1">
                          <a:effectLst/>
                        </a:rPr>
                        <a:t>deg</a:t>
                      </a:r>
                      <a:endParaRPr lang="en-GB" sz="1100" b="1" i="0" u="none" strike="noStrike" dirty="0">
                        <a:solidFill>
                          <a:srgbClr val="000000"/>
                        </a:solidFill>
                        <a:effectLst/>
                        <a:latin typeface="Calibri"/>
                      </a:endParaRPr>
                    </a:p>
                  </a:txBody>
                  <a:tcPr marL="9525" marR="9525" marT="9525" marB="0" anchor="ctr">
                    <a:solidFill>
                      <a:srgbClr val="E7EDF1"/>
                    </a:solidFill>
                  </a:tcPr>
                </a:tc>
                <a:tc rowSpan="4">
                  <a:txBody>
                    <a:bodyPr/>
                    <a:lstStyle/>
                    <a:p>
                      <a:pPr algn="ctr" fontAlgn="ctr"/>
                      <a:r>
                        <a:rPr lang="en-GB" sz="1100" u="none" strike="noStrike" dirty="0">
                          <a:effectLst/>
                        </a:rPr>
                        <a:t>-81.7</a:t>
                      </a:r>
                      <a:endParaRPr lang="en-GB" sz="1100" b="0" i="0" u="none" strike="noStrike" dirty="0">
                        <a:solidFill>
                          <a:srgbClr val="000000"/>
                        </a:solidFill>
                        <a:effectLst/>
                        <a:latin typeface="Calibri"/>
                      </a:endParaRPr>
                    </a:p>
                  </a:txBody>
                  <a:tcPr marL="9525" marR="9525" marT="9525" marB="0" anchor="ctr">
                    <a:solidFill>
                      <a:srgbClr val="E7EDF1"/>
                    </a:solidFill>
                  </a:tcPr>
                </a:tc>
                <a:tc>
                  <a:txBody>
                    <a:bodyPr/>
                    <a:lstStyle/>
                    <a:p>
                      <a:pPr algn="ctr" fontAlgn="ctr"/>
                      <a:r>
                        <a:rPr lang="en-GB" sz="1100" u="none" strike="noStrike">
                          <a:effectLst/>
                        </a:rPr>
                        <a:t>Utah prograde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11.90</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20.4</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a:effectLst/>
                        </a:rPr>
                        <a:t>Utah retrograde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12.55</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7.8</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dirty="0" err="1">
                          <a:solidFill>
                            <a:srgbClr val="C86400"/>
                          </a:solidFill>
                          <a:effectLst/>
                        </a:rPr>
                        <a:t>Woomera</a:t>
                      </a:r>
                      <a:r>
                        <a:rPr lang="en-GB" sz="1100" u="none" strike="noStrike" dirty="0">
                          <a:solidFill>
                            <a:srgbClr val="C86400"/>
                          </a:solidFill>
                          <a:effectLst/>
                        </a:rPr>
                        <a:t> </a:t>
                      </a:r>
                      <a:r>
                        <a:rPr lang="en-GB" sz="1100" u="none" strike="noStrike" dirty="0" smtClean="0">
                          <a:solidFill>
                            <a:srgbClr val="C86400"/>
                          </a:solidFill>
                          <a:effectLst/>
                        </a:rPr>
                        <a:t>prograde*</a:t>
                      </a:r>
                      <a:endParaRPr lang="en-GB" sz="1100" b="1" i="0" u="none" strike="noStrike" dirty="0">
                        <a:solidFill>
                          <a:srgbClr val="C86400"/>
                        </a:solidFill>
                        <a:effectLst/>
                        <a:latin typeface="Calibri"/>
                      </a:endParaRPr>
                    </a:p>
                  </a:txBody>
                  <a:tcPr marL="9525" marR="9525" marT="9525" marB="0" anchor="ctr"/>
                </a:tc>
                <a:tc>
                  <a:txBody>
                    <a:bodyPr/>
                    <a:lstStyle/>
                    <a:p>
                      <a:pPr algn="ctr" fontAlgn="ctr"/>
                      <a:r>
                        <a:rPr lang="en-GB" sz="1100" u="none" strike="noStrike">
                          <a:solidFill>
                            <a:srgbClr val="C86400"/>
                          </a:solidFill>
                          <a:effectLst/>
                        </a:rPr>
                        <a:t>12.07</a:t>
                      </a:r>
                      <a:endParaRPr lang="en-GB" sz="1100" b="0" i="0" u="none" strike="noStrike">
                        <a:solidFill>
                          <a:srgbClr val="C86400"/>
                        </a:solidFill>
                        <a:effectLst/>
                        <a:latin typeface="Calibri"/>
                      </a:endParaRPr>
                    </a:p>
                  </a:txBody>
                  <a:tcPr marL="9525" marR="9525" marT="9525" marB="0" anchor="ctr"/>
                </a:tc>
                <a:tc>
                  <a:txBody>
                    <a:bodyPr/>
                    <a:lstStyle/>
                    <a:p>
                      <a:pPr algn="ctr" fontAlgn="ctr"/>
                      <a:r>
                        <a:rPr lang="en-GB" sz="1100" u="none" strike="noStrike">
                          <a:solidFill>
                            <a:srgbClr val="C86400"/>
                          </a:solidFill>
                          <a:effectLst/>
                        </a:rPr>
                        <a:t>0.4</a:t>
                      </a:r>
                      <a:endParaRPr lang="en-GB" sz="1100" b="0" i="0" u="none" strike="noStrike">
                        <a:solidFill>
                          <a:srgbClr val="C864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dirty="0" err="1">
                          <a:solidFill>
                            <a:srgbClr val="C86400"/>
                          </a:solidFill>
                          <a:effectLst/>
                        </a:rPr>
                        <a:t>Woomera</a:t>
                      </a:r>
                      <a:r>
                        <a:rPr lang="en-GB" sz="1100" u="none" strike="noStrike" dirty="0">
                          <a:solidFill>
                            <a:srgbClr val="C86400"/>
                          </a:solidFill>
                          <a:effectLst/>
                        </a:rPr>
                        <a:t> </a:t>
                      </a:r>
                      <a:r>
                        <a:rPr lang="en-GB" sz="1100" u="none" strike="noStrike" dirty="0" smtClean="0">
                          <a:solidFill>
                            <a:srgbClr val="C86400"/>
                          </a:solidFill>
                          <a:effectLst/>
                        </a:rPr>
                        <a:t>retrograde*</a:t>
                      </a:r>
                      <a:endParaRPr lang="en-GB" sz="1100" b="1" i="0" u="none" strike="noStrike" dirty="0">
                        <a:solidFill>
                          <a:srgbClr val="C86400"/>
                        </a:solidFill>
                        <a:effectLst/>
                        <a:latin typeface="Calibri"/>
                      </a:endParaRPr>
                    </a:p>
                  </a:txBody>
                  <a:tcPr marL="9525" marR="9525" marT="9525" marB="0" anchor="ctr"/>
                </a:tc>
                <a:tc>
                  <a:txBody>
                    <a:bodyPr/>
                    <a:lstStyle/>
                    <a:p>
                      <a:pPr algn="ctr" fontAlgn="ctr"/>
                      <a:r>
                        <a:rPr lang="en-GB" sz="1100" u="none" strike="noStrike">
                          <a:solidFill>
                            <a:srgbClr val="C86400"/>
                          </a:solidFill>
                          <a:effectLst/>
                        </a:rPr>
                        <a:t>12.38</a:t>
                      </a:r>
                      <a:endParaRPr lang="en-GB" sz="1100" b="0" i="0" u="none" strike="noStrike">
                        <a:solidFill>
                          <a:srgbClr val="C86400"/>
                        </a:solidFill>
                        <a:effectLst/>
                        <a:latin typeface="Calibri"/>
                      </a:endParaRPr>
                    </a:p>
                  </a:txBody>
                  <a:tcPr marL="9525" marR="9525" marT="9525" marB="0" anchor="ctr"/>
                </a:tc>
                <a:tc>
                  <a:txBody>
                    <a:bodyPr/>
                    <a:lstStyle/>
                    <a:p>
                      <a:pPr algn="ctr" fontAlgn="ctr"/>
                      <a:r>
                        <a:rPr lang="en-GB" sz="1100" u="none" strike="noStrike" dirty="0">
                          <a:solidFill>
                            <a:srgbClr val="C86400"/>
                          </a:solidFill>
                          <a:effectLst/>
                        </a:rPr>
                        <a:t>3.80</a:t>
                      </a:r>
                      <a:endParaRPr lang="en-GB" sz="1100" b="0" i="0" u="none" strike="noStrike" dirty="0">
                        <a:solidFill>
                          <a:srgbClr val="C86400"/>
                        </a:solidFill>
                        <a:effectLst/>
                        <a:latin typeface="Calibri"/>
                      </a:endParaRPr>
                    </a:p>
                  </a:txBody>
                  <a:tcPr marL="9525" marR="9525" marT="9525" marB="0" anchor="ctr"/>
                </a:tc>
              </a:tr>
              <a:tr h="190500">
                <a:tc rowSpan="4">
                  <a:txBody>
                    <a:bodyPr/>
                    <a:lstStyle/>
                    <a:p>
                      <a:pPr algn="ctr" fontAlgn="ctr"/>
                      <a:r>
                        <a:rPr lang="en-GB" sz="1100" u="none" strike="noStrike" dirty="0">
                          <a:effectLst/>
                        </a:rPr>
                        <a:t>Entry </a:t>
                      </a:r>
                      <a:r>
                        <a:rPr lang="en-GB" sz="1100" u="none" strike="noStrike" dirty="0" smtClean="0">
                          <a:effectLst/>
                        </a:rPr>
                        <a:t>FPA</a:t>
                      </a:r>
                      <a:br>
                        <a:rPr lang="en-GB" sz="1100" u="none" strike="noStrike" dirty="0" smtClean="0">
                          <a:effectLst/>
                        </a:rPr>
                      </a:br>
                      <a:r>
                        <a:rPr lang="en-GB" sz="1100" u="none" strike="noStrike" dirty="0" smtClean="0">
                          <a:effectLst/>
                        </a:rPr>
                        <a:t>- </a:t>
                      </a:r>
                      <a:r>
                        <a:rPr lang="en-GB" sz="1100" u="none" strike="noStrike" dirty="0">
                          <a:effectLst/>
                        </a:rPr>
                        <a:t>11 </a:t>
                      </a:r>
                      <a:r>
                        <a:rPr lang="en-GB" sz="1100" u="none" strike="noStrike" dirty="0" err="1">
                          <a:effectLst/>
                        </a:rPr>
                        <a:t>deg</a:t>
                      </a:r>
                      <a:endParaRPr lang="en-GB" sz="1100" b="1" i="0" u="none" strike="noStrike" dirty="0">
                        <a:solidFill>
                          <a:srgbClr val="000000"/>
                        </a:solidFill>
                        <a:effectLst/>
                        <a:latin typeface="Calibri"/>
                      </a:endParaRPr>
                    </a:p>
                  </a:txBody>
                  <a:tcPr marL="9525" marR="9525" marT="9525" marB="0" anchor="ctr"/>
                </a:tc>
                <a:tc rowSpan="4">
                  <a:txBody>
                    <a:bodyPr/>
                    <a:lstStyle/>
                    <a:p>
                      <a:pPr algn="ctr" fontAlgn="ctr"/>
                      <a:r>
                        <a:rPr lang="en-GB" sz="1100" u="none" strike="noStrike">
                          <a:effectLst/>
                        </a:rPr>
                        <a:t>-160.8</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Utah prograde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11.89</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20.7</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a:effectLst/>
                        </a:rPr>
                        <a:t>Utah retrograde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12.56</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7.5</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dirty="0" err="1">
                          <a:solidFill>
                            <a:srgbClr val="FF0000"/>
                          </a:solidFill>
                          <a:effectLst/>
                        </a:rPr>
                        <a:t>Woomera</a:t>
                      </a:r>
                      <a:r>
                        <a:rPr lang="en-GB" sz="1100" u="none" strike="noStrike" dirty="0">
                          <a:solidFill>
                            <a:srgbClr val="FF0000"/>
                          </a:solidFill>
                          <a:effectLst/>
                        </a:rPr>
                        <a:t> </a:t>
                      </a:r>
                      <a:r>
                        <a:rPr lang="en-GB" sz="1100" u="none" strike="noStrike" dirty="0" smtClean="0">
                          <a:solidFill>
                            <a:srgbClr val="FF0000"/>
                          </a:solidFill>
                          <a:effectLst/>
                        </a:rPr>
                        <a:t>prograde*</a:t>
                      </a:r>
                      <a:endParaRPr lang="en-GB" sz="1100" b="1" i="0" u="none" strike="noStrike" dirty="0">
                        <a:solidFill>
                          <a:srgbClr val="FF0000"/>
                        </a:solidFill>
                        <a:effectLst/>
                        <a:latin typeface="Calibri"/>
                      </a:endParaRPr>
                    </a:p>
                  </a:txBody>
                  <a:tcPr marL="9525" marR="9525" marT="9525" marB="0" anchor="ctr"/>
                </a:tc>
                <a:tc>
                  <a:txBody>
                    <a:bodyPr/>
                    <a:lstStyle/>
                    <a:p>
                      <a:pPr algn="ctr" fontAlgn="ctr"/>
                      <a:r>
                        <a:rPr lang="en-GB" sz="1100" u="none" strike="noStrike">
                          <a:solidFill>
                            <a:srgbClr val="FF0000"/>
                          </a:solidFill>
                          <a:effectLst/>
                        </a:rPr>
                        <a:t>12.14</a:t>
                      </a:r>
                      <a:endParaRPr lang="en-GB" sz="1100" b="0" i="0" u="none" strike="noStrike">
                        <a:solidFill>
                          <a:srgbClr val="FF0000"/>
                        </a:solidFill>
                        <a:effectLst/>
                        <a:latin typeface="Calibri"/>
                      </a:endParaRPr>
                    </a:p>
                  </a:txBody>
                  <a:tcPr marL="9525" marR="9525" marT="9525" marB="0" anchor="ctr"/>
                </a:tc>
                <a:tc>
                  <a:txBody>
                    <a:bodyPr/>
                    <a:lstStyle/>
                    <a:p>
                      <a:pPr algn="ctr" fontAlgn="ctr"/>
                      <a:r>
                        <a:rPr lang="en-GB" sz="1100" u="none" strike="noStrike" dirty="0">
                          <a:solidFill>
                            <a:srgbClr val="FF0000"/>
                          </a:solidFill>
                          <a:effectLst/>
                        </a:rPr>
                        <a:t>1.2</a:t>
                      </a:r>
                      <a:endParaRPr lang="en-GB" sz="1100" b="0" i="0" u="none" strike="noStrike" dirty="0">
                        <a:solidFill>
                          <a:srgbClr val="FF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dirty="0" err="1">
                          <a:solidFill>
                            <a:srgbClr val="FF0000"/>
                          </a:solidFill>
                          <a:effectLst/>
                        </a:rPr>
                        <a:t>Woomera</a:t>
                      </a:r>
                      <a:r>
                        <a:rPr lang="en-GB" sz="1100" u="none" strike="noStrike" dirty="0">
                          <a:solidFill>
                            <a:srgbClr val="FF0000"/>
                          </a:solidFill>
                          <a:effectLst/>
                        </a:rPr>
                        <a:t> </a:t>
                      </a:r>
                      <a:r>
                        <a:rPr lang="en-GB" sz="1100" u="none" strike="noStrike" dirty="0" smtClean="0">
                          <a:solidFill>
                            <a:srgbClr val="FF0000"/>
                          </a:solidFill>
                          <a:effectLst/>
                        </a:rPr>
                        <a:t>retrograde*</a:t>
                      </a:r>
                      <a:endParaRPr lang="en-GB" sz="1100" b="1" i="0" u="none" strike="noStrike" dirty="0">
                        <a:solidFill>
                          <a:srgbClr val="FF0000"/>
                        </a:solidFill>
                        <a:effectLst/>
                        <a:latin typeface="Calibri"/>
                      </a:endParaRPr>
                    </a:p>
                  </a:txBody>
                  <a:tcPr marL="9525" marR="9525" marT="9525" marB="0" anchor="ctr"/>
                </a:tc>
                <a:tc>
                  <a:txBody>
                    <a:bodyPr/>
                    <a:lstStyle/>
                    <a:p>
                      <a:pPr algn="ctr" fontAlgn="ctr"/>
                      <a:r>
                        <a:rPr lang="en-GB" sz="1100" u="none" strike="noStrike">
                          <a:solidFill>
                            <a:srgbClr val="FF0000"/>
                          </a:solidFill>
                          <a:effectLst/>
                        </a:rPr>
                        <a:t>12.31</a:t>
                      </a:r>
                      <a:endParaRPr lang="en-GB" sz="1100" b="0" i="0" u="none" strike="noStrike">
                        <a:solidFill>
                          <a:srgbClr val="FF0000"/>
                        </a:solidFill>
                        <a:effectLst/>
                        <a:latin typeface="Calibri"/>
                      </a:endParaRPr>
                    </a:p>
                  </a:txBody>
                  <a:tcPr marL="9525" marR="9525" marT="9525" marB="0" anchor="ctr"/>
                </a:tc>
                <a:tc>
                  <a:txBody>
                    <a:bodyPr/>
                    <a:lstStyle/>
                    <a:p>
                      <a:pPr algn="ctr" fontAlgn="ctr"/>
                      <a:r>
                        <a:rPr lang="en-GB" sz="1100" u="none" strike="noStrike" dirty="0">
                          <a:solidFill>
                            <a:srgbClr val="FF0000"/>
                          </a:solidFill>
                          <a:effectLst/>
                        </a:rPr>
                        <a:t>3</a:t>
                      </a:r>
                      <a:endParaRPr lang="en-GB" sz="1100" b="0" i="0" u="none" strike="noStrike" dirty="0">
                        <a:solidFill>
                          <a:srgbClr val="FF0000"/>
                        </a:solidFill>
                        <a:effectLst/>
                        <a:latin typeface="Calibri"/>
                      </a:endParaRPr>
                    </a:p>
                  </a:txBody>
                  <a:tcPr marL="9525" marR="9525" marT="9525" marB="0" anchor="ctr"/>
                </a:tc>
              </a:tr>
              <a:tr h="190500">
                <a:tc rowSpan="4">
                  <a:txBody>
                    <a:bodyPr/>
                    <a:lstStyle/>
                    <a:p>
                      <a:pPr algn="ctr" fontAlgn="ctr"/>
                      <a:r>
                        <a:rPr lang="en-GB" sz="1100" u="none" strike="noStrike" dirty="0">
                          <a:effectLst/>
                        </a:rPr>
                        <a:t>Entry </a:t>
                      </a:r>
                      <a:r>
                        <a:rPr lang="en-GB" sz="1100" u="none" strike="noStrike" dirty="0" smtClean="0">
                          <a:effectLst/>
                        </a:rPr>
                        <a:t>FPA</a:t>
                      </a:r>
                      <a:br>
                        <a:rPr lang="en-GB" sz="1100" u="none" strike="noStrike" dirty="0" smtClean="0">
                          <a:effectLst/>
                        </a:rPr>
                      </a:br>
                      <a:r>
                        <a:rPr lang="en-GB" sz="1100" u="none" strike="noStrike" dirty="0" smtClean="0">
                          <a:effectLst/>
                        </a:rPr>
                        <a:t>- </a:t>
                      </a:r>
                      <a:r>
                        <a:rPr lang="en-GB" sz="1100" u="none" strike="noStrike" dirty="0">
                          <a:effectLst/>
                        </a:rPr>
                        <a:t>8 </a:t>
                      </a:r>
                      <a:r>
                        <a:rPr lang="en-GB" sz="1100" u="none" strike="noStrike" dirty="0" err="1">
                          <a:effectLst/>
                        </a:rPr>
                        <a:t>deg</a:t>
                      </a:r>
                      <a:endParaRPr lang="en-GB" sz="1100" b="1" i="0" u="none" strike="noStrike" dirty="0">
                        <a:solidFill>
                          <a:srgbClr val="000000"/>
                        </a:solidFill>
                        <a:effectLst/>
                        <a:latin typeface="Calibri"/>
                      </a:endParaRPr>
                    </a:p>
                  </a:txBody>
                  <a:tcPr marL="9525" marR="9525" marT="9525" marB="0" anchor="ctr">
                    <a:solidFill>
                      <a:srgbClr val="E7EDF1"/>
                    </a:solidFill>
                  </a:tcPr>
                </a:tc>
                <a:tc rowSpan="4">
                  <a:txBody>
                    <a:bodyPr/>
                    <a:lstStyle/>
                    <a:p>
                      <a:pPr algn="ctr" fontAlgn="ctr"/>
                      <a:r>
                        <a:rPr lang="en-GB" sz="1100" u="none" strike="noStrike" dirty="0">
                          <a:effectLst/>
                        </a:rPr>
                        <a:t>-252.5</a:t>
                      </a:r>
                      <a:endParaRPr lang="en-GB" sz="1100" b="0" i="0" u="none" strike="noStrike" dirty="0">
                        <a:solidFill>
                          <a:srgbClr val="000000"/>
                        </a:solidFill>
                        <a:effectLst/>
                        <a:latin typeface="Calibri"/>
                      </a:endParaRPr>
                    </a:p>
                  </a:txBody>
                  <a:tcPr marL="9525" marR="9525" marT="9525" marB="0" anchor="ctr">
                    <a:solidFill>
                      <a:srgbClr val="E7EDF1"/>
                    </a:solidFill>
                  </a:tcPr>
                </a:tc>
                <a:tc>
                  <a:txBody>
                    <a:bodyPr/>
                    <a:lstStyle/>
                    <a:p>
                      <a:pPr algn="ctr" fontAlgn="ctr"/>
                      <a:r>
                        <a:rPr lang="en-GB" sz="1100" u="none" strike="noStrike">
                          <a:effectLst/>
                        </a:rPr>
                        <a:t>Utah prograde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11.88</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dirty="0">
                          <a:effectLst/>
                        </a:rPr>
                        <a:t>21.1</a:t>
                      </a:r>
                      <a:endParaRPr lang="en-GB" sz="1100" b="0" i="0" u="none" strike="noStrike" dirty="0">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a:effectLst/>
                        </a:rPr>
                        <a:t>Utah retrograde</a:t>
                      </a:r>
                      <a:endParaRPr lang="en-GB" sz="1100" b="1"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12.57</a:t>
                      </a:r>
                      <a:endParaRPr lang="en-GB" sz="1100" b="0" i="0" u="none" strike="noStrike">
                        <a:solidFill>
                          <a:srgbClr val="000000"/>
                        </a:solidFill>
                        <a:effectLst/>
                        <a:latin typeface="Calibri"/>
                      </a:endParaRPr>
                    </a:p>
                  </a:txBody>
                  <a:tcPr marL="9525" marR="9525" marT="9525" marB="0" anchor="ctr"/>
                </a:tc>
                <a:tc>
                  <a:txBody>
                    <a:bodyPr/>
                    <a:lstStyle/>
                    <a:p>
                      <a:pPr algn="ctr" fontAlgn="ctr"/>
                      <a:r>
                        <a:rPr lang="en-GB" sz="1100" u="none" strike="noStrike">
                          <a:effectLst/>
                        </a:rPr>
                        <a:t>7.1</a:t>
                      </a:r>
                      <a:endParaRPr lang="en-GB" sz="1100" b="0" i="0" u="none" strike="noStrike">
                        <a:solidFill>
                          <a:srgbClr val="00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dirty="0" err="1">
                          <a:solidFill>
                            <a:srgbClr val="FF0000"/>
                          </a:solidFill>
                          <a:effectLst/>
                        </a:rPr>
                        <a:t>Woomera</a:t>
                      </a:r>
                      <a:r>
                        <a:rPr lang="en-GB" sz="1100" u="none" strike="noStrike" dirty="0">
                          <a:solidFill>
                            <a:srgbClr val="FF0000"/>
                          </a:solidFill>
                          <a:effectLst/>
                        </a:rPr>
                        <a:t> </a:t>
                      </a:r>
                      <a:r>
                        <a:rPr lang="en-GB" sz="1100" u="none" strike="noStrike" dirty="0" smtClean="0">
                          <a:solidFill>
                            <a:srgbClr val="FF0000"/>
                          </a:solidFill>
                          <a:effectLst/>
                        </a:rPr>
                        <a:t>prograde*</a:t>
                      </a:r>
                      <a:endParaRPr lang="en-GB" sz="1100" b="1" i="0" u="none" strike="noStrike" dirty="0">
                        <a:solidFill>
                          <a:srgbClr val="FF0000"/>
                        </a:solidFill>
                        <a:effectLst/>
                        <a:latin typeface="Calibri"/>
                      </a:endParaRPr>
                    </a:p>
                  </a:txBody>
                  <a:tcPr marL="9525" marR="9525" marT="9525" marB="0" anchor="ctr"/>
                </a:tc>
                <a:tc>
                  <a:txBody>
                    <a:bodyPr/>
                    <a:lstStyle/>
                    <a:p>
                      <a:pPr algn="ctr" fontAlgn="ctr"/>
                      <a:r>
                        <a:rPr lang="en-GB" sz="1100" u="none" strike="noStrike">
                          <a:solidFill>
                            <a:srgbClr val="FF0000"/>
                          </a:solidFill>
                          <a:effectLst/>
                        </a:rPr>
                        <a:t>N/A</a:t>
                      </a:r>
                      <a:endParaRPr lang="en-GB" sz="1100" b="0" i="0" u="none" strike="noStrike">
                        <a:solidFill>
                          <a:srgbClr val="FF0000"/>
                        </a:solidFill>
                        <a:effectLst/>
                        <a:latin typeface="Calibri"/>
                      </a:endParaRPr>
                    </a:p>
                  </a:txBody>
                  <a:tcPr marL="9525" marR="9525" marT="9525" marB="0" anchor="ctr"/>
                </a:tc>
                <a:tc>
                  <a:txBody>
                    <a:bodyPr/>
                    <a:lstStyle/>
                    <a:p>
                      <a:pPr algn="ctr" fontAlgn="ctr"/>
                      <a:r>
                        <a:rPr lang="en-GB" sz="1100" u="none" strike="noStrike">
                          <a:solidFill>
                            <a:srgbClr val="FF0000"/>
                          </a:solidFill>
                          <a:effectLst/>
                        </a:rPr>
                        <a:t>N/A</a:t>
                      </a:r>
                      <a:endParaRPr lang="en-GB" sz="1100" b="0" i="0" u="none" strike="noStrike">
                        <a:solidFill>
                          <a:srgbClr val="FF0000"/>
                        </a:solidFill>
                        <a:effectLst/>
                        <a:latin typeface="Calibri"/>
                      </a:endParaRPr>
                    </a:p>
                  </a:txBody>
                  <a:tcPr marL="9525" marR="9525" marT="9525" marB="0" anchor="ctr"/>
                </a:tc>
              </a:tr>
              <a:tr h="190500">
                <a:tc vMerge="1">
                  <a:txBody>
                    <a:bodyPr/>
                    <a:lstStyle/>
                    <a:p>
                      <a:endParaRPr lang="en-GB"/>
                    </a:p>
                  </a:txBody>
                  <a:tcPr/>
                </a:tc>
                <a:tc vMerge="1">
                  <a:txBody>
                    <a:bodyPr/>
                    <a:lstStyle/>
                    <a:p>
                      <a:endParaRPr lang="en-GB"/>
                    </a:p>
                  </a:txBody>
                  <a:tcPr/>
                </a:tc>
                <a:tc>
                  <a:txBody>
                    <a:bodyPr/>
                    <a:lstStyle/>
                    <a:p>
                      <a:pPr algn="ctr" fontAlgn="ctr"/>
                      <a:r>
                        <a:rPr lang="en-GB" sz="1100" u="none" strike="noStrike" dirty="0" err="1">
                          <a:solidFill>
                            <a:srgbClr val="FF0000"/>
                          </a:solidFill>
                          <a:effectLst/>
                        </a:rPr>
                        <a:t>Woomera</a:t>
                      </a:r>
                      <a:r>
                        <a:rPr lang="en-GB" sz="1100" u="none" strike="noStrike" dirty="0">
                          <a:solidFill>
                            <a:srgbClr val="FF0000"/>
                          </a:solidFill>
                          <a:effectLst/>
                        </a:rPr>
                        <a:t> </a:t>
                      </a:r>
                      <a:r>
                        <a:rPr lang="en-GB" sz="1100" u="none" strike="noStrike" dirty="0" smtClean="0">
                          <a:solidFill>
                            <a:srgbClr val="FF0000"/>
                          </a:solidFill>
                          <a:effectLst/>
                        </a:rPr>
                        <a:t>retrograde*</a:t>
                      </a:r>
                      <a:endParaRPr lang="en-GB" sz="1100" b="1" i="0" u="none" strike="noStrike" dirty="0">
                        <a:solidFill>
                          <a:srgbClr val="FF0000"/>
                        </a:solidFill>
                        <a:effectLst/>
                        <a:latin typeface="Calibri"/>
                      </a:endParaRPr>
                    </a:p>
                  </a:txBody>
                  <a:tcPr marL="9525" marR="9525" marT="9525" marB="0" anchor="ctr"/>
                </a:tc>
                <a:tc>
                  <a:txBody>
                    <a:bodyPr/>
                    <a:lstStyle/>
                    <a:p>
                      <a:pPr algn="ctr" fontAlgn="ctr"/>
                      <a:r>
                        <a:rPr lang="en-GB" sz="1100" u="none" strike="noStrike">
                          <a:solidFill>
                            <a:srgbClr val="FF0000"/>
                          </a:solidFill>
                          <a:effectLst/>
                        </a:rPr>
                        <a:t>N/A</a:t>
                      </a:r>
                      <a:endParaRPr lang="en-GB" sz="1100" b="0" i="0" u="none" strike="noStrike">
                        <a:solidFill>
                          <a:srgbClr val="FF0000"/>
                        </a:solidFill>
                        <a:effectLst/>
                        <a:latin typeface="Calibri"/>
                      </a:endParaRPr>
                    </a:p>
                  </a:txBody>
                  <a:tcPr marL="9525" marR="9525" marT="9525" marB="0" anchor="ctr"/>
                </a:tc>
                <a:tc>
                  <a:txBody>
                    <a:bodyPr/>
                    <a:lstStyle/>
                    <a:p>
                      <a:pPr algn="ctr" fontAlgn="ctr"/>
                      <a:r>
                        <a:rPr lang="en-GB" sz="1100" u="none" strike="noStrike" dirty="0">
                          <a:solidFill>
                            <a:srgbClr val="FF0000"/>
                          </a:solidFill>
                          <a:effectLst/>
                        </a:rPr>
                        <a:t>N/A</a:t>
                      </a:r>
                      <a:endParaRPr lang="en-GB" sz="1100" b="0" i="0" u="none" strike="noStrike" dirty="0">
                        <a:solidFill>
                          <a:srgbClr val="FF0000"/>
                        </a:solidFill>
                        <a:effectLst/>
                        <a:latin typeface="Calibri"/>
                      </a:endParaRPr>
                    </a:p>
                  </a:txBody>
                  <a:tcPr marL="9525" marR="9525" marT="9525" marB="0" anchor="ctr"/>
                </a:tc>
              </a:tr>
            </a:tbl>
          </a:graphicData>
        </a:graphic>
      </p:graphicFrame>
      <p:sp>
        <p:nvSpPr>
          <p:cNvPr id="19" name="TextBox 18"/>
          <p:cNvSpPr txBox="1"/>
          <p:nvPr/>
        </p:nvSpPr>
        <p:spPr>
          <a:xfrm>
            <a:off x="8832304" y="2365802"/>
            <a:ext cx="1835249" cy="312714"/>
          </a:xfrm>
          <a:prstGeom prst="rect">
            <a:avLst/>
          </a:prstGeom>
          <a:noFill/>
        </p:spPr>
        <p:txBody>
          <a:bodyPr wrap="square" rtlCol="0">
            <a:spAutoFit/>
          </a:bodyPr>
          <a:lstStyle/>
          <a:p>
            <a:r>
              <a:rPr lang="en-GB" i="1" dirty="0" smtClean="0">
                <a:solidFill>
                  <a:srgbClr val="CDCD65"/>
                </a:solidFill>
              </a:rPr>
              <a:t>Terminator</a:t>
            </a:r>
            <a:endParaRPr lang="en-GB" i="1" dirty="0">
              <a:solidFill>
                <a:srgbClr val="CDCD65"/>
              </a:solidFill>
            </a:endParaRPr>
          </a:p>
        </p:txBody>
      </p:sp>
      <p:sp>
        <p:nvSpPr>
          <p:cNvPr id="20" name="Content Placeholder 8"/>
          <p:cNvSpPr txBox="1">
            <a:spLocks/>
          </p:cNvSpPr>
          <p:nvPr/>
        </p:nvSpPr>
        <p:spPr bwMode="auto">
          <a:xfrm>
            <a:off x="6960096" y="4181312"/>
            <a:ext cx="4964184" cy="220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a:lstStyle>
          <a:p>
            <a:pPr marL="285750" indent="-285750">
              <a:buFont typeface="Wingdings" panose="05000000000000000000" pitchFamily="2" charset="2"/>
              <a:buChar char="Ø"/>
            </a:pPr>
            <a:r>
              <a:rPr lang="en-GB" kern="0" dirty="0" smtClean="0">
                <a:solidFill>
                  <a:schemeClr val="bg2">
                    <a:lumMod val="75000"/>
                  </a:schemeClr>
                </a:solidFill>
              </a:rPr>
              <a:t>Main conclusions:</a:t>
            </a:r>
          </a:p>
          <a:p>
            <a:pPr marL="465134" lvl="1" indent="-285750">
              <a:buFont typeface="Arial" panose="020B0604020202020204" pitchFamily="34" charset="0"/>
              <a:buChar char="•"/>
            </a:pPr>
            <a:r>
              <a:rPr lang="en-GB" kern="0" dirty="0" smtClean="0"/>
              <a:t>High V∞ and high declination approach</a:t>
            </a:r>
          </a:p>
          <a:p>
            <a:pPr marL="465134" lvl="1" indent="-285750">
              <a:buFont typeface="Arial" panose="020B0604020202020204" pitchFamily="34" charset="0"/>
              <a:buChar char="•"/>
            </a:pPr>
            <a:r>
              <a:rPr lang="en-GB" kern="0" dirty="0"/>
              <a:t>Higher atmospheric </a:t>
            </a:r>
            <a:r>
              <a:rPr lang="en-GB" kern="0" dirty="0" smtClean="0"/>
              <a:t>velocities</a:t>
            </a:r>
          </a:p>
          <a:p>
            <a:pPr marL="465134" lvl="1" indent="-285750">
              <a:buFont typeface="Arial" panose="020B0604020202020204" pitchFamily="34" charset="0"/>
              <a:buChar char="•"/>
            </a:pPr>
            <a:r>
              <a:rPr lang="en-GB" kern="0" dirty="0" err="1" smtClean="0">
                <a:solidFill>
                  <a:srgbClr val="FF0000"/>
                </a:solidFill>
              </a:rPr>
              <a:t>Woomera</a:t>
            </a:r>
            <a:r>
              <a:rPr lang="en-GB" kern="0" dirty="0" smtClean="0">
                <a:solidFill>
                  <a:srgbClr val="FF0000"/>
                </a:solidFill>
              </a:rPr>
              <a:t> landing impossible unless a very steep re-entry is performed</a:t>
            </a:r>
            <a:r>
              <a:rPr lang="en-GB" kern="0" dirty="0" smtClean="0"/>
              <a:t>, with a near South-North azimuth (polar approach)</a:t>
            </a:r>
          </a:p>
          <a:p>
            <a:pPr marL="465134" lvl="1" indent="-285750">
              <a:buFont typeface="Arial" panose="020B0604020202020204" pitchFamily="34" charset="0"/>
              <a:buChar char="•"/>
            </a:pPr>
            <a:r>
              <a:rPr lang="en-GB" kern="0" dirty="0" smtClean="0"/>
              <a:t>Utah landing possible for all FPA: night prograde entries and day-time retrograde entries</a:t>
            </a:r>
          </a:p>
          <a:p>
            <a:pPr marL="465134" lvl="1" indent="-285750">
              <a:buFont typeface="Arial" panose="020B0604020202020204" pitchFamily="34" charset="0"/>
              <a:buChar char="•"/>
            </a:pPr>
            <a:endParaRPr lang="en-GB" kern="0" dirty="0" smtClean="0"/>
          </a:p>
          <a:p>
            <a:pPr marL="285750" indent="-285750">
              <a:buFont typeface="Wingdings" panose="05000000000000000000" pitchFamily="2" charset="2"/>
              <a:buChar char="Ø"/>
            </a:pPr>
            <a:endParaRPr lang="en-GB" kern="0" dirty="0" smtClean="0"/>
          </a:p>
          <a:p>
            <a:pPr marL="285750" indent="-285750">
              <a:buFont typeface="Wingdings" panose="05000000000000000000" pitchFamily="2" charset="2"/>
              <a:buChar char="Ø"/>
            </a:pPr>
            <a:endParaRPr lang="en-GB" kern="0" dirty="0" smtClean="0"/>
          </a:p>
          <a:p>
            <a:pPr marL="285750" indent="-285750">
              <a:buFont typeface="Wingdings" panose="05000000000000000000" pitchFamily="2" charset="2"/>
              <a:buChar char="Ø"/>
            </a:pPr>
            <a:endParaRPr lang="en-GB" kern="0" dirty="0" smtClean="0"/>
          </a:p>
          <a:p>
            <a:pPr marL="285750" indent="-285750">
              <a:buFont typeface="Wingdings" panose="05000000000000000000" pitchFamily="2" charset="2"/>
              <a:buChar char="Ø"/>
            </a:pPr>
            <a:endParaRPr lang="en-GB" kern="0" dirty="0" smtClean="0"/>
          </a:p>
          <a:p>
            <a:pPr marL="285750" indent="-285750">
              <a:buFont typeface="Wingdings" panose="05000000000000000000" pitchFamily="2" charset="2"/>
              <a:buChar char="Ø"/>
            </a:pPr>
            <a:endParaRPr lang="en-GB" kern="0" dirty="0" smtClean="0"/>
          </a:p>
          <a:p>
            <a:pPr marL="285750" indent="-285750">
              <a:buFont typeface="Wingdings" panose="05000000000000000000" pitchFamily="2" charset="2"/>
              <a:buChar char="Ø"/>
            </a:pPr>
            <a:endParaRPr lang="en-GB" kern="0" dirty="0" smtClean="0"/>
          </a:p>
          <a:p>
            <a:endParaRPr lang="en-GB" kern="0" dirty="0" smtClean="0"/>
          </a:p>
          <a:p>
            <a:endParaRPr lang="en-GB" kern="0" dirty="0" smtClean="0"/>
          </a:p>
          <a:p>
            <a:pPr marL="465134" lvl="1" indent="-285750">
              <a:buFont typeface="Arial" panose="020B0604020202020204" pitchFamily="34" charset="0"/>
              <a:buChar char="•"/>
            </a:pPr>
            <a:endParaRPr lang="en-GB" kern="0" dirty="0" smtClean="0"/>
          </a:p>
          <a:p>
            <a:pPr marL="465134" lvl="1" indent="-285750">
              <a:buFont typeface="Arial" panose="020B0604020202020204" pitchFamily="34" charset="0"/>
              <a:buChar char="•"/>
            </a:pPr>
            <a:endParaRPr lang="en-GB" kern="0" dirty="0" smtClean="0"/>
          </a:p>
          <a:p>
            <a:pPr marL="465134" lvl="1" indent="-285750">
              <a:buFont typeface="Wingdings" panose="05000000000000000000" pitchFamily="2" charset="2"/>
              <a:buChar char="§"/>
            </a:pPr>
            <a:endParaRPr lang="en-GB" kern="0" dirty="0" smtClean="0"/>
          </a:p>
          <a:p>
            <a:pPr marL="465134" lvl="1" indent="-285750">
              <a:buFont typeface="Arial" panose="020B0604020202020204" pitchFamily="34" charset="0"/>
              <a:buChar char="•"/>
            </a:pPr>
            <a:endParaRPr lang="en-GB" kern="0" dirty="0" smtClean="0"/>
          </a:p>
        </p:txBody>
      </p:sp>
      <p:sp>
        <p:nvSpPr>
          <p:cNvPr id="12" name="TextBox 11"/>
          <p:cNvSpPr txBox="1"/>
          <p:nvPr/>
        </p:nvSpPr>
        <p:spPr>
          <a:xfrm>
            <a:off x="3611356" y="6525344"/>
            <a:ext cx="3204724" cy="287002"/>
          </a:xfrm>
          <a:prstGeom prst="rect">
            <a:avLst/>
          </a:prstGeom>
          <a:noFill/>
        </p:spPr>
        <p:txBody>
          <a:bodyPr wrap="none" rtlCol="0">
            <a:spAutoFit/>
          </a:bodyPr>
          <a:lstStyle/>
          <a:p>
            <a:r>
              <a:rPr lang="en-GB" sz="1100" i="1" dirty="0" smtClean="0">
                <a:solidFill>
                  <a:srgbClr val="FF0000"/>
                </a:solidFill>
              </a:rPr>
              <a:t>*Impact at higher latitude than target landing site</a:t>
            </a:r>
            <a:endParaRPr lang="en-GB" sz="1100" i="1" dirty="0">
              <a:solidFill>
                <a:srgbClr val="FF0000"/>
              </a:solidFill>
            </a:endParaRPr>
          </a:p>
        </p:txBody>
      </p:sp>
      <p:sp>
        <p:nvSpPr>
          <p:cNvPr id="18" name="TextBox 17"/>
          <p:cNvSpPr txBox="1"/>
          <p:nvPr/>
        </p:nvSpPr>
        <p:spPr>
          <a:xfrm>
            <a:off x="360841" y="6525344"/>
            <a:ext cx="2937022" cy="270459"/>
          </a:xfrm>
          <a:prstGeom prst="rect">
            <a:avLst/>
          </a:prstGeom>
          <a:noFill/>
        </p:spPr>
        <p:txBody>
          <a:bodyPr wrap="none" rtlCol="0">
            <a:spAutoFit/>
          </a:bodyPr>
          <a:lstStyle/>
          <a:p>
            <a:r>
              <a:rPr lang="en-GB" sz="1100" i="1" dirty="0" smtClean="0">
                <a:solidFill>
                  <a:srgbClr val="C86400"/>
                </a:solidFill>
              </a:rPr>
              <a:t>*</a:t>
            </a:r>
            <a:r>
              <a:rPr lang="en-GB" sz="1100" i="1" dirty="0" err="1" smtClean="0">
                <a:solidFill>
                  <a:srgbClr val="C86400"/>
                </a:solidFill>
              </a:rPr>
              <a:t>feasibiliy</a:t>
            </a:r>
            <a:r>
              <a:rPr lang="en-GB" sz="1100" i="1" dirty="0" smtClean="0">
                <a:solidFill>
                  <a:srgbClr val="C86400"/>
                </a:solidFill>
              </a:rPr>
              <a:t> tbc with more detailed simulations</a:t>
            </a:r>
            <a:endParaRPr lang="en-GB" sz="1100" i="1" dirty="0">
              <a:solidFill>
                <a:srgbClr val="C86400"/>
              </a:solidFill>
            </a:endParaRPr>
          </a:p>
        </p:txBody>
      </p:sp>
    </p:spTree>
    <p:extLst>
      <p:ext uri="{BB962C8B-B14F-4D97-AF65-F5344CB8AC3E}">
        <p14:creationId xmlns:p14="http://schemas.microsoft.com/office/powerpoint/2010/main" val="4465131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2030-T2 CP return transfer example – Entry plots</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851" t="12852" r="8691" b="3236"/>
          <a:stretch/>
        </p:blipFill>
        <p:spPr bwMode="auto">
          <a:xfrm>
            <a:off x="6159439" y="1988840"/>
            <a:ext cx="6032561" cy="3856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851" t="12852" r="8691" b="3236"/>
          <a:stretch/>
        </p:blipFill>
        <p:spPr bwMode="auto">
          <a:xfrm>
            <a:off x="0" y="1988840"/>
            <a:ext cx="6032561" cy="3856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8"/>
          <p:cNvSpPr>
            <a:spLocks noGrp="1"/>
          </p:cNvSpPr>
          <p:nvPr>
            <p:ph idx="1"/>
          </p:nvPr>
        </p:nvSpPr>
        <p:spPr>
          <a:xfrm>
            <a:off x="472406" y="1445008"/>
            <a:ext cx="5479578" cy="687848"/>
          </a:xfrm>
        </p:spPr>
        <p:txBody>
          <a:bodyPr/>
          <a:lstStyle/>
          <a:p>
            <a:pPr marL="285750" indent="-285750">
              <a:buFont typeface="Wingdings" panose="05000000000000000000" pitchFamily="2" charset="2"/>
              <a:buChar char="Ø"/>
            </a:pPr>
            <a:r>
              <a:rPr lang="en-GB" dirty="0" smtClean="0">
                <a:solidFill>
                  <a:schemeClr val="bg2">
                    <a:lumMod val="75000"/>
                  </a:schemeClr>
                </a:solidFill>
              </a:rPr>
              <a:t>Local Solar Time (X axis) vs </a:t>
            </a:r>
            <a:r>
              <a:rPr lang="en-GB" dirty="0" err="1" smtClean="0">
                <a:solidFill>
                  <a:schemeClr val="bg2">
                    <a:lumMod val="75000"/>
                  </a:schemeClr>
                </a:solidFill>
              </a:rPr>
              <a:t>planetocentric</a:t>
            </a:r>
            <a:r>
              <a:rPr lang="en-GB" dirty="0" smtClean="0">
                <a:solidFill>
                  <a:schemeClr val="bg2">
                    <a:lumMod val="75000"/>
                  </a:schemeClr>
                </a:solidFill>
              </a:rPr>
              <a:t> latitude (Y axis)</a:t>
            </a: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pPr marL="285750" indent="-285750">
              <a:buFont typeface="Wingdings" panose="05000000000000000000" pitchFamily="2" charset="2"/>
              <a:buChar char="Ø"/>
            </a:pPr>
            <a:endParaRPr lang="en-GB" dirty="0" smtClean="0">
              <a:solidFill>
                <a:schemeClr val="bg2">
                  <a:lumMod val="75000"/>
                </a:schemeClr>
              </a:solidFill>
            </a:endParaRPr>
          </a:p>
          <a:p>
            <a:pPr marL="285750" indent="-285750">
              <a:buFont typeface="Wingdings" panose="05000000000000000000" pitchFamily="2" charset="2"/>
              <a:buChar char="Ø"/>
            </a:pPr>
            <a:endParaRPr lang="en-GB" dirty="0">
              <a:solidFill>
                <a:schemeClr val="bg2">
                  <a:lumMod val="75000"/>
                </a:schemeClr>
              </a:solidFill>
            </a:endParaRPr>
          </a:p>
          <a:p>
            <a:endParaRPr lang="en-GB" dirty="0">
              <a:solidFill>
                <a:schemeClr val="bg2">
                  <a:lumMod val="75000"/>
                </a:schemeClr>
              </a:solidFill>
            </a:endParaRPr>
          </a:p>
          <a:p>
            <a:endParaRPr lang="en-GB" dirty="0" smtClean="0">
              <a:solidFill>
                <a:schemeClr val="bg2">
                  <a:lumMod val="75000"/>
                </a:schemeClr>
              </a:solidFill>
            </a:endParaRPr>
          </a:p>
          <a:p>
            <a:pPr marL="465134" lvl="1" indent="-285750">
              <a:buFont typeface="Arial" panose="020B0604020202020204" pitchFamily="34" charset="0"/>
              <a:buChar char="•"/>
            </a:pPr>
            <a:endParaRPr lang="en-GB" dirty="0" smtClean="0">
              <a:solidFill>
                <a:schemeClr val="bg2">
                  <a:lumMod val="75000"/>
                </a:schemeClr>
              </a:solidFill>
            </a:endParaRPr>
          </a:p>
          <a:p>
            <a:pPr marL="465134" lvl="1" indent="-285750">
              <a:buFont typeface="Arial" panose="020B0604020202020204" pitchFamily="34" charset="0"/>
              <a:buChar char="•"/>
            </a:pPr>
            <a:endParaRPr lang="en-GB" dirty="0" smtClean="0">
              <a:solidFill>
                <a:schemeClr val="bg2">
                  <a:lumMod val="75000"/>
                </a:schemeClr>
              </a:solidFill>
            </a:endParaRPr>
          </a:p>
          <a:p>
            <a:pPr marL="465134" lvl="1" indent="-285750">
              <a:buFont typeface="Wingdings" panose="05000000000000000000" pitchFamily="2" charset="2"/>
              <a:buChar char="§"/>
            </a:pPr>
            <a:endParaRPr lang="en-GB" dirty="0" smtClean="0">
              <a:solidFill>
                <a:schemeClr val="bg2">
                  <a:lumMod val="75000"/>
                </a:schemeClr>
              </a:solidFill>
            </a:endParaRPr>
          </a:p>
          <a:p>
            <a:pPr marL="465134" lvl="1" indent="-285750">
              <a:buFont typeface="Arial" panose="020B0604020202020204" pitchFamily="34" charset="0"/>
              <a:buChar char="•"/>
            </a:pPr>
            <a:endParaRPr lang="en-GB" dirty="0" smtClean="0">
              <a:solidFill>
                <a:schemeClr val="bg2">
                  <a:lumMod val="75000"/>
                </a:schemeClr>
              </a:solidFill>
            </a:endParaRPr>
          </a:p>
        </p:txBody>
      </p:sp>
      <p:sp>
        <p:nvSpPr>
          <p:cNvPr id="15" name="Content Placeholder 8"/>
          <p:cNvSpPr txBox="1">
            <a:spLocks/>
          </p:cNvSpPr>
          <p:nvPr/>
        </p:nvSpPr>
        <p:spPr bwMode="auto">
          <a:xfrm>
            <a:off x="6240016" y="1445008"/>
            <a:ext cx="5951984" cy="68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a:lstStyle>
          <a:p>
            <a:pPr marL="285750" indent="-285750">
              <a:buFont typeface="Wingdings" panose="05000000000000000000" pitchFamily="2" charset="2"/>
              <a:buChar char="Ø"/>
            </a:pPr>
            <a:r>
              <a:rPr lang="en-GB" kern="0" dirty="0" smtClean="0">
                <a:solidFill>
                  <a:schemeClr val="bg2">
                    <a:lumMod val="75000"/>
                  </a:schemeClr>
                </a:solidFill>
              </a:rPr>
              <a:t>Relative re-entry velocity (X axis) vs </a:t>
            </a:r>
            <a:r>
              <a:rPr lang="en-GB" kern="0" dirty="0" err="1" smtClean="0">
                <a:solidFill>
                  <a:schemeClr val="bg2">
                    <a:lumMod val="75000"/>
                  </a:schemeClr>
                </a:solidFill>
              </a:rPr>
              <a:t>planetocentric</a:t>
            </a:r>
            <a:r>
              <a:rPr lang="en-GB" kern="0" dirty="0" smtClean="0">
                <a:solidFill>
                  <a:schemeClr val="bg2">
                    <a:lumMod val="75000"/>
                  </a:schemeClr>
                </a:solidFill>
              </a:rPr>
              <a:t> latitude (Y axis)</a:t>
            </a:r>
          </a:p>
          <a:p>
            <a:pPr marL="285750" indent="-285750">
              <a:buFont typeface="Wingdings" panose="05000000000000000000" pitchFamily="2" charset="2"/>
              <a:buChar char="Ø"/>
            </a:pPr>
            <a:endParaRPr lang="en-GB" kern="0" dirty="0" smtClean="0">
              <a:solidFill>
                <a:schemeClr val="bg2">
                  <a:lumMod val="75000"/>
                </a:schemeClr>
              </a:solidFill>
            </a:endParaRPr>
          </a:p>
          <a:p>
            <a:pPr marL="285750" indent="-285750">
              <a:buFont typeface="Wingdings" panose="05000000000000000000" pitchFamily="2" charset="2"/>
              <a:buChar char="Ø"/>
            </a:pPr>
            <a:endParaRPr lang="en-GB" kern="0" dirty="0" smtClean="0">
              <a:solidFill>
                <a:schemeClr val="bg2">
                  <a:lumMod val="75000"/>
                </a:schemeClr>
              </a:solidFill>
            </a:endParaRPr>
          </a:p>
          <a:p>
            <a:pPr marL="285750" indent="-285750">
              <a:buFont typeface="Wingdings" panose="05000000000000000000" pitchFamily="2" charset="2"/>
              <a:buChar char="Ø"/>
            </a:pPr>
            <a:endParaRPr lang="en-GB" kern="0" dirty="0" smtClean="0">
              <a:solidFill>
                <a:schemeClr val="bg2">
                  <a:lumMod val="75000"/>
                </a:schemeClr>
              </a:solidFill>
            </a:endParaRPr>
          </a:p>
          <a:p>
            <a:pPr marL="285750" indent="-285750">
              <a:buFont typeface="Wingdings" panose="05000000000000000000" pitchFamily="2" charset="2"/>
              <a:buChar char="Ø"/>
            </a:pPr>
            <a:endParaRPr lang="en-GB" kern="0" dirty="0" smtClean="0">
              <a:solidFill>
                <a:schemeClr val="bg2">
                  <a:lumMod val="75000"/>
                </a:schemeClr>
              </a:solidFill>
            </a:endParaRPr>
          </a:p>
          <a:p>
            <a:pPr marL="285750" indent="-285750">
              <a:buFont typeface="Wingdings" panose="05000000000000000000" pitchFamily="2" charset="2"/>
              <a:buChar char="Ø"/>
            </a:pPr>
            <a:endParaRPr lang="en-GB" kern="0" dirty="0" smtClean="0">
              <a:solidFill>
                <a:schemeClr val="bg2">
                  <a:lumMod val="75000"/>
                </a:schemeClr>
              </a:solidFill>
            </a:endParaRPr>
          </a:p>
          <a:p>
            <a:pPr marL="285750" indent="-285750">
              <a:buFont typeface="Wingdings" panose="05000000000000000000" pitchFamily="2" charset="2"/>
              <a:buChar char="Ø"/>
            </a:pPr>
            <a:endParaRPr lang="en-GB" kern="0" dirty="0" smtClean="0">
              <a:solidFill>
                <a:schemeClr val="bg2">
                  <a:lumMod val="75000"/>
                </a:schemeClr>
              </a:solidFill>
            </a:endParaRPr>
          </a:p>
          <a:p>
            <a:pPr marL="285750" indent="-285750">
              <a:buFont typeface="Wingdings" panose="05000000000000000000" pitchFamily="2" charset="2"/>
              <a:buChar char="Ø"/>
            </a:pPr>
            <a:endParaRPr lang="en-GB" kern="0" dirty="0" smtClean="0">
              <a:solidFill>
                <a:schemeClr val="bg2">
                  <a:lumMod val="75000"/>
                </a:schemeClr>
              </a:solidFill>
            </a:endParaRPr>
          </a:p>
          <a:p>
            <a:pPr marL="285750" indent="-285750">
              <a:buFont typeface="Wingdings" panose="05000000000000000000" pitchFamily="2" charset="2"/>
              <a:buChar char="Ø"/>
            </a:pPr>
            <a:endParaRPr lang="en-GB" kern="0" dirty="0" smtClean="0">
              <a:solidFill>
                <a:schemeClr val="bg2">
                  <a:lumMod val="75000"/>
                </a:schemeClr>
              </a:solidFill>
            </a:endParaRPr>
          </a:p>
          <a:p>
            <a:endParaRPr lang="en-GB" kern="0" dirty="0" smtClean="0">
              <a:solidFill>
                <a:schemeClr val="bg2">
                  <a:lumMod val="75000"/>
                </a:schemeClr>
              </a:solidFill>
            </a:endParaRPr>
          </a:p>
          <a:p>
            <a:endParaRPr lang="en-GB" kern="0" dirty="0" smtClean="0">
              <a:solidFill>
                <a:schemeClr val="bg2">
                  <a:lumMod val="75000"/>
                </a:schemeClr>
              </a:solidFill>
            </a:endParaRPr>
          </a:p>
          <a:p>
            <a:pPr marL="465134" lvl="1" indent="-285750">
              <a:buFont typeface="Arial" panose="020B0604020202020204" pitchFamily="34" charset="0"/>
              <a:buChar char="•"/>
            </a:pPr>
            <a:endParaRPr lang="en-GB" kern="0" dirty="0" smtClean="0">
              <a:solidFill>
                <a:schemeClr val="bg2">
                  <a:lumMod val="75000"/>
                </a:schemeClr>
              </a:solidFill>
            </a:endParaRPr>
          </a:p>
          <a:p>
            <a:pPr marL="465134" lvl="1" indent="-285750">
              <a:buFont typeface="Arial" panose="020B0604020202020204" pitchFamily="34" charset="0"/>
              <a:buChar char="•"/>
            </a:pPr>
            <a:endParaRPr lang="en-GB" kern="0" dirty="0" smtClean="0">
              <a:solidFill>
                <a:schemeClr val="bg2">
                  <a:lumMod val="75000"/>
                </a:schemeClr>
              </a:solidFill>
            </a:endParaRPr>
          </a:p>
          <a:p>
            <a:pPr marL="465134" lvl="1" indent="-285750">
              <a:buFont typeface="Wingdings" panose="05000000000000000000" pitchFamily="2" charset="2"/>
              <a:buChar char="§"/>
            </a:pPr>
            <a:endParaRPr lang="en-GB" kern="0" dirty="0" smtClean="0">
              <a:solidFill>
                <a:schemeClr val="bg2">
                  <a:lumMod val="75000"/>
                </a:schemeClr>
              </a:solidFill>
            </a:endParaRPr>
          </a:p>
          <a:p>
            <a:pPr marL="465134" lvl="1" indent="-285750">
              <a:buFont typeface="Arial" panose="020B0604020202020204" pitchFamily="34" charset="0"/>
              <a:buChar char="•"/>
            </a:pPr>
            <a:endParaRPr lang="en-GB" kern="0" dirty="0" smtClean="0">
              <a:solidFill>
                <a:schemeClr val="bg2">
                  <a:lumMod val="75000"/>
                </a:schemeClr>
              </a:solidFill>
            </a:endParaRPr>
          </a:p>
        </p:txBody>
      </p:sp>
      <p:sp>
        <p:nvSpPr>
          <p:cNvPr id="9"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36</a:t>
            </a:fld>
            <a:endParaRPr lang="de-DE" altLang="de-DE"/>
          </a:p>
        </p:txBody>
      </p:sp>
      <p:sp>
        <p:nvSpPr>
          <p:cNvPr id="10"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19903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3200" dirty="0" smtClean="0"/>
              <a:t>Backup slides</a:t>
            </a:r>
            <a:endParaRPr lang="en-GB" sz="2400" dirty="0"/>
          </a:p>
        </p:txBody>
      </p:sp>
      <p:sp>
        <p:nvSpPr>
          <p:cNvPr id="4" name="Text Placeholder 3"/>
          <p:cNvSpPr>
            <a:spLocks noGrp="1"/>
          </p:cNvSpPr>
          <p:nvPr>
            <p:ph type="body" sz="quarter" idx="14"/>
          </p:nvPr>
        </p:nvSpPr>
        <p:spPr/>
        <p:txBody>
          <a:bodyPr/>
          <a:lstStyle/>
          <a:p>
            <a:r>
              <a:rPr lang="en-GB" dirty="0" smtClean="0"/>
              <a:t>Example timeline</a:t>
            </a:r>
            <a:endParaRPr lang="en-GB" dirty="0"/>
          </a:p>
        </p:txBody>
      </p:sp>
      <p:sp>
        <p:nvSpPr>
          <p:cNvPr id="2" name="Text Placeholder 1"/>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844800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Timeline for Hybrid Architecture Mission</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Date Placeholder 3"/>
          <p:cNvSpPr>
            <a:spLocks noGrp="1"/>
          </p:cNvSpPr>
          <p:nvPr>
            <p:ph type="dt" sz="half" idx="10"/>
          </p:nvPr>
        </p:nvSpPr>
        <p:spPr>
          <a:xfrm>
            <a:off x="777600" y="6444000"/>
            <a:ext cx="1159100" cy="216000"/>
          </a:xfrm>
        </p:spPr>
        <p:txBody>
          <a:bodyPr/>
          <a:lstStyle/>
          <a:p>
            <a:fld id="{1D5438D7-2B91-44E7-A87F-8381A28BD5A3}" type="datetime3">
              <a:rPr lang="en-GB" altLang="de-DE" smtClean="0"/>
              <a:t>6 November, 2018</a:t>
            </a:fld>
            <a:endParaRPr lang="de-DE" altLang="de-DE" dirty="0"/>
          </a:p>
        </p:txBody>
      </p:sp>
      <p:sp>
        <p:nvSpPr>
          <p:cNvPr id="9"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38</a:t>
            </a:fld>
            <a:endParaRPr lang="de-DE" altLang="de-DE"/>
          </a:p>
        </p:txBody>
      </p:sp>
      <p:pic>
        <p:nvPicPr>
          <p:cNvPr id="11" name="Picture 10"/>
          <p:cNvPicPr/>
          <p:nvPr/>
        </p:nvPicPr>
        <p:blipFill>
          <a:blip r:embed="rId3"/>
          <a:stretch>
            <a:fillRect/>
          </a:stretch>
        </p:blipFill>
        <p:spPr>
          <a:xfrm>
            <a:off x="226633" y="1224691"/>
            <a:ext cx="11818223" cy="3003872"/>
          </a:xfrm>
          <a:prstGeom prst="rect">
            <a:avLst/>
          </a:prstGeom>
        </p:spPr>
      </p:pic>
      <p:pic>
        <p:nvPicPr>
          <p:cNvPr id="12" name="Picture 11" descr="C:\Desktop\MSRO\PhaseA_ITT\Illustrations\Traj_aller.emf"/>
          <p:cNvPicPr/>
          <p:nvPr/>
        </p:nvPicPr>
        <p:blipFill rotWithShape="1">
          <a:blip r:embed="rId4" cstate="print">
            <a:extLst>
              <a:ext uri="{28A0092B-C50C-407E-A947-70E740481C1C}">
                <a14:useLocalDpi xmlns:a14="http://schemas.microsoft.com/office/drawing/2010/main" val="0"/>
              </a:ext>
            </a:extLst>
          </a:blip>
          <a:srcRect t="5158" r="5844"/>
          <a:stretch/>
        </p:blipFill>
        <p:spPr bwMode="auto">
          <a:xfrm>
            <a:off x="946440" y="4263646"/>
            <a:ext cx="2586355" cy="2483485"/>
          </a:xfrm>
          <a:prstGeom prst="rect">
            <a:avLst/>
          </a:prstGeom>
          <a:noFill/>
          <a:ln>
            <a:noFill/>
          </a:ln>
          <a:extLst>
            <a:ext uri="{53640926-AAD7-44D8-BBD7-CCE9431645EC}">
              <a14:shadowObscured xmlns:a14="http://schemas.microsoft.com/office/drawing/2010/main"/>
            </a:ext>
          </a:extLst>
        </p:spPr>
      </p:pic>
      <p:grpSp>
        <p:nvGrpSpPr>
          <p:cNvPr id="13" name="Group 12"/>
          <p:cNvGrpSpPr/>
          <p:nvPr/>
        </p:nvGrpSpPr>
        <p:grpSpPr>
          <a:xfrm>
            <a:off x="3738770" y="4333813"/>
            <a:ext cx="1905000" cy="2343150"/>
            <a:chOff x="0" y="0"/>
            <a:chExt cx="2375231" cy="3034559"/>
          </a:xfrm>
        </p:grpSpPr>
        <p:pic>
          <p:nvPicPr>
            <p:cNvPr id="16" name="Picture 15"/>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8931" t="25951" r="36771" b="16434"/>
            <a:stretch/>
          </p:blipFill>
          <p:spPr bwMode="auto">
            <a:xfrm>
              <a:off x="0" y="0"/>
              <a:ext cx="2375231" cy="303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rc 16"/>
            <p:cNvSpPr/>
            <p:nvPr/>
          </p:nvSpPr>
          <p:spPr bwMode="auto">
            <a:xfrm>
              <a:off x="1663925" y="1746579"/>
              <a:ext cx="312837" cy="138812"/>
            </a:xfrm>
            <a:prstGeom prst="arc">
              <a:avLst>
                <a:gd name="adj1" fmla="val 388109"/>
                <a:gd name="adj2" fmla="val 20472885"/>
              </a:avLst>
            </a:prstGeom>
            <a:noFill/>
            <a:ln w="9525" cap="flat" cmpd="sng" algn="ctr">
              <a:solidFill>
                <a:schemeClr val="tx1"/>
              </a:solidFill>
              <a:prstDash val="solid"/>
              <a:round/>
              <a:headEnd type="triangle" w="med" len="med"/>
              <a:tailEnd type="none" w="med" len="med"/>
            </a:ln>
            <a:effectLst/>
            <a:extLst/>
          </p:spPr>
          <p:txBody>
            <a:bodyPr vert="horz" wrap="square" lIns="91440" tIns="45720" rIns="91440" bIns="45720" numCol="1" rtlCol="0" anchor="ctr" anchorCtr="0" compatLnSpc="1">
              <a:prstTxWarp prst="textNoShape">
                <a:avLst/>
              </a:prstTxWarp>
            </a:bodyPr>
            <a:lstStyle/>
            <a:p>
              <a:endParaRPr lang="en-GB"/>
            </a:p>
          </p:txBody>
        </p:sp>
      </p:grpSp>
      <p:pic>
        <p:nvPicPr>
          <p:cNvPr id="18" name="Picture 17" descr="C:\Desktop\MSRO\PhaseA_ITT\Illustrations\Traj_retour.emf"/>
          <p:cNvPicPr/>
          <p:nvPr/>
        </p:nvPicPr>
        <p:blipFill rotWithShape="1">
          <a:blip r:embed="rId6" cstate="print">
            <a:extLst>
              <a:ext uri="{28A0092B-C50C-407E-A947-70E740481C1C}">
                <a14:useLocalDpi xmlns:a14="http://schemas.microsoft.com/office/drawing/2010/main" val="0"/>
              </a:ext>
            </a:extLst>
          </a:blip>
          <a:srcRect l="3253" t="5158" r="16558"/>
          <a:stretch/>
        </p:blipFill>
        <p:spPr bwMode="auto">
          <a:xfrm>
            <a:off x="6135745" y="4263646"/>
            <a:ext cx="2202180" cy="2483485"/>
          </a:xfrm>
          <a:prstGeom prst="rect">
            <a:avLst/>
          </a:prstGeom>
          <a:noFill/>
          <a:ln>
            <a:noFill/>
          </a:ln>
          <a:extLst>
            <a:ext uri="{53640926-AAD7-44D8-BBD7-CCE9431645EC}">
              <a14:shadowObscured xmlns:a14="http://schemas.microsoft.com/office/drawing/2010/main"/>
            </a:ext>
          </a:extLst>
        </p:spPr>
      </p:pic>
      <p:pic>
        <p:nvPicPr>
          <p:cNvPr id="19" name="Picture 18"/>
          <p:cNvPicPr/>
          <p:nvPr/>
        </p:nvPicPr>
        <p:blipFill rotWithShape="1">
          <a:blip r:embed="rId7" cstate="print">
            <a:extLst>
              <a:ext uri="{28A0092B-C50C-407E-A947-70E740481C1C}">
                <a14:useLocalDpi xmlns:a14="http://schemas.microsoft.com/office/drawing/2010/main" val="0"/>
              </a:ext>
            </a:extLst>
          </a:blip>
          <a:srcRect l="14377" t="10174" r="22097" b="13161"/>
          <a:stretch/>
        </p:blipFill>
        <p:spPr bwMode="auto">
          <a:xfrm>
            <a:off x="8845633" y="4426523"/>
            <a:ext cx="2399030" cy="21577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2713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Mission Analysis – Investigated Mission Phases and Key Driving Requirements</a:t>
            </a:r>
            <a:endParaRPr lang="en-GB" dirty="0"/>
          </a:p>
        </p:txBody>
      </p:sp>
      <p:sp>
        <p:nvSpPr>
          <p:cNvPr id="4" name="Date Placeholder 3"/>
          <p:cNvSpPr>
            <a:spLocks noGrp="1"/>
          </p:cNvSpPr>
          <p:nvPr>
            <p:ph type="dt" sz="half" idx="14"/>
          </p:nvPr>
        </p:nvSpPr>
        <p:spPr/>
        <p:txBody>
          <a:bodyPr/>
          <a:lstStyle/>
          <a:p>
            <a:r>
              <a:rPr lang="en-GB" altLang="de-DE" dirty="0" smtClean="0"/>
              <a:t>20 August 2018</a:t>
            </a:r>
            <a:endParaRPr lang="de-DE" altLang="de-DE" dirty="0"/>
          </a:p>
        </p:txBody>
      </p:sp>
      <p:sp>
        <p:nvSpPr>
          <p:cNvPr id="6" name="Slide Number Placeholder 5"/>
          <p:cNvSpPr>
            <a:spLocks noGrp="1"/>
          </p:cNvSpPr>
          <p:nvPr>
            <p:ph type="sldNum" sz="quarter" idx="16"/>
          </p:nvPr>
        </p:nvSpPr>
        <p:spPr/>
        <p:txBody>
          <a:bodyPr/>
          <a:lstStyle/>
          <a:p>
            <a:fld id="{290114C8-F7F2-4E05-9CAE-DDD3D22A4BE8}" type="slidenum">
              <a:rPr lang="de-DE" altLang="de-DE" smtClean="0"/>
              <a:pPr/>
              <a:t>4</a:t>
            </a:fld>
            <a:endParaRPr lang="de-DE" altLang="de-DE"/>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36"/>
          <a:stretch/>
        </p:blipFill>
        <p:spPr bwMode="auto">
          <a:xfrm>
            <a:off x="5465550" y="1310211"/>
            <a:ext cx="6588000" cy="2549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906614214"/>
              </p:ext>
            </p:extLst>
          </p:nvPr>
        </p:nvGraphicFramePr>
        <p:xfrm>
          <a:off x="202840" y="1355356"/>
          <a:ext cx="5151038" cy="5312494"/>
        </p:xfrm>
        <a:graphic>
          <a:graphicData uri="http://schemas.openxmlformats.org/drawingml/2006/table">
            <a:tbl>
              <a:tblPr firstRow="1" bandRow="1">
                <a:tableStyleId>{5C22544A-7EE6-4342-B048-85BDC9FD1C3A}</a:tableStyleId>
              </a:tblPr>
              <a:tblGrid>
                <a:gridCol w="1559699"/>
                <a:gridCol w="3591339"/>
              </a:tblGrid>
              <a:tr h="355007">
                <a:tc>
                  <a:txBody>
                    <a:bodyPr/>
                    <a:lstStyle/>
                    <a:p>
                      <a:r>
                        <a:rPr lang="en-GB" sz="1400" dirty="0" smtClean="0"/>
                        <a:t>Phase</a:t>
                      </a:r>
                      <a:endParaRPr lang="en-GB" sz="1400" dirty="0"/>
                    </a:p>
                  </a:txBody>
                  <a:tcPr/>
                </a:tc>
                <a:tc>
                  <a:txBody>
                    <a:bodyPr/>
                    <a:lstStyle/>
                    <a:p>
                      <a:r>
                        <a:rPr lang="en-GB" sz="1400" dirty="0" smtClean="0"/>
                        <a:t>Tasks</a:t>
                      </a:r>
                      <a:endParaRPr lang="en-GB" sz="1400" dirty="0"/>
                    </a:p>
                  </a:txBody>
                  <a:tcPr/>
                </a:tc>
              </a:tr>
              <a:tr h="291786">
                <a:tc>
                  <a:txBody>
                    <a:bodyPr/>
                    <a:lstStyle/>
                    <a:p>
                      <a:r>
                        <a:rPr lang="en-GB" sz="1400" dirty="0" smtClean="0"/>
                        <a:t>Launch</a:t>
                      </a:r>
                      <a:endParaRPr lang="en-GB" sz="1400" dirty="0"/>
                    </a:p>
                  </a:txBody>
                  <a:tcPr anchor="ctr"/>
                </a:tc>
                <a:tc>
                  <a:txBody>
                    <a:bodyPr/>
                    <a:lstStyle/>
                    <a:p>
                      <a:pPr algn="l"/>
                      <a:r>
                        <a:rPr lang="en-GB" sz="1400" dirty="0" smtClean="0"/>
                        <a:t>Select Launch Vehicle</a:t>
                      </a:r>
                      <a:endParaRPr lang="en-GB" sz="1400" dirty="0"/>
                    </a:p>
                  </a:txBody>
                  <a:tcPr anchor="ctr"/>
                </a:tc>
              </a:tr>
              <a:tr h="496037">
                <a:tc>
                  <a:txBody>
                    <a:bodyPr/>
                    <a:lstStyle/>
                    <a:p>
                      <a:r>
                        <a:rPr lang="en-GB" sz="1400" dirty="0" smtClean="0"/>
                        <a:t>Interplanetary transfers</a:t>
                      </a:r>
                      <a:r>
                        <a:rPr lang="en-GB" sz="1400" baseline="0" dirty="0" smtClean="0"/>
                        <a:t>: </a:t>
                      </a:r>
                      <a:r>
                        <a:rPr lang="en-GB" sz="1400" dirty="0" smtClean="0"/>
                        <a:t>outbound</a:t>
                      </a:r>
                      <a:r>
                        <a:rPr lang="en-GB" sz="1400" baseline="0" dirty="0" smtClean="0"/>
                        <a:t> and </a:t>
                      </a:r>
                      <a:r>
                        <a:rPr lang="en-GB" sz="1400" dirty="0" smtClean="0"/>
                        <a:t>inbound</a:t>
                      </a:r>
                      <a:endParaRPr lang="en-GB" sz="1400" dirty="0"/>
                    </a:p>
                  </a:txBody>
                  <a:tcPr anchor="ctr"/>
                </a:tc>
                <a:tc>
                  <a:txBody>
                    <a:bodyPr/>
                    <a:lstStyle/>
                    <a:p>
                      <a:r>
                        <a:rPr lang="en-GB" sz="1400" dirty="0" smtClean="0"/>
                        <a:t>Select propulsion type</a:t>
                      </a:r>
                    </a:p>
                    <a:p>
                      <a:r>
                        <a:rPr lang="en-GB" sz="1400" dirty="0" smtClean="0"/>
                        <a:t>Optional: Select stage</a:t>
                      </a:r>
                      <a:r>
                        <a:rPr lang="en-GB" sz="1400" baseline="0" dirty="0" smtClean="0"/>
                        <a:t> separation point</a:t>
                      </a:r>
                      <a:endParaRPr lang="en-GB" sz="1400" dirty="0"/>
                    </a:p>
                  </a:txBody>
                  <a:tcPr anchor="ctr"/>
                </a:tc>
              </a:tr>
              <a:tr h="496037">
                <a:tc>
                  <a:txBody>
                    <a:bodyPr/>
                    <a:lstStyle/>
                    <a:p>
                      <a:r>
                        <a:rPr lang="en-GB" sz="1400" dirty="0" smtClean="0"/>
                        <a:t>Mars Orbit</a:t>
                      </a:r>
                      <a:r>
                        <a:rPr lang="en-GB" sz="1400" baseline="0" dirty="0" smtClean="0"/>
                        <a:t> Insertion (MOI)</a:t>
                      </a:r>
                      <a:endParaRPr lang="en-GB" sz="1400" dirty="0"/>
                    </a:p>
                  </a:txBody>
                  <a:tcPr anchor="ctr"/>
                </a:tc>
                <a:tc>
                  <a:txBody>
                    <a:bodyPr/>
                    <a:lstStyle/>
                    <a:p>
                      <a:r>
                        <a:rPr lang="en-GB" sz="1400" dirty="0" smtClean="0"/>
                        <a:t>Select propulsion</a:t>
                      </a:r>
                      <a:r>
                        <a:rPr lang="en-GB" sz="1400" baseline="0" dirty="0" smtClean="0"/>
                        <a:t> type</a:t>
                      </a:r>
                      <a:br>
                        <a:rPr lang="en-GB" sz="1400" baseline="0" dirty="0" smtClean="0"/>
                      </a:br>
                      <a:r>
                        <a:rPr lang="en-GB" sz="1400" baseline="0" dirty="0" smtClean="0"/>
                        <a:t>Select insertion orbit</a:t>
                      </a:r>
                    </a:p>
                    <a:p>
                      <a:r>
                        <a:rPr lang="en-GB" sz="1400" baseline="0" dirty="0" smtClean="0"/>
                        <a:t>Optional: Select stage separation point</a:t>
                      </a:r>
                      <a:endParaRPr lang="en-GB" sz="1400" dirty="0"/>
                    </a:p>
                  </a:txBody>
                  <a:tcPr anchor="ctr"/>
                </a:tc>
              </a:tr>
              <a:tr h="496037">
                <a:tc>
                  <a:txBody>
                    <a:bodyPr/>
                    <a:lstStyle/>
                    <a:p>
                      <a:r>
                        <a:rPr lang="en-GB" sz="1400" dirty="0" err="1" smtClean="0"/>
                        <a:t>Apocentre</a:t>
                      </a:r>
                      <a:r>
                        <a:rPr lang="en-GB" sz="1400" dirty="0" smtClean="0"/>
                        <a:t> reduction</a:t>
                      </a:r>
                      <a:endParaRPr lang="en-GB" sz="1400" dirty="0"/>
                    </a:p>
                  </a:txBody>
                  <a:tcPr anchor="ctr"/>
                </a:tc>
                <a:tc>
                  <a:txBody>
                    <a:bodyPr/>
                    <a:lstStyle/>
                    <a:p>
                      <a:r>
                        <a:rPr lang="en-GB" sz="1400" dirty="0" smtClean="0"/>
                        <a:t>Select propulsion type or </a:t>
                      </a:r>
                      <a:r>
                        <a:rPr lang="en-GB" sz="1400" dirty="0" err="1" smtClean="0"/>
                        <a:t>aerobraking</a:t>
                      </a:r>
                      <a:endParaRPr lang="en-GB" sz="1400" dirty="0" smtClean="0"/>
                    </a:p>
                    <a:p>
                      <a:r>
                        <a:rPr lang="en-GB" sz="1400" dirty="0" smtClean="0"/>
                        <a:t>Select </a:t>
                      </a:r>
                      <a:r>
                        <a:rPr lang="en-GB" sz="1400" dirty="0" err="1" smtClean="0"/>
                        <a:t>aerobraking</a:t>
                      </a:r>
                      <a:r>
                        <a:rPr lang="en-GB" sz="1400" dirty="0" smtClean="0"/>
                        <a:t> initial </a:t>
                      </a:r>
                      <a:r>
                        <a:rPr lang="en-GB" sz="1400" dirty="0" err="1" smtClean="0"/>
                        <a:t>apocentre</a:t>
                      </a:r>
                      <a:r>
                        <a:rPr lang="en-GB" sz="1400" dirty="0" smtClean="0"/>
                        <a:t> altitude</a:t>
                      </a:r>
                    </a:p>
                    <a:p>
                      <a:r>
                        <a:rPr lang="en-GB" sz="1400" dirty="0" smtClean="0"/>
                        <a:t>Assess </a:t>
                      </a:r>
                      <a:r>
                        <a:rPr lang="en-GB" sz="1400" dirty="0" err="1" smtClean="0"/>
                        <a:t>comms</a:t>
                      </a:r>
                      <a:r>
                        <a:rPr lang="en-GB" sz="1400" dirty="0" smtClean="0"/>
                        <a:t> relay</a:t>
                      </a:r>
                      <a:r>
                        <a:rPr lang="en-GB" sz="1400" baseline="0" dirty="0" smtClean="0"/>
                        <a:t> performance, including during </a:t>
                      </a:r>
                      <a:r>
                        <a:rPr lang="en-GB" sz="1400" baseline="0" dirty="0" err="1" smtClean="0"/>
                        <a:t>aerobraking</a:t>
                      </a:r>
                      <a:endParaRPr lang="en-GB" sz="1400" dirty="0" smtClean="0"/>
                    </a:p>
                    <a:p>
                      <a:r>
                        <a:rPr lang="en-GB" sz="1400" dirty="0" smtClean="0"/>
                        <a:t>Optional</a:t>
                      </a:r>
                      <a:r>
                        <a:rPr lang="en-GB" sz="1400" baseline="0" dirty="0" smtClean="0"/>
                        <a:t>: Select stage separation point</a:t>
                      </a:r>
                      <a:endParaRPr lang="en-GB" sz="1400" dirty="0"/>
                    </a:p>
                  </a:txBody>
                  <a:tcPr anchor="ctr"/>
                </a:tc>
              </a:tr>
              <a:tr h="355007">
                <a:tc>
                  <a:txBody>
                    <a:bodyPr/>
                    <a:lstStyle/>
                    <a:p>
                      <a:r>
                        <a:rPr lang="en-GB" sz="1400" dirty="0" smtClean="0"/>
                        <a:t>Rendezvous</a:t>
                      </a:r>
                      <a:r>
                        <a:rPr lang="en-GB" sz="1400" baseline="0" dirty="0" smtClean="0"/>
                        <a:t> with Orbiting Sample</a:t>
                      </a:r>
                      <a:endParaRPr lang="en-GB" sz="1400" dirty="0"/>
                    </a:p>
                  </a:txBody>
                  <a:tcPr anchor="ctr"/>
                </a:tc>
                <a:tc>
                  <a:txBody>
                    <a:bodyPr/>
                    <a:lstStyle/>
                    <a:p>
                      <a:r>
                        <a:rPr lang="en-GB" sz="1400" dirty="0" smtClean="0"/>
                        <a:t>Select orbit inclination</a:t>
                      </a:r>
                    </a:p>
                    <a:p>
                      <a:r>
                        <a:rPr lang="en-GB" sz="1400" dirty="0" smtClean="0"/>
                        <a:t>Investigate</a:t>
                      </a:r>
                      <a:r>
                        <a:rPr lang="en-GB" sz="1400" baseline="0" dirty="0" smtClean="0"/>
                        <a:t> rendezvous timeline</a:t>
                      </a:r>
                      <a:endParaRPr lang="en-GB" sz="1400" dirty="0" smtClean="0"/>
                    </a:p>
                  </a:txBody>
                  <a:tcPr anchor="ctr"/>
                </a:tc>
              </a:tr>
              <a:tr h="355007">
                <a:tc>
                  <a:txBody>
                    <a:bodyPr/>
                    <a:lstStyle/>
                    <a:p>
                      <a:pPr marL="0" marR="0" indent="0" algn="l" defTabSz="914376" rtl="0" eaLnBrk="1" fontAlgn="auto" latinLnBrk="0" hangingPunct="1">
                        <a:lnSpc>
                          <a:spcPct val="100000"/>
                        </a:lnSpc>
                        <a:spcBef>
                          <a:spcPts val="0"/>
                        </a:spcBef>
                        <a:spcAft>
                          <a:spcPts val="0"/>
                        </a:spcAft>
                        <a:buClrTx/>
                        <a:buSzTx/>
                        <a:buFontTx/>
                        <a:buNone/>
                        <a:tabLst/>
                        <a:defRPr/>
                      </a:pPr>
                      <a:r>
                        <a:rPr lang="en-GB" sz="1400" dirty="0" err="1" smtClean="0"/>
                        <a:t>Apocentre</a:t>
                      </a:r>
                      <a:r>
                        <a:rPr lang="en-GB" sz="1400" dirty="0" smtClean="0"/>
                        <a:t> raising and Trans-Earth</a:t>
                      </a:r>
                      <a:r>
                        <a:rPr lang="en-GB" sz="1400" baseline="0" dirty="0" smtClean="0"/>
                        <a:t> Injection (TEI)</a:t>
                      </a:r>
                      <a:endParaRPr lang="en-GB" sz="1400" dirty="0" smtClean="0"/>
                    </a:p>
                  </a:txBody>
                  <a:tcPr anchor="ctr"/>
                </a:tc>
                <a:tc>
                  <a:txBody>
                    <a:bodyPr/>
                    <a:lstStyle/>
                    <a:p>
                      <a:r>
                        <a:rPr lang="en-GB" sz="1400" dirty="0" smtClean="0"/>
                        <a:t>Select propulsion</a:t>
                      </a:r>
                      <a:r>
                        <a:rPr lang="en-GB" sz="1400" baseline="0" dirty="0" smtClean="0"/>
                        <a:t> type</a:t>
                      </a:r>
                      <a:endParaRPr lang="en-GB" sz="1400" dirty="0"/>
                    </a:p>
                  </a:txBody>
                  <a:tcPr anchor="ctr"/>
                </a:tc>
              </a:tr>
              <a:tr h="355007">
                <a:tc>
                  <a:txBody>
                    <a:bodyPr/>
                    <a:lstStyle/>
                    <a:p>
                      <a:r>
                        <a:rPr lang="en-GB" sz="1400" dirty="0" smtClean="0"/>
                        <a:t>Earth re-entry</a:t>
                      </a:r>
                      <a:endParaRPr lang="en-GB" sz="1400" dirty="0"/>
                    </a:p>
                  </a:txBody>
                  <a:tcPr anchor="ctr"/>
                </a:tc>
                <a:tc>
                  <a:txBody>
                    <a:bodyPr/>
                    <a:lstStyle/>
                    <a:p>
                      <a:r>
                        <a:rPr lang="en-GB" sz="1400" dirty="0" smtClean="0"/>
                        <a:t>Assess Earth</a:t>
                      </a:r>
                      <a:r>
                        <a:rPr lang="en-GB" sz="1400" baseline="0" dirty="0" smtClean="0"/>
                        <a:t> re-entry conditions/interface</a:t>
                      </a:r>
                      <a:endParaRPr lang="en-GB" sz="1400" dirty="0"/>
                    </a:p>
                  </a:txBody>
                  <a:tcPr anchor="ctr"/>
                </a:tc>
              </a:tr>
            </a:tbl>
          </a:graphicData>
        </a:graphic>
      </p:graphicFrame>
      <p:sp>
        <p:nvSpPr>
          <p:cNvPr id="3" name="Rectangle 2"/>
          <p:cNvSpPr/>
          <p:nvPr/>
        </p:nvSpPr>
        <p:spPr>
          <a:xfrm>
            <a:off x="5539410" y="4064532"/>
            <a:ext cx="6334542" cy="2500685"/>
          </a:xfrm>
          <a:prstGeom prst="rect">
            <a:avLst/>
          </a:prstGeom>
        </p:spPr>
        <p:txBody>
          <a:bodyPr wrap="square">
            <a:spAutoFit/>
          </a:bodyPr>
          <a:lstStyle/>
          <a:p>
            <a:pPr marL="285750" indent="-285750" algn="l">
              <a:buFont typeface="Arial" panose="020B0604020202020204" pitchFamily="34" charset="0"/>
              <a:buChar char="•"/>
            </a:pPr>
            <a:r>
              <a:rPr lang="en-GB" dirty="0" smtClean="0"/>
              <a:t>The </a:t>
            </a:r>
            <a:r>
              <a:rPr lang="en-GB" dirty="0"/>
              <a:t>mission shall be launched by an Ariane 6 from </a:t>
            </a:r>
            <a:r>
              <a:rPr lang="en-GB" dirty="0" err="1"/>
              <a:t>Kourou</a:t>
            </a:r>
            <a:r>
              <a:rPr lang="en-GB" dirty="0"/>
              <a:t> (baseline).</a:t>
            </a:r>
          </a:p>
          <a:p>
            <a:pPr marL="285750" indent="-285750" algn="l">
              <a:buFont typeface="Arial" panose="020B0604020202020204" pitchFamily="34" charset="0"/>
              <a:buChar char="•"/>
            </a:pPr>
            <a:r>
              <a:rPr lang="en-GB" dirty="0" smtClean="0"/>
              <a:t>The </a:t>
            </a:r>
            <a:r>
              <a:rPr lang="en-GB" dirty="0"/>
              <a:t>mission shall be designed for a launch in 2026 </a:t>
            </a:r>
            <a:r>
              <a:rPr lang="en-GB" dirty="0" smtClean="0"/>
              <a:t>(2028 backup).</a:t>
            </a:r>
            <a:endParaRPr lang="en-GB" dirty="0"/>
          </a:p>
          <a:p>
            <a:pPr marL="285750" indent="-285750" algn="l">
              <a:buFont typeface="Arial" panose="020B0604020202020204" pitchFamily="34" charset="0"/>
              <a:buChar char="•"/>
            </a:pPr>
            <a:r>
              <a:rPr lang="en-GB" dirty="0" smtClean="0"/>
              <a:t>The </a:t>
            </a:r>
            <a:r>
              <a:rPr lang="en-GB" dirty="0"/>
              <a:t>mission design shall be compatible with an Orbiting Sample (OS) container arrival </a:t>
            </a:r>
            <a:r>
              <a:rPr lang="en-GB" dirty="0" smtClean="0"/>
              <a:t>no earlier </a:t>
            </a:r>
            <a:r>
              <a:rPr lang="en-GB" dirty="0"/>
              <a:t>than early </a:t>
            </a:r>
            <a:r>
              <a:rPr lang="en-GB" dirty="0" smtClean="0"/>
              <a:t>2028 (2030 for </a:t>
            </a:r>
            <a:r>
              <a:rPr lang="en-GB" dirty="0"/>
              <a:t>a 2028 lander launch).</a:t>
            </a:r>
          </a:p>
          <a:p>
            <a:pPr marL="285750" indent="-285750" algn="l">
              <a:buFont typeface="Arial" panose="020B0604020202020204" pitchFamily="34" charset="0"/>
              <a:buChar char="•"/>
            </a:pPr>
            <a:r>
              <a:rPr lang="en-GB" dirty="0" smtClean="0"/>
              <a:t>The </a:t>
            </a:r>
            <a:r>
              <a:rPr lang="en-GB" dirty="0"/>
              <a:t>mission shall provide communications relay functions to the surface mission, </a:t>
            </a:r>
            <a:r>
              <a:rPr lang="en-GB" dirty="0" smtClean="0"/>
              <a:t>covering the </a:t>
            </a:r>
            <a:r>
              <a:rPr lang="en-GB" dirty="0"/>
              <a:t>Entry, Descent and Landing (EDL) of the SRL, the surface operations until MAV </a:t>
            </a:r>
            <a:r>
              <a:rPr lang="en-GB" dirty="0" smtClean="0"/>
              <a:t>launch and </a:t>
            </a:r>
            <a:r>
              <a:rPr lang="en-GB" dirty="0"/>
              <a:t>the MAV launch phase. </a:t>
            </a:r>
            <a:r>
              <a:rPr lang="en-GB" i="1" dirty="0"/>
              <a:t>NB The EDL coverage constraint was later reformulated as </a:t>
            </a:r>
            <a:r>
              <a:rPr lang="en-GB" i="1" dirty="0" smtClean="0"/>
              <a:t>a mission </a:t>
            </a:r>
            <a:r>
              <a:rPr lang="en-GB" i="1" dirty="0"/>
              <a:t>design goal, rather than a strict requirement.</a:t>
            </a:r>
          </a:p>
          <a:p>
            <a:pPr marL="285750" indent="-285750" algn="l">
              <a:buFont typeface="Arial" panose="020B0604020202020204" pitchFamily="34" charset="0"/>
              <a:buChar char="•"/>
            </a:pPr>
            <a:r>
              <a:rPr lang="en-GB" dirty="0" smtClean="0"/>
              <a:t>The </a:t>
            </a:r>
            <a:r>
              <a:rPr lang="en-GB" dirty="0"/>
              <a:t>mission should return the samples by 2030.</a:t>
            </a:r>
          </a:p>
        </p:txBody>
      </p:sp>
    </p:spTree>
    <p:extLst>
      <p:ext uri="{BB962C8B-B14F-4D97-AF65-F5344CB8AC3E}">
        <p14:creationId xmlns:p14="http://schemas.microsoft.com/office/powerpoint/2010/main" val="75880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Interplanetary Transfers with Chemical Propulsion (CP)</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descr="C:\Desktop\2018_Astrodynamics_Specialist_Conference\Presentation\Figures\Vinf_arr_outbound-eps-converted-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4" y="4064606"/>
            <a:ext cx="4140000" cy="2688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esktop\2018_Astrodynamics_Specialist_Conference\Presentation\Figures\Vinf_dep_inbound-eps-converted-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091" y="1766389"/>
            <a:ext cx="4140000" cy="21827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esktop\2018_Astrodynamics_Specialist_Conference\Presentation\Figures\Vinf_dep_outbound-eps-converted-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34" y="1766389"/>
            <a:ext cx="4140000" cy="218279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Desktop\2018_Astrodynamics_Specialist_Conference\Presentation\Figures\Vinf_arr_inbound-eps-converted-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6091" y="4064606"/>
            <a:ext cx="4140000" cy="268814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8"/>
          <p:cNvSpPr>
            <a:spLocks noGrp="1"/>
          </p:cNvSpPr>
          <p:nvPr>
            <p:ph idx="1"/>
          </p:nvPr>
        </p:nvSpPr>
        <p:spPr>
          <a:xfrm>
            <a:off x="472405" y="1300992"/>
            <a:ext cx="9983559" cy="5224352"/>
          </a:xfrm>
        </p:spPr>
        <p:txBody>
          <a:bodyPr/>
          <a:lstStyle/>
          <a:p>
            <a:pPr marL="285750" indent="-285750">
              <a:buFont typeface="Wingdings" panose="05000000000000000000" pitchFamily="2" charset="2"/>
              <a:buChar char="Ø"/>
            </a:pPr>
            <a:r>
              <a:rPr lang="en-GB" dirty="0" smtClean="0">
                <a:solidFill>
                  <a:schemeClr val="bg2">
                    <a:lumMod val="75000"/>
                  </a:schemeClr>
                </a:solidFill>
              </a:rPr>
              <a:t>Outbound and inbound opportunity maps example: short transfers departing between 2026 and 2030</a:t>
            </a:r>
            <a:endParaRPr lang="en-GB" sz="800" dirty="0" smtClean="0">
              <a:solidFill>
                <a:schemeClr val="bg2">
                  <a:lumMod val="75000"/>
                </a:schemeClr>
              </a:solidFill>
            </a:endParaRPr>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p:txBody>
      </p:sp>
      <p:sp>
        <p:nvSpPr>
          <p:cNvPr id="11" name="Content Placeholder 8"/>
          <p:cNvSpPr txBox="1">
            <a:spLocks/>
          </p:cNvSpPr>
          <p:nvPr/>
        </p:nvSpPr>
        <p:spPr bwMode="auto">
          <a:xfrm>
            <a:off x="8163344" y="1946603"/>
            <a:ext cx="3975647" cy="4295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62" rtl="0" eaLnBrk="1" fontAlgn="base" hangingPunct="1">
              <a:lnSpc>
                <a:spcPct val="115000"/>
              </a:lnSpc>
              <a:spcBef>
                <a:spcPct val="0"/>
              </a:spcBef>
              <a:spcAft>
                <a:spcPct val="0"/>
              </a:spcAft>
              <a:defRPr sz="1500">
                <a:solidFill>
                  <a:schemeClr val="tx1">
                    <a:lumMod val="65000"/>
                    <a:lumOff val="35000"/>
                  </a:schemeClr>
                </a:solidFill>
                <a:latin typeface="+mn-lt"/>
                <a:ea typeface="+mn-ea"/>
                <a:cs typeface="+mn-cs"/>
              </a:defRPr>
            </a:lvl1pPr>
            <a:lvl2pPr marL="179384" indent="-177796" algn="l" defTabSz="1042962" rtl="0" eaLnBrk="1" fontAlgn="base" hangingPunct="1">
              <a:lnSpc>
                <a:spcPct val="115000"/>
              </a:lnSpc>
              <a:spcBef>
                <a:spcPct val="0"/>
              </a:spcBef>
              <a:spcAft>
                <a:spcPct val="0"/>
              </a:spcAft>
              <a:buChar char="•"/>
              <a:defRPr sz="1500">
                <a:solidFill>
                  <a:schemeClr val="tx1">
                    <a:lumMod val="65000"/>
                    <a:lumOff val="35000"/>
                  </a:schemeClr>
                </a:solidFill>
                <a:latin typeface="+mn-lt"/>
                <a:cs typeface="+mn-cs"/>
              </a:defRPr>
            </a:lvl2pPr>
            <a:lvl3pPr marL="355591" indent="-174620"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3pPr>
            <a:lvl4pPr marL="538149"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4pPr>
            <a:lvl5pPr marL="720707" indent="-180971" algn="l" defTabSz="1042962" rtl="0" eaLnBrk="1" fontAlgn="base" hangingPunct="1">
              <a:lnSpc>
                <a:spcPct val="115000"/>
              </a:lnSpc>
              <a:spcBef>
                <a:spcPct val="0"/>
              </a:spcBef>
              <a:spcAft>
                <a:spcPct val="0"/>
              </a:spcAft>
              <a:buFont typeface="Arial" pitchFamily="34" charset="0"/>
              <a:buChar char="–"/>
              <a:defRPr sz="1500">
                <a:solidFill>
                  <a:schemeClr val="tx1">
                    <a:lumMod val="65000"/>
                    <a:lumOff val="35000"/>
                  </a:schemeClr>
                </a:solidFill>
                <a:latin typeface="+mn-lt"/>
                <a:cs typeface="+mn-cs"/>
              </a:defRPr>
            </a:lvl5pPr>
            <a:lvl6pPr marL="1177895"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6pPr>
            <a:lvl7pPr marL="1635083"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7pPr>
            <a:lvl8pPr marL="2092271"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8pPr>
            <a:lvl9pPr marL="2549459" indent="-180971" algn="l" defTabSz="1042962" rtl="0" eaLnBrk="1" fontAlgn="base" hangingPunct="1">
              <a:lnSpc>
                <a:spcPct val="115000"/>
              </a:lnSpc>
              <a:spcBef>
                <a:spcPct val="0"/>
              </a:spcBef>
              <a:spcAft>
                <a:spcPct val="0"/>
              </a:spcAft>
              <a:buFont typeface="Arial" pitchFamily="34" charset="0"/>
              <a:buChar char="–"/>
              <a:defRPr sz="1500">
                <a:solidFill>
                  <a:schemeClr val="tx1"/>
                </a:solidFill>
                <a:latin typeface="+mn-lt"/>
                <a:cs typeface="+mn-cs"/>
              </a:defRPr>
            </a:lvl9pPr>
          </a:lstStyle>
          <a:p>
            <a:pPr marL="465134" lvl="1" indent="-285750">
              <a:buFont typeface="Arial" panose="020B0604020202020204" pitchFamily="34" charset="0"/>
              <a:buChar char="•"/>
            </a:pPr>
            <a:r>
              <a:rPr lang="en-GB" kern="0" dirty="0" smtClean="0"/>
              <a:t>Solution space for </a:t>
            </a:r>
            <a:r>
              <a:rPr lang="en-GB" kern="0" dirty="0"/>
              <a:t>short ballistic </a:t>
            </a:r>
            <a:r>
              <a:rPr lang="en-GB" kern="0" dirty="0" smtClean="0"/>
              <a:t>transfers well known and documented</a:t>
            </a:r>
          </a:p>
          <a:p>
            <a:pPr marL="465134" lvl="1" indent="-285750">
              <a:buFont typeface="Arial" panose="020B0604020202020204" pitchFamily="34" charset="0"/>
              <a:buChar char="•"/>
            </a:pPr>
            <a:endParaRPr lang="en-GB" kern="0" dirty="0"/>
          </a:p>
          <a:p>
            <a:pPr marL="465134" lvl="1" indent="-285750">
              <a:buFont typeface="Arial" panose="020B0604020202020204" pitchFamily="34" charset="0"/>
              <a:buChar char="•"/>
            </a:pPr>
            <a:r>
              <a:rPr lang="en-GB" kern="0" dirty="0"/>
              <a:t>Key design parameters for the evaluation of the architectures are: departure and arrival </a:t>
            </a:r>
            <a:r>
              <a:rPr lang="en-GB" b="1" kern="0" dirty="0" smtClean="0"/>
              <a:t>V-infinity</a:t>
            </a:r>
            <a:r>
              <a:rPr lang="en-GB" kern="0" dirty="0" smtClean="0"/>
              <a:t> (launcher performance, MOI/TEI Delta-V, </a:t>
            </a:r>
            <a:r>
              <a:rPr lang="en-GB" kern="0" dirty="0"/>
              <a:t>Earth entry conditions</a:t>
            </a:r>
            <a:r>
              <a:rPr lang="en-GB" kern="0" dirty="0" smtClean="0"/>
              <a:t>), </a:t>
            </a:r>
            <a:br>
              <a:rPr lang="en-GB" kern="0" dirty="0" smtClean="0"/>
            </a:br>
            <a:r>
              <a:rPr lang="en-GB" kern="0" dirty="0"/>
              <a:t>departure and arrival </a:t>
            </a:r>
            <a:r>
              <a:rPr lang="en-GB" b="1" kern="0" dirty="0" smtClean="0"/>
              <a:t>declination</a:t>
            </a:r>
            <a:r>
              <a:rPr lang="en-GB" kern="0" dirty="0" smtClean="0"/>
              <a:t>,</a:t>
            </a:r>
            <a:br>
              <a:rPr lang="en-GB" kern="0" dirty="0" smtClean="0"/>
            </a:br>
            <a:r>
              <a:rPr lang="en-GB" kern="0" dirty="0" smtClean="0"/>
              <a:t>(launcher performance, LMO inclination compatibility, Earth entry conditions)</a:t>
            </a:r>
            <a:br>
              <a:rPr lang="en-GB" kern="0" dirty="0" smtClean="0"/>
            </a:br>
            <a:r>
              <a:rPr lang="en-GB" kern="0" dirty="0" smtClean="0"/>
              <a:t>departure </a:t>
            </a:r>
            <a:r>
              <a:rPr lang="en-GB" kern="0" dirty="0"/>
              <a:t>and arrival </a:t>
            </a:r>
            <a:r>
              <a:rPr lang="en-GB" b="1" kern="0" dirty="0" smtClean="0"/>
              <a:t>dates </a:t>
            </a:r>
            <a:r>
              <a:rPr lang="en-GB" kern="0" dirty="0" smtClean="0"/>
              <a:t>(timeline)</a:t>
            </a:r>
            <a:endParaRPr lang="en-GB" b="1" kern="0" dirty="0" smtClean="0"/>
          </a:p>
          <a:p>
            <a:pPr lvl="1" indent="0">
              <a:buNone/>
            </a:pPr>
            <a:endParaRPr lang="en-GB" kern="0" dirty="0"/>
          </a:p>
          <a:p>
            <a:pPr marL="465134" lvl="1" indent="-285750">
              <a:buFont typeface="Arial" panose="020B0604020202020204" pitchFamily="34" charset="0"/>
              <a:buChar char="•"/>
            </a:pPr>
            <a:r>
              <a:rPr lang="en-GB" kern="0" dirty="0" smtClean="0"/>
              <a:t>Solution space characterised </a:t>
            </a:r>
            <a:r>
              <a:rPr lang="en-GB" kern="0" dirty="0"/>
              <a:t>by energy optimal opportunities every ~26 </a:t>
            </a:r>
            <a:r>
              <a:rPr lang="en-GB" kern="0" dirty="0" smtClean="0"/>
              <a:t>months, with minimum departure/arrival V-infinity typically around 3 km/s</a:t>
            </a:r>
            <a:endParaRPr lang="en-GB" kern="0" dirty="0"/>
          </a:p>
          <a:p>
            <a:pPr marL="465134" lvl="1" indent="-285750">
              <a:buFont typeface="Arial" panose="020B0604020202020204" pitchFamily="34" charset="0"/>
              <a:buChar char="•"/>
            </a:pPr>
            <a:endParaRPr lang="en-GB" kern="0" dirty="0"/>
          </a:p>
          <a:p>
            <a:pPr marL="465134" lvl="1" indent="-285750">
              <a:buFont typeface="Arial" panose="020B0604020202020204" pitchFamily="34" charset="0"/>
              <a:buChar char="•"/>
            </a:pPr>
            <a:endParaRPr lang="en-GB" kern="0" dirty="0" smtClean="0"/>
          </a:p>
          <a:p>
            <a:pPr marL="465134" lvl="1" indent="-285750">
              <a:buFont typeface="Arial" panose="020B0604020202020204" pitchFamily="34" charset="0"/>
              <a:buChar char="•"/>
            </a:pPr>
            <a:endParaRPr lang="en-GB" kern="0" dirty="0"/>
          </a:p>
          <a:p>
            <a:pPr marL="465134" lvl="1" indent="-285750">
              <a:buFont typeface="Arial" panose="020B0604020202020204" pitchFamily="34" charset="0"/>
              <a:buChar char="•"/>
            </a:pPr>
            <a:endParaRPr lang="en-GB" kern="0" dirty="0" smtClean="0"/>
          </a:p>
        </p:txBody>
      </p:sp>
    </p:spTree>
    <p:extLst>
      <p:ext uri="{BB962C8B-B14F-4D97-AF65-F5344CB8AC3E}">
        <p14:creationId xmlns:p14="http://schemas.microsoft.com/office/powerpoint/2010/main" val="3570274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Interplanetary Transfers with </a:t>
            </a:r>
            <a:r>
              <a:rPr lang="en-GB" smtClean="0"/>
              <a:t>Chemical Propulsion (CP)</a:t>
            </a:r>
            <a:endParaRPr lang="en-GB" dirty="0"/>
          </a:p>
        </p:txBody>
      </p:sp>
      <p:sp>
        <p:nvSpPr>
          <p:cNvPr id="7" name="Content Placeholder 8"/>
          <p:cNvSpPr>
            <a:spLocks noGrp="1"/>
          </p:cNvSpPr>
          <p:nvPr>
            <p:ph idx="1"/>
          </p:nvPr>
        </p:nvSpPr>
        <p:spPr>
          <a:xfrm>
            <a:off x="472405" y="1300992"/>
            <a:ext cx="7611421" cy="5224352"/>
          </a:xfrm>
        </p:spPr>
        <p:txBody>
          <a:bodyPr/>
          <a:lstStyle/>
          <a:p>
            <a:pPr marL="285750" indent="-285750">
              <a:buFont typeface="Wingdings" panose="05000000000000000000" pitchFamily="2" charset="2"/>
              <a:buChar char="Ø"/>
            </a:pPr>
            <a:r>
              <a:rPr lang="en-GB" dirty="0" smtClean="0">
                <a:solidFill>
                  <a:schemeClr val="bg2">
                    <a:lumMod val="75000"/>
                  </a:schemeClr>
                </a:solidFill>
              </a:rPr>
              <a:t>Declination and Launch Vehicle (LV) considerations:</a:t>
            </a:r>
          </a:p>
          <a:p>
            <a:pPr marL="465134" lvl="1" indent="-285750">
              <a:buFont typeface="Arial" panose="020B0604020202020204" pitchFamily="34" charset="0"/>
              <a:buChar char="•"/>
            </a:pPr>
            <a:r>
              <a:rPr lang="en-GB" dirty="0" smtClean="0"/>
              <a:t>Baseline Launch Vehicle is Ariane 64: injection </a:t>
            </a:r>
            <a:r>
              <a:rPr lang="en-GB" dirty="0"/>
              <a:t>performance not </a:t>
            </a:r>
            <a:r>
              <a:rPr lang="en-GB" dirty="0" smtClean="0"/>
              <a:t>available </a:t>
            </a:r>
            <a:br>
              <a:rPr lang="en-GB" dirty="0" smtClean="0"/>
            </a:br>
            <a:r>
              <a:rPr lang="en-GB" dirty="0" smtClean="0">
                <a:sym typeface="Wingdings" panose="05000000000000000000" pitchFamily="2" charset="2"/>
              </a:rPr>
              <a:t> </a:t>
            </a:r>
            <a:r>
              <a:rPr lang="en-GB" dirty="0" smtClean="0"/>
              <a:t>mass </a:t>
            </a:r>
            <a:r>
              <a:rPr lang="en-GB" dirty="0"/>
              <a:t>estimates based on </a:t>
            </a:r>
            <a:r>
              <a:rPr lang="en-GB" dirty="0" smtClean="0"/>
              <a:t>Proton</a:t>
            </a:r>
            <a:endParaRPr lang="en-GB" dirty="0"/>
          </a:p>
          <a:p>
            <a:pPr marL="465134" lvl="1" indent="-285750">
              <a:buFont typeface="Arial" panose="020B0604020202020204" pitchFamily="34" charset="0"/>
              <a:buChar char="•"/>
            </a:pPr>
            <a:r>
              <a:rPr lang="en-GB" dirty="0"/>
              <a:t>Nominal performance assumption </a:t>
            </a:r>
            <a:r>
              <a:rPr lang="en-GB" dirty="0" smtClean="0"/>
              <a:t>gives </a:t>
            </a:r>
            <a:r>
              <a:rPr lang="en-GB" dirty="0"/>
              <a:t>a </a:t>
            </a:r>
            <a:r>
              <a:rPr lang="en-GB" dirty="0" smtClean="0"/>
              <a:t>declination range, </a:t>
            </a:r>
            <a:r>
              <a:rPr lang="en-GB" dirty="0"/>
              <a:t>possibly extended to </a:t>
            </a:r>
            <a:r>
              <a:rPr lang="en-GB" dirty="0" smtClean="0"/>
              <a:t/>
            </a:r>
            <a:br>
              <a:rPr lang="en-GB" dirty="0" smtClean="0"/>
            </a:br>
            <a:r>
              <a:rPr lang="en-GB" dirty="0" smtClean="0"/>
              <a:t>+/- </a:t>
            </a:r>
            <a:r>
              <a:rPr lang="en-GB" dirty="0"/>
              <a:t>35 </a:t>
            </a:r>
            <a:r>
              <a:rPr lang="en-GB" dirty="0" err="1"/>
              <a:t>deg</a:t>
            </a:r>
            <a:r>
              <a:rPr lang="en-GB" dirty="0"/>
              <a:t> </a:t>
            </a:r>
            <a:r>
              <a:rPr lang="en-GB" dirty="0" smtClean="0"/>
              <a:t>to be confirmed, higher performance expected for near equatorial launch</a:t>
            </a:r>
            <a:endParaRPr lang="en-GB" dirty="0"/>
          </a:p>
          <a:p>
            <a:pPr marL="465134" lvl="1" indent="-285750">
              <a:buFont typeface="Arial" panose="020B0604020202020204" pitchFamily="34" charset="0"/>
              <a:buChar char="•"/>
            </a:pPr>
            <a:r>
              <a:rPr lang="en-GB" dirty="0" smtClean="0"/>
              <a:t>Near </a:t>
            </a:r>
            <a:r>
              <a:rPr lang="en-GB" dirty="0"/>
              <a:t>zero declination </a:t>
            </a:r>
            <a:r>
              <a:rPr lang="en-GB" dirty="0" smtClean="0"/>
              <a:t>launch constraint </a:t>
            </a:r>
            <a:r>
              <a:rPr lang="en-GB" dirty="0"/>
              <a:t>mandates </a:t>
            </a:r>
            <a:r>
              <a:rPr lang="en-GB" dirty="0" smtClean="0"/>
              <a:t>the use of Deep Space Manoeuvres (DSMs) </a:t>
            </a:r>
            <a:r>
              <a:rPr lang="en-GB" dirty="0"/>
              <a:t>to </a:t>
            </a:r>
            <a:r>
              <a:rPr lang="en-GB" dirty="0" smtClean="0"/>
              <a:t>compensate</a:t>
            </a:r>
            <a:endParaRPr lang="en-GB" dirty="0"/>
          </a:p>
          <a:p>
            <a:pPr marL="465134" lvl="1" indent="-285750">
              <a:buFont typeface="Arial" panose="020B0604020202020204" pitchFamily="34" charset="0"/>
              <a:buChar char="•"/>
            </a:pPr>
            <a:r>
              <a:rPr lang="en-GB" dirty="0"/>
              <a:t>Alternatively, consider </a:t>
            </a:r>
            <a:r>
              <a:rPr lang="en-GB" dirty="0" err="1" smtClean="0"/>
              <a:t>eg</a:t>
            </a:r>
            <a:r>
              <a:rPr lang="en-GB" dirty="0" smtClean="0"/>
              <a:t> Falcon </a:t>
            </a:r>
            <a:r>
              <a:rPr lang="en-GB" dirty="0"/>
              <a:t>Heavy / Delta IV </a:t>
            </a:r>
            <a:r>
              <a:rPr lang="en-GB" dirty="0" smtClean="0"/>
              <a:t>Heavy: </a:t>
            </a:r>
            <a:r>
              <a:rPr lang="en-GB" dirty="0"/>
              <a:t>all declinations between +/- 28 </a:t>
            </a:r>
            <a:r>
              <a:rPr lang="en-GB" dirty="0" err="1"/>
              <a:t>deg</a:t>
            </a:r>
            <a:r>
              <a:rPr lang="en-GB" dirty="0"/>
              <a:t> accessible without significant </a:t>
            </a:r>
            <a:r>
              <a:rPr lang="en-GB" dirty="0" smtClean="0"/>
              <a:t>penalty</a:t>
            </a:r>
          </a:p>
          <a:p>
            <a:pPr marL="465134" lvl="1" indent="-285750">
              <a:buFont typeface="Arial" panose="020B0604020202020204" pitchFamily="34" charset="0"/>
              <a:buChar char="•"/>
            </a:pPr>
            <a:endParaRPr lang="en-GB" dirty="0" smtClean="0"/>
          </a:p>
          <a:p>
            <a:pPr marL="285750" indent="-285750">
              <a:buFont typeface="Wingdings" panose="05000000000000000000" pitchFamily="2" charset="2"/>
              <a:buChar char="Ø"/>
            </a:pPr>
            <a:r>
              <a:rPr lang="en-GB" dirty="0" smtClean="0">
                <a:solidFill>
                  <a:schemeClr val="bg2">
                    <a:lumMod val="75000"/>
                  </a:schemeClr>
                </a:solidFill>
              </a:rPr>
              <a:t>“Extra-short” transfers also considered to increase time available at Mars</a:t>
            </a:r>
            <a:r>
              <a:rPr lang="en-GB" dirty="0">
                <a:solidFill>
                  <a:schemeClr val="bg2">
                    <a:lumMod val="75000"/>
                  </a:schemeClr>
                </a:solidFill>
              </a:rPr>
              <a:t>, with slightly suboptimal dates </a:t>
            </a:r>
            <a:r>
              <a:rPr lang="en-GB" dirty="0" smtClean="0">
                <a:solidFill>
                  <a:schemeClr val="bg2">
                    <a:lumMod val="75000"/>
                  </a:schemeClr>
                </a:solidFill>
              </a:rPr>
              <a:t>compared to energy </a:t>
            </a:r>
            <a:r>
              <a:rPr lang="en-GB" dirty="0">
                <a:solidFill>
                  <a:schemeClr val="bg2">
                    <a:lumMod val="75000"/>
                  </a:schemeClr>
                </a:solidFill>
              </a:rPr>
              <a:t>optimal </a:t>
            </a:r>
            <a:r>
              <a:rPr lang="en-GB" dirty="0" smtClean="0">
                <a:solidFill>
                  <a:schemeClr val="bg2">
                    <a:lumMod val="75000"/>
                  </a:schemeClr>
                </a:solidFill>
              </a:rPr>
              <a:t>solutions</a:t>
            </a:r>
            <a:endParaRPr lang="en-GB" dirty="0">
              <a:solidFill>
                <a:schemeClr val="bg2">
                  <a:lumMod val="75000"/>
                </a:schemeClr>
              </a:solidFill>
            </a:endParaRPr>
          </a:p>
          <a:p>
            <a:endParaRPr lang="en-GB" dirty="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Backup mission (relaxed timeline) architectures can use long transfers (more than one heliocentric revolution) and Earth Gravity Assist (EGA</a:t>
            </a:r>
            <a:r>
              <a:rPr lang="en-GB" dirty="0">
                <a:solidFill>
                  <a:schemeClr val="bg2">
                    <a:lumMod val="75000"/>
                  </a:schemeClr>
                </a:solidFill>
              </a:rPr>
              <a:t>) options</a:t>
            </a:r>
          </a:p>
          <a:p>
            <a:pPr lvl="1" indent="0">
              <a:buNone/>
            </a:pPr>
            <a:endParaRPr lang="en-GB" dirty="0"/>
          </a:p>
          <a:p>
            <a:pPr marL="285750" indent="-285750">
              <a:buFont typeface="Wingdings" panose="05000000000000000000" pitchFamily="2" charset="2"/>
              <a:buChar char="Ø"/>
            </a:pPr>
            <a:r>
              <a:rPr lang="en-GB" dirty="0">
                <a:solidFill>
                  <a:schemeClr val="bg2">
                    <a:lumMod val="75000"/>
                  </a:schemeClr>
                </a:solidFill>
              </a:rPr>
              <a:t>CP transfer dates assessed:</a:t>
            </a:r>
          </a:p>
          <a:p>
            <a:pPr marL="465134" lvl="1" indent="-285750">
              <a:buFont typeface="Arial" panose="020B0604020202020204" pitchFamily="34" charset="0"/>
              <a:buChar char="•"/>
            </a:pPr>
            <a:r>
              <a:rPr lang="en-GB" dirty="0"/>
              <a:t>Outbound transfers: 2026, 2028</a:t>
            </a:r>
          </a:p>
          <a:p>
            <a:pPr marL="465134" lvl="1" indent="-285750">
              <a:buFont typeface="Arial" panose="020B0604020202020204" pitchFamily="34" charset="0"/>
              <a:buChar char="•"/>
            </a:pPr>
            <a:r>
              <a:rPr lang="en-GB" dirty="0"/>
              <a:t>Inbound transfers: 2028, 2030, 2032</a:t>
            </a:r>
            <a:endParaRPr lang="en-GB" dirty="0" smtClean="0">
              <a:solidFill>
                <a:schemeClr val="bg2">
                  <a:lumMod val="75000"/>
                </a:schemeClr>
              </a:solidFill>
            </a:endParaRPr>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endParaRPr lang="en-GB" dirty="0" smtClean="0"/>
          </a:p>
          <a:p>
            <a:pPr marL="285750" indent="-285750">
              <a:buFont typeface="Wingdings" panose="05000000000000000000" pitchFamily="2" charset="2"/>
              <a:buChar char="Ø"/>
            </a:pP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6" descr="C:\Desktop\2018_Astrodynamics_Specialist_Conference\Material\Matlab\BBC9_inbound.emf"/>
          <p:cNvPicPr>
            <a:picLocks noChangeAspect="1" noChangeArrowheads="1"/>
          </p:cNvPicPr>
          <p:nvPr/>
        </p:nvPicPr>
        <p:blipFill rotWithShape="1">
          <a:blip r:embed="rId3">
            <a:extLst>
              <a:ext uri="{28A0092B-C50C-407E-A947-70E740481C1C}">
                <a14:useLocalDpi xmlns:a14="http://schemas.microsoft.com/office/drawing/2010/main" val="0"/>
              </a:ext>
            </a:extLst>
          </a:blip>
          <a:srcRect l="6433" t="4474" r="3102"/>
          <a:stretch/>
        </p:blipFill>
        <p:spPr bwMode="auto">
          <a:xfrm>
            <a:off x="8402015" y="3484365"/>
            <a:ext cx="3600000" cy="3305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Desktop\2018_Astrodynamics_Specialist_Conference\Material\Matlab\BBC9_outbound.emf"/>
          <p:cNvPicPr>
            <a:picLocks noChangeAspect="1" noChangeArrowheads="1"/>
          </p:cNvPicPr>
          <p:nvPr/>
        </p:nvPicPr>
        <p:blipFill rotWithShape="1">
          <a:blip r:embed="rId4">
            <a:extLst>
              <a:ext uri="{28A0092B-C50C-407E-A947-70E740481C1C}">
                <a14:useLocalDpi xmlns:a14="http://schemas.microsoft.com/office/drawing/2010/main" val="0"/>
              </a:ext>
            </a:extLst>
          </a:blip>
          <a:srcRect l="6433" t="6195" r="3102"/>
          <a:stretch/>
        </p:blipFill>
        <p:spPr bwMode="auto">
          <a:xfrm>
            <a:off x="8402015" y="165035"/>
            <a:ext cx="3600000" cy="324633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p:cNvSpPr>
            <a:spLocks noGrp="1"/>
          </p:cNvSpPr>
          <p:nvPr>
            <p:ph type="sldNum" sz="quarter" idx="4294967295"/>
          </p:nvPr>
        </p:nvSpPr>
        <p:spPr>
          <a:xfrm>
            <a:off x="472407" y="6470504"/>
            <a:ext cx="295001" cy="216000"/>
          </a:xfrm>
          <a:prstGeom prst="rect">
            <a:avLst/>
          </a:prstGeom>
        </p:spPr>
        <p:txBody>
          <a:bodyPr/>
          <a:lstStyle/>
          <a:p>
            <a:pPr algn="l"/>
            <a:fld id="{290114C8-F7F2-4E05-9CAE-DDD3D22A4BE8}" type="slidenum">
              <a:rPr lang="de-DE" altLang="de-DE" sz="800" smtClean="0">
                <a:solidFill>
                  <a:schemeClr val="tx1">
                    <a:lumMod val="75000"/>
                    <a:lumOff val="25000"/>
                  </a:schemeClr>
                </a:solidFill>
              </a:rPr>
              <a:pPr algn="l"/>
              <a:t>6</a:t>
            </a:fld>
            <a:endParaRPr lang="de-DE" altLang="de-DE" sz="800" dirty="0">
              <a:solidFill>
                <a:schemeClr val="tx1">
                  <a:lumMod val="75000"/>
                  <a:lumOff val="25000"/>
                </a:schemeClr>
              </a:solidFill>
            </a:endParaRPr>
          </a:p>
        </p:txBody>
      </p:sp>
      <p:sp>
        <p:nvSpPr>
          <p:cNvPr id="9"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268191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esktop\2018_Astrodynamics_Specialist_Conference\Presentation\Figures\SEPOutboundBBC3_comments-eps-converted-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675" y="154672"/>
            <a:ext cx="3922831" cy="34660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esktop\2018_Astrodynamics_Specialist_Conference\Presentation\Figures\SEPOutboundBBC1_comments-eps-converted-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4674" y="3282144"/>
            <a:ext cx="3922831" cy="3466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Interplanetary Transfers with </a:t>
            </a:r>
            <a:r>
              <a:rPr lang="en-GB" smtClean="0"/>
              <a:t>Electric Propulsion (EP)</a:t>
            </a:r>
            <a:endParaRPr lang="en-GB" dirty="0"/>
          </a:p>
        </p:txBody>
      </p:sp>
      <p:sp>
        <p:nvSpPr>
          <p:cNvPr id="7" name="Content Placeholder 8"/>
          <p:cNvSpPr>
            <a:spLocks noGrp="1"/>
          </p:cNvSpPr>
          <p:nvPr>
            <p:ph idx="1"/>
          </p:nvPr>
        </p:nvSpPr>
        <p:spPr>
          <a:xfrm>
            <a:off x="472405" y="1300992"/>
            <a:ext cx="7386134" cy="5447174"/>
          </a:xfrm>
        </p:spPr>
        <p:txBody>
          <a:bodyPr/>
          <a:lstStyle/>
          <a:p>
            <a:pPr marL="285750" indent="-285750">
              <a:buFont typeface="Wingdings" panose="05000000000000000000" pitchFamily="2" charset="2"/>
              <a:buChar char="Ø"/>
            </a:pPr>
            <a:r>
              <a:rPr lang="en-GB" dirty="0" smtClean="0">
                <a:solidFill>
                  <a:schemeClr val="bg2">
                    <a:lumMod val="75000"/>
                  </a:schemeClr>
                </a:solidFill>
              </a:rPr>
              <a:t>Solar Electric </a:t>
            </a:r>
            <a:r>
              <a:rPr lang="en-GB" dirty="0">
                <a:solidFill>
                  <a:schemeClr val="bg2">
                    <a:lumMod val="75000"/>
                  </a:schemeClr>
                </a:solidFill>
              </a:rPr>
              <a:t>Propulsion (SEP) augmented transfers from Earth to Mars can</a:t>
            </a:r>
            <a:r>
              <a:rPr lang="en-GB" dirty="0" smtClean="0">
                <a:solidFill>
                  <a:schemeClr val="bg2">
                    <a:lumMod val="75000"/>
                  </a:schemeClr>
                </a:solidFill>
              </a:rPr>
              <a:t>:</a:t>
            </a:r>
            <a:endParaRPr lang="en-GB" sz="800" b="1" dirty="0"/>
          </a:p>
          <a:p>
            <a:pPr marL="465134" lvl="1" indent="-285750">
              <a:buFont typeface="Arial" panose="020B0604020202020204" pitchFamily="34" charset="0"/>
              <a:buChar char="•"/>
            </a:pPr>
            <a:r>
              <a:rPr lang="en-GB" dirty="0"/>
              <a:t>Reduce Earth departure </a:t>
            </a:r>
            <a:r>
              <a:rPr lang="en-GB" dirty="0" smtClean="0"/>
              <a:t>V-infinity </a:t>
            </a:r>
            <a:r>
              <a:rPr lang="en-GB" dirty="0" smtClean="0">
                <a:sym typeface="Wingdings" panose="05000000000000000000" pitchFamily="2" charset="2"/>
              </a:rPr>
              <a:t> </a:t>
            </a:r>
            <a:r>
              <a:rPr lang="en-GB" dirty="0" smtClean="0"/>
              <a:t>increase </a:t>
            </a:r>
            <a:r>
              <a:rPr lang="en-GB" dirty="0"/>
              <a:t>launcher injection </a:t>
            </a:r>
            <a:r>
              <a:rPr lang="en-GB" dirty="0" smtClean="0"/>
              <a:t>mass</a:t>
            </a:r>
          </a:p>
          <a:p>
            <a:pPr marL="465134" lvl="1" indent="-285750">
              <a:buFont typeface="Arial" panose="020B0604020202020204" pitchFamily="34" charset="0"/>
              <a:buChar char="•"/>
            </a:pPr>
            <a:r>
              <a:rPr lang="en-GB" dirty="0" smtClean="0"/>
              <a:t>Reduce </a:t>
            </a:r>
            <a:r>
              <a:rPr lang="en-GB" dirty="0"/>
              <a:t>Mars arrival V-infinity </a:t>
            </a:r>
            <a:r>
              <a:rPr lang="en-GB" dirty="0" smtClean="0">
                <a:sym typeface="Wingdings" panose="05000000000000000000" pitchFamily="2" charset="2"/>
              </a:rPr>
              <a:t> </a:t>
            </a:r>
            <a:r>
              <a:rPr lang="en-GB" dirty="0" smtClean="0"/>
              <a:t>reduce CP orbit </a:t>
            </a:r>
            <a:r>
              <a:rPr lang="en-GB" dirty="0"/>
              <a:t>insertion </a:t>
            </a:r>
            <a:r>
              <a:rPr lang="en-GB" dirty="0" smtClean="0"/>
              <a:t>Delta-V</a:t>
            </a:r>
          </a:p>
          <a:p>
            <a:pPr marL="465134" lvl="1" indent="-285750">
              <a:buFont typeface="Arial" panose="020B0604020202020204" pitchFamily="34" charset="0"/>
              <a:buChar char="•"/>
            </a:pPr>
            <a:r>
              <a:rPr lang="en-GB" dirty="0"/>
              <a:t>Perform required Deep Space Manoeuvres (e.g. to compensate for constrained declination) at lesser propellant mass </a:t>
            </a:r>
            <a:r>
              <a:rPr lang="en-GB" dirty="0" smtClean="0"/>
              <a:t>impact</a:t>
            </a:r>
          </a:p>
          <a:p>
            <a:pPr marL="465134" lvl="1" indent="-285750">
              <a:buFont typeface="Arial" panose="020B0604020202020204" pitchFamily="34" charset="0"/>
              <a:buChar char="•"/>
            </a:pPr>
            <a:endParaRPr lang="en-GB" sz="800" dirty="0"/>
          </a:p>
          <a:p>
            <a:pPr marL="285750" indent="-285750">
              <a:buFont typeface="Wingdings" panose="05000000000000000000" pitchFamily="2" charset="2"/>
              <a:buChar char="Ø"/>
            </a:pPr>
            <a:r>
              <a:rPr lang="en-GB" dirty="0" smtClean="0">
                <a:solidFill>
                  <a:schemeClr val="bg2">
                    <a:lumMod val="75000"/>
                  </a:schemeClr>
                </a:solidFill>
              </a:rPr>
              <a:t>SEP </a:t>
            </a:r>
            <a:r>
              <a:rPr lang="en-GB" dirty="0">
                <a:solidFill>
                  <a:schemeClr val="bg2">
                    <a:lumMod val="75000"/>
                  </a:schemeClr>
                </a:solidFill>
              </a:rPr>
              <a:t>transfers from Mars to Earth can</a:t>
            </a:r>
            <a:r>
              <a:rPr lang="en-GB" dirty="0" smtClean="0">
                <a:solidFill>
                  <a:schemeClr val="bg2">
                    <a:lumMod val="75000"/>
                  </a:schemeClr>
                </a:solidFill>
              </a:rPr>
              <a:t>:</a:t>
            </a:r>
            <a:endParaRPr lang="en-GB" sz="800" b="1" dirty="0"/>
          </a:p>
          <a:p>
            <a:pPr marL="465134" lvl="1" indent="-285750">
              <a:buFont typeface="Arial" panose="020B0604020202020204" pitchFamily="34" charset="0"/>
              <a:buChar char="•"/>
            </a:pPr>
            <a:r>
              <a:rPr lang="en-GB" dirty="0"/>
              <a:t>Reduce Mars departure V-infinity</a:t>
            </a:r>
            <a:r>
              <a:rPr lang="en-GB" dirty="0" smtClean="0"/>
              <a:t> </a:t>
            </a:r>
            <a:r>
              <a:rPr lang="en-GB" dirty="0">
                <a:sym typeface="Wingdings" panose="05000000000000000000" pitchFamily="2" charset="2"/>
              </a:rPr>
              <a:t> </a:t>
            </a:r>
            <a:r>
              <a:rPr lang="en-GB" dirty="0"/>
              <a:t>reduce CP </a:t>
            </a:r>
            <a:r>
              <a:rPr lang="en-GB" dirty="0" smtClean="0"/>
              <a:t>planetary escape Delta-V</a:t>
            </a:r>
            <a:endParaRPr lang="en-GB" dirty="0"/>
          </a:p>
          <a:p>
            <a:pPr marL="465134" lvl="1" indent="-285750">
              <a:buFont typeface="Arial" panose="020B0604020202020204" pitchFamily="34" charset="0"/>
              <a:buChar char="•"/>
            </a:pPr>
            <a:r>
              <a:rPr lang="en-GB" dirty="0"/>
              <a:t>Reduce Earth arrival V-infinity</a:t>
            </a:r>
            <a:r>
              <a:rPr lang="en-GB" dirty="0" smtClean="0"/>
              <a:t> </a:t>
            </a:r>
            <a:r>
              <a:rPr lang="en-GB" dirty="0">
                <a:sym typeface="Wingdings" panose="05000000000000000000" pitchFamily="2" charset="2"/>
              </a:rPr>
              <a:t></a:t>
            </a:r>
            <a:r>
              <a:rPr lang="en-GB" dirty="0"/>
              <a:t> reduce aerothermodynamic loads on </a:t>
            </a:r>
            <a:r>
              <a:rPr lang="en-GB" dirty="0" smtClean="0"/>
              <a:t>ERC</a:t>
            </a:r>
          </a:p>
          <a:p>
            <a:pPr marL="465134" lvl="1" indent="-285750">
              <a:buFont typeface="Arial" panose="020B0604020202020204" pitchFamily="34" charset="0"/>
              <a:buChar char="•"/>
            </a:pPr>
            <a:endParaRPr lang="en-GB" sz="800" dirty="0"/>
          </a:p>
          <a:p>
            <a:pPr marL="285750" indent="-285750">
              <a:buFont typeface="Wingdings" panose="05000000000000000000" pitchFamily="2" charset="2"/>
              <a:buChar char="Ø"/>
            </a:pPr>
            <a:r>
              <a:rPr lang="en-GB" dirty="0" smtClean="0">
                <a:solidFill>
                  <a:schemeClr val="bg2">
                    <a:lumMod val="75000"/>
                  </a:schemeClr>
                </a:solidFill>
              </a:rPr>
              <a:t>In both cases, additional freedom in the departure and arrival dates</a:t>
            </a:r>
          </a:p>
          <a:p>
            <a:pPr marL="285750" indent="-285750">
              <a:buFont typeface="Wingdings" panose="05000000000000000000" pitchFamily="2" charset="2"/>
              <a:buChar char="Ø"/>
            </a:pPr>
            <a:endParaRPr lang="en-GB" sz="800" dirty="0" smtClean="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Strong interaction between </a:t>
            </a:r>
            <a:r>
              <a:rPr lang="en-GB" dirty="0">
                <a:solidFill>
                  <a:schemeClr val="bg2">
                    <a:lumMod val="75000"/>
                  </a:schemeClr>
                </a:solidFill>
              </a:rPr>
              <a:t>trajectory and spacecraft </a:t>
            </a:r>
            <a:r>
              <a:rPr lang="en-GB" dirty="0" smtClean="0">
                <a:solidFill>
                  <a:schemeClr val="bg2">
                    <a:lumMod val="75000"/>
                  </a:schemeClr>
                </a:solidFill>
              </a:rPr>
              <a:t>design. </a:t>
            </a:r>
            <a:r>
              <a:rPr lang="en-GB" dirty="0">
                <a:solidFill>
                  <a:schemeClr val="bg2">
                    <a:lumMod val="75000"/>
                  </a:schemeClr>
                </a:solidFill>
              </a:rPr>
              <a:t>A key driving parameter is the available </a:t>
            </a:r>
            <a:r>
              <a:rPr lang="en-GB" dirty="0" smtClean="0">
                <a:solidFill>
                  <a:schemeClr val="bg2">
                    <a:lumMod val="75000"/>
                  </a:schemeClr>
                </a:solidFill>
              </a:rPr>
              <a:t>thrust </a:t>
            </a:r>
            <a:r>
              <a:rPr lang="en-GB" dirty="0">
                <a:solidFill>
                  <a:schemeClr val="bg2">
                    <a:lumMod val="75000"/>
                  </a:schemeClr>
                </a:solidFill>
              </a:rPr>
              <a:t>to mass ratio at 1 au and the evolution with heliocentric </a:t>
            </a:r>
            <a:r>
              <a:rPr lang="en-GB" dirty="0" smtClean="0">
                <a:solidFill>
                  <a:schemeClr val="bg2">
                    <a:lumMod val="75000"/>
                  </a:schemeClr>
                </a:solidFill>
              </a:rPr>
              <a:t>distance:</a:t>
            </a:r>
          </a:p>
          <a:p>
            <a:pPr marL="465134" lvl="1" indent="-285750">
              <a:buFont typeface="Arial" panose="020B0604020202020204" pitchFamily="34" charset="0"/>
              <a:buChar char="•"/>
            </a:pPr>
            <a:r>
              <a:rPr lang="en-GB" dirty="0" smtClean="0"/>
              <a:t>Size and technology of the Solar Arrays </a:t>
            </a:r>
            <a:r>
              <a:rPr lang="en-GB" dirty="0" smtClean="0">
                <a:sym typeface="Wingdings" panose="05000000000000000000" pitchFamily="2" charset="2"/>
              </a:rPr>
              <a:t> maximum available power</a:t>
            </a:r>
            <a:endParaRPr lang="en-GB" dirty="0"/>
          </a:p>
          <a:p>
            <a:pPr marL="465134" lvl="1" indent="-285750">
              <a:buFont typeface="Arial" panose="020B0604020202020204" pitchFamily="34" charset="0"/>
              <a:buChar char="•"/>
            </a:pPr>
            <a:r>
              <a:rPr lang="en-GB" dirty="0" smtClean="0"/>
              <a:t>Number and type of thrusters, throttling capability </a:t>
            </a:r>
            <a:r>
              <a:rPr lang="en-GB" dirty="0" smtClean="0">
                <a:sym typeface="Wingdings" panose="05000000000000000000" pitchFamily="2" charset="2"/>
              </a:rPr>
              <a:t> available thrust to mass ratio</a:t>
            </a:r>
            <a:endParaRPr lang="en-GB" dirty="0"/>
          </a:p>
          <a:p>
            <a:endParaRPr lang="en-GB" sz="800" dirty="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Increased operational complexity, likely to require forced coast arcs for Orbit Determination and operational contingency</a:t>
            </a:r>
          </a:p>
          <a:p>
            <a:pPr marL="285750" indent="-285750">
              <a:buFont typeface="Wingdings" panose="05000000000000000000" pitchFamily="2" charset="2"/>
              <a:buChar char="Ø"/>
            </a:pPr>
            <a:endParaRPr lang="en-GB" sz="800" dirty="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Database of SEP transfers with parametric variation on: </a:t>
            </a:r>
            <a:r>
              <a:rPr lang="en-GB" dirty="0">
                <a:solidFill>
                  <a:schemeClr val="bg2">
                    <a:lumMod val="75000"/>
                  </a:schemeClr>
                </a:solidFill>
              </a:rPr>
              <a:t>departure/arrival </a:t>
            </a:r>
            <a:r>
              <a:rPr lang="en-GB" dirty="0" smtClean="0">
                <a:solidFill>
                  <a:schemeClr val="bg2">
                    <a:lumMod val="75000"/>
                  </a:schemeClr>
                </a:solidFill>
              </a:rPr>
              <a:t>dates, departure/arrival V-infinity, thrust to mass at </a:t>
            </a:r>
            <a:r>
              <a:rPr lang="en-GB" dirty="0">
                <a:solidFill>
                  <a:schemeClr val="bg2">
                    <a:lumMod val="75000"/>
                  </a:schemeClr>
                </a:solidFill>
              </a:rPr>
              <a:t>1 </a:t>
            </a:r>
            <a:r>
              <a:rPr lang="en-GB" dirty="0" smtClean="0">
                <a:solidFill>
                  <a:schemeClr val="bg2">
                    <a:lumMod val="75000"/>
                  </a:schemeClr>
                </a:solidFill>
              </a:rPr>
              <a:t>au, thrust </a:t>
            </a:r>
            <a:r>
              <a:rPr lang="en-GB" dirty="0">
                <a:solidFill>
                  <a:schemeClr val="bg2">
                    <a:lumMod val="75000"/>
                  </a:schemeClr>
                </a:solidFill>
              </a:rPr>
              <a:t>evolution model</a:t>
            </a:r>
            <a:endParaRPr lang="en-GB" dirty="0" smtClean="0">
              <a:solidFill>
                <a:schemeClr val="bg2">
                  <a:lumMod val="75000"/>
                </a:schemeClr>
              </a:solidFill>
            </a:endParaRPr>
          </a:p>
          <a:p>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543771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p:cNvGraphicFramePr>
            <a:graphicFrameLocks noGrp="1"/>
          </p:cNvGraphicFramePr>
          <p:nvPr>
            <p:extLst>
              <p:ext uri="{D42A27DB-BD31-4B8C-83A1-F6EECF244321}">
                <p14:modId xmlns:p14="http://schemas.microsoft.com/office/powerpoint/2010/main" val="1793992305"/>
              </p:ext>
            </p:extLst>
          </p:nvPr>
        </p:nvGraphicFramePr>
        <p:xfrm>
          <a:off x="6054922" y="2613224"/>
          <a:ext cx="6042125" cy="4101303"/>
        </p:xfrm>
        <a:graphic>
          <a:graphicData uri="http://schemas.openxmlformats.org/drawingml/2006/table">
            <a:tbl>
              <a:tblPr firstRow="1" bandRow="1">
                <a:tableStyleId>{5C22544A-7EE6-4342-B048-85BDC9FD1C3A}</a:tableStyleId>
              </a:tblPr>
              <a:tblGrid>
                <a:gridCol w="1763683"/>
                <a:gridCol w="1475325"/>
                <a:gridCol w="1327792"/>
                <a:gridCol w="1475325"/>
              </a:tblGrid>
              <a:tr h="415763">
                <a:tc>
                  <a:txBody>
                    <a:bodyPr/>
                    <a:lstStyle/>
                    <a:p>
                      <a:pPr algn="ctr"/>
                      <a:r>
                        <a:rPr lang="en-GB" sz="1100" b="1" dirty="0" smtClean="0">
                          <a:solidFill>
                            <a:schemeClr val="bg1"/>
                          </a:solidFill>
                        </a:rPr>
                        <a:t>Trade-Off driver</a:t>
                      </a:r>
                      <a:endParaRPr lang="en-GB" sz="1100" b="1" dirty="0">
                        <a:solidFill>
                          <a:schemeClr val="bg1"/>
                        </a:solidFill>
                      </a:endParaRPr>
                    </a:p>
                  </a:txBody>
                  <a:tcPr anchor="ctr">
                    <a:solidFill>
                      <a:schemeClr val="bg2">
                        <a:lumMod val="75000"/>
                      </a:schemeClr>
                    </a:solidFill>
                  </a:tcPr>
                </a:tc>
                <a:tc>
                  <a:txBody>
                    <a:bodyPr/>
                    <a:lstStyle/>
                    <a:p>
                      <a:pPr marL="0" marR="0" indent="0" algn="ctr" defTabSz="914376" rtl="0" eaLnBrk="1" fontAlgn="auto" latinLnBrk="0" hangingPunct="1">
                        <a:lnSpc>
                          <a:spcPct val="100000"/>
                        </a:lnSpc>
                        <a:spcBef>
                          <a:spcPts val="0"/>
                        </a:spcBef>
                        <a:spcAft>
                          <a:spcPts val="0"/>
                        </a:spcAft>
                        <a:buClrTx/>
                        <a:buSzTx/>
                        <a:buFontTx/>
                        <a:buNone/>
                        <a:tabLst/>
                        <a:defRPr/>
                      </a:pPr>
                      <a:r>
                        <a:rPr lang="en-GB" sz="1100" dirty="0" smtClean="0"/>
                        <a:t>Low inclination (e.g. ~ 20 </a:t>
                      </a:r>
                      <a:r>
                        <a:rPr lang="en-GB" sz="1100" dirty="0" err="1" smtClean="0"/>
                        <a:t>deg</a:t>
                      </a:r>
                      <a:r>
                        <a:rPr lang="en-GB" sz="1100" dirty="0" smtClean="0"/>
                        <a:t>)</a:t>
                      </a:r>
                    </a:p>
                  </a:txBody>
                  <a:tcPr anchor="ctr">
                    <a:solidFill>
                      <a:schemeClr val="bg2">
                        <a:lumMod val="75000"/>
                      </a:schemeClr>
                    </a:solidFill>
                  </a:tcPr>
                </a:tc>
                <a:tc>
                  <a:txBody>
                    <a:bodyPr/>
                    <a:lstStyle/>
                    <a:p>
                      <a:pPr algn="ctr"/>
                      <a:r>
                        <a:rPr lang="en-GB" sz="1100" dirty="0" smtClean="0"/>
                        <a:t>High inclination</a:t>
                      </a:r>
                      <a:br>
                        <a:rPr lang="en-GB" sz="1100" dirty="0" smtClean="0"/>
                      </a:br>
                      <a:r>
                        <a:rPr lang="en-GB" sz="1100" dirty="0" smtClean="0"/>
                        <a:t>(e.g. ~ 75 </a:t>
                      </a:r>
                      <a:r>
                        <a:rPr lang="en-GB" sz="1100" dirty="0" err="1" smtClean="0"/>
                        <a:t>deg</a:t>
                      </a:r>
                      <a:r>
                        <a:rPr lang="en-GB" sz="1100" dirty="0" smtClean="0"/>
                        <a:t>)</a:t>
                      </a:r>
                      <a:endParaRPr lang="en-GB" sz="1100" dirty="0"/>
                    </a:p>
                  </a:txBody>
                  <a:tcPr anchor="ctr">
                    <a:solidFill>
                      <a:schemeClr val="bg2">
                        <a:lumMod val="75000"/>
                      </a:schemeClr>
                    </a:solidFill>
                  </a:tcPr>
                </a:tc>
                <a:tc>
                  <a:txBody>
                    <a:bodyPr/>
                    <a:lstStyle/>
                    <a:p>
                      <a:pPr algn="ctr"/>
                      <a:r>
                        <a:rPr lang="en-GB" sz="1100" dirty="0" smtClean="0"/>
                        <a:t>Rationale</a:t>
                      </a:r>
                      <a:endParaRPr lang="en-GB" sz="1100" dirty="0"/>
                    </a:p>
                  </a:txBody>
                  <a:tcPr anchor="ctr">
                    <a:solidFill>
                      <a:schemeClr val="bg2">
                        <a:lumMod val="75000"/>
                      </a:schemeClr>
                    </a:solidFill>
                  </a:tcPr>
                </a:tc>
              </a:tr>
              <a:tr h="556825">
                <a:tc>
                  <a:txBody>
                    <a:bodyPr/>
                    <a:lstStyle/>
                    <a:p>
                      <a:pPr algn="ctr"/>
                      <a:r>
                        <a:rPr lang="en-GB" sz="1050" baseline="0" dirty="0" smtClean="0"/>
                        <a:t>RAAN </a:t>
                      </a:r>
                      <a:r>
                        <a:rPr lang="en-GB" sz="1050" i="1" baseline="0" dirty="0" smtClean="0"/>
                        <a:t>absolute</a:t>
                      </a:r>
                      <a:r>
                        <a:rPr lang="en-GB" sz="1050" baseline="0" dirty="0" smtClean="0"/>
                        <a:t> drift rate</a:t>
                      </a:r>
                      <a:endParaRPr lang="en-GB" sz="1050" dirty="0"/>
                    </a:p>
                  </a:txBody>
                  <a:tcPr anchor="ctr"/>
                </a:tc>
                <a:tc>
                  <a:txBody>
                    <a:bodyPr/>
                    <a:lstStyle/>
                    <a:p>
                      <a:pPr marL="0" indent="0" algn="ctr">
                        <a:buFont typeface="Arial" panose="020B0604020202020204" pitchFamily="34" charset="0"/>
                        <a:buNone/>
                      </a:pPr>
                      <a:r>
                        <a:rPr lang="en-GB" sz="1050" dirty="0" smtClean="0">
                          <a:solidFill>
                            <a:srgbClr val="00B050"/>
                          </a:solidFill>
                        </a:rPr>
                        <a:t>Fast</a:t>
                      </a:r>
                      <a:endParaRPr lang="en-GB" sz="1050" dirty="0">
                        <a:solidFill>
                          <a:srgbClr val="00B050"/>
                        </a:solidFill>
                      </a:endParaRPr>
                    </a:p>
                  </a:txBody>
                  <a:tcPr anchor="ctr"/>
                </a:tc>
                <a:tc>
                  <a:txBody>
                    <a:bodyPr/>
                    <a:lstStyle/>
                    <a:p>
                      <a:pPr marL="0" indent="0" algn="ctr">
                        <a:buFont typeface="Arial" panose="020B0604020202020204" pitchFamily="34" charset="0"/>
                        <a:buNone/>
                      </a:pPr>
                      <a:r>
                        <a:rPr lang="en-GB" sz="1050" dirty="0" smtClean="0">
                          <a:solidFill>
                            <a:srgbClr val="FF0000"/>
                          </a:solidFill>
                        </a:rPr>
                        <a:t>Slow</a:t>
                      </a:r>
                      <a:endParaRPr lang="en-GB" sz="1050" dirty="0">
                        <a:solidFill>
                          <a:srgbClr val="FF0000"/>
                        </a:solidFill>
                      </a:endParaRPr>
                    </a:p>
                  </a:txBody>
                  <a:tcPr anchor="ctr"/>
                </a:tc>
                <a:tc>
                  <a:txBody>
                    <a:bodyPr/>
                    <a:lstStyle/>
                    <a:p>
                      <a:pPr marL="0" indent="0" algn="ctr">
                        <a:buFont typeface="Arial" panose="020B0604020202020204" pitchFamily="34" charset="0"/>
                        <a:buNone/>
                      </a:pPr>
                      <a:r>
                        <a:rPr lang="en-GB" sz="1050" dirty="0" smtClean="0">
                          <a:solidFill>
                            <a:schemeClr val="tx1"/>
                          </a:solidFill>
                        </a:rPr>
                        <a:t>RAAN phasing</a:t>
                      </a:r>
                      <a:r>
                        <a:rPr lang="en-GB" sz="1050" baseline="0" dirty="0" smtClean="0">
                          <a:solidFill>
                            <a:schemeClr val="tx1"/>
                          </a:solidFill>
                        </a:rPr>
                        <a:t> for Departure Orbit Acquisition (DOA)</a:t>
                      </a:r>
                      <a:endParaRPr lang="en-GB" sz="1050" dirty="0">
                        <a:solidFill>
                          <a:schemeClr val="tx1"/>
                        </a:solidFill>
                      </a:endParaRPr>
                    </a:p>
                  </a:txBody>
                  <a:tcPr anchor="ctr"/>
                </a:tc>
              </a:tr>
              <a:tr h="712736">
                <a:tc>
                  <a:txBody>
                    <a:bodyPr/>
                    <a:lstStyle/>
                    <a:p>
                      <a:pPr algn="ctr"/>
                      <a:r>
                        <a:rPr lang="en-GB" sz="1050" dirty="0" smtClean="0"/>
                        <a:t>RAAN </a:t>
                      </a:r>
                      <a:r>
                        <a:rPr lang="en-GB" sz="1050" i="1" dirty="0" smtClean="0"/>
                        <a:t>relative</a:t>
                      </a:r>
                      <a:r>
                        <a:rPr lang="en-GB" sz="1050" dirty="0" smtClean="0"/>
                        <a:t> drift rate</a:t>
                      </a:r>
                      <a:endParaRPr lang="en-GB" sz="1050" dirty="0"/>
                    </a:p>
                  </a:txBody>
                  <a:tcPr anchor="ctr"/>
                </a:tc>
                <a:tc>
                  <a:txBody>
                    <a:bodyPr/>
                    <a:lstStyle/>
                    <a:p>
                      <a:pPr algn="ctr"/>
                      <a:r>
                        <a:rPr lang="en-GB" sz="1050" dirty="0" smtClean="0">
                          <a:solidFill>
                            <a:srgbClr val="FF0000"/>
                          </a:solidFill>
                        </a:rPr>
                        <a:t>Fast</a:t>
                      </a:r>
                      <a:endParaRPr lang="en-GB" sz="1050" dirty="0"/>
                    </a:p>
                  </a:txBody>
                  <a:tcPr anchor="ctr"/>
                </a:tc>
                <a:tc>
                  <a:txBody>
                    <a:bodyPr/>
                    <a:lstStyle/>
                    <a:p>
                      <a:pPr algn="ctr"/>
                      <a:r>
                        <a:rPr lang="en-GB" sz="1050" dirty="0" smtClean="0">
                          <a:solidFill>
                            <a:srgbClr val="00B050"/>
                          </a:solidFill>
                        </a:rPr>
                        <a:t>Slow</a:t>
                      </a:r>
                      <a:endParaRPr lang="en-GB" sz="1050" dirty="0"/>
                    </a:p>
                  </a:txBody>
                  <a:tcPr anchor="ctr"/>
                </a:tc>
                <a:tc>
                  <a:txBody>
                    <a:bodyPr/>
                    <a:lstStyle/>
                    <a:p>
                      <a:pPr algn="ctr"/>
                      <a:r>
                        <a:rPr lang="en-GB" sz="1050" dirty="0" smtClean="0"/>
                        <a:t>OS detection</a:t>
                      </a:r>
                      <a:r>
                        <a:rPr lang="en-GB" sz="1050" baseline="0" dirty="0" smtClean="0"/>
                        <a:t> &amp; </a:t>
                      </a:r>
                      <a:r>
                        <a:rPr lang="en-GB" sz="1050" dirty="0" smtClean="0"/>
                        <a:t>Orbit Matching</a:t>
                      </a:r>
                      <a:r>
                        <a:rPr lang="en-GB" sz="1050" baseline="0" dirty="0" smtClean="0"/>
                        <a:t/>
                      </a:r>
                      <a:br>
                        <a:rPr lang="en-GB" sz="1050" baseline="0" dirty="0" smtClean="0"/>
                      </a:br>
                      <a:r>
                        <a:rPr lang="en-GB" sz="1050" baseline="0" dirty="0" smtClean="0"/>
                        <a:t>(w/o MAV LST constraint)</a:t>
                      </a:r>
                      <a:endParaRPr lang="en-GB" sz="1050" dirty="0"/>
                    </a:p>
                  </a:txBody>
                  <a:tcPr anchor="ctr"/>
                </a:tc>
              </a:tr>
              <a:tr h="556825">
                <a:tc>
                  <a:txBody>
                    <a:bodyPr/>
                    <a:lstStyle/>
                    <a:p>
                      <a:pPr algn="ctr"/>
                      <a:r>
                        <a:rPr lang="en-GB" sz="1050" dirty="0" smtClean="0"/>
                        <a:t>MAV opportunities Right Ascension separation</a:t>
                      </a:r>
                      <a:r>
                        <a:rPr lang="en-GB" sz="1050" baseline="0" dirty="0" smtClean="0"/>
                        <a:t>, </a:t>
                      </a:r>
                      <a:r>
                        <a:rPr lang="en-GB" sz="1050" dirty="0" smtClean="0"/>
                        <a:t>for given launch pad latitude</a:t>
                      </a:r>
                      <a:endParaRPr lang="en-GB" sz="1050" dirty="0"/>
                    </a:p>
                  </a:txBody>
                  <a:tcPr anchor="ctr"/>
                </a:tc>
                <a:tc>
                  <a:txBody>
                    <a:bodyPr/>
                    <a:lstStyle/>
                    <a:p>
                      <a:pPr algn="ctr"/>
                      <a:r>
                        <a:rPr lang="en-GB" sz="1050" dirty="0" smtClean="0">
                          <a:solidFill>
                            <a:srgbClr val="FF0000"/>
                          </a:solidFill>
                        </a:rPr>
                        <a:t>Small</a:t>
                      </a:r>
                      <a:br>
                        <a:rPr lang="en-GB" sz="1050" dirty="0" smtClean="0">
                          <a:solidFill>
                            <a:srgbClr val="FF0000"/>
                          </a:solidFill>
                        </a:rPr>
                      </a:br>
                      <a:r>
                        <a:rPr lang="en-GB" sz="1050" dirty="0" smtClean="0">
                          <a:solidFill>
                            <a:srgbClr val="FF0000"/>
                          </a:solidFill>
                        </a:rPr>
                        <a:t>(0 for </a:t>
                      </a:r>
                      <a:r>
                        <a:rPr lang="en-GB" sz="1050" dirty="0" err="1" smtClean="0">
                          <a:solidFill>
                            <a:srgbClr val="FF0000"/>
                          </a:solidFill>
                        </a:rPr>
                        <a:t>i</a:t>
                      </a:r>
                      <a:r>
                        <a:rPr lang="en-GB" sz="1050" dirty="0" smtClean="0">
                          <a:solidFill>
                            <a:srgbClr val="FF0000"/>
                          </a:solidFill>
                        </a:rPr>
                        <a:t> = launch pad latitude)</a:t>
                      </a:r>
                      <a:endParaRPr lang="en-GB" sz="1050" dirty="0"/>
                    </a:p>
                  </a:txBody>
                  <a:tcPr anchor="ctr"/>
                </a:tc>
                <a:tc>
                  <a:txBody>
                    <a:bodyPr/>
                    <a:lstStyle/>
                    <a:p>
                      <a:pPr algn="ctr"/>
                      <a:r>
                        <a:rPr lang="en-GB" sz="1050" dirty="0" smtClean="0">
                          <a:solidFill>
                            <a:srgbClr val="00B050"/>
                          </a:solidFill>
                        </a:rPr>
                        <a:t>Large</a:t>
                      </a:r>
                      <a:endParaRPr lang="en-GB" sz="1050" dirty="0">
                        <a:solidFill>
                          <a:srgbClr val="00B050"/>
                        </a:solidFill>
                      </a:endParaRPr>
                    </a:p>
                  </a:txBody>
                  <a:tcPr anchor="ctr"/>
                </a:tc>
                <a:tc>
                  <a:txBody>
                    <a:bodyPr/>
                    <a:lstStyle/>
                    <a:p>
                      <a:pPr algn="ctr"/>
                      <a:r>
                        <a:rPr lang="en-GB" sz="1050" dirty="0" smtClean="0"/>
                        <a:t>Orbiter visibility from Earth during MAV ascent</a:t>
                      </a:r>
                      <a:endParaRPr lang="en-GB" sz="1050" dirty="0">
                        <a:solidFill>
                          <a:srgbClr val="00B050"/>
                        </a:solidFill>
                      </a:endParaRPr>
                    </a:p>
                  </a:txBody>
                  <a:tcPr anchor="ctr"/>
                </a:tc>
              </a:tr>
              <a:tr h="556825">
                <a:tc>
                  <a:txBody>
                    <a:bodyPr/>
                    <a:lstStyle/>
                    <a:p>
                      <a:pPr algn="ctr"/>
                      <a:r>
                        <a:rPr lang="en-GB" sz="1050" dirty="0" smtClean="0"/>
                        <a:t>Eclipses minimum duration</a:t>
                      </a:r>
                      <a:br>
                        <a:rPr lang="en-GB" sz="1050" dirty="0" smtClean="0"/>
                      </a:br>
                      <a:r>
                        <a:rPr lang="en-GB" sz="1050" dirty="0" smtClean="0"/>
                        <a:t>(minor)</a:t>
                      </a:r>
                      <a:endParaRPr lang="en-GB" sz="1050" dirty="0"/>
                    </a:p>
                  </a:txBody>
                  <a:tcPr anchor="ctr"/>
                </a:tc>
                <a:tc>
                  <a:txBody>
                    <a:bodyPr/>
                    <a:lstStyle/>
                    <a:p>
                      <a:pPr algn="ctr"/>
                      <a:r>
                        <a:rPr lang="en-GB" sz="1050" dirty="0" smtClean="0">
                          <a:solidFill>
                            <a:srgbClr val="FF0000"/>
                          </a:solidFill>
                        </a:rPr>
                        <a:t>Longer</a:t>
                      </a:r>
                      <a:endParaRPr lang="en-GB" sz="1050" dirty="0"/>
                    </a:p>
                  </a:txBody>
                  <a:tcPr anchor="ctr"/>
                </a:tc>
                <a:tc>
                  <a:txBody>
                    <a:bodyPr/>
                    <a:lstStyle/>
                    <a:p>
                      <a:pPr algn="ctr"/>
                      <a:r>
                        <a:rPr lang="en-GB" sz="1050" dirty="0" smtClean="0">
                          <a:solidFill>
                            <a:srgbClr val="00B050"/>
                          </a:solidFill>
                        </a:rPr>
                        <a:t>Shorter</a:t>
                      </a:r>
                      <a:endParaRPr lang="en-GB" sz="1050" dirty="0"/>
                    </a:p>
                  </a:txBody>
                  <a:tcPr anchor="ctr"/>
                </a:tc>
                <a:tc>
                  <a:txBody>
                    <a:bodyPr/>
                    <a:lstStyle/>
                    <a:p>
                      <a:pPr algn="ctr"/>
                      <a:r>
                        <a:rPr lang="en-GB" sz="1050" dirty="0" smtClean="0"/>
                        <a:t>Power</a:t>
                      </a:r>
                      <a:r>
                        <a:rPr lang="en-GB" sz="1050" baseline="0" dirty="0" smtClean="0"/>
                        <a:t> / thermal </a:t>
                      </a:r>
                      <a:endParaRPr lang="en-GB" sz="1050" dirty="0"/>
                    </a:p>
                  </a:txBody>
                  <a:tcPr anchor="ctr"/>
                </a:tc>
              </a:tr>
              <a:tr h="556825">
                <a:tc>
                  <a:txBody>
                    <a:bodyPr/>
                    <a:lstStyle/>
                    <a:p>
                      <a:pPr marL="0" marR="0" indent="0" algn="ctr" defTabSz="914376" rtl="0" eaLnBrk="1" fontAlgn="auto" latinLnBrk="0" hangingPunct="1">
                        <a:lnSpc>
                          <a:spcPct val="100000"/>
                        </a:lnSpc>
                        <a:spcBef>
                          <a:spcPts val="0"/>
                        </a:spcBef>
                        <a:spcAft>
                          <a:spcPts val="0"/>
                        </a:spcAft>
                        <a:buClrTx/>
                        <a:buSzTx/>
                        <a:buFontTx/>
                        <a:buNone/>
                        <a:tabLst/>
                        <a:defRPr/>
                      </a:pPr>
                      <a:r>
                        <a:rPr lang="en-GB" sz="1050" dirty="0" smtClean="0"/>
                        <a:t>Limitation </a:t>
                      </a:r>
                      <a:r>
                        <a:rPr lang="en-GB" sz="1050" dirty="0" err="1" smtClean="0"/>
                        <a:t>wrt</a:t>
                      </a:r>
                      <a:r>
                        <a:rPr lang="en-GB" sz="1050" dirty="0" smtClean="0"/>
                        <a:t> MAV</a:t>
                      </a:r>
                      <a:r>
                        <a:rPr lang="en-GB" sz="1050" baseline="0" dirty="0" smtClean="0"/>
                        <a:t> launch</a:t>
                      </a:r>
                      <a:endParaRPr lang="en-GB" sz="1050" dirty="0" smtClean="0"/>
                    </a:p>
                  </a:txBody>
                  <a:tcPr anchor="ctr"/>
                </a:tc>
                <a:tc>
                  <a:txBody>
                    <a:bodyPr/>
                    <a:lstStyle/>
                    <a:p>
                      <a:pPr algn="ctr"/>
                      <a:r>
                        <a:rPr lang="en-GB" sz="1050" dirty="0" smtClean="0"/>
                        <a:t>Minimum</a:t>
                      </a:r>
                      <a:r>
                        <a:rPr lang="en-GB" sz="1050" baseline="0" dirty="0" smtClean="0"/>
                        <a:t> </a:t>
                      </a:r>
                      <a:r>
                        <a:rPr lang="en-GB" sz="1050" dirty="0" smtClean="0"/>
                        <a:t>value = </a:t>
                      </a:r>
                      <a:r>
                        <a:rPr lang="en-GB" sz="1050" baseline="0" dirty="0" smtClean="0"/>
                        <a:t> </a:t>
                      </a:r>
                      <a:br>
                        <a:rPr lang="en-GB" sz="1050" baseline="0" dirty="0" smtClean="0"/>
                      </a:br>
                      <a:r>
                        <a:rPr lang="en-GB" sz="1050" baseline="0" dirty="0" smtClean="0"/>
                        <a:t>launch pad latitude</a:t>
                      </a:r>
                      <a:br>
                        <a:rPr lang="en-GB" sz="1050" baseline="0" dirty="0" smtClean="0"/>
                      </a:br>
                      <a:r>
                        <a:rPr lang="en-GB" sz="1050" baseline="0" dirty="0" smtClean="0"/>
                        <a:t>(18.5 deg TBC)</a:t>
                      </a:r>
                      <a:endParaRPr lang="en-GB" sz="1050" dirty="0"/>
                    </a:p>
                  </a:txBody>
                  <a:tcPr anchor="ctr"/>
                </a:tc>
                <a:tc>
                  <a:txBody>
                    <a:bodyPr/>
                    <a:lstStyle/>
                    <a:p>
                      <a:pPr algn="ctr"/>
                      <a:r>
                        <a:rPr lang="en-GB" sz="1050" dirty="0" smtClean="0"/>
                        <a:t>Performance</a:t>
                      </a:r>
                      <a:r>
                        <a:rPr lang="en-GB" sz="1050" baseline="0" dirty="0" smtClean="0"/>
                        <a:t> </a:t>
                      </a:r>
                      <a:br>
                        <a:rPr lang="en-GB" sz="1050" baseline="0" dirty="0" smtClean="0"/>
                      </a:br>
                      <a:r>
                        <a:rPr lang="en-GB" sz="1050" baseline="0" dirty="0" smtClean="0"/>
                        <a:t>(value TBC)</a:t>
                      </a:r>
                      <a:endParaRPr lang="en-GB" sz="1050" dirty="0"/>
                    </a:p>
                  </a:txBody>
                  <a:tcPr anchor="ctr"/>
                </a:tc>
                <a:tc>
                  <a:txBody>
                    <a:bodyPr/>
                    <a:lstStyle/>
                    <a:p>
                      <a:pPr algn="ctr"/>
                      <a:r>
                        <a:rPr lang="en-GB" sz="1050" dirty="0" smtClean="0"/>
                        <a:t>-</a:t>
                      </a:r>
                      <a:endParaRPr lang="en-GB" sz="1050" dirty="0"/>
                    </a:p>
                  </a:txBody>
                  <a:tcPr anchor="ctr"/>
                </a:tc>
              </a:tr>
              <a:tr h="657063">
                <a:tc>
                  <a:txBody>
                    <a:bodyPr/>
                    <a:lstStyle/>
                    <a:p>
                      <a:pPr algn="ctr"/>
                      <a:r>
                        <a:rPr lang="en-GB" sz="1050" dirty="0" smtClean="0"/>
                        <a:t>Limitation </a:t>
                      </a:r>
                      <a:r>
                        <a:rPr lang="en-GB" sz="1050" dirty="0" err="1" smtClean="0"/>
                        <a:t>wrt</a:t>
                      </a:r>
                      <a:r>
                        <a:rPr lang="en-GB" sz="1050" dirty="0" smtClean="0"/>
                        <a:t> arrival / departure</a:t>
                      </a:r>
                      <a:r>
                        <a:rPr lang="en-GB" sz="1050" baseline="0" dirty="0" smtClean="0"/>
                        <a:t> </a:t>
                      </a:r>
                      <a:r>
                        <a:rPr lang="en-GB" sz="1050" dirty="0" smtClean="0"/>
                        <a:t>conditions</a:t>
                      </a:r>
                      <a:endParaRPr lang="en-GB" sz="1050" dirty="0"/>
                    </a:p>
                  </a:txBody>
                  <a:tcPr anchor="ctr"/>
                </a:tc>
                <a:tc>
                  <a:txBody>
                    <a:bodyPr/>
                    <a:lstStyle/>
                    <a:p>
                      <a:pPr algn="ctr"/>
                      <a:r>
                        <a:rPr lang="en-GB" sz="1050" dirty="0" smtClean="0"/>
                        <a:t>Minimum</a:t>
                      </a:r>
                      <a:r>
                        <a:rPr lang="en-GB" sz="1050" baseline="0" dirty="0" smtClean="0"/>
                        <a:t> </a:t>
                      </a:r>
                      <a:r>
                        <a:rPr lang="en-GB" sz="1050" dirty="0" smtClean="0"/>
                        <a:t>value</a:t>
                      </a:r>
                      <a:br>
                        <a:rPr lang="en-GB" sz="1050" dirty="0" smtClean="0"/>
                      </a:br>
                      <a:r>
                        <a:rPr lang="en-GB" sz="1050" baseline="0" dirty="0" smtClean="0"/>
                        <a:t>(declination, transfer dependent)</a:t>
                      </a:r>
                      <a:endParaRPr lang="en-GB" sz="1050" dirty="0"/>
                    </a:p>
                  </a:txBody>
                  <a:tcPr anchor="ctr"/>
                </a:tc>
                <a:tc>
                  <a:txBody>
                    <a:bodyPr/>
                    <a:lstStyle/>
                    <a:p>
                      <a:pPr algn="ctr"/>
                      <a:r>
                        <a:rPr lang="en-GB" sz="1050" dirty="0" smtClean="0"/>
                        <a:t>N/A</a:t>
                      </a:r>
                      <a:endParaRPr lang="en-GB" sz="1050" dirty="0"/>
                    </a:p>
                  </a:txBody>
                  <a:tcPr anchor="ctr"/>
                </a:tc>
                <a:tc>
                  <a:txBody>
                    <a:bodyPr/>
                    <a:lstStyle/>
                    <a:p>
                      <a:pPr algn="ctr"/>
                      <a:r>
                        <a:rPr lang="en-GB" sz="1050" dirty="0" smtClean="0"/>
                        <a:t>-</a:t>
                      </a:r>
                      <a:endParaRPr lang="en-GB" sz="1050" dirty="0"/>
                    </a:p>
                  </a:txBody>
                  <a:tcPr anchor="ctr"/>
                </a:tc>
              </a:tr>
            </a:tbl>
          </a:graphicData>
        </a:graphic>
      </p:graphicFrame>
      <p:sp>
        <p:nvSpPr>
          <p:cNvPr id="2" name="Title 1"/>
          <p:cNvSpPr>
            <a:spLocks noGrp="1"/>
          </p:cNvSpPr>
          <p:nvPr>
            <p:ph type="title"/>
          </p:nvPr>
        </p:nvSpPr>
        <p:spPr/>
        <p:txBody>
          <a:bodyPr/>
          <a:lstStyle/>
          <a:p>
            <a:r>
              <a:rPr lang="en-GB" dirty="0" smtClean="0"/>
              <a:t>Low Mars Orbit (LMO) Inclination Trade-Off</a:t>
            </a:r>
            <a:endParaRPr lang="en-GB" dirty="0"/>
          </a:p>
        </p:txBody>
      </p:sp>
      <p:sp>
        <p:nvSpPr>
          <p:cNvPr id="6" name="Slide Number Placeholder 5"/>
          <p:cNvSpPr>
            <a:spLocks noGrp="1"/>
          </p:cNvSpPr>
          <p:nvPr>
            <p:ph type="sldNum" sz="quarter" idx="12"/>
          </p:nvPr>
        </p:nvSpPr>
        <p:spPr/>
        <p:txBody>
          <a:bodyPr/>
          <a:lstStyle/>
          <a:p>
            <a:fld id="{290114C8-F7F2-4E05-9CAE-DDD3D22A4BE8}" type="slidenum">
              <a:rPr lang="de-DE" altLang="de-DE" smtClean="0"/>
              <a:pPr/>
              <a:t>8</a:t>
            </a:fld>
            <a:endParaRPr lang="de-DE" altLang="de-DE"/>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866" y="0"/>
            <a:ext cx="3019134" cy="248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8"/>
          <p:cNvSpPr>
            <a:spLocks noGrp="1"/>
          </p:cNvSpPr>
          <p:nvPr>
            <p:ph idx="1"/>
          </p:nvPr>
        </p:nvSpPr>
        <p:spPr>
          <a:xfrm>
            <a:off x="472406" y="1300992"/>
            <a:ext cx="5407570" cy="4768504"/>
          </a:xfrm>
        </p:spPr>
        <p:txBody>
          <a:bodyPr/>
          <a:lstStyle/>
          <a:p>
            <a:pPr marL="285750" indent="-285750">
              <a:buFont typeface="Wingdings" panose="05000000000000000000" pitchFamily="2" charset="2"/>
              <a:buChar char="Ø"/>
            </a:pPr>
            <a:r>
              <a:rPr lang="en-GB" dirty="0" smtClean="0">
                <a:solidFill>
                  <a:schemeClr val="bg2">
                    <a:lumMod val="75000"/>
                  </a:schemeClr>
                </a:solidFill>
              </a:rPr>
              <a:t>Mars Orbit not driven </a:t>
            </a:r>
            <a:r>
              <a:rPr lang="en-GB" dirty="0">
                <a:solidFill>
                  <a:schemeClr val="bg2">
                    <a:lumMod val="75000"/>
                  </a:schemeClr>
                </a:solidFill>
              </a:rPr>
              <a:t>by science </a:t>
            </a:r>
            <a:r>
              <a:rPr lang="en-GB" dirty="0" smtClean="0">
                <a:solidFill>
                  <a:schemeClr val="bg2">
                    <a:lumMod val="75000"/>
                  </a:schemeClr>
                </a:solidFill>
              </a:rPr>
              <a:t>requirements as was the case for concepts involving a NASA orbiter (e.g. </a:t>
            </a:r>
            <a:r>
              <a:rPr lang="en-GB" dirty="0" err="1" smtClean="0">
                <a:solidFill>
                  <a:schemeClr val="bg2">
                    <a:lumMod val="75000"/>
                  </a:schemeClr>
                </a:solidFill>
              </a:rPr>
              <a:t>NeMO</a:t>
            </a:r>
            <a:r>
              <a:rPr lang="en-GB" dirty="0" smtClean="0">
                <a:solidFill>
                  <a:schemeClr val="bg2">
                    <a:lumMod val="75000"/>
                  </a:schemeClr>
                </a:solidFill>
              </a:rPr>
              <a:t>)</a:t>
            </a:r>
          </a:p>
          <a:p>
            <a:pPr marL="285750" indent="-285750">
              <a:buFont typeface="Wingdings" panose="05000000000000000000" pitchFamily="2" charset="2"/>
              <a:buChar char="Ø"/>
            </a:pPr>
            <a:endParaRPr lang="en-GB" sz="800" dirty="0" smtClean="0">
              <a:solidFill>
                <a:schemeClr val="bg2">
                  <a:lumMod val="75000"/>
                </a:schemeClr>
              </a:solidFill>
            </a:endParaRPr>
          </a:p>
          <a:p>
            <a:pPr marL="285750" indent="-285750">
              <a:buFont typeface="Wingdings" panose="05000000000000000000" pitchFamily="2" charset="2"/>
              <a:buChar char="Ø"/>
            </a:pPr>
            <a:r>
              <a:rPr lang="en-GB" dirty="0">
                <a:solidFill>
                  <a:schemeClr val="bg2">
                    <a:lumMod val="75000"/>
                  </a:schemeClr>
                </a:solidFill>
              </a:rPr>
              <a:t>The only orbit parameter open to trade-off is the </a:t>
            </a:r>
            <a:r>
              <a:rPr lang="en-GB" dirty="0" smtClean="0">
                <a:solidFill>
                  <a:schemeClr val="bg2">
                    <a:lumMod val="75000"/>
                  </a:schemeClr>
                </a:solidFill>
              </a:rPr>
              <a:t>inclination</a:t>
            </a:r>
          </a:p>
          <a:p>
            <a:pPr marL="285750" indent="-285750">
              <a:buFont typeface="Wingdings" panose="05000000000000000000" pitchFamily="2" charset="2"/>
              <a:buChar char="Ø"/>
            </a:pPr>
            <a:endParaRPr lang="en-GB" sz="800" dirty="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Objective</a:t>
            </a:r>
            <a:r>
              <a:rPr lang="en-GB" dirty="0">
                <a:solidFill>
                  <a:schemeClr val="bg2">
                    <a:lumMod val="75000"/>
                  </a:schemeClr>
                </a:solidFill>
              </a:rPr>
              <a:t>: investigate options and relevant trade-off for possible </a:t>
            </a:r>
            <a:r>
              <a:rPr lang="en-GB" dirty="0" smtClean="0">
                <a:solidFill>
                  <a:schemeClr val="bg2">
                    <a:lumMod val="75000"/>
                  </a:schemeClr>
                </a:solidFill>
              </a:rPr>
              <a:t>Delta-V </a:t>
            </a:r>
            <a:r>
              <a:rPr lang="en-GB" dirty="0">
                <a:solidFill>
                  <a:schemeClr val="bg2">
                    <a:lumMod val="75000"/>
                  </a:schemeClr>
                </a:solidFill>
              </a:rPr>
              <a:t>/ duration </a:t>
            </a:r>
            <a:r>
              <a:rPr lang="en-GB" dirty="0" smtClean="0">
                <a:solidFill>
                  <a:schemeClr val="bg2">
                    <a:lumMod val="75000"/>
                  </a:schemeClr>
                </a:solidFill>
              </a:rPr>
              <a:t>reduction</a:t>
            </a:r>
          </a:p>
          <a:p>
            <a:endParaRPr lang="en-GB" sz="800" dirty="0">
              <a:solidFill>
                <a:schemeClr val="bg2">
                  <a:lumMod val="75000"/>
                </a:schemeClr>
              </a:solidFill>
            </a:endParaRPr>
          </a:p>
          <a:p>
            <a:pPr marL="285750" indent="-285750">
              <a:buFont typeface="Wingdings" panose="05000000000000000000" pitchFamily="2" charset="2"/>
              <a:buChar char="Ø"/>
            </a:pPr>
            <a:r>
              <a:rPr lang="en-GB" dirty="0">
                <a:solidFill>
                  <a:schemeClr val="bg2">
                    <a:lumMod val="75000"/>
                  </a:schemeClr>
                </a:solidFill>
              </a:rPr>
              <a:t>The selection of the LMO inclination is a driver to all mission phases from MOI to </a:t>
            </a:r>
            <a:r>
              <a:rPr lang="en-GB" dirty="0" smtClean="0">
                <a:solidFill>
                  <a:schemeClr val="bg2">
                    <a:lumMod val="75000"/>
                  </a:schemeClr>
                </a:solidFill>
              </a:rPr>
              <a:t>DOA</a:t>
            </a:r>
          </a:p>
          <a:p>
            <a:pPr marL="285750" indent="-285750">
              <a:buFont typeface="Wingdings" panose="05000000000000000000" pitchFamily="2" charset="2"/>
              <a:buChar char="Ø"/>
            </a:pPr>
            <a:endParaRPr lang="en-GB" sz="800" dirty="0" smtClean="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Trade-off conducted, assessing (see summary table):</a:t>
            </a:r>
            <a:endParaRPr lang="en-GB" dirty="0">
              <a:solidFill>
                <a:schemeClr val="bg2">
                  <a:lumMod val="75000"/>
                </a:schemeClr>
              </a:solidFill>
            </a:endParaRPr>
          </a:p>
          <a:p>
            <a:pPr marL="465134" lvl="1" indent="-285750">
              <a:buFont typeface="Arial" panose="020B0604020202020204" pitchFamily="34" charset="0"/>
              <a:buChar char="•"/>
            </a:pPr>
            <a:r>
              <a:rPr lang="en-GB" dirty="0" smtClean="0"/>
              <a:t>Drift of the Right Ascension of the Ascending Node (RAAN) owing </a:t>
            </a:r>
            <a:r>
              <a:rPr lang="en-GB" dirty="0"/>
              <a:t>to Mars J</a:t>
            </a:r>
            <a:r>
              <a:rPr lang="en-GB" baseline="-25000" dirty="0"/>
              <a:t>2</a:t>
            </a:r>
            <a:r>
              <a:rPr lang="en-GB" dirty="0"/>
              <a:t>: both absolute (for DOA) and relative (for OS detection, Orbit Matching and rendezvous)</a:t>
            </a:r>
          </a:p>
          <a:p>
            <a:pPr marL="465134" lvl="1" indent="-285750">
              <a:buFont typeface="Arial" panose="020B0604020202020204" pitchFamily="34" charset="0"/>
              <a:buChar char="•"/>
            </a:pPr>
            <a:r>
              <a:rPr lang="en-GB" dirty="0"/>
              <a:t>MAV launch considerations</a:t>
            </a:r>
          </a:p>
          <a:p>
            <a:pPr marL="465134" lvl="1" indent="-285750">
              <a:buFont typeface="Arial" panose="020B0604020202020204" pitchFamily="34" charset="0"/>
              <a:buChar char="•"/>
            </a:pPr>
            <a:r>
              <a:rPr lang="en-GB" dirty="0"/>
              <a:t>Communications with Earth</a:t>
            </a:r>
          </a:p>
          <a:p>
            <a:pPr marL="465134" lvl="1" indent="-285750">
              <a:buFont typeface="Arial" panose="020B0604020202020204" pitchFamily="34" charset="0"/>
              <a:buChar char="•"/>
            </a:pPr>
            <a:r>
              <a:rPr lang="en-GB" dirty="0" smtClean="0"/>
              <a:t>Eclipses: </a:t>
            </a:r>
            <a:r>
              <a:rPr lang="en-GB" dirty="0"/>
              <a:t>range of possible </a:t>
            </a:r>
            <a:r>
              <a:rPr lang="en-GB" dirty="0" smtClean="0"/>
              <a:t>durations</a:t>
            </a:r>
          </a:p>
          <a:p>
            <a:pPr marL="465134" lvl="1" indent="-285750">
              <a:buFont typeface="Arial" panose="020B0604020202020204" pitchFamily="34" charset="0"/>
              <a:buChar char="•"/>
            </a:pPr>
            <a:r>
              <a:rPr lang="en-GB" dirty="0" smtClean="0"/>
              <a:t>Compatibility with MAV launch pad latitude and interplanetary transfers (declination)</a:t>
            </a:r>
            <a:endParaRPr lang="en-GB" dirty="0"/>
          </a:p>
          <a:p>
            <a:endParaRPr lang="en-GB" sz="800" dirty="0">
              <a:solidFill>
                <a:schemeClr val="bg2">
                  <a:lumMod val="75000"/>
                </a:schemeClr>
              </a:solidFill>
            </a:endParaRPr>
          </a:p>
          <a:p>
            <a:pPr marL="285750" indent="-285750">
              <a:buFont typeface="Wingdings" panose="05000000000000000000" pitchFamily="2" charset="2"/>
              <a:buChar char="Ø"/>
            </a:pPr>
            <a:r>
              <a:rPr lang="en-GB" dirty="0" smtClean="0">
                <a:solidFill>
                  <a:schemeClr val="bg2">
                    <a:lumMod val="75000"/>
                  </a:schemeClr>
                </a:solidFill>
              </a:rPr>
              <a:t>Proposed LMO inclination baseline of 40 </a:t>
            </a:r>
            <a:r>
              <a:rPr lang="en-GB" dirty="0" err="1" smtClean="0">
                <a:solidFill>
                  <a:schemeClr val="bg2">
                    <a:lumMod val="75000"/>
                  </a:schemeClr>
                </a:solidFill>
              </a:rPr>
              <a:t>deg</a:t>
            </a:r>
            <a:endParaRPr lang="en-GB" dirty="0" smtClean="0"/>
          </a:p>
          <a:p>
            <a:pPr marL="465134" lvl="1" indent="-285750">
              <a:buFont typeface="Wingdings" panose="05000000000000000000" pitchFamily="2" charset="2"/>
              <a:buChar char="§"/>
            </a:pPr>
            <a:endParaRPr lang="en-GB" dirty="0" smtClean="0"/>
          </a:p>
          <a:p>
            <a:pPr marL="465134" lvl="1" indent="-285750">
              <a:buFont typeface="Arial" panose="020B0604020202020204" pitchFamily="34" charset="0"/>
              <a:buChar char="•"/>
            </a:pPr>
            <a:endParaRPr lang="en-GB" dirty="0" smtClean="0"/>
          </a:p>
        </p:txBody>
      </p:sp>
      <p:grpSp>
        <p:nvGrpSpPr>
          <p:cNvPr id="5" name="Group 4"/>
          <p:cNvGrpSpPr/>
          <p:nvPr/>
        </p:nvGrpSpPr>
        <p:grpSpPr>
          <a:xfrm>
            <a:off x="6690781" y="57503"/>
            <a:ext cx="2861524" cy="2401150"/>
            <a:chOff x="6240016" y="44624"/>
            <a:chExt cx="2861524" cy="2401150"/>
          </a:xfrm>
        </p:grpSpPr>
        <p:pic>
          <p:nvPicPr>
            <p:cNvPr id="542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9780"/>
            <a:stretch/>
          </p:blipFill>
          <p:spPr bwMode="auto">
            <a:xfrm>
              <a:off x="6240016" y="44624"/>
              <a:ext cx="2861524" cy="24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p:nvPr/>
          </p:nvCxnSpPr>
          <p:spPr bwMode="auto">
            <a:xfrm flipH="1">
              <a:off x="7157070" y="1594892"/>
              <a:ext cx="360040" cy="0"/>
            </a:xfrm>
            <a:prstGeom prst="straightConnector1">
              <a:avLst/>
            </a:prstGeom>
            <a:solidFill>
              <a:schemeClr val="bg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V="1">
              <a:off x="8178899" y="692704"/>
              <a:ext cx="0" cy="72000"/>
            </a:xfrm>
            <a:prstGeom prst="straightConnector1">
              <a:avLst/>
            </a:prstGeom>
            <a:solidFill>
              <a:schemeClr val="bg1"/>
            </a:solidFill>
            <a:ln w="190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3213575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esktop\2018_Astrodynamics_Specialist_Conference\Presentation\Figures\MOI_hyper_and_HEO_comments_painters2noequat-eps-converted-to.png"/>
          <p:cNvPicPr>
            <a:picLocks noChangeAspect="1" noChangeArrowheads="1"/>
          </p:cNvPicPr>
          <p:nvPr/>
        </p:nvPicPr>
        <p:blipFill rotWithShape="1">
          <a:blip r:embed="rId3">
            <a:extLst>
              <a:ext uri="{28A0092B-C50C-407E-A947-70E740481C1C}">
                <a14:useLocalDpi xmlns:a14="http://schemas.microsoft.com/office/drawing/2010/main" val="0"/>
              </a:ext>
            </a:extLst>
          </a:blip>
          <a:srcRect t="809"/>
          <a:stretch/>
        </p:blipFill>
        <p:spPr bwMode="auto">
          <a:xfrm>
            <a:off x="6386335" y="25401"/>
            <a:ext cx="4068000" cy="37005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Content Placeholder 8"/>
              <p:cNvSpPr>
                <a:spLocks noGrp="1"/>
              </p:cNvSpPr>
              <p:nvPr>
                <p:ph idx="1"/>
              </p:nvPr>
            </p:nvSpPr>
            <p:spPr>
              <a:xfrm>
                <a:off x="472406" y="1300992"/>
                <a:ext cx="6144294" cy="5224352"/>
              </a:xfrm>
            </p:spPr>
            <p:txBody>
              <a:bodyPr/>
              <a:lstStyle/>
              <a:p>
                <a:pPr marL="342900" indent="-342900">
                  <a:buFont typeface="Wingdings" panose="05000000000000000000" pitchFamily="2" charset="2"/>
                  <a:buChar char="Ø"/>
                </a:pPr>
                <a:r>
                  <a:rPr lang="en-GB" dirty="0" smtClean="0">
                    <a:solidFill>
                      <a:schemeClr val="bg2">
                        <a:lumMod val="75000"/>
                      </a:schemeClr>
                    </a:solidFill>
                  </a:rPr>
                  <a:t>For a given interplanetary transfer / arrival conditions, there is a set of possible orbits matching the arrival hyperbolic trajectory:</a:t>
                </a:r>
              </a:p>
              <a:p>
                <a:pPr marL="342900" indent="-342900">
                  <a:buFont typeface="Wingdings" panose="05000000000000000000" pitchFamily="2" charset="2"/>
                  <a:buChar char="Ø"/>
                </a:pPr>
                <a:endParaRPr lang="en-GB" dirty="0" smtClean="0">
                  <a:solidFill>
                    <a:schemeClr val="bg2">
                      <a:lumMod val="75000"/>
                    </a:schemeClr>
                  </a:solidFill>
                </a:endParaRPr>
              </a:p>
              <a:p>
                <a:pPr marL="522284" lvl="1" indent="-342900">
                  <a:buFont typeface="Arial" panose="020B0604020202020204" pitchFamily="34" charset="0"/>
                  <a:buChar char="•"/>
                </a:pPr>
                <a:r>
                  <a:rPr lang="en-GB" dirty="0" smtClean="0"/>
                  <a:t>The inclination is bound within a given interval, symmetric around 90 degrees (polar): </a:t>
                </a:r>
                <a14:m>
                  <m:oMath xmlns:m="http://schemas.openxmlformats.org/officeDocument/2006/math">
                    <m:r>
                      <a:rPr lang="en-GB" b="0" i="1" smtClean="0">
                        <a:latin typeface="Cambria Math"/>
                      </a:rPr>
                      <m:t>𝑖</m:t>
                    </m:r>
                    <m:r>
                      <a:rPr lang="en-GB" b="0" i="1" smtClean="0">
                        <a:latin typeface="Cambria Math"/>
                        <a:ea typeface="Cambria Math"/>
                      </a:rPr>
                      <m:t>∈</m:t>
                    </m:r>
                    <m:d>
                      <m:dPr>
                        <m:begChr m:val="["/>
                        <m:endChr m:val="]"/>
                        <m:ctrlPr>
                          <a:rPr lang="en-GB" b="0" i="1" smtClean="0">
                            <a:latin typeface="Cambria Math"/>
                            <a:ea typeface="Cambria Math"/>
                          </a:rPr>
                        </m:ctrlPr>
                      </m:dPr>
                      <m:e>
                        <m:d>
                          <m:dPr>
                            <m:begChr m:val="|"/>
                            <m:endChr m:val="|"/>
                            <m:ctrlPr>
                              <a:rPr lang="en-GB" b="0" i="1" smtClean="0">
                                <a:latin typeface="Cambria Math"/>
                                <a:ea typeface="Cambria Math"/>
                              </a:rPr>
                            </m:ctrlPr>
                          </m:dPr>
                          <m:e>
                            <m:r>
                              <a:rPr lang="en-GB" b="0" i="1" smtClean="0">
                                <a:latin typeface="Cambria Math"/>
                                <a:ea typeface="Cambria Math"/>
                              </a:rPr>
                              <m:t>𝐷𝐸𝐶</m:t>
                            </m:r>
                          </m:e>
                        </m:d>
                        <m:r>
                          <a:rPr lang="en-GB" b="0" i="1" smtClean="0">
                            <a:latin typeface="Cambria Math"/>
                            <a:ea typeface="Cambria Math"/>
                          </a:rPr>
                          <m:t>, </m:t>
                        </m:r>
                        <m:r>
                          <a:rPr lang="en-GB" b="0" i="1" smtClean="0">
                            <a:latin typeface="Cambria Math"/>
                            <a:ea typeface="Cambria Math"/>
                          </a:rPr>
                          <m:t>𝜋</m:t>
                        </m:r>
                        <m:r>
                          <a:rPr lang="en-GB" b="0" i="1" smtClean="0">
                            <a:latin typeface="Cambria Math"/>
                            <a:ea typeface="Cambria Math"/>
                          </a:rPr>
                          <m:t>−</m:t>
                        </m:r>
                        <m:d>
                          <m:dPr>
                            <m:begChr m:val="|"/>
                            <m:endChr m:val="|"/>
                            <m:ctrlPr>
                              <a:rPr lang="en-GB" i="1">
                                <a:latin typeface="Cambria Math"/>
                                <a:ea typeface="Cambria Math"/>
                              </a:rPr>
                            </m:ctrlPr>
                          </m:dPr>
                          <m:e>
                            <m:r>
                              <a:rPr lang="en-GB" i="1">
                                <a:latin typeface="Cambria Math"/>
                                <a:ea typeface="Cambria Math"/>
                              </a:rPr>
                              <m:t>𝐷𝐸𝐶</m:t>
                            </m:r>
                          </m:e>
                        </m:d>
                      </m:e>
                    </m:d>
                  </m:oMath>
                </a14:m>
                <a:endParaRPr lang="en-GB" dirty="0" smtClean="0">
                  <a:ea typeface="Cambria Math"/>
                </a:endParaRPr>
              </a:p>
              <a:p>
                <a:pPr marL="522284" lvl="1" indent="-342900">
                  <a:buFont typeface="Arial" panose="020B0604020202020204" pitchFamily="34" charset="0"/>
                  <a:buChar char="•"/>
                </a:pPr>
                <a:endParaRPr lang="en-GB" dirty="0" smtClean="0">
                  <a:ea typeface="Cambria Math"/>
                </a:endParaRPr>
              </a:p>
              <a:p>
                <a:pPr marL="522284" lvl="1" indent="-342900">
                  <a:buFont typeface="Arial" panose="020B0604020202020204" pitchFamily="34" charset="0"/>
                  <a:buChar char="•"/>
                </a:pPr>
                <a:r>
                  <a:rPr lang="en-GB" dirty="0" smtClean="0"/>
                  <a:t>For any inclination within the interval: two possible orbits with distinct values of the Argument of Pericentre (</a:t>
                </a:r>
                <a:r>
                  <a:rPr lang="en-GB" dirty="0" err="1" smtClean="0"/>
                  <a:t>AoP</a:t>
                </a:r>
                <a:r>
                  <a:rPr lang="en-GB" dirty="0" smtClean="0"/>
                  <a:t>), RAAN and Local Solar Time (LST) of </a:t>
                </a:r>
                <a:r>
                  <a:rPr lang="en-GB" dirty="0" err="1" smtClean="0"/>
                  <a:t>pericentre</a:t>
                </a:r>
                <a:endParaRPr lang="en-GB" dirty="0" smtClean="0"/>
              </a:p>
              <a:p>
                <a:pPr marL="522284" lvl="1" indent="-342900">
                  <a:buFont typeface="Arial" panose="020B0604020202020204" pitchFamily="34" charset="0"/>
                  <a:buChar char="•"/>
                </a:pPr>
                <a:endParaRPr lang="en-GB" dirty="0" smtClean="0"/>
              </a:p>
              <a:p>
                <a:pPr marL="522284" lvl="1" indent="-342900">
                  <a:buFont typeface="Arial" panose="020B0604020202020204" pitchFamily="34" charset="0"/>
                  <a:buChar char="•"/>
                </a:pPr>
                <a:r>
                  <a:rPr lang="en-GB" dirty="0" smtClean="0"/>
                  <a:t>Insertion into a ~ 96000 km / 300 km (4 sol) elliptical orbit</a:t>
                </a:r>
              </a:p>
              <a:p>
                <a:pPr marL="522284" lvl="1" indent="-342900">
                  <a:buFont typeface="Arial" panose="020B0604020202020204" pitchFamily="34" charset="0"/>
                  <a:buChar char="•"/>
                </a:pPr>
                <a:endParaRPr lang="en-GB" sz="800" dirty="0"/>
              </a:p>
              <a:p>
                <a:pPr marL="342900" indent="-342900">
                  <a:buFont typeface="Wingdings" panose="05000000000000000000" pitchFamily="2" charset="2"/>
                  <a:buChar char="Ø"/>
                </a:pPr>
                <a:r>
                  <a:rPr lang="en-GB" dirty="0" smtClean="0">
                    <a:solidFill>
                      <a:schemeClr val="bg2">
                        <a:lumMod val="75000"/>
                      </a:schemeClr>
                    </a:solidFill>
                  </a:rPr>
                  <a:t>The selection of the insertion orbit determines the initial conditions for MOI and therefore subsequent </a:t>
                </a:r>
                <a:r>
                  <a:rPr lang="en-GB" dirty="0" err="1" smtClean="0">
                    <a:solidFill>
                      <a:schemeClr val="bg2">
                        <a:lumMod val="75000"/>
                      </a:schemeClr>
                    </a:solidFill>
                  </a:rPr>
                  <a:t>apocentre</a:t>
                </a:r>
                <a:r>
                  <a:rPr lang="en-GB" dirty="0" smtClean="0">
                    <a:solidFill>
                      <a:schemeClr val="bg2">
                        <a:lumMod val="75000"/>
                      </a:schemeClr>
                    </a:solidFill>
                  </a:rPr>
                  <a:t> reduction / </a:t>
                </a:r>
                <a:r>
                  <a:rPr lang="en-GB" dirty="0" err="1" smtClean="0">
                    <a:solidFill>
                      <a:schemeClr val="bg2">
                        <a:lumMod val="75000"/>
                      </a:schemeClr>
                    </a:solidFill>
                  </a:rPr>
                  <a:t>aerobraking</a:t>
                </a:r>
                <a:endParaRPr lang="en-GB" dirty="0" smtClean="0">
                  <a:solidFill>
                    <a:schemeClr val="bg2">
                      <a:lumMod val="75000"/>
                    </a:schemeClr>
                  </a:solidFill>
                </a:endParaRPr>
              </a:p>
              <a:p>
                <a:pPr marL="342900" indent="-342900">
                  <a:buFont typeface="Wingdings" panose="05000000000000000000" pitchFamily="2" charset="2"/>
                  <a:buChar char="Ø"/>
                </a:pPr>
                <a:endParaRPr lang="en-GB" dirty="0">
                  <a:solidFill>
                    <a:schemeClr val="bg2">
                      <a:lumMod val="75000"/>
                    </a:schemeClr>
                  </a:solidFill>
                </a:endParaRPr>
              </a:p>
              <a:p>
                <a:pPr marL="342900" indent="-342900">
                  <a:buFont typeface="Wingdings" panose="05000000000000000000" pitchFamily="2" charset="2"/>
                  <a:buChar char="Ø"/>
                </a:pPr>
                <a:r>
                  <a:rPr lang="en-GB" dirty="0" smtClean="0">
                    <a:solidFill>
                      <a:schemeClr val="bg2">
                        <a:lumMod val="75000"/>
                      </a:schemeClr>
                    </a:solidFill>
                  </a:rPr>
                  <a:t>Importance of available thrust-to-mass ratio for insertion: depending on arrival V-infinity and thrust-to-mass, significant </a:t>
                </a:r>
                <a:r>
                  <a:rPr lang="en-GB" i="1" dirty="0" smtClean="0">
                    <a:solidFill>
                      <a:schemeClr val="bg2">
                        <a:lumMod val="75000"/>
                      </a:schemeClr>
                    </a:solidFill>
                  </a:rPr>
                  <a:t>gravity losses</a:t>
                </a:r>
                <a:r>
                  <a:rPr lang="en-GB" dirty="0" smtClean="0">
                    <a:solidFill>
                      <a:schemeClr val="bg2">
                        <a:lumMod val="75000"/>
                      </a:schemeClr>
                    </a:solidFill>
                  </a:rPr>
                  <a:t> can be incurred</a:t>
                </a:r>
              </a:p>
              <a:p>
                <a:pPr marL="698491" lvl="2" indent="-342900">
                  <a:buFont typeface="Arial" panose="020B0604020202020204" pitchFamily="34" charset="0"/>
                  <a:buChar char="-"/>
                </a:pPr>
                <a:endParaRPr lang="en-GB" dirty="0"/>
              </a:p>
              <a:p>
                <a:pPr marL="522284" lvl="1" indent="-342900"/>
                <a:endParaRPr lang="en-GB" dirty="0" smtClean="0"/>
              </a:p>
              <a:p>
                <a:pPr marL="522284" lvl="1" indent="-342900"/>
                <a:endParaRPr lang="en-GB" dirty="0"/>
              </a:p>
              <a:p>
                <a:pPr marL="465134" lvl="1" indent="-285750">
                  <a:buFont typeface="Arial" panose="020B0604020202020204" pitchFamily="34" charset="0"/>
                  <a:buChar char="•"/>
                </a:pPr>
                <a:endParaRPr lang="en-GB" dirty="0"/>
              </a:p>
              <a:p>
                <a:pPr marL="465134" lvl="1" indent="-285750">
                  <a:buFont typeface="Wingdings" panose="05000000000000000000" pitchFamily="2" charset="2"/>
                  <a:buChar char="Ø"/>
                </a:pPr>
                <a:endParaRPr lang="en-GB" b="1" dirty="0" smtClean="0"/>
              </a:p>
              <a:p>
                <a:pPr marL="465134" lvl="1" indent="-285750">
                  <a:buFont typeface="Arial" panose="020B0604020202020204" pitchFamily="34" charset="0"/>
                  <a:buChar char="•"/>
                </a:pPr>
                <a:endParaRPr lang="en-GB" dirty="0" smtClean="0"/>
              </a:p>
            </p:txBody>
          </p:sp>
        </mc:Choice>
        <mc:Fallback xmlns="">
          <p:sp>
            <p:nvSpPr>
              <p:cNvPr id="7" name="Content Placeholder 8"/>
              <p:cNvSpPr>
                <a:spLocks noGrp="1" noRot="1" noChangeAspect="1" noMove="1" noResize="1" noEditPoints="1" noAdjustHandles="1" noChangeArrowheads="1" noChangeShapeType="1" noTextEdit="1"/>
              </p:cNvSpPr>
              <p:nvPr>
                <p:ph idx="1"/>
              </p:nvPr>
            </p:nvSpPr>
            <p:spPr>
              <a:xfrm>
                <a:off x="472406" y="1300992"/>
                <a:ext cx="6144294" cy="5224352"/>
              </a:xfrm>
              <a:blipFill rotWithShape="1">
                <a:blip r:embed="rId4"/>
                <a:stretch>
                  <a:fillRect l="-1687" t="-817" r="-1687"/>
                </a:stretch>
              </a:blipFill>
            </p:spPr>
            <p:txBody>
              <a:bodyPr/>
              <a:lstStyle/>
              <a:p>
                <a:r>
                  <a:rPr lang="en-GB">
                    <a:noFill/>
                  </a:rPr>
                  <a:t> </a:t>
                </a:r>
              </a:p>
            </p:txBody>
          </p:sp>
        </mc:Fallback>
      </mc:AlternateContent>
      <p:sp>
        <p:nvSpPr>
          <p:cNvPr id="2" name="Title 1"/>
          <p:cNvSpPr>
            <a:spLocks noGrp="1"/>
          </p:cNvSpPr>
          <p:nvPr>
            <p:ph type="title"/>
          </p:nvPr>
        </p:nvSpPr>
        <p:spPr/>
        <p:txBody>
          <a:bodyPr/>
          <a:lstStyle/>
          <a:p>
            <a:r>
              <a:rPr lang="en-GB" dirty="0" smtClean="0"/>
              <a:t>Mars Orbit Insertion (</a:t>
            </a:r>
            <a:r>
              <a:rPr lang="en-GB" smtClean="0"/>
              <a:t>MOI)</a:t>
            </a:r>
            <a:endParaRPr lang="en-GB" dirty="0"/>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Slide Number Placeholder 5"/>
          <p:cNvSpPr>
            <a:spLocks noGrp="1"/>
          </p:cNvSpPr>
          <p:nvPr>
            <p:ph type="sldNum" sz="quarter" idx="12"/>
          </p:nvPr>
        </p:nvSpPr>
        <p:spPr>
          <a:xfrm>
            <a:off x="472407" y="6444000"/>
            <a:ext cx="295001" cy="216000"/>
          </a:xfrm>
        </p:spPr>
        <p:txBody>
          <a:bodyPr/>
          <a:lstStyle/>
          <a:p>
            <a:fld id="{290114C8-F7F2-4E05-9CAE-DDD3D22A4BE8}" type="slidenum">
              <a:rPr lang="de-DE" altLang="de-DE" smtClean="0"/>
              <a:pPr/>
              <a:t>9</a:t>
            </a:fld>
            <a:endParaRPr lang="de-DE" altLang="de-DE"/>
          </a:p>
        </p:txBody>
      </p:sp>
      <p:sp>
        <p:nvSpPr>
          <p:cNvPr id="27" name="Rectangle 26"/>
          <p:cNvSpPr/>
          <p:nvPr/>
        </p:nvSpPr>
        <p:spPr>
          <a:xfrm>
            <a:off x="5945047" y="6129690"/>
            <a:ext cx="2050562" cy="333168"/>
          </a:xfrm>
          <a:prstGeom prst="rect">
            <a:avLst/>
          </a:prstGeom>
        </p:spPr>
        <p:txBody>
          <a:bodyPr wrap="none">
            <a:spAutoFit/>
          </a:bodyPr>
          <a:lstStyle/>
          <a:p>
            <a:r>
              <a:rPr lang="en-GB" i="1" dirty="0" smtClean="0"/>
              <a:t>40 </a:t>
            </a:r>
            <a:r>
              <a:rPr lang="en-GB" i="1" dirty="0" err="1" smtClean="0"/>
              <a:t>deg</a:t>
            </a:r>
            <a:r>
              <a:rPr lang="en-GB" i="1" dirty="0" smtClean="0"/>
              <a:t> inclination</a:t>
            </a:r>
            <a:r>
              <a:rPr lang="en-GB" i="1" dirty="0"/>
              <a:t> </a:t>
            </a:r>
            <a:r>
              <a:rPr lang="en-GB" i="1" dirty="0" smtClean="0"/>
              <a:t>cases</a:t>
            </a:r>
            <a:endParaRPr lang="en-GB" i="1" dirty="0"/>
          </a:p>
        </p:txBody>
      </p:sp>
      <p:grpSp>
        <p:nvGrpSpPr>
          <p:cNvPr id="42" name="Group 41"/>
          <p:cNvGrpSpPr>
            <a:grpSpLocks noChangeAspect="1"/>
          </p:cNvGrpSpPr>
          <p:nvPr/>
        </p:nvGrpSpPr>
        <p:grpSpPr>
          <a:xfrm>
            <a:off x="7237262" y="2808121"/>
            <a:ext cx="4954738" cy="4069773"/>
            <a:chOff x="1557338" y="966788"/>
            <a:chExt cx="5995232" cy="4924425"/>
          </a:xfrm>
        </p:grpSpPr>
        <p:pic>
          <p:nvPicPr>
            <p:cNvPr id="43"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 r="565"/>
            <a:stretch/>
          </p:blipFill>
          <p:spPr bwMode="auto">
            <a:xfrm>
              <a:off x="1557338" y="966788"/>
              <a:ext cx="5995232"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43"/>
            <p:cNvSpPr txBox="1"/>
            <p:nvPr/>
          </p:nvSpPr>
          <p:spPr>
            <a:xfrm>
              <a:off x="2163060" y="2421468"/>
              <a:ext cx="777776" cy="430887"/>
            </a:xfrm>
            <a:prstGeom prst="rect">
              <a:avLst/>
            </a:prstGeom>
            <a:noFill/>
          </p:spPr>
          <p:txBody>
            <a:bodyPr wrap="none" rtlCol="0">
              <a:spAutoFit/>
            </a:bodyPr>
            <a:lstStyle/>
            <a:p>
              <a:pPr algn="ctr"/>
              <a:r>
                <a:rPr lang="en-GB" sz="1100" b="1" dirty="0" smtClean="0"/>
                <a:t>Arrival</a:t>
              </a:r>
              <a:br>
                <a:rPr lang="en-GB" sz="1100" b="1" dirty="0" smtClean="0"/>
              </a:br>
              <a:r>
                <a:rPr lang="en-GB" sz="1100" b="1" dirty="0" smtClean="0"/>
                <a:t>hyperbola</a:t>
              </a:r>
              <a:endParaRPr lang="en-GB" sz="1100" b="1" dirty="0"/>
            </a:p>
          </p:txBody>
        </p:sp>
        <p:sp>
          <p:nvSpPr>
            <p:cNvPr id="45" name="TextBox 44"/>
            <p:cNvSpPr txBox="1"/>
            <p:nvPr/>
          </p:nvSpPr>
          <p:spPr>
            <a:xfrm>
              <a:off x="5721144" y="1799776"/>
              <a:ext cx="1458991" cy="1033903"/>
            </a:xfrm>
            <a:prstGeom prst="rect">
              <a:avLst/>
            </a:prstGeom>
            <a:noFill/>
          </p:spPr>
          <p:txBody>
            <a:bodyPr wrap="none" rtlCol="0">
              <a:spAutoFit/>
            </a:bodyPr>
            <a:lstStyle/>
            <a:p>
              <a:r>
                <a:rPr lang="en-GB" sz="1100" b="1" dirty="0">
                  <a:solidFill>
                    <a:srgbClr val="FF0000"/>
                  </a:solidFill>
                </a:rPr>
                <a:t>Case 1 MOI</a:t>
              </a:r>
              <a:br>
                <a:rPr lang="en-GB" sz="1100" b="1" dirty="0">
                  <a:solidFill>
                    <a:srgbClr val="FF0000"/>
                  </a:solidFill>
                </a:rPr>
              </a:br>
              <a:r>
                <a:rPr lang="en-GB" sz="1100" b="1" dirty="0" smtClean="0">
                  <a:solidFill>
                    <a:srgbClr val="FF0000"/>
                  </a:solidFill>
                </a:rPr>
                <a:t>orbit </a:t>
              </a:r>
              <a:br>
                <a:rPr lang="en-GB" sz="1100" b="1" dirty="0" smtClean="0">
                  <a:solidFill>
                    <a:srgbClr val="FF0000"/>
                  </a:solidFill>
                </a:rPr>
              </a:br>
              <a:r>
                <a:rPr lang="en-GB" sz="1100" b="1" dirty="0" smtClean="0">
                  <a:solidFill>
                    <a:srgbClr val="FF0000"/>
                  </a:solidFill>
                </a:rPr>
                <a:t>(</a:t>
              </a:r>
              <a:r>
                <a:rPr lang="en-GB" sz="1100" b="1" dirty="0" err="1">
                  <a:solidFill>
                    <a:srgbClr val="FF0000"/>
                  </a:solidFill>
                </a:rPr>
                <a:t>i</a:t>
              </a:r>
              <a:r>
                <a:rPr lang="en-GB" sz="1100" b="1" dirty="0">
                  <a:solidFill>
                    <a:srgbClr val="FF0000"/>
                  </a:solidFill>
                </a:rPr>
                <a:t> = 40 </a:t>
              </a:r>
              <a:r>
                <a:rPr lang="en-GB" sz="1100" b="1" dirty="0" err="1" smtClean="0">
                  <a:solidFill>
                    <a:srgbClr val="FF0000"/>
                  </a:solidFill>
                </a:rPr>
                <a:t>deg</a:t>
              </a:r>
              <a:r>
                <a:rPr lang="en-GB" sz="1100" b="1" dirty="0" smtClean="0">
                  <a:solidFill>
                    <a:srgbClr val="FF0000"/>
                  </a:solidFill>
                </a:rPr>
                <a:t>, </a:t>
              </a:r>
              <a:br>
                <a:rPr lang="en-GB" sz="1100" b="1" dirty="0" smtClean="0">
                  <a:solidFill>
                    <a:srgbClr val="FF0000"/>
                  </a:solidFill>
                </a:rPr>
              </a:br>
              <a:r>
                <a:rPr lang="en-GB" sz="1100" b="1" dirty="0" err="1" smtClean="0">
                  <a:solidFill>
                    <a:srgbClr val="FF0000"/>
                  </a:solidFill>
                </a:rPr>
                <a:t>AoP</a:t>
              </a:r>
              <a:r>
                <a:rPr lang="en-GB" sz="1100" b="1" dirty="0" smtClean="0">
                  <a:solidFill>
                    <a:srgbClr val="FF0000"/>
                  </a:solidFill>
                </a:rPr>
                <a:t> = -77 </a:t>
              </a:r>
              <a:r>
                <a:rPr lang="en-GB" sz="1100" b="1" dirty="0" err="1" smtClean="0">
                  <a:solidFill>
                    <a:srgbClr val="FF0000"/>
                  </a:solidFill>
                </a:rPr>
                <a:t>deg</a:t>
              </a:r>
              <a:r>
                <a:rPr lang="en-GB" sz="1100" b="1" dirty="0" smtClean="0">
                  <a:solidFill>
                    <a:srgbClr val="FF0000"/>
                  </a:solidFill>
                </a:rPr>
                <a:t>) </a:t>
              </a:r>
              <a:endParaRPr lang="en-GB" sz="1100" b="1" dirty="0">
                <a:solidFill>
                  <a:srgbClr val="FF0000"/>
                </a:solidFill>
              </a:endParaRPr>
            </a:p>
          </p:txBody>
        </p:sp>
        <p:sp>
          <p:nvSpPr>
            <p:cNvPr id="46" name="TextBox 45"/>
            <p:cNvSpPr txBox="1"/>
            <p:nvPr/>
          </p:nvSpPr>
          <p:spPr>
            <a:xfrm>
              <a:off x="5071836" y="4239189"/>
              <a:ext cx="1577310" cy="818370"/>
            </a:xfrm>
            <a:prstGeom prst="rect">
              <a:avLst/>
            </a:prstGeom>
            <a:noFill/>
          </p:spPr>
          <p:txBody>
            <a:bodyPr wrap="none" rtlCol="0">
              <a:spAutoFit/>
            </a:bodyPr>
            <a:lstStyle/>
            <a:p>
              <a:r>
                <a:rPr lang="en-GB" sz="1100" b="1" dirty="0">
                  <a:solidFill>
                    <a:srgbClr val="0000FF"/>
                  </a:solidFill>
                </a:rPr>
                <a:t>Case </a:t>
              </a:r>
              <a:r>
                <a:rPr lang="en-GB" sz="1100" b="1" dirty="0" smtClean="0">
                  <a:solidFill>
                    <a:srgbClr val="0000FF"/>
                  </a:solidFill>
                </a:rPr>
                <a:t>2 MOI</a:t>
              </a:r>
              <a:r>
                <a:rPr lang="en-GB" sz="1100" b="1" dirty="0">
                  <a:solidFill>
                    <a:srgbClr val="0000FF"/>
                  </a:solidFill>
                </a:rPr>
                <a:t/>
              </a:r>
              <a:br>
                <a:rPr lang="en-GB" sz="1100" b="1" dirty="0">
                  <a:solidFill>
                    <a:srgbClr val="0000FF"/>
                  </a:solidFill>
                </a:rPr>
              </a:br>
              <a:r>
                <a:rPr lang="en-GB" sz="1100" b="1" dirty="0" smtClean="0">
                  <a:solidFill>
                    <a:srgbClr val="0000FF"/>
                  </a:solidFill>
                </a:rPr>
                <a:t>orbit (</a:t>
              </a:r>
              <a:r>
                <a:rPr lang="en-GB" sz="1100" b="1" dirty="0" err="1" smtClean="0">
                  <a:solidFill>
                    <a:srgbClr val="0000FF"/>
                  </a:solidFill>
                </a:rPr>
                <a:t>i</a:t>
              </a:r>
              <a:r>
                <a:rPr lang="en-GB" sz="1100" b="1" dirty="0" smtClean="0">
                  <a:solidFill>
                    <a:srgbClr val="0000FF"/>
                  </a:solidFill>
                </a:rPr>
                <a:t> = 40 </a:t>
              </a:r>
              <a:r>
                <a:rPr lang="en-GB" sz="1100" b="1" dirty="0" err="1">
                  <a:solidFill>
                    <a:srgbClr val="0000FF"/>
                  </a:solidFill>
                </a:rPr>
                <a:t>deg</a:t>
              </a:r>
              <a:r>
                <a:rPr lang="en-GB" sz="1100" b="1" dirty="0">
                  <a:solidFill>
                    <a:srgbClr val="0000FF"/>
                  </a:solidFill>
                </a:rPr>
                <a:t>, </a:t>
              </a:r>
              <a:br>
                <a:rPr lang="en-GB" sz="1100" b="1" dirty="0">
                  <a:solidFill>
                    <a:srgbClr val="0000FF"/>
                  </a:solidFill>
                </a:rPr>
              </a:br>
              <a:r>
                <a:rPr lang="en-GB" sz="1100" b="1" dirty="0" err="1">
                  <a:solidFill>
                    <a:srgbClr val="0000FF"/>
                  </a:solidFill>
                </a:rPr>
                <a:t>AoP</a:t>
              </a:r>
              <a:r>
                <a:rPr lang="en-GB" sz="1100" b="1" dirty="0">
                  <a:solidFill>
                    <a:srgbClr val="0000FF"/>
                  </a:solidFill>
                </a:rPr>
                <a:t> = </a:t>
              </a:r>
              <a:r>
                <a:rPr lang="en-GB" sz="1100" b="1" dirty="0" smtClean="0">
                  <a:solidFill>
                    <a:srgbClr val="0000FF"/>
                  </a:solidFill>
                </a:rPr>
                <a:t>155 </a:t>
              </a:r>
              <a:r>
                <a:rPr lang="en-GB" sz="1100" b="1" dirty="0" err="1">
                  <a:solidFill>
                    <a:srgbClr val="0000FF"/>
                  </a:solidFill>
                </a:rPr>
                <a:t>deg</a:t>
              </a:r>
              <a:r>
                <a:rPr lang="en-GB" sz="1100" b="1" dirty="0">
                  <a:solidFill>
                    <a:srgbClr val="0000FF"/>
                  </a:solidFill>
                </a:rPr>
                <a:t>) </a:t>
              </a:r>
              <a:endParaRPr lang="en-GB" sz="1100" b="1" dirty="0" smtClean="0">
                <a:solidFill>
                  <a:srgbClr val="0000FF"/>
                </a:solidFill>
              </a:endParaRPr>
            </a:p>
          </p:txBody>
        </p:sp>
        <p:sp>
          <p:nvSpPr>
            <p:cNvPr id="47" name="TextBox 46"/>
            <p:cNvSpPr txBox="1"/>
            <p:nvPr/>
          </p:nvSpPr>
          <p:spPr>
            <a:xfrm>
              <a:off x="2986217" y="5011955"/>
              <a:ext cx="956278" cy="359981"/>
            </a:xfrm>
            <a:prstGeom prst="rect">
              <a:avLst/>
            </a:prstGeom>
            <a:noFill/>
          </p:spPr>
          <p:txBody>
            <a:bodyPr wrap="none" rtlCol="0">
              <a:spAutoFit/>
            </a:bodyPr>
            <a:lstStyle/>
            <a:p>
              <a:r>
                <a:rPr lang="en-GB" sz="1100" b="1" i="1" dirty="0" smtClean="0">
                  <a:solidFill>
                    <a:schemeClr val="bg1">
                      <a:lumMod val="65000"/>
                    </a:schemeClr>
                  </a:solidFill>
                </a:rPr>
                <a:t>Equator</a:t>
              </a:r>
              <a:endParaRPr lang="en-GB" sz="1100" b="1" i="1" dirty="0">
                <a:solidFill>
                  <a:schemeClr val="bg1">
                    <a:lumMod val="65000"/>
                  </a:schemeClr>
                </a:solidFill>
              </a:endParaRPr>
            </a:p>
          </p:txBody>
        </p:sp>
      </p:grpSp>
      <p:sp>
        <p:nvSpPr>
          <p:cNvPr id="16" name="Rectangle 15"/>
          <p:cNvSpPr/>
          <p:nvPr/>
        </p:nvSpPr>
        <p:spPr>
          <a:xfrm>
            <a:off x="9488581" y="954715"/>
            <a:ext cx="2610010" cy="333168"/>
          </a:xfrm>
          <a:prstGeom prst="rect">
            <a:avLst/>
          </a:prstGeom>
        </p:spPr>
        <p:txBody>
          <a:bodyPr wrap="none">
            <a:spAutoFit/>
          </a:bodyPr>
          <a:lstStyle/>
          <a:p>
            <a:r>
              <a:rPr lang="en-GB" i="1" dirty="0" smtClean="0"/>
              <a:t>All possible pre/post-MOI orbits</a:t>
            </a:r>
            <a:endParaRPr lang="en-GB" i="1" dirty="0"/>
          </a:p>
        </p:txBody>
      </p:sp>
      <p:sp>
        <p:nvSpPr>
          <p:cNvPr id="18" name="Date Placeholder 3"/>
          <p:cNvSpPr>
            <a:spLocks noGrp="1"/>
          </p:cNvSpPr>
          <p:nvPr>
            <p:ph type="dt" sz="half" idx="10"/>
          </p:nvPr>
        </p:nvSpPr>
        <p:spPr>
          <a:xfrm>
            <a:off x="777600" y="6444000"/>
            <a:ext cx="1159100" cy="216000"/>
          </a:xfrm>
        </p:spPr>
        <p:txBody>
          <a:bodyPr/>
          <a:lstStyle/>
          <a:p>
            <a:r>
              <a:rPr lang="en-GB" altLang="de-DE" dirty="0" smtClean="0"/>
              <a:t>07 November </a:t>
            </a:r>
            <a:r>
              <a:rPr lang="en-GB" altLang="de-DE" dirty="0" smtClean="0"/>
              <a:t>2018</a:t>
            </a:r>
            <a:endParaRPr lang="de-DE" altLang="de-DE" dirty="0"/>
          </a:p>
        </p:txBody>
      </p:sp>
    </p:spTree>
    <p:extLst>
      <p:ext uri="{BB962C8B-B14F-4D97-AF65-F5344CB8AC3E}">
        <p14:creationId xmlns:p14="http://schemas.microsoft.com/office/powerpoint/2010/main" val="429139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Exploration roadmap">
  <a:themeElements>
    <a:clrScheme name="Airbus colour theme">
      <a:dk1>
        <a:srgbClr val="000000"/>
      </a:dk1>
      <a:lt1>
        <a:srgbClr val="FFFFFF"/>
      </a:lt1>
      <a:dk2>
        <a:srgbClr val="00205B"/>
      </a:dk2>
      <a:lt2>
        <a:srgbClr val="005587"/>
      </a:lt2>
      <a:accent1>
        <a:srgbClr val="0085AD"/>
      </a:accent1>
      <a:accent2>
        <a:srgbClr val="B7C9D3"/>
      </a:accent2>
      <a:accent3>
        <a:srgbClr val="84BD00"/>
      </a:accent3>
      <a:accent4>
        <a:srgbClr val="E4002B"/>
      </a:accent4>
      <a:accent5>
        <a:srgbClr val="FE5000"/>
      </a:accent5>
      <a:accent6>
        <a:srgbClr val="A51890"/>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1042988" rtl="0" eaLnBrk="1" fontAlgn="base" latinLnBrk="0" hangingPunct="1">
          <a:lnSpc>
            <a:spcPct val="115000"/>
          </a:lnSpc>
          <a:spcBef>
            <a:spcPct val="0"/>
          </a:spcBef>
          <a:spcAft>
            <a:spcPct val="0"/>
          </a:spcAft>
          <a:buClrTx/>
          <a:buSzTx/>
          <a:buFontTx/>
          <a:buNone/>
          <a:tabLst/>
          <a:defRPr kumimoji="0" lang="de-DE" altLang="de-DE" sz="15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1042988" rtl="0" eaLnBrk="1" fontAlgn="base" latinLnBrk="0" hangingPunct="1">
          <a:lnSpc>
            <a:spcPct val="115000"/>
          </a:lnSpc>
          <a:spcBef>
            <a:spcPct val="0"/>
          </a:spcBef>
          <a:spcAft>
            <a:spcPct val="0"/>
          </a:spcAft>
          <a:buClrTx/>
          <a:buSzTx/>
          <a:buFontTx/>
          <a:buNone/>
          <a:tabLst/>
          <a:defRPr kumimoji="0" lang="de-DE" altLang="de-DE" sz="15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AIRBUS 1">
        <a:dk1>
          <a:srgbClr val="000000"/>
        </a:dk1>
        <a:lt1>
          <a:srgbClr val="FFFFFF"/>
        </a:lt1>
        <a:dk2>
          <a:srgbClr val="E0E0DF"/>
        </a:dk2>
        <a:lt2>
          <a:srgbClr val="E0E0DF"/>
        </a:lt2>
        <a:accent1>
          <a:srgbClr val="1E3174"/>
        </a:accent1>
        <a:accent2>
          <a:srgbClr val="0D5881"/>
        </a:accent2>
        <a:accent3>
          <a:srgbClr val="FFFFFF"/>
        </a:accent3>
        <a:accent4>
          <a:srgbClr val="000000"/>
        </a:accent4>
        <a:accent5>
          <a:srgbClr val="ABADBC"/>
        </a:accent5>
        <a:accent6>
          <a:srgbClr val="0B4F74"/>
        </a:accent6>
        <a:hlink>
          <a:srgbClr val="5A6F83"/>
        </a:hlink>
        <a:folHlink>
          <a:srgbClr val="9099A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Airbus PowerPoint template 16_9 - Defence and Space.potx" id="{12E9E728-565E-4C83-ABE6-0F0CF84880A4}" vid="{40CEFD52-035B-4C1B-81CE-F8EB4F31F4C1}"/>
    </a:ext>
  </a:extLst>
</a:theme>
</file>

<file path=ppt/theme/theme2.xml><?xml version="1.0" encoding="utf-8"?>
<a:theme xmlns:a="http://schemas.openxmlformats.org/drawingml/2006/main" name="Larissa">
  <a:themeElements>
    <a:clrScheme name="AIRBUS">
      <a:dk1>
        <a:srgbClr val="000000"/>
      </a:dk1>
      <a:lt1>
        <a:srgbClr val="FFFFFF"/>
      </a:lt1>
      <a:dk2>
        <a:srgbClr val="E0E0DF"/>
      </a:dk2>
      <a:lt2>
        <a:srgbClr val="E0E0DF"/>
      </a:lt2>
      <a:accent1>
        <a:srgbClr val="1E3174"/>
      </a:accent1>
      <a:accent2>
        <a:srgbClr val="0D5881"/>
      </a:accent2>
      <a:accent3>
        <a:srgbClr val="5A6F83"/>
      </a:accent3>
      <a:accent4>
        <a:srgbClr val="9099A7"/>
      </a:accent4>
      <a:accent5>
        <a:srgbClr val="0085AD"/>
      </a:accent5>
      <a:accent6>
        <a:srgbClr val="9A339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AIRBUS">
      <a:dk1>
        <a:srgbClr val="000000"/>
      </a:dk1>
      <a:lt1>
        <a:srgbClr val="FFFFFF"/>
      </a:lt1>
      <a:dk2>
        <a:srgbClr val="E0E0DF"/>
      </a:dk2>
      <a:lt2>
        <a:srgbClr val="E0E0DF"/>
      </a:lt2>
      <a:accent1>
        <a:srgbClr val="1E3174"/>
      </a:accent1>
      <a:accent2>
        <a:srgbClr val="0D5881"/>
      </a:accent2>
      <a:accent3>
        <a:srgbClr val="5A6F83"/>
      </a:accent3>
      <a:accent4>
        <a:srgbClr val="9099A7"/>
      </a:accent4>
      <a:accent5>
        <a:srgbClr val="0085AD"/>
      </a:accent5>
      <a:accent6>
        <a:srgbClr val="9A339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419c7ef-16be-4e31-b6c5-6efaf5f13fd6">
      <Value>1</Value>
    </TaxCatchAll>
    <LikesCount xmlns="http://schemas.microsoft.com/sharepoint/v3" xsi:nil="true"/>
    <Categories0 xmlns="f0cf8b86-146d-4c43-8a2c-f47614b76a75">12</Categories0>
    <Airbus_1N79_DocumentDescription xmlns="f0cf8b86-146d-4c43-8a2c-f47614b76a75" xsi:nil="true"/>
    <Airbus_1N79_SiteTaxHTField xmlns="f0cf8b86-146d-4c43-8a2c-f47614b76a75">
      <Terms xmlns="http://schemas.microsoft.com/office/infopath/2007/PartnerControls"/>
    </Airbus_1N79_SiteTaxHTField>
    <Airbus_1N79_Topic xmlns="f0cf8b86-146d-4c43-8a2c-f47614b76a75" xsi:nil="true"/>
    <Airbus_1N79_DivisionTaxHTField xmlns="f0cf8b86-146d-4c43-8a2c-f47614b76a75">
      <Terms xmlns="http://schemas.microsoft.com/office/infopath/2007/PartnerControls">
        <TermInfo xmlns="http://schemas.microsoft.com/office/infopath/2007/PartnerControls">
          <TermName xmlns="http://schemas.microsoft.com/office/infopath/2007/PartnerControls">Airbus Defence and Space</TermName>
          <TermId xmlns="http://schemas.microsoft.com/office/infopath/2007/PartnerControls">5d5acfbf-f902-43a3-8367-2741b7cc416e</TermId>
        </TermInfo>
      </Terms>
    </Airbus_1N79_DivisionTaxHTField>
    <Airbus_1N79_ValidationLevel xmlns="f0cf8b86-146d-4c43-8a2c-f47614b76a75">OFFICIAL</Airbus_1N79_ValidationLevel>
    <TaxKeywordTaxHTField xmlns="6419c7ef-16be-4e31-b6c5-6efaf5f13fd6">
      <Terms xmlns="http://schemas.microsoft.com/office/infopath/2007/PartnerControls"/>
    </TaxKeywordTaxHTField>
    <Ratings xmlns="http://schemas.microsoft.com/sharepoint/v3" xsi:nil="true"/>
    <Airbus_1N79_CountryTaxHTField xmlns="f0cf8b86-146d-4c43-8a2c-f47614b76a75">
      <Terms xmlns="http://schemas.microsoft.com/office/infopath/2007/PartnerControls"/>
    </Airbus_1N79_CountryTaxHTField>
    <LikedBy xmlns="http://schemas.microsoft.com/sharepoint/v3">
      <UserInfo>
        <DisplayName/>
        <AccountId xsi:nil="true"/>
        <AccountType/>
      </UserInfo>
    </LikedBy>
    <VariationsItemGroupID xmlns="http://schemas.microsoft.com/sharepoint/v3">77a7fdf2-6b78-4b9b-8b94-d5834b4c8291</VariationsItemGroupID>
    <Airbus_1N79_EntityTaxHTField xmlns="f0cf8b86-146d-4c43-8a2c-f47614b76a75">
      <Terms xmlns="http://schemas.microsoft.com/office/infopath/2007/PartnerControls"/>
    </Airbus_1N79_EntityTaxHTField>
    <Airbus_1N79_DocumentBusinessTypeHTField xmlns="f0cf8b86-146d-4c43-8a2c-f47614b76a75">
      <Terms xmlns="http://schemas.microsoft.com/office/infopath/2007/PartnerControls"/>
    </Airbus_1N79_DocumentBusinessType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Hub Document" ma:contentTypeID="0x0101003A80E15C52CA4AE5BB26B7F4F21761920077C79651B817344D964CFED5715C3D04" ma:contentTypeVersion="11" ma:contentTypeDescription="Document Content Type for Hub" ma:contentTypeScope="" ma:versionID="4b6ef3bfef6ec49d05d913f1ef40da31">
  <xsd:schema xmlns:xsd="http://www.w3.org/2001/XMLSchema" xmlns:xs="http://www.w3.org/2001/XMLSchema" xmlns:p="http://schemas.microsoft.com/office/2006/metadata/properties" xmlns:ns1="http://schemas.microsoft.com/sharepoint/v3" xmlns:ns2="6419c7ef-16be-4e31-b6c5-6efaf5f13fd6" xmlns:ns4="f0cf8b86-146d-4c43-8a2c-f47614b76a75" targetNamespace="http://schemas.microsoft.com/office/2006/metadata/properties" ma:root="true" ma:fieldsID="d4b5c932e8a551e4c37aa143d11111b9" ns1:_="" ns2:_="" ns4:_="">
    <xsd:import namespace="http://schemas.microsoft.com/sharepoint/v3"/>
    <xsd:import namespace="6419c7ef-16be-4e31-b6c5-6efaf5f13fd6"/>
    <xsd:import namespace="f0cf8b86-146d-4c43-8a2c-f47614b76a75"/>
    <xsd:element name="properties">
      <xsd:complexType>
        <xsd:sequence>
          <xsd:element name="documentManagement">
            <xsd:complexType>
              <xsd:all>
                <xsd:element ref="ns2:TaxCatchAll" minOccurs="0"/>
                <xsd:element ref="ns2:TaxCatchAllLabel" minOccurs="0"/>
                <xsd:element ref="ns4:Airbus_1N79_DocumentDescription" minOccurs="0"/>
                <xsd:element ref="ns4:Airbus_1N79_Topic" minOccurs="0"/>
                <xsd:element ref="ns4:Airbus_1N79_ValidationLevel" minOccurs="0"/>
                <xsd:element ref="ns4:Airbus_1N79_DocumentBusinessTypeHTField" minOccurs="0"/>
                <xsd:element ref="ns4:Airbus_1N79_DivisionTaxHTField" minOccurs="0"/>
                <xsd:element ref="ns4:Airbus_1N79_EntityTaxHTField" minOccurs="0"/>
                <xsd:element ref="ns4:Airbus_1N79_CountryTaxHTField" minOccurs="0"/>
                <xsd:element ref="ns4:Airbus_1N79_SiteTaxHTField" minOccurs="0"/>
                <xsd:element ref="ns2:TaxKeywordTaxHTField" minOccurs="0"/>
                <xsd:element ref="ns1:AverageRating" minOccurs="0"/>
                <xsd:element ref="ns1:RatingCount" minOccurs="0"/>
                <xsd:element ref="ns1:RatedBy" minOccurs="0"/>
                <xsd:element ref="ns1:Ratings" minOccurs="0"/>
                <xsd:element ref="ns1:LikesCount" minOccurs="0"/>
                <xsd:element ref="ns1:LikedBy" minOccurs="0"/>
                <xsd:element ref="ns4:Categories0"/>
                <xsd:element ref="ns1:VariationsItemGroup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6" nillable="true" ma:displayName="Rating (0-5)" ma:decimals="2" ma:description="Average value of all the ratings that have been submitted" ma:internalName="AverageRating" ma:readOnly="true">
      <xsd:simpleType>
        <xsd:restriction base="dms:Number"/>
      </xsd:simpleType>
    </xsd:element>
    <xsd:element name="RatingCount" ma:index="27" nillable="true" ma:displayName="Number of Ratings" ma:decimals="0" ma:description="Number of ratings submitted" ma:internalName="RatingCount" ma:readOnly="true">
      <xsd:simpleType>
        <xsd:restriction base="dms:Number"/>
      </xsd:simpleType>
    </xsd:element>
    <xsd:element name="RatedBy" ma:index="28"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9" nillable="true" ma:displayName="User ratings" ma:description="User ratings for the item" ma:hidden="true" ma:internalName="Ratings">
      <xsd:simpleType>
        <xsd:restriction base="dms:Note"/>
      </xsd:simpleType>
    </xsd:element>
    <xsd:element name="LikesCount" ma:index="30" nillable="true" ma:displayName="Number of Likes" ma:internalName="LikesCount">
      <xsd:simpleType>
        <xsd:restriction base="dms:Unknown"/>
      </xsd:simpleType>
    </xsd:element>
    <xsd:element name="LikedBy" ma:index="31"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ariationsItemGroupID" ma:index="33" nillable="true" ma:displayName="Item Group ID" ma:description="" ma:hidden="true" ma:internalName="VariationsItemGroupID">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19c7ef-16be-4e31-b6c5-6efaf5f13fd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3217e82a-5319-4c38-9543-e8f7248867e1}" ma:internalName="TaxCatchAll" ma:showField="CatchAllData" ma:web="6419c7ef-16be-4e31-b6c5-6efaf5f13fd6">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3217e82a-5319-4c38-9543-e8f7248867e1}" ma:internalName="TaxCatchAllLabel" ma:readOnly="true" ma:showField="CatchAllDataLabel" ma:web="6419c7ef-16be-4e31-b6c5-6efaf5f13fd6">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de4ba742-050f-48be-85aa-efa0a08384b4"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cf8b86-146d-4c43-8a2c-f47614b76a75" elementFormDefault="qualified">
    <xsd:import namespace="http://schemas.microsoft.com/office/2006/documentManagement/types"/>
    <xsd:import namespace="http://schemas.microsoft.com/office/infopath/2007/PartnerControls"/>
    <xsd:element name="Airbus_1N79_DocumentDescription" ma:index="12" nillable="true" ma:displayName="Description" ma:internalName="Airbus_1N79_DocumentDescription">
      <xsd:simpleType>
        <xsd:restriction base="dms:Note">
          <xsd:maxLength value="255"/>
        </xsd:restriction>
      </xsd:simpleType>
    </xsd:element>
    <xsd:element name="Airbus_1N79_Topic" ma:index="17" nillable="true" ma:displayName="Topic" ma:internalName="Airbus_1N79_Topic">
      <xsd:simpleType>
        <xsd:restriction base="dms:Text"/>
      </xsd:simpleType>
    </xsd:element>
    <xsd:element name="Airbus_1N79_ValidationLevel" ma:index="18" nillable="true" ma:displayName="Validation Level" ma:default="OFFICIAL" ma:internalName="Airbus_1N79_ValidationLevel">
      <xsd:simpleType>
        <xsd:restriction base="dms:Choice">
          <xsd:enumeration value="OFFICIAL"/>
        </xsd:restriction>
      </xsd:simpleType>
    </xsd:element>
    <xsd:element name="Airbus_1N79_DocumentBusinessTypeHTField" ma:index="19" nillable="true" ma:taxonomy="true" ma:internalName="Airbus_1N79_DocumentBusinessTypeHTField" ma:taxonomyFieldName="Airbus_1N79_DocumentBusinessType" ma:displayName="Business Type" ma:fieldId="{81193e1d-a3ea-4ae9-8562-87a4dbc51184}" ma:sspId="e71f72de-7de1-414b-94b5-fae66992ad50" ma:termSetId="24ffe7ce-4089-47d5-8c84-74042478c84b" ma:anchorId="00000000-0000-0000-0000-000000000000" ma:open="true" ma:isKeyword="false">
      <xsd:complexType>
        <xsd:sequence>
          <xsd:element ref="pc:Terms" minOccurs="0" maxOccurs="1"/>
        </xsd:sequence>
      </xsd:complexType>
    </xsd:element>
    <xsd:element name="Airbus_1N79_DivisionTaxHTField" ma:index="20" ma:taxonomy="true" ma:internalName="Airbus_1N79_DivisionTaxHTField" ma:taxonomyFieldName="Airbus_1N79_Division" ma:displayName="Division" ma:default="3;#Airbus Defence and Space|5d5acfbf-f902-43a3-8367-2741b7cc416e" ma:fieldId="{fa148439-0070-4843-a3d1-d5c2d88c1eb8}" ma:sspId="e71f72de-7de1-414b-94b5-fae66992ad50" ma:termSetId="bddbb1cc-a240-40a1-846a-833119584ff3" ma:anchorId="00000000-0000-0000-0000-000000000000" ma:open="true" ma:isKeyword="false">
      <xsd:complexType>
        <xsd:sequence>
          <xsd:element ref="pc:Terms" minOccurs="0" maxOccurs="1"/>
        </xsd:sequence>
      </xsd:complexType>
    </xsd:element>
    <xsd:element name="Airbus_1N79_EntityTaxHTField" ma:index="21" nillable="true" ma:taxonomy="true" ma:internalName="Airbus_1N79_EntityTaxHTField" ma:taxonomyFieldName="Airbus_1N79_Entity" ma:displayName="Entity" ma:fieldId="{1d2c96fc-a1d7-4ebd-8ee6-82244224ad07}" ma:sspId="e71f72de-7de1-414b-94b5-fae66992ad50" ma:termSetId="3a43e5b3-d0a0-4fbe-8642-77d2b822efb8" ma:anchorId="00000000-0000-0000-0000-000000000000" ma:open="true" ma:isKeyword="false">
      <xsd:complexType>
        <xsd:sequence>
          <xsd:element ref="pc:Terms" minOccurs="0" maxOccurs="1"/>
        </xsd:sequence>
      </xsd:complexType>
    </xsd:element>
    <xsd:element name="Airbus_1N79_CountryTaxHTField" ma:index="22" nillable="true" ma:taxonomy="true" ma:internalName="Airbus_1N79_CountryTaxHTField" ma:taxonomyFieldName="Airbus_1N79_Country" ma:displayName="Country" ma:fieldId="{ac13273b-349b-41b6-8547-0f4713ae8909}" ma:sspId="e71f72de-7de1-414b-94b5-fae66992ad50" ma:termSetId="47196ac1-6b5d-4389-a598-997d29c143bf" ma:anchorId="00000000-0000-0000-0000-000000000000" ma:open="true" ma:isKeyword="false">
      <xsd:complexType>
        <xsd:sequence>
          <xsd:element ref="pc:Terms" minOccurs="0" maxOccurs="1"/>
        </xsd:sequence>
      </xsd:complexType>
    </xsd:element>
    <xsd:element name="Airbus_1N79_SiteTaxHTField" ma:index="23" nillable="true" ma:taxonomy="true" ma:internalName="Airbus_1N79_SiteTaxHTField" ma:taxonomyFieldName="Airbus_1N79_Site" ma:displayName="Site" ma:fieldId="{663bc93f-b703-422f-88e6-7b2926e7ea29}" ma:sspId="e71f72de-7de1-414b-94b5-fae66992ad50" ma:termSetId="5b5dc6bb-f89d-4aef-ad9b-1a2eeb776bdd" ma:anchorId="00000000-0000-0000-0000-000000000000" ma:open="true" ma:isKeyword="false">
      <xsd:complexType>
        <xsd:sequence>
          <xsd:element ref="pc:Terms" minOccurs="0" maxOccurs="1"/>
        </xsd:sequence>
      </xsd:complexType>
    </xsd:element>
    <xsd:element name="Categories0" ma:index="32" ma:displayName="Categories" ma:list="{5e6cebe8-563e-4193-8a33-63fb69226ac6}" ma:internalName="Categories0"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axOccurs="1" ma:index="10" ma:displayName="Business Owne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079CE0-BEAD-4C33-8EF9-648A08EF054B}">
  <ds:schemaRefs>
    <ds:schemaRef ds:uri="http://schemas.microsoft.com/sharepoint/v3"/>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purl.org/dc/dcmitype/"/>
    <ds:schemaRef ds:uri="f0cf8b86-146d-4c43-8a2c-f47614b76a75"/>
    <ds:schemaRef ds:uri="6419c7ef-16be-4e31-b6c5-6efaf5f13fd6"/>
  </ds:schemaRefs>
</ds:datastoreItem>
</file>

<file path=customXml/itemProps2.xml><?xml version="1.0" encoding="utf-8"?>
<ds:datastoreItem xmlns:ds="http://schemas.openxmlformats.org/officeDocument/2006/customXml" ds:itemID="{8862A7C8-A0C5-4FA1-8B94-1A3B797A2A72}">
  <ds:schemaRefs>
    <ds:schemaRef ds:uri="http://schemas.microsoft.com/sharepoint/v3/contenttype/forms"/>
  </ds:schemaRefs>
</ds:datastoreItem>
</file>

<file path=customXml/itemProps3.xml><?xml version="1.0" encoding="utf-8"?>
<ds:datastoreItem xmlns:ds="http://schemas.openxmlformats.org/officeDocument/2006/customXml" ds:itemID="{5D0E6257-D5AA-4F35-8C71-3B00BDAA9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19c7ef-16be-4e31-b6c5-6efaf5f13fd6"/>
    <ds:schemaRef ds:uri="f0cf8b86-146d-4c43-8a2c-f47614b76a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Exploration roadmap</Template>
  <TotalTime>0</TotalTime>
  <Words>3815</Words>
  <Application>Microsoft Office PowerPoint</Application>
  <PresentationFormat>Custom</PresentationFormat>
  <Paragraphs>777</Paragraphs>
  <Slides>38</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Exploration roadmap</vt:lpstr>
      <vt:lpstr>Équation</vt:lpstr>
      <vt:lpstr>Mars Sample Return: Mission Analysis for an ESA Earth Return Orbiter Eric Joffre, Uwe Derz, Marie-Claire Perkinson (Airbus) Jakob Huesing, Friederike Beyer, and Jose-Manuel Sanchez Perez (ESA)</vt:lpstr>
      <vt:lpstr>Mars Sample Return (MSR) Campaign Overview</vt:lpstr>
      <vt:lpstr>Mars Sample Return (MSR) Campaign Overview</vt:lpstr>
      <vt:lpstr>Mission Analysis – Investigated Mission Phases and Key Driving Requirements</vt:lpstr>
      <vt:lpstr>Interplanetary Transfers with Chemical Propulsion (CP)</vt:lpstr>
      <vt:lpstr>Interplanetary Transfers with Chemical Propulsion (CP)</vt:lpstr>
      <vt:lpstr>Interplanetary Transfers with Electric Propulsion (EP)</vt:lpstr>
      <vt:lpstr>Low Mars Orbit (LMO) Inclination Trade-Off</vt:lpstr>
      <vt:lpstr>Mars Orbit Insertion (MOI)</vt:lpstr>
      <vt:lpstr>Target Orbit Acquisition: Apocentre Reduction and Aerobraking (A/B)</vt:lpstr>
      <vt:lpstr>Communications With Lander During Aerobraking</vt:lpstr>
      <vt:lpstr>Communications With Lander During Aerobraking</vt:lpstr>
      <vt:lpstr>Timeline Between MAV Ascent and TEI</vt:lpstr>
      <vt:lpstr>ERC Re-entry Conditions – Overview </vt:lpstr>
      <vt:lpstr>Conclusion and Future Work</vt:lpstr>
      <vt:lpstr>Thank you – Any questions ?</vt:lpstr>
      <vt:lpstr>Backup slides</vt:lpstr>
      <vt:lpstr>Mars Sample Return Architecture Assessment </vt:lpstr>
      <vt:lpstr>Backup slides</vt:lpstr>
      <vt:lpstr>Introduction and main motivations</vt:lpstr>
      <vt:lpstr>Right Ascension of the Ascending Node (RAAN) drift and drift rate</vt:lpstr>
      <vt:lpstr>Relative RAAN phasing</vt:lpstr>
      <vt:lpstr>MAV launch considerations wrt RAAN relative phasing</vt:lpstr>
      <vt:lpstr>Relative RAAN phasing</vt:lpstr>
      <vt:lpstr>MAV launch considerations wrt inclination</vt:lpstr>
      <vt:lpstr>MAV launch considerations wrt inclination</vt:lpstr>
      <vt:lpstr>Eclipses </vt:lpstr>
      <vt:lpstr>Eclipses </vt:lpstr>
      <vt:lpstr>Summary and LMO / OS inclination trade-off</vt:lpstr>
      <vt:lpstr>LMO inclination proposed baseline</vt:lpstr>
      <vt:lpstr>Backup slides</vt:lpstr>
      <vt:lpstr>Rendezvous: OS Detection, Homing, Co-elliptic and Final Approach</vt:lpstr>
      <vt:lpstr>Timeline Between MAV Ascent and TEI</vt:lpstr>
      <vt:lpstr>Backup slides</vt:lpstr>
      <vt:lpstr>2030-T2 CP return transfer example – Summary</vt:lpstr>
      <vt:lpstr>2030-T2 CP return transfer example – Entry plots</vt:lpstr>
      <vt:lpstr>Backup slides</vt:lpstr>
      <vt:lpstr>Example Timeline for Hybrid Architecture Mission</vt:lpstr>
    </vt:vector>
  </TitlesOfParts>
  <Company>Airbus Defence and Space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AAS-18-277 Mission Analysis for an ESA contribution to the Mars Sample Return campaign</dc:title>
  <dc:creator>JOFFRE, Eric</dc:creator>
  <cp:lastModifiedBy>JOFFRE, Eric</cp:lastModifiedBy>
  <cp:revision>463</cp:revision>
  <cp:lastPrinted>2018-08-12T02:20:12Z</cp:lastPrinted>
  <dcterms:created xsi:type="dcterms:W3CDTF">2017-10-04T09:47:57Z</dcterms:created>
  <dcterms:modified xsi:type="dcterms:W3CDTF">2018-11-06T14:11:32Z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0x0101003A80E15C52CA4AE5BB26B7F4F21761920077C79651B817344D964CFED5715C3D04</vt:lpwstr>
  </property>
  <property fmtid="{D5CDD505-2E9C-101B-9397-08002B2CF9AE}" pid="3" name="TaxKeyword">
    <vt:lpwstr/>
  </property>
  <property fmtid="{D5CDD505-2E9C-101B-9397-08002B2CF9AE}" pid="4" name="Airbus_1N79_DocumentBusinessType">
    <vt:lpwstr/>
  </property>
  <property fmtid="{D5CDD505-2E9C-101B-9397-08002B2CF9AE}" pid="5" name="Airbus_1N79_Entity">
    <vt:lpwstr/>
  </property>
  <property fmtid="{D5CDD505-2E9C-101B-9397-08002B2CF9AE}" pid="6" name="Airbus_1N79_Division">
    <vt:lpwstr>1;#Airbus Defence and Space|5d5acfbf-f902-43a3-8367-2741b7cc416e</vt:lpwstr>
  </property>
  <property fmtid="{D5CDD505-2E9C-101B-9397-08002B2CF9AE}" pid="7" name="Airbus_1N79_Country">
    <vt:lpwstr/>
  </property>
  <property fmtid="{D5CDD505-2E9C-101B-9397-08002B2CF9AE}" pid="8" name="Airbus_1N79_Site">
    <vt:lpwstr/>
  </property>
</Properties>
</file>