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38" r:id="rId2"/>
    <p:sldMasterId id="2147483746" r:id="rId3"/>
    <p:sldMasterId id="2147483758" r:id="rId4"/>
    <p:sldMasterId id="2147483794" r:id="rId5"/>
  </p:sldMasterIdLst>
  <p:notesMasterIdLst>
    <p:notesMasterId r:id="rId39"/>
  </p:notesMasterIdLst>
  <p:handoutMasterIdLst>
    <p:handoutMasterId r:id="rId40"/>
  </p:handoutMasterIdLst>
  <p:sldIdLst>
    <p:sldId id="269" r:id="rId6"/>
    <p:sldId id="272" r:id="rId7"/>
    <p:sldId id="298" r:id="rId8"/>
    <p:sldId id="299" r:id="rId9"/>
    <p:sldId id="300" r:id="rId10"/>
    <p:sldId id="301" r:id="rId11"/>
    <p:sldId id="302" r:id="rId12"/>
    <p:sldId id="316" r:id="rId13"/>
    <p:sldId id="308" r:id="rId14"/>
    <p:sldId id="317" r:id="rId15"/>
    <p:sldId id="303" r:id="rId16"/>
    <p:sldId id="279" r:id="rId17"/>
    <p:sldId id="278" r:id="rId18"/>
    <p:sldId id="296" r:id="rId19"/>
    <p:sldId id="319" r:id="rId20"/>
    <p:sldId id="320" r:id="rId21"/>
    <p:sldId id="321" r:id="rId22"/>
    <p:sldId id="304" r:id="rId23"/>
    <p:sldId id="310" r:id="rId24"/>
    <p:sldId id="305" r:id="rId25"/>
    <p:sldId id="306" r:id="rId26"/>
    <p:sldId id="322" r:id="rId27"/>
    <p:sldId id="323" r:id="rId28"/>
    <p:sldId id="324" r:id="rId29"/>
    <p:sldId id="325" r:id="rId30"/>
    <p:sldId id="311" r:id="rId31"/>
    <p:sldId id="326" r:id="rId32"/>
    <p:sldId id="327" r:id="rId33"/>
    <p:sldId id="309" r:id="rId34"/>
    <p:sldId id="271" r:id="rId35"/>
    <p:sldId id="313" r:id="rId36"/>
    <p:sldId id="314" r:id="rId37"/>
    <p:sldId id="315" r:id="rId38"/>
  </p:sldIdLst>
  <p:sldSz cx="9144000" cy="6858000" type="screen4x3"/>
  <p:notesSz cx="6858000" cy="9144000"/>
  <p:defaultTextStyle>
    <a:defPPr>
      <a:defRPr lang="en-US"/>
    </a:defPPr>
    <a:lvl1pPr marL="0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154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307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1461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8615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5768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2923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0077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7230" algn="l" defTabSz="347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61"/>
    <a:srgbClr val="443366"/>
    <a:srgbClr val="3E4248"/>
    <a:srgbClr val="EEA135"/>
    <a:srgbClr val="C0D1BC"/>
    <a:srgbClr val="C6C6C3"/>
    <a:srgbClr val="B7BF12"/>
    <a:srgbClr val="BE4B12"/>
    <a:srgbClr val="3268C2"/>
    <a:srgbClr val="66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2" autoAdjust="0"/>
    <p:restoredTop sz="97231"/>
  </p:normalViewPr>
  <p:slideViewPr>
    <p:cSldViewPr snapToGrid="0" snapToObjects="1">
      <p:cViewPr varScale="1">
        <p:scale>
          <a:sx n="122" d="100"/>
          <a:sy n="122" d="100"/>
        </p:scale>
        <p:origin x="480" y="19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141FC-73C4-1D48-AC86-B890801E776A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E2685-1789-944C-B3AE-ADDD3BB1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3514-2294-C045-8E12-2E06A429EB30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0A37-2012-3C4B-A3B5-91DA24E92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3DBC-AB15-C54C-8C58-EEE1A307D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0A37-2012-3C4B-A3B5-91DA24E92E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0A37-2012-3C4B-A3B5-91DA24E92E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0A37-2012-3C4B-A3B5-91DA24E92E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0A37-2012-3C4B-A3B5-91DA24E92E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9144000" cy="2327170"/>
          </a:xfrm>
          <a:prstGeom prst="rect">
            <a:avLst/>
          </a:prstGeom>
          <a:solidFill>
            <a:srgbClr val="C0D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2445122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89522" y="469235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06769"/>
          </a:xfrm>
          <a:prstGeom prst="rect">
            <a:avLst/>
          </a:prstGeom>
          <a:solidFill>
            <a:srgbClr val="0A0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8103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8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34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245743" y="1663278"/>
            <a:ext cx="551895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45743" y="404230"/>
            <a:ext cx="5518953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" y="-11892"/>
            <a:ext cx="2801029" cy="6858000"/>
          </a:xfrm>
          <a:prstGeom prst="rect">
            <a:avLst/>
          </a:prstGeom>
          <a:solidFill>
            <a:srgbClr val="C6C6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273050"/>
            <a:ext cx="2441575" cy="633095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57740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220712" y="2568054"/>
            <a:ext cx="3923289" cy="3242610"/>
          </a:xfrm>
          <a:prstGeom prst="rect">
            <a:avLst/>
          </a:prstGeom>
          <a:solidFill>
            <a:srgbClr val="C6C6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90674" y="2832345"/>
            <a:ext cx="3174634" cy="272634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09910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0"/>
            <a:ext cx="3982851" cy="6858000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316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15870" y="-15867"/>
            <a:ext cx="6858000" cy="6889736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25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1418046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89521" y="274222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74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36" y="274223"/>
            <a:ext cx="3027030" cy="6264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5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01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52038" y="3355187"/>
            <a:ext cx="8784843" cy="314528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2038" y="2159360"/>
            <a:ext cx="8784843" cy="1039507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1203"/>
            <a:ext cx="9144000" cy="1937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892"/>
            <a:ext cx="2801031" cy="6858000"/>
          </a:xfrm>
          <a:prstGeom prst="rect">
            <a:avLst/>
          </a:prstGeom>
          <a:solidFill>
            <a:srgbClr val="C0D1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245743" y="1663278"/>
            <a:ext cx="551895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45743" y="404230"/>
            <a:ext cx="5518953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273050"/>
            <a:ext cx="2441575" cy="633095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554118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92142" y="1704066"/>
            <a:ext cx="602783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4240" y="443231"/>
            <a:ext cx="8579194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38903" y="1914578"/>
            <a:ext cx="1828443" cy="36901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 picture</a:t>
            </a:r>
          </a:p>
        </p:txBody>
      </p:sp>
    </p:spTree>
    <p:extLst>
      <p:ext uri="{BB962C8B-B14F-4D97-AF65-F5344CB8AC3E}">
        <p14:creationId xmlns:p14="http://schemas.microsoft.com/office/powerpoint/2010/main" val="31639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2327170"/>
          </a:xfrm>
          <a:prstGeom prst="rect">
            <a:avLst/>
          </a:prstGeom>
          <a:solidFill>
            <a:srgbClr val="C6C6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2445122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89522" y="469235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1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0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245743" y="1663278"/>
            <a:ext cx="551895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45743" y="404230"/>
            <a:ext cx="5518953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" y="-11892"/>
            <a:ext cx="2801029" cy="6858000"/>
          </a:xfrm>
          <a:prstGeom prst="rect">
            <a:avLst/>
          </a:prstGeom>
          <a:solidFill>
            <a:srgbClr val="EEA1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273050"/>
            <a:ext cx="2441575" cy="633095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57740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220712" y="2568054"/>
            <a:ext cx="3923289" cy="3242610"/>
          </a:xfrm>
          <a:prstGeom prst="rect">
            <a:avLst/>
          </a:prstGeom>
          <a:solidFill>
            <a:srgbClr val="EEA1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90674" y="2832345"/>
            <a:ext cx="3174634" cy="272634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79708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0"/>
            <a:ext cx="3982851" cy="6858000"/>
          </a:xfrm>
          <a:prstGeom prst="rtTriangle">
            <a:avLst/>
          </a:prstGeom>
          <a:solidFill>
            <a:schemeClr val="bg1"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15870" y="-15867"/>
            <a:ext cx="6858000" cy="6889736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563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1418046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89521" y="274222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36" y="274223"/>
            <a:ext cx="3027030" cy="6264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67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724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52038" y="3355187"/>
            <a:ext cx="8784843" cy="314528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2038" y="2159360"/>
            <a:ext cx="8784843" cy="1039507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1203"/>
            <a:ext cx="9144000" cy="1937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0" y="0"/>
            <a:ext cx="3982851" cy="6858000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15870" y="-15867"/>
            <a:ext cx="6858000" cy="6889736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39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92142" y="1704066"/>
            <a:ext cx="602783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4240" y="443231"/>
            <a:ext cx="8579194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38903" y="1914578"/>
            <a:ext cx="1828443" cy="36901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 picture</a:t>
            </a:r>
          </a:p>
        </p:txBody>
      </p:sp>
    </p:spTree>
    <p:extLst>
      <p:ext uri="{BB962C8B-B14F-4D97-AF65-F5344CB8AC3E}">
        <p14:creationId xmlns:p14="http://schemas.microsoft.com/office/powerpoint/2010/main" val="3732231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2327170"/>
          </a:xfrm>
          <a:prstGeom prst="rect">
            <a:avLst/>
          </a:prstGeom>
          <a:solidFill>
            <a:srgbClr val="EEA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2445122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89522" y="469235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598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50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245743" y="1663278"/>
            <a:ext cx="551895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45743" y="404230"/>
            <a:ext cx="5518953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" y="-11892"/>
            <a:ext cx="2801029" cy="6858000"/>
          </a:xfrm>
          <a:prstGeom prst="rect">
            <a:avLst/>
          </a:prstGeom>
          <a:solidFill>
            <a:srgbClr val="C6C6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273050"/>
            <a:ext cx="2441575" cy="633095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57740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220712" y="2568054"/>
            <a:ext cx="3923289" cy="3242610"/>
          </a:xfrm>
          <a:prstGeom prst="rect">
            <a:avLst/>
          </a:prstGeom>
          <a:solidFill>
            <a:srgbClr val="C6C6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90674" y="2832345"/>
            <a:ext cx="3174634" cy="272634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527051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0"/>
            <a:ext cx="3982851" cy="6858000"/>
          </a:xfrm>
          <a:prstGeom prst="rtTriangle">
            <a:avLst/>
          </a:prstGeom>
          <a:solidFill>
            <a:srgbClr val="FFFFF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15870" y="-15867"/>
            <a:ext cx="6858000" cy="6889736"/>
          </a:xfrm>
          <a:prstGeom prst="rtTriangle">
            <a:avLst/>
          </a:prstGeom>
          <a:solidFill>
            <a:srgbClr val="FFFFF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00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1418046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89521" y="274222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735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36" y="274223"/>
            <a:ext cx="3027030" cy="6264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3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582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52038" y="3355187"/>
            <a:ext cx="8784843" cy="314528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2038" y="2159360"/>
            <a:ext cx="8784843" cy="1039507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1203"/>
            <a:ext cx="9144000" cy="1937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6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220712" y="2568054"/>
            <a:ext cx="3923289" cy="3242610"/>
          </a:xfrm>
          <a:prstGeom prst="rect">
            <a:avLst/>
          </a:prstGeom>
          <a:solidFill>
            <a:srgbClr val="C0D1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90674" y="2832345"/>
            <a:ext cx="3174634" cy="272634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10834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92142" y="1704066"/>
            <a:ext cx="602783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4240" y="443231"/>
            <a:ext cx="8579194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38903" y="1914578"/>
            <a:ext cx="1828443" cy="36901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 picture</a:t>
            </a:r>
          </a:p>
        </p:txBody>
      </p:sp>
    </p:spTree>
    <p:extLst>
      <p:ext uri="{BB962C8B-B14F-4D97-AF65-F5344CB8AC3E}">
        <p14:creationId xmlns:p14="http://schemas.microsoft.com/office/powerpoint/2010/main" val="2152978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2327170"/>
          </a:xfrm>
          <a:prstGeom prst="rect">
            <a:avLst/>
          </a:prstGeom>
          <a:solidFill>
            <a:srgbClr val="C6C6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2445122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89522" y="469235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087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51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/>
          </p:nvPr>
        </p:nvSpPr>
        <p:spPr>
          <a:xfrm>
            <a:off x="3245743" y="1663278"/>
            <a:ext cx="5518953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45743" y="404230"/>
            <a:ext cx="5518953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" y="-11892"/>
            <a:ext cx="2801029" cy="6858000"/>
          </a:xfrm>
          <a:prstGeom prst="rect">
            <a:avLst/>
          </a:prstGeom>
          <a:solidFill>
            <a:srgbClr val="3268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273050"/>
            <a:ext cx="2441575" cy="633095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57740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0"/>
            <a:ext cx="3982851" cy="6858000"/>
          </a:xfrm>
          <a:prstGeom prst="rtTriangle">
            <a:avLst/>
          </a:prstGeom>
          <a:solidFill>
            <a:srgbClr val="FFFFFF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15870" y="-15867"/>
            <a:ext cx="6858000" cy="6889736"/>
          </a:xfrm>
          <a:prstGeom prst="rtTriangle">
            <a:avLst/>
          </a:prstGeom>
          <a:solidFill>
            <a:schemeClr val="bg1">
              <a:lumMod val="6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A135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4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89521" y="1548055"/>
            <a:ext cx="8375177" cy="4834693"/>
          </a:xfrm>
        </p:spPr>
        <p:txBody>
          <a:bodyPr/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9520" y="404230"/>
            <a:ext cx="8375177" cy="1143823"/>
          </a:xfrm>
        </p:spPr>
        <p:txBody>
          <a:bodyPr>
            <a:noAutofit/>
          </a:bodyPr>
          <a:lstStyle>
            <a:lvl1pPr>
              <a:defRPr sz="36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220712" y="2568054"/>
            <a:ext cx="3923289" cy="3242610"/>
          </a:xfrm>
          <a:prstGeom prst="rect">
            <a:avLst/>
          </a:prstGeom>
          <a:solidFill>
            <a:srgbClr val="3268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90674" y="2832345"/>
            <a:ext cx="3174634" cy="272634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142" indent="0">
              <a:buNone/>
              <a:defRPr/>
            </a:lvl2pPr>
            <a:lvl3pPr marL="914285" indent="0">
              <a:buNone/>
              <a:defRPr/>
            </a:lvl3pPr>
            <a:lvl4pPr marL="1371427" indent="0">
              <a:buNone/>
              <a:defRPr/>
            </a:lvl4pPr>
            <a:lvl5pPr marL="1828569" indent="0">
              <a:buNone/>
              <a:defRPr/>
            </a:lvl5pPr>
          </a:lstStyle>
          <a:p>
            <a:pPr lvl="0"/>
            <a:r>
              <a:rPr lang="en-US" dirty="0"/>
              <a:t>This would be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74448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1418046"/>
            <a:ext cx="8375177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9522" y="274222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024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36" y="274223"/>
            <a:ext cx="3027030" cy="6264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77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147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52038" y="3355187"/>
            <a:ext cx="8784843" cy="3145287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2038" y="2159360"/>
            <a:ext cx="8784843" cy="1039507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1203"/>
            <a:ext cx="9144000" cy="1937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1418046"/>
            <a:ext cx="8375177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521" y="274222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336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92142" y="1704066"/>
            <a:ext cx="6027833" cy="483469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4240" y="443231"/>
            <a:ext cx="8579194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38903" y="1914578"/>
            <a:ext cx="1828443" cy="36901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 picture</a:t>
            </a:r>
          </a:p>
        </p:txBody>
      </p:sp>
    </p:spTree>
    <p:extLst>
      <p:ext uri="{BB962C8B-B14F-4D97-AF65-F5344CB8AC3E}">
        <p14:creationId xmlns:p14="http://schemas.microsoft.com/office/powerpoint/2010/main" val="17653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2327170"/>
          </a:xfrm>
          <a:prstGeom prst="rect">
            <a:avLst/>
          </a:prstGeom>
          <a:solidFill>
            <a:srgbClr val="3268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9522" y="2445122"/>
            <a:ext cx="8375177" cy="483469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89522" y="469235"/>
            <a:ext cx="8375177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53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36" y="274223"/>
            <a:ext cx="3027030" cy="6264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8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3534904" y="1704066"/>
            <a:ext cx="5229795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34903" y="274222"/>
            <a:ext cx="5229795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90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2142" y="1704066"/>
            <a:ext cx="6027833" cy="483469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40" y="443231"/>
            <a:ext cx="8579194" cy="1143823"/>
          </a:xfrm>
        </p:spPr>
        <p:txBody>
          <a:bodyPr>
            <a:noAutofit/>
          </a:bodyPr>
          <a:lstStyle>
            <a:lvl1pPr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38903" y="1914578"/>
            <a:ext cx="2154531" cy="288947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 picture</a:t>
            </a:r>
          </a:p>
        </p:txBody>
      </p:sp>
    </p:spTree>
    <p:extLst>
      <p:ext uri="{BB962C8B-B14F-4D97-AF65-F5344CB8AC3E}">
        <p14:creationId xmlns:p14="http://schemas.microsoft.com/office/powerpoint/2010/main" val="359841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038" y="3355187"/>
            <a:ext cx="8784843" cy="314528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38" y="2159360"/>
            <a:ext cx="8784843" cy="1039507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1203"/>
            <a:ext cx="9144000" cy="19371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5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15" y="274222"/>
            <a:ext cx="8229971" cy="114382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15" y="1600861"/>
            <a:ext cx="8229971" cy="45258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" y="0"/>
            <a:ext cx="9144000" cy="6858000"/>
          </a:xfrm>
          <a:prstGeom prst="rect">
            <a:avLst/>
          </a:prstGeom>
          <a:solidFill>
            <a:srgbClr val="505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52" r:id="rId2"/>
    <p:sldLayoutId id="2147483830" r:id="rId3"/>
    <p:sldLayoutId id="2147483845" r:id="rId4"/>
    <p:sldLayoutId id="2147483679" r:id="rId5"/>
    <p:sldLayoutId id="2147483802" r:id="rId6"/>
    <p:sldLayoutId id="2147483843" r:id="rId7"/>
    <p:sldLayoutId id="2147483844" r:id="rId8"/>
    <p:sldLayoutId id="2147483810" r:id="rId9"/>
    <p:sldLayoutId id="2147483823" r:id="rId10"/>
    <p:sldLayoutId id="2147483858" r:id="rId11"/>
  </p:sldLayoutIdLst>
  <p:hf sldNum="0"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15" y="274222"/>
            <a:ext cx="8229971" cy="114382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15" y="1600861"/>
            <a:ext cx="8229971" cy="45258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018" y="6356498"/>
            <a:ext cx="2133352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96" y="6356498"/>
            <a:ext cx="2893811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31" y="6356498"/>
            <a:ext cx="2133355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16B8-D89A-5A40-AEAC-24CB696520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0"/>
            <a:ext cx="9144000" cy="6858000"/>
          </a:xfrm>
          <a:prstGeom prst="rect">
            <a:avLst/>
          </a:prstGeom>
          <a:solidFill>
            <a:srgbClr val="4E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53" r:id="rId2"/>
    <p:sldLayoutId id="2147483846" r:id="rId3"/>
    <p:sldLayoutId id="2147483831" r:id="rId4"/>
    <p:sldLayoutId id="2147483745" r:id="rId5"/>
    <p:sldLayoutId id="2147483796" r:id="rId6"/>
    <p:sldLayoutId id="2147483842" r:id="rId7"/>
    <p:sldLayoutId id="2147483811" r:id="rId8"/>
    <p:sldLayoutId id="2147483822" r:id="rId9"/>
    <p:sldLayoutId id="2147483824" r:id="rId10"/>
  </p:sldLayoutIdLst>
  <p:hf sldNum="0"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15" y="274222"/>
            <a:ext cx="8229971" cy="114382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15" y="1600861"/>
            <a:ext cx="8229971" cy="45258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018" y="6356498"/>
            <a:ext cx="2133352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96" y="6356498"/>
            <a:ext cx="2893811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31" y="6356498"/>
            <a:ext cx="2133355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2161-52BF-D542-8027-B2E2244660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53738" cy="6858000"/>
          </a:xfrm>
          <a:prstGeom prst="rect">
            <a:avLst/>
          </a:prstGeom>
          <a:solidFill>
            <a:srgbClr val="668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54" r:id="rId2"/>
    <p:sldLayoutId id="2147483847" r:id="rId3"/>
    <p:sldLayoutId id="2147483832" r:id="rId4"/>
    <p:sldLayoutId id="2147483757" r:id="rId5"/>
    <p:sldLayoutId id="2147483797" r:id="rId6"/>
    <p:sldLayoutId id="2147483841" r:id="rId7"/>
    <p:sldLayoutId id="2147483806" r:id="rId8"/>
    <p:sldLayoutId id="2147483821" r:id="rId9"/>
    <p:sldLayoutId id="2147483825" r:id="rId10"/>
  </p:sldLayoutIdLst>
  <p:hf sldNum="0"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15" y="274222"/>
            <a:ext cx="8229971" cy="114382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15" y="1600861"/>
            <a:ext cx="8229971" cy="45258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018" y="6356498"/>
            <a:ext cx="2133352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96" y="6356498"/>
            <a:ext cx="2893811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31" y="6356498"/>
            <a:ext cx="2133355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925C-9538-8E47-B099-F860002E24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53738" cy="6858000"/>
          </a:xfrm>
          <a:prstGeom prst="rect">
            <a:avLst/>
          </a:prstGeom>
          <a:solidFill>
            <a:srgbClr val="3268C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55" r:id="rId2"/>
    <p:sldLayoutId id="2147483848" r:id="rId3"/>
    <p:sldLayoutId id="2147483833" r:id="rId4"/>
    <p:sldLayoutId id="2147483769" r:id="rId5"/>
    <p:sldLayoutId id="2147483798" r:id="rId6"/>
    <p:sldLayoutId id="2147483840" r:id="rId7"/>
    <p:sldLayoutId id="2147483812" r:id="rId8"/>
    <p:sldLayoutId id="2147483820" r:id="rId9"/>
    <p:sldLayoutId id="2147483826" r:id="rId10"/>
  </p:sldLayoutIdLst>
  <p:hf sldNum="0"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15" y="274222"/>
            <a:ext cx="8229971" cy="114382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15" y="1600861"/>
            <a:ext cx="8229971" cy="45258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018" y="6356498"/>
            <a:ext cx="2133352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96" y="6356498"/>
            <a:ext cx="2893811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31" y="6356498"/>
            <a:ext cx="2133355" cy="365628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75D6-270F-6E4C-B6F6-CC475AC2A6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0"/>
            <a:ext cx="9144000" cy="6858000"/>
          </a:xfrm>
          <a:prstGeom prst="rect">
            <a:avLst/>
          </a:prstGeom>
          <a:solidFill>
            <a:srgbClr val="C6C6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57" r:id="rId2"/>
    <p:sldLayoutId id="2147483836" r:id="rId3"/>
    <p:sldLayoutId id="2147483851" r:id="rId4"/>
    <p:sldLayoutId id="2147483795" r:id="rId5"/>
    <p:sldLayoutId id="2147483801" r:id="rId6"/>
    <p:sldLayoutId id="2147483837" r:id="rId7"/>
    <p:sldLayoutId id="2147483816" r:id="rId8"/>
    <p:sldLayoutId id="2147483817" r:id="rId9"/>
    <p:sldLayoutId id="2147483829" r:id="rId10"/>
  </p:sldLayoutIdLst>
  <p:hf sldNum="0"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earchroadmap.nasa.gov/Evidence/reports/CNS.pdf" TargetMode="External"/><Relationship Id="rId2" Type="http://schemas.openxmlformats.org/officeDocument/2006/relationships/hyperlink" Target="https://humanresearchroadmap.nasa.gov/evidence/reports/Cancer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umanresearchroadmap.nasa.gov/Evidence/reports/Acute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researchroadmap.nasa.gov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34904" y="2430684"/>
            <a:ext cx="5229795" cy="41093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Kristine Ferrone, MS MS MBA</a:t>
            </a:r>
          </a:p>
          <a:p>
            <a:pPr marL="0" indent="0" algn="ctr">
              <a:buNone/>
            </a:pPr>
            <a:r>
              <a:rPr lang="en-US" sz="1600" b="1" dirty="0"/>
              <a:t>PhD Candidate</a:t>
            </a:r>
          </a:p>
          <a:p>
            <a:pPr marL="0" indent="0" algn="ctr">
              <a:buNone/>
            </a:pPr>
            <a:r>
              <a:rPr lang="en-US" sz="1600" dirty="0"/>
              <a:t>MD Anderson Cancer Center</a:t>
            </a:r>
          </a:p>
          <a:p>
            <a:pPr marL="0" indent="0" algn="ctr">
              <a:buNone/>
            </a:pPr>
            <a:r>
              <a:rPr lang="en-US" sz="1600" b="1" dirty="0"/>
              <a:t>Systems Engineer </a:t>
            </a:r>
          </a:p>
          <a:p>
            <a:pPr marL="0" indent="0" algn="ctr">
              <a:buNone/>
            </a:pPr>
            <a:r>
              <a:rPr lang="en-US" sz="1600" dirty="0"/>
              <a:t>The Aerospace Corporation, Houston, TX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Geant4 Space Users’ Workshop</a:t>
            </a:r>
          </a:p>
          <a:p>
            <a:pPr marL="0" indent="0" algn="ctr">
              <a:buNone/>
            </a:pPr>
            <a:r>
              <a:rPr lang="en-US" sz="1600" dirty="0"/>
              <a:t>Space Center Houston</a:t>
            </a:r>
          </a:p>
          <a:p>
            <a:pPr marL="0" indent="0" algn="ctr">
              <a:buNone/>
            </a:pPr>
            <a:r>
              <a:rPr lang="en-US" sz="1900" dirty="0"/>
              <a:t>November 28,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4903" y="429242"/>
            <a:ext cx="5229795" cy="2001442"/>
          </a:xfrm>
        </p:spPr>
        <p:txBody>
          <a:bodyPr anchor="t"/>
          <a:lstStyle/>
          <a:p>
            <a:br>
              <a:rPr lang="en-US" sz="2800" dirty="0"/>
            </a:br>
            <a:r>
              <a:rPr lang="en-US" sz="2800" dirty="0"/>
              <a:t>Active Magnetic Shielding to Reduce Dose to Astronauts on an Interplanetary Mission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AE359-8FF4-A242-BFEE-12E2E45E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916"/>
            <a:ext cx="9144000" cy="4743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DC067-FBB4-684C-8975-D14FFDFB8E75}"/>
              </a:ext>
            </a:extLst>
          </p:cNvPr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1890591-F874-254E-9A5D-F18A8A8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History of Active Magnetic Shielding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84B14-249D-7F45-AE6A-33F4FB03388B}"/>
              </a:ext>
            </a:extLst>
          </p:cNvPr>
          <p:cNvSpPr/>
          <p:nvPr/>
        </p:nvSpPr>
        <p:spPr>
          <a:xfrm>
            <a:off x="7648255" y="29760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Mitigate Risks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36408-12ED-AB4C-89AA-4B823892DF65}"/>
              </a:ext>
            </a:extLst>
          </p:cNvPr>
          <p:cNvSpPr txBox="1"/>
          <p:nvPr/>
        </p:nvSpPr>
        <p:spPr>
          <a:xfrm>
            <a:off x="8601741" y="6446944"/>
            <a:ext cx="42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9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Overview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159488" y="1644805"/>
            <a:ext cx="8825024" cy="4525963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Motivation &amp; Background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Research Summary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3637" y="6446944"/>
            <a:ext cx="39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C73C0-7B0A-9646-8FA7-799012D455C4}"/>
              </a:ext>
            </a:extLst>
          </p:cNvPr>
          <p:cNvGrpSpPr/>
          <p:nvPr/>
        </p:nvGrpSpPr>
        <p:grpSpPr>
          <a:xfrm>
            <a:off x="130222" y="2319867"/>
            <a:ext cx="8831746" cy="812800"/>
            <a:chOff x="130222" y="2319867"/>
            <a:chExt cx="8831746" cy="812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E59674-CE25-3C41-8829-6F27C944D028}"/>
                </a:ext>
              </a:extLst>
            </p:cNvPr>
            <p:cNvSpPr/>
            <p:nvPr/>
          </p:nvSpPr>
          <p:spPr>
            <a:xfrm>
              <a:off x="130222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Mission Objectives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4DAC77-8FDD-224A-AD3F-0E63ABB3764B}"/>
                </a:ext>
              </a:extLst>
            </p:cNvPr>
            <p:cNvSpPr/>
            <p:nvPr/>
          </p:nvSpPr>
          <p:spPr>
            <a:xfrm>
              <a:off x="1968000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Identify Risks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EB293-345E-FF4F-B5CF-D8A230AD5B68}"/>
                </a:ext>
              </a:extLst>
            </p:cNvPr>
            <p:cNvSpPr/>
            <p:nvPr/>
          </p:nvSpPr>
          <p:spPr>
            <a:xfrm>
              <a:off x="3833197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Define Hazards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C25EFA-8B42-5646-8CFA-17BF431D5015}"/>
                </a:ext>
              </a:extLst>
            </p:cNvPr>
            <p:cNvSpPr/>
            <p:nvPr/>
          </p:nvSpPr>
          <p:spPr>
            <a:xfrm>
              <a:off x="5715326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Estimate Risks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47A97E-2FD9-8344-BB64-024B74C5C569}"/>
                </a:ext>
              </a:extLst>
            </p:cNvPr>
            <p:cNvSpPr/>
            <p:nvPr/>
          </p:nvSpPr>
          <p:spPr>
            <a:xfrm>
              <a:off x="7580523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Mitigate Risks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11E5D2AF-CF99-804F-9774-05B1864667DE}"/>
                </a:ext>
              </a:extLst>
            </p:cNvPr>
            <p:cNvSpPr/>
            <p:nvPr/>
          </p:nvSpPr>
          <p:spPr>
            <a:xfrm>
              <a:off x="1546392" y="264160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00923E8-B4C3-1447-AFEC-8AAE3BFE1A9E}"/>
                </a:ext>
              </a:extLst>
            </p:cNvPr>
            <p:cNvSpPr/>
            <p:nvPr/>
          </p:nvSpPr>
          <p:spPr>
            <a:xfrm>
              <a:off x="3387298" y="2629808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643AEFD-F141-3040-A563-48D78C325752}"/>
                </a:ext>
              </a:extLst>
            </p:cNvPr>
            <p:cNvSpPr/>
            <p:nvPr/>
          </p:nvSpPr>
          <p:spPr>
            <a:xfrm>
              <a:off x="5270568" y="2599267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252DA13-3D21-094A-9BDE-39356EF5719F}"/>
                </a:ext>
              </a:extLst>
            </p:cNvPr>
            <p:cNvSpPr/>
            <p:nvPr/>
          </p:nvSpPr>
          <p:spPr>
            <a:xfrm>
              <a:off x="7132707" y="261393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693FB6-C262-454E-8C9B-BE6815076DD0}"/>
              </a:ext>
            </a:extLst>
          </p:cNvPr>
          <p:cNvGrpSpPr/>
          <p:nvPr/>
        </p:nvGrpSpPr>
        <p:grpSpPr>
          <a:xfrm>
            <a:off x="159488" y="4024776"/>
            <a:ext cx="8831746" cy="812800"/>
            <a:chOff x="130222" y="2319867"/>
            <a:chExt cx="8831746" cy="812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E886CB-742D-B547-8A5D-39C234548954}"/>
                </a:ext>
              </a:extLst>
            </p:cNvPr>
            <p:cNvSpPr/>
            <p:nvPr/>
          </p:nvSpPr>
          <p:spPr>
            <a:xfrm>
              <a:off x="130222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Hypothesis &amp; Specific Aims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05F6F4-1699-4C49-99C5-DFF8FC7076DE}"/>
                </a:ext>
              </a:extLst>
            </p:cNvPr>
            <p:cNvSpPr/>
            <p:nvPr/>
          </p:nvSpPr>
          <p:spPr>
            <a:xfrm>
              <a:off x="1968000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Research Plan/Design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F5BC86-95F5-F34F-8CE3-BDC7FB7B5260}"/>
                </a:ext>
              </a:extLst>
            </p:cNvPr>
            <p:cNvSpPr/>
            <p:nvPr/>
          </p:nvSpPr>
          <p:spPr>
            <a:xfrm>
              <a:off x="3833197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Experiments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095BC3-5E15-A040-B33C-64900BA6A9B9}"/>
                </a:ext>
              </a:extLst>
            </p:cNvPr>
            <p:cNvSpPr/>
            <p:nvPr/>
          </p:nvSpPr>
          <p:spPr>
            <a:xfrm>
              <a:off x="5715326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Results &amp; Analysis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0D3F4C-691A-D64D-BF3A-13680A6C003C}"/>
                </a:ext>
              </a:extLst>
            </p:cNvPr>
            <p:cNvSpPr/>
            <p:nvPr/>
          </p:nvSpPr>
          <p:spPr>
            <a:xfrm>
              <a:off x="7580523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Next Steps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8192D25C-68F1-4041-9F33-AA3CC478B885}"/>
                </a:ext>
              </a:extLst>
            </p:cNvPr>
            <p:cNvSpPr/>
            <p:nvPr/>
          </p:nvSpPr>
          <p:spPr>
            <a:xfrm>
              <a:off x="1546392" y="264160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903C28E9-FCAC-FF49-9AD5-EC65994FE72F}"/>
                </a:ext>
              </a:extLst>
            </p:cNvPr>
            <p:cNvSpPr/>
            <p:nvPr/>
          </p:nvSpPr>
          <p:spPr>
            <a:xfrm>
              <a:off x="3387298" y="2629808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1FB363A9-F7EF-8D49-8F13-6E42BE2C33DC}"/>
                </a:ext>
              </a:extLst>
            </p:cNvPr>
            <p:cNvSpPr/>
            <p:nvPr/>
          </p:nvSpPr>
          <p:spPr>
            <a:xfrm>
              <a:off x="5270568" y="2599267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AA13B572-AE0C-6146-B6B8-E5C5A51BB076}"/>
                </a:ext>
              </a:extLst>
            </p:cNvPr>
            <p:cNvSpPr/>
            <p:nvPr/>
          </p:nvSpPr>
          <p:spPr>
            <a:xfrm>
              <a:off x="7132707" y="261393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75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Hypothesis: </a:t>
            </a:r>
            <a:r>
              <a:rPr lang="en-US" dirty="0">
                <a:solidFill>
                  <a:schemeClr val="bg1"/>
                </a:solidFill>
              </a:rPr>
              <a:t>Active magnetic shielding reduces effective dose to astronauts on an interplanetary mission by 50% versus no shielding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SA1: </a:t>
            </a:r>
            <a:r>
              <a:rPr lang="en-US" dirty="0">
                <a:solidFill>
                  <a:schemeClr val="bg1"/>
                </a:solidFill>
              </a:rPr>
              <a:t>Model a spacecraft with superconducting magnetic shielding in a typical Mars mission radiation environment, and determine effective dose to crew members during a simulated Mars flyby mission.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SA2: </a:t>
            </a:r>
            <a:r>
              <a:rPr lang="en-US" dirty="0">
                <a:solidFill>
                  <a:schemeClr val="bg1"/>
                </a:solidFill>
              </a:rPr>
              <a:t>Perform beam experiments to measure radiation dose behind magnetic shielding in a simulated Mars flyby mission radiation environment.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Hypothesis &amp; Specific Aims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1107" y="6446944"/>
            <a:ext cx="43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E026FBD-C43F-224E-A6FF-1E142647260A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EFDB2-4074-314E-9431-5778BBBBF01F}"/>
              </a:ext>
            </a:extLst>
          </p:cNvPr>
          <p:cNvSpPr/>
          <p:nvPr/>
        </p:nvSpPr>
        <p:spPr>
          <a:xfrm>
            <a:off x="7648255" y="29320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Hypothesis &amp; Specific Aims</a:t>
            </a:r>
          </a:p>
        </p:txBody>
      </p:sp>
    </p:spTree>
    <p:extLst>
      <p:ext uri="{BB962C8B-B14F-4D97-AF65-F5344CB8AC3E}">
        <p14:creationId xmlns:p14="http://schemas.microsoft.com/office/powerpoint/2010/main" val="143777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Experiment Design for SA1</a:t>
            </a:r>
          </a:p>
        </p:txBody>
      </p:sp>
      <p:sp>
        <p:nvSpPr>
          <p:cNvPr id="5" name="Process 4"/>
          <p:cNvSpPr/>
          <p:nvPr/>
        </p:nvSpPr>
        <p:spPr>
          <a:xfrm>
            <a:off x="212358" y="1780429"/>
            <a:ext cx="1456405" cy="92498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GCR Environment in </a:t>
            </a:r>
            <a:r>
              <a:rPr lang="en-US" kern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" name="Process 6"/>
          <p:cNvSpPr/>
          <p:nvPr/>
        </p:nvSpPr>
        <p:spPr>
          <a:xfrm>
            <a:off x="1796694" y="1781290"/>
            <a:ext cx="1436341" cy="924983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Solar Environment in </a:t>
            </a:r>
            <a:r>
              <a:rPr lang="en-US" kern="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9" name="Process 8"/>
          <p:cNvSpPr/>
          <p:nvPr/>
        </p:nvSpPr>
        <p:spPr>
          <a:xfrm>
            <a:off x="3365526" y="1781289"/>
            <a:ext cx="1399507" cy="924984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Spacecraft in </a:t>
            </a:r>
            <a:r>
              <a:rPr lang="en-US" kern="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" name="Process 9"/>
          <p:cNvSpPr/>
          <p:nvPr/>
        </p:nvSpPr>
        <p:spPr>
          <a:xfrm>
            <a:off x="4897524" y="1794678"/>
            <a:ext cx="1439650" cy="926463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Shielding in Geant4</a:t>
            </a:r>
          </a:p>
        </p:txBody>
      </p:sp>
      <p:sp>
        <p:nvSpPr>
          <p:cNvPr id="11" name="Process 10"/>
          <p:cNvSpPr/>
          <p:nvPr/>
        </p:nvSpPr>
        <p:spPr>
          <a:xfrm>
            <a:off x="3424333" y="5901711"/>
            <a:ext cx="1340592" cy="707805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Dose to Risk Translation</a:t>
            </a:r>
          </a:p>
        </p:txBody>
      </p:sp>
      <p:sp>
        <p:nvSpPr>
          <p:cNvPr id="12" name="Merge 11"/>
          <p:cNvSpPr/>
          <p:nvPr/>
        </p:nvSpPr>
        <p:spPr>
          <a:xfrm>
            <a:off x="3400774" y="3718550"/>
            <a:ext cx="1329009" cy="1068794"/>
          </a:xfrm>
          <a:prstGeom prst="flowChartMerg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Run Sim</a:t>
            </a:r>
          </a:p>
        </p:txBody>
      </p:sp>
      <p:cxnSp>
        <p:nvCxnSpPr>
          <p:cNvPr id="13" name="Elbow Connector 12"/>
          <p:cNvCxnSpPr>
            <a:stCxn id="5" idx="2"/>
            <a:endCxn id="12" idx="0"/>
          </p:cNvCxnSpPr>
          <p:nvPr/>
        </p:nvCxnSpPr>
        <p:spPr>
          <a:xfrm rot="16200000" flipH="1">
            <a:off x="1996353" y="1649623"/>
            <a:ext cx="1013135" cy="312471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Elbow Connector 13"/>
          <p:cNvCxnSpPr>
            <a:stCxn id="9" idx="2"/>
            <a:endCxn id="12" idx="0"/>
          </p:cNvCxnSpPr>
          <p:nvPr/>
        </p:nvCxnSpPr>
        <p:spPr>
          <a:xfrm rot="5400000">
            <a:off x="3559142" y="3212411"/>
            <a:ext cx="101227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5" name="Elbow Connector 14"/>
          <p:cNvCxnSpPr>
            <a:stCxn id="10" idx="2"/>
            <a:endCxn id="12" idx="0"/>
          </p:cNvCxnSpPr>
          <p:nvPr/>
        </p:nvCxnSpPr>
        <p:spPr>
          <a:xfrm rot="5400000">
            <a:off x="4342610" y="2443810"/>
            <a:ext cx="997409" cy="155207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4065278" y="4785259"/>
            <a:ext cx="1" cy="14791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4094629" y="5699575"/>
            <a:ext cx="0" cy="202136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Stored Data 18"/>
          <p:cNvSpPr/>
          <p:nvPr/>
        </p:nvSpPr>
        <p:spPr>
          <a:xfrm>
            <a:off x="3143975" y="4917592"/>
            <a:ext cx="1901524" cy="805009"/>
          </a:xfrm>
          <a:prstGeom prst="flowChartOnlineStorag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Dosimetry in GEANT4</a:t>
            </a:r>
          </a:p>
        </p:txBody>
      </p:sp>
      <p:cxnSp>
        <p:nvCxnSpPr>
          <p:cNvPr id="30" name="Elbow Connector 29"/>
          <p:cNvCxnSpPr>
            <a:stCxn id="7" idx="2"/>
            <a:endCxn id="12" idx="0"/>
          </p:cNvCxnSpPr>
          <p:nvPr/>
        </p:nvCxnSpPr>
        <p:spPr>
          <a:xfrm rot="16200000" flipH="1">
            <a:off x="2783934" y="2437204"/>
            <a:ext cx="1012277" cy="155041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1" name="Process 30"/>
          <p:cNvSpPr/>
          <p:nvPr/>
        </p:nvSpPr>
        <p:spPr>
          <a:xfrm>
            <a:off x="6461796" y="1794677"/>
            <a:ext cx="1439650" cy="926463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</a:t>
            </a:r>
            <a:r>
              <a:rPr lang="en-US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Astronaut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Geant4</a:t>
            </a:r>
          </a:p>
        </p:txBody>
      </p:sp>
      <p:cxnSp>
        <p:nvCxnSpPr>
          <p:cNvPr id="36" name="Elbow Connector 35"/>
          <p:cNvCxnSpPr>
            <a:stCxn id="31" idx="2"/>
            <a:endCxn id="12" idx="0"/>
          </p:cNvCxnSpPr>
          <p:nvPr/>
        </p:nvCxnSpPr>
        <p:spPr>
          <a:xfrm rot="5400000">
            <a:off x="5124745" y="1661674"/>
            <a:ext cx="997410" cy="311634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5704223" y="4287672"/>
            <a:ext cx="3052420" cy="2159428"/>
            <a:chOff x="5715795" y="4252947"/>
            <a:chExt cx="3052420" cy="2159428"/>
          </a:xfrm>
        </p:grpSpPr>
        <p:grpSp>
          <p:nvGrpSpPr>
            <p:cNvPr id="20" name="Group 19"/>
            <p:cNvGrpSpPr/>
            <p:nvPr/>
          </p:nvGrpSpPr>
          <p:grpSpPr>
            <a:xfrm>
              <a:off x="5715795" y="4252947"/>
              <a:ext cx="3052420" cy="2159428"/>
              <a:chOff x="6400735" y="833377"/>
              <a:chExt cx="2453898" cy="131951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400735" y="833377"/>
                <a:ext cx="2453898" cy="1319514"/>
                <a:chOff x="6400735" y="833377"/>
                <a:chExt cx="2453898" cy="1319514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6400735" y="833377"/>
                  <a:ext cx="2453898" cy="1319514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4" name="Alternate Process 23"/>
                <p:cNvSpPr/>
                <p:nvPr/>
              </p:nvSpPr>
              <p:spPr>
                <a:xfrm>
                  <a:off x="6586008" y="1035195"/>
                  <a:ext cx="962526" cy="308833"/>
                </a:xfrm>
                <a:prstGeom prst="flowChartAlternateProcess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Arial" charset="0"/>
                      <a:cs typeface="Arial" charset="0"/>
                    </a:rPr>
                    <a:t>Solar Cycle</a:t>
                  </a:r>
                </a:p>
              </p:txBody>
            </p:sp>
            <p:sp>
              <p:nvSpPr>
                <p:cNvPr id="25" name="Alternate Process 24"/>
                <p:cNvSpPr/>
                <p:nvPr/>
              </p:nvSpPr>
              <p:spPr>
                <a:xfrm>
                  <a:off x="7711204" y="1048828"/>
                  <a:ext cx="962526" cy="308833"/>
                </a:xfrm>
                <a:prstGeom prst="flowChartAlternateProcess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Arial" charset="0"/>
                      <a:cs typeface="Arial" charset="0"/>
                    </a:rPr>
                    <a:t>Mission Profile</a:t>
                  </a:r>
                </a:p>
              </p:txBody>
            </p:sp>
            <p:sp>
              <p:nvSpPr>
                <p:cNvPr id="26" name="Alternate Process 25"/>
                <p:cNvSpPr/>
                <p:nvPr/>
              </p:nvSpPr>
              <p:spPr>
                <a:xfrm>
                  <a:off x="6586008" y="1422986"/>
                  <a:ext cx="962526" cy="305367"/>
                </a:xfrm>
                <a:prstGeom prst="flowChartAlternateProcess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Arial" charset="0"/>
                      <a:cs typeface="Arial" charset="0"/>
                    </a:rPr>
                    <a:t>Shielding Type</a:t>
                  </a:r>
                </a:p>
              </p:txBody>
            </p:sp>
            <p:sp>
              <p:nvSpPr>
                <p:cNvPr id="27" name="Alternate Process 26"/>
                <p:cNvSpPr/>
                <p:nvPr/>
              </p:nvSpPr>
              <p:spPr>
                <a:xfrm>
                  <a:off x="7720320" y="1424754"/>
                  <a:ext cx="962526" cy="305368"/>
                </a:xfrm>
                <a:prstGeom prst="flowChartAlternateProcess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Arial" charset="0"/>
                      <a:cs typeface="Arial" charset="0"/>
                    </a:rPr>
                    <a:t>Magnetic Field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188752" y="848956"/>
                <a:ext cx="13691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VARIABLES</a:t>
                </a:r>
              </a:p>
            </p:txBody>
          </p:sp>
        </p:grpSp>
        <p:sp>
          <p:nvSpPr>
            <p:cNvPr id="62" name="Alternate Process 61"/>
            <p:cNvSpPr/>
            <p:nvPr/>
          </p:nvSpPr>
          <p:spPr>
            <a:xfrm>
              <a:off x="6643359" y="5815097"/>
              <a:ext cx="1197292" cy="488324"/>
            </a:xfrm>
            <a:prstGeom prst="flowChartAlternateProcess">
              <a:avLst/>
            </a:pr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Crew </a:t>
              </a:r>
              <a:r>
                <a:rPr lang="en-US" sz="16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Gender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35E038-E483-6641-B833-253DF07BC26D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Research Plan/Design</a:t>
            </a:r>
          </a:p>
        </p:txBody>
      </p:sp>
    </p:spTree>
    <p:extLst>
      <p:ext uri="{BB962C8B-B14F-4D97-AF65-F5344CB8AC3E}">
        <p14:creationId xmlns:p14="http://schemas.microsoft.com/office/powerpoint/2010/main" val="123007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Trade Tree for SA1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F71C4-E337-8749-AF58-3CC9E53E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685"/>
            <a:ext cx="9144000" cy="513005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C5176-6C7B-B84F-A732-67D96DAB2054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Research Plan/Design</a:t>
            </a:r>
          </a:p>
        </p:txBody>
      </p:sp>
    </p:spTree>
    <p:extLst>
      <p:ext uri="{BB962C8B-B14F-4D97-AF65-F5344CB8AC3E}">
        <p14:creationId xmlns:p14="http://schemas.microsoft.com/office/powerpoint/2010/main" val="76966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Modeling Space Radiation Environment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53" y="1423685"/>
            <a:ext cx="2679548" cy="296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54" y="4842774"/>
            <a:ext cx="2763436" cy="2021020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>
            <p:ph idx="4294967295"/>
          </p:nvPr>
        </p:nvSpPr>
        <p:spPr>
          <a:xfrm>
            <a:off x="22237" y="6438215"/>
            <a:ext cx="6378154" cy="4197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Above: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GCR spectra calculated from NASA’s Badhwar-O’Neill model, with lower energy ions modulated by a factor of 2-10 for Forbush modulation at solar max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6464453" y="4386805"/>
            <a:ext cx="2764607" cy="455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GCR spectra from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Cucinotta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2011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Townsend 2005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(below)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4294967295"/>
          </p:nvPr>
        </p:nvSpPr>
        <p:spPr>
          <a:xfrm>
            <a:off x="127417" y="1600862"/>
            <a:ext cx="6250738" cy="144866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NASA’s Badhwar-O’Neill model to calculate GCR flux at Earth/Mars vicinity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GCR spectra; incorporate Forbush modulation for lower energy particles at solar max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87" y="3012776"/>
            <a:ext cx="3211666" cy="3419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011013"/>
            <a:ext cx="3255264" cy="34214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63C479-48C4-6A49-8DD9-BE6344C97961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64417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Modeling Space Radiation Environment</a:t>
            </a:r>
          </a:p>
        </p:txBody>
      </p:sp>
      <p:sp>
        <p:nvSpPr>
          <p:cNvPr id="32" name="Content Placeholder 1"/>
          <p:cNvSpPr>
            <a:spLocks noGrp="1"/>
          </p:cNvSpPr>
          <p:nvPr>
            <p:ph idx="4294967295"/>
          </p:nvPr>
        </p:nvSpPr>
        <p:spPr>
          <a:xfrm>
            <a:off x="457015" y="1600861"/>
            <a:ext cx="8468776" cy="9584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historical solar activity data to calculate solar flare and solar wind flux at Earth/Mars vicinity; plot solar flare and wind spectra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97" y="2559350"/>
            <a:ext cx="4863417" cy="310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1" y="2559348"/>
            <a:ext cx="3641960" cy="2258009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4294967295"/>
          </p:nvPr>
        </p:nvSpPr>
        <p:spPr>
          <a:xfrm>
            <a:off x="5300516" y="4817358"/>
            <a:ext cx="3699350" cy="5450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solar flare spectra from 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Cucinotta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2011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comparison solar wind time plot from 1976 from Roberts 2011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05" y="5466640"/>
            <a:ext cx="3641961" cy="978703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>
            <p:ph idx="4294967295"/>
          </p:nvPr>
        </p:nvSpPr>
        <p:spPr>
          <a:xfrm>
            <a:off x="174124" y="5782872"/>
            <a:ext cx="3072738" cy="464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solar flare spectra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solar wind spectra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calculated from historical data and technical references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62" y="5788327"/>
            <a:ext cx="1828152" cy="6768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2F0321-2A02-6143-8725-727E1E1154BC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476B46-E2EF-E848-90B6-4DC5E680880B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88675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1C161A-4190-AE4D-A9B0-BED95CAA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48414">
            <a:off x="-119937" y="3776775"/>
            <a:ext cx="2202781" cy="1736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91" y="1497582"/>
            <a:ext cx="1910989" cy="5257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Modeling the Astronaut</a:t>
            </a:r>
          </a:p>
        </p:txBody>
      </p:sp>
      <p:sp>
        <p:nvSpPr>
          <p:cNvPr id="32" name="Content Placeholder 1"/>
          <p:cNvSpPr>
            <a:spLocks noGrp="1"/>
          </p:cNvSpPr>
          <p:nvPr>
            <p:ph idx="4294967295"/>
          </p:nvPr>
        </p:nvSpPr>
        <p:spPr>
          <a:xfrm>
            <a:off x="457015" y="1600860"/>
            <a:ext cx="4516429" cy="290423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Compare effective dose in each scenario using three different types of phantoms: water, MIRD, and </a:t>
            </a:r>
            <a:r>
              <a:rPr lang="en-US" sz="2400" dirty="0" err="1">
                <a:solidFill>
                  <a:schemeClr val="bg1"/>
                </a:solidFill>
              </a:rPr>
              <a:t>voxelized</a:t>
            </a:r>
            <a:r>
              <a:rPr lang="en-US" sz="2400" dirty="0">
                <a:solidFill>
                  <a:schemeClr val="bg1"/>
                </a:solidFill>
              </a:rPr>
              <a:t> mesh.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4294967295"/>
          </p:nvPr>
        </p:nvSpPr>
        <p:spPr>
          <a:xfrm>
            <a:off x="36509" y="6127931"/>
            <a:ext cx="4306391" cy="568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Above: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70kg water phantom;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center: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MASH/FASH male and female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voxelized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phantoms;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right: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MIRD male and female phantoms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49" y="1497581"/>
            <a:ext cx="2032951" cy="52571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4750E64-FCEF-3944-872F-A2D8E5204DB7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B5C85-F3EA-694A-B697-877F74AFC081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9CB11-9424-3F4E-892A-63EAD9F1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991" y="3473399"/>
            <a:ext cx="16764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07055B-3361-7D40-94B6-6369A353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382" y="3473399"/>
            <a:ext cx="16506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Baseline Geometry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C5176-6C7B-B84F-A732-67D96DAB2054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AC550-A386-9145-AF66-F6E7B6E2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04" y="1563617"/>
            <a:ext cx="6349296" cy="4962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0E900-4301-E548-B1CB-30BA15BB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0" y="4124184"/>
            <a:ext cx="2653667" cy="2402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8745A-2761-CB40-8F8B-536F7F39B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63618"/>
            <a:ext cx="2635256" cy="24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NASA Standard Water Wall Configuration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C5176-6C7B-B84F-A732-67D96DAB2054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4D005-CD06-9644-A4F8-739CF3AE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543"/>
            <a:ext cx="2842841" cy="2168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F5ABB-5635-E24D-B1B7-0810E0567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70624"/>
            <a:ext cx="2842840" cy="2179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06061-2EED-0A43-B250-6E7FB89B0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863" y="1702542"/>
            <a:ext cx="6220137" cy="43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Overview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159488" y="1644805"/>
            <a:ext cx="8825024" cy="4525963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Motivation &amp; Background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Research Summary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C73C0-7B0A-9646-8FA7-799012D455C4}"/>
              </a:ext>
            </a:extLst>
          </p:cNvPr>
          <p:cNvGrpSpPr/>
          <p:nvPr/>
        </p:nvGrpSpPr>
        <p:grpSpPr>
          <a:xfrm>
            <a:off x="130222" y="2319867"/>
            <a:ext cx="8831746" cy="812800"/>
            <a:chOff x="130222" y="2319867"/>
            <a:chExt cx="8831746" cy="812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E59674-CE25-3C41-8829-6F27C944D028}"/>
                </a:ext>
              </a:extLst>
            </p:cNvPr>
            <p:cNvSpPr/>
            <p:nvPr/>
          </p:nvSpPr>
          <p:spPr>
            <a:xfrm>
              <a:off x="130222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Mission Objectives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4DAC77-8FDD-224A-AD3F-0E63ABB3764B}"/>
                </a:ext>
              </a:extLst>
            </p:cNvPr>
            <p:cNvSpPr/>
            <p:nvPr/>
          </p:nvSpPr>
          <p:spPr>
            <a:xfrm>
              <a:off x="1968000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Identify Risks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EB293-345E-FF4F-B5CF-D8A230AD5B68}"/>
                </a:ext>
              </a:extLst>
            </p:cNvPr>
            <p:cNvSpPr/>
            <p:nvPr/>
          </p:nvSpPr>
          <p:spPr>
            <a:xfrm>
              <a:off x="3833197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Define Hazards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C25EFA-8B42-5646-8CFA-17BF431D5015}"/>
                </a:ext>
              </a:extLst>
            </p:cNvPr>
            <p:cNvSpPr/>
            <p:nvPr/>
          </p:nvSpPr>
          <p:spPr>
            <a:xfrm>
              <a:off x="5715326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Estimate Risks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47A97E-2FD9-8344-BB64-024B74C5C569}"/>
                </a:ext>
              </a:extLst>
            </p:cNvPr>
            <p:cNvSpPr/>
            <p:nvPr/>
          </p:nvSpPr>
          <p:spPr>
            <a:xfrm>
              <a:off x="7580523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Mitigate Risks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11E5D2AF-CF99-804F-9774-05B1864667DE}"/>
                </a:ext>
              </a:extLst>
            </p:cNvPr>
            <p:cNvSpPr/>
            <p:nvPr/>
          </p:nvSpPr>
          <p:spPr>
            <a:xfrm>
              <a:off x="1546392" y="264160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00923E8-B4C3-1447-AFEC-8AAE3BFE1A9E}"/>
                </a:ext>
              </a:extLst>
            </p:cNvPr>
            <p:cNvSpPr/>
            <p:nvPr/>
          </p:nvSpPr>
          <p:spPr>
            <a:xfrm>
              <a:off x="3387298" y="2629808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643AEFD-F141-3040-A563-48D78C325752}"/>
                </a:ext>
              </a:extLst>
            </p:cNvPr>
            <p:cNvSpPr/>
            <p:nvPr/>
          </p:nvSpPr>
          <p:spPr>
            <a:xfrm>
              <a:off x="5270568" y="2599267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252DA13-3D21-094A-9BDE-39356EF5719F}"/>
                </a:ext>
              </a:extLst>
            </p:cNvPr>
            <p:cNvSpPr/>
            <p:nvPr/>
          </p:nvSpPr>
          <p:spPr>
            <a:xfrm>
              <a:off x="7132707" y="261393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693FB6-C262-454E-8C9B-BE6815076DD0}"/>
              </a:ext>
            </a:extLst>
          </p:cNvPr>
          <p:cNvGrpSpPr/>
          <p:nvPr/>
        </p:nvGrpSpPr>
        <p:grpSpPr>
          <a:xfrm>
            <a:off x="159488" y="4024776"/>
            <a:ext cx="8831746" cy="812800"/>
            <a:chOff x="130222" y="2319867"/>
            <a:chExt cx="8831746" cy="812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E886CB-742D-B547-8A5D-39C234548954}"/>
                </a:ext>
              </a:extLst>
            </p:cNvPr>
            <p:cNvSpPr/>
            <p:nvPr/>
          </p:nvSpPr>
          <p:spPr>
            <a:xfrm>
              <a:off x="130222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Hypothesis &amp; Specific Aims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05F6F4-1699-4C49-99C5-DFF8FC7076DE}"/>
                </a:ext>
              </a:extLst>
            </p:cNvPr>
            <p:cNvSpPr/>
            <p:nvPr/>
          </p:nvSpPr>
          <p:spPr>
            <a:xfrm>
              <a:off x="1968000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Research Plan/Design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F5BC86-95F5-F34F-8CE3-BDC7FB7B5260}"/>
                </a:ext>
              </a:extLst>
            </p:cNvPr>
            <p:cNvSpPr/>
            <p:nvPr/>
          </p:nvSpPr>
          <p:spPr>
            <a:xfrm>
              <a:off x="3833197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Experiments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095BC3-5E15-A040-B33C-64900BA6A9B9}"/>
                </a:ext>
              </a:extLst>
            </p:cNvPr>
            <p:cNvSpPr/>
            <p:nvPr/>
          </p:nvSpPr>
          <p:spPr>
            <a:xfrm>
              <a:off x="5715326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Results &amp; Analysis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0D3F4C-691A-D64D-BF3A-13680A6C003C}"/>
                </a:ext>
              </a:extLst>
            </p:cNvPr>
            <p:cNvSpPr/>
            <p:nvPr/>
          </p:nvSpPr>
          <p:spPr>
            <a:xfrm>
              <a:off x="7580523" y="2319867"/>
              <a:ext cx="1381445" cy="8128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Next Steps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8192D25C-68F1-4041-9F33-AA3CC478B885}"/>
                </a:ext>
              </a:extLst>
            </p:cNvPr>
            <p:cNvSpPr/>
            <p:nvPr/>
          </p:nvSpPr>
          <p:spPr>
            <a:xfrm>
              <a:off x="1546392" y="264160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903C28E9-FCAC-FF49-9AD5-EC65994FE72F}"/>
                </a:ext>
              </a:extLst>
            </p:cNvPr>
            <p:cNvSpPr/>
            <p:nvPr/>
          </p:nvSpPr>
          <p:spPr>
            <a:xfrm>
              <a:off x="3387298" y="2629808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1FB363A9-F7EF-8D49-8F13-6E42BE2C33DC}"/>
                </a:ext>
              </a:extLst>
            </p:cNvPr>
            <p:cNvSpPr/>
            <p:nvPr/>
          </p:nvSpPr>
          <p:spPr>
            <a:xfrm>
              <a:off x="5270568" y="2599267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AA13B572-AE0C-6146-B6B8-E5C5A51BB076}"/>
                </a:ext>
              </a:extLst>
            </p:cNvPr>
            <p:cNvSpPr/>
            <p:nvPr/>
          </p:nvSpPr>
          <p:spPr>
            <a:xfrm>
              <a:off x="7132707" y="2613930"/>
              <a:ext cx="433183" cy="25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4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NASA 6+1 Solenoid Configuration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C5176-6C7B-B84F-A732-67D96DAB2054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CDA6E-E189-9747-894F-92553179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1" y="1563617"/>
            <a:ext cx="2783240" cy="237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D06B7-9B44-CD40-9A56-CA14949E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2" y="4082145"/>
            <a:ext cx="2776629" cy="2385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E26A2-E3F7-C84E-9C88-F4F49701D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74" y="1563617"/>
            <a:ext cx="5356601" cy="4883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20A41-BF9B-C14E-88BD-DFB6A7322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073" y="1563617"/>
            <a:ext cx="5356601" cy="48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Toroid Configuration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C5176-6C7B-B84F-A732-67D96DAB2054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B2F81-60B4-274A-A75B-9C0E2A4D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43" y="2409718"/>
            <a:ext cx="6146157" cy="3211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960D4-0ACD-484C-85FC-470C3394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2" y="1747779"/>
            <a:ext cx="2740336" cy="2256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A2CD8-4D3C-984A-B7AB-5CBAE09D0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4" y="4121466"/>
            <a:ext cx="2787481" cy="22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5162946" y="1701208"/>
            <a:ext cx="3456514" cy="481300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84411" y="1701209"/>
            <a:ext cx="3911142" cy="481300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 Validation via Beam Experiments</a:t>
            </a:r>
          </a:p>
        </p:txBody>
      </p:sp>
      <p:sp>
        <p:nvSpPr>
          <p:cNvPr id="5" name="Process 4"/>
          <p:cNvSpPr/>
          <p:nvPr/>
        </p:nvSpPr>
        <p:spPr>
          <a:xfrm>
            <a:off x="677671" y="1929491"/>
            <a:ext cx="796120" cy="60496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PTC Proton Beam in </a:t>
            </a:r>
            <a:r>
              <a:rPr lang="en-US" sz="900" kern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" name="Process 6"/>
          <p:cNvSpPr/>
          <p:nvPr/>
        </p:nvSpPr>
        <p:spPr>
          <a:xfrm>
            <a:off x="1544180" y="1929491"/>
            <a:ext cx="785153" cy="604964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GMW 3472 Magnet in </a:t>
            </a:r>
            <a:r>
              <a:rPr lang="en-US" sz="900" kern="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9" name="Process 8"/>
          <p:cNvSpPr/>
          <p:nvPr/>
        </p:nvSpPr>
        <p:spPr>
          <a:xfrm>
            <a:off x="2393930" y="1929490"/>
            <a:ext cx="765017" cy="604964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</a:t>
            </a:r>
            <a:r>
              <a:rPr lang="en-US" sz="9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Aluminum Shielding in </a:t>
            </a:r>
            <a:r>
              <a:rPr lang="en-US" sz="900" kern="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Geant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" name="Process 9"/>
          <p:cNvSpPr/>
          <p:nvPr/>
        </p:nvSpPr>
        <p:spPr>
          <a:xfrm>
            <a:off x="3223761" y="1929490"/>
            <a:ext cx="786961" cy="605932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Model Zebra and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Matrixx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Detectors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 Geant4</a:t>
            </a:r>
          </a:p>
        </p:txBody>
      </p:sp>
      <p:sp>
        <p:nvSpPr>
          <p:cNvPr id="12" name="Merge 11"/>
          <p:cNvSpPr/>
          <p:nvPr/>
        </p:nvSpPr>
        <p:spPr>
          <a:xfrm>
            <a:off x="1840151" y="3708593"/>
            <a:ext cx="978360" cy="748667"/>
          </a:xfrm>
          <a:prstGeom prst="flowChartMerg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Run Sim</a:t>
            </a:r>
          </a:p>
        </p:txBody>
      </p:sp>
      <p:cxnSp>
        <p:nvCxnSpPr>
          <p:cNvPr id="13" name="Elbow Connector 12"/>
          <p:cNvCxnSpPr>
            <a:stCxn id="5" idx="2"/>
            <a:endCxn id="12" idx="0"/>
          </p:cNvCxnSpPr>
          <p:nvPr/>
        </p:nvCxnSpPr>
        <p:spPr>
          <a:xfrm rot="16200000" flipH="1">
            <a:off x="1115463" y="2494725"/>
            <a:ext cx="1174136" cy="12536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Elbow Connector 13"/>
          <p:cNvCxnSpPr>
            <a:stCxn id="9" idx="2"/>
            <a:endCxn id="12" idx="0"/>
          </p:cNvCxnSpPr>
          <p:nvPr/>
        </p:nvCxnSpPr>
        <p:spPr>
          <a:xfrm rot="5400000">
            <a:off x="1965816" y="2897969"/>
            <a:ext cx="1174139" cy="44710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5" name="Elbow Connector 14"/>
          <p:cNvCxnSpPr>
            <a:stCxn id="10" idx="2"/>
            <a:endCxn id="12" idx="0"/>
          </p:cNvCxnSpPr>
          <p:nvPr/>
        </p:nvCxnSpPr>
        <p:spPr>
          <a:xfrm rot="5400000">
            <a:off x="2386702" y="2478052"/>
            <a:ext cx="1173171" cy="12879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22655" y="4460324"/>
            <a:ext cx="1" cy="14791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Stored Data 18"/>
          <p:cNvSpPr/>
          <p:nvPr/>
        </p:nvSpPr>
        <p:spPr>
          <a:xfrm>
            <a:off x="1843581" y="4608235"/>
            <a:ext cx="974930" cy="486916"/>
          </a:xfrm>
          <a:prstGeom prst="flowChartOnlineStorag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Dosimetry in GEANT4</a:t>
            </a:r>
          </a:p>
        </p:txBody>
      </p:sp>
      <p:cxnSp>
        <p:nvCxnSpPr>
          <p:cNvPr id="30" name="Elbow Connector 29"/>
          <p:cNvCxnSpPr>
            <a:stCxn id="7" idx="2"/>
            <a:endCxn id="12" idx="0"/>
          </p:cNvCxnSpPr>
          <p:nvPr/>
        </p:nvCxnSpPr>
        <p:spPr>
          <a:xfrm rot="16200000" flipH="1">
            <a:off x="1545975" y="2925237"/>
            <a:ext cx="1174138" cy="39257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5" name="Process 44"/>
          <p:cNvSpPr/>
          <p:nvPr/>
        </p:nvSpPr>
        <p:spPr>
          <a:xfrm>
            <a:off x="6496677" y="1931104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Permission to </a:t>
            </a:r>
            <a:r>
              <a:rPr lang="en-US" sz="9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 GMW Magnet</a:t>
            </a:r>
          </a:p>
        </p:txBody>
      </p:sp>
      <p:sp>
        <p:nvSpPr>
          <p:cNvPr id="46" name="Process 45"/>
          <p:cNvSpPr/>
          <p:nvPr/>
        </p:nvSpPr>
        <p:spPr>
          <a:xfrm>
            <a:off x="7473697" y="1929123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Permission to Conduct </a:t>
            </a:r>
            <a:r>
              <a:rPr lang="en-US" sz="900" kern="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xperiment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at PTC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Process 46"/>
          <p:cNvSpPr/>
          <p:nvPr/>
        </p:nvSpPr>
        <p:spPr>
          <a:xfrm>
            <a:off x="6496677" y="3858503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Experiment set up including detectors</a:t>
            </a:r>
          </a:p>
        </p:txBody>
      </p:sp>
      <p:sp>
        <p:nvSpPr>
          <p:cNvPr id="48" name="Process 47"/>
          <p:cNvSpPr/>
          <p:nvPr/>
        </p:nvSpPr>
        <p:spPr>
          <a:xfrm>
            <a:off x="7476091" y="3862223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Schedule Beam Time</a:t>
            </a:r>
          </a:p>
        </p:txBody>
      </p:sp>
      <p:sp>
        <p:nvSpPr>
          <p:cNvPr id="49" name="Process 48"/>
          <p:cNvSpPr/>
          <p:nvPr/>
        </p:nvSpPr>
        <p:spPr>
          <a:xfrm>
            <a:off x="6489589" y="2645029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Transport Magnet to PTC</a:t>
            </a:r>
          </a:p>
        </p:txBody>
      </p:sp>
      <p:sp>
        <p:nvSpPr>
          <p:cNvPr id="50" name="Merge 49"/>
          <p:cNvSpPr/>
          <p:nvPr/>
        </p:nvSpPr>
        <p:spPr>
          <a:xfrm>
            <a:off x="6433198" y="4596946"/>
            <a:ext cx="894166" cy="700233"/>
          </a:xfrm>
          <a:prstGeom prst="flowChartMerg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Run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Exp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51" name="Stored Data 50"/>
          <p:cNvSpPr/>
          <p:nvPr/>
        </p:nvSpPr>
        <p:spPr>
          <a:xfrm>
            <a:off x="6402790" y="5463930"/>
            <a:ext cx="954982" cy="503156"/>
          </a:xfrm>
          <a:prstGeom prst="flowChartOnlineStorage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Dosimetry from Detector</a:t>
            </a:r>
            <a:r>
              <a:rPr kumimoji="0" lang="en-US" sz="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SW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Process 63"/>
          <p:cNvSpPr/>
          <p:nvPr/>
        </p:nvSpPr>
        <p:spPr>
          <a:xfrm>
            <a:off x="5519657" y="1929123"/>
            <a:ext cx="782171" cy="58483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Permission to </a:t>
            </a:r>
            <a:r>
              <a:rPr lang="en-US" sz="8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 Zebra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and/or </a:t>
            </a:r>
            <a:r>
              <a:rPr kumimoji="0" lang="en-US" sz="8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Matrixx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Process 64"/>
          <p:cNvSpPr/>
          <p:nvPr/>
        </p:nvSpPr>
        <p:spPr>
          <a:xfrm>
            <a:off x="6496677" y="3394394"/>
            <a:ext cx="782171" cy="308918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Magnet Field Map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887762" y="2486643"/>
            <a:ext cx="1" cy="14791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H="1">
            <a:off x="6880281" y="3225730"/>
            <a:ext cx="1" cy="14791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Straight Connector 72"/>
          <p:cNvCxnSpPr>
            <a:stCxn id="46" idx="2"/>
            <a:endCxn id="48" idx="0"/>
          </p:cNvCxnSpPr>
          <p:nvPr/>
        </p:nvCxnSpPr>
        <p:spPr>
          <a:xfrm>
            <a:off x="7864783" y="2513959"/>
            <a:ext cx="2394" cy="134826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Elbow Connector 77"/>
          <p:cNvCxnSpPr>
            <a:stCxn id="48" idx="2"/>
            <a:endCxn id="50" idx="0"/>
          </p:cNvCxnSpPr>
          <p:nvPr/>
        </p:nvCxnSpPr>
        <p:spPr>
          <a:xfrm rot="5400000">
            <a:off x="7298786" y="4028554"/>
            <a:ext cx="149887" cy="9868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94" name="Elbow Connector 93"/>
          <p:cNvCxnSpPr>
            <a:stCxn id="46" idx="2"/>
            <a:endCxn id="49" idx="0"/>
          </p:cNvCxnSpPr>
          <p:nvPr/>
        </p:nvCxnSpPr>
        <p:spPr>
          <a:xfrm rot="5400000">
            <a:off x="7307194" y="2087440"/>
            <a:ext cx="131070" cy="98410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98" name="Elbow Connector 97"/>
          <p:cNvCxnSpPr>
            <a:stCxn id="64" idx="2"/>
            <a:endCxn id="47" idx="1"/>
          </p:cNvCxnSpPr>
          <p:nvPr/>
        </p:nvCxnSpPr>
        <p:spPr>
          <a:xfrm rot="16200000" flipH="1">
            <a:off x="5385229" y="3039473"/>
            <a:ext cx="1636962" cy="585934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H="1">
            <a:off x="6894850" y="3701321"/>
            <a:ext cx="1" cy="14791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Process 105"/>
          <p:cNvSpPr/>
          <p:nvPr/>
        </p:nvSpPr>
        <p:spPr>
          <a:xfrm>
            <a:off x="4164806" y="5967086"/>
            <a:ext cx="1128713" cy="605932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Compare Results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from Geant4 and </a:t>
            </a:r>
            <a:r>
              <a:rPr kumimoji="0" lang="en-US" sz="900" b="0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Beam Experiment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7" name="Elbow Connector 106"/>
          <p:cNvCxnSpPr>
            <a:stCxn id="51" idx="1"/>
            <a:endCxn id="106" idx="0"/>
          </p:cNvCxnSpPr>
          <p:nvPr/>
        </p:nvCxnSpPr>
        <p:spPr>
          <a:xfrm rot="10800000" flipV="1">
            <a:off x="4729164" y="5715508"/>
            <a:ext cx="1673627" cy="251578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10" name="Elbow Connector 109"/>
          <p:cNvCxnSpPr>
            <a:stCxn id="19" idx="2"/>
            <a:endCxn id="106" idx="0"/>
          </p:cNvCxnSpPr>
          <p:nvPr/>
        </p:nvCxnSpPr>
        <p:spPr>
          <a:xfrm rot="16200000" flipH="1">
            <a:off x="3094137" y="4332059"/>
            <a:ext cx="871935" cy="2398117"/>
          </a:xfrm>
          <a:prstGeom prst="bentConnector3">
            <a:avLst>
              <a:gd name="adj1" fmla="val 71302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>
            <a:off x="6880675" y="4429166"/>
            <a:ext cx="7087" cy="1692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Straight Connector 124"/>
          <p:cNvCxnSpPr>
            <a:stCxn id="50" idx="2"/>
            <a:endCxn id="51" idx="0"/>
          </p:cNvCxnSpPr>
          <p:nvPr/>
        </p:nvCxnSpPr>
        <p:spPr>
          <a:xfrm>
            <a:off x="6880281" y="5297179"/>
            <a:ext cx="0" cy="16675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1463652" y="1407388"/>
            <a:ext cx="1752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GEANT4 SIMULATION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22601" y="1404815"/>
            <a:ext cx="214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LABORATORY EXPERIMENT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5E1EC0-DDA3-7B40-8201-03033C3F5310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94FB9B-431B-A94A-B33E-B601625FC06B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96351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57015" y="1600860"/>
            <a:ext cx="8382185" cy="209927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3D CAD Model of GMW-3472 Electromagnet from manufacturer’s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CAD model (.STEP) to .STL using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FreeCAD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.STL to .GDML using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(Windows)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GDML volumes to Geant4 using GDML schema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volumes to apply individual attributes (e.g. material, color)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1350169" y="6099379"/>
            <a:ext cx="7007020" cy="568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 screenshot of imported GMW-3472 electromagnet (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manufacturer’s photo (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BBB2EB-CB7D-B34C-BBEE-E3164327C6C4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69" y="3592883"/>
            <a:ext cx="5950744" cy="251452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C45F33B-B322-2B45-A051-C0AD424C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 Validation via Beam Experiments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CB4E2-7A0E-5E40-8AB3-AB86A16EBF93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907253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57015" y="1600860"/>
            <a:ext cx="8382185" cy="209927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magnetic field between poles of simulated magnet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sim and verify proton deflection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786808" y="6207284"/>
            <a:ext cx="7570381" cy="460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 screenshot of 2T GMW3472 magnet deflecting 200 MeV proton beam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first-order calculation of deflection angle of similar conditions in red (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BBB2EB-CB7D-B34C-BBEE-E3164327C6C4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Screen%20Shot%202017-12-13%20at%2012.45.58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92" y="2515040"/>
            <a:ext cx="2808808" cy="369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683"/>
            <a:ext cx="6500813" cy="37196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200152" y="5586413"/>
            <a:ext cx="4714875" cy="71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3225" y="558641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m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89BDEC6-F04D-324C-826F-9DC73C2E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 Validation via Beam Experiments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FD490-386A-504F-A31E-F4F98125A89C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5781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../../Desktop/Screen%20Shot%202017-08-01%20at%208.28.39%20PM.">
            <a:extLst>
              <a:ext uri="{FF2B5EF4-FFF2-40B4-BE49-F238E27FC236}">
                <a16:creationId xmlns:a16="http://schemas.microsoft.com/office/drawing/2014/main" id="{C0A715F7-681F-5F4D-B2FD-C48B039FBD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086"/>
            <a:ext cx="9144000" cy="22687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BDF516-6474-D342-9FAD-01435A77E143}"/>
              </a:ext>
            </a:extLst>
          </p:cNvPr>
          <p:cNvSpPr txBox="1">
            <a:spLocks/>
          </p:cNvSpPr>
          <p:nvPr/>
        </p:nvSpPr>
        <p:spPr>
          <a:xfrm>
            <a:off x="0" y="1911221"/>
            <a:ext cx="7927345" cy="235865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342856" indent="-342856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6" indent="-285714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6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98" indent="-228571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0" indent="-228571" algn="l" defTabSz="45714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2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5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7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9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of experiment configurations for PTC measurements (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5FC93-40C9-4F4C-8347-E318F1613064}"/>
              </a:ext>
            </a:extLst>
          </p:cNvPr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81FE238-E083-164C-A8F6-B63F8210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Model Validation via Beam Experiments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E9FC9-9D4E-2D43-883E-36A97F32CB9A}"/>
              </a:ext>
            </a:extLst>
          </p:cNvPr>
          <p:cNvSpPr/>
          <p:nvPr/>
        </p:nvSpPr>
        <p:spPr>
          <a:xfrm>
            <a:off x="7648255" y="258963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45178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Initial Results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4CB75-067A-B84B-858E-A0E88FC32FA5}"/>
              </a:ext>
            </a:extLst>
          </p:cNvPr>
          <p:cNvSpPr/>
          <p:nvPr/>
        </p:nvSpPr>
        <p:spPr>
          <a:xfrm>
            <a:off x="7659830" y="293867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Results &amp; Analysis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9BFC576-7438-7C41-88B8-891D679E466D}"/>
              </a:ext>
            </a:extLst>
          </p:cNvPr>
          <p:cNvSpPr txBox="1">
            <a:spLocks/>
          </p:cNvSpPr>
          <p:nvPr/>
        </p:nvSpPr>
        <p:spPr>
          <a:xfrm>
            <a:off x="457015" y="1577622"/>
            <a:ext cx="8302573" cy="4729390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342856" indent="-342856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6" indent="-285714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6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98" indent="-228571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0" indent="-228571" algn="l" defTabSz="45714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2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5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7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9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previous NASA study reported an equivalent dose reduction from GCR and SPE of 50-60% in simulation with magnetic field strengths 1-2.5 T in a solenoid magnetic shield (Westover, 2014).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recent European Space Agency concept study reported an effective dose reduction from GCR and SPE of approximately 60% in simulation with magnetic field strengths 1-4 T in a toroidal magnetic shield (</a:t>
            </a:r>
            <a:r>
              <a:rPr lang="en-US" sz="2400" dirty="0" err="1">
                <a:solidFill>
                  <a:schemeClr val="bg1"/>
                </a:solidFill>
              </a:rPr>
              <a:t>Vuolo</a:t>
            </a:r>
            <a:r>
              <a:rPr lang="en-US" sz="2400" dirty="0">
                <a:solidFill>
                  <a:schemeClr val="bg1"/>
                </a:solidFill>
              </a:rPr>
              <a:t> et al., 2016).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Another recent study reported effective dose reduction from SPE of 70-100% and from GCR of 1-55% in simulation with magnetic field strengths of 2-6 T in a toroidal magnetic shield (Geng et al., 2015).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These previous studies had several limitations on the fidelity of the simulations to the real space mission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My early results indicate a reduction in cosmic ray dose of approximately 20% with water wall shielding and approximately 40% reduction in cosmic ray dose with magnetic shielding configurations at 1.5 T. Further simulations are in-work with field strengths of 3 T and 7 T for comparison. Further, dose from solar protons is almost completely eliminated with any magnetic shield of 1.5 T or greater.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47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6308" y="1710275"/>
            <a:ext cx="8441608" cy="3918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Conceptual Innovation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First end-to-end Monte Carlo simulations of magnetic shielding, including physical models of the space environment, standard spacecraft models, industry standard human phantoms and dosimetry, and NASA cancer risk models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First study to develop a Monte Carlo simulation of magnetic shielding all the way through to effective dose and cancer risk</a:t>
            </a:r>
          </a:p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Technical Innovation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First prototype experiment to validate magnetic shielding simulation models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First heavy ion beam experiments on simulated magnetic shielding; crucial because the interaction cross sections that form the basis of most Monte Carlo models are incomplete for heavy 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91789-11B9-8E4C-B2FC-26A8152213CF}"/>
              </a:ext>
            </a:extLst>
          </p:cNvPr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69108AC-CB91-EB46-AF09-1A9376CC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Innovation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0DB63-7B09-CB47-95C7-4E545EE641A5}"/>
              </a:ext>
            </a:extLst>
          </p:cNvPr>
          <p:cNvSpPr/>
          <p:nvPr/>
        </p:nvSpPr>
        <p:spPr>
          <a:xfrm>
            <a:off x="7659830" y="293867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Results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34096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08" y="1710275"/>
            <a:ext cx="8441608" cy="455671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 human spaceflight community needs tangible results and data on magnetic shielding to guide budgets and space policy over the next 10-20 years.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This project will provide detailed simulation data and experimental results to guide future investment and technology development strategy for magnetic shielding.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If successful, this project will lead to future engineering studies to determine technical feasibility and design specifications of magnetic shielding systems.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These magnetic shielding systems may enable missions to Mars, Jupiter, or asteroids that would be infeasible otherwise.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Fundamental findings on magnetic shielding may also have Earth-based radiation protection applications.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9B117EB-5A85-4E42-92DC-9A23E997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Significance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ED5E7-74A1-9B4A-9398-68D1BC55C93F}"/>
              </a:ext>
            </a:extLst>
          </p:cNvPr>
          <p:cNvSpPr/>
          <p:nvPr/>
        </p:nvSpPr>
        <p:spPr>
          <a:xfrm>
            <a:off x="7659830" y="293867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Results &amp;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740DB-A3EA-6348-8B27-BA1E95867054}"/>
              </a:ext>
            </a:extLst>
          </p:cNvPr>
          <p:cNvSpPr txBox="1"/>
          <p:nvPr/>
        </p:nvSpPr>
        <p:spPr>
          <a:xfrm>
            <a:off x="8629650" y="644694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BBDD10-DE4D-C54B-B469-92DF798F7B3C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5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Next Steps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7863" y="6454088"/>
            <a:ext cx="371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90116-B474-A845-AA9E-F3D434C1DAEE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D468025-17D0-C74A-B1CA-98D44BE2DD36}"/>
              </a:ext>
            </a:extLst>
          </p:cNvPr>
          <p:cNvSpPr txBox="1">
            <a:spLocks/>
          </p:cNvSpPr>
          <p:nvPr/>
        </p:nvSpPr>
        <p:spPr>
          <a:xfrm>
            <a:off x="457015" y="1689903"/>
            <a:ext cx="8229971" cy="4436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56" indent="-342856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6" indent="-285714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6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98" indent="-228571" algn="l" defTabSz="45714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0" indent="-228571" algn="l" defTabSz="45714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2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5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7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9" indent="-228571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Complete simulations of all configurations, recording dose to three different phantoms (water, MIRD, </a:t>
            </a:r>
            <a:r>
              <a:rPr lang="en-US" sz="2800" dirty="0" err="1">
                <a:solidFill>
                  <a:schemeClr val="bg1"/>
                </a:solidFill>
              </a:rPr>
              <a:t>voxelized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Translate effective dose to cancer risk for interplanetary missions; compare scenarios across all variables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Conduct beam experiment to validate portions of the model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4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NASA’s Human Space Exploration Strategy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4EB43-D616-7A41-AA65-AB0A02E8DD2A}"/>
              </a:ext>
            </a:extLst>
          </p:cNvPr>
          <p:cNvSpPr/>
          <p:nvPr/>
        </p:nvSpPr>
        <p:spPr>
          <a:xfrm>
            <a:off x="7648255" y="287517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Mission Objectives</a:t>
            </a:r>
          </a:p>
        </p:txBody>
      </p:sp>
      <p:pic>
        <p:nvPicPr>
          <p:cNvPr id="7" name="Picture 6" descr="Screen%20Shot%202017-07-18%20at%203.39.20%20PM.png">
            <a:extLst>
              <a:ext uri="{FF2B5EF4-FFF2-40B4-BE49-F238E27FC236}">
                <a16:creationId xmlns:a16="http://schemas.microsoft.com/office/drawing/2014/main" id="{FE8C3EC7-BE12-4D43-9C33-0858859EFC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685"/>
            <a:ext cx="9144000" cy="51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746B14-F3A6-1F49-87AB-F27B82A392A3}"/>
              </a:ext>
            </a:extLst>
          </p:cNvPr>
          <p:cNvSpPr/>
          <p:nvPr/>
        </p:nvSpPr>
        <p:spPr>
          <a:xfrm>
            <a:off x="0" y="6561733"/>
            <a:ext cx="8316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Simonsen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NASA's Mission and Roadmap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presented to NASA Space Radiation Summer School, Upton, NY (2017).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82346F-9CCC-424A-881B-BE47EB86B5D3}"/>
              </a:ext>
            </a:extLst>
          </p:cNvPr>
          <p:cNvSpPr/>
          <p:nvPr/>
        </p:nvSpPr>
        <p:spPr>
          <a:xfrm>
            <a:off x="5296408" y="1213178"/>
            <a:ext cx="4232003" cy="168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004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Thank you to my Advisory Committee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4" y="1823843"/>
            <a:ext cx="1447800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1823843"/>
            <a:ext cx="1447800" cy="219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69" y="1823843"/>
            <a:ext cx="1447800" cy="219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02" y="1823843"/>
            <a:ext cx="1649349" cy="2199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5846" y="4162578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Co-Advisor</a:t>
            </a:r>
          </a:p>
          <a:p>
            <a:r>
              <a:rPr lang="en-US" sz="1200" dirty="0"/>
              <a:t>Stephen </a:t>
            </a:r>
            <a:r>
              <a:rPr lang="en-US" sz="1200" dirty="0" err="1"/>
              <a:t>Kry</a:t>
            </a:r>
            <a:r>
              <a:rPr lang="en-US" sz="1200" dirty="0"/>
              <a:t>, PhD</a:t>
            </a:r>
          </a:p>
          <a:p>
            <a:endParaRPr lang="en-US" sz="1200" dirty="0"/>
          </a:p>
          <a:p>
            <a:r>
              <a:rPr lang="en-US" sz="1200" dirty="0"/>
              <a:t>Associate Professor</a:t>
            </a:r>
          </a:p>
          <a:p>
            <a:endParaRPr lang="en-US" sz="1200" dirty="0"/>
          </a:p>
          <a:p>
            <a:r>
              <a:rPr lang="en-US" sz="1200" dirty="0"/>
              <a:t>Radiation Physics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MD Anderson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9086" y="4189143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Committee Chair</a:t>
            </a:r>
          </a:p>
          <a:p>
            <a:r>
              <a:rPr lang="en-US" sz="1200" dirty="0"/>
              <a:t>Charles Willis, PhD</a:t>
            </a:r>
          </a:p>
          <a:p>
            <a:endParaRPr lang="en-US" sz="1200" dirty="0"/>
          </a:p>
          <a:p>
            <a:r>
              <a:rPr lang="en-US" sz="1200" dirty="0"/>
              <a:t>Associate Professor</a:t>
            </a:r>
          </a:p>
          <a:p>
            <a:endParaRPr lang="en-US" sz="1200" dirty="0"/>
          </a:p>
          <a:p>
            <a:r>
              <a:rPr lang="en-US" sz="1200" dirty="0"/>
              <a:t>Imaging Physics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MD Anderson</a:t>
            </a:r>
          </a:p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0041" y="4171812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Jingfei</a:t>
            </a:r>
            <a:r>
              <a:rPr lang="en-US" sz="1200" dirty="0"/>
              <a:t> Ma, PhD</a:t>
            </a:r>
          </a:p>
          <a:p>
            <a:endParaRPr lang="en-US" sz="1200" dirty="0"/>
          </a:p>
          <a:p>
            <a:r>
              <a:rPr lang="en-US" sz="1200" dirty="0"/>
              <a:t>Professor</a:t>
            </a:r>
          </a:p>
          <a:p>
            <a:endParaRPr lang="en-US" sz="1200" dirty="0"/>
          </a:p>
          <a:p>
            <a:r>
              <a:rPr lang="en-US" sz="1200" dirty="0"/>
              <a:t>Imaging Physics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MD Anderson</a:t>
            </a:r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54236" y="4171811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Fada Guan, PhD</a:t>
            </a:r>
          </a:p>
          <a:p>
            <a:endParaRPr lang="en-US" sz="1200" dirty="0"/>
          </a:p>
          <a:p>
            <a:r>
              <a:rPr lang="en-US" sz="1200" dirty="0"/>
              <a:t>Assistant Professor</a:t>
            </a:r>
          </a:p>
          <a:p>
            <a:endParaRPr lang="en-US" sz="1200" dirty="0"/>
          </a:p>
          <a:p>
            <a:r>
              <a:rPr lang="en-US" sz="1200" dirty="0"/>
              <a:t>Radiation Physics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MD Anderson</a:t>
            </a:r>
          </a:p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27849" y="4162576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Leif Peterson, PhD</a:t>
            </a:r>
          </a:p>
          <a:p>
            <a:endParaRPr lang="en-US" sz="1200" dirty="0"/>
          </a:p>
          <a:p>
            <a:r>
              <a:rPr lang="en-US" sz="1200" dirty="0"/>
              <a:t>Professor</a:t>
            </a:r>
          </a:p>
          <a:p>
            <a:endParaRPr lang="en-US" sz="1200" dirty="0"/>
          </a:p>
          <a:p>
            <a:r>
              <a:rPr lang="en-US" sz="1200" dirty="0"/>
              <a:t>Bioinformatics &amp; Biostatistics</a:t>
            </a:r>
            <a:br>
              <a:rPr lang="en-US" sz="1200" dirty="0"/>
            </a:br>
            <a:r>
              <a:rPr lang="en-US" sz="1200" dirty="0"/>
              <a:t>Houston Methodist</a:t>
            </a:r>
          </a:p>
          <a:p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107" y="1823843"/>
            <a:ext cx="1524929" cy="218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75649" y="6454088"/>
            <a:ext cx="46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90116-B474-A845-AA9E-F3D434C1DAEE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32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62" y="1563671"/>
            <a:ext cx="8707160" cy="4907467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Simonsen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NASA's Mission and Roadmap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presented to NASA Space Radiation Summer School, Upton, NY (2017).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D. Francisco,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Human Risks for Exploration Missions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proceedings Aerospace Medical Association Conference, Orlando, Fla. (2015).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 Huff, L. Carnell, S.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Blattnig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L. Chappell, K. George, S.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Lumpkins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Simonsen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Slaba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C.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Werneth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Evidence Report: Risk of Radiation Carcinogenesis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2"/>
              </a:rPr>
              <a:t>https://humanresearchroadmap.nasa.gov/evidence/reports/Cancer.pdf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(2016).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G.A. Nelson, 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Simonsen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J.L. Huff,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Evidence Report: Risk of Acute (In-Flight) or Late Central Nervous System Effects from Radiation Exposure,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3"/>
              </a:rPr>
              <a:t>https://humanresearchroadmap.nasa.gov/Evidence/reports/CNS.pdf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(2016).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Z. Patel, J. Huff, J.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Saha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 Wang, S.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Blattnig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H. Wu,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Evidence Report: Risk of Cardiovascular Disease and Other Degenerative Tissue Effects from Radiation Exposure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3"/>
              </a:rPr>
              <a:t>https://humanresearchroadmap.nasa.gov/Evidence/reports/CNS.pdf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(2016).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 Carnell, S.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Blattnig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S. Hu, J. Huff, M. Kim, R. Norman, Z. Patel, 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Simonsen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H. Wu,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Evidence Report: Risk of Acute Radiation Syndromes due to Solar Particle Events,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4"/>
              </a:rPr>
              <a:t>https://humanresearchroadmap.nasa.gov/Evidence/reports/Acute.pdf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(2016).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 Diaz, J. Squire, R.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Bengtson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et al.,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 Physics and Engineering of the VASIMR Engine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proceedings 36th AIAA/ASME/SAE/ASEE Joint Prop. Conf., Huntsville, Ala. (2000).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Semones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Living in a Radiation (Space) Field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proceedings Pumps and Pipes Conference, Houston,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Tx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(2015). </a:t>
            </a:r>
          </a:p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 SBIR 2009 Phase I Solicitation: X4.01 Advanced Radiation Shielding Materials and Structures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(2009).</a:t>
            </a:r>
          </a:p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 SBIR 2007 Phase I Solicitation: X6.03 Advanced Radiation Shielding Materials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(2007).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R. Bamford, K.J. Gibson, A.J. Thornton, J. Bradford, R. Bingham, L.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Gargate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L.O. Silva, R.A. Fonseca, M.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Hapgood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C.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Norberg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T. Todd, and R. Stamper, Plasma Phys. Control. Fusion (2008).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S.C. Westover,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 Architectures and Active Radiation Shielding Study (MAARS),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NASA-TP-2014-217390 (2014).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Vuolo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Giraudo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R.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Musenich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V.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Calvelli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F.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Ambroglini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W.J. Burger, and R.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Battiston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Life Sci. Sp. Res. 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8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22 (2016).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Kamerlingh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Onnes, Leiden Comm. 120b, 122b, 124c (1911).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Tinkham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Introduction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to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Superconductivity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2nd Ed., Dover Publications, Inc.,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Mineola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New York (1996).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N.C.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Christofilos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Geophysics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45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1144 (1959).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J.A. Van Allen, G. Ludwig, E. Ray, C.E.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McIlwain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J. Jet Prop. </a:t>
            </a:r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28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588 (1958).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Levy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of Space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Vehicles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By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Means of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Superconducting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Coils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USAF-RP-106 (1961).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G.V. Brown,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Magnetic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from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Int.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Conf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High-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Intensity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Fields, Cambridge, Mass. (1961).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R.E.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Bernert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J.J.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Stekly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E.D.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Hoag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Magnetic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Systems Analysis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NASA-CR-64915 (1964).</a:t>
            </a:r>
          </a:p>
          <a:p>
            <a:endParaRPr lang="nl-NL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24A1364-C830-2245-A025-422273EC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ECFA0-A516-C944-BABA-1E1F5FFB2F37}"/>
              </a:ext>
            </a:extLst>
          </p:cNvPr>
          <p:cNvSpPr txBox="1"/>
          <p:nvPr/>
        </p:nvSpPr>
        <p:spPr>
          <a:xfrm>
            <a:off x="8675649" y="6454088"/>
            <a:ext cx="46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90116-B474-A845-AA9E-F3D434C1DAEE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1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62" y="1563671"/>
            <a:ext cx="8707160" cy="4989529"/>
          </a:xfrm>
        </p:spPr>
        <p:txBody>
          <a:bodyPr>
            <a:norm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Bhattacharjie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I. Michael, AIAA J. </a:t>
            </a:r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2198 (1964).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R.C.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Good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S.P.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Shen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N.F. Dow, 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Active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Concepts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for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Ionizing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in Space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NASA-CR-58950 (1964)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P.F.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McDonald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T.J.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Buntyn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with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Magnetic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Field of a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Cylindrical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Solenoid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NASA-TN-R-203 (1966).</a:t>
            </a:r>
          </a:p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Reetz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K. </a:t>
            </a:r>
            <a:r>
              <a:rPr lang="nl-NL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O'Brien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(Eds.),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Protection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Against</a:t>
            </a:r>
            <a:r>
              <a:rPr lang="nl-NL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 </a:t>
            </a:r>
            <a:r>
              <a:rPr lang="nl-NL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NASA-SP-169 (1968).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W. Von Braun, Pop.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Sci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98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(1969).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J.F. Engelberger, 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Propulsion System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US Patent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Number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3504868 (1970).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D.B. Sullivan (Ed.), 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Role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Superconductivity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in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Program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: An Assessment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Present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Capabilities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Future Potential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NASA-CR-158701 (1978).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Morozov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T.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Riabova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K.A.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Trukhanov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G.Z.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Sedin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V.V.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Tsetlin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Some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Aspects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Active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Against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Radiation in Space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Int.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Congress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Prot.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Against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Accel.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Geneva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Switzerland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(1971).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J.G. Bednorz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K.A Müller, Z. Physik B - Condensed Matter </a:t>
            </a:r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64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189 (1986).</a:t>
            </a:r>
          </a:p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G. Landis, in Space Manufacturing 8: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Energy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Materials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 (1991), pp. 383-386.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F.H. Cocks, J. Br.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Interplanet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Soc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44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99 (1991).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J.S.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Herring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B.J. Merrill,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Magnetic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for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Interplanetary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Spacecraft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28th Sp.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Congress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Cocoa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Beach, Fla. (1991).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F.H. Cocks and S.A.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Watkins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Magnetic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Interplanetary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Spacecraft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Against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Solar Flare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NASA-CR-195539 (1993).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E.J.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Hilinski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F.H. Cocks, J.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Spacecraft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31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342 (1994).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J.C. Cocks, S.A.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Watkins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F.H. Cocks, and C.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Sussingham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J. Br.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Interplanet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Soc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50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479 (1997).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J.C.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Sussingham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S.A.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Watkins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F.H. Cocks, J. Astronaut.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Sci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47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165 (1999). 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L.W.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Townsend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Overview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Active Methods for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Spacecraft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from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Energetic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1st Int.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Work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Sp.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Res. (2000).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Spillantini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Casolino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Durante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R. Mueller-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Mellin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G.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Reitz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Rossi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V.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Shurshakov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M.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Sorbi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Meas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42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14 (2007).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J.H. Adams, D.H. Hathaway, R.N.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Grugel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J.W. Watts, T.A.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Parnell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J.C. Gregory, and R.M.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Winglee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Revolutionary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Concepts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for Human Exploration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NASA-TM-2005-213688 (2005).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L.W.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Townsend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Dosimetry </a:t>
            </a:r>
            <a:r>
              <a:rPr lang="nb-NO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115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44 (2005).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L.W.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Townsend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Critical Analysis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Active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Methods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Space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Protection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IEEE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Aerosp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Conf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2005 (2005).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730ABAD-1209-6441-A321-D3B9B55B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13F65-DFDF-EB44-AB53-14D4FBE892CC}"/>
              </a:ext>
            </a:extLst>
          </p:cNvPr>
          <p:cNvSpPr txBox="1"/>
          <p:nvPr/>
        </p:nvSpPr>
        <p:spPr>
          <a:xfrm>
            <a:off x="8675649" y="6454088"/>
            <a:ext cx="46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90116-B474-A845-AA9E-F3D434C1DAEE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9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62" y="1563671"/>
            <a:ext cx="8707160" cy="4216643"/>
          </a:xfrm>
        </p:spPr>
        <p:txBody>
          <a:bodyPr>
            <a:no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J.H.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Heinbockel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et al.,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Comparison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Transport Codes, HZETRN, HETC, and FLUKA, Using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1956 Webber SPE Spectrum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NASA-TP-2009-215560 (2009).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Neuberth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M.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Westphal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US Patent 7898258 B2 (2011).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E.N. Parker, Sp.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Weather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(2005).</a:t>
            </a:r>
          </a:p>
          <a:p>
            <a:r>
              <a:rPr lang="is-I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E.N. Parker, Sci. Am. </a:t>
            </a:r>
            <a:r>
              <a:rPr lang="is-IS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294</a:t>
            </a:r>
            <a:r>
              <a:rPr lang="is-I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40 (2006).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M. Durante, Life Sci.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Res. 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2 (2014).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R.C.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Singleterry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K.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Bollweg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T. Martin, S.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Westover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R.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Battiston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W.J. Burger, and R.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Meinke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Launch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Requirements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Trade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Study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for Active Space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for Long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Duration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Human Missions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NASA-TP-2015-218689 (2015).</a:t>
            </a:r>
          </a:p>
          <a:p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NASA's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Journey to Mars: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Pioneering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Next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Steps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in Space Exploration 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(2015).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Y.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Kamide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Chian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(Eds.),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Handbook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of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the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Solar-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Terrestrial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Environment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Springer, New York (2007).</a:t>
            </a:r>
          </a:p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Cucinotta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M.Y. Kim, and L.J.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Chappell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Cancer Risk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Projections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Uncertainties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- 2012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NASA-TP-2013-217375 (2013).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M.A.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Shea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D.F. Smart, Solar Phys. 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127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297 (1990).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S.E. Forbush,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Geophys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Res. 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74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3451 (1969).</a:t>
            </a:r>
          </a:p>
          <a:p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P. O'Neill, Adv. Space Res. </a:t>
            </a: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37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1727 (2006).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NASA,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Badhwar-O'Neill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2011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Galactic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Cosmic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Ray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Flux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Model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Description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NASA-TP-2013-217376 (2013).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Golge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O'Neill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T.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Slaba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Galactic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Cosmic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Environment Model: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Badhwar-O'Neill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(2014),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proceedings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34th In.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Cosmic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Ray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Conf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., The Hague, The Netherlands (2015).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J.W. Wilson,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Miller, A.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Konradi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F.A. Cucinotta,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Strategies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for Human Space Exploration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NASA-CR-3360 (1997).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F.A. Cucinotta, M.Y.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Kim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L.J.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Chappell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Evaluating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Shielding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Approaches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to Reduce Space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Cancer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Risks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NASA-TM-2012-217361 (2012).</a:t>
            </a:r>
          </a:p>
          <a:p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Ambroglini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Battiston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and W.J.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Burger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Front.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Oncol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6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(2016).</a:t>
            </a:r>
          </a:p>
          <a:p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BEIR,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Health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Risks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from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Exposure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to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Low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Levels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of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Ionizing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: BEIR VII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it-IT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Phase</a:t>
            </a:r>
            <a:r>
              <a:rPr lang="it-IT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2 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(2006).</a:t>
            </a:r>
          </a:p>
          <a:p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Chancellor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G. Scott, and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J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.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Sutton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Life 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4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491 (2014).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E89EF43-A9DB-2346-8F5D-9070B88C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EEE99-C52D-1A41-8909-1CE75CDAC0AB}"/>
              </a:ext>
            </a:extLst>
          </p:cNvPr>
          <p:cNvSpPr txBox="1"/>
          <p:nvPr/>
        </p:nvSpPr>
        <p:spPr>
          <a:xfrm>
            <a:off x="8675649" y="6454088"/>
            <a:ext cx="46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90116-B474-A845-AA9E-F3D434C1DAEE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NASA’s Top Human Spaceflight Risks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E9483-238E-CB4E-855C-5733BCF8547F}"/>
              </a:ext>
            </a:extLst>
          </p:cNvPr>
          <p:cNvSpPr/>
          <p:nvPr/>
        </p:nvSpPr>
        <p:spPr>
          <a:xfrm>
            <a:off x="7648255" y="30544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Identify Risks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44F480A-D9A5-CB4E-A6D3-39292D7C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7" y="1423684"/>
            <a:ext cx="6433663" cy="41692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D09E7D-BB33-0A45-B32A-259BF5663524}"/>
              </a:ext>
            </a:extLst>
          </p:cNvPr>
          <p:cNvSpPr txBox="1">
            <a:spLocks/>
          </p:cNvSpPr>
          <p:nvPr/>
        </p:nvSpPr>
        <p:spPr>
          <a:xfrm>
            <a:off x="384411" y="5914926"/>
            <a:ext cx="7317136" cy="795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radiation exposure remains a high consequence risk for planetary human spaceflight and requires further mitigation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9FAF51-4A2C-8F4D-B6D5-59F0781F6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28843"/>
              </p:ext>
            </p:extLst>
          </p:nvPr>
        </p:nvGraphicFramePr>
        <p:xfrm>
          <a:off x="0" y="2960101"/>
          <a:ext cx="8418335" cy="2938250"/>
        </p:xfrm>
        <a:graphic>
          <a:graphicData uri="http://schemas.openxmlformats.org/drawingml/2006/table">
            <a:tbl>
              <a:tblPr/>
              <a:tblGrid>
                <a:gridCol w="448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Top Human Risks for Planetary Missions (~3 years)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In-Mission Risk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Post-Mission Risk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Visual Impairment and Intracranial Pressure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Renal Stone Formation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Inadequate Food and Nutrition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Space Radiation Exposure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Medications Long-Term Storage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Acute and Chronic Carbon Dioxide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Inflight Medical Conditions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Low Consequence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Cognitive or Behavioral Conditions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Risk of Bone Fracture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High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Consequence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AD8F5CE5-6A91-694F-8A59-7DE71B70939D}"/>
              </a:ext>
            </a:extLst>
          </p:cNvPr>
          <p:cNvSpPr/>
          <p:nvPr/>
        </p:nvSpPr>
        <p:spPr>
          <a:xfrm>
            <a:off x="4237603" y="4077562"/>
            <a:ext cx="4232003" cy="45647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730D5-2354-F246-A126-2ADC57FAB249}"/>
              </a:ext>
            </a:extLst>
          </p:cNvPr>
          <p:cNvSpPr/>
          <p:nvPr/>
        </p:nvSpPr>
        <p:spPr>
          <a:xfrm>
            <a:off x="-12699" y="6587259"/>
            <a:ext cx="84437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D. Francisco,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Human Risks for Exploration Missions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proceedings Aerospace Medical Association Conference, Orlando, Fla. (2015).</a:t>
            </a:r>
          </a:p>
        </p:txBody>
      </p:sp>
    </p:spTree>
    <p:extLst>
      <p:ext uri="{BB962C8B-B14F-4D97-AF65-F5344CB8AC3E}">
        <p14:creationId xmlns:p14="http://schemas.microsoft.com/office/powerpoint/2010/main" val="337154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Space Radiation Environment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AEB81-029F-8F4D-B22F-C3000C142E7F}"/>
              </a:ext>
            </a:extLst>
          </p:cNvPr>
          <p:cNvSpPr/>
          <p:nvPr/>
        </p:nvSpPr>
        <p:spPr>
          <a:xfrm>
            <a:off x="7648255" y="30544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Define Hazards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47E56-8428-974F-B02B-999CBC552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2" y="1429580"/>
            <a:ext cx="8133132" cy="50074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80194E-080D-FF4B-B481-97CD53D61223}"/>
              </a:ext>
            </a:extLst>
          </p:cNvPr>
          <p:cNvSpPr txBox="1">
            <a:spLocks/>
          </p:cNvSpPr>
          <p:nvPr/>
        </p:nvSpPr>
        <p:spPr>
          <a:xfrm>
            <a:off x="6192274" y="2513355"/>
            <a:ext cx="1614896" cy="7728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Solar flares: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Protons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10 MeV – 1 GeV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10 - 10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3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#/cm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-s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07EEA7-4764-6541-9F93-67D55F70EB95}"/>
              </a:ext>
            </a:extLst>
          </p:cNvPr>
          <p:cNvSpPr txBox="1">
            <a:spLocks/>
          </p:cNvSpPr>
          <p:nvPr/>
        </p:nvSpPr>
        <p:spPr>
          <a:xfrm>
            <a:off x="7134202" y="4582444"/>
            <a:ext cx="1966801" cy="9271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Galactic Cosmic Rays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sym typeface="Wingdings"/>
              </a:rPr>
              <a:t> (GCR):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Heavy 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All elements H to 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100 MeV – 1 TeV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10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-5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– 1 #/cm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-s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20F285-F03D-6541-A5CF-29BB18CF0662}"/>
              </a:ext>
            </a:extLst>
          </p:cNvPr>
          <p:cNvSpPr/>
          <p:nvPr/>
        </p:nvSpPr>
        <p:spPr>
          <a:xfrm>
            <a:off x="1363086" y="2270992"/>
            <a:ext cx="1250066" cy="856527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BC9CBF-993D-4A43-9B11-511DE5563E9A}"/>
              </a:ext>
            </a:extLst>
          </p:cNvPr>
          <p:cNvSpPr/>
          <p:nvPr/>
        </p:nvSpPr>
        <p:spPr>
          <a:xfrm>
            <a:off x="4549284" y="3246937"/>
            <a:ext cx="2013995" cy="2013995"/>
          </a:xfrm>
          <a:prstGeom prst="ellips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C229BC-923B-8B4D-BF51-994F90A21C0E}"/>
              </a:ext>
            </a:extLst>
          </p:cNvPr>
          <p:cNvSpPr/>
          <p:nvPr/>
        </p:nvSpPr>
        <p:spPr>
          <a:xfrm>
            <a:off x="5379173" y="4336606"/>
            <a:ext cx="1651656" cy="1301150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C4BBD-3032-A943-86D6-745B4E4C8EE2}"/>
              </a:ext>
            </a:extLst>
          </p:cNvPr>
          <p:cNvSpPr/>
          <p:nvPr/>
        </p:nvSpPr>
        <p:spPr>
          <a:xfrm>
            <a:off x="1593424" y="4987181"/>
            <a:ext cx="19148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Cambria" charset="0"/>
                <a:ea typeface="Calibri" charset="0"/>
                <a:cs typeface="Times New Roman" charset="0"/>
              </a:rPr>
              <a:t>Trapped particles not relevant </a:t>
            </a:r>
            <a:r>
              <a:rPr lang="en-US" sz="1050" i="1">
                <a:latin typeface="Cambria" charset="0"/>
                <a:ea typeface="Calibri" charset="0"/>
                <a:cs typeface="Times New Roman" charset="0"/>
              </a:rPr>
              <a:t>for planetary missions</a:t>
            </a:r>
            <a:endParaRPr lang="en-US" sz="1050" i="1" dirty="0">
              <a:effectLst/>
              <a:latin typeface="Cambria" charset="0"/>
              <a:ea typeface="Calibri" charset="0"/>
              <a:cs typeface="Times New Roman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CE3BC4-E8CB-9C43-BEAE-142FD5880340}"/>
              </a:ext>
            </a:extLst>
          </p:cNvPr>
          <p:cNvSpPr txBox="1">
            <a:spLocks/>
          </p:cNvSpPr>
          <p:nvPr/>
        </p:nvSpPr>
        <p:spPr>
          <a:xfrm>
            <a:off x="2751134" y="1866694"/>
            <a:ext cx="1798150" cy="8085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Solar wind: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Protons &amp; electrons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0.5 – 2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keV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~10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10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#/cm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-s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496C85-4659-C44F-9A00-A3B773DDED40}"/>
              </a:ext>
            </a:extLst>
          </p:cNvPr>
          <p:cNvSpPr/>
          <p:nvPr/>
        </p:nvSpPr>
        <p:spPr>
          <a:xfrm>
            <a:off x="11620" y="6558547"/>
            <a:ext cx="8368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F.A.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Cucinotta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M.Y. Kim, and L.J. </a:t>
            </a:r>
            <a:r>
              <a:rPr lang="nb-NO" sz="1000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Chappell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Radiation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Cancer Risk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Projections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and </a:t>
            </a:r>
            <a:r>
              <a:rPr lang="nb-NO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Uncertainties</a:t>
            </a:r>
            <a:r>
              <a:rPr lang="nb-NO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- 2012</a:t>
            </a:r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 NASA-TP-2013-217375 (2013). </a:t>
            </a:r>
          </a:p>
        </p:txBody>
      </p:sp>
    </p:spTree>
    <p:extLst>
      <p:ext uri="{BB962C8B-B14F-4D97-AF65-F5344CB8AC3E}">
        <p14:creationId xmlns:p14="http://schemas.microsoft.com/office/powerpoint/2010/main" val="100497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Space Radiation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03136-AA4D-9740-B7EC-1A9BC71F08DB}"/>
              </a:ext>
            </a:extLst>
          </p:cNvPr>
          <p:cNvSpPr/>
          <p:nvPr/>
        </p:nvSpPr>
        <p:spPr>
          <a:xfrm>
            <a:off x="7648255" y="27445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Estimate Risks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78270-96D4-5847-B010-0C94B4BF64D3}"/>
              </a:ext>
            </a:extLst>
          </p:cNvPr>
          <p:cNvGrpSpPr/>
          <p:nvPr/>
        </p:nvGrpSpPr>
        <p:grpSpPr>
          <a:xfrm>
            <a:off x="70704" y="1588555"/>
            <a:ext cx="8972774" cy="4652102"/>
            <a:chOff x="630412" y="1272223"/>
            <a:chExt cx="10116661" cy="5265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4649CB-A1D7-B842-9CFE-C63718359DE8}"/>
                </a:ext>
              </a:extLst>
            </p:cNvPr>
            <p:cNvSpPr/>
            <p:nvPr/>
          </p:nvSpPr>
          <p:spPr>
            <a:xfrm>
              <a:off x="8003216" y="1272223"/>
              <a:ext cx="2743857" cy="274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Acute Radiation Syndromes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EAC90C-7ACC-2641-8047-2666FD363251}"/>
                </a:ext>
              </a:extLst>
            </p:cNvPr>
            <p:cNvSpPr/>
            <p:nvPr/>
          </p:nvSpPr>
          <p:spPr>
            <a:xfrm>
              <a:off x="4491629" y="1782641"/>
              <a:ext cx="3657600" cy="36576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Carcinogenesis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7C6DC5-5771-B546-8533-1C7BFE041083}"/>
                </a:ext>
              </a:extLst>
            </p:cNvPr>
            <p:cNvSpPr/>
            <p:nvPr/>
          </p:nvSpPr>
          <p:spPr>
            <a:xfrm>
              <a:off x="2775199" y="1939677"/>
              <a:ext cx="1824630" cy="182618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Degenerative Tissue Diseases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4EA567-CE90-3A4C-B314-3F302B678C63}"/>
                </a:ext>
              </a:extLst>
            </p:cNvPr>
            <p:cNvSpPr/>
            <p:nvPr/>
          </p:nvSpPr>
          <p:spPr>
            <a:xfrm>
              <a:off x="3207990" y="4336959"/>
              <a:ext cx="1824630" cy="182618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Central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Nervous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System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Effects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1FE055-AAE8-C142-91A7-228D867E3B44}"/>
                </a:ext>
              </a:extLst>
            </p:cNvPr>
            <p:cNvSpPr/>
            <p:nvPr/>
          </p:nvSpPr>
          <p:spPr>
            <a:xfrm>
              <a:off x="630412" y="4226294"/>
              <a:ext cx="2623457" cy="2209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Acute CNS Risks: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Altered cognitive function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Reduced motor function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Behavioral changes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Late CNS Risks: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Neurological Disorders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Dementia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Premature Aging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861268-FF37-8049-9F1C-A5F8A0812AAE}"/>
                </a:ext>
              </a:extLst>
            </p:cNvPr>
            <p:cNvSpPr/>
            <p:nvPr/>
          </p:nvSpPr>
          <p:spPr>
            <a:xfrm>
              <a:off x="984111" y="2211967"/>
              <a:ext cx="2111171" cy="102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Cardiovascular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Cataracts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Respiratory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Digestive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B25012-7DD2-B042-ADBD-A5C01833E525}"/>
                </a:ext>
              </a:extLst>
            </p:cNvPr>
            <p:cNvSpPr/>
            <p:nvPr/>
          </p:nvSpPr>
          <p:spPr>
            <a:xfrm>
              <a:off x="5437364" y="5508385"/>
              <a:ext cx="3009949" cy="102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Dose limits based on BIER VII linear no threshold model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Increased lifetime risk of fatal cancer may not exceed 3% at a 95% CI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604330-B2CB-9747-A407-EFF6B16EB200}"/>
                </a:ext>
              </a:extLst>
            </p:cNvPr>
            <p:cNvSpPr/>
            <p:nvPr/>
          </p:nvSpPr>
          <p:spPr>
            <a:xfrm>
              <a:off x="8468094" y="3999894"/>
              <a:ext cx="2111171" cy="102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Hematopoietic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Gastrointestinal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Cutaneous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Neurovascular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43A6FE-97B8-AF4D-BF57-26A575C54963}"/>
              </a:ext>
            </a:extLst>
          </p:cNvPr>
          <p:cNvSpPr txBox="1">
            <a:spLocks/>
          </p:cNvSpPr>
          <p:nvPr/>
        </p:nvSpPr>
        <p:spPr>
          <a:xfrm>
            <a:off x="7139679" y="5909701"/>
            <a:ext cx="2004321" cy="575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Relative size of circles indicates evidence base for each space radiation risk category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D160EF-4F52-0342-AC80-751C6E6EF8D0}"/>
              </a:ext>
            </a:extLst>
          </p:cNvPr>
          <p:cNvSpPr/>
          <p:nvPr/>
        </p:nvSpPr>
        <p:spPr>
          <a:xfrm>
            <a:off x="0" y="6571147"/>
            <a:ext cx="87793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 Human Research Roadmap Space Radiation Risks: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2"/>
              </a:rPr>
              <a:t>https://humanresearchroadmap.nasa.gov/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70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Space Radiation Risk Mitigation Strategies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D28BF-5CC2-A045-8102-0B1AE5D8DF82}"/>
              </a:ext>
            </a:extLst>
          </p:cNvPr>
          <p:cNvSpPr/>
          <p:nvPr/>
        </p:nvSpPr>
        <p:spPr>
          <a:xfrm>
            <a:off x="7648255" y="29760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Mitigate Risks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7E472F-96D7-414A-9215-437D60B90D72}"/>
              </a:ext>
            </a:extLst>
          </p:cNvPr>
          <p:cNvGrpSpPr/>
          <p:nvPr/>
        </p:nvGrpSpPr>
        <p:grpSpPr>
          <a:xfrm>
            <a:off x="108996" y="2174208"/>
            <a:ext cx="8920703" cy="3522213"/>
            <a:chOff x="537260" y="2193813"/>
            <a:chExt cx="11082773" cy="39790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A3AFA5-6887-D94F-94D1-8B79D46ABE93}"/>
                </a:ext>
              </a:extLst>
            </p:cNvPr>
            <p:cNvSpPr/>
            <p:nvPr/>
          </p:nvSpPr>
          <p:spPr>
            <a:xfrm>
              <a:off x="537260" y="2193813"/>
              <a:ext cx="1782502" cy="11458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Shorten Mission Duration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595198-531F-D042-945B-6653A317F770}"/>
                </a:ext>
              </a:extLst>
            </p:cNvPr>
            <p:cNvSpPr/>
            <p:nvPr/>
          </p:nvSpPr>
          <p:spPr>
            <a:xfrm>
              <a:off x="2862327" y="2193813"/>
              <a:ext cx="1782502" cy="11458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Radiation Countermeasures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67E629-9C9C-6642-B99C-9E83DCB8D00C}"/>
                </a:ext>
              </a:extLst>
            </p:cNvPr>
            <p:cNvSpPr/>
            <p:nvPr/>
          </p:nvSpPr>
          <p:spPr>
            <a:xfrm>
              <a:off x="5187395" y="2193813"/>
              <a:ext cx="1782502" cy="11458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Astronaut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Selection Criteria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CCEFA2-7784-A34A-85CB-4CADA0479169}"/>
                </a:ext>
              </a:extLst>
            </p:cNvPr>
            <p:cNvSpPr/>
            <p:nvPr/>
          </p:nvSpPr>
          <p:spPr>
            <a:xfrm>
              <a:off x="7512463" y="2193813"/>
              <a:ext cx="1782502" cy="11458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Passive Shielding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BD9614-EA17-E144-9A26-E163801D3539}"/>
                </a:ext>
              </a:extLst>
            </p:cNvPr>
            <p:cNvSpPr/>
            <p:nvPr/>
          </p:nvSpPr>
          <p:spPr>
            <a:xfrm>
              <a:off x="9837531" y="2193813"/>
              <a:ext cx="1782502" cy="11458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Active Shielding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ABDFA0-BA41-CD4B-851B-7FAB21A3F520}"/>
                </a:ext>
              </a:extLst>
            </p:cNvPr>
            <p:cNvSpPr/>
            <p:nvPr/>
          </p:nvSpPr>
          <p:spPr>
            <a:xfrm>
              <a:off x="537260" y="4031499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Improved Propulsion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1CAD36-13E8-F84D-9D22-132665691A44}"/>
                </a:ext>
              </a:extLst>
            </p:cNvPr>
            <p:cNvSpPr/>
            <p:nvPr/>
          </p:nvSpPr>
          <p:spPr>
            <a:xfrm>
              <a:off x="537260" y="4774973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Optimize Mission Profile/Trajectory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61A71-5EA0-9D4B-8884-6560D9A8D940}"/>
                </a:ext>
              </a:extLst>
            </p:cNvPr>
            <p:cNvSpPr/>
            <p:nvPr/>
          </p:nvSpPr>
          <p:spPr>
            <a:xfrm>
              <a:off x="2862327" y="4031499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Pharmaceuticals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4A84D2-33C6-E44D-9BC9-0699B211EB0F}"/>
                </a:ext>
              </a:extLst>
            </p:cNvPr>
            <p:cNvSpPr/>
            <p:nvPr/>
          </p:nvSpPr>
          <p:spPr>
            <a:xfrm>
              <a:off x="2862327" y="4774973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Chemicals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D5B919-8664-324F-B05B-83555DCBF21D}"/>
                </a:ext>
              </a:extLst>
            </p:cNvPr>
            <p:cNvSpPr/>
            <p:nvPr/>
          </p:nvSpPr>
          <p:spPr>
            <a:xfrm>
              <a:off x="5187394" y="4031499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Genetic Predisposition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D3D0B-5902-8841-AE41-AC8C64CBDFDB}"/>
                </a:ext>
              </a:extLst>
            </p:cNvPr>
            <p:cNvSpPr/>
            <p:nvPr/>
          </p:nvSpPr>
          <p:spPr>
            <a:xfrm>
              <a:off x="5187394" y="4774973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Male / Female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D45020-5954-8B4A-83A2-799D048BA855}"/>
                </a:ext>
              </a:extLst>
            </p:cNvPr>
            <p:cNvSpPr/>
            <p:nvPr/>
          </p:nvSpPr>
          <p:spPr>
            <a:xfrm>
              <a:off x="5187394" y="5521940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9F9FBF-4975-BC45-B49B-1DC1547AACC0}"/>
                </a:ext>
              </a:extLst>
            </p:cNvPr>
            <p:cNvSpPr/>
            <p:nvPr/>
          </p:nvSpPr>
          <p:spPr>
            <a:xfrm>
              <a:off x="7512463" y="4031499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Aluminum Spacecraft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993B7-2BDC-8747-9B6D-4F4D3BEAFA5E}"/>
                </a:ext>
              </a:extLst>
            </p:cNvPr>
            <p:cNvSpPr/>
            <p:nvPr/>
          </p:nvSpPr>
          <p:spPr>
            <a:xfrm>
              <a:off x="7512463" y="4774973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Water /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Polyethylene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ED1F06-33EA-7849-B987-90E1081869ED}"/>
                </a:ext>
              </a:extLst>
            </p:cNvPr>
            <p:cNvSpPr/>
            <p:nvPr/>
          </p:nvSpPr>
          <p:spPr>
            <a:xfrm>
              <a:off x="7512463" y="5518447"/>
              <a:ext cx="1782502" cy="650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Advanced Materials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4AA988-EC1E-DC44-8D7E-D9483E7E71B0}"/>
                </a:ext>
              </a:extLst>
            </p:cNvPr>
            <p:cNvSpPr/>
            <p:nvPr/>
          </p:nvSpPr>
          <p:spPr>
            <a:xfrm>
              <a:off x="9837531" y="4031499"/>
              <a:ext cx="1782502" cy="6655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Electrostatic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8C5243-63CD-6844-A52E-6340CB7475BC}"/>
                </a:ext>
              </a:extLst>
            </p:cNvPr>
            <p:cNvSpPr/>
            <p:nvPr/>
          </p:nvSpPr>
          <p:spPr>
            <a:xfrm>
              <a:off x="9837531" y="4783812"/>
              <a:ext cx="1782502" cy="6331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Plasma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170B65-2064-864E-ABE6-52929CF9B839}"/>
                </a:ext>
              </a:extLst>
            </p:cNvPr>
            <p:cNvSpPr/>
            <p:nvPr/>
          </p:nvSpPr>
          <p:spPr>
            <a:xfrm>
              <a:off x="9837531" y="5522957"/>
              <a:ext cx="1782502" cy="64636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Cambria" charset="0"/>
                  <a:cs typeface="Arial" panose="020B0604020202020204" pitchFamily="34" charset="0"/>
                </a:rPr>
                <a:t>Magnetic 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534DDFF-36EC-9543-AB81-9C95F08158B8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>
              <a:off x="1428511" y="3339707"/>
              <a:ext cx="0" cy="6917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64BF7BA-F3CD-084C-B253-0DB536721F03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>
            <a:xfrm>
              <a:off x="3753578" y="3339707"/>
              <a:ext cx="0" cy="6917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1DA3F6D-5F51-764F-905B-54F054A0E019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>
            <a:xfrm flipH="1">
              <a:off x="6078645" y="3339707"/>
              <a:ext cx="1" cy="6917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4E644A-4D44-5642-AEE2-396C5213C2E5}"/>
                </a:ext>
              </a:extLst>
            </p:cNvPr>
            <p:cNvCxnSpPr>
              <a:stCxn id="11" idx="2"/>
              <a:endCxn id="21" idx="0"/>
            </p:cNvCxnSpPr>
            <p:nvPr/>
          </p:nvCxnSpPr>
          <p:spPr>
            <a:xfrm>
              <a:off x="8403714" y="3339707"/>
              <a:ext cx="0" cy="6917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16AFC0-73D4-5C4C-BE10-3110794770D9}"/>
                </a:ext>
              </a:extLst>
            </p:cNvPr>
            <p:cNvCxnSpPr>
              <a:stCxn id="12" idx="2"/>
              <a:endCxn id="24" idx="0"/>
            </p:cNvCxnSpPr>
            <p:nvPr/>
          </p:nvCxnSpPr>
          <p:spPr>
            <a:xfrm>
              <a:off x="10728782" y="3339707"/>
              <a:ext cx="0" cy="6917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4A4221A0-B668-0A4D-B72B-042C5C891100}"/>
              </a:ext>
            </a:extLst>
          </p:cNvPr>
          <p:cNvSpPr/>
          <p:nvPr/>
        </p:nvSpPr>
        <p:spPr>
          <a:xfrm>
            <a:off x="7411550" y="5048234"/>
            <a:ext cx="1785403" cy="7140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7668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025135" y="2939937"/>
            <a:ext cx="1262744" cy="1918961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40" y="3446042"/>
            <a:ext cx="1257539" cy="943154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3894916" y="2347427"/>
            <a:ext cx="1527440" cy="3064340"/>
            <a:chOff x="5206425" y="1455822"/>
            <a:chExt cx="2036586" cy="4085787"/>
          </a:xfrm>
        </p:grpSpPr>
        <p:sp>
          <p:nvSpPr>
            <p:cNvPr id="59" name="Can 58"/>
            <p:cNvSpPr/>
            <p:nvPr/>
          </p:nvSpPr>
          <p:spPr>
            <a:xfrm>
              <a:off x="5206425" y="1455822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2" name="Can 61"/>
            <p:cNvSpPr/>
            <p:nvPr/>
          </p:nvSpPr>
          <p:spPr>
            <a:xfrm>
              <a:off x="5206425" y="1614289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4" name="Can 63"/>
            <p:cNvSpPr/>
            <p:nvPr/>
          </p:nvSpPr>
          <p:spPr>
            <a:xfrm>
              <a:off x="5206425" y="1772756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Can 65"/>
            <p:cNvSpPr/>
            <p:nvPr/>
          </p:nvSpPr>
          <p:spPr>
            <a:xfrm>
              <a:off x="5206425" y="1942976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9" name="Can 68"/>
            <p:cNvSpPr/>
            <p:nvPr/>
          </p:nvSpPr>
          <p:spPr>
            <a:xfrm>
              <a:off x="5206425" y="2101443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Can 69"/>
            <p:cNvSpPr/>
            <p:nvPr/>
          </p:nvSpPr>
          <p:spPr>
            <a:xfrm>
              <a:off x="5206425" y="2259910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1" name="Can 70"/>
            <p:cNvSpPr/>
            <p:nvPr/>
          </p:nvSpPr>
          <p:spPr>
            <a:xfrm>
              <a:off x="5206425" y="2430424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Can 71"/>
            <p:cNvSpPr/>
            <p:nvPr/>
          </p:nvSpPr>
          <p:spPr>
            <a:xfrm>
              <a:off x="5206425" y="2588891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3" name="Can 72"/>
            <p:cNvSpPr/>
            <p:nvPr/>
          </p:nvSpPr>
          <p:spPr>
            <a:xfrm>
              <a:off x="5206425" y="2747358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4" name="Can 73"/>
            <p:cNvSpPr/>
            <p:nvPr/>
          </p:nvSpPr>
          <p:spPr>
            <a:xfrm>
              <a:off x="5206425" y="2893038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5" name="Can 74"/>
            <p:cNvSpPr/>
            <p:nvPr/>
          </p:nvSpPr>
          <p:spPr>
            <a:xfrm>
              <a:off x="5206425" y="3051505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6" name="Can 75"/>
            <p:cNvSpPr/>
            <p:nvPr/>
          </p:nvSpPr>
          <p:spPr>
            <a:xfrm>
              <a:off x="5206425" y="3209972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7" name="Can 76"/>
            <p:cNvSpPr/>
            <p:nvPr/>
          </p:nvSpPr>
          <p:spPr>
            <a:xfrm>
              <a:off x="5206425" y="3380192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Can 77"/>
            <p:cNvSpPr/>
            <p:nvPr/>
          </p:nvSpPr>
          <p:spPr>
            <a:xfrm>
              <a:off x="5206425" y="3538659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9" name="Can 78"/>
            <p:cNvSpPr/>
            <p:nvPr/>
          </p:nvSpPr>
          <p:spPr>
            <a:xfrm>
              <a:off x="5206425" y="3697126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0" name="Can 79"/>
            <p:cNvSpPr/>
            <p:nvPr/>
          </p:nvSpPr>
          <p:spPr>
            <a:xfrm>
              <a:off x="5206425" y="3867640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1" name="Can 80"/>
            <p:cNvSpPr/>
            <p:nvPr/>
          </p:nvSpPr>
          <p:spPr>
            <a:xfrm>
              <a:off x="5206425" y="4026107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2" name="Can 81"/>
            <p:cNvSpPr/>
            <p:nvPr/>
          </p:nvSpPr>
          <p:spPr>
            <a:xfrm>
              <a:off x="5206425" y="4184574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3" name="Can 82"/>
            <p:cNvSpPr/>
            <p:nvPr/>
          </p:nvSpPr>
          <p:spPr>
            <a:xfrm>
              <a:off x="5206425" y="4350440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4" name="Can 83"/>
            <p:cNvSpPr/>
            <p:nvPr/>
          </p:nvSpPr>
          <p:spPr>
            <a:xfrm>
              <a:off x="5206425" y="4508907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5" name="Can 84"/>
            <p:cNvSpPr/>
            <p:nvPr/>
          </p:nvSpPr>
          <p:spPr>
            <a:xfrm>
              <a:off x="5206425" y="4667374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6" name="Can 85"/>
            <p:cNvSpPr/>
            <p:nvPr/>
          </p:nvSpPr>
          <p:spPr>
            <a:xfrm>
              <a:off x="5206425" y="4837594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7" name="Can 86"/>
            <p:cNvSpPr/>
            <p:nvPr/>
          </p:nvSpPr>
          <p:spPr>
            <a:xfrm>
              <a:off x="5206425" y="4996061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8" name="Can 87"/>
            <p:cNvSpPr/>
            <p:nvPr/>
          </p:nvSpPr>
          <p:spPr>
            <a:xfrm>
              <a:off x="5206425" y="5154528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9" name="Can 88"/>
            <p:cNvSpPr/>
            <p:nvPr/>
          </p:nvSpPr>
          <p:spPr>
            <a:xfrm>
              <a:off x="5206425" y="5325042"/>
              <a:ext cx="2036586" cy="216567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cxnSp>
        <p:nvCxnSpPr>
          <p:cNvPr id="7" name="Straight Arrow Connector 6"/>
          <p:cNvCxnSpPr>
            <a:stCxn id="89" idx="3"/>
          </p:cNvCxnSpPr>
          <p:nvPr/>
        </p:nvCxnSpPr>
        <p:spPr>
          <a:xfrm flipH="1" flipV="1">
            <a:off x="4646320" y="2157929"/>
            <a:ext cx="12317" cy="3253838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>
            <a:off x="4141382" y="5522551"/>
            <a:ext cx="980574" cy="299951"/>
          </a:xfrm>
          <a:prstGeom prst="curvedRightArrow">
            <a:avLst>
              <a:gd name="adj1" fmla="val 6935"/>
              <a:gd name="adj2" fmla="val 28927"/>
              <a:gd name="adj3" fmla="val 25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1955" y="5672493"/>
            <a:ext cx="388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21416" y="2078568"/>
            <a:ext cx="388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8994" y="2496236"/>
            <a:ext cx="5621756" cy="20521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730919" y="4250283"/>
            <a:ext cx="3501190" cy="1927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15829" y="3461817"/>
            <a:ext cx="4908884" cy="1559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3477984" y="1573180"/>
            <a:ext cx="3100283" cy="35405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995217" y="2266955"/>
            <a:ext cx="4187637" cy="8692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625892" y="4028870"/>
            <a:ext cx="2510090" cy="18903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5280218" y="4386312"/>
            <a:ext cx="1748324" cy="12383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4296241" y="2712625"/>
            <a:ext cx="3030848" cy="11080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971519" y="2228929"/>
            <a:ext cx="3840146" cy="33247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/>
          <p:nvPr/>
        </p:nvCxnSpPr>
        <p:spPr>
          <a:xfrm flipV="1">
            <a:off x="326117" y="2539811"/>
            <a:ext cx="2935298" cy="399647"/>
          </a:xfrm>
          <a:prstGeom prst="curvedConnector3">
            <a:avLst>
              <a:gd name="adj1" fmla="val 11824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-540000" flipV="1">
            <a:off x="252663" y="3459233"/>
            <a:ext cx="1972818" cy="1692182"/>
          </a:xfrm>
          <a:prstGeom prst="curvedConnector3">
            <a:avLst>
              <a:gd name="adj1" fmla="val 176243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/>
          <p:nvPr/>
        </p:nvCxnSpPr>
        <p:spPr>
          <a:xfrm rot="10800000" flipV="1">
            <a:off x="6413918" y="3142877"/>
            <a:ext cx="1817115" cy="691988"/>
          </a:xfrm>
          <a:prstGeom prst="curvedConnector3">
            <a:avLst>
              <a:gd name="adj1" fmla="val 149815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/>
          <p:nvPr/>
        </p:nvCxnSpPr>
        <p:spPr>
          <a:xfrm rot="9900000" flipV="1">
            <a:off x="6420425" y="4078745"/>
            <a:ext cx="1387911" cy="1015260"/>
          </a:xfrm>
          <a:prstGeom prst="curvedConnector3">
            <a:avLst>
              <a:gd name="adj1" fmla="val 146874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ontent Placeholder 2"/>
          <p:cNvSpPr txBox="1">
            <a:spLocks/>
          </p:cNvSpPr>
          <p:nvPr/>
        </p:nvSpPr>
        <p:spPr>
          <a:xfrm>
            <a:off x="130847" y="6571907"/>
            <a:ext cx="3130567" cy="1828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Idealized and simplified case for illustration</a:t>
            </a:r>
          </a:p>
        </p:txBody>
      </p:sp>
      <p:sp>
        <p:nvSpPr>
          <p:cNvPr id="147" name="Content Placeholder 2"/>
          <p:cNvSpPr txBox="1">
            <a:spLocks/>
          </p:cNvSpPr>
          <p:nvPr/>
        </p:nvSpPr>
        <p:spPr>
          <a:xfrm>
            <a:off x="3155322" y="2699701"/>
            <a:ext cx="3405854" cy="2711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Astronauts in a typical cylindrical aluminum spacecraft </a:t>
            </a:r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3175976" y="5882223"/>
            <a:ext cx="3583050" cy="3125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Superconducting solenoid coil with uniform magnetic field</a:t>
            </a: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>
          <a:xfrm>
            <a:off x="213267" y="3607390"/>
            <a:ext cx="2593903" cy="2268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Incident space radiation</a:t>
            </a:r>
          </a:p>
        </p:txBody>
      </p:sp>
      <p:sp>
        <p:nvSpPr>
          <p:cNvPr id="150" name="Content Placeholder 2"/>
          <p:cNvSpPr txBox="1">
            <a:spLocks/>
          </p:cNvSpPr>
          <p:nvPr/>
        </p:nvSpPr>
        <p:spPr>
          <a:xfrm>
            <a:off x="130848" y="4481361"/>
            <a:ext cx="2593903" cy="2268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Space radiation deflected based on rigidity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6671564" y="4454013"/>
            <a:ext cx="2328344" cy="548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NASA Astronaut Scott Kelly and Russian Cosmonaut Mikhail 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Kornienko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 on the International Space Station during their year in space (image courtesy of NASA)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5D71690-290F-484D-9FBD-8C49B10CAE8C}"/>
              </a:ext>
            </a:extLst>
          </p:cNvPr>
          <p:cNvSpPr/>
          <p:nvPr/>
        </p:nvSpPr>
        <p:spPr>
          <a:xfrm>
            <a:off x="7648255" y="29760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Mitigate Risks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EA911531-3C73-E24E-B02B-B6AD8245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What is Active Magnetic Shielding?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DAFF4B-B6B5-C149-9DC1-80AA7783C284}"/>
              </a:ext>
            </a:extLst>
          </p:cNvPr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92" grpId="0"/>
      <p:bldP spid="147" grpId="0"/>
      <p:bldP spid="148" grpId="0"/>
      <p:bldP spid="149" grpId="0"/>
      <p:bldP spid="149" grpId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236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11" y="139931"/>
            <a:ext cx="8375177" cy="1143823"/>
          </a:xfrm>
        </p:spPr>
        <p:txBody>
          <a:bodyPr/>
          <a:lstStyle/>
          <a:p>
            <a:pPr algn="l"/>
            <a:r>
              <a:rPr lang="en-US" sz="2800" b="0" dirty="0"/>
              <a:t>History of Active Magnetic Shielding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9588" y="6446944"/>
            <a:ext cx="27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A36C8B-B3C9-9541-9932-89E4481976E9}" type="slidenum">
              <a:rPr lang="en-US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D28BF-5CC2-A045-8102-0B1AE5D8DF82}"/>
              </a:ext>
            </a:extLst>
          </p:cNvPr>
          <p:cNvSpPr/>
          <p:nvPr/>
        </p:nvSpPr>
        <p:spPr>
          <a:xfrm>
            <a:off x="7648255" y="297602"/>
            <a:ext cx="1381445" cy="8128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Mitigate Risks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6504ECA6-A2C6-4843-8217-1C752B5E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881"/>
            <a:ext cx="9144000" cy="47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0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3448</Words>
  <Application>Microsoft Macintosh PowerPoint</Application>
  <PresentationFormat>On-screen Show (4:3)</PresentationFormat>
  <Paragraphs>434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Times New Roman</vt:lpstr>
      <vt:lpstr>Wingdings</vt:lpstr>
      <vt:lpstr>1_Custom Design</vt:lpstr>
      <vt:lpstr>Custom Design</vt:lpstr>
      <vt:lpstr>2_Custom Design</vt:lpstr>
      <vt:lpstr>3_Custom Design</vt:lpstr>
      <vt:lpstr>6_Custom Design</vt:lpstr>
      <vt:lpstr> Active Magnetic Shielding to Reduce Dose to Astronauts on an Interplanetary Mission</vt:lpstr>
      <vt:lpstr>Overview</vt:lpstr>
      <vt:lpstr>NASA’s Human Space Exploration Strategy</vt:lpstr>
      <vt:lpstr>NASA’s Top Human Spaceflight Risks</vt:lpstr>
      <vt:lpstr>Space Radiation Environment</vt:lpstr>
      <vt:lpstr>Space Radiation Effects</vt:lpstr>
      <vt:lpstr>Space Radiation Risk Mitigation Strategies</vt:lpstr>
      <vt:lpstr>What is Active Magnetic Shielding?</vt:lpstr>
      <vt:lpstr>History of Active Magnetic Shielding</vt:lpstr>
      <vt:lpstr>History of Active Magnetic Shielding</vt:lpstr>
      <vt:lpstr>Overview</vt:lpstr>
      <vt:lpstr>Hypothesis &amp; Specific Aims</vt:lpstr>
      <vt:lpstr>Experiment Design for SA1</vt:lpstr>
      <vt:lpstr>Trade Tree for SA1</vt:lpstr>
      <vt:lpstr>Modeling Space Radiation Environment</vt:lpstr>
      <vt:lpstr>Modeling Space Radiation Environment</vt:lpstr>
      <vt:lpstr>Modeling the Astronaut</vt:lpstr>
      <vt:lpstr>Baseline Geometry</vt:lpstr>
      <vt:lpstr>NASA Standard Water Wall Configuration</vt:lpstr>
      <vt:lpstr>NASA 6+1 Solenoid Configuration</vt:lpstr>
      <vt:lpstr>Toroid Configuration</vt:lpstr>
      <vt:lpstr>Model Validation via Beam Experiments</vt:lpstr>
      <vt:lpstr>Model Validation via Beam Experiments</vt:lpstr>
      <vt:lpstr>Model Validation via Beam Experiments</vt:lpstr>
      <vt:lpstr>Model Validation via Beam Experiments</vt:lpstr>
      <vt:lpstr>Initial Results</vt:lpstr>
      <vt:lpstr>Innovation</vt:lpstr>
      <vt:lpstr>Significance</vt:lpstr>
      <vt:lpstr>Next Steps</vt:lpstr>
      <vt:lpstr>Thank you to my Advisory Committee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Reed,Gini L</dc:creator>
  <cp:lastModifiedBy>Kristine L Ferrone</cp:lastModifiedBy>
  <cp:revision>112</cp:revision>
  <cp:lastPrinted>2018-05-21T19:31:14Z</cp:lastPrinted>
  <dcterms:created xsi:type="dcterms:W3CDTF">2015-01-07T21:10:51Z</dcterms:created>
  <dcterms:modified xsi:type="dcterms:W3CDTF">2018-11-28T02:44:03Z</dcterms:modified>
</cp:coreProperties>
</file>