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9" r:id="rId1"/>
  </p:sldMasterIdLst>
  <p:sldIdLst>
    <p:sldId id="256" r:id="rId2"/>
    <p:sldId id="258" r:id="rId3"/>
    <p:sldId id="281" r:id="rId4"/>
    <p:sldId id="279" r:id="rId5"/>
    <p:sldId id="280" r:id="rId6"/>
    <p:sldId id="262" r:id="rId7"/>
    <p:sldId id="283" r:id="rId8"/>
    <p:sldId id="259" r:id="rId9"/>
    <p:sldId id="282" r:id="rId10"/>
    <p:sldId id="269" r:id="rId11"/>
    <p:sldId id="265" r:id="rId12"/>
    <p:sldId id="286" r:id="rId13"/>
    <p:sldId id="276" r:id="rId14"/>
    <p:sldId id="284" r:id="rId15"/>
    <p:sldId id="285" r:id="rId16"/>
    <p:sldId id="260" r:id="rId17"/>
    <p:sldId id="273" r:id="rId18"/>
    <p:sldId id="288" r:id="rId19"/>
    <p:sldId id="28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>
        <p:scale>
          <a:sx n="71" d="100"/>
          <a:sy n="71" d="100"/>
        </p:scale>
        <p:origin x="42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1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57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865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1742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552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281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590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217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997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17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97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46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4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304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44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36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0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511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frejon@irfu.s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rejon@irfu.s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rejon@irfu.s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rejon@irfu.se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rejon@irfu.se" TargetMode="Externa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frejon@irfu.se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frejon@irfu.s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frejon@irfu.s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frejon@irfu.s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rejon@irfu.s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frejon@irfu.s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rejon@irfu.s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rejon@irfu.se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frejon@irfu.s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frejon@irfu.se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frejon@irfu.se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frejon@irfu.se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36580"/>
            <a:ext cx="8825658" cy="3329581"/>
          </a:xfrm>
        </p:spPr>
        <p:txBody>
          <a:bodyPr/>
          <a:lstStyle/>
          <a:p>
            <a:r>
              <a:rPr lang="en-GB" sz="4800" dirty="0"/>
              <a:t>Low energy ion measurements at </a:t>
            </a:r>
            <a:r>
              <a:rPr lang="en-GB" sz="4800" dirty="0" smtClean="0"/>
              <a:t>comet 67P</a:t>
            </a:r>
            <a:endParaRPr lang="sv-SE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With the rosetta DUAL Langmuir probe, Using SPIS </a:t>
            </a:r>
            <a:endParaRPr lang="sv-SE" dirty="0"/>
          </a:p>
        </p:txBody>
      </p:sp>
      <p:sp>
        <p:nvSpPr>
          <p:cNvPr id="4" name="TextBox 3"/>
          <p:cNvSpPr txBox="1"/>
          <p:nvPr/>
        </p:nvSpPr>
        <p:spPr>
          <a:xfrm>
            <a:off x="222637" y="6241774"/>
            <a:ext cx="956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Fredrik Johansson </a:t>
            </a:r>
            <a:r>
              <a:rPr lang="sv-SE" dirty="0" smtClean="0">
                <a:hlinkClick r:id="rId2"/>
              </a:rPr>
              <a:t>frejon@irfu.se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63896" cy="137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2"/>
    </mc:Choice>
    <mc:Fallback xmlns="">
      <p:transition spd="slow" advTm="2194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34" y="2622021"/>
            <a:ext cx="7364070" cy="41957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Results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50660" r="1497" b="651"/>
          <a:stretch/>
        </p:blipFill>
        <p:spPr>
          <a:xfrm>
            <a:off x="1668637" y="1470500"/>
            <a:ext cx="8526397" cy="43641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16142" y="6448451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4"/>
              </a:rPr>
              <a:t>frejon@irfu.se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912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81"/>
    </mc:Choice>
    <mc:Fallback xmlns="">
      <p:transition spd="slow" advTm="6458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80" y="2622021"/>
            <a:ext cx="7364070" cy="4195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Results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4908879" cy="4195481"/>
          </a:xfrm>
        </p:spPr>
        <p:txBody>
          <a:bodyPr>
            <a:normAutofit/>
          </a:bodyPr>
          <a:lstStyle/>
          <a:p>
            <a:r>
              <a:rPr lang="en-GB" dirty="0" smtClean="0"/>
              <a:t>Log-log </a:t>
            </a:r>
            <a:r>
              <a:rPr lang="en-GB" dirty="0"/>
              <a:t>plot of fraction of measured ion current and expected ion current from </a:t>
            </a:r>
            <a:r>
              <a:rPr lang="en-GB" dirty="0" smtClean="0"/>
              <a:t>theory </a:t>
            </a:r>
            <a:r>
              <a:rPr lang="en-GB" dirty="0"/>
              <a:t>vs ratio of Spacecraft potential to ion energy, reveals a power law </a:t>
            </a:r>
            <a:r>
              <a:rPr lang="en-GB" dirty="0" smtClean="0"/>
              <a:t>relation</a:t>
            </a:r>
            <a:endParaRPr lang="en-GB" dirty="0"/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GB" dirty="0"/>
              <a:t> = -0.36 ± 0.03, </a:t>
            </a:r>
            <a:r>
              <a:rPr lang="en-GB" dirty="0" smtClean="0"/>
              <a:t>used </a:t>
            </a:r>
            <a:r>
              <a:rPr lang="en-GB" dirty="0"/>
              <a:t>to construct </a:t>
            </a:r>
            <a:r>
              <a:rPr lang="en-GB" dirty="0" smtClean="0"/>
              <a:t>new </a:t>
            </a:r>
            <a:r>
              <a:rPr lang="en-GB" dirty="0"/>
              <a:t>model. </a:t>
            </a:r>
            <a:endParaRPr lang="en-GB" dirty="0" smtClean="0"/>
          </a:p>
          <a:p>
            <a:r>
              <a:rPr lang="en-GB" dirty="0" smtClean="0"/>
              <a:t>Offset of </a:t>
            </a:r>
            <a:r>
              <a:rPr lang="en-GB" dirty="0"/>
              <a:t>the fit is negligibly close to </a:t>
            </a:r>
            <a:r>
              <a:rPr lang="en-GB" dirty="0" smtClean="0"/>
              <a:t>0 </a:t>
            </a:r>
            <a:r>
              <a:rPr lang="en-SE" dirty="0" smtClean="0"/>
              <a:t>→</a:t>
            </a:r>
            <a:r>
              <a:rPr lang="sv-SE" dirty="0" smtClean="0"/>
              <a:t> safely ignore</a:t>
            </a:r>
            <a:endParaRPr lang="en-GB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19" y="1579988"/>
            <a:ext cx="6079961" cy="45599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16142" y="6448451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4"/>
              </a:rPr>
              <a:t>frejon@irfu.se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472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76"/>
    </mc:Choice>
    <mc:Fallback xmlns="">
      <p:transition spd="slow" advTm="7357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80" y="2622021"/>
            <a:ext cx="7364070" cy="4195762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54953" y="351148"/>
            <a:ext cx="3906520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v-SE" sz="3600" dirty="0" smtClean="0"/>
              <a:t>Theory</a:t>
            </a:r>
            <a:endParaRPr lang="sv-SE" sz="3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-1" r="3764" b="-514"/>
          <a:stretch/>
        </p:blipFill>
        <p:spPr>
          <a:xfrm>
            <a:off x="906135" y="1202285"/>
            <a:ext cx="4492688" cy="4335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31787" y="436335"/>
            <a:ext cx="4512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600" dirty="0"/>
              <a:t>New Model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9574" y="2216071"/>
            <a:ext cx="4194935" cy="864045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219012" y="6085907"/>
            <a:ext cx="5840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U. </a:t>
            </a:r>
            <a:r>
              <a:rPr lang="en-GB" sz="1200" dirty="0" err="1"/>
              <a:t>Fahleson</a:t>
            </a:r>
            <a:r>
              <a:rPr lang="en-GB" sz="1200" dirty="0"/>
              <a:t>, C.-G. </a:t>
            </a:r>
            <a:r>
              <a:rPr lang="en-GB" sz="1200" dirty="0" err="1" smtClean="0"/>
              <a:t>Fälthammar</a:t>
            </a:r>
            <a:r>
              <a:rPr lang="en-GB" sz="1200" dirty="0"/>
              <a:t>, and A. Pedersen, “</a:t>
            </a:r>
            <a:r>
              <a:rPr lang="en-GB" sz="1200" dirty="0" err="1"/>
              <a:t>Ionospheric</a:t>
            </a:r>
            <a:r>
              <a:rPr lang="en-GB" sz="1200" dirty="0"/>
              <a:t> </a:t>
            </a:r>
            <a:r>
              <a:rPr lang="en-GB" sz="1200" dirty="0" err="1"/>
              <a:t>temperaure</a:t>
            </a:r>
            <a:endParaRPr lang="en-GB" sz="1200" dirty="0"/>
          </a:p>
          <a:p>
            <a:r>
              <a:rPr lang="en-GB" sz="1200" dirty="0"/>
              <a:t>and density measurements by means of spherical double probes,”</a:t>
            </a:r>
          </a:p>
          <a:p>
            <a:r>
              <a:rPr lang="en-GB" sz="1200" dirty="0"/>
              <a:t>Planet. Space Sci., vol. 22, pp. 41–66, </a:t>
            </a:r>
            <a:r>
              <a:rPr lang="en-GB" sz="1200" dirty="0" smtClean="0"/>
              <a:t>1974.</a:t>
            </a:r>
            <a:endParaRPr lang="sv-SE" sz="1200" dirty="0"/>
          </a:p>
        </p:txBody>
      </p:sp>
      <p:grpSp>
        <p:nvGrpSpPr>
          <p:cNvPr id="9" name="Group 8"/>
          <p:cNvGrpSpPr/>
          <p:nvPr/>
        </p:nvGrpSpPr>
        <p:grpSpPr>
          <a:xfrm>
            <a:off x="5729775" y="1340852"/>
            <a:ext cx="4716622" cy="1629415"/>
            <a:chOff x="4946349" y="3904101"/>
            <a:chExt cx="6822659" cy="251651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43"/>
            <a:stretch/>
          </p:blipFill>
          <p:spPr>
            <a:xfrm>
              <a:off x="4946349" y="3904101"/>
              <a:ext cx="6822659" cy="251651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610" y="3927006"/>
              <a:ext cx="6587901" cy="1361634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10516142" y="6448451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6"/>
              </a:rPr>
              <a:t>frejon@irfu.se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0744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55"/>
    </mc:Choice>
    <mc:Fallback xmlns="">
      <p:transition spd="slow" advTm="10895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34" y="2622021"/>
            <a:ext cx="7364070" cy="4195762"/>
          </a:xfr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964032" y="2052918"/>
            <a:ext cx="5503070" cy="41954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dirty="0" smtClean="0"/>
              <a:t>When the spacecraft potential is comparable to the ion energy, the theoretical model no longer holds as the ion trajectories are perturbed. Instead, we present a new model to predict measurements in this regime:</a:t>
            </a: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  <a:p>
            <a:r>
              <a:rPr lang="en-GB" dirty="0" smtClean="0"/>
              <a:t>(</a:t>
            </a:r>
            <a:r>
              <a:rPr lang="en-GB" dirty="0"/>
              <a:t>1+|V</a:t>
            </a:r>
            <a:r>
              <a:rPr lang="en-GB" baseline="-25000" dirty="0"/>
              <a:t>sc</a:t>
            </a:r>
            <a:r>
              <a:rPr lang="en-GB" dirty="0"/>
              <a:t>|/</a:t>
            </a:r>
            <a:r>
              <a:rPr lang="en-GB" dirty="0" smtClean="0"/>
              <a:t>E</a:t>
            </a:r>
            <a:r>
              <a:rPr lang="en-GB" baseline="-25000" dirty="0" smtClean="0"/>
              <a:t>i</a:t>
            </a:r>
            <a:r>
              <a:rPr lang="en-GB" dirty="0" smtClean="0"/>
              <a:t>)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GB" dirty="0" smtClean="0"/>
              <a:t> </a:t>
            </a:r>
            <a:r>
              <a:rPr lang="en-GB" dirty="0"/>
              <a:t>behaves nicely at any value for E</a:t>
            </a:r>
            <a:r>
              <a:rPr lang="en-GB" baseline="-25000" dirty="0"/>
              <a:t>i</a:t>
            </a:r>
            <a:r>
              <a:rPr lang="en-GB" dirty="0"/>
              <a:t>, V</a:t>
            </a:r>
            <a:r>
              <a:rPr lang="en-GB" baseline="-25000" dirty="0"/>
              <a:t>sc</a:t>
            </a:r>
            <a:r>
              <a:rPr lang="en-GB" dirty="0"/>
              <a:t>, simply reduces to Eq 1 for </a:t>
            </a:r>
            <a:r>
              <a:rPr lang="en-GB" dirty="0" smtClean="0"/>
              <a:t>V</a:t>
            </a:r>
            <a:r>
              <a:rPr lang="en-GB" baseline="-25000" dirty="0" smtClean="0"/>
              <a:t>sc</a:t>
            </a:r>
            <a:r>
              <a:rPr lang="en-GB" dirty="0" smtClean="0"/>
              <a:t>/E</a:t>
            </a:r>
            <a:r>
              <a:rPr lang="en-GB" baseline="-25000" dirty="0" smtClean="0"/>
              <a:t>i</a:t>
            </a:r>
            <a:r>
              <a:rPr lang="en-GB" dirty="0" smtClean="0"/>
              <a:t> </a:t>
            </a:r>
            <a:r>
              <a:rPr lang="en-SE" dirty="0"/>
              <a:t>→ </a:t>
            </a:r>
            <a:r>
              <a:rPr lang="en-GB" dirty="0"/>
              <a:t>0.</a:t>
            </a:r>
          </a:p>
          <a:p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New model</a:t>
            </a:r>
            <a:endParaRPr lang="sv-SE" dirty="0"/>
          </a:p>
        </p:txBody>
      </p:sp>
      <p:grpSp>
        <p:nvGrpSpPr>
          <p:cNvPr id="9" name="Group 8"/>
          <p:cNvGrpSpPr/>
          <p:nvPr/>
        </p:nvGrpSpPr>
        <p:grpSpPr>
          <a:xfrm>
            <a:off x="1423867" y="3518321"/>
            <a:ext cx="4716622" cy="1629415"/>
            <a:chOff x="4946349" y="3904101"/>
            <a:chExt cx="6822659" cy="251651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43"/>
            <a:stretch/>
          </p:blipFill>
          <p:spPr>
            <a:xfrm>
              <a:off x="4946349" y="3904101"/>
              <a:ext cx="6822659" cy="251651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610" y="3927006"/>
              <a:ext cx="6587901" cy="136163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537836" y="670496"/>
            <a:ext cx="3986398" cy="2764844"/>
            <a:chOff x="6782402" y="2554014"/>
            <a:chExt cx="4908810" cy="3470865"/>
          </a:xfrm>
        </p:grpSpPr>
        <p:grpSp>
          <p:nvGrpSpPr>
            <p:cNvPr id="18" name="Group 17"/>
            <p:cNvGrpSpPr/>
            <p:nvPr/>
          </p:nvGrpSpPr>
          <p:grpSpPr>
            <a:xfrm>
              <a:off x="6782402" y="2554014"/>
              <a:ext cx="4908810" cy="3470865"/>
              <a:chOff x="5074072" y="1340746"/>
              <a:chExt cx="6622394" cy="4684133"/>
            </a:xfrm>
          </p:grpSpPr>
          <p:pic>
            <p:nvPicPr>
              <p:cNvPr id="19" name="Content Placeholder 2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072" y="1340746"/>
                <a:ext cx="6622394" cy="4684133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>
              <a:xfrm>
                <a:off x="6306207" y="1576552"/>
                <a:ext cx="21021" cy="3815255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6237891" y="1886606"/>
                <a:ext cx="1539766" cy="1720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500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Neutral gas outflow velocity</a:t>
                </a:r>
              </a:p>
            </p:txBody>
          </p:sp>
          <p:sp>
            <p:nvSpPr>
              <p:cNvPr id="22" name="Left Arrow 21"/>
              <p:cNvSpPr/>
              <p:nvPr/>
            </p:nvSpPr>
            <p:spPr>
              <a:xfrm>
                <a:off x="7161168" y="4580195"/>
                <a:ext cx="984349" cy="683172"/>
              </a:xfrm>
              <a:prstGeom prst="leftArrow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8329449" y="2728742"/>
              <a:ext cx="0" cy="2827041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10516142" y="6448451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6"/>
              </a:rPr>
              <a:t>frejon@irfu.se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888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97"/>
    </mc:Choice>
    <mc:Fallback xmlns="">
      <p:transition spd="slow" advTm="6189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18648" r="25523" b="41449"/>
          <a:stretch/>
        </p:blipFill>
        <p:spPr>
          <a:xfrm>
            <a:off x="112644" y="2936740"/>
            <a:ext cx="7481543" cy="38431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Has this been done before?</a:t>
            </a:r>
            <a:br>
              <a:rPr lang="sv-SE" dirty="0" smtClean="0"/>
            </a:br>
            <a:r>
              <a:rPr lang="sv-SE" dirty="0" smtClean="0"/>
              <a:t>Gravitational analogy -&gt; Meteroid impacts on Moon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4" t="16276" r="27642" b="41853"/>
          <a:stretch/>
        </p:blipFill>
        <p:spPr>
          <a:xfrm>
            <a:off x="6480313" y="3240156"/>
            <a:ext cx="5635885" cy="3539715"/>
          </a:xfrm>
        </p:spPr>
      </p:pic>
    </p:spTree>
    <p:extLst>
      <p:ext uri="{BB962C8B-B14F-4D97-AF65-F5344CB8AC3E}">
        <p14:creationId xmlns:p14="http://schemas.microsoft.com/office/powerpoint/2010/main" val="340651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Has this been done before?</a:t>
            </a:r>
            <a:br>
              <a:rPr lang="sv-SE" dirty="0" smtClean="0"/>
            </a:br>
            <a:r>
              <a:rPr lang="sv-SE" dirty="0" smtClean="0"/>
              <a:t>Gravitational analogy -&gt; Meteroid impacts on Moon</a:t>
            </a:r>
            <a:endParaRPr lang="sv-SE" dirty="0"/>
          </a:p>
        </p:txBody>
      </p:sp>
      <p:grpSp>
        <p:nvGrpSpPr>
          <p:cNvPr id="24" name="Group 23"/>
          <p:cNvGrpSpPr/>
          <p:nvPr/>
        </p:nvGrpSpPr>
        <p:grpSpPr>
          <a:xfrm>
            <a:off x="2031958" y="3320121"/>
            <a:ext cx="3590951" cy="2538431"/>
            <a:chOff x="5860425" y="3494941"/>
            <a:chExt cx="3590951" cy="25384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0425" y="3494941"/>
              <a:ext cx="3590951" cy="253843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474226" y="5504070"/>
              <a:ext cx="1610139" cy="450574"/>
            </a:xfrm>
            <a:prstGeom prst="rect">
              <a:avLst/>
            </a:prstGeom>
            <a:solidFill>
              <a:schemeClr val="accent1"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63656" y="1930400"/>
            <a:ext cx="4546322" cy="4782457"/>
            <a:chOff x="1467827" y="1854164"/>
            <a:chExt cx="4300463" cy="4974080"/>
          </a:xfrm>
        </p:grpSpPr>
        <p:grpSp>
          <p:nvGrpSpPr>
            <p:cNvPr id="14" name="Group 13"/>
            <p:cNvGrpSpPr/>
            <p:nvPr/>
          </p:nvGrpSpPr>
          <p:grpSpPr>
            <a:xfrm>
              <a:off x="1467827" y="1854164"/>
              <a:ext cx="4300463" cy="4974080"/>
              <a:chOff x="2328721" y="1804480"/>
              <a:chExt cx="4300463" cy="497408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13" t="28614" r="29239" b="3640"/>
              <a:stretch/>
            </p:blipFill>
            <p:spPr>
              <a:xfrm>
                <a:off x="2328721" y="1804480"/>
                <a:ext cx="3723860" cy="4974080"/>
              </a:xfrm>
              <a:prstGeom prst="rect">
                <a:avLst/>
              </a:prstGeom>
            </p:spPr>
          </p:pic>
          <p:cxnSp>
            <p:nvCxnSpPr>
              <p:cNvPr id="10" name="Straight Connector 9"/>
              <p:cNvCxnSpPr/>
              <p:nvPr/>
            </p:nvCxnSpPr>
            <p:spPr>
              <a:xfrm flipH="1">
                <a:off x="2905323" y="4883284"/>
                <a:ext cx="293676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5955348" y="4698619"/>
                <a:ext cx="673836" cy="38413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dirty="0" smtClean="0">
                    <a:solidFill>
                      <a:srgbClr val="92D050"/>
                    </a:solidFill>
                  </a:rPr>
                  <a:t>13.4</a:t>
                </a:r>
                <a:endParaRPr lang="sv-SE" dirty="0">
                  <a:solidFill>
                    <a:srgbClr val="92D050"/>
                  </a:solidFill>
                </a:endParaRPr>
              </a:p>
            </p:txBody>
          </p:sp>
        </p:grpSp>
        <p:cxnSp>
          <p:nvCxnSpPr>
            <p:cNvPr id="16" name="Straight Arrow Connector 15"/>
            <p:cNvCxnSpPr/>
            <p:nvPr/>
          </p:nvCxnSpPr>
          <p:spPr>
            <a:xfrm flipH="1">
              <a:off x="2067129" y="4341204"/>
              <a:ext cx="65661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2044429" y="5061652"/>
              <a:ext cx="65661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779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t="4408" r="15138" b="8200"/>
          <a:stretch/>
        </p:blipFill>
        <p:spPr>
          <a:xfrm>
            <a:off x="320565" y="144003"/>
            <a:ext cx="12323379" cy="6887420"/>
          </a:xfrm>
        </p:spPr>
      </p:pic>
      <p:sp>
        <p:nvSpPr>
          <p:cNvPr id="5" name="Rectangle 4"/>
          <p:cNvSpPr/>
          <p:nvPr/>
        </p:nvSpPr>
        <p:spPr>
          <a:xfrm>
            <a:off x="10516142" y="6448451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3"/>
              </a:rPr>
              <a:t>frejon@irfu.se</a:t>
            </a:r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Thank you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179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4"/>
    </mc:Choice>
    <mc:Fallback xmlns="">
      <p:transition spd="slow" advTm="1294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t="3621"/>
          <a:stretch/>
        </p:blipFill>
        <p:spPr>
          <a:xfrm>
            <a:off x="2398761" y="1080655"/>
            <a:ext cx="6502103" cy="5777346"/>
          </a:xfrm>
          <a:ln>
            <a:solidFill>
              <a:schemeClr val="bg1"/>
            </a:solidFill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46111" y="440766"/>
            <a:ext cx="11091677" cy="1400530"/>
          </a:xfrm>
        </p:spPr>
        <p:txBody>
          <a:bodyPr/>
          <a:lstStyle/>
          <a:p>
            <a:r>
              <a:rPr lang="sv-SE" dirty="0" smtClean="0"/>
              <a:t>-50V</a:t>
            </a:r>
            <a:r>
              <a:rPr lang="sv-SE" baseline="-25000" dirty="0" smtClean="0"/>
              <a:t>p </a:t>
            </a:r>
            <a:r>
              <a:rPr lang="sv-SE" dirty="0" smtClean="0"/>
              <a:t>Equipotential surface profile</a:t>
            </a:r>
            <a:endParaRPr lang="sv-SE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10516142" y="6448451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3"/>
              </a:rPr>
              <a:t>frejon@irfu.se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89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6"/>
    </mc:Choice>
    <mc:Fallback xmlns="">
      <p:transition spd="slow" advTm="2134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80" y="2622021"/>
            <a:ext cx="7364070" cy="41957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7257" y="6119336"/>
            <a:ext cx="50029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SPIS Simulation: ~ 2 Million PIC Ion macroparticles, M-B electron fluid , </a:t>
            </a:r>
            <a:r>
              <a:rPr lang="sv-SE" sz="1400" dirty="0"/>
              <a:t>40x40x60m box </a:t>
            </a:r>
            <a:r>
              <a:rPr lang="sv-SE" sz="1400" dirty="0" smtClean="0"/>
              <a:t>400k Tetrahedrons mesh, 10 LP sweeps per simulation </a:t>
            </a:r>
            <a:endParaRPr lang="sv-S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537563" y="6130674"/>
            <a:ext cx="5081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SPIS Langmuir Probe sweep experiment: 200.000 particles back-tracked, 0.02 eV energy resolution</a:t>
            </a:r>
            <a:endParaRPr lang="sv-SE" sz="14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46111" y="440766"/>
            <a:ext cx="11091677" cy="1400530"/>
          </a:xfrm>
        </p:spPr>
        <p:txBody>
          <a:bodyPr/>
          <a:lstStyle/>
          <a:p>
            <a:pPr algn="ctr"/>
            <a:r>
              <a:rPr lang="sv-SE" dirty="0"/>
              <a:t>The Simulations</a:t>
            </a:r>
            <a:endParaRPr lang="sv-SE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0516142" y="6448451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3"/>
              </a:rPr>
              <a:t>frejon@irfu.se</a:t>
            </a:r>
            <a:endParaRPr lang="sv-SE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4990" r="57733" b="12963"/>
          <a:stretch/>
        </p:blipFill>
        <p:spPr>
          <a:xfrm>
            <a:off x="6314680" y="1614832"/>
            <a:ext cx="5089818" cy="4052894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42756" t="17303" r="24062" b="16853"/>
          <a:stretch/>
        </p:blipFill>
        <p:spPr>
          <a:xfrm>
            <a:off x="1487845" y="1461897"/>
            <a:ext cx="3462528" cy="45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3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18"/>
    </mc:Choice>
    <mc:Fallback xmlns="">
      <p:transition spd="slow" advTm="7051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80" y="2622021"/>
            <a:ext cx="7364070" cy="41957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7257" y="6119336"/>
            <a:ext cx="50029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SPIS Simulation: ~ 2 Million PIC Ion macroparticles, M-B electron fluid , </a:t>
            </a:r>
            <a:r>
              <a:rPr lang="sv-SE" sz="1400" dirty="0"/>
              <a:t>40x40x60m box </a:t>
            </a:r>
            <a:r>
              <a:rPr lang="sv-SE" sz="1400" dirty="0" smtClean="0"/>
              <a:t>400k Tetrahedrons mesh, 10 LP sweeps per simulation </a:t>
            </a:r>
            <a:endParaRPr lang="sv-S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537563" y="6130674"/>
            <a:ext cx="5081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SPIS Langmuir Probe sweep experiment: 200.000 particles back-tracked, 0.02 eV energy resolution</a:t>
            </a:r>
            <a:endParaRPr lang="sv-SE" sz="14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46111" y="440766"/>
            <a:ext cx="11091677" cy="1400530"/>
          </a:xfrm>
        </p:spPr>
        <p:txBody>
          <a:bodyPr/>
          <a:lstStyle/>
          <a:p>
            <a:pPr algn="ctr"/>
            <a:r>
              <a:rPr lang="sv-SE" dirty="0"/>
              <a:t>The Simulations</a:t>
            </a:r>
            <a:endParaRPr lang="sv-SE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0516142" y="6448451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3"/>
              </a:rPr>
              <a:t>frejon@irfu.se</a:t>
            </a:r>
            <a:endParaRPr lang="sv-SE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4990" r="57733" b="12963"/>
          <a:stretch/>
        </p:blipFill>
        <p:spPr>
          <a:xfrm>
            <a:off x="6314680" y="1614832"/>
            <a:ext cx="5089818" cy="4052894"/>
          </a:xfrm>
        </p:spPr>
      </p:pic>
      <p:pic>
        <p:nvPicPr>
          <p:cNvPr id="16" name="Content Placeholder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3" t="6857" r="9561" b="11096"/>
          <a:stretch/>
        </p:blipFill>
        <p:spPr>
          <a:xfrm>
            <a:off x="276102" y="1369790"/>
            <a:ext cx="5705288" cy="454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7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18"/>
    </mc:Choice>
    <mc:Fallback xmlns="">
      <p:transition spd="slow" advTm="7051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80" y="2622021"/>
            <a:ext cx="7364070" cy="41957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044" y="148180"/>
            <a:ext cx="4516197" cy="317092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54954" y="1447800"/>
            <a:ext cx="5356682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dirty="0" smtClean="0"/>
              <a:t>Rosetta &amp; RPCLAP	</a:t>
            </a:r>
            <a:endParaRPr lang="sv-SE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1154954" y="2507673"/>
            <a:ext cx="4856963" cy="38792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The Langmuir Probes of Rosetta measures charged particles by varying potential to attract and repel positive and negative particles.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Measures density, temperature, ion flow speed, spacecraft potential V</a:t>
            </a:r>
            <a:r>
              <a:rPr lang="sv-SE" baseline="-25000" dirty="0" smtClean="0"/>
              <a:t>sc</a:t>
            </a:r>
            <a:r>
              <a:rPr lang="sv-SE" dirty="0" smtClean="0"/>
              <a:t>,  EUV flux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16142" y="6448451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4"/>
              </a:rPr>
              <a:t>frejon@irfu.se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416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70"/>
    </mc:Choice>
    <mc:Fallback xmlns="">
      <p:transition spd="slow" advTm="7627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91" y="1292263"/>
            <a:ext cx="9836309" cy="5604348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54954" y="1447800"/>
            <a:ext cx="5356682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v-SE" dirty="0" smtClean="0"/>
              <a:t>SPIS</a:t>
            </a:r>
            <a:endParaRPr lang="sv-SE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1154954" y="2507673"/>
            <a:ext cx="3396025" cy="387927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Spacecraft-plasma interaction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Simulate any plasma, any material. PIC, Maxwell-Boltzmann, others.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Spacecraft electronic circuitry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Secondary effects, photoemission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Open Source, developed by Onera, Artenum under ESA contract.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Can simulate a full Langmuir probe sweep experiment inside the simulation</a:t>
            </a:r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10516142" y="6448451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3"/>
              </a:rPr>
              <a:t>frejon@irfu.se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5910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95"/>
    </mc:Choice>
    <mc:Fallback xmlns="">
      <p:transition spd="slow" advTm="7529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80" y="2622021"/>
            <a:ext cx="7364070" cy="4195762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54953" y="351148"/>
            <a:ext cx="3906520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v-SE" sz="3600" dirty="0" smtClean="0"/>
              <a:t>Theory</a:t>
            </a:r>
            <a:endParaRPr lang="sv-SE" sz="3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-1" r="3764" b="-514"/>
          <a:stretch/>
        </p:blipFill>
        <p:spPr>
          <a:xfrm>
            <a:off x="906135" y="1202285"/>
            <a:ext cx="4492688" cy="43355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9012" y="6085907"/>
            <a:ext cx="5840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U. </a:t>
            </a:r>
            <a:r>
              <a:rPr lang="en-GB" sz="1200" dirty="0" err="1"/>
              <a:t>Fahleson</a:t>
            </a:r>
            <a:r>
              <a:rPr lang="en-GB" sz="1200" dirty="0"/>
              <a:t>, C.-G. </a:t>
            </a:r>
            <a:r>
              <a:rPr lang="en-GB" sz="1200" dirty="0" err="1" smtClean="0"/>
              <a:t>Fälthammar</a:t>
            </a:r>
            <a:r>
              <a:rPr lang="en-GB" sz="1200" dirty="0"/>
              <a:t>, and A. Pedersen, “</a:t>
            </a:r>
            <a:r>
              <a:rPr lang="en-GB" sz="1200" dirty="0" err="1"/>
              <a:t>Ionospheric</a:t>
            </a:r>
            <a:r>
              <a:rPr lang="en-GB" sz="1200" dirty="0"/>
              <a:t> </a:t>
            </a:r>
            <a:r>
              <a:rPr lang="en-GB" sz="1200" dirty="0" err="1"/>
              <a:t>temperaure</a:t>
            </a:r>
            <a:endParaRPr lang="en-GB" sz="1200" dirty="0"/>
          </a:p>
          <a:p>
            <a:r>
              <a:rPr lang="en-GB" sz="1200" dirty="0"/>
              <a:t>and density measurements by means of spherical double probes,”</a:t>
            </a:r>
          </a:p>
          <a:p>
            <a:r>
              <a:rPr lang="en-GB" sz="1200" dirty="0"/>
              <a:t>Planet. Space Sci., vol. 22, pp. 41–66, 1974.</a:t>
            </a:r>
            <a:endParaRPr lang="sv-SE" sz="1200" dirty="0"/>
          </a:p>
        </p:txBody>
      </p:sp>
      <p:sp>
        <p:nvSpPr>
          <p:cNvPr id="11" name="Rectangle 10"/>
          <p:cNvSpPr/>
          <p:nvPr/>
        </p:nvSpPr>
        <p:spPr>
          <a:xfrm>
            <a:off x="1149574" y="2216071"/>
            <a:ext cx="4194935" cy="864045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10516142" y="6448451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4"/>
              </a:rPr>
              <a:t>frejon@irfu.se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8071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06"/>
    </mc:Choice>
    <mc:Fallback xmlns="">
      <p:transition spd="slow" advTm="8170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80" y="2622021"/>
            <a:ext cx="7364070" cy="4195762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54953" y="351148"/>
            <a:ext cx="3906520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v-SE" sz="3600" dirty="0" smtClean="0"/>
              <a:t>Theory</a:t>
            </a:r>
            <a:endParaRPr lang="sv-SE" sz="3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-1" r="3764" b="-514"/>
          <a:stretch/>
        </p:blipFill>
        <p:spPr>
          <a:xfrm>
            <a:off x="906135" y="1202285"/>
            <a:ext cx="4492688" cy="4335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31787" y="436335"/>
            <a:ext cx="4512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600" dirty="0"/>
              <a:t>New Model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9574" y="2216071"/>
            <a:ext cx="4194935" cy="864045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219012" y="6085907"/>
            <a:ext cx="5840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U. </a:t>
            </a:r>
            <a:r>
              <a:rPr lang="en-GB" sz="1200" dirty="0" err="1"/>
              <a:t>Fahleson</a:t>
            </a:r>
            <a:r>
              <a:rPr lang="en-GB" sz="1200" dirty="0"/>
              <a:t>, C.-G. </a:t>
            </a:r>
            <a:r>
              <a:rPr lang="en-GB" sz="1200" dirty="0" err="1" smtClean="0"/>
              <a:t>Fälthammar</a:t>
            </a:r>
            <a:r>
              <a:rPr lang="en-GB" sz="1200" dirty="0"/>
              <a:t>, and A. Pedersen, “</a:t>
            </a:r>
            <a:r>
              <a:rPr lang="en-GB" sz="1200" dirty="0" err="1"/>
              <a:t>Ionospheric</a:t>
            </a:r>
            <a:r>
              <a:rPr lang="en-GB" sz="1200" dirty="0"/>
              <a:t> </a:t>
            </a:r>
            <a:r>
              <a:rPr lang="en-GB" sz="1200" dirty="0" err="1"/>
              <a:t>temperaure</a:t>
            </a:r>
            <a:endParaRPr lang="en-GB" sz="1200" dirty="0"/>
          </a:p>
          <a:p>
            <a:r>
              <a:rPr lang="en-GB" sz="1200" dirty="0"/>
              <a:t>and density measurements by means of spherical double probes,”</a:t>
            </a:r>
          </a:p>
          <a:p>
            <a:r>
              <a:rPr lang="en-GB" sz="1200" dirty="0"/>
              <a:t>Planet. Space Sci., vol. 22, pp. 41–66, </a:t>
            </a:r>
            <a:r>
              <a:rPr lang="en-GB" sz="1200" dirty="0" smtClean="0"/>
              <a:t>1974.</a:t>
            </a:r>
            <a:endParaRPr lang="sv-SE" sz="1200" dirty="0"/>
          </a:p>
        </p:txBody>
      </p:sp>
      <p:grpSp>
        <p:nvGrpSpPr>
          <p:cNvPr id="9" name="Group 8"/>
          <p:cNvGrpSpPr/>
          <p:nvPr/>
        </p:nvGrpSpPr>
        <p:grpSpPr>
          <a:xfrm>
            <a:off x="5729775" y="1340852"/>
            <a:ext cx="4716622" cy="1629415"/>
            <a:chOff x="4946349" y="3904101"/>
            <a:chExt cx="6822659" cy="251651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43"/>
            <a:stretch/>
          </p:blipFill>
          <p:spPr>
            <a:xfrm>
              <a:off x="4946349" y="3904101"/>
              <a:ext cx="6822659" cy="251651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610" y="3927006"/>
              <a:ext cx="6587901" cy="1361634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10516142" y="6448451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6"/>
              </a:rPr>
              <a:t>frejon@irfu.se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910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55"/>
    </mc:Choice>
    <mc:Fallback>
      <p:transition spd="slow" advTm="10895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80" y="2622021"/>
            <a:ext cx="7364070" cy="419576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72814" y="1398494"/>
            <a:ext cx="3977227" cy="463236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 smtClean="0"/>
              <a:t>Two independent measurements indicate high cometary ion speeds, suggesting the ions are decoupled from the neutrals,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 smtClean="0"/>
              <a:t>It has been shown [Vigren &amp; Eriksson 2017] that even a small ambipolar electric field is enough to accelerate the ions and decouple them from the neutrals.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 smtClean="0"/>
              <a:t>Resolving this problem tells us which mechanism is most important for the comet ionosphere.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7613" y="400422"/>
            <a:ext cx="4905187" cy="636495"/>
          </a:xfrm>
        </p:spPr>
        <p:txBody>
          <a:bodyPr/>
          <a:lstStyle/>
          <a:p>
            <a:pPr algn="ctr"/>
            <a:r>
              <a:rPr lang="sv-SE" sz="4000" dirty="0" smtClean="0"/>
              <a:t>The Problem	</a:t>
            </a:r>
            <a:endParaRPr lang="sv-SE" sz="4000" dirty="0"/>
          </a:p>
        </p:txBody>
      </p:sp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072" y="1340746"/>
            <a:ext cx="6622394" cy="468413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306207" y="1576552"/>
            <a:ext cx="21021" cy="381525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37890" y="1886607"/>
            <a:ext cx="15397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Neutral gas outflow Velocity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07550" y="6051709"/>
            <a:ext cx="3472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See Poster P189 Today, Odelstad et al. 2018</a:t>
            </a:r>
            <a:endParaRPr lang="sv-SE" sz="1200" dirty="0"/>
          </a:p>
        </p:txBody>
      </p:sp>
      <p:sp>
        <p:nvSpPr>
          <p:cNvPr id="10" name="Rectangle 9"/>
          <p:cNvSpPr/>
          <p:nvPr/>
        </p:nvSpPr>
        <p:spPr>
          <a:xfrm>
            <a:off x="10516142" y="6448451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4"/>
              </a:rPr>
              <a:t>frejon@irfu.se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56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70"/>
    </mc:Choice>
    <mc:Fallback xmlns="">
      <p:transition spd="slow" advTm="8987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374"/>
          <a:stretch/>
        </p:blipFill>
        <p:spPr>
          <a:xfrm>
            <a:off x="359412" y="1290503"/>
            <a:ext cx="9117648" cy="5245845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1" t="-26426" r="36509" b="2"/>
          <a:stretch/>
        </p:blipFill>
        <p:spPr>
          <a:xfrm>
            <a:off x="9502587" y="2522675"/>
            <a:ext cx="2492189" cy="391715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6111" y="440766"/>
            <a:ext cx="11091677" cy="1400530"/>
          </a:xfrm>
        </p:spPr>
        <p:txBody>
          <a:bodyPr/>
          <a:lstStyle/>
          <a:p>
            <a:pPr algn="ctr"/>
            <a:r>
              <a:rPr lang="sv-SE" dirty="0"/>
              <a:t>The Simulations</a:t>
            </a:r>
            <a:endParaRPr lang="sv-SE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10516142" y="6448451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5"/>
              </a:rPr>
              <a:t>frejon@irfu.se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25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"/>
    </mc:Choice>
    <mc:Fallback xmlns="">
      <p:transition spd="slow" advTm="124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374"/>
          <a:stretch/>
        </p:blipFill>
        <p:spPr>
          <a:xfrm>
            <a:off x="359412" y="1290503"/>
            <a:ext cx="9117648" cy="524584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1" t="-26426" r="36509" b="2"/>
          <a:stretch/>
        </p:blipFill>
        <p:spPr>
          <a:xfrm>
            <a:off x="9502587" y="2522675"/>
            <a:ext cx="2492189" cy="391715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96549" y="1969796"/>
            <a:ext cx="3370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Probe completely within spacecraft potential profile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880399" y="1940491"/>
            <a:ext cx="958049" cy="5821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80399" y="2509504"/>
            <a:ext cx="7225625" cy="17657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46111" y="440766"/>
            <a:ext cx="11091677" cy="1400530"/>
          </a:xfrm>
        </p:spPr>
        <p:txBody>
          <a:bodyPr/>
          <a:lstStyle/>
          <a:p>
            <a:pPr algn="ctr"/>
            <a:r>
              <a:rPr lang="sv-SE" dirty="0"/>
              <a:t>The Simulations</a:t>
            </a:r>
            <a:endParaRPr lang="sv-SE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10516142" y="6448451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5"/>
              </a:rPr>
              <a:t>frejon@irfu.se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513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"/>
    </mc:Choice>
    <mc:Fallback xmlns="">
      <p:transition spd="slow" advTm="54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80" y="2622021"/>
            <a:ext cx="7364070" cy="419576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6" t="11910" r="35305" b="44262"/>
          <a:stretch/>
        </p:blipFill>
        <p:spPr>
          <a:xfrm>
            <a:off x="6453611" y="1461897"/>
            <a:ext cx="5249657" cy="4476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2756" t="17303" r="24062" b="16853"/>
          <a:stretch/>
        </p:blipFill>
        <p:spPr>
          <a:xfrm>
            <a:off x="1487845" y="1461897"/>
            <a:ext cx="3462528" cy="45804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7257" y="6119336"/>
            <a:ext cx="50029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SPIS Simulation: ~ 2 Million PIC Ion macroparticles, M-B electron fluid , </a:t>
            </a:r>
            <a:r>
              <a:rPr lang="sv-SE" sz="1400" dirty="0"/>
              <a:t>40x40x60m box </a:t>
            </a:r>
            <a:r>
              <a:rPr lang="sv-SE" sz="1400" dirty="0" smtClean="0"/>
              <a:t>400k Tetrahedrons mesh, 10 LP sweeps per simulation </a:t>
            </a:r>
            <a:endParaRPr lang="sv-S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537563" y="6130674"/>
            <a:ext cx="5081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SPIS Langmuir Probe sweep experiment: 200.000 particles back-tracked, 0.02 eV energy resolution</a:t>
            </a:r>
            <a:endParaRPr lang="sv-SE" sz="14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46111" y="440766"/>
            <a:ext cx="11091677" cy="1400530"/>
          </a:xfrm>
        </p:spPr>
        <p:txBody>
          <a:bodyPr/>
          <a:lstStyle/>
          <a:p>
            <a:pPr algn="ctr"/>
            <a:r>
              <a:rPr lang="sv-SE" dirty="0"/>
              <a:t>The Simulations</a:t>
            </a:r>
            <a:endParaRPr lang="sv-SE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0516142" y="6448451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5"/>
              </a:rPr>
              <a:t>frejon@irfu.se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282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18"/>
    </mc:Choice>
    <mc:Fallback xmlns="">
      <p:transition spd="slow" advTm="70518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3785</TotalTime>
  <Words>587</Words>
  <Application>Microsoft Office PowerPoint</Application>
  <PresentationFormat>Widescreen</PresentationFormat>
  <Paragraphs>77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Ion</vt:lpstr>
      <vt:lpstr>Low energy ion measurements at comet 67P</vt:lpstr>
      <vt:lpstr>PowerPoint Presentation</vt:lpstr>
      <vt:lpstr>PowerPoint Presentation</vt:lpstr>
      <vt:lpstr>PowerPoint Presentation</vt:lpstr>
      <vt:lpstr>PowerPoint Presentation</vt:lpstr>
      <vt:lpstr>The Problem </vt:lpstr>
      <vt:lpstr>The Simulations</vt:lpstr>
      <vt:lpstr>The Simulations</vt:lpstr>
      <vt:lpstr>The Simulations</vt:lpstr>
      <vt:lpstr>Results</vt:lpstr>
      <vt:lpstr>Results</vt:lpstr>
      <vt:lpstr>PowerPoint Presentation</vt:lpstr>
      <vt:lpstr>New model</vt:lpstr>
      <vt:lpstr>Has this been done before? Gravitational analogy -&gt; Meteroid impacts on Moon</vt:lpstr>
      <vt:lpstr>Has this been done before? Gravitational analogy -&gt; Meteroid impacts on Moon</vt:lpstr>
      <vt:lpstr>Thank you</vt:lpstr>
      <vt:lpstr>-50Vp Equipotential surface profile</vt:lpstr>
      <vt:lpstr>The Simulations</vt:lpstr>
      <vt:lpstr>The Simulations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Low Energy ion measurements</dc:title>
  <dc:creator>Fredrik Leffe Johansson</dc:creator>
  <cp:lastModifiedBy>Fredrik Leffe Johansson</cp:lastModifiedBy>
  <cp:revision>76</cp:revision>
  <dcterms:created xsi:type="dcterms:W3CDTF">2018-06-24T01:25:56Z</dcterms:created>
  <dcterms:modified xsi:type="dcterms:W3CDTF">2018-10-25T00:13:23Z</dcterms:modified>
</cp:coreProperties>
</file>