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54.tif" ContentType="image/tiff"/>
  <Override PartName="/ppt/media/image50.tif" ContentType="image/tiff"/>
  <Override PartName="/ppt/media/image48.tif" ContentType="image/tiff"/>
  <Override PartName="/ppt/media/image47.png" ContentType="image/png"/>
  <Override PartName="/ppt/media/image49.png" ContentType="image/png"/>
  <Override PartName="/ppt/media/image20.tif" ContentType="image/tiff"/>
  <Override PartName="/ppt/media/image19.png" ContentType="image/png"/>
  <Override PartName="/ppt/media/image18.tif" ContentType="image/tiff"/>
  <Override PartName="/ppt/media/image30.png" ContentType="image/png"/>
  <Override PartName="/ppt/media/image17.png" ContentType="image/png"/>
  <Override PartName="/ppt/media/image38.tif" ContentType="image/tiff"/>
  <Override PartName="/ppt/media/image16.tif" ContentType="image/tiff"/>
  <Override PartName="/ppt/media/image15.png" ContentType="image/png"/>
  <Override PartName="/ppt/media/image14.tif" ContentType="image/tiff"/>
  <Override PartName="/ppt/media/image13.png" ContentType="image/png"/>
  <Override PartName="/ppt/media/image33.tif" ContentType="image/tiff"/>
  <Override PartName="/ppt/media/image11.png" ContentType="image/png"/>
  <Override PartName="/ppt/media/image4.png" ContentType="image/png"/>
  <Override PartName="/ppt/media/image39.png" ContentType="image/png"/>
  <Override PartName="/ppt/media/image53.png" ContentType="image/png"/>
  <Override PartName="/ppt/media/image3.png" ContentType="image/png"/>
  <Override PartName="/ppt/media/image52.tif" ContentType="image/tiff"/>
  <Override PartName="/ppt/media/image22.png" ContentType="image/png"/>
  <Override PartName="/ppt/media/image7.png" ContentType="image/png"/>
  <Override PartName="/ppt/media/image2.png" ContentType="image/png"/>
  <Override PartName="/ppt/media/image21.png" ContentType="image/png"/>
  <Override PartName="/ppt/media/image6.png" ContentType="image/png"/>
  <Override PartName="/ppt/media/image12.png" ContentType="image/png"/>
  <Override PartName="/ppt/media/image42.tif" ContentType="image/tiff"/>
  <Override PartName="/ppt/media/image51.png" ContentType="image/png"/>
  <Override PartName="/ppt/media/image1.png" ContentType="image/png"/>
  <Override PartName="/ppt/media/image36.png" ContentType="image/png"/>
  <Override PartName="/ppt/media/image55.png" ContentType="image/png"/>
  <Override PartName="/ppt/media/image5.png" ContentType="image/png"/>
  <Override PartName="/ppt/media/image8.png" ContentType="image/png"/>
  <Override PartName="/ppt/media/image23.png" ContentType="image/png"/>
  <Override PartName="/ppt/media/image44.tif" ContentType="image/tiff"/>
  <Override PartName="/ppt/media/image40.tif" ContentType="image/tiff"/>
  <Override PartName="/ppt/media/image10.png" ContentType="image/png"/>
  <Override PartName="/ppt/media/image9.png" ContentType="image/png"/>
  <Override PartName="/ppt/media/image24.tif" ContentType="image/tiff"/>
  <Override PartName="/ppt/media/image25.png" ContentType="image/png"/>
  <Override PartName="/ppt/media/image46.tif" ContentType="image/tiff"/>
  <Override PartName="/ppt/media/image26.tif" ContentType="image/tiff"/>
  <Override PartName="/ppt/media/image27.png" ContentType="image/png"/>
  <Override PartName="/ppt/media/image28.tif" ContentType="image/tiff"/>
  <Override PartName="/ppt/media/image29.tif" ContentType="image/tiff"/>
  <Override PartName="/ppt/media/image41.png" ContentType="image/png"/>
  <Override PartName="/ppt/media/image31.png" ContentType="image/png"/>
  <Override PartName="/ppt/media/image32.png" ContentType="image/png"/>
  <Override PartName="/ppt/media/image34.png" ContentType="image/png"/>
  <Override PartName="/ppt/media/image35.tif" ContentType="image/tiff"/>
  <Override PartName="/ppt/media/image37.tif" ContentType="image/tiff"/>
  <Override PartName="/ppt/media/image43.png" ContentType="image/png"/>
  <Override PartName="/ppt/media/image45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096CCCD3-1770-4E91-B24E-185AA1FC712C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504000" y="7007040"/>
            <a:ext cx="2351880" cy="402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13/11/2018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443760" y="7007040"/>
            <a:ext cx="3191400" cy="40212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7223760" y="7007040"/>
            <a:ext cx="2351880" cy="4021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AA91867-A868-414A-8107-2CF5E852E304}" type="slidenum"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9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fr-F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5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fr-FR" sz="35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6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fr-FR" sz="26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fr-FR" sz="22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2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fr-FR" sz="22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fr-FR" sz="22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fr-FR" sz="22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fr-FR" sz="221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tif"/><Relationship Id="rId3" Type="http://schemas.openxmlformats.org/officeDocument/2006/relationships/image" Target="../media/image25.png"/><Relationship Id="rId4" Type="http://schemas.openxmlformats.org/officeDocument/2006/relationships/image" Target="../media/image26.tif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tif"/><Relationship Id="rId3" Type="http://schemas.openxmlformats.org/officeDocument/2006/relationships/image" Target="../media/image29.tif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tif"/><Relationship Id="rId3" Type="http://schemas.openxmlformats.org/officeDocument/2006/relationships/image" Target="../media/image34.png"/><Relationship Id="rId4" Type="http://schemas.openxmlformats.org/officeDocument/2006/relationships/image" Target="../media/image35.tif"/><Relationship Id="rId5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tif"/><Relationship Id="rId3" Type="http://schemas.openxmlformats.org/officeDocument/2006/relationships/image" Target="../media/image38.tif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0.tif"/><Relationship Id="rId2" Type="http://schemas.openxmlformats.org/officeDocument/2006/relationships/image" Target="../media/image41.png"/><Relationship Id="rId3" Type="http://schemas.openxmlformats.org/officeDocument/2006/relationships/image" Target="../media/image42.tif"/><Relationship Id="rId4" Type="http://schemas.openxmlformats.org/officeDocument/2006/relationships/image" Target="../media/image43.png"/><Relationship Id="rId5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4.tif"/><Relationship Id="rId2" Type="http://schemas.openxmlformats.org/officeDocument/2006/relationships/image" Target="../media/image45.png"/><Relationship Id="rId3" Type="http://schemas.openxmlformats.org/officeDocument/2006/relationships/image" Target="../media/image46.tif"/><Relationship Id="rId4" Type="http://schemas.openxmlformats.org/officeDocument/2006/relationships/image" Target="../media/image47.png"/><Relationship Id="rId5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8.tif"/><Relationship Id="rId2" Type="http://schemas.openxmlformats.org/officeDocument/2006/relationships/image" Target="../media/image49.png"/><Relationship Id="rId3" Type="http://schemas.openxmlformats.org/officeDocument/2006/relationships/image" Target="../media/image50.tif"/><Relationship Id="rId4" Type="http://schemas.openxmlformats.org/officeDocument/2006/relationships/image" Target="../media/image51.png"/><Relationship Id="rId5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2.tif"/><Relationship Id="rId2" Type="http://schemas.openxmlformats.org/officeDocument/2006/relationships/image" Target="../media/image53.png"/><Relationship Id="rId3" Type="http://schemas.openxmlformats.org/officeDocument/2006/relationships/image" Target="../media/image54.tif"/><Relationship Id="rId4" Type="http://schemas.openxmlformats.org/officeDocument/2006/relationships/image" Target="../media/image55.png"/><Relationship Id="rId5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tif"/><Relationship Id="rId3" Type="http://schemas.openxmlformats.org/officeDocument/2006/relationships/image" Target="../media/image15.png"/><Relationship Id="rId4" Type="http://schemas.openxmlformats.org/officeDocument/2006/relationships/image" Target="../media/image16.tif"/><Relationship Id="rId5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tif"/><Relationship Id="rId3" Type="http://schemas.openxmlformats.org/officeDocument/2006/relationships/image" Target="../media/image19.png"/><Relationship Id="rId4" Type="http://schemas.openxmlformats.org/officeDocument/2006/relationships/image" Target="../media/image20.tif"/><Relationship Id="rId5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ROSETTA simulations on SPIS for DFMS ion measurements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536040" y="294372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G. Tcherniatinsky, J.J. Berthelier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LATMOS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3528000" y="1728000"/>
            <a:ext cx="3312000" cy="266400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Study of simpler geometries to check our results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observe that the ion current collected by spacecraft at equilibrium is larger than current entering external boundary. (55 uA against 100 uA)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Very low ion temperature (0.025 eV) in comparison with electron temperature (7 eV)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results seems reasonable on ROSETTA, but become unreasonable on simpler geometries. Why ?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Geometrical models sphere &amp; panel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5256000" y="1728000"/>
            <a:ext cx="4392000" cy="4464000"/>
          </a:xfrm>
          <a:prstGeom prst="rect">
            <a:avLst/>
          </a:prstGeom>
          <a:ln>
            <a:noFill/>
          </a:ln>
        </p:spPr>
      </p:pic>
      <p:pic>
        <p:nvPicPr>
          <p:cNvPr id="185" name="" descr=""/>
          <p:cNvPicPr/>
          <p:nvPr/>
        </p:nvPicPr>
        <p:blipFill>
          <a:blip r:embed="rId2"/>
          <a:stretch/>
        </p:blipFill>
        <p:spPr>
          <a:xfrm>
            <a:off x="288000" y="2016000"/>
            <a:ext cx="4177800" cy="417456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Table 1"/>
          <p:cNvGraphicFramePr/>
          <p:nvPr/>
        </p:nvGraphicFramePr>
        <p:xfrm>
          <a:off x="213120" y="177840"/>
          <a:ext cx="3504240" cy="3636360"/>
        </p:xfrm>
        <a:graphic>
          <a:graphicData uri="http://schemas.openxmlformats.org/drawingml/2006/table">
            <a:tbl>
              <a:tblPr/>
              <a:tblGrid>
                <a:gridCol w="1946160"/>
                <a:gridCol w="1558440"/>
              </a:tblGrid>
              <a:tr h="26676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model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Maxwell-Bolzmann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6676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Density (part/m³)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10⁹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676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676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0.0258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676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Velocity x axis (m/s)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848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Solar power x axis (relative to 1UA power)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676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676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Detector mesh size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676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Duration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676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SimulationDt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676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PlasmaDt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532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Debye length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532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4.3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5040000" y="144000"/>
            <a:ext cx="4794840" cy="3672000"/>
          </a:xfrm>
          <a:prstGeom prst="rect">
            <a:avLst/>
          </a:prstGeom>
          <a:ln>
            <a:noFill/>
          </a:ln>
        </p:spPr>
      </p:pic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6668640" y="4464000"/>
            <a:ext cx="3267360" cy="2448000"/>
          </a:xfrm>
          <a:prstGeom prst="rect">
            <a:avLst/>
          </a:prstGeom>
          <a:ln>
            <a:noFill/>
          </a:ln>
        </p:spPr>
      </p:pic>
      <p:pic>
        <p:nvPicPr>
          <p:cNvPr id="189" name="" descr=""/>
          <p:cNvPicPr/>
          <p:nvPr/>
        </p:nvPicPr>
        <p:blipFill>
          <a:blip r:embed="rId3"/>
          <a:stretch/>
        </p:blipFill>
        <p:spPr>
          <a:xfrm>
            <a:off x="4032000" y="5708520"/>
            <a:ext cx="3240000" cy="177948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4"/>
          <a:stretch/>
        </p:blipFill>
        <p:spPr>
          <a:xfrm>
            <a:off x="172080" y="4536000"/>
            <a:ext cx="3499920" cy="2520000"/>
          </a:xfrm>
          <a:prstGeom prst="rect">
            <a:avLst/>
          </a:prstGeom>
          <a:ln>
            <a:noFill/>
          </a:ln>
        </p:spPr>
      </p:pic>
      <p:sp>
        <p:nvSpPr>
          <p:cNvPr id="191" name="TextShape 2"/>
          <p:cNvSpPr txBox="1"/>
          <p:nvPr/>
        </p:nvSpPr>
        <p:spPr>
          <a:xfrm>
            <a:off x="404280" y="7141320"/>
            <a:ext cx="31237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 log density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TextShape 3"/>
          <p:cNvSpPr txBox="1"/>
          <p:nvPr/>
        </p:nvSpPr>
        <p:spPr>
          <a:xfrm>
            <a:off x="7180200" y="6984000"/>
            <a:ext cx="253980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Table 1"/>
          <p:cNvGraphicFramePr/>
          <p:nvPr/>
        </p:nvGraphicFramePr>
        <p:xfrm>
          <a:off x="213120" y="177840"/>
          <a:ext cx="3891600" cy="3610080"/>
        </p:xfrm>
        <a:graphic>
          <a:graphicData uri="http://schemas.openxmlformats.org/drawingml/2006/table">
            <a:tbl>
              <a:tblPr/>
              <a:tblGrid>
                <a:gridCol w="1917360"/>
                <a:gridCol w="1974600"/>
              </a:tblGrid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model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Maxwell-Bolzmann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Density (part/m³)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10⁹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0.0258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Velocity x axis (m/s)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600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52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Solar power x axis (relative to 1UA power)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Detector mesh size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Duration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SimulationDt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PlasmaDt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Debye length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4.3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4968000" y="129960"/>
            <a:ext cx="4968000" cy="3758040"/>
          </a:xfrm>
          <a:prstGeom prst="rect">
            <a:avLst/>
          </a:prstGeom>
          <a:ln>
            <a:noFill/>
          </a:ln>
        </p:spPr>
      </p:pic>
      <p:pic>
        <p:nvPicPr>
          <p:cNvPr id="195" name="" descr=""/>
          <p:cNvPicPr/>
          <p:nvPr/>
        </p:nvPicPr>
        <p:blipFill>
          <a:blip r:embed="rId2"/>
          <a:stretch/>
        </p:blipFill>
        <p:spPr>
          <a:xfrm>
            <a:off x="6408000" y="4608000"/>
            <a:ext cx="3456000" cy="2376000"/>
          </a:xfrm>
          <a:prstGeom prst="rect">
            <a:avLst/>
          </a:prstGeom>
          <a:ln>
            <a:noFill/>
          </a:ln>
        </p:spPr>
      </p:pic>
      <p:pic>
        <p:nvPicPr>
          <p:cNvPr id="196" name="" descr=""/>
          <p:cNvPicPr/>
          <p:nvPr/>
        </p:nvPicPr>
        <p:blipFill>
          <a:blip r:embed="rId3"/>
          <a:stretch/>
        </p:blipFill>
        <p:spPr>
          <a:xfrm>
            <a:off x="72000" y="4608000"/>
            <a:ext cx="3384000" cy="2304000"/>
          </a:xfrm>
          <a:prstGeom prst="rect">
            <a:avLst/>
          </a:prstGeom>
          <a:ln>
            <a:noFill/>
          </a:ln>
        </p:spPr>
      </p:pic>
      <p:sp>
        <p:nvSpPr>
          <p:cNvPr id="197" name="TextShape 2"/>
          <p:cNvSpPr txBox="1"/>
          <p:nvPr/>
        </p:nvSpPr>
        <p:spPr>
          <a:xfrm>
            <a:off x="360000" y="7141320"/>
            <a:ext cx="31237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 log density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TextShape 3"/>
          <p:cNvSpPr txBox="1"/>
          <p:nvPr/>
        </p:nvSpPr>
        <p:spPr>
          <a:xfrm>
            <a:off x="7108200" y="7128000"/>
            <a:ext cx="253980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" descr=""/>
          <p:cNvPicPr/>
          <p:nvPr/>
        </p:nvPicPr>
        <p:blipFill>
          <a:blip r:embed="rId4"/>
          <a:stretch/>
        </p:blipFill>
        <p:spPr>
          <a:xfrm>
            <a:off x="3657600" y="5760000"/>
            <a:ext cx="3326400" cy="1779480"/>
          </a:xfrm>
          <a:prstGeom prst="rect">
            <a:avLst/>
          </a:prstGeom>
          <a:ln>
            <a:noFill/>
          </a:ln>
        </p:spPr>
      </p:pic>
      <p:pic>
        <p:nvPicPr>
          <p:cNvPr id="200" name="" descr=""/>
          <p:cNvPicPr/>
          <p:nvPr/>
        </p:nvPicPr>
        <p:blipFill>
          <a:blip r:embed="rId5"/>
          <a:stretch/>
        </p:blipFill>
        <p:spPr>
          <a:xfrm>
            <a:off x="3657600" y="4032000"/>
            <a:ext cx="3326400" cy="15840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Table 1"/>
          <p:cNvGraphicFramePr/>
          <p:nvPr/>
        </p:nvGraphicFramePr>
        <p:xfrm>
          <a:off x="213480" y="178200"/>
          <a:ext cx="3891600" cy="3610080"/>
        </p:xfrm>
        <a:graphic>
          <a:graphicData uri="http://schemas.openxmlformats.org/drawingml/2006/table">
            <a:tbl>
              <a:tblPr/>
              <a:tblGrid>
                <a:gridCol w="1917360"/>
                <a:gridCol w="1974600"/>
              </a:tblGrid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model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Maxwell-Bolzmann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Density (part/m³)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10⁹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0.0258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Velocity x axis (m/s)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52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Solar power x axis (relative to 1UA power)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Detector mesh size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Duration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0.16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SimulationDt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PlasmaDt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Debye length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20.3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5544000" y="144000"/>
            <a:ext cx="3930840" cy="3168000"/>
          </a:xfrm>
          <a:prstGeom prst="rect">
            <a:avLst/>
          </a:prstGeom>
          <a:ln>
            <a:noFill/>
          </a:ln>
        </p:spPr>
      </p:pic>
      <p:pic>
        <p:nvPicPr>
          <p:cNvPr id="203" name="" descr=""/>
          <p:cNvPicPr/>
          <p:nvPr/>
        </p:nvPicPr>
        <p:blipFill>
          <a:blip r:embed="rId2"/>
          <a:stretch/>
        </p:blipFill>
        <p:spPr>
          <a:xfrm>
            <a:off x="6408000" y="4104000"/>
            <a:ext cx="3600000" cy="2698200"/>
          </a:xfrm>
          <a:prstGeom prst="rect">
            <a:avLst/>
          </a:prstGeom>
          <a:ln>
            <a:noFill/>
          </a:ln>
        </p:spPr>
      </p:pic>
      <p:pic>
        <p:nvPicPr>
          <p:cNvPr id="204" name="" descr=""/>
          <p:cNvPicPr/>
          <p:nvPr/>
        </p:nvPicPr>
        <p:blipFill>
          <a:blip r:embed="rId3"/>
          <a:stretch/>
        </p:blipFill>
        <p:spPr>
          <a:xfrm>
            <a:off x="3816000" y="5636520"/>
            <a:ext cx="3168000" cy="1851480"/>
          </a:xfrm>
          <a:prstGeom prst="rect">
            <a:avLst/>
          </a:prstGeom>
          <a:ln>
            <a:noFill/>
          </a:ln>
        </p:spPr>
      </p:pic>
      <p:pic>
        <p:nvPicPr>
          <p:cNvPr id="205" name="" descr=""/>
          <p:cNvPicPr/>
          <p:nvPr/>
        </p:nvPicPr>
        <p:blipFill>
          <a:blip r:embed="rId4"/>
          <a:stretch/>
        </p:blipFill>
        <p:spPr>
          <a:xfrm>
            <a:off x="144000" y="4114440"/>
            <a:ext cx="3960000" cy="2797560"/>
          </a:xfrm>
          <a:prstGeom prst="rect">
            <a:avLst/>
          </a:prstGeom>
          <a:ln>
            <a:noFill/>
          </a:ln>
        </p:spPr>
      </p:pic>
      <p:sp>
        <p:nvSpPr>
          <p:cNvPr id="206" name="TextShape 2"/>
          <p:cNvSpPr txBox="1"/>
          <p:nvPr/>
        </p:nvSpPr>
        <p:spPr>
          <a:xfrm>
            <a:off x="692280" y="7056000"/>
            <a:ext cx="31237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 log density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TextShape 3"/>
          <p:cNvSpPr txBox="1"/>
          <p:nvPr/>
        </p:nvSpPr>
        <p:spPr>
          <a:xfrm>
            <a:off x="7128360" y="6925320"/>
            <a:ext cx="253980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Table 1"/>
          <p:cNvGraphicFramePr/>
          <p:nvPr/>
        </p:nvGraphicFramePr>
        <p:xfrm>
          <a:off x="213840" y="178560"/>
          <a:ext cx="3891600" cy="3610080"/>
        </p:xfrm>
        <a:graphic>
          <a:graphicData uri="http://schemas.openxmlformats.org/drawingml/2006/table">
            <a:tbl>
              <a:tblPr/>
              <a:tblGrid>
                <a:gridCol w="1917360"/>
                <a:gridCol w="1974600"/>
              </a:tblGrid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model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Maxwell-Bolzmann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Density (part/m³)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10⁹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0.0258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Velocity x axis (m/s)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600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52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Solar power x axis (relative to 1UA power)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Detector mesh size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Duration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SimulationDt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PlasmaDt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Debye length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7.3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4752000" y="178560"/>
            <a:ext cx="5184000" cy="3709440"/>
          </a:xfrm>
          <a:prstGeom prst="rect">
            <a:avLst/>
          </a:prstGeom>
          <a:ln>
            <a:noFill/>
          </a:ln>
        </p:spPr>
      </p:pic>
      <p:pic>
        <p:nvPicPr>
          <p:cNvPr id="210" name="" descr=""/>
          <p:cNvPicPr/>
          <p:nvPr/>
        </p:nvPicPr>
        <p:blipFill>
          <a:blip r:embed="rId2"/>
          <a:stretch/>
        </p:blipFill>
        <p:spPr>
          <a:xfrm>
            <a:off x="6048000" y="4248000"/>
            <a:ext cx="3960000" cy="2679480"/>
          </a:xfrm>
          <a:prstGeom prst="rect">
            <a:avLst/>
          </a:prstGeom>
          <a:ln>
            <a:noFill/>
          </a:ln>
        </p:spPr>
      </p:pic>
      <p:pic>
        <p:nvPicPr>
          <p:cNvPr id="211" name="" descr=""/>
          <p:cNvPicPr/>
          <p:nvPr/>
        </p:nvPicPr>
        <p:blipFill>
          <a:blip r:embed="rId3"/>
          <a:stretch/>
        </p:blipFill>
        <p:spPr>
          <a:xfrm>
            <a:off x="139320" y="4320000"/>
            <a:ext cx="3892680" cy="2736000"/>
          </a:xfrm>
          <a:prstGeom prst="rect">
            <a:avLst/>
          </a:prstGeom>
          <a:ln>
            <a:noFill/>
          </a:ln>
        </p:spPr>
      </p:pic>
      <p:pic>
        <p:nvPicPr>
          <p:cNvPr id="212" name="" descr=""/>
          <p:cNvPicPr/>
          <p:nvPr/>
        </p:nvPicPr>
        <p:blipFill>
          <a:blip r:embed="rId4"/>
          <a:stretch/>
        </p:blipFill>
        <p:spPr>
          <a:xfrm>
            <a:off x="4032000" y="5688000"/>
            <a:ext cx="2664000" cy="1512000"/>
          </a:xfrm>
          <a:prstGeom prst="rect">
            <a:avLst/>
          </a:prstGeom>
          <a:ln>
            <a:noFill/>
          </a:ln>
        </p:spPr>
      </p:pic>
      <p:sp>
        <p:nvSpPr>
          <p:cNvPr id="213" name="TextShape 2"/>
          <p:cNvSpPr txBox="1"/>
          <p:nvPr/>
        </p:nvSpPr>
        <p:spPr>
          <a:xfrm>
            <a:off x="476280" y="7141320"/>
            <a:ext cx="31237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 log density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TextShape 3"/>
          <p:cNvSpPr txBox="1"/>
          <p:nvPr/>
        </p:nvSpPr>
        <p:spPr>
          <a:xfrm>
            <a:off x="7056000" y="6997320"/>
            <a:ext cx="253980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" name="Table 1"/>
          <p:cNvGraphicFramePr/>
          <p:nvPr/>
        </p:nvGraphicFramePr>
        <p:xfrm>
          <a:off x="213120" y="177840"/>
          <a:ext cx="4178520" cy="3610080"/>
        </p:xfrm>
        <a:graphic>
          <a:graphicData uri="http://schemas.openxmlformats.org/drawingml/2006/table">
            <a:tbl>
              <a:tblPr/>
              <a:tblGrid>
                <a:gridCol w="2320200"/>
                <a:gridCol w="1858680"/>
              </a:tblGrid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model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Maxwell-Bolzmann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Density (part/m³)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10⁹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0.0258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Velocity x axis (m/s)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52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Solar power x axis (relative to 1UA power)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Detector mesh size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Duration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SimulationDt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PlasmaDt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Debye length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4.3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216" name="" descr=""/>
          <p:cNvPicPr/>
          <p:nvPr/>
        </p:nvPicPr>
        <p:blipFill>
          <a:blip r:embed="rId1"/>
          <a:stretch/>
        </p:blipFill>
        <p:spPr>
          <a:xfrm>
            <a:off x="6480000" y="4104000"/>
            <a:ext cx="3590640" cy="3024000"/>
          </a:xfrm>
          <a:prstGeom prst="rect">
            <a:avLst/>
          </a:prstGeom>
          <a:ln>
            <a:noFill/>
          </a:ln>
        </p:spPr>
      </p:pic>
      <p:pic>
        <p:nvPicPr>
          <p:cNvPr id="217" name="" descr=""/>
          <p:cNvPicPr/>
          <p:nvPr/>
        </p:nvPicPr>
        <p:blipFill>
          <a:blip r:embed="rId2"/>
          <a:stretch/>
        </p:blipFill>
        <p:spPr>
          <a:xfrm>
            <a:off x="3240000" y="5420520"/>
            <a:ext cx="3528000" cy="1923480"/>
          </a:xfrm>
          <a:prstGeom prst="rect">
            <a:avLst/>
          </a:prstGeom>
          <a:ln>
            <a:noFill/>
          </a:ln>
        </p:spPr>
      </p:pic>
      <p:pic>
        <p:nvPicPr>
          <p:cNvPr id="218" name="" descr=""/>
          <p:cNvPicPr/>
          <p:nvPr/>
        </p:nvPicPr>
        <p:blipFill>
          <a:blip r:embed="rId3"/>
          <a:stretch/>
        </p:blipFill>
        <p:spPr>
          <a:xfrm>
            <a:off x="72000" y="4176000"/>
            <a:ext cx="3096000" cy="2808000"/>
          </a:xfrm>
          <a:prstGeom prst="rect">
            <a:avLst/>
          </a:prstGeom>
          <a:ln>
            <a:noFill/>
          </a:ln>
        </p:spPr>
      </p:pic>
      <p:pic>
        <p:nvPicPr>
          <p:cNvPr id="219" name="" descr=""/>
          <p:cNvPicPr/>
          <p:nvPr/>
        </p:nvPicPr>
        <p:blipFill>
          <a:blip r:embed="rId4"/>
          <a:stretch/>
        </p:blipFill>
        <p:spPr>
          <a:xfrm>
            <a:off x="5040000" y="72000"/>
            <a:ext cx="4866840" cy="3744000"/>
          </a:xfrm>
          <a:prstGeom prst="rect">
            <a:avLst/>
          </a:prstGeom>
          <a:ln>
            <a:noFill/>
          </a:ln>
        </p:spPr>
      </p:pic>
      <p:sp>
        <p:nvSpPr>
          <p:cNvPr id="220" name="TextShape 2"/>
          <p:cNvSpPr txBox="1"/>
          <p:nvPr/>
        </p:nvSpPr>
        <p:spPr>
          <a:xfrm>
            <a:off x="144000" y="7069320"/>
            <a:ext cx="31237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 log density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7128360" y="7128000"/>
            <a:ext cx="253980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Table 1"/>
          <p:cNvGraphicFramePr/>
          <p:nvPr/>
        </p:nvGraphicFramePr>
        <p:xfrm>
          <a:off x="213120" y="177840"/>
          <a:ext cx="3891600" cy="3610080"/>
        </p:xfrm>
        <a:graphic>
          <a:graphicData uri="http://schemas.openxmlformats.org/drawingml/2006/table">
            <a:tbl>
              <a:tblPr/>
              <a:tblGrid>
                <a:gridCol w="1917360"/>
                <a:gridCol w="1974600"/>
              </a:tblGrid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model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Maxwell-Bolzmann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Density (part/m³)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10⁹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0.0258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Velocity x axis (m/s)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600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52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Solar power x axis (relative to 1UA power)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Detector mesh size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Duration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SimulationDt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PlasmaDt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Debye length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4.3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223" name="" descr=""/>
          <p:cNvPicPr/>
          <p:nvPr/>
        </p:nvPicPr>
        <p:blipFill>
          <a:blip r:embed="rId1"/>
          <a:stretch/>
        </p:blipFill>
        <p:spPr>
          <a:xfrm>
            <a:off x="6336000" y="3960000"/>
            <a:ext cx="3633120" cy="3240000"/>
          </a:xfrm>
          <a:prstGeom prst="rect">
            <a:avLst/>
          </a:prstGeom>
          <a:ln>
            <a:noFill/>
          </a:ln>
        </p:spPr>
      </p:pic>
      <p:pic>
        <p:nvPicPr>
          <p:cNvPr id="224" name="" descr=""/>
          <p:cNvPicPr/>
          <p:nvPr/>
        </p:nvPicPr>
        <p:blipFill>
          <a:blip r:embed="rId2"/>
          <a:stretch/>
        </p:blipFill>
        <p:spPr>
          <a:xfrm>
            <a:off x="3312000" y="5400000"/>
            <a:ext cx="3312000" cy="1944000"/>
          </a:xfrm>
          <a:prstGeom prst="rect">
            <a:avLst/>
          </a:prstGeom>
          <a:ln>
            <a:noFill/>
          </a:ln>
        </p:spPr>
      </p:pic>
      <p:pic>
        <p:nvPicPr>
          <p:cNvPr id="225" name="" descr=""/>
          <p:cNvPicPr/>
          <p:nvPr/>
        </p:nvPicPr>
        <p:blipFill>
          <a:blip r:embed="rId3"/>
          <a:stretch/>
        </p:blipFill>
        <p:spPr>
          <a:xfrm>
            <a:off x="144000" y="4032000"/>
            <a:ext cx="3456000" cy="3024000"/>
          </a:xfrm>
          <a:prstGeom prst="rect">
            <a:avLst/>
          </a:prstGeom>
          <a:ln>
            <a:noFill/>
          </a:ln>
        </p:spPr>
      </p:pic>
      <p:pic>
        <p:nvPicPr>
          <p:cNvPr id="226" name="" descr=""/>
          <p:cNvPicPr/>
          <p:nvPr/>
        </p:nvPicPr>
        <p:blipFill>
          <a:blip r:embed="rId4"/>
          <a:stretch/>
        </p:blipFill>
        <p:spPr>
          <a:xfrm>
            <a:off x="4392000" y="177840"/>
            <a:ext cx="5514840" cy="3638160"/>
          </a:xfrm>
          <a:prstGeom prst="rect">
            <a:avLst/>
          </a:prstGeom>
          <a:ln>
            <a:noFill/>
          </a:ln>
        </p:spPr>
      </p:pic>
      <p:sp>
        <p:nvSpPr>
          <p:cNvPr id="227" name="TextShape 2"/>
          <p:cNvSpPr txBox="1"/>
          <p:nvPr/>
        </p:nvSpPr>
        <p:spPr>
          <a:xfrm>
            <a:off x="260280" y="7128000"/>
            <a:ext cx="31237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 log density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TextShape 3"/>
          <p:cNvSpPr txBox="1"/>
          <p:nvPr/>
        </p:nvSpPr>
        <p:spPr>
          <a:xfrm>
            <a:off x="7108200" y="7200000"/>
            <a:ext cx="253980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" name="Table 1"/>
          <p:cNvGraphicFramePr/>
          <p:nvPr/>
        </p:nvGraphicFramePr>
        <p:xfrm>
          <a:off x="213480" y="178200"/>
          <a:ext cx="3891600" cy="3657600"/>
        </p:xfrm>
        <a:graphic>
          <a:graphicData uri="http://schemas.openxmlformats.org/drawingml/2006/table">
            <a:tbl>
              <a:tblPr/>
              <a:tblGrid>
                <a:gridCol w="1917360"/>
                <a:gridCol w="1974600"/>
              </a:tblGrid>
              <a:tr h="2678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model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Maxwell-Bolzmann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678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Density (part/m³)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10⁹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78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78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0.0258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7840"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Velocity x axis (m/s)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406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Solar power x axis (relative to 1UA power)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78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78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Detector mesh size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78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Duration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78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SimulationDt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78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PlasmaDt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78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Debye length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71080"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7.3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230" name="" descr=""/>
          <p:cNvPicPr/>
          <p:nvPr/>
        </p:nvPicPr>
        <p:blipFill>
          <a:blip r:embed="rId1"/>
          <a:stretch/>
        </p:blipFill>
        <p:spPr>
          <a:xfrm>
            <a:off x="6518880" y="4032000"/>
            <a:ext cx="3489120" cy="2880000"/>
          </a:xfrm>
          <a:prstGeom prst="rect">
            <a:avLst/>
          </a:prstGeom>
          <a:ln>
            <a:noFill/>
          </a:ln>
        </p:spPr>
      </p:pic>
      <p:pic>
        <p:nvPicPr>
          <p:cNvPr id="231" name="" descr=""/>
          <p:cNvPicPr/>
          <p:nvPr/>
        </p:nvPicPr>
        <p:blipFill>
          <a:blip r:embed="rId2"/>
          <a:stretch/>
        </p:blipFill>
        <p:spPr>
          <a:xfrm>
            <a:off x="4176000" y="5688000"/>
            <a:ext cx="2606400" cy="1707480"/>
          </a:xfrm>
          <a:prstGeom prst="rect">
            <a:avLst/>
          </a:prstGeom>
          <a:ln>
            <a:noFill/>
          </a:ln>
        </p:spPr>
      </p:pic>
      <p:pic>
        <p:nvPicPr>
          <p:cNvPr id="232" name="" descr=""/>
          <p:cNvPicPr/>
          <p:nvPr/>
        </p:nvPicPr>
        <p:blipFill>
          <a:blip r:embed="rId3"/>
          <a:stretch/>
        </p:blipFill>
        <p:spPr>
          <a:xfrm>
            <a:off x="72000" y="3960000"/>
            <a:ext cx="4032000" cy="3168000"/>
          </a:xfrm>
          <a:prstGeom prst="rect">
            <a:avLst/>
          </a:prstGeom>
          <a:ln>
            <a:noFill/>
          </a:ln>
        </p:spPr>
      </p:pic>
      <p:pic>
        <p:nvPicPr>
          <p:cNvPr id="233" name="" descr=""/>
          <p:cNvPicPr/>
          <p:nvPr/>
        </p:nvPicPr>
        <p:blipFill>
          <a:blip r:embed="rId4"/>
          <a:stretch/>
        </p:blipFill>
        <p:spPr>
          <a:xfrm>
            <a:off x="4320000" y="178200"/>
            <a:ext cx="5616000" cy="3853800"/>
          </a:xfrm>
          <a:prstGeom prst="rect">
            <a:avLst/>
          </a:prstGeom>
          <a:ln>
            <a:noFill/>
          </a:ln>
        </p:spPr>
      </p:pic>
      <p:sp>
        <p:nvSpPr>
          <p:cNvPr id="234" name="TextShape 2"/>
          <p:cNvSpPr txBox="1"/>
          <p:nvPr/>
        </p:nvSpPr>
        <p:spPr>
          <a:xfrm>
            <a:off x="620280" y="7200000"/>
            <a:ext cx="31237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 log density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TextShape 3"/>
          <p:cNvSpPr txBox="1"/>
          <p:nvPr/>
        </p:nvSpPr>
        <p:spPr>
          <a:xfrm>
            <a:off x="7128360" y="6984000"/>
            <a:ext cx="253980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Table 1"/>
          <p:cNvGraphicFramePr/>
          <p:nvPr/>
        </p:nvGraphicFramePr>
        <p:xfrm>
          <a:off x="213840" y="178560"/>
          <a:ext cx="3891600" cy="3925440"/>
        </p:xfrm>
        <a:graphic>
          <a:graphicData uri="http://schemas.openxmlformats.org/drawingml/2006/table">
            <a:tbl>
              <a:tblPr/>
              <a:tblGrid>
                <a:gridCol w="1917360"/>
                <a:gridCol w="1974600"/>
              </a:tblGrid>
              <a:tr h="2876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model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Maxwell-Bolzmann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876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Density (part/m³)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10⁹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876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876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0.0258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87640"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Velocity x axis (m/s)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600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734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Solar power x axis (relative to 1UA power)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876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876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Detector mesh size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876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Duration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0.0168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876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SimulationDt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876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PlasmaDt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876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Debye length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88360"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7.3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237" name="" descr=""/>
          <p:cNvPicPr/>
          <p:nvPr/>
        </p:nvPicPr>
        <p:blipFill>
          <a:blip r:embed="rId1"/>
          <a:stretch/>
        </p:blipFill>
        <p:spPr>
          <a:xfrm>
            <a:off x="6912000" y="4392000"/>
            <a:ext cx="2952000" cy="2664000"/>
          </a:xfrm>
          <a:prstGeom prst="rect">
            <a:avLst/>
          </a:prstGeom>
          <a:ln>
            <a:noFill/>
          </a:ln>
        </p:spPr>
      </p:pic>
      <p:pic>
        <p:nvPicPr>
          <p:cNvPr id="238" name="" descr=""/>
          <p:cNvPicPr/>
          <p:nvPr/>
        </p:nvPicPr>
        <p:blipFill>
          <a:blip r:embed="rId2"/>
          <a:stretch/>
        </p:blipFill>
        <p:spPr>
          <a:xfrm>
            <a:off x="3585600" y="5328000"/>
            <a:ext cx="3470400" cy="2088000"/>
          </a:xfrm>
          <a:prstGeom prst="rect">
            <a:avLst/>
          </a:prstGeom>
          <a:ln>
            <a:noFill/>
          </a:ln>
        </p:spPr>
      </p:pic>
      <p:pic>
        <p:nvPicPr>
          <p:cNvPr id="239" name="" descr=""/>
          <p:cNvPicPr/>
          <p:nvPr/>
        </p:nvPicPr>
        <p:blipFill>
          <a:blip r:embed="rId3"/>
          <a:stretch/>
        </p:blipFill>
        <p:spPr>
          <a:xfrm>
            <a:off x="129600" y="4320000"/>
            <a:ext cx="3456000" cy="2736000"/>
          </a:xfrm>
          <a:prstGeom prst="rect">
            <a:avLst/>
          </a:prstGeom>
          <a:ln>
            <a:noFill/>
          </a:ln>
        </p:spPr>
      </p:pic>
      <p:pic>
        <p:nvPicPr>
          <p:cNvPr id="240" name="" descr=""/>
          <p:cNvPicPr/>
          <p:nvPr/>
        </p:nvPicPr>
        <p:blipFill>
          <a:blip r:embed="rId4"/>
          <a:stretch/>
        </p:blipFill>
        <p:spPr>
          <a:xfrm>
            <a:off x="4536000" y="201960"/>
            <a:ext cx="5184000" cy="4118040"/>
          </a:xfrm>
          <a:prstGeom prst="rect">
            <a:avLst/>
          </a:prstGeom>
          <a:ln>
            <a:noFill/>
          </a:ln>
        </p:spPr>
      </p:pic>
      <p:sp>
        <p:nvSpPr>
          <p:cNvPr id="241" name="TextShape 2"/>
          <p:cNvSpPr txBox="1"/>
          <p:nvPr/>
        </p:nvSpPr>
        <p:spPr>
          <a:xfrm>
            <a:off x="288000" y="7128000"/>
            <a:ext cx="31237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 log density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TextShape 3"/>
          <p:cNvSpPr txBox="1"/>
          <p:nvPr/>
        </p:nvSpPr>
        <p:spPr>
          <a:xfrm>
            <a:off x="7108200" y="7056000"/>
            <a:ext cx="253980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Context : ROSETTA mission and ROSINA mass spectrometer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 to September in 2016, ROSETTA was an orbiter analyzing the coma of comet 67P.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ROSINA DFMS: instrument facing comet core and using magnetic mass spectrometer to separate masses with a resolution 1/3000 on neutrals.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216000" y="4320000"/>
            <a:ext cx="4752000" cy="302400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5256360" y="4320000"/>
            <a:ext cx="4535640" cy="3024000"/>
          </a:xfrm>
          <a:prstGeom prst="rect">
            <a:avLst/>
          </a:prstGeom>
          <a:ln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Conclusions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Velocity is not the only factor that permits the presence of an asymptote on the sheath for low ion temperatures.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plane shape does not allow us to get an asymptote for the potential near the external boundary.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observe a potential floor of ~-4V when external surface is high enough.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observe an asymptote for ROSETTA sheath but not for simpler geometries : Why ?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Questions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Very cold ions in SPIS : do you observe larger sheaths ? How do you solve this issue ?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Possibility to restart a simulation from a registered intermediate state ?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Huge difference of plasmaDt when using Boltzmann models for electron population. Do you use very low plasmaDt on Boltzmann ?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Precise documentation of the model ? 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→ </a:t>
            </a: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PIC particles are generated ? (On time steps ? On nodes?)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→ </a:t>
            </a: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electron current is computed at each simulationDt when we use Boltzmann model ? 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→ </a:t>
            </a: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global parameters boundary conditions work ? 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does ROSINA DFMS really measures in ion mode ? 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67P coma : density ~ 1000 part/cm³, electron temp ~ 7 eV → Spacecraft charging ~ -40/0 V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 mode : ions entering ROSINA DFMS have already been deflected by plasma sheath.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DFMS is looking straight in a « mirage » : we need to know how the field of view is deflected in ion mode before using its data.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3240000" y="5040000"/>
            <a:ext cx="3960000" cy="24480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Contents of the study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92160" y="1368000"/>
            <a:ext cx="7035840" cy="60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ROSETTA step-by-step modelization of the sheath using SPIS and study of the influence of each parameter (last presentation in 2017)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Presentation of the results of ROSETTA model.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Study of a sphere and a panel in the same plasma conditions : SPIS in a low ion temperature (0.025 eV).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SPIS issues and questions.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Geometrical model ROSETTA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1067760" y="1368000"/>
            <a:ext cx="3704760" cy="45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NUMERICAL MODEL (1)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216000" y="2031840"/>
            <a:ext cx="442476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4" name="Picture 3" descr=""/>
          <p:cNvPicPr/>
          <p:nvPr/>
        </p:nvPicPr>
        <p:blipFill>
          <a:blip r:embed="rId1"/>
          <a:stretch/>
        </p:blipFill>
        <p:spPr>
          <a:xfrm>
            <a:off x="297360" y="2997720"/>
            <a:ext cx="4409640" cy="2405880"/>
          </a:xfrm>
          <a:prstGeom prst="rect">
            <a:avLst/>
          </a:prstGeom>
          <a:ln>
            <a:noFill/>
          </a:ln>
        </p:spPr>
      </p:pic>
      <p:sp>
        <p:nvSpPr>
          <p:cNvPr id="95" name="CustomShape 5"/>
          <p:cNvSpPr/>
          <p:nvPr/>
        </p:nvSpPr>
        <p:spPr>
          <a:xfrm>
            <a:off x="2545920" y="3887280"/>
            <a:ext cx="2182320" cy="36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6"/>
          <p:cNvSpPr/>
          <p:nvPr/>
        </p:nvSpPr>
        <p:spPr>
          <a:xfrm flipH="1">
            <a:off x="2543040" y="3887280"/>
            <a:ext cx="10800" cy="1584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7"/>
          <p:cNvSpPr/>
          <p:nvPr/>
        </p:nvSpPr>
        <p:spPr>
          <a:xfrm>
            <a:off x="2537640" y="5087520"/>
            <a:ext cx="336600" cy="3330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8"/>
          <p:cNvSpPr/>
          <p:nvPr/>
        </p:nvSpPr>
        <p:spPr>
          <a:xfrm>
            <a:off x="4358880" y="4312440"/>
            <a:ext cx="325800" cy="3330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9"/>
          <p:cNvSpPr/>
          <p:nvPr/>
        </p:nvSpPr>
        <p:spPr>
          <a:xfrm flipH="1">
            <a:off x="614160" y="3898440"/>
            <a:ext cx="1928880" cy="740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10"/>
          <p:cNvSpPr/>
          <p:nvPr/>
        </p:nvSpPr>
        <p:spPr>
          <a:xfrm>
            <a:off x="706320" y="4643280"/>
            <a:ext cx="325800" cy="3330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Line 11"/>
          <p:cNvSpPr/>
          <p:nvPr/>
        </p:nvSpPr>
        <p:spPr>
          <a:xfrm flipH="1">
            <a:off x="3901680" y="4240440"/>
            <a:ext cx="451800" cy="1825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Line 12"/>
          <p:cNvSpPr/>
          <p:nvPr/>
        </p:nvSpPr>
        <p:spPr>
          <a:xfrm flipH="1">
            <a:off x="2843280" y="4012560"/>
            <a:ext cx="451800" cy="1825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13"/>
          <p:cNvSpPr/>
          <p:nvPr/>
        </p:nvSpPr>
        <p:spPr>
          <a:xfrm>
            <a:off x="2887920" y="4183560"/>
            <a:ext cx="1123920" cy="193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14"/>
          <p:cNvSpPr/>
          <p:nvPr/>
        </p:nvSpPr>
        <p:spPr>
          <a:xfrm rot="711000">
            <a:off x="3095280" y="4230000"/>
            <a:ext cx="50724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15"/>
          <p:cNvSpPr/>
          <p:nvPr/>
        </p:nvSpPr>
        <p:spPr>
          <a:xfrm>
            <a:off x="1730160" y="4445640"/>
            <a:ext cx="738360" cy="12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Line 16"/>
          <p:cNvSpPr/>
          <p:nvPr/>
        </p:nvSpPr>
        <p:spPr>
          <a:xfrm flipH="1">
            <a:off x="1697400" y="4275000"/>
            <a:ext cx="451800" cy="1825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Line 17"/>
          <p:cNvSpPr/>
          <p:nvPr/>
        </p:nvSpPr>
        <p:spPr>
          <a:xfrm flipH="1">
            <a:off x="2446560" y="4399920"/>
            <a:ext cx="451800" cy="1825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18"/>
          <p:cNvSpPr/>
          <p:nvPr/>
        </p:nvSpPr>
        <p:spPr>
          <a:xfrm rot="711000">
            <a:off x="1816200" y="4458240"/>
            <a:ext cx="50724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19"/>
          <p:cNvSpPr/>
          <p:nvPr/>
        </p:nvSpPr>
        <p:spPr>
          <a:xfrm rot="16200000">
            <a:off x="1980000" y="3962880"/>
            <a:ext cx="70128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2.8m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Line 20"/>
          <p:cNvSpPr/>
          <p:nvPr/>
        </p:nvSpPr>
        <p:spPr>
          <a:xfrm flipH="1">
            <a:off x="2435760" y="3499200"/>
            <a:ext cx="451800" cy="1825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21"/>
          <p:cNvSpPr/>
          <p:nvPr/>
        </p:nvSpPr>
        <p:spPr>
          <a:xfrm flipV="1">
            <a:off x="2458440" y="4585320"/>
            <a:ext cx="360" cy="91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Line 22"/>
          <p:cNvSpPr/>
          <p:nvPr/>
        </p:nvSpPr>
        <p:spPr>
          <a:xfrm>
            <a:off x="2468880" y="3544920"/>
            <a:ext cx="573120" cy="102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Line 23"/>
          <p:cNvSpPr/>
          <p:nvPr/>
        </p:nvSpPr>
        <p:spPr>
          <a:xfrm>
            <a:off x="2898720" y="3351240"/>
            <a:ext cx="573120" cy="102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24"/>
          <p:cNvSpPr/>
          <p:nvPr/>
        </p:nvSpPr>
        <p:spPr>
          <a:xfrm flipV="1">
            <a:off x="3020040" y="3436920"/>
            <a:ext cx="429480" cy="20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25"/>
          <p:cNvSpPr/>
          <p:nvPr/>
        </p:nvSpPr>
        <p:spPr>
          <a:xfrm rot="20062800">
            <a:off x="3084840" y="3520080"/>
            <a:ext cx="50724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26"/>
          <p:cNvSpPr/>
          <p:nvPr/>
        </p:nvSpPr>
        <p:spPr>
          <a:xfrm rot="20062800">
            <a:off x="4727160" y="4192200"/>
            <a:ext cx="50724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Line 27"/>
          <p:cNvSpPr/>
          <p:nvPr/>
        </p:nvSpPr>
        <p:spPr>
          <a:xfrm>
            <a:off x="4144320" y="4263480"/>
            <a:ext cx="573120" cy="102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Line 28"/>
          <p:cNvSpPr/>
          <p:nvPr/>
        </p:nvSpPr>
        <p:spPr>
          <a:xfrm>
            <a:off x="4507920" y="4058280"/>
            <a:ext cx="573120" cy="102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29"/>
          <p:cNvSpPr/>
          <p:nvPr/>
        </p:nvSpPr>
        <p:spPr>
          <a:xfrm flipV="1">
            <a:off x="4695480" y="4155480"/>
            <a:ext cx="429840" cy="20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30"/>
          <p:cNvSpPr/>
          <p:nvPr/>
        </p:nvSpPr>
        <p:spPr>
          <a:xfrm>
            <a:off x="5727240" y="1383480"/>
            <a:ext cx="3704760" cy="45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 PL UMing HK"/>
              </a:rPr>
              <a:t>NUMERICAL MODEL (2)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Picture 3" descr=""/>
          <p:cNvPicPr/>
          <p:nvPr/>
        </p:nvPicPr>
        <p:blipFill>
          <a:blip r:embed="rId2"/>
          <a:stretch/>
        </p:blipFill>
        <p:spPr>
          <a:xfrm>
            <a:off x="5328000" y="2034000"/>
            <a:ext cx="4606560" cy="4590000"/>
          </a:xfrm>
          <a:prstGeom prst="rect">
            <a:avLst/>
          </a:prstGeom>
          <a:ln>
            <a:noFill/>
          </a:ln>
        </p:spPr>
      </p:pic>
      <p:sp>
        <p:nvSpPr>
          <p:cNvPr id="122" name="CustomShape 31"/>
          <p:cNvSpPr/>
          <p:nvPr/>
        </p:nvSpPr>
        <p:spPr>
          <a:xfrm flipV="1">
            <a:off x="7015680" y="4145040"/>
            <a:ext cx="3131280" cy="9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32"/>
          <p:cNvSpPr/>
          <p:nvPr/>
        </p:nvSpPr>
        <p:spPr>
          <a:xfrm flipV="1">
            <a:off x="6965640" y="2064240"/>
            <a:ext cx="433800" cy="2163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33"/>
          <p:cNvSpPr/>
          <p:nvPr/>
        </p:nvSpPr>
        <p:spPr>
          <a:xfrm>
            <a:off x="6965640" y="4235040"/>
            <a:ext cx="2936880" cy="1018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34"/>
          <p:cNvSpPr/>
          <p:nvPr/>
        </p:nvSpPr>
        <p:spPr>
          <a:xfrm>
            <a:off x="9883800" y="3763080"/>
            <a:ext cx="316800" cy="302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 PL UMing HK"/>
              </a:rPr>
              <a:t>X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5"/>
          <p:cNvSpPr/>
          <p:nvPr/>
        </p:nvSpPr>
        <p:spPr>
          <a:xfrm>
            <a:off x="7382520" y="2279520"/>
            <a:ext cx="402480" cy="302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 PL UMing HK"/>
              </a:rPr>
              <a:t>Y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36"/>
          <p:cNvSpPr/>
          <p:nvPr/>
        </p:nvSpPr>
        <p:spPr>
          <a:xfrm>
            <a:off x="9383040" y="5260680"/>
            <a:ext cx="309240" cy="302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 PL UMing HK"/>
              </a:rPr>
              <a:t>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37"/>
          <p:cNvSpPr/>
          <p:nvPr/>
        </p:nvSpPr>
        <p:spPr>
          <a:xfrm flipH="1">
            <a:off x="8044200" y="2772360"/>
            <a:ext cx="665280" cy="348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38"/>
          <p:cNvSpPr/>
          <p:nvPr/>
        </p:nvSpPr>
        <p:spPr>
          <a:xfrm rot="16861200">
            <a:off x="8192880" y="4370760"/>
            <a:ext cx="612360" cy="303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 PL UMing HK"/>
              </a:rPr>
              <a:t>16m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39"/>
          <p:cNvSpPr/>
          <p:nvPr/>
        </p:nvSpPr>
        <p:spPr>
          <a:xfrm>
            <a:off x="7977960" y="2183760"/>
            <a:ext cx="2030400" cy="652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40"/>
          <p:cNvSpPr/>
          <p:nvPr/>
        </p:nvSpPr>
        <p:spPr>
          <a:xfrm rot="1299600">
            <a:off x="8741880" y="2270520"/>
            <a:ext cx="612360" cy="303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 PL UMing HK"/>
              </a:rPr>
              <a:t>12m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Line 41"/>
          <p:cNvSpPr/>
          <p:nvPr/>
        </p:nvSpPr>
        <p:spPr>
          <a:xfrm>
            <a:off x="6716520" y="2311200"/>
            <a:ext cx="2258280" cy="6994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Line 42"/>
          <p:cNvSpPr/>
          <p:nvPr/>
        </p:nvSpPr>
        <p:spPr>
          <a:xfrm>
            <a:off x="8344440" y="2359080"/>
            <a:ext cx="2257920" cy="6994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43"/>
          <p:cNvSpPr/>
          <p:nvPr/>
        </p:nvSpPr>
        <p:spPr>
          <a:xfrm>
            <a:off x="8887680" y="3010680"/>
            <a:ext cx="1715040" cy="47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44"/>
          <p:cNvSpPr/>
          <p:nvPr/>
        </p:nvSpPr>
        <p:spPr>
          <a:xfrm rot="151200">
            <a:off x="9709920" y="3078360"/>
            <a:ext cx="466200" cy="303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 PL UMing HK"/>
              </a:rPr>
              <a:t>9m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45"/>
          <p:cNvSpPr/>
          <p:nvPr/>
        </p:nvSpPr>
        <p:spPr>
          <a:xfrm>
            <a:off x="6612120" y="5952960"/>
            <a:ext cx="472680" cy="27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46"/>
          <p:cNvSpPr/>
          <p:nvPr/>
        </p:nvSpPr>
        <p:spPr>
          <a:xfrm rot="1781400">
            <a:off x="6288840" y="6054120"/>
            <a:ext cx="688680" cy="303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 PL UMing HK"/>
              </a:rPr>
              <a:t>R 5m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47"/>
          <p:cNvSpPr/>
          <p:nvPr/>
        </p:nvSpPr>
        <p:spPr>
          <a:xfrm rot="512400">
            <a:off x="7995240" y="5508360"/>
            <a:ext cx="325800" cy="3945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 PL UMing HK"/>
              </a:rPr>
              <a:t>B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48"/>
          <p:cNvSpPr/>
          <p:nvPr/>
        </p:nvSpPr>
        <p:spPr>
          <a:xfrm rot="790800">
            <a:off x="6442200" y="4160160"/>
            <a:ext cx="402120" cy="2725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 PL UMing HK"/>
              </a:rPr>
              <a:t>B1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49"/>
          <p:cNvSpPr/>
          <p:nvPr/>
        </p:nvSpPr>
        <p:spPr>
          <a:xfrm rot="567600">
            <a:off x="6487200" y="3278160"/>
            <a:ext cx="475200" cy="333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 PL UMing HK"/>
              </a:rPr>
              <a:t>B2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"/>
          <p:cNvPicPr/>
          <p:nvPr/>
        </p:nvPicPr>
        <p:blipFill>
          <a:blip r:embed="rId1"/>
          <a:stretch/>
        </p:blipFill>
        <p:spPr>
          <a:xfrm>
            <a:off x="644400" y="1944000"/>
            <a:ext cx="6433200" cy="477540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3850200" y="4024800"/>
            <a:ext cx="2590200" cy="76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2"/>
          <p:cNvSpPr/>
          <p:nvPr/>
        </p:nvSpPr>
        <p:spPr>
          <a:xfrm flipV="1">
            <a:off x="3814200" y="2583000"/>
            <a:ext cx="2662200" cy="1440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3"/>
          <p:cNvSpPr/>
          <p:nvPr/>
        </p:nvSpPr>
        <p:spPr>
          <a:xfrm flipH="1">
            <a:off x="3758400" y="4007160"/>
            <a:ext cx="72000" cy="249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4"/>
          <p:cNvSpPr/>
          <p:nvPr/>
        </p:nvSpPr>
        <p:spPr>
          <a:xfrm>
            <a:off x="5954040" y="2217600"/>
            <a:ext cx="316800" cy="30348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5"/>
          <p:cNvSpPr/>
          <p:nvPr/>
        </p:nvSpPr>
        <p:spPr>
          <a:xfrm>
            <a:off x="6251040" y="4836960"/>
            <a:ext cx="309240" cy="30348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6"/>
          <p:cNvSpPr/>
          <p:nvPr/>
        </p:nvSpPr>
        <p:spPr>
          <a:xfrm>
            <a:off x="3831120" y="6001920"/>
            <a:ext cx="309240" cy="30348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7"/>
          <p:cNvSpPr/>
          <p:nvPr/>
        </p:nvSpPr>
        <p:spPr>
          <a:xfrm>
            <a:off x="721080" y="4565160"/>
            <a:ext cx="4687920" cy="14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8"/>
          <p:cNvSpPr/>
          <p:nvPr/>
        </p:nvSpPr>
        <p:spPr>
          <a:xfrm flipV="1">
            <a:off x="721080" y="2802240"/>
            <a:ext cx="68040" cy="1776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9"/>
          <p:cNvSpPr/>
          <p:nvPr/>
        </p:nvSpPr>
        <p:spPr>
          <a:xfrm flipV="1">
            <a:off x="5735520" y="5432400"/>
            <a:ext cx="1099080" cy="55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10"/>
          <p:cNvSpPr/>
          <p:nvPr/>
        </p:nvSpPr>
        <p:spPr>
          <a:xfrm rot="16507800">
            <a:off x="285840" y="3440880"/>
            <a:ext cx="488880" cy="303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11"/>
          <p:cNvSpPr/>
          <p:nvPr/>
        </p:nvSpPr>
        <p:spPr>
          <a:xfrm rot="1038000">
            <a:off x="2455560" y="5231520"/>
            <a:ext cx="6123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12"/>
          <p:cNvSpPr/>
          <p:nvPr/>
        </p:nvSpPr>
        <p:spPr>
          <a:xfrm rot="20029200">
            <a:off x="6131160" y="5687640"/>
            <a:ext cx="48888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13"/>
          <p:cNvSpPr/>
          <p:nvPr/>
        </p:nvSpPr>
        <p:spPr>
          <a:xfrm>
            <a:off x="2661840" y="4651920"/>
            <a:ext cx="978480" cy="313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14"/>
          <p:cNvSpPr/>
          <p:nvPr/>
        </p:nvSpPr>
        <p:spPr>
          <a:xfrm flipV="1">
            <a:off x="2661840" y="3704760"/>
            <a:ext cx="34200" cy="95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15"/>
          <p:cNvSpPr/>
          <p:nvPr/>
        </p:nvSpPr>
        <p:spPr>
          <a:xfrm flipV="1">
            <a:off x="3830040" y="4817160"/>
            <a:ext cx="273960" cy="12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16"/>
          <p:cNvSpPr/>
          <p:nvPr/>
        </p:nvSpPr>
        <p:spPr>
          <a:xfrm rot="1038000">
            <a:off x="2730960" y="4865760"/>
            <a:ext cx="679680" cy="303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2.3m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17"/>
          <p:cNvSpPr/>
          <p:nvPr/>
        </p:nvSpPr>
        <p:spPr>
          <a:xfrm rot="20014200">
            <a:off x="3750840" y="4904280"/>
            <a:ext cx="679680" cy="303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0.7m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18"/>
          <p:cNvSpPr/>
          <p:nvPr/>
        </p:nvSpPr>
        <p:spPr>
          <a:xfrm rot="16396200">
            <a:off x="2157480" y="4104000"/>
            <a:ext cx="488880" cy="303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19"/>
          <p:cNvSpPr/>
          <p:nvPr/>
        </p:nvSpPr>
        <p:spPr>
          <a:xfrm>
            <a:off x="2935440" y="1271880"/>
            <a:ext cx="3704760" cy="4561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NUMERICAL MODEL (3)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0"/>
          <p:cNvSpPr/>
          <p:nvPr/>
        </p:nvSpPr>
        <p:spPr>
          <a:xfrm>
            <a:off x="2838960" y="4413600"/>
            <a:ext cx="475200" cy="3337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B1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1"/>
          <p:cNvSpPr/>
          <p:nvPr/>
        </p:nvSpPr>
        <p:spPr>
          <a:xfrm>
            <a:off x="1402920" y="4581360"/>
            <a:ext cx="475200" cy="3337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B2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2"/>
          <p:cNvSpPr txBox="1"/>
          <p:nvPr/>
        </p:nvSpPr>
        <p:spPr>
          <a:xfrm>
            <a:off x="50436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Geometrical model ROSETTA</a:t>
            </a:r>
            <a:endParaRPr b="0" lang="fr-F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7272000" y="2088000"/>
            <a:ext cx="2656440" cy="382788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ROSETTA simulation description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Reducted size of solar panels (15 m to 3m). Effect studied on SPIS in last presentation: potential less negative of ~2V.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Verification with PIC models : equilibrium value of potential is almost the same.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Variation of parameters velocity, temperatures, densities, presence of photoelectrons.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Table 1"/>
          <p:cNvGraphicFramePr/>
          <p:nvPr/>
        </p:nvGraphicFramePr>
        <p:xfrm>
          <a:off x="212760" y="177480"/>
          <a:ext cx="3890880" cy="3874680"/>
        </p:xfrm>
        <a:graphic>
          <a:graphicData uri="http://schemas.openxmlformats.org/drawingml/2006/table">
            <a:tbl>
              <a:tblPr/>
              <a:tblGrid>
                <a:gridCol w="1945800"/>
                <a:gridCol w="1945440"/>
              </a:tblGrid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model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Maxwell-Bolzmann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Density (part/m³)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10⁹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0.0258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Velocity x axis (m/s)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600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524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Solar power x axis (relative to 1UA power)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Detector mesh size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Duration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SimulationDt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PlasmaDt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Potential bias (V)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-20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Debye length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Equilibrium potential (V)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-26 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144000" y="4104000"/>
            <a:ext cx="4248000" cy="3312000"/>
          </a:xfrm>
          <a:prstGeom prst="rect">
            <a:avLst/>
          </a:prstGeom>
          <a:ln>
            <a:noFill/>
          </a:ln>
        </p:spPr>
      </p:pic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5544000" y="3312000"/>
            <a:ext cx="4320000" cy="2880000"/>
          </a:xfrm>
          <a:prstGeom prst="rect">
            <a:avLst/>
          </a:prstGeom>
          <a:ln>
            <a:noFill/>
          </a:ln>
        </p:spPr>
      </p:pic>
      <p:pic>
        <p:nvPicPr>
          <p:cNvPr id="170" name="" descr=""/>
          <p:cNvPicPr/>
          <p:nvPr/>
        </p:nvPicPr>
        <p:blipFill>
          <a:blip r:embed="rId3"/>
          <a:stretch/>
        </p:blipFill>
        <p:spPr>
          <a:xfrm>
            <a:off x="4071600" y="5544000"/>
            <a:ext cx="2984400" cy="1800000"/>
          </a:xfrm>
          <a:prstGeom prst="rect">
            <a:avLst/>
          </a:prstGeom>
          <a:ln>
            <a:noFill/>
          </a:ln>
        </p:spPr>
      </p:pic>
      <p:pic>
        <p:nvPicPr>
          <p:cNvPr id="171" name="" descr=""/>
          <p:cNvPicPr/>
          <p:nvPr/>
        </p:nvPicPr>
        <p:blipFill>
          <a:blip r:embed="rId4"/>
          <a:stretch/>
        </p:blipFill>
        <p:spPr>
          <a:xfrm>
            <a:off x="5544000" y="92880"/>
            <a:ext cx="4352040" cy="2715120"/>
          </a:xfrm>
          <a:prstGeom prst="rect">
            <a:avLst/>
          </a:prstGeom>
          <a:ln>
            <a:noFill/>
          </a:ln>
        </p:spPr>
      </p:pic>
      <p:sp>
        <p:nvSpPr>
          <p:cNvPr id="172" name="TextShape 2"/>
          <p:cNvSpPr txBox="1"/>
          <p:nvPr/>
        </p:nvSpPr>
        <p:spPr>
          <a:xfrm>
            <a:off x="6192000" y="2893320"/>
            <a:ext cx="31237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 log density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TextShape 3"/>
          <p:cNvSpPr txBox="1"/>
          <p:nvPr/>
        </p:nvSpPr>
        <p:spPr>
          <a:xfrm>
            <a:off x="6984000" y="6277320"/>
            <a:ext cx="253980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Table 1"/>
          <p:cNvGraphicFramePr/>
          <p:nvPr/>
        </p:nvGraphicFramePr>
        <p:xfrm>
          <a:off x="213120" y="177840"/>
          <a:ext cx="3891600" cy="3874680"/>
        </p:xfrm>
        <a:graphic>
          <a:graphicData uri="http://schemas.openxmlformats.org/drawingml/2006/table">
            <a:tbl>
              <a:tblPr/>
              <a:tblGrid>
                <a:gridCol w="1946160"/>
                <a:gridCol w="1945800"/>
              </a:tblGrid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model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Maxwell-Bolzmann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Density (part/m³)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10⁹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 temp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0.0258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Velocity x axis (m/s)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600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5240"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Solar power x axis (relative to 1UA power)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1" lang="fr-FR" sz="12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Detector mesh size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Duration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1.4e-4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SimulationDt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2.2e-7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PlasmaDt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2.2e-7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Potential bias (V)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-20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Debye length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0.61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Equilibrium potential (V)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-16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72000" y="4137840"/>
            <a:ext cx="4248000" cy="3350160"/>
          </a:xfrm>
          <a:prstGeom prst="rect">
            <a:avLst/>
          </a:prstGeom>
          <a:ln>
            <a:noFill/>
          </a:ln>
        </p:spPr>
      </p:pic>
      <p:pic>
        <p:nvPicPr>
          <p:cNvPr id="176" name="" descr=""/>
          <p:cNvPicPr/>
          <p:nvPr/>
        </p:nvPicPr>
        <p:blipFill>
          <a:blip r:embed="rId2"/>
          <a:stretch/>
        </p:blipFill>
        <p:spPr>
          <a:xfrm>
            <a:off x="5616000" y="3672000"/>
            <a:ext cx="4176000" cy="3096000"/>
          </a:xfrm>
          <a:prstGeom prst="rect">
            <a:avLst/>
          </a:prstGeom>
          <a:ln>
            <a:noFill/>
          </a:ln>
        </p:spPr>
      </p:pic>
      <p:pic>
        <p:nvPicPr>
          <p:cNvPr id="177" name="" descr=""/>
          <p:cNvPicPr/>
          <p:nvPr/>
        </p:nvPicPr>
        <p:blipFill>
          <a:blip r:embed="rId3"/>
          <a:stretch/>
        </p:blipFill>
        <p:spPr>
          <a:xfrm>
            <a:off x="4089600" y="5616000"/>
            <a:ext cx="3182400" cy="1656000"/>
          </a:xfrm>
          <a:prstGeom prst="rect">
            <a:avLst/>
          </a:prstGeom>
          <a:ln>
            <a:noFill/>
          </a:ln>
        </p:spPr>
      </p:pic>
      <p:pic>
        <p:nvPicPr>
          <p:cNvPr id="178" name="" descr=""/>
          <p:cNvPicPr/>
          <p:nvPr/>
        </p:nvPicPr>
        <p:blipFill>
          <a:blip r:embed="rId4"/>
          <a:stretch/>
        </p:blipFill>
        <p:spPr>
          <a:xfrm>
            <a:off x="5616000" y="72000"/>
            <a:ext cx="4176000" cy="3168000"/>
          </a:xfrm>
          <a:prstGeom prst="rect">
            <a:avLst/>
          </a:prstGeom>
          <a:ln>
            <a:noFill/>
          </a:ln>
        </p:spPr>
      </p:pic>
      <p:sp>
        <p:nvSpPr>
          <p:cNvPr id="179" name="TextShape 2"/>
          <p:cNvSpPr txBox="1"/>
          <p:nvPr/>
        </p:nvSpPr>
        <p:spPr>
          <a:xfrm>
            <a:off x="6192360" y="3240000"/>
            <a:ext cx="31237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 log density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TextShape 3"/>
          <p:cNvSpPr txBox="1"/>
          <p:nvPr/>
        </p:nvSpPr>
        <p:spPr>
          <a:xfrm>
            <a:off x="7128000" y="6781320"/>
            <a:ext cx="253980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 map normal 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2018-10-21T21:47:55Z</dcterms:created>
  <dc:creator>Guillaume Tcherniatinsky</dc:creator>
  <dc:description/>
  <dc:language>en-US</dc:language>
  <cp:lastModifiedBy>Guillaume Tcherniatinsky</cp:lastModifiedBy>
  <dcterms:modified xsi:type="dcterms:W3CDTF">2018-10-25T07:56:21Z</dcterms:modified>
  <cp:revision>49</cp:revision>
  <dc:subject/>
  <dc:title/>
</cp:coreProperties>
</file>