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5" r:id="rId2"/>
    <p:sldId id="276" r:id="rId3"/>
    <p:sldId id="277" r:id="rId4"/>
    <p:sldId id="278" r:id="rId5"/>
    <p:sldId id="279" r:id="rId6"/>
    <p:sldId id="280" r:id="rId7"/>
    <p:sldId id="281" r:id="rId8"/>
    <p:sldId id="282" r:id="rId9"/>
    <p:sldId id="284" r:id="rId10"/>
    <p:sldId id="286" r:id="rId11"/>
    <p:sldId id="285" r:id="rId12"/>
    <p:sldId id="287" r:id="rId13"/>
    <p:sldId id="293" r:id="rId14"/>
    <p:sldId id="291" r:id="rId15"/>
    <p:sldId id="274" r:id="rId16"/>
    <p:sldId id="283" r:id="rId17"/>
    <p:sldId id="292" r:id="rId18"/>
    <p:sldId id="288" r:id="rId19"/>
    <p:sldId id="289" r:id="rId20"/>
  </p:sldIdLst>
  <p:sldSz cx="12192000" cy="6858000"/>
  <p:notesSz cx="7315200" cy="96012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682" autoAdjust="0"/>
  </p:normalViewPr>
  <p:slideViewPr>
    <p:cSldViewPr snapToGrid="0">
      <p:cViewPr varScale="1">
        <p:scale>
          <a:sx n="64" d="100"/>
          <a:sy n="64" d="100"/>
        </p:scale>
        <p:origin x="235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fr-FR"/>
          </a:p>
        </p:txBody>
      </p:sp>
      <p:sp>
        <p:nvSpPr>
          <p:cNvPr id="3" name="Espace réservé de la date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DCDF5A6B-2C8A-4D99-BEF7-A7CAE4F44D77}" type="datetimeFigureOut">
              <a:rPr lang="fr-FR" smtClean="0"/>
              <a:t>24/10/2018</a:t>
            </a:fld>
            <a:endParaRPr lang="fr-FR"/>
          </a:p>
        </p:txBody>
      </p:sp>
      <p:sp>
        <p:nvSpPr>
          <p:cNvPr id="4" name="Espace réservé de l'image des diapositives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fr-FR"/>
          </a:p>
        </p:txBody>
      </p:sp>
      <p:sp>
        <p:nvSpPr>
          <p:cNvPr id="5" name="Espace réservé des notes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4210A76-80F6-48CD-B246-487752674086}" type="slidenum">
              <a:rPr lang="fr-FR" smtClean="0"/>
              <a:t>‹N°›</a:t>
            </a:fld>
            <a:endParaRPr lang="fr-FR"/>
          </a:p>
        </p:txBody>
      </p:sp>
    </p:spTree>
    <p:extLst>
      <p:ext uri="{BB962C8B-B14F-4D97-AF65-F5344CB8AC3E}">
        <p14:creationId xmlns:p14="http://schemas.microsoft.com/office/powerpoint/2010/main" val="1639625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Good morning everybody, I am Luca </a:t>
            </a:r>
            <a:r>
              <a:rPr lang="en-US" sz="1200" kern="1200" dirty="0" err="1" smtClean="0">
                <a:solidFill>
                  <a:schemeClr val="tx1"/>
                </a:solidFill>
                <a:effectLst/>
                <a:latin typeface="+mn-lt"/>
                <a:ea typeface="+mn-ea"/>
                <a:cs typeface="+mn-cs"/>
              </a:rPr>
              <a:t>Bucciantini</a:t>
            </a:r>
            <a:r>
              <a:rPr lang="en-US" sz="1200" kern="1200" dirty="0" smtClean="0">
                <a:solidFill>
                  <a:schemeClr val="tx1"/>
                </a:solidFill>
                <a:effectLst/>
                <a:latin typeface="+mn-lt"/>
                <a:ea typeface="+mn-ea"/>
                <a:cs typeface="+mn-cs"/>
              </a:rPr>
              <a:t> and I work at the space laboratory LPC2E of CNRS. With this presentation I will show you the results of some SPIS simulations that we</a:t>
            </a:r>
            <a:r>
              <a:rPr lang="en-US" sz="1200" kern="1200" baseline="0" dirty="0" smtClean="0">
                <a:solidFill>
                  <a:schemeClr val="tx1"/>
                </a:solidFill>
                <a:effectLst/>
                <a:latin typeface="+mn-lt"/>
                <a:ea typeface="+mn-ea"/>
                <a:cs typeface="+mn-cs"/>
              </a:rPr>
              <a:t> performed</a:t>
            </a:r>
            <a:r>
              <a:rPr lang="en-US" sz="1200" kern="1200" dirty="0" smtClean="0">
                <a:solidFill>
                  <a:schemeClr val="tx1"/>
                </a:solidFill>
                <a:effectLst/>
                <a:latin typeface="+mn-lt"/>
                <a:ea typeface="+mn-ea"/>
                <a:cs typeface="+mn-cs"/>
              </a:rPr>
              <a:t> about the MMO orbiter of the </a:t>
            </a:r>
            <a:r>
              <a:rPr lang="en-US" sz="1200" kern="1200" dirty="0" err="1" smtClean="0">
                <a:solidFill>
                  <a:schemeClr val="tx1"/>
                </a:solidFill>
                <a:effectLst/>
                <a:latin typeface="+mn-lt"/>
                <a:ea typeface="+mn-ea"/>
                <a:cs typeface="+mn-cs"/>
              </a:rPr>
              <a:t>BepiColombo</a:t>
            </a:r>
            <a:r>
              <a:rPr lang="en-US" sz="1200" kern="1200" dirty="0" smtClean="0">
                <a:solidFill>
                  <a:schemeClr val="tx1"/>
                </a:solidFill>
                <a:effectLst/>
                <a:latin typeface="+mn-lt"/>
                <a:ea typeface="+mn-ea"/>
                <a:cs typeface="+mn-cs"/>
              </a:rPr>
              <a:t> mission. I will give you a brief introduction of the missions and then I will pass to the results of my simulations.</a:t>
            </a: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84210A76-80F6-48CD-B246-487752674086}" type="slidenum">
              <a:rPr lang="fr-FR" smtClean="0"/>
              <a:t>1</a:t>
            </a:fld>
            <a:endParaRPr lang="fr-FR"/>
          </a:p>
        </p:txBody>
      </p:sp>
    </p:spTree>
    <p:extLst>
      <p:ext uri="{BB962C8B-B14F-4D97-AF65-F5344CB8AC3E}">
        <p14:creationId xmlns:p14="http://schemas.microsoft.com/office/powerpoint/2010/main" val="2380468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t>Here I show</a:t>
            </a:r>
            <a:r>
              <a:rPr lang="en-US" baseline="0" dirty="0" smtClean="0"/>
              <a:t> the density of ambient electrons on the left and ambient ions on the right. AS EXPECTED, they are affected by the potential of MMO spacecraft. This will affect the measurements of MPPE. </a:t>
            </a:r>
          </a:p>
          <a:p>
            <a:endParaRPr lang="en-US" baseline="0" dirty="0" smtClean="0"/>
          </a:p>
          <a:p>
            <a:r>
              <a:rPr lang="en-US" baseline="0" dirty="0" err="1" smtClean="0"/>
              <a:t>DebyeL</a:t>
            </a:r>
            <a:r>
              <a:rPr lang="en-US" baseline="0" dirty="0" smtClean="0"/>
              <a:t> &gt; distance between emitter and receiver (about 30m) </a:t>
            </a:r>
            <a:r>
              <a:rPr lang="en-US" baseline="0" dirty="0" smtClean="0">
                <a:sym typeface="Wingdings" panose="05000000000000000000" pitchFamily="2" charset="2"/>
              </a:rPr>
              <a:t> AM2P not expected to perform measurements in this condition.</a:t>
            </a:r>
          </a:p>
          <a:p>
            <a:r>
              <a:rPr lang="en-US" baseline="0" dirty="0" smtClean="0">
                <a:sym typeface="Wingdings" panose="05000000000000000000" pitchFamily="2" charset="2"/>
              </a:rPr>
              <a:t>Given the huge plasma sheath surrounding the MMO s/c, also Langmuir Probe s/c potential measurements are expected to be affected.</a:t>
            </a:r>
          </a:p>
          <a:p>
            <a:endParaRPr lang="en-US" baseline="0" dirty="0" smtClean="0">
              <a:sym typeface="Wingdings" panose="05000000000000000000" pitchFamily="2" charset="2"/>
            </a:endParaRPr>
          </a:p>
          <a:p>
            <a:r>
              <a:rPr lang="en-US" baseline="0" dirty="0" smtClean="0">
                <a:sym typeface="Wingdings" panose="05000000000000000000" pitchFamily="2" charset="2"/>
              </a:rPr>
              <a:t>This are average conditions for lobe. </a:t>
            </a:r>
            <a:r>
              <a:rPr lang="en-US" baseline="0" dirty="0" err="1" smtClean="0">
                <a:sym typeface="Wingdings" panose="05000000000000000000" pitchFamily="2" charset="2"/>
              </a:rPr>
              <a:t>DebyeL</a:t>
            </a:r>
            <a:r>
              <a:rPr lang="en-US" baseline="0" dirty="0" smtClean="0">
                <a:sym typeface="Wingdings" panose="05000000000000000000" pitchFamily="2" charset="2"/>
              </a:rPr>
              <a:t> is expected to be between 25 m  and 250 m  To be checked the 25m condition. More simulations are needed</a:t>
            </a:r>
            <a:r>
              <a:rPr lang="en-US" baseline="0" dirty="0" smtClean="0">
                <a:sym typeface="Wingdings" panose="05000000000000000000" pitchFamily="2" charset="2"/>
              </a:rPr>
              <a:t>.</a:t>
            </a:r>
          </a:p>
        </p:txBody>
      </p:sp>
      <p:sp>
        <p:nvSpPr>
          <p:cNvPr id="4" name="Espace réservé du numéro de diapositive 3"/>
          <p:cNvSpPr>
            <a:spLocks noGrp="1"/>
          </p:cNvSpPr>
          <p:nvPr>
            <p:ph type="sldNum" sz="quarter" idx="10"/>
          </p:nvPr>
        </p:nvSpPr>
        <p:spPr/>
        <p:txBody>
          <a:bodyPr/>
          <a:lstStyle/>
          <a:p>
            <a:fld id="{7EEFA2E3-1964-4DED-8417-6CCA3D73F214}" type="slidenum">
              <a:rPr lang="fr-FR" smtClean="0"/>
              <a:t>10</a:t>
            </a:fld>
            <a:endParaRPr lang="fr-FR"/>
          </a:p>
        </p:txBody>
      </p:sp>
    </p:spTree>
    <p:extLst>
      <p:ext uri="{BB962C8B-B14F-4D97-AF65-F5344CB8AC3E}">
        <p14:creationId xmlns:p14="http://schemas.microsoft.com/office/powerpoint/2010/main" val="2688724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t>I am showing this slide because</a:t>
            </a:r>
            <a:r>
              <a:rPr lang="en-US" baseline="0" dirty="0" smtClean="0"/>
              <a:t> I wanted to give you a direct idea of the effects of the photoionization in this simulation. Here I am showing the density of photoelectrons surrounding MMO. The color scale goes from 0 to 100 cm-3. While regarding the ambient populations, the density imposed is 0.01 cm-3.</a:t>
            </a:r>
          </a:p>
          <a:p>
            <a:endParaRPr lang="en-US" baseline="0" dirty="0" smtClean="0"/>
          </a:p>
        </p:txBody>
      </p:sp>
      <p:sp>
        <p:nvSpPr>
          <p:cNvPr id="4" name="Espace réservé du numéro de diapositive 3"/>
          <p:cNvSpPr>
            <a:spLocks noGrp="1"/>
          </p:cNvSpPr>
          <p:nvPr>
            <p:ph type="sldNum" sz="quarter" idx="10"/>
          </p:nvPr>
        </p:nvSpPr>
        <p:spPr/>
        <p:txBody>
          <a:bodyPr/>
          <a:lstStyle/>
          <a:p>
            <a:fld id="{7EEFA2E3-1964-4DED-8417-6CCA3D73F214}" type="slidenum">
              <a:rPr lang="fr-FR" smtClean="0"/>
              <a:t>11</a:t>
            </a:fld>
            <a:endParaRPr lang="fr-FR"/>
          </a:p>
        </p:txBody>
      </p:sp>
    </p:spTree>
    <p:extLst>
      <p:ext uri="{BB962C8B-B14F-4D97-AF65-F5344CB8AC3E}">
        <p14:creationId xmlns:p14="http://schemas.microsoft.com/office/powerpoint/2010/main" val="745244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Wingdings" pitchFamily="2" charset="2"/>
              <a:buNone/>
            </a:pPr>
            <a:r>
              <a:rPr lang="en-GB" baseline="0" dirty="0" smtClean="0">
                <a:sym typeface="Wingdings" pitchFamily="2" charset="2"/>
              </a:rPr>
              <a:t>Compare </a:t>
            </a:r>
            <a:r>
              <a:rPr lang="en-GB" baseline="0" dirty="0" smtClean="0">
                <a:sym typeface="Wingdings" pitchFamily="2" charset="2"/>
              </a:rPr>
              <a:t>with lobes:</a:t>
            </a:r>
          </a:p>
          <a:p>
            <a:pPr marL="628650" lvl="1" indent="-171450">
              <a:buFont typeface="Arial" panose="020B0604020202020204" pitchFamily="34" charset="0"/>
              <a:buChar char="•"/>
            </a:pPr>
            <a:r>
              <a:rPr lang="en-GB" baseline="0" dirty="0" smtClean="0">
                <a:sym typeface="Wingdings" pitchFamily="2" charset="2"/>
              </a:rPr>
              <a:t>Larger density</a:t>
            </a:r>
          </a:p>
          <a:p>
            <a:pPr marL="628650" lvl="1" indent="-171450">
              <a:buFont typeface="Arial" panose="020B0604020202020204" pitchFamily="34" charset="0"/>
              <a:buChar char="•"/>
            </a:pPr>
            <a:r>
              <a:rPr lang="en-GB" baseline="0" dirty="0" smtClean="0">
                <a:sym typeface="Wingdings" pitchFamily="2" charset="2"/>
              </a:rPr>
              <a:t>Larger ambient population energies</a:t>
            </a:r>
          </a:p>
          <a:p>
            <a:pPr marL="628650" lvl="1" indent="-171450">
              <a:buFont typeface="Arial" panose="020B0604020202020204" pitchFamily="34" charset="0"/>
              <a:buChar char="•"/>
            </a:pPr>
            <a:r>
              <a:rPr lang="en-GB" baseline="0" dirty="0" smtClean="0">
                <a:sym typeface="Wingdings" pitchFamily="2" charset="2"/>
              </a:rPr>
              <a:t>Same distance from the Sun.</a:t>
            </a:r>
          </a:p>
          <a:p>
            <a:r>
              <a:rPr lang="en-GB" baseline="0" dirty="0" smtClean="0">
                <a:sym typeface="Wingdings" pitchFamily="2" charset="2"/>
              </a:rPr>
              <a:t> </a:t>
            </a:r>
            <a:r>
              <a:rPr lang="en-US" baseline="0" dirty="0" smtClean="0"/>
              <a:t>Just as I have shown in the case of MMO standing in the </a:t>
            </a:r>
            <a:r>
              <a:rPr lang="en-US" baseline="0" dirty="0" err="1" smtClean="0"/>
              <a:t>magnetospheric</a:t>
            </a:r>
            <a:r>
              <a:rPr lang="en-US" baseline="0" dirty="0" smtClean="0"/>
              <a:t> lobes, the expected s/c potential is strongly positive, because of the dominating photoelectron current.</a:t>
            </a:r>
          </a:p>
          <a:p>
            <a:pPr marL="0" indent="0">
              <a:buFont typeface="Wingdings" pitchFamily="2" charset="2"/>
              <a:buNone/>
            </a:pPr>
            <a:endParaRPr lang="en-GB" baseline="0" dirty="0" smtClean="0">
              <a:sym typeface="Wingdings" pitchFamily="2" charset="2"/>
            </a:endParaRPr>
          </a:p>
          <a:p>
            <a:pPr marL="0" indent="0">
              <a:buFont typeface="Wingdings" pitchFamily="2" charset="2"/>
              <a:buNone/>
            </a:pPr>
            <a:r>
              <a:rPr lang="en-US" baseline="0" dirty="0" smtClean="0">
                <a:sym typeface="Wingdings" pitchFamily="2" charset="2"/>
              </a:rPr>
              <a:t>Again, comparing the spacecraft potential with analytic computations, the difference is pretty low.</a:t>
            </a:r>
            <a:endParaRPr lang="en-US" baseline="0" dirty="0" smtClean="0"/>
          </a:p>
          <a:p>
            <a:endParaRPr lang="en-US" baseline="0" dirty="0" smtClean="0"/>
          </a:p>
          <a:p>
            <a:r>
              <a:rPr lang="en-US" baseline="0" dirty="0" smtClean="0"/>
              <a:t>I will not show the comparison of ambient population densities because I find the same results as for the </a:t>
            </a:r>
            <a:r>
              <a:rPr lang="en-US" baseline="0" dirty="0" err="1" smtClean="0"/>
              <a:t>magnetospheric</a:t>
            </a:r>
            <a:r>
              <a:rPr lang="en-US" baseline="0" dirty="0" smtClean="0"/>
              <a:t> lobes simulation.</a:t>
            </a:r>
          </a:p>
          <a:p>
            <a:pPr marL="171450" indent="-171450">
              <a:buFont typeface="Arial" panose="020B0604020202020204" pitchFamily="34" charset="0"/>
              <a:buChar char="•"/>
            </a:pPr>
            <a:r>
              <a:rPr lang="en-US" baseline="0" dirty="0" smtClean="0"/>
              <a:t>MPPE expected to be affected (mainly ions)</a:t>
            </a:r>
          </a:p>
          <a:p>
            <a:pPr marL="171450" indent="-171450">
              <a:buFont typeface="Arial" panose="020B0604020202020204" pitchFamily="34" charset="0"/>
              <a:buChar char="•"/>
            </a:pPr>
            <a:r>
              <a:rPr lang="en-US" baseline="0" dirty="0" smtClean="0"/>
              <a:t>Langmuir probe affected</a:t>
            </a:r>
          </a:p>
          <a:p>
            <a:pPr marL="171450" indent="-171450">
              <a:buFont typeface="Arial" panose="020B0604020202020204" pitchFamily="34" charset="0"/>
              <a:buChar char="•"/>
            </a:pPr>
            <a:r>
              <a:rPr lang="en-US" baseline="0" dirty="0" smtClean="0"/>
              <a:t>AM2P affected</a:t>
            </a:r>
          </a:p>
          <a:p>
            <a:r>
              <a:rPr lang="en-US" baseline="0" dirty="0" smtClean="0"/>
              <a:t>Remind the range of </a:t>
            </a:r>
            <a:r>
              <a:rPr lang="en-US" baseline="0" dirty="0" err="1" smtClean="0"/>
              <a:t>debyeL</a:t>
            </a:r>
            <a:r>
              <a:rPr lang="en-US" baseline="0" dirty="0" smtClean="0"/>
              <a:t>: 20 – 250 m </a:t>
            </a:r>
            <a:r>
              <a:rPr lang="en-US" baseline="0" dirty="0" smtClean="0">
                <a:sym typeface="Wingdings" panose="05000000000000000000" pitchFamily="2" charset="2"/>
              </a:rPr>
              <a:t> more simulations are needed</a:t>
            </a:r>
            <a:r>
              <a:rPr lang="en-US" baseline="0" dirty="0" smtClean="0">
                <a:sym typeface="Wingdings" panose="05000000000000000000" pitchFamily="2" charset="2"/>
              </a:rPr>
              <a:t>.</a:t>
            </a:r>
          </a:p>
          <a:p>
            <a:endParaRPr lang="en-US" baseline="0" dirty="0"/>
          </a:p>
        </p:txBody>
      </p:sp>
      <p:sp>
        <p:nvSpPr>
          <p:cNvPr id="4" name="Espace réservé du numéro de diapositive 3"/>
          <p:cNvSpPr>
            <a:spLocks noGrp="1"/>
          </p:cNvSpPr>
          <p:nvPr>
            <p:ph type="sldNum" sz="quarter" idx="10"/>
          </p:nvPr>
        </p:nvSpPr>
        <p:spPr/>
        <p:txBody>
          <a:bodyPr/>
          <a:lstStyle/>
          <a:p>
            <a:fld id="{7EEFA2E3-1964-4DED-8417-6CCA3D73F214}" type="slidenum">
              <a:rPr lang="fr-FR" smtClean="0"/>
              <a:t>12</a:t>
            </a:fld>
            <a:endParaRPr lang="fr-FR"/>
          </a:p>
        </p:txBody>
      </p:sp>
    </p:spTree>
    <p:extLst>
      <p:ext uri="{BB962C8B-B14F-4D97-AF65-F5344CB8AC3E}">
        <p14:creationId xmlns:p14="http://schemas.microsoft.com/office/powerpoint/2010/main" val="1986645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t>This</a:t>
            </a:r>
            <a:r>
              <a:rPr lang="en-US" baseline="0" dirty="0" smtClean="0"/>
              <a:t> is the condition so far. The measurements are not expected to be affected for lower </a:t>
            </a:r>
            <a:r>
              <a:rPr lang="en-US" baseline="0" dirty="0" err="1" smtClean="0"/>
              <a:t>DebyeL</a:t>
            </a:r>
            <a:r>
              <a:rPr lang="en-US" baseline="0" dirty="0" smtClean="0"/>
              <a:t>. More simulations need to be performed in order to confirm the expectations.</a:t>
            </a:r>
          </a:p>
          <a:p>
            <a:endParaRPr lang="en-US" baseline="0" dirty="0" smtClean="0"/>
          </a:p>
          <a:p>
            <a:endParaRPr lang="en-US" dirty="0" smtClean="0"/>
          </a:p>
          <a:p>
            <a:r>
              <a:rPr lang="en-US" dirty="0" smtClean="0"/>
              <a:t>Non</a:t>
            </a:r>
            <a:r>
              <a:rPr lang="en-US" baseline="0" dirty="0" smtClean="0"/>
              <a:t> ci </a:t>
            </a:r>
            <a:r>
              <a:rPr lang="en-US" baseline="0" dirty="0" err="1" smtClean="0"/>
              <a:t>sono</a:t>
            </a:r>
            <a:r>
              <a:rPr lang="en-US" baseline="0" dirty="0" smtClean="0"/>
              <a:t> </a:t>
            </a:r>
            <a:r>
              <a:rPr lang="en-US" baseline="0" dirty="0" err="1" smtClean="0"/>
              <a:t>casi</a:t>
            </a:r>
            <a:r>
              <a:rPr lang="en-US" baseline="0" dirty="0" smtClean="0"/>
              <a:t> in cui </a:t>
            </a:r>
            <a:r>
              <a:rPr lang="en-US" baseline="0" dirty="0" err="1" smtClean="0"/>
              <a:t>siamo</a:t>
            </a:r>
            <a:r>
              <a:rPr lang="en-US" baseline="0" dirty="0" smtClean="0"/>
              <a:t> </a:t>
            </a:r>
            <a:r>
              <a:rPr lang="en-US" baseline="0" dirty="0" err="1" smtClean="0"/>
              <a:t>sicuri</a:t>
            </a:r>
            <a:r>
              <a:rPr lang="en-US" baseline="0" dirty="0" smtClean="0"/>
              <a:t> di non </a:t>
            </a:r>
            <a:r>
              <a:rPr lang="en-US" baseline="0" dirty="0" err="1" smtClean="0"/>
              <a:t>avere</a:t>
            </a:r>
            <a:r>
              <a:rPr lang="en-US" baseline="0" dirty="0" smtClean="0"/>
              <a:t> </a:t>
            </a:r>
            <a:r>
              <a:rPr lang="en-US" baseline="0" dirty="0" err="1" smtClean="0"/>
              <a:t>misure</a:t>
            </a:r>
            <a:r>
              <a:rPr lang="en-US" baseline="0" dirty="0" smtClean="0"/>
              <a:t> (</a:t>
            </a:r>
            <a:r>
              <a:rPr lang="en-US" baseline="0" dirty="0" err="1" smtClean="0"/>
              <a:t>forse</a:t>
            </a:r>
            <a:r>
              <a:rPr lang="en-US" baseline="0" dirty="0" smtClean="0"/>
              <a:t> I cusp dove la </a:t>
            </a:r>
            <a:r>
              <a:rPr lang="en-US" baseline="0" dirty="0" err="1" smtClean="0"/>
              <a:t>temperatura</a:t>
            </a:r>
            <a:r>
              <a:rPr lang="en-US" baseline="0" dirty="0" smtClean="0"/>
              <a:t> è molto </a:t>
            </a:r>
            <a:r>
              <a:rPr lang="en-US" baseline="0" dirty="0" err="1" smtClean="0"/>
              <a:t>alta</a:t>
            </a:r>
            <a:r>
              <a:rPr lang="en-US" baseline="0" dirty="0" smtClean="0"/>
              <a:t> e la </a:t>
            </a:r>
            <a:r>
              <a:rPr lang="en-US" baseline="0" dirty="0" err="1" smtClean="0"/>
              <a:t>densitá</a:t>
            </a:r>
            <a:r>
              <a:rPr lang="en-US" baseline="0" dirty="0" smtClean="0"/>
              <a:t> è </a:t>
            </a:r>
            <a:r>
              <a:rPr lang="en-US" baseline="0" dirty="0" err="1" smtClean="0"/>
              <a:t>bassa</a:t>
            </a:r>
            <a:r>
              <a:rPr lang="en-US" baseline="0" dirty="0" smtClean="0"/>
              <a:t>, ma </a:t>
            </a:r>
            <a:r>
              <a:rPr lang="en-US" baseline="0" dirty="0" err="1" smtClean="0"/>
              <a:t>queste</a:t>
            </a:r>
            <a:r>
              <a:rPr lang="en-US" baseline="0" dirty="0" smtClean="0"/>
              <a:t> </a:t>
            </a:r>
            <a:r>
              <a:rPr lang="en-US" baseline="0" dirty="0" err="1" smtClean="0"/>
              <a:t>simulazioni</a:t>
            </a:r>
            <a:r>
              <a:rPr lang="en-US" baseline="0" dirty="0" smtClean="0"/>
              <a:t> </a:t>
            </a:r>
            <a:r>
              <a:rPr lang="en-US" baseline="0" dirty="0" err="1" smtClean="0"/>
              <a:t>ancora</a:t>
            </a:r>
            <a:r>
              <a:rPr lang="en-US" baseline="0" dirty="0" smtClean="0"/>
              <a:t> non le ho </a:t>
            </a:r>
            <a:r>
              <a:rPr lang="en-US" baseline="0" dirty="0" err="1" smtClean="0"/>
              <a:t>fatte</a:t>
            </a:r>
            <a:r>
              <a:rPr lang="en-US" baseline="0" dirty="0" smtClean="0"/>
              <a:t>. &lt;- </a:t>
            </a:r>
            <a:r>
              <a:rPr lang="en-US" baseline="0" dirty="0" err="1" smtClean="0"/>
              <a:t>penso</a:t>
            </a:r>
            <a:r>
              <a:rPr lang="en-US" baseline="0" dirty="0" smtClean="0"/>
              <a:t> </a:t>
            </a:r>
            <a:r>
              <a:rPr lang="en-US" baseline="0" dirty="0" err="1" smtClean="0"/>
              <a:t>comunque</a:t>
            </a:r>
            <a:r>
              <a:rPr lang="en-US" baseline="0" dirty="0" smtClean="0"/>
              <a:t> di </a:t>
            </a:r>
            <a:r>
              <a:rPr lang="en-US" baseline="0" dirty="0" err="1" smtClean="0"/>
              <a:t>aggiungere</a:t>
            </a:r>
            <a:r>
              <a:rPr lang="en-US" baseline="0" dirty="0" smtClean="0"/>
              <a:t> </a:t>
            </a:r>
            <a:r>
              <a:rPr lang="en-US" baseline="0" dirty="0" err="1" smtClean="0"/>
              <a:t>qualcosa</a:t>
            </a:r>
            <a:r>
              <a:rPr lang="en-US" baseline="0" dirty="0" smtClean="0"/>
              <a:t> a </a:t>
            </a:r>
            <a:r>
              <a:rPr lang="en-US" baseline="0" dirty="0" err="1" smtClean="0"/>
              <a:t>riguardo</a:t>
            </a:r>
            <a:r>
              <a:rPr lang="en-US" baseline="0" dirty="0" smtClean="0"/>
              <a:t>, in </a:t>
            </a:r>
            <a:r>
              <a:rPr lang="en-US" baseline="0" dirty="0" err="1" smtClean="0"/>
              <a:t>modo</a:t>
            </a:r>
            <a:r>
              <a:rPr lang="en-US" baseline="0" dirty="0" smtClean="0"/>
              <a:t> da dare </a:t>
            </a:r>
            <a:r>
              <a:rPr lang="en-US" baseline="0" dirty="0" err="1" smtClean="0"/>
              <a:t>un’idea</a:t>
            </a:r>
            <a:r>
              <a:rPr lang="en-US" baseline="0" dirty="0" smtClean="0"/>
              <a:t>.</a:t>
            </a:r>
          </a:p>
          <a:p>
            <a:endParaRPr lang="fr-FR" dirty="0"/>
          </a:p>
        </p:txBody>
      </p:sp>
      <p:sp>
        <p:nvSpPr>
          <p:cNvPr id="4" name="Espace réservé du numéro de diapositive 3"/>
          <p:cNvSpPr>
            <a:spLocks noGrp="1"/>
          </p:cNvSpPr>
          <p:nvPr>
            <p:ph type="sldNum" sz="quarter" idx="10"/>
          </p:nvPr>
        </p:nvSpPr>
        <p:spPr/>
        <p:txBody>
          <a:bodyPr/>
          <a:lstStyle/>
          <a:p>
            <a:fld id="{84210A76-80F6-48CD-B246-487752674086}" type="slidenum">
              <a:rPr lang="fr-FR" smtClean="0"/>
              <a:t>13</a:t>
            </a:fld>
            <a:endParaRPr lang="fr-FR"/>
          </a:p>
        </p:txBody>
      </p:sp>
    </p:spTree>
    <p:extLst>
      <p:ext uri="{BB962C8B-B14F-4D97-AF65-F5344CB8AC3E}">
        <p14:creationId xmlns:p14="http://schemas.microsoft.com/office/powerpoint/2010/main" val="77233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4210A76-80F6-48CD-B246-487752674086}" type="slidenum">
              <a:rPr lang="fr-FR" smtClean="0"/>
              <a:t>15</a:t>
            </a:fld>
            <a:endParaRPr lang="fr-FR"/>
          </a:p>
        </p:txBody>
      </p:sp>
    </p:spTree>
    <p:extLst>
      <p:ext uri="{BB962C8B-B14F-4D97-AF65-F5344CB8AC3E}">
        <p14:creationId xmlns:p14="http://schemas.microsoft.com/office/powerpoint/2010/main" val="469488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EEFA2E3-1964-4DED-8417-6CCA3D73F214}" type="slidenum">
              <a:rPr lang="fr-FR" smtClean="0"/>
              <a:t>16</a:t>
            </a:fld>
            <a:endParaRPr lang="fr-FR"/>
          </a:p>
        </p:txBody>
      </p:sp>
    </p:spTree>
    <p:extLst>
      <p:ext uri="{BB962C8B-B14F-4D97-AF65-F5344CB8AC3E}">
        <p14:creationId xmlns:p14="http://schemas.microsoft.com/office/powerpoint/2010/main" val="1131274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EEFA2E3-1964-4DED-8417-6CCA3D73F214}" type="slidenum">
              <a:rPr lang="fr-FR" smtClean="0"/>
              <a:t>17</a:t>
            </a:fld>
            <a:endParaRPr lang="fr-FR"/>
          </a:p>
        </p:txBody>
      </p:sp>
    </p:spTree>
    <p:extLst>
      <p:ext uri="{BB962C8B-B14F-4D97-AF65-F5344CB8AC3E}">
        <p14:creationId xmlns:p14="http://schemas.microsoft.com/office/powerpoint/2010/main" val="3190066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EEFA2E3-1964-4DED-8417-6CCA3D73F214}" type="slidenum">
              <a:rPr lang="fr-FR" smtClean="0"/>
              <a:t>18</a:t>
            </a:fld>
            <a:endParaRPr lang="fr-FR"/>
          </a:p>
        </p:txBody>
      </p:sp>
    </p:spTree>
    <p:extLst>
      <p:ext uri="{BB962C8B-B14F-4D97-AF65-F5344CB8AC3E}">
        <p14:creationId xmlns:p14="http://schemas.microsoft.com/office/powerpoint/2010/main" val="3069176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No influence on the background</a:t>
            </a:r>
            <a:r>
              <a:rPr lang="en-US" baseline="0" dirty="0"/>
              <a:t> populations (i.e. ambient electrons and ambient ions) because the space potential close to the spacecraft is negligible w.r.t. the particles thermal energy.</a:t>
            </a:r>
            <a:endParaRPr lang="fr-FR" dirty="0"/>
          </a:p>
        </p:txBody>
      </p:sp>
      <p:sp>
        <p:nvSpPr>
          <p:cNvPr id="4" name="Espace réservé du numéro de diapositive 3"/>
          <p:cNvSpPr>
            <a:spLocks noGrp="1"/>
          </p:cNvSpPr>
          <p:nvPr>
            <p:ph type="sldNum" sz="quarter" idx="10"/>
          </p:nvPr>
        </p:nvSpPr>
        <p:spPr/>
        <p:txBody>
          <a:bodyPr/>
          <a:lstStyle/>
          <a:p>
            <a:fld id="{7EEFA2E3-1964-4DED-8417-6CCA3D73F214}" type="slidenum">
              <a:rPr lang="fr-FR" smtClean="0"/>
              <a:t>19</a:t>
            </a:fld>
            <a:endParaRPr lang="fr-FR"/>
          </a:p>
        </p:txBody>
      </p:sp>
    </p:spTree>
    <p:extLst>
      <p:ext uri="{BB962C8B-B14F-4D97-AF65-F5344CB8AC3E}">
        <p14:creationId xmlns:p14="http://schemas.microsoft.com/office/powerpoint/2010/main" val="3616029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First of all, the </a:t>
            </a:r>
            <a:r>
              <a:rPr lang="en-US" sz="1200" kern="1200" dirty="0" err="1" smtClean="0">
                <a:solidFill>
                  <a:schemeClr val="tx1"/>
                </a:solidFill>
                <a:effectLst/>
                <a:latin typeface="+mn-lt"/>
                <a:ea typeface="+mn-ea"/>
                <a:cs typeface="+mn-cs"/>
              </a:rPr>
              <a:t>BepiColombo</a:t>
            </a:r>
            <a:r>
              <a:rPr lang="en-US" sz="1200" kern="1200" dirty="0" smtClean="0">
                <a:solidFill>
                  <a:schemeClr val="tx1"/>
                </a:solidFill>
                <a:effectLst/>
                <a:latin typeface="+mn-lt"/>
                <a:ea typeface="+mn-ea"/>
                <a:cs typeface="+mn-cs"/>
              </a:rPr>
              <a:t> spacecraft was launched last Saturday morning from </a:t>
            </a:r>
            <a:r>
              <a:rPr lang="en-US" sz="1200" kern="1200" dirty="0" err="1" smtClean="0">
                <a:solidFill>
                  <a:schemeClr val="tx1"/>
                </a:solidFill>
                <a:effectLst/>
                <a:latin typeface="+mn-lt"/>
                <a:ea typeface="+mn-ea"/>
                <a:cs typeface="+mn-cs"/>
              </a:rPr>
              <a:t>Kourou</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launch was a success and everything went as scheduled. On the left you can see an image of the launch. After the detachment from the last stage of the launcher (an Ariane 5) and after the first system checks, the </a:t>
            </a:r>
            <a:r>
              <a:rPr lang="en-US" sz="1200" kern="1200" dirty="0" err="1" smtClean="0">
                <a:solidFill>
                  <a:schemeClr val="tx1"/>
                </a:solidFill>
                <a:effectLst/>
                <a:latin typeface="+mn-lt"/>
                <a:ea typeface="+mn-ea"/>
                <a:cs typeface="+mn-cs"/>
              </a:rPr>
              <a:t>BepiColombo</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transfer</a:t>
            </a:r>
            <a:r>
              <a:rPr lang="en-US" sz="1200" kern="1200" baseline="0" dirty="0" smtClean="0">
                <a:solidFill>
                  <a:schemeClr val="tx1"/>
                </a:solidFill>
                <a:effectLst/>
                <a:latin typeface="+mn-lt"/>
                <a:ea typeface="+mn-ea"/>
                <a:cs typeface="+mn-cs"/>
              </a:rPr>
              <a:t> module </a:t>
            </a:r>
            <a:r>
              <a:rPr lang="en-US" sz="1200" kern="1200" dirty="0" smtClean="0">
                <a:solidFill>
                  <a:schemeClr val="tx1"/>
                </a:solidFill>
                <a:effectLst/>
                <a:latin typeface="+mn-lt"/>
                <a:ea typeface="+mn-ea"/>
                <a:cs typeface="+mn-cs"/>
              </a:rPr>
              <a:t>started </a:t>
            </a:r>
            <a:r>
              <a:rPr lang="en-US" sz="1200" kern="1200" dirty="0" smtClean="0">
                <a:solidFill>
                  <a:schemeClr val="tx1"/>
                </a:solidFill>
                <a:effectLst/>
                <a:latin typeface="+mn-lt"/>
                <a:ea typeface="+mn-ea"/>
                <a:cs typeface="+mn-cs"/>
              </a:rPr>
              <a:t>deploying </a:t>
            </a:r>
            <a:r>
              <a:rPr lang="en-US" sz="1200" kern="1200" dirty="0" smtClean="0">
                <a:solidFill>
                  <a:schemeClr val="tx1"/>
                </a:solidFill>
                <a:effectLst/>
                <a:latin typeface="+mn-lt"/>
                <a:ea typeface="+mn-ea"/>
                <a:cs typeface="+mn-cs"/>
              </a:rPr>
              <a:t>its </a:t>
            </a:r>
            <a:r>
              <a:rPr lang="en-US" sz="1200" kern="1200" dirty="0" smtClean="0">
                <a:solidFill>
                  <a:schemeClr val="tx1"/>
                </a:solidFill>
                <a:effectLst/>
                <a:latin typeface="+mn-lt"/>
                <a:ea typeface="+mn-ea"/>
                <a:cs typeface="+mn-cs"/>
              </a:rPr>
              <a:t>solar arrays. In the same day, the spacecraft sent on the ground its very first image, that you can see here on the right</a:t>
            </a:r>
            <a:r>
              <a:rPr lang="en-US"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84210A76-80F6-48CD-B246-487752674086}" type="slidenum">
              <a:rPr lang="fr-FR" smtClean="0"/>
              <a:t>2</a:t>
            </a:fld>
            <a:endParaRPr lang="fr-FR"/>
          </a:p>
        </p:txBody>
      </p:sp>
    </p:spTree>
    <p:extLst>
      <p:ext uri="{BB962C8B-B14F-4D97-AF65-F5344CB8AC3E}">
        <p14:creationId xmlns:p14="http://schemas.microsoft.com/office/powerpoint/2010/main" val="2947157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smtClean="0">
                <a:solidFill>
                  <a:schemeClr val="tx1"/>
                </a:solidFill>
                <a:effectLst/>
                <a:latin typeface="+mn-lt"/>
                <a:ea typeface="+mn-ea"/>
                <a:cs typeface="+mn-cs"/>
              </a:rPr>
              <a:t>This mission </a:t>
            </a:r>
            <a:r>
              <a:rPr lang="en-US" sz="1200" kern="1200" dirty="0" smtClean="0">
                <a:solidFill>
                  <a:schemeClr val="tx1"/>
                </a:solidFill>
                <a:effectLst/>
                <a:latin typeface="+mn-lt"/>
                <a:ea typeface="+mn-ea"/>
                <a:cs typeface="+mn-cs"/>
              </a:rPr>
              <a:t>is a joint mission between ESA and </a:t>
            </a:r>
            <a:r>
              <a:rPr lang="en-US" sz="1200" kern="1200" dirty="0" smtClean="0">
                <a:solidFill>
                  <a:schemeClr val="tx1"/>
                </a:solidFill>
                <a:effectLst/>
                <a:latin typeface="+mn-lt"/>
                <a:ea typeface="+mn-ea"/>
                <a:cs typeface="+mn-cs"/>
              </a:rPr>
              <a:t>JAXA</a:t>
            </a:r>
            <a:r>
              <a:rPr lang="en-US" sz="1200" kern="1200" baseline="0" dirty="0" smtClean="0">
                <a:solidFill>
                  <a:schemeClr val="tx1"/>
                </a:solidFill>
                <a:effectLst/>
                <a:latin typeface="+mn-lt"/>
                <a:ea typeface="+mn-ea"/>
                <a:cs typeface="+mn-cs"/>
              </a:rPr>
              <a:t> and the </a:t>
            </a:r>
            <a:r>
              <a:rPr lang="en-US" sz="1200" kern="1200" dirty="0" smtClean="0">
                <a:solidFill>
                  <a:schemeClr val="tx1"/>
                </a:solidFill>
                <a:effectLst/>
                <a:latin typeface="+mn-lt"/>
                <a:ea typeface="+mn-ea"/>
                <a:cs typeface="+mn-cs"/>
              </a:rPr>
              <a:t>first </a:t>
            </a:r>
            <a:r>
              <a:rPr lang="en-US" sz="1200" kern="1200" dirty="0" smtClean="0">
                <a:solidFill>
                  <a:schemeClr val="tx1"/>
                </a:solidFill>
                <a:effectLst/>
                <a:latin typeface="+mn-lt"/>
                <a:ea typeface="+mn-ea"/>
                <a:cs typeface="+mn-cs"/>
              </a:rPr>
              <a:t>time that </a:t>
            </a:r>
            <a:r>
              <a:rPr lang="en-US" sz="1200" kern="1200" dirty="0" smtClean="0">
                <a:solidFill>
                  <a:schemeClr val="tx1"/>
                </a:solidFill>
                <a:effectLst/>
                <a:latin typeface="+mn-lt"/>
                <a:ea typeface="+mn-ea"/>
                <a:cs typeface="+mn-cs"/>
              </a:rPr>
              <a:t>Europe and Japan go </a:t>
            </a:r>
            <a:r>
              <a:rPr lang="en-US" sz="1200" kern="1200" dirty="0" smtClean="0">
                <a:solidFill>
                  <a:schemeClr val="tx1"/>
                </a:solidFill>
                <a:effectLst/>
                <a:latin typeface="+mn-lt"/>
                <a:ea typeface="+mn-ea"/>
                <a:cs typeface="+mn-cs"/>
              </a:rPr>
              <a:t>to Mercury. The mission was named after the Italian scientist Giuseppe Colombo, </a:t>
            </a:r>
            <a:r>
              <a:rPr lang="en-US" sz="1200" kern="1200" dirty="0" smtClean="0">
                <a:solidFill>
                  <a:schemeClr val="tx1"/>
                </a:solidFill>
                <a:effectLst/>
                <a:latin typeface="+mn-lt"/>
                <a:ea typeface="+mn-ea"/>
                <a:cs typeface="+mn-cs"/>
              </a:rPr>
              <a:t>[who  </a:t>
            </a:r>
            <a:r>
              <a:rPr lang="en-US" sz="1200" kern="1200" dirty="0" smtClean="0">
                <a:solidFill>
                  <a:schemeClr val="tx1"/>
                </a:solidFill>
                <a:effectLst/>
                <a:latin typeface="+mn-lt"/>
                <a:ea typeface="+mn-ea"/>
                <a:cs typeface="+mn-cs"/>
              </a:rPr>
              <a:t>is known for explaining Mercury’s characteristic of rotating around its axis three times every two </a:t>
            </a:r>
            <a:r>
              <a:rPr lang="en-US" sz="1200" kern="1200" dirty="0" err="1" smtClean="0">
                <a:solidFill>
                  <a:schemeClr val="tx1"/>
                </a:solidFill>
                <a:effectLst/>
                <a:latin typeface="+mn-lt"/>
                <a:ea typeface="+mn-ea"/>
                <a:cs typeface="+mn-cs"/>
              </a:rPr>
              <a:t>mercurian</a:t>
            </a:r>
            <a:r>
              <a:rPr lang="en-US" sz="1200" kern="1200" dirty="0" smtClean="0">
                <a:solidFill>
                  <a:schemeClr val="tx1"/>
                </a:solidFill>
                <a:effectLst/>
                <a:latin typeface="+mn-lt"/>
                <a:ea typeface="+mn-ea"/>
                <a:cs typeface="+mn-cs"/>
              </a:rPr>
              <a:t> revolutions (year = 87.97 days on Earth). Moreover he proposed to NASA the interplanetary trajectory that first led Mariner 10 to Mercury, after several gravitational assists</a:t>
            </a:r>
            <a:r>
              <a:rPr lang="en-U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goal of this mission is to fully explore Mercury and its surrounding environment, that means to understand its composition as well as its surface topology, find the origin of its magnetic field, study its </a:t>
            </a:r>
            <a:r>
              <a:rPr lang="en-US" sz="1200" kern="1200" dirty="0" smtClean="0">
                <a:solidFill>
                  <a:schemeClr val="tx1"/>
                </a:solidFill>
                <a:effectLst/>
                <a:latin typeface="+mn-lt"/>
                <a:ea typeface="+mn-ea"/>
                <a:cs typeface="+mn-cs"/>
              </a:rPr>
              <a:t>exosphere,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magnetosphere</a:t>
            </a:r>
            <a:r>
              <a:rPr lang="en-US" sz="1200" kern="1200" baseline="0" dirty="0" smtClean="0">
                <a:solidFill>
                  <a:schemeClr val="tx1"/>
                </a:solidFill>
                <a:effectLst/>
                <a:latin typeface="+mn-lt"/>
                <a:ea typeface="+mn-ea"/>
                <a:cs typeface="+mn-cs"/>
              </a:rPr>
              <a:t> and interaction with the </a:t>
            </a:r>
            <a:r>
              <a:rPr lang="en-US" sz="1200" kern="1200" baseline="0" dirty="0" err="1" smtClean="0">
                <a:solidFill>
                  <a:schemeClr val="tx1"/>
                </a:solidFill>
                <a:effectLst/>
                <a:latin typeface="+mn-lt"/>
                <a:ea typeface="+mn-ea"/>
                <a:cs typeface="+mn-cs"/>
              </a:rPr>
              <a:t>Sorlar</a:t>
            </a:r>
            <a:r>
              <a:rPr lang="en-US" sz="1200" kern="1200" baseline="0" dirty="0" smtClean="0">
                <a:solidFill>
                  <a:schemeClr val="tx1"/>
                </a:solidFill>
                <a:effectLst/>
                <a:latin typeface="+mn-lt"/>
                <a:ea typeface="+mn-ea"/>
                <a:cs typeface="+mn-cs"/>
              </a:rPr>
              <a:t> Wind.</a:t>
            </a:r>
            <a:r>
              <a:rPr lang="en-U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spacecraft was launched last Saturday, now Bepi is in the cruise phase of the mission. The cruise will last 7 years, during which 9 gravitational assists will take </a:t>
            </a:r>
            <a:r>
              <a:rPr lang="en-US" sz="1200" kern="1200" dirty="0" smtClean="0">
                <a:solidFill>
                  <a:schemeClr val="tx1"/>
                </a:solidFill>
                <a:effectLst/>
                <a:latin typeface="+mn-lt"/>
                <a:ea typeface="+mn-ea"/>
                <a:cs typeface="+mn-cs"/>
              </a:rPr>
              <a:t>place.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expected arrival is in December 2025.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nominal mission is of 1 year, but since the spacecraft was built in order to allow a 2 years mission an </a:t>
            </a:r>
            <a:r>
              <a:rPr lang="en-US" sz="1200" kern="1200" dirty="0" err="1" smtClean="0">
                <a:solidFill>
                  <a:schemeClr val="tx1"/>
                </a:solidFill>
                <a:effectLst/>
                <a:latin typeface="+mn-lt"/>
                <a:ea typeface="+mn-ea"/>
                <a:cs typeface="+mn-cs"/>
              </a:rPr>
              <a:t>extention</a:t>
            </a:r>
            <a:r>
              <a:rPr lang="en-US" sz="1200" kern="1200" dirty="0" smtClean="0">
                <a:solidFill>
                  <a:schemeClr val="tx1"/>
                </a:solidFill>
                <a:effectLst/>
                <a:latin typeface="+mn-lt"/>
                <a:ea typeface="+mn-ea"/>
                <a:cs typeface="+mn-cs"/>
              </a:rPr>
              <a:t> of an extra year is </a:t>
            </a:r>
            <a:r>
              <a:rPr lang="en-US" sz="1200" kern="1200" dirty="0" err="1" smtClean="0">
                <a:solidFill>
                  <a:schemeClr val="tx1"/>
                </a:solidFill>
                <a:effectLst/>
                <a:latin typeface="+mn-lt"/>
                <a:ea typeface="+mn-ea"/>
                <a:cs typeface="+mn-cs"/>
              </a:rPr>
              <a:t>forseen</a:t>
            </a:r>
            <a:r>
              <a:rPr lang="en-US" sz="1200" kern="1200" dirty="0" smtClean="0">
                <a:solidFill>
                  <a:schemeClr val="tx1"/>
                </a:solidFill>
                <a:effectLst/>
                <a:latin typeface="+mn-lt"/>
                <a:ea typeface="+mn-ea"/>
                <a:cs typeface="+mn-cs"/>
              </a:rPr>
              <a:t>.</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84210A76-80F6-48CD-B246-487752674086}" type="slidenum">
              <a:rPr lang="fr-FR" smtClean="0"/>
              <a:t>3</a:t>
            </a:fld>
            <a:endParaRPr lang="fr-FR"/>
          </a:p>
        </p:txBody>
      </p:sp>
    </p:spTree>
    <p:extLst>
      <p:ext uri="{BB962C8B-B14F-4D97-AF65-F5344CB8AC3E}">
        <p14:creationId xmlns:p14="http://schemas.microsoft.com/office/powerpoint/2010/main" val="1027061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spacecraft that was launched is the Mercury Composite Spacecraft, that is composed of a transfer module, two orbiters (MMO and MPO, respectively from JAXA and ESA) and a sun shield, where MMO will be stored during the whole cruise phase. Once close to Mercury, the MMO orbiter will detach, as well as the sun shield and the transfer module.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MMO orbiter is dedicated to plasma measurements (density, magnetic field,..) that will help characterizing the different environment conditions in the Mercury surroundings (magnetosphere, solar wind)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goal of this presentation is to characterize the interaction between MMO and the surrounding plasma, thus the charging of the spacecraft and its effects on the surrounding particles. </a:t>
            </a:r>
            <a:r>
              <a:rPr lang="en-US" sz="1200" b="1" kern="1200" baseline="0" dirty="0" smtClean="0">
                <a:solidFill>
                  <a:schemeClr val="tx1"/>
                </a:solidFill>
                <a:effectLst/>
                <a:latin typeface="+mn-lt"/>
                <a:ea typeface="+mn-ea"/>
                <a:cs typeface="+mn-cs"/>
              </a:rPr>
              <a:t>In particular we want to asses the effects on in-situ measurements</a:t>
            </a:r>
            <a:r>
              <a:rPr lang="en-US" sz="1200" b="1" kern="1200" baseline="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84210A76-80F6-48CD-B246-487752674086}" type="slidenum">
              <a:rPr lang="fr-FR" smtClean="0"/>
              <a:t>4</a:t>
            </a:fld>
            <a:endParaRPr lang="fr-FR"/>
          </a:p>
        </p:txBody>
      </p:sp>
    </p:spTree>
    <p:extLst>
      <p:ext uri="{BB962C8B-B14F-4D97-AF65-F5344CB8AC3E}">
        <p14:creationId xmlns:p14="http://schemas.microsoft.com/office/powerpoint/2010/main" val="3615211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t>
            </a:r>
            <a:r>
              <a:rPr lang="en-US" dirty="0" smtClean="0"/>
              <a:t>is a </a:t>
            </a:r>
            <a:r>
              <a:rPr lang="en-US" dirty="0" smtClean="0"/>
              <a:t>list of instruments/consortia on board the MMO s/c.</a:t>
            </a:r>
            <a:r>
              <a:rPr lang="en-US" baseline="0" dirty="0" smtClean="0"/>
              <a:t> In this presentation I will </a:t>
            </a:r>
            <a:r>
              <a:rPr lang="en-US" baseline="0" dirty="0" smtClean="0"/>
              <a:t>mostly refer </a:t>
            </a:r>
            <a:r>
              <a:rPr lang="en-US" baseline="0" dirty="0" smtClean="0"/>
              <a:t>to MPPE and PWI.</a:t>
            </a:r>
            <a:endParaRPr lang="en-US" dirty="0" smtClean="0"/>
          </a:p>
          <a:p>
            <a:r>
              <a:rPr lang="en-US" dirty="0" smtClean="0"/>
              <a:t>The Mercury Plasma Particle Experiment (MPPE):</a:t>
            </a:r>
            <a:endParaRPr lang="en-US" baseline="0" dirty="0" smtClean="0"/>
          </a:p>
          <a:p>
            <a:r>
              <a:rPr lang="en-US" baseline="0" dirty="0" smtClean="0"/>
              <a:t>Consists of 7 sensors, for example ions and electron energy spectrum analyzers. Such sensors are mounted on the body of MMO.</a:t>
            </a:r>
          </a:p>
          <a:p>
            <a:r>
              <a:rPr lang="en-US" baseline="0" dirty="0" smtClean="0"/>
              <a:t>	ion -&gt; both high energy sensors and low energy particles. Can measure between 5 eV to 1.5 MeV</a:t>
            </a:r>
          </a:p>
          <a:p>
            <a:r>
              <a:rPr lang="en-US" baseline="0" dirty="0" smtClean="0"/>
              <a:t>	electron -&gt; both high energy and low energy particles. Can measure between 5eV and 700keV.</a:t>
            </a:r>
          </a:p>
          <a:p>
            <a:r>
              <a:rPr lang="en-US" baseline="0" dirty="0" smtClean="0"/>
              <a:t>	</a:t>
            </a:r>
            <a:r>
              <a:rPr lang="en-US" baseline="0" dirty="0" smtClean="0"/>
              <a:t>neutrals [of little interest here]</a:t>
            </a:r>
            <a:endParaRPr lang="en-US" baseline="0" dirty="0" smtClean="0"/>
          </a:p>
          <a:p>
            <a:endParaRPr lang="en-US" dirty="0" smtClean="0"/>
          </a:p>
          <a:p>
            <a:r>
              <a:rPr lang="en-US" dirty="0" smtClean="0"/>
              <a:t>Plasma</a:t>
            </a:r>
            <a:r>
              <a:rPr lang="en-US" baseline="0" dirty="0" smtClean="0"/>
              <a:t> Wave Investigation: 4 antennas of 15 m (WPT, MEFISTO) and three-axis magnetic sensors at the top of the MAST (5m boom). This setup was </a:t>
            </a:r>
            <a:r>
              <a:rPr lang="en-US" baseline="0" dirty="0" smtClean="0"/>
              <a:t>chosen in order to minimize contamination </a:t>
            </a:r>
            <a:r>
              <a:rPr lang="en-US" baseline="0" dirty="0" smtClean="0"/>
              <a:t>from the body of the spacecraft (and the rest of the </a:t>
            </a:r>
            <a:r>
              <a:rPr lang="en-US" baseline="0" dirty="0" smtClean="0"/>
              <a:t>experiments taking place there). </a:t>
            </a:r>
            <a:r>
              <a:rPr lang="en-US" baseline="0" dirty="0" smtClean="0"/>
              <a:t>Several experiments, among which SORBET (spectroscopy of radio waves and thermal electrostatic noise), Langmuir Probes, AM2P (Active Measurements of Mercury’s Plasma). AM2P is </a:t>
            </a:r>
            <a:r>
              <a:rPr lang="en-US" baseline="0" dirty="0" smtClean="0"/>
              <a:t>a mutual </a:t>
            </a:r>
            <a:r>
              <a:rPr lang="en-US" baseline="0" dirty="0" smtClean="0"/>
              <a:t>impedance </a:t>
            </a:r>
            <a:r>
              <a:rPr lang="en-US" baseline="0" dirty="0" smtClean="0"/>
              <a:t>experiment, under LPC2E responsibility, that </a:t>
            </a:r>
            <a:r>
              <a:rPr lang="en-US" baseline="0" dirty="0" smtClean="0"/>
              <a:t>measures </a:t>
            </a:r>
            <a:r>
              <a:rPr lang="en-US" baseline="0" dirty="0" smtClean="0"/>
              <a:t>the self and mutual </a:t>
            </a:r>
            <a:r>
              <a:rPr lang="en-US" baseline="0" dirty="0" smtClean="0"/>
              <a:t>impedance of the MEFISTO antennas. For </a:t>
            </a:r>
            <a:r>
              <a:rPr lang="en-US" baseline="0" dirty="0" smtClean="0"/>
              <a:t>AM2P to properly sound the plasma, a </a:t>
            </a:r>
            <a:r>
              <a:rPr lang="en-US" baseline="0" dirty="0" smtClean="0"/>
              <a:t>distance between transmitter and receiver &gt; Debye </a:t>
            </a:r>
            <a:r>
              <a:rPr lang="en-US" baseline="0" dirty="0" smtClean="0"/>
              <a:t>L is required. </a:t>
            </a:r>
            <a:endParaRPr lang="en-US" baseline="0" dirty="0" smtClean="0"/>
          </a:p>
          <a:p>
            <a:endParaRPr lang="en-US" b="1" baseline="0" dirty="0" smtClean="0"/>
          </a:p>
          <a:p>
            <a:r>
              <a:rPr lang="en-US" b="1" baseline="0" dirty="0" smtClean="0"/>
              <a:t>I am performing SPIS simulations of MMO in order to better characterize the expected capabilities of the AM2P experiment, in particular regarding the effect of the plasma sheath on mutual impedance measurements.</a:t>
            </a:r>
            <a:endParaRPr lang="en-US" b="1" dirty="0" smtClean="0"/>
          </a:p>
          <a:p>
            <a:endParaRPr lang="en-US" b="0" dirty="0" smtClean="0"/>
          </a:p>
          <a:p>
            <a:r>
              <a:rPr lang="en-US" b="0" dirty="0" smtClean="0"/>
              <a:t>What</a:t>
            </a:r>
            <a:r>
              <a:rPr lang="en-US" b="0" baseline="0" dirty="0" smtClean="0"/>
              <a:t> I </a:t>
            </a:r>
            <a:r>
              <a:rPr lang="en-US" b="0" baseline="0" dirty="0" smtClean="0"/>
              <a:t>will show today </a:t>
            </a:r>
            <a:r>
              <a:rPr lang="en-US" b="0" baseline="0" dirty="0" smtClean="0"/>
              <a:t>are some considerations about the </a:t>
            </a:r>
            <a:r>
              <a:rPr lang="en-US" b="0" baseline="0" dirty="0" smtClean="0"/>
              <a:t>PWI and MPPE </a:t>
            </a:r>
            <a:r>
              <a:rPr lang="en-US" b="0" baseline="0" dirty="0" smtClean="0"/>
              <a:t>measurements, taking into account the various </a:t>
            </a:r>
            <a:r>
              <a:rPr lang="en-US" b="0" baseline="0" dirty="0" smtClean="0"/>
              <a:t>plasma </a:t>
            </a:r>
            <a:r>
              <a:rPr lang="en-US" b="0" baseline="0" dirty="0" smtClean="0"/>
              <a:t>conditions that the MMO spacecraft will encounter</a:t>
            </a:r>
            <a:r>
              <a:rPr lang="en-US" b="0" baseline="0" dirty="0" smtClean="0"/>
              <a:t>.</a:t>
            </a:r>
            <a:endParaRPr lang="en-US" b="0" dirty="0" smtClean="0"/>
          </a:p>
        </p:txBody>
      </p:sp>
      <p:sp>
        <p:nvSpPr>
          <p:cNvPr id="4" name="Slide Number Placeholder 3"/>
          <p:cNvSpPr>
            <a:spLocks noGrp="1"/>
          </p:cNvSpPr>
          <p:nvPr>
            <p:ph type="sldNum" sz="quarter" idx="10"/>
          </p:nvPr>
        </p:nvSpPr>
        <p:spPr/>
        <p:txBody>
          <a:bodyPr/>
          <a:lstStyle/>
          <a:p>
            <a:fld id="{84210A76-80F6-48CD-B246-487752674086}" type="slidenum">
              <a:rPr lang="fr-FR" smtClean="0"/>
              <a:t>5</a:t>
            </a:fld>
            <a:endParaRPr lang="fr-FR"/>
          </a:p>
        </p:txBody>
      </p:sp>
    </p:spTree>
    <p:extLst>
      <p:ext uri="{BB962C8B-B14F-4D97-AF65-F5344CB8AC3E}">
        <p14:creationId xmlns:p14="http://schemas.microsoft.com/office/powerpoint/2010/main" val="3577046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aseline="0" dirty="0" smtClean="0"/>
              <a:t>Mercury’s distance from the Sun is 0.31 – 0.47 AU.</a:t>
            </a:r>
          </a:p>
          <a:p>
            <a:r>
              <a:rPr lang="en-US" baseline="0" dirty="0" smtClean="0"/>
              <a:t>The orbits of the MMO spacecraft around Mercury will be polar orbits (500 x 12 000 km).</a:t>
            </a:r>
          </a:p>
          <a:p>
            <a:endParaRPr lang="en-US" baseline="0" dirty="0" smtClean="0"/>
          </a:p>
          <a:p>
            <a:r>
              <a:rPr lang="en-US" baseline="0" dirty="0" smtClean="0"/>
              <a:t>-&gt; say a few words on each type of environment.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that the </a:t>
            </a:r>
            <a:r>
              <a:rPr lang="en-US" baseline="0" dirty="0" err="1" smtClean="0"/>
              <a:t>Hermean</a:t>
            </a:r>
            <a:r>
              <a:rPr lang="en-US" baseline="0" dirty="0" smtClean="0"/>
              <a:t> magnetosphere is composed of about … % of H and … % of Sodium-like ions. </a:t>
            </a:r>
          </a:p>
          <a:p>
            <a:r>
              <a:rPr lang="en-US" baseline="0" dirty="0" smtClean="0"/>
              <a:t>For </a:t>
            </a:r>
            <a:r>
              <a:rPr lang="en-US" baseline="0" dirty="0" smtClean="0"/>
              <a:t>now </a:t>
            </a:r>
            <a:r>
              <a:rPr lang="en-US" baseline="0" dirty="0" smtClean="0"/>
              <a:t>we have only considered </a:t>
            </a:r>
            <a:r>
              <a:rPr lang="en-US" baseline="0" dirty="0" smtClean="0"/>
              <a:t>H</a:t>
            </a:r>
            <a:r>
              <a:rPr lang="en-US" baseline="0" dirty="0" smtClean="0"/>
              <a:t>+ in our simulations, both in the solar wind and Mercury’s magnetosphere, but </a:t>
            </a:r>
            <a:r>
              <a:rPr lang="en-US" baseline="0" dirty="0" smtClean="0"/>
              <a:t>we </a:t>
            </a:r>
            <a:r>
              <a:rPr lang="en-US" baseline="0" dirty="0" smtClean="0"/>
              <a:t>aim at improving the magnetosphere cases by </a:t>
            </a:r>
            <a:r>
              <a:rPr lang="en-US" baseline="0" dirty="0" smtClean="0"/>
              <a:t>adding also populations of Sodium-like ions.</a:t>
            </a:r>
          </a:p>
          <a:p>
            <a:endParaRPr lang="en-US" baseline="0" dirty="0" smtClean="0"/>
          </a:p>
          <a:p>
            <a:r>
              <a:rPr lang="en-US" baseline="0" dirty="0" smtClean="0"/>
              <a:t>Solar wind: </a:t>
            </a:r>
            <a:r>
              <a:rPr lang="en-US" baseline="0" dirty="0" err="1" smtClean="0"/>
              <a:t>debyeL</a:t>
            </a:r>
            <a:r>
              <a:rPr lang="en-US" baseline="0" dirty="0" smtClean="0"/>
              <a:t> =3-4 [m]</a:t>
            </a:r>
          </a:p>
          <a:p>
            <a:r>
              <a:rPr lang="en-US" baseline="0" dirty="0" smtClean="0"/>
              <a:t>Lobes: </a:t>
            </a:r>
            <a:r>
              <a:rPr lang="en-US" baseline="0" dirty="0" err="1" smtClean="0"/>
              <a:t>debyeL</a:t>
            </a:r>
            <a:r>
              <a:rPr lang="en-US" baseline="0" dirty="0" smtClean="0"/>
              <a:t> = 15 - 250 [m]</a:t>
            </a:r>
          </a:p>
          <a:p>
            <a:r>
              <a:rPr lang="en-US" baseline="0" dirty="0" smtClean="0"/>
              <a:t>Plasma sheet: </a:t>
            </a:r>
            <a:r>
              <a:rPr lang="en-US" baseline="0" dirty="0" err="1" smtClean="0"/>
              <a:t>debyeL</a:t>
            </a:r>
            <a:r>
              <a:rPr lang="en-US" baseline="0" dirty="0" smtClean="0"/>
              <a:t> = 20 - 250 [m</a:t>
            </a:r>
            <a:r>
              <a:rPr lang="en-US" baseline="0" dirty="0" smtClean="0"/>
              <a:t>]</a:t>
            </a:r>
          </a:p>
        </p:txBody>
      </p:sp>
      <p:sp>
        <p:nvSpPr>
          <p:cNvPr id="4" name="Espace réservé du numéro de diapositive 3"/>
          <p:cNvSpPr>
            <a:spLocks noGrp="1"/>
          </p:cNvSpPr>
          <p:nvPr>
            <p:ph type="sldNum" sz="quarter" idx="10"/>
          </p:nvPr>
        </p:nvSpPr>
        <p:spPr/>
        <p:txBody>
          <a:bodyPr/>
          <a:lstStyle/>
          <a:p>
            <a:fld id="{84210A76-80F6-48CD-B246-487752674086}" type="slidenum">
              <a:rPr lang="fr-FR" smtClean="0"/>
              <a:t>6</a:t>
            </a:fld>
            <a:endParaRPr lang="fr-FR"/>
          </a:p>
        </p:txBody>
      </p:sp>
    </p:spTree>
    <p:extLst>
      <p:ext uri="{BB962C8B-B14F-4D97-AF65-F5344CB8AC3E}">
        <p14:creationId xmlns:p14="http://schemas.microsoft.com/office/powerpoint/2010/main" val="4093789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pPr>
            <a:r>
              <a:rPr lang="en-GB" dirty="0" smtClean="0">
                <a:sym typeface="Wingdings" pitchFamily="2" charset="2"/>
              </a:rPr>
              <a:t>Here</a:t>
            </a:r>
            <a:r>
              <a:rPr lang="en-GB" baseline="0" dirty="0" smtClean="0">
                <a:sym typeface="Wingdings" pitchFamily="2" charset="2"/>
              </a:rPr>
              <a:t> I present the results from a simulation in Solar Wind (in the panel showing the potential of the plasma surrounding MMO the Sun is on the right).</a:t>
            </a:r>
          </a:p>
          <a:p>
            <a:pPr marL="0" indent="0">
              <a:buFont typeface="Wingdings" pitchFamily="2" charset="2"/>
              <a:buNone/>
            </a:pPr>
            <a:endParaRPr lang="en-GB" baseline="0" dirty="0" smtClean="0">
              <a:sym typeface="Wingdings" pitchFamily="2" charset="2"/>
            </a:endParaRPr>
          </a:p>
          <a:p>
            <a:pPr marL="0" indent="0">
              <a:buFont typeface="Wingdings" pitchFamily="2" charset="2"/>
              <a:buNone/>
            </a:pPr>
            <a:r>
              <a:rPr lang="en-GB" baseline="0" dirty="0" smtClean="0">
                <a:sym typeface="Wingdings" pitchFamily="2" charset="2"/>
              </a:rPr>
              <a:t>Remark the distance from the Sun and the </a:t>
            </a:r>
            <a:r>
              <a:rPr lang="en-GB" baseline="0" dirty="0" err="1" smtClean="0">
                <a:sym typeface="Wingdings" pitchFamily="2" charset="2"/>
              </a:rPr>
              <a:t>debye</a:t>
            </a:r>
            <a:r>
              <a:rPr lang="en-GB" baseline="0" dirty="0" smtClean="0">
                <a:sym typeface="Wingdings" pitchFamily="2" charset="2"/>
              </a:rPr>
              <a:t> length.</a:t>
            </a:r>
          </a:p>
          <a:p>
            <a:pPr marL="0" indent="0">
              <a:buFont typeface="Wingdings" pitchFamily="2" charset="2"/>
              <a:buNone/>
            </a:pPr>
            <a:endParaRPr lang="en-GB" dirty="0" smtClean="0">
              <a:sym typeface="Wingdings" pitchFamily="2" charset="2"/>
            </a:endParaRPr>
          </a:p>
          <a:p>
            <a:pPr marL="171450" indent="-171450">
              <a:buFont typeface="Wingdings" pitchFamily="2" charset="2"/>
              <a:buChar char="è"/>
            </a:pPr>
            <a:r>
              <a:rPr lang="en-GB" dirty="0" smtClean="0">
                <a:sym typeface="Wingdings" pitchFamily="2" charset="2"/>
              </a:rPr>
              <a:t>In </a:t>
            </a:r>
            <a:r>
              <a:rPr lang="en-GB" dirty="0">
                <a:sym typeface="Wingdings" pitchFamily="2" charset="2"/>
              </a:rPr>
              <a:t>the solar wind, our SPIS simulations show that the MMO positive s/c potential is a few volt, as expected when photoionization of the s/c body dominates. </a:t>
            </a:r>
          </a:p>
          <a:p>
            <a:pPr marL="171450" indent="-171450">
              <a:buFont typeface="Wingdings" pitchFamily="2" charset="2"/>
              <a:buChar char="è"/>
            </a:pPr>
            <a:r>
              <a:rPr lang="en-GB" dirty="0">
                <a:sym typeface="Wingdings" pitchFamily="2" charset="2"/>
              </a:rPr>
              <a:t>This is not expected to affect solar wind ion measurements (expected at ~ </a:t>
            </a:r>
            <a:r>
              <a:rPr lang="en-GB" dirty="0" smtClean="0">
                <a:sym typeface="Wingdings" pitchFamily="2" charset="2"/>
              </a:rPr>
              <a:t>1keV</a:t>
            </a:r>
            <a:r>
              <a:rPr lang="en-GB" dirty="0">
                <a:sym typeface="Wingdings" pitchFamily="2" charset="2"/>
              </a:rPr>
              <a:t>, given the mean solar wind velocity). However it could affect the measurement of core electrons. This is as expected for solar wind measurements (similar to what is observed on WIND for instance, </a:t>
            </a:r>
            <a:r>
              <a:rPr lang="en-GB" dirty="0" smtClean="0">
                <a:sym typeface="Wingdings" pitchFamily="2" charset="2"/>
              </a:rPr>
              <a:t>with a slightly higher positive s/c potential due the close vicinity of the Sun). </a:t>
            </a:r>
            <a:endParaRPr lang="en-GB" baseline="0" dirty="0" smtClean="0">
              <a:sym typeface="Wingdings" pitchFamily="2" charset="2"/>
            </a:endParaRPr>
          </a:p>
          <a:p>
            <a:pPr marL="0" indent="0">
              <a:buFont typeface="Wingdings" pitchFamily="2" charset="2"/>
              <a:buNone/>
            </a:pPr>
            <a:endParaRPr lang="en-GB" dirty="0">
              <a:sym typeface="Wingdings" pitchFamily="2" charset="2"/>
            </a:endParaRPr>
          </a:p>
        </p:txBody>
      </p:sp>
      <p:sp>
        <p:nvSpPr>
          <p:cNvPr id="4" name="Slide Number Placeholder 3"/>
          <p:cNvSpPr>
            <a:spLocks noGrp="1"/>
          </p:cNvSpPr>
          <p:nvPr>
            <p:ph type="sldNum" sz="quarter" idx="10"/>
          </p:nvPr>
        </p:nvSpPr>
        <p:spPr/>
        <p:txBody>
          <a:bodyPr/>
          <a:lstStyle/>
          <a:p>
            <a:fld id="{84210A76-80F6-48CD-B246-487752674086}" type="slidenum">
              <a:rPr lang="fr-FR" smtClean="0"/>
              <a:t>7</a:t>
            </a:fld>
            <a:endParaRPr lang="fr-FR"/>
          </a:p>
        </p:txBody>
      </p:sp>
    </p:spTree>
    <p:extLst>
      <p:ext uri="{BB962C8B-B14F-4D97-AF65-F5344CB8AC3E}">
        <p14:creationId xmlns:p14="http://schemas.microsoft.com/office/powerpoint/2010/main" val="4269778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en-US" dirty="0" smtClean="0"/>
              <a:t>If</a:t>
            </a:r>
            <a:r>
              <a:rPr lang="en-US" baseline="0" dirty="0" smtClean="0"/>
              <a:t> we check the ambient populations densities (electrons on the left and ions on the right)</a:t>
            </a:r>
            <a:endParaRPr lang="en-US" dirty="0" smtClean="0"/>
          </a:p>
          <a:p>
            <a:pPr marL="228600" indent="-228600">
              <a:buAutoNum type="arabicParenR"/>
            </a:pPr>
            <a:endParaRPr lang="en-US" dirty="0" smtClean="0"/>
          </a:p>
          <a:p>
            <a:pPr marL="228600" indent="-228600">
              <a:buAutoNum type="arabicParenR"/>
            </a:pPr>
            <a:r>
              <a:rPr lang="en-US" dirty="0" smtClean="0"/>
              <a:t>Electrons enhanced around</a:t>
            </a:r>
            <a:r>
              <a:rPr lang="en-US" baseline="0" dirty="0" smtClean="0"/>
              <a:t> MMO</a:t>
            </a:r>
          </a:p>
          <a:p>
            <a:pPr marL="228600" indent="-228600">
              <a:buAutoNum type="arabicParenR"/>
            </a:pPr>
            <a:r>
              <a:rPr lang="en-US" baseline="0" dirty="0" smtClean="0"/>
              <a:t>Ion wake</a:t>
            </a:r>
          </a:p>
          <a:p>
            <a:pPr marL="228600" indent="-228600">
              <a:buAutoNum type="arabicParenR"/>
            </a:pPr>
            <a:r>
              <a:rPr lang="en-US" baseline="0" dirty="0" smtClean="0"/>
              <a:t>The trace we see on the right panel is actually left there by the antennas (that are on a different plane w.r.t. the cut)</a:t>
            </a:r>
          </a:p>
          <a:p>
            <a:pPr marL="0" indent="0">
              <a:buNone/>
            </a:pPr>
            <a:endParaRPr lang="en-US" baseline="0" dirty="0" smtClean="0"/>
          </a:p>
          <a:p>
            <a:pPr marL="171450" indent="-171450">
              <a:buFont typeface="Arial" panose="020B0604020202020204" pitchFamily="34" charset="0"/>
              <a:buChar char="•"/>
            </a:pPr>
            <a:r>
              <a:rPr lang="en-US" baseline="0" dirty="0" smtClean="0"/>
              <a:t>MPPE ion measurements are expected to be affected when in the wake</a:t>
            </a:r>
          </a:p>
          <a:p>
            <a:pPr marL="171450" indent="-171450">
              <a:buFont typeface="Arial" panose="020B0604020202020204" pitchFamily="34" charset="0"/>
              <a:buChar char="•"/>
            </a:pPr>
            <a:r>
              <a:rPr lang="en-US" baseline="0" dirty="0" smtClean="0"/>
              <a:t>MPPE electron measurements not expected to be affected</a:t>
            </a:r>
          </a:p>
          <a:p>
            <a:pPr marL="171450" indent="-171450">
              <a:buFont typeface="Arial" panose="020B0604020202020204" pitchFamily="34" charset="0"/>
              <a:buChar char="•"/>
            </a:pPr>
            <a:r>
              <a:rPr lang="en-US" baseline="0" dirty="0" smtClean="0"/>
              <a:t>Langmuir probe not expected to be affected</a:t>
            </a:r>
          </a:p>
          <a:p>
            <a:pPr marL="171450" indent="-171450">
              <a:buFont typeface="Arial" panose="020B0604020202020204" pitchFamily="34" charset="0"/>
              <a:buChar char="•"/>
            </a:pPr>
            <a:r>
              <a:rPr lang="en-US" baseline="0" dirty="0" smtClean="0"/>
              <a:t>AM2P not expected to be </a:t>
            </a:r>
            <a:r>
              <a:rPr lang="en-US" baseline="0" dirty="0" smtClean="0"/>
              <a:t>affected</a:t>
            </a:r>
          </a:p>
        </p:txBody>
      </p:sp>
      <p:sp>
        <p:nvSpPr>
          <p:cNvPr id="4" name="Espace réservé du numéro de diapositive 3"/>
          <p:cNvSpPr>
            <a:spLocks noGrp="1"/>
          </p:cNvSpPr>
          <p:nvPr>
            <p:ph type="sldNum" sz="quarter" idx="10"/>
          </p:nvPr>
        </p:nvSpPr>
        <p:spPr/>
        <p:txBody>
          <a:bodyPr/>
          <a:lstStyle/>
          <a:p>
            <a:fld id="{84210A76-80F6-48CD-B246-487752674086}" type="slidenum">
              <a:rPr lang="fr-FR" smtClean="0"/>
              <a:t>8</a:t>
            </a:fld>
            <a:endParaRPr lang="fr-FR"/>
          </a:p>
        </p:txBody>
      </p:sp>
    </p:spTree>
    <p:extLst>
      <p:ext uri="{BB962C8B-B14F-4D97-AF65-F5344CB8AC3E}">
        <p14:creationId xmlns:p14="http://schemas.microsoft.com/office/powerpoint/2010/main" val="3522506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Here</a:t>
            </a:r>
            <a:r>
              <a:rPr lang="en-US" baseline="0" dirty="0" smtClean="0"/>
              <a:t> I show the results of simulations when the MMO spacecraft is in the </a:t>
            </a:r>
            <a:r>
              <a:rPr lang="en-US" baseline="0" dirty="0" err="1" smtClean="0"/>
              <a:t>magnetospheric</a:t>
            </a:r>
            <a:r>
              <a:rPr lang="en-US" baseline="0" dirty="0" smtClean="0"/>
              <a:t> lobes. Still the plasma potential around MMO on the left, the Sun is still on the right but this time at a distance of 0.31 AU.</a:t>
            </a:r>
          </a:p>
          <a:p>
            <a:pPr marL="0" indent="0">
              <a:buFont typeface="Wingdings" pitchFamily="2" charset="2"/>
              <a:buNone/>
            </a:pPr>
            <a:endParaRPr lang="en-GB" baseline="0" dirty="0" smtClean="0">
              <a:sym typeface="Wingdings" pitchFamily="2" charset="2"/>
            </a:endParaRPr>
          </a:p>
          <a:p>
            <a:pPr marL="0" indent="0">
              <a:buFont typeface="Wingdings" pitchFamily="2" charset="2"/>
              <a:buNone/>
            </a:pPr>
            <a:r>
              <a:rPr lang="en-GB" baseline="0" dirty="0" smtClean="0">
                <a:sym typeface="Wingdings" pitchFamily="2" charset="2"/>
              </a:rPr>
              <a:t>Remark the </a:t>
            </a:r>
            <a:r>
              <a:rPr lang="en-GB" baseline="0" dirty="0" err="1" smtClean="0">
                <a:sym typeface="Wingdings" pitchFamily="2" charset="2"/>
              </a:rPr>
              <a:t>debye</a:t>
            </a:r>
            <a:r>
              <a:rPr lang="en-GB" baseline="0" dirty="0" smtClean="0">
                <a:sym typeface="Wingdings" pitchFamily="2" charset="2"/>
              </a:rPr>
              <a:t> length -&gt; so large because of the low plasma density of the ambient populations.</a:t>
            </a:r>
          </a:p>
          <a:p>
            <a:pPr marL="0" indent="0">
              <a:buFont typeface="Wingdings" pitchFamily="2" charset="2"/>
              <a:buNone/>
            </a:pPr>
            <a:endParaRPr lang="en-GB" dirty="0" smtClean="0">
              <a:sym typeface="Wingdings" pitchFamily="2" charset="2"/>
            </a:endParaRPr>
          </a:p>
          <a:p>
            <a:pPr marL="171450" indent="-171450">
              <a:buFont typeface="Wingdings" pitchFamily="2" charset="2"/>
              <a:buChar char="è"/>
            </a:pPr>
            <a:r>
              <a:rPr lang="en-GB" dirty="0" smtClean="0">
                <a:sym typeface="Wingdings" pitchFamily="2" charset="2"/>
              </a:rPr>
              <a:t>The potential from the simulation is larger</a:t>
            </a:r>
            <a:r>
              <a:rPr lang="en-GB" baseline="0" dirty="0" smtClean="0">
                <a:sym typeface="Wingdings" pitchFamily="2" charset="2"/>
              </a:rPr>
              <a:t> that the electron energy of both electrons and ions their measurements is expected to be affected</a:t>
            </a:r>
          </a:p>
          <a:p>
            <a:pPr marL="171450" indent="-171450">
              <a:buFont typeface="Wingdings" pitchFamily="2" charset="2"/>
              <a:buChar char="è"/>
            </a:pPr>
            <a:endParaRPr lang="en-GB" baseline="0" dirty="0" smtClean="0">
              <a:sym typeface="Wingdings" pitchFamily="2" charset="2"/>
            </a:endParaRPr>
          </a:p>
          <a:p>
            <a:pPr marL="0" indent="0">
              <a:buFont typeface="Wingdings" pitchFamily="2" charset="2"/>
              <a:buNone/>
            </a:pPr>
            <a:r>
              <a:rPr lang="en-GB" baseline="0" dirty="0" smtClean="0">
                <a:sym typeface="Wingdings" pitchFamily="2" charset="2"/>
              </a:rPr>
              <a:t>The spacecraft potential of 16.7 V is pretty close to the 16 V that I obtained with analytic computations, considering the thick plasma sheath limit (Orbit Motion Limit theory) and assuming sphere-like spacecraft of 1.5m radius. In this analytic computation, the dominating term was the photoelectron current, due to the vicinity to the Sun. </a:t>
            </a:r>
            <a:endParaRPr lang="en-GB" baseline="0" dirty="0" smtClean="0">
              <a:sym typeface="Wingdings" pitchFamily="2" charset="2"/>
            </a:endParaRPr>
          </a:p>
        </p:txBody>
      </p:sp>
      <p:sp>
        <p:nvSpPr>
          <p:cNvPr id="4" name="Espace réservé du numéro de diapositive 3"/>
          <p:cNvSpPr>
            <a:spLocks noGrp="1"/>
          </p:cNvSpPr>
          <p:nvPr>
            <p:ph type="sldNum" sz="quarter" idx="10"/>
          </p:nvPr>
        </p:nvSpPr>
        <p:spPr/>
        <p:txBody>
          <a:bodyPr/>
          <a:lstStyle/>
          <a:p>
            <a:fld id="{7EEFA2E3-1964-4DED-8417-6CCA3D73F214}" type="slidenum">
              <a:rPr lang="fr-FR" smtClean="0"/>
              <a:t>9</a:t>
            </a:fld>
            <a:endParaRPr lang="fr-FR"/>
          </a:p>
        </p:txBody>
      </p:sp>
    </p:spTree>
    <p:extLst>
      <p:ext uri="{BB962C8B-B14F-4D97-AF65-F5344CB8AC3E}">
        <p14:creationId xmlns:p14="http://schemas.microsoft.com/office/powerpoint/2010/main" val="918889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413E28C6-F244-40D4-8532-BB2C343C69D8}" type="datetimeFigureOut">
              <a:rPr lang="fr-FR" smtClean="0"/>
              <a:t>24/10/2018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BF9ED1-7B93-489B-9E16-C71AABE13F52}" type="slidenum">
              <a:rPr lang="fr-FR" smtClean="0"/>
              <a:t>‹N°›</a:t>
            </a:fld>
            <a:endParaRPr lang="fr-FR"/>
          </a:p>
        </p:txBody>
      </p:sp>
    </p:spTree>
    <p:extLst>
      <p:ext uri="{BB962C8B-B14F-4D97-AF65-F5344CB8AC3E}">
        <p14:creationId xmlns:p14="http://schemas.microsoft.com/office/powerpoint/2010/main" val="3842458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13E28C6-F244-40D4-8532-BB2C343C69D8}" type="datetimeFigureOut">
              <a:rPr lang="fr-FR" smtClean="0"/>
              <a:t>24/10/2018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BF9ED1-7B93-489B-9E16-C71AABE13F52}" type="slidenum">
              <a:rPr lang="fr-FR" smtClean="0"/>
              <a:t>‹N°›</a:t>
            </a:fld>
            <a:endParaRPr lang="fr-FR"/>
          </a:p>
        </p:txBody>
      </p:sp>
    </p:spTree>
    <p:extLst>
      <p:ext uri="{BB962C8B-B14F-4D97-AF65-F5344CB8AC3E}">
        <p14:creationId xmlns:p14="http://schemas.microsoft.com/office/powerpoint/2010/main" val="3589416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13E28C6-F244-40D4-8532-BB2C343C69D8}" type="datetimeFigureOut">
              <a:rPr lang="fr-FR" smtClean="0"/>
              <a:t>24/10/2018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BF9ED1-7B93-489B-9E16-C71AABE13F52}" type="slidenum">
              <a:rPr lang="fr-FR" smtClean="0"/>
              <a:t>‹N°›</a:t>
            </a:fld>
            <a:endParaRPr lang="fr-FR"/>
          </a:p>
        </p:txBody>
      </p:sp>
    </p:spTree>
    <p:extLst>
      <p:ext uri="{BB962C8B-B14F-4D97-AF65-F5344CB8AC3E}">
        <p14:creationId xmlns:p14="http://schemas.microsoft.com/office/powerpoint/2010/main" val="1566862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13E28C6-F244-40D4-8532-BB2C343C69D8}" type="datetimeFigureOut">
              <a:rPr lang="fr-FR" smtClean="0"/>
              <a:t>24/10/2018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BF9ED1-7B93-489B-9E16-C71AABE13F52}" type="slidenum">
              <a:rPr lang="fr-FR" smtClean="0"/>
              <a:t>‹N°›</a:t>
            </a:fld>
            <a:endParaRPr lang="fr-FR"/>
          </a:p>
        </p:txBody>
      </p:sp>
    </p:spTree>
    <p:extLst>
      <p:ext uri="{BB962C8B-B14F-4D97-AF65-F5344CB8AC3E}">
        <p14:creationId xmlns:p14="http://schemas.microsoft.com/office/powerpoint/2010/main" val="4245401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413E28C6-F244-40D4-8532-BB2C343C69D8}" type="datetimeFigureOut">
              <a:rPr lang="fr-FR" smtClean="0"/>
              <a:t>24/10/2018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BF9ED1-7B93-489B-9E16-C71AABE13F52}" type="slidenum">
              <a:rPr lang="fr-FR" smtClean="0"/>
              <a:t>‹N°›</a:t>
            </a:fld>
            <a:endParaRPr lang="fr-FR"/>
          </a:p>
        </p:txBody>
      </p:sp>
    </p:spTree>
    <p:extLst>
      <p:ext uri="{BB962C8B-B14F-4D97-AF65-F5344CB8AC3E}">
        <p14:creationId xmlns:p14="http://schemas.microsoft.com/office/powerpoint/2010/main" val="2340475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13E28C6-F244-40D4-8532-BB2C343C69D8}" type="datetimeFigureOut">
              <a:rPr lang="fr-FR" smtClean="0"/>
              <a:t>24/10/2018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EBF9ED1-7B93-489B-9E16-C71AABE13F52}" type="slidenum">
              <a:rPr lang="fr-FR" smtClean="0"/>
              <a:t>‹N°›</a:t>
            </a:fld>
            <a:endParaRPr lang="fr-FR"/>
          </a:p>
        </p:txBody>
      </p:sp>
    </p:spTree>
    <p:extLst>
      <p:ext uri="{BB962C8B-B14F-4D97-AF65-F5344CB8AC3E}">
        <p14:creationId xmlns:p14="http://schemas.microsoft.com/office/powerpoint/2010/main" val="1212682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13E28C6-F244-40D4-8532-BB2C343C69D8}" type="datetimeFigureOut">
              <a:rPr lang="fr-FR" smtClean="0"/>
              <a:t>24/10/2018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EBF9ED1-7B93-489B-9E16-C71AABE13F52}" type="slidenum">
              <a:rPr lang="fr-FR" smtClean="0"/>
              <a:t>‹N°›</a:t>
            </a:fld>
            <a:endParaRPr lang="fr-FR"/>
          </a:p>
        </p:txBody>
      </p:sp>
    </p:spTree>
    <p:extLst>
      <p:ext uri="{BB962C8B-B14F-4D97-AF65-F5344CB8AC3E}">
        <p14:creationId xmlns:p14="http://schemas.microsoft.com/office/powerpoint/2010/main" val="39860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13E28C6-F244-40D4-8532-BB2C343C69D8}" type="datetimeFigureOut">
              <a:rPr lang="fr-FR" smtClean="0"/>
              <a:t>24/10/2018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EBF9ED1-7B93-489B-9E16-C71AABE13F52}" type="slidenum">
              <a:rPr lang="fr-FR" smtClean="0"/>
              <a:t>‹N°›</a:t>
            </a:fld>
            <a:endParaRPr lang="fr-FR"/>
          </a:p>
        </p:txBody>
      </p:sp>
    </p:spTree>
    <p:extLst>
      <p:ext uri="{BB962C8B-B14F-4D97-AF65-F5344CB8AC3E}">
        <p14:creationId xmlns:p14="http://schemas.microsoft.com/office/powerpoint/2010/main" val="105119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13E28C6-F244-40D4-8532-BB2C343C69D8}" type="datetimeFigureOut">
              <a:rPr lang="fr-FR" smtClean="0"/>
              <a:t>24/10/2018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EBF9ED1-7B93-489B-9E16-C71AABE13F52}" type="slidenum">
              <a:rPr lang="fr-FR" smtClean="0"/>
              <a:t>‹N°›</a:t>
            </a:fld>
            <a:endParaRPr lang="fr-FR"/>
          </a:p>
        </p:txBody>
      </p:sp>
    </p:spTree>
    <p:extLst>
      <p:ext uri="{BB962C8B-B14F-4D97-AF65-F5344CB8AC3E}">
        <p14:creationId xmlns:p14="http://schemas.microsoft.com/office/powerpoint/2010/main" val="3144184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413E28C6-F244-40D4-8532-BB2C343C69D8}" type="datetimeFigureOut">
              <a:rPr lang="fr-FR" smtClean="0"/>
              <a:t>24/10/2018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EBF9ED1-7B93-489B-9E16-C71AABE13F52}" type="slidenum">
              <a:rPr lang="fr-FR" smtClean="0"/>
              <a:t>‹N°›</a:t>
            </a:fld>
            <a:endParaRPr lang="fr-FR"/>
          </a:p>
        </p:txBody>
      </p:sp>
    </p:spTree>
    <p:extLst>
      <p:ext uri="{BB962C8B-B14F-4D97-AF65-F5344CB8AC3E}">
        <p14:creationId xmlns:p14="http://schemas.microsoft.com/office/powerpoint/2010/main" val="2408955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413E28C6-F244-40D4-8532-BB2C343C69D8}" type="datetimeFigureOut">
              <a:rPr lang="fr-FR" smtClean="0"/>
              <a:t>24/10/2018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EBF9ED1-7B93-489B-9E16-C71AABE13F52}" type="slidenum">
              <a:rPr lang="fr-FR" smtClean="0"/>
              <a:t>‹N°›</a:t>
            </a:fld>
            <a:endParaRPr lang="fr-FR"/>
          </a:p>
        </p:txBody>
      </p:sp>
    </p:spTree>
    <p:extLst>
      <p:ext uri="{BB962C8B-B14F-4D97-AF65-F5344CB8AC3E}">
        <p14:creationId xmlns:p14="http://schemas.microsoft.com/office/powerpoint/2010/main" val="633330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3E28C6-F244-40D4-8532-BB2C343C69D8}" type="datetimeFigureOut">
              <a:rPr lang="fr-FR" smtClean="0"/>
              <a:t>24/10/2018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BF9ED1-7B93-489B-9E16-C71AABE13F52}" type="slidenum">
              <a:rPr lang="fr-FR" smtClean="0"/>
              <a:t>‹N°›</a:t>
            </a:fld>
            <a:endParaRPr lang="fr-FR"/>
          </a:p>
        </p:txBody>
      </p:sp>
    </p:spTree>
    <p:extLst>
      <p:ext uri="{BB962C8B-B14F-4D97-AF65-F5344CB8AC3E}">
        <p14:creationId xmlns:p14="http://schemas.microsoft.com/office/powerpoint/2010/main" val="2844674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jp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84250" y="220663"/>
            <a:ext cx="10223500" cy="2387600"/>
          </a:xfrm>
        </p:spPr>
        <p:txBody>
          <a:bodyPr>
            <a:normAutofit fontScale="90000"/>
          </a:bodyPr>
          <a:lstStyle/>
          <a:p>
            <a:r>
              <a:rPr lang="en-US" b="1" dirty="0"/>
              <a:t>SPIS simulations of </a:t>
            </a:r>
            <a:br>
              <a:rPr lang="en-US" b="1" dirty="0"/>
            </a:br>
            <a:r>
              <a:rPr lang="en-US" b="1" dirty="0" err="1"/>
              <a:t>BepiColombo</a:t>
            </a:r>
            <a:r>
              <a:rPr lang="en-US" b="1" dirty="0"/>
              <a:t> MMO/MIO spacecraft</a:t>
            </a:r>
            <a:endParaRPr lang="fr-FR" b="1" dirty="0"/>
          </a:p>
        </p:txBody>
      </p:sp>
      <p:sp>
        <p:nvSpPr>
          <p:cNvPr id="3" name="Sous-titre 2"/>
          <p:cNvSpPr>
            <a:spLocks noGrp="1"/>
          </p:cNvSpPr>
          <p:nvPr>
            <p:ph type="subTitle" idx="1"/>
          </p:nvPr>
        </p:nvSpPr>
        <p:spPr>
          <a:xfrm>
            <a:off x="1524000" y="3348037"/>
            <a:ext cx="9144000" cy="3410527"/>
          </a:xfrm>
        </p:spPr>
        <p:txBody>
          <a:bodyPr>
            <a:normAutofit/>
          </a:bodyPr>
          <a:lstStyle/>
          <a:p>
            <a:r>
              <a:rPr lang="en-US" i="1" u="sng" dirty="0"/>
              <a:t>L. </a:t>
            </a:r>
            <a:r>
              <a:rPr lang="en-US" i="1" u="sng" dirty="0" err="1" smtClean="0"/>
              <a:t>Bucciantini</a:t>
            </a:r>
            <a:r>
              <a:rPr lang="en-US" i="1" dirty="0" smtClean="0"/>
              <a:t>, </a:t>
            </a:r>
            <a:r>
              <a:rPr lang="en-US" i="1" u="sng" dirty="0" smtClean="0"/>
              <a:t>P. Henri</a:t>
            </a:r>
            <a:r>
              <a:rPr lang="en-US" i="1" dirty="0" smtClean="0"/>
              <a:t> </a:t>
            </a:r>
            <a:r>
              <a:rPr lang="en-US" i="1" dirty="0"/>
              <a:t>and </a:t>
            </a:r>
            <a:r>
              <a:rPr lang="en-US" i="1" dirty="0" err="1"/>
              <a:t>BepiColombo</a:t>
            </a:r>
            <a:r>
              <a:rPr lang="en-US" i="1" dirty="0"/>
              <a:t>/MMO/PWI/AM2P team</a:t>
            </a:r>
          </a:p>
          <a:p>
            <a:r>
              <a:rPr lang="en-US" i="1" dirty="0"/>
              <a:t>LPC2E, CNRS, Orléans, France</a:t>
            </a:r>
          </a:p>
          <a:p>
            <a:endParaRPr lang="en-US" dirty="0"/>
          </a:p>
          <a:p>
            <a:endParaRPr lang="en-US" dirty="0"/>
          </a:p>
          <a:p>
            <a:endParaRPr lang="en-US" dirty="0"/>
          </a:p>
          <a:p>
            <a:r>
              <a:rPr lang="en-US" dirty="0"/>
              <a:t>25</a:t>
            </a:r>
            <a:r>
              <a:rPr lang="en-US" baseline="30000" dirty="0"/>
              <a:t>th</a:t>
            </a:r>
            <a:r>
              <a:rPr lang="en-US" dirty="0"/>
              <a:t> SPINE WORKSHOP</a:t>
            </a:r>
          </a:p>
          <a:p>
            <a:r>
              <a:rPr lang="en-US" dirty="0"/>
              <a:t>25-26/10/2018</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500" y="5418138"/>
            <a:ext cx="1324718" cy="1340427"/>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2163" y="5563749"/>
            <a:ext cx="1322832" cy="1194816"/>
          </a:xfrm>
          <a:prstGeom prst="rect">
            <a:avLst/>
          </a:prstGeom>
        </p:spPr>
      </p:pic>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43376" y="5563749"/>
            <a:ext cx="3248624" cy="1294251"/>
          </a:xfrm>
          <a:prstGeom prst="rect">
            <a:avLst/>
          </a:prstGeom>
        </p:spPr>
      </p:pic>
    </p:spTree>
    <p:extLst>
      <p:ext uri="{BB962C8B-B14F-4D97-AF65-F5344CB8AC3E}">
        <p14:creationId xmlns:p14="http://schemas.microsoft.com/office/powerpoint/2010/main" val="2370847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431" y="1394122"/>
            <a:ext cx="5116551" cy="5098737"/>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9909" y="1394122"/>
            <a:ext cx="5112074" cy="5098739"/>
          </a:xfrm>
          <a:prstGeom prst="rect">
            <a:avLst/>
          </a:prstGeom>
        </p:spPr>
      </p:pic>
      <p:sp>
        <p:nvSpPr>
          <p:cNvPr id="8" name="ZoneTexte 7"/>
          <p:cNvSpPr txBox="1"/>
          <p:nvPr/>
        </p:nvSpPr>
        <p:spPr>
          <a:xfrm>
            <a:off x="1786208" y="1394122"/>
            <a:ext cx="3091249" cy="369332"/>
          </a:xfrm>
          <a:prstGeom prst="rect">
            <a:avLst/>
          </a:prstGeom>
          <a:noFill/>
        </p:spPr>
        <p:txBody>
          <a:bodyPr wrap="square" rtlCol="0">
            <a:spAutoFit/>
          </a:bodyPr>
          <a:lstStyle/>
          <a:p>
            <a:r>
              <a:rPr lang="en-US" dirty="0"/>
              <a:t>Electron density [cm-3]</a:t>
            </a:r>
            <a:endParaRPr lang="fr-FR" dirty="0"/>
          </a:p>
        </p:txBody>
      </p:sp>
      <p:sp>
        <p:nvSpPr>
          <p:cNvPr id="11" name="ZoneTexte 10"/>
          <p:cNvSpPr txBox="1"/>
          <p:nvPr/>
        </p:nvSpPr>
        <p:spPr>
          <a:xfrm>
            <a:off x="7957498" y="1394122"/>
            <a:ext cx="3091249" cy="369332"/>
          </a:xfrm>
          <a:prstGeom prst="rect">
            <a:avLst/>
          </a:prstGeom>
          <a:noFill/>
        </p:spPr>
        <p:txBody>
          <a:bodyPr wrap="square" rtlCol="0">
            <a:spAutoFit/>
          </a:bodyPr>
          <a:lstStyle/>
          <a:p>
            <a:r>
              <a:rPr lang="en-US" dirty="0"/>
              <a:t>Ion density [cm-3]</a:t>
            </a:r>
            <a:endParaRPr lang="fr-FR" dirty="0"/>
          </a:p>
        </p:txBody>
      </p:sp>
      <p:sp>
        <p:nvSpPr>
          <p:cNvPr id="14" name="Titre 1"/>
          <p:cNvSpPr txBox="1">
            <a:spLocks/>
          </p:cNvSpPr>
          <p:nvPr/>
        </p:nvSpPr>
        <p:spPr>
          <a:xfrm>
            <a:off x="39116" y="0"/>
            <a:ext cx="12152883" cy="10838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MMO spacecraft charging in </a:t>
            </a:r>
            <a:r>
              <a:rPr lang="en-US" sz="3600" b="1" i="1" dirty="0" smtClean="0"/>
              <a:t>Magnetosphere (lobe condition)</a:t>
            </a:r>
            <a:endParaRPr lang="fr-FR" sz="3600" b="1" i="1" dirty="0"/>
          </a:p>
        </p:txBody>
      </p:sp>
      <p:sp>
        <p:nvSpPr>
          <p:cNvPr id="6" name="ZoneTexte 5"/>
          <p:cNvSpPr txBox="1"/>
          <p:nvPr/>
        </p:nvSpPr>
        <p:spPr>
          <a:xfrm>
            <a:off x="1198047" y="1578788"/>
            <a:ext cx="173182" cy="369332"/>
          </a:xfrm>
          <a:prstGeom prst="rect">
            <a:avLst/>
          </a:prstGeom>
          <a:noFill/>
        </p:spPr>
        <p:txBody>
          <a:bodyPr wrap="square" rtlCol="0">
            <a:spAutoFit/>
          </a:bodyPr>
          <a:lstStyle/>
          <a:p>
            <a:r>
              <a:rPr lang="en-US" dirty="0" smtClean="0"/>
              <a:t>0</a:t>
            </a:r>
            <a:endParaRPr lang="fr-FR" dirty="0"/>
          </a:p>
        </p:txBody>
      </p:sp>
      <p:sp>
        <p:nvSpPr>
          <p:cNvPr id="15" name="ZoneTexte 14"/>
          <p:cNvSpPr txBox="1"/>
          <p:nvPr/>
        </p:nvSpPr>
        <p:spPr>
          <a:xfrm>
            <a:off x="4233221" y="1578788"/>
            <a:ext cx="1551709" cy="369332"/>
          </a:xfrm>
          <a:prstGeom prst="rect">
            <a:avLst/>
          </a:prstGeom>
          <a:noFill/>
        </p:spPr>
        <p:txBody>
          <a:bodyPr wrap="square" rtlCol="0">
            <a:spAutoFit/>
          </a:bodyPr>
          <a:lstStyle/>
          <a:p>
            <a:r>
              <a:rPr lang="en-US" dirty="0" smtClean="0"/>
              <a:t>0.02 [cm-3]</a:t>
            </a:r>
            <a:endParaRPr lang="fr-FR" dirty="0"/>
          </a:p>
        </p:txBody>
      </p:sp>
      <p:sp>
        <p:nvSpPr>
          <p:cNvPr id="16" name="ZoneTexte 15"/>
          <p:cNvSpPr txBox="1"/>
          <p:nvPr/>
        </p:nvSpPr>
        <p:spPr>
          <a:xfrm>
            <a:off x="7010029" y="1578788"/>
            <a:ext cx="173182" cy="369332"/>
          </a:xfrm>
          <a:prstGeom prst="rect">
            <a:avLst/>
          </a:prstGeom>
          <a:noFill/>
        </p:spPr>
        <p:txBody>
          <a:bodyPr wrap="square" rtlCol="0">
            <a:spAutoFit/>
          </a:bodyPr>
          <a:lstStyle/>
          <a:p>
            <a:r>
              <a:rPr lang="en-US" dirty="0" smtClean="0"/>
              <a:t>0</a:t>
            </a:r>
            <a:endParaRPr lang="fr-FR" dirty="0"/>
          </a:p>
        </p:txBody>
      </p:sp>
      <p:sp>
        <p:nvSpPr>
          <p:cNvPr id="17" name="ZoneTexte 16"/>
          <p:cNvSpPr txBox="1"/>
          <p:nvPr/>
        </p:nvSpPr>
        <p:spPr>
          <a:xfrm>
            <a:off x="10045203" y="1578788"/>
            <a:ext cx="1551709" cy="369332"/>
          </a:xfrm>
          <a:prstGeom prst="rect">
            <a:avLst/>
          </a:prstGeom>
          <a:noFill/>
        </p:spPr>
        <p:txBody>
          <a:bodyPr wrap="square" rtlCol="0">
            <a:spAutoFit/>
          </a:bodyPr>
          <a:lstStyle/>
          <a:p>
            <a:r>
              <a:rPr lang="en-US" dirty="0" smtClean="0"/>
              <a:t>0.02 [cm-3]</a:t>
            </a:r>
            <a:endParaRPr lang="fr-FR" dirty="0"/>
          </a:p>
        </p:txBody>
      </p:sp>
      <p:sp>
        <p:nvSpPr>
          <p:cNvPr id="18" name="Rectangle 17">
            <a:extLst>
              <a:ext uri="{FF2B5EF4-FFF2-40B4-BE49-F238E27FC236}">
                <a16:creationId xmlns:a16="http://schemas.microsoft.com/office/drawing/2014/main" id="{03D8EEFC-1F26-9A4C-B67A-7216A163A33A}"/>
              </a:ext>
            </a:extLst>
          </p:cNvPr>
          <p:cNvSpPr/>
          <p:nvPr/>
        </p:nvSpPr>
        <p:spPr>
          <a:xfrm>
            <a:off x="4153499" y="5680042"/>
            <a:ext cx="3924115" cy="707886"/>
          </a:xfrm>
          <a:prstGeom prst="rect">
            <a:avLst/>
          </a:prstGeom>
          <a:solidFill>
            <a:schemeClr val="accent4">
              <a:lumMod val="20000"/>
              <a:lumOff val="80000"/>
            </a:schemeClr>
          </a:solidFill>
          <a:ln>
            <a:solidFill>
              <a:schemeClr val="tx1"/>
            </a:solidFill>
          </a:ln>
        </p:spPr>
        <p:txBody>
          <a:bodyPr wrap="square">
            <a:spAutoFit/>
          </a:bodyPr>
          <a:lstStyle/>
          <a:p>
            <a:r>
              <a:rPr lang="en-US" sz="2000" b="1" dirty="0" smtClean="0">
                <a:sym typeface="Wingdings" panose="05000000000000000000" pitchFamily="2" charset="2"/>
              </a:rPr>
              <a:t> Langmuir Probes, AM2P </a:t>
            </a:r>
            <a:r>
              <a:rPr lang="en-US" sz="2000" b="1" dirty="0" smtClean="0">
                <a:sym typeface="Wingdings" panose="05000000000000000000" pitchFamily="2" charset="2"/>
              </a:rPr>
              <a:t>and MPPE </a:t>
            </a:r>
            <a:r>
              <a:rPr lang="en-US" sz="2000" b="1" dirty="0" smtClean="0">
                <a:sym typeface="Wingdings" panose="05000000000000000000" pitchFamily="2" charset="2"/>
              </a:rPr>
              <a:t>expected to be </a:t>
            </a:r>
            <a:r>
              <a:rPr lang="en-US" sz="2000" b="1" dirty="0" smtClean="0">
                <a:sym typeface="Wingdings" panose="05000000000000000000" pitchFamily="2" charset="2"/>
              </a:rPr>
              <a:t>affected.</a:t>
            </a:r>
            <a:endParaRPr lang="en-US" sz="2000" b="1" dirty="0" smtClean="0">
              <a:sym typeface="Wingdings" panose="05000000000000000000" pitchFamily="2" charset="2"/>
            </a:endParaRPr>
          </a:p>
        </p:txBody>
      </p:sp>
    </p:spTree>
    <p:extLst>
      <p:ext uri="{BB962C8B-B14F-4D97-AF65-F5344CB8AC3E}">
        <p14:creationId xmlns:p14="http://schemas.microsoft.com/office/powerpoint/2010/main" val="1165823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7856" y="1083827"/>
            <a:ext cx="5767817" cy="5742762"/>
          </a:xfrm>
          <a:prstGeom prst="rect">
            <a:avLst/>
          </a:prstGeom>
        </p:spPr>
      </p:pic>
      <p:sp>
        <p:nvSpPr>
          <p:cNvPr id="13" name="ZoneTexte 12"/>
          <p:cNvSpPr txBox="1"/>
          <p:nvPr/>
        </p:nvSpPr>
        <p:spPr>
          <a:xfrm>
            <a:off x="4885965" y="1138993"/>
            <a:ext cx="3091249" cy="369332"/>
          </a:xfrm>
          <a:prstGeom prst="rect">
            <a:avLst/>
          </a:prstGeom>
          <a:noFill/>
        </p:spPr>
        <p:txBody>
          <a:bodyPr wrap="square" rtlCol="0">
            <a:spAutoFit/>
          </a:bodyPr>
          <a:lstStyle/>
          <a:p>
            <a:r>
              <a:rPr lang="en-US" dirty="0">
                <a:solidFill>
                  <a:schemeClr val="bg1"/>
                </a:solidFill>
              </a:rPr>
              <a:t>Photoelectron density [cm-3]</a:t>
            </a:r>
            <a:endParaRPr lang="fr-FR" dirty="0">
              <a:solidFill>
                <a:schemeClr val="bg1"/>
              </a:solidFill>
            </a:endParaRPr>
          </a:p>
        </p:txBody>
      </p:sp>
      <p:sp>
        <p:nvSpPr>
          <p:cNvPr id="3" name="ZoneTexte 2"/>
          <p:cNvSpPr txBox="1"/>
          <p:nvPr/>
        </p:nvSpPr>
        <p:spPr>
          <a:xfrm>
            <a:off x="1104612" y="1529423"/>
            <a:ext cx="277091" cy="369332"/>
          </a:xfrm>
          <a:prstGeom prst="rect">
            <a:avLst/>
          </a:prstGeom>
          <a:noFill/>
        </p:spPr>
        <p:txBody>
          <a:bodyPr wrap="square" rtlCol="0">
            <a:spAutoFit/>
          </a:bodyPr>
          <a:lstStyle/>
          <a:p>
            <a:r>
              <a:rPr lang="en-US" dirty="0" smtClean="0">
                <a:solidFill>
                  <a:schemeClr val="bg1"/>
                </a:solidFill>
              </a:rPr>
              <a:t>0</a:t>
            </a:r>
            <a:endParaRPr lang="fr-FR" dirty="0">
              <a:solidFill>
                <a:schemeClr val="bg1"/>
              </a:solidFill>
            </a:endParaRPr>
          </a:p>
        </p:txBody>
      </p:sp>
      <p:sp>
        <p:nvSpPr>
          <p:cNvPr id="18" name="ZoneTexte 17"/>
          <p:cNvSpPr txBox="1"/>
          <p:nvPr/>
        </p:nvSpPr>
        <p:spPr>
          <a:xfrm>
            <a:off x="7943032" y="1475579"/>
            <a:ext cx="1250622" cy="369332"/>
          </a:xfrm>
          <a:prstGeom prst="rect">
            <a:avLst/>
          </a:prstGeom>
          <a:noFill/>
        </p:spPr>
        <p:txBody>
          <a:bodyPr wrap="square" rtlCol="0">
            <a:spAutoFit/>
          </a:bodyPr>
          <a:lstStyle/>
          <a:p>
            <a:r>
              <a:rPr lang="en-US" dirty="0" smtClean="0">
                <a:solidFill>
                  <a:schemeClr val="bg1"/>
                </a:solidFill>
              </a:rPr>
              <a:t>100 [cm-3]</a:t>
            </a:r>
            <a:endParaRPr lang="fr-FR" dirty="0">
              <a:solidFill>
                <a:schemeClr val="bg1"/>
              </a:solidFill>
            </a:endParaRPr>
          </a:p>
        </p:txBody>
      </p:sp>
      <p:sp>
        <p:nvSpPr>
          <p:cNvPr id="19" name="ZoneTexte 18"/>
          <p:cNvSpPr txBox="1"/>
          <p:nvPr/>
        </p:nvSpPr>
        <p:spPr>
          <a:xfrm>
            <a:off x="3975566" y="1441074"/>
            <a:ext cx="319270" cy="369332"/>
          </a:xfrm>
          <a:prstGeom prst="rect">
            <a:avLst/>
          </a:prstGeom>
          <a:noFill/>
        </p:spPr>
        <p:txBody>
          <a:bodyPr wrap="square" rtlCol="0">
            <a:spAutoFit/>
          </a:bodyPr>
          <a:lstStyle/>
          <a:p>
            <a:r>
              <a:rPr lang="en-US" dirty="0" smtClean="0">
                <a:solidFill>
                  <a:schemeClr val="bg1"/>
                </a:solidFill>
              </a:rPr>
              <a:t>0</a:t>
            </a:r>
            <a:endParaRPr lang="fr-FR" dirty="0">
              <a:solidFill>
                <a:schemeClr val="bg1"/>
              </a:solidFill>
            </a:endParaRPr>
          </a:p>
        </p:txBody>
      </p:sp>
      <p:sp>
        <p:nvSpPr>
          <p:cNvPr id="21" name="Titre 1"/>
          <p:cNvSpPr txBox="1">
            <a:spLocks/>
          </p:cNvSpPr>
          <p:nvPr/>
        </p:nvSpPr>
        <p:spPr>
          <a:xfrm>
            <a:off x="39116" y="0"/>
            <a:ext cx="12152883" cy="10838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MMO spacecraft charging in </a:t>
            </a:r>
            <a:r>
              <a:rPr lang="en-US" sz="3600" b="1" i="1" dirty="0" smtClean="0"/>
              <a:t>Magnetosphere (lobe condition)</a:t>
            </a:r>
            <a:endParaRPr lang="fr-FR" sz="3600" b="1" i="1" dirty="0"/>
          </a:p>
        </p:txBody>
      </p:sp>
      <p:pic>
        <p:nvPicPr>
          <p:cNvPr id="15" name="Image 14"/>
          <p:cNvPicPr>
            <a:picLocks noChangeAspect="1"/>
          </p:cNvPicPr>
          <p:nvPr/>
        </p:nvPicPr>
        <p:blipFill rotWithShape="1">
          <a:blip r:embed="rId3" cstate="print">
            <a:extLst>
              <a:ext uri="{28A0092B-C50C-407E-A947-70E740481C1C}">
                <a14:useLocalDpi xmlns:a14="http://schemas.microsoft.com/office/drawing/2010/main" val="0"/>
              </a:ext>
            </a:extLst>
          </a:blip>
          <a:srcRect l="39347" t="39265" r="39040" b="41690"/>
          <a:stretch/>
        </p:blipFill>
        <p:spPr>
          <a:xfrm>
            <a:off x="4885965" y="2536986"/>
            <a:ext cx="2663817" cy="2336969"/>
          </a:xfrm>
          <a:prstGeom prst="rect">
            <a:avLst/>
          </a:prstGeom>
        </p:spPr>
      </p:pic>
    </p:spTree>
    <p:extLst>
      <p:ext uri="{BB962C8B-B14F-4D97-AF65-F5344CB8AC3E}">
        <p14:creationId xmlns:p14="http://schemas.microsoft.com/office/powerpoint/2010/main" val="3981601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ZoneTexte 6"/>
              <p:cNvSpPr txBox="1"/>
              <p:nvPr/>
            </p:nvSpPr>
            <p:spPr>
              <a:xfrm>
                <a:off x="5789673" y="776873"/>
                <a:ext cx="6267547" cy="4062651"/>
              </a:xfrm>
              <a:prstGeom prst="rect">
                <a:avLst/>
              </a:prstGeom>
              <a:noFill/>
            </p:spPr>
            <p:txBody>
              <a:bodyPr wrap="square" rtlCol="0">
                <a:spAutoFit/>
              </a:bodyPr>
              <a:lstStyle/>
              <a:p>
                <a:r>
                  <a:rPr lang="en-US" dirty="0" smtClean="0"/>
                  <a:t>Plasma parameters:</a:t>
                </a:r>
              </a:p>
              <a:p>
                <a:r>
                  <a:rPr lang="en-US" dirty="0"/>
                  <a:t>	Plasma density = 1 cm-3</a:t>
                </a:r>
              </a:p>
              <a:p>
                <a:r>
                  <a:rPr lang="en-US" dirty="0"/>
                  <a:t>	Electron temperature = 180 eV</a:t>
                </a:r>
              </a:p>
              <a:p>
                <a:r>
                  <a:rPr lang="en-US" dirty="0"/>
                  <a:t>	Ion temperature = 180 </a:t>
                </a:r>
                <a:r>
                  <a:rPr lang="en-US" dirty="0" smtClean="0"/>
                  <a:t>eV</a:t>
                </a:r>
              </a:p>
              <a:p>
                <a:r>
                  <a:rPr lang="en-US" dirty="0" smtClean="0">
                    <a:solidFill>
                      <a:schemeClr val="tx1"/>
                    </a:solidFill>
                  </a:rPr>
                  <a:t>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𝜆</m:t>
                        </m:r>
                      </m:e>
                      <m:sub>
                        <m:r>
                          <a:rPr lang="en-US" i="1">
                            <a:solidFill>
                              <a:schemeClr val="tx1"/>
                            </a:solidFill>
                            <a:latin typeface="Cambria Math" panose="02040503050406030204" pitchFamily="18" charset="0"/>
                          </a:rPr>
                          <m:t>𝐷</m:t>
                        </m:r>
                      </m:sub>
                    </m:sSub>
                  </m:oMath>
                </a14:m>
                <a:r>
                  <a:rPr lang="en-US" dirty="0" smtClean="0"/>
                  <a:t>= 100 m</a:t>
                </a:r>
                <a:endParaRPr lang="en-US" dirty="0"/>
              </a:p>
              <a:p>
                <a:r>
                  <a:rPr lang="en-US" dirty="0"/>
                  <a:t>	Distance from the Sun = </a:t>
                </a:r>
                <a:r>
                  <a:rPr lang="en-US" b="1" dirty="0"/>
                  <a:t>0.31 AU</a:t>
                </a:r>
              </a:p>
              <a:p>
                <a:r>
                  <a:rPr lang="en-US" dirty="0"/>
                  <a:t>	Ions type = H</a:t>
                </a:r>
                <a:r>
                  <a:rPr lang="en-US" dirty="0" smtClean="0"/>
                  <a:t>+</a:t>
                </a:r>
                <a:endParaRPr lang="en-US" dirty="0"/>
              </a:p>
              <a:p>
                <a:r>
                  <a:rPr lang="en-US" sz="1400" dirty="0">
                    <a:solidFill>
                      <a:schemeClr val="accent5">
                        <a:lumMod val="75000"/>
                      </a:schemeClr>
                    </a:solidFill>
                  </a:rPr>
                  <a:t>Source: 	Raines et al. (PSS,2011)</a:t>
                </a:r>
              </a:p>
              <a:p>
                <a:r>
                  <a:rPr lang="en-US" sz="1400" dirty="0">
                    <a:solidFill>
                      <a:schemeClr val="accent5">
                        <a:lumMod val="75000"/>
                      </a:schemeClr>
                    </a:solidFill>
                  </a:rPr>
                  <a:t>	Ogilvie et al. (JGR, 1977)</a:t>
                </a:r>
              </a:p>
              <a:p>
                <a:r>
                  <a:rPr lang="en-US" sz="1400" dirty="0">
                    <a:solidFill>
                      <a:schemeClr val="accent5">
                        <a:lumMod val="75000"/>
                      </a:schemeClr>
                    </a:solidFill>
                  </a:rPr>
                  <a:t>	</a:t>
                </a:r>
                <a:r>
                  <a:rPr lang="en-US" sz="1400" dirty="0" err="1">
                    <a:solidFill>
                      <a:schemeClr val="accent5">
                        <a:lumMod val="75000"/>
                      </a:schemeClr>
                    </a:solidFill>
                  </a:rPr>
                  <a:t>Gershman</a:t>
                </a:r>
                <a:r>
                  <a:rPr lang="en-US" sz="1400" dirty="0">
                    <a:solidFill>
                      <a:schemeClr val="accent5">
                        <a:lumMod val="75000"/>
                      </a:schemeClr>
                    </a:solidFill>
                  </a:rPr>
                  <a:t> et al. (GRL, 2014</a:t>
                </a:r>
                <a:r>
                  <a:rPr lang="en-US" sz="1400" dirty="0" smtClean="0">
                    <a:solidFill>
                      <a:schemeClr val="accent5">
                        <a:lumMod val="75000"/>
                      </a:schemeClr>
                    </a:solidFill>
                  </a:rPr>
                  <a:t>)</a:t>
                </a:r>
                <a:endParaRPr lang="en-US" dirty="0"/>
              </a:p>
              <a:p>
                <a:r>
                  <a:rPr lang="en-US" dirty="0"/>
                  <a:t>From </a:t>
                </a:r>
                <a:r>
                  <a:rPr lang="en-US" b="1" dirty="0"/>
                  <a:t>analytic computation</a:t>
                </a:r>
                <a:r>
                  <a:rPr lang="en-US" dirty="0"/>
                  <a:t>, considering the thick plasma sheath limit (</a:t>
                </a:r>
                <a:r>
                  <a:rPr lang="en-US" b="1" dirty="0"/>
                  <a:t>OML</a:t>
                </a:r>
                <a:r>
                  <a:rPr lang="en-US" dirty="0"/>
                  <a:t>) and  assuming a spherical shape (r=1.5m), the expected spacecraft potential is </a:t>
                </a:r>
                <a:r>
                  <a:rPr lang="en-US" b="1" dirty="0"/>
                  <a:t>15 V</a:t>
                </a:r>
                <a:r>
                  <a:rPr lang="en-US" dirty="0" smtClean="0"/>
                  <a:t>.</a:t>
                </a:r>
              </a:p>
              <a:p>
                <a:endParaRPr lang="en-US" dirty="0" smtClean="0"/>
              </a:p>
              <a:p>
                <a:r>
                  <a:rPr lang="en-US" b="1" dirty="0" smtClean="0">
                    <a:sym typeface="Wingdings" pitchFamily="2" charset="2"/>
                  </a:rPr>
                  <a:t>		 </a:t>
                </a:r>
                <a:r>
                  <a:rPr lang="en-US" b="1" dirty="0"/>
                  <a:t>MMO S/C potential</a:t>
                </a:r>
                <a:r>
                  <a:rPr lang="en-US" b="1" dirty="0" smtClean="0"/>
                  <a:t>: 18 V</a:t>
                </a:r>
                <a:endParaRPr lang="en-US" dirty="0"/>
              </a:p>
            </p:txBody>
          </p:sp>
        </mc:Choice>
        <mc:Fallback>
          <p:sp>
            <p:nvSpPr>
              <p:cNvPr id="7" name="ZoneTexte 6"/>
              <p:cNvSpPr txBox="1">
                <a:spLocks noRot="1" noChangeAspect="1" noMove="1" noResize="1" noEditPoints="1" noAdjustHandles="1" noChangeArrowheads="1" noChangeShapeType="1" noTextEdit="1"/>
              </p:cNvSpPr>
              <p:nvPr/>
            </p:nvSpPr>
            <p:spPr>
              <a:xfrm>
                <a:off x="5789673" y="776873"/>
                <a:ext cx="6267547" cy="4062651"/>
              </a:xfrm>
              <a:prstGeom prst="rect">
                <a:avLst/>
              </a:prstGeom>
              <a:blipFill>
                <a:blip r:embed="rId3"/>
                <a:stretch>
                  <a:fillRect l="-875" t="-750" r="-97" b="-1349"/>
                </a:stretch>
              </a:blipFill>
            </p:spPr>
            <p:txBody>
              <a:bodyPr/>
              <a:lstStyle/>
              <a:p>
                <a:r>
                  <a:rPr lang="fr-FR">
                    <a:noFill/>
                  </a:rPr>
                  <a:t> </a:t>
                </a:r>
              </a:p>
            </p:txBody>
          </p:sp>
        </mc:Fallback>
      </mc:AlternateContent>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964" y="1260108"/>
            <a:ext cx="5483197" cy="5505240"/>
          </a:xfrm>
          <a:prstGeom prst="rect">
            <a:avLst/>
          </a:prstGeom>
        </p:spPr>
      </p:pic>
      <p:sp>
        <p:nvSpPr>
          <p:cNvPr id="10" name="ZoneTexte 9"/>
          <p:cNvSpPr txBox="1"/>
          <p:nvPr/>
        </p:nvSpPr>
        <p:spPr>
          <a:xfrm>
            <a:off x="1976080" y="1260108"/>
            <a:ext cx="2224217" cy="369332"/>
          </a:xfrm>
          <a:prstGeom prst="rect">
            <a:avLst/>
          </a:prstGeom>
          <a:noFill/>
        </p:spPr>
        <p:txBody>
          <a:bodyPr wrap="square" rtlCol="0">
            <a:spAutoFit/>
          </a:bodyPr>
          <a:lstStyle/>
          <a:p>
            <a:r>
              <a:rPr lang="en-US" dirty="0">
                <a:solidFill>
                  <a:schemeClr val="bg1"/>
                </a:solidFill>
              </a:rPr>
              <a:t>Plasma potential [V]</a:t>
            </a:r>
            <a:endParaRPr lang="fr-FR" dirty="0">
              <a:solidFill>
                <a:schemeClr val="bg1"/>
              </a:solidFill>
            </a:endParaRPr>
          </a:p>
        </p:txBody>
      </p:sp>
      <p:sp>
        <p:nvSpPr>
          <p:cNvPr id="13" name="Titre 1"/>
          <p:cNvSpPr txBox="1">
            <a:spLocks/>
          </p:cNvSpPr>
          <p:nvPr/>
        </p:nvSpPr>
        <p:spPr>
          <a:xfrm>
            <a:off x="39116" y="0"/>
            <a:ext cx="12152883" cy="10838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MMO spacecraft charging in </a:t>
            </a:r>
            <a:r>
              <a:rPr lang="en-US" sz="3600" b="1" i="1" dirty="0" smtClean="0"/>
              <a:t>Magnetosphere (plasma sheet)</a:t>
            </a:r>
            <a:endParaRPr lang="fr-FR" sz="3600" b="1" i="1" dirty="0"/>
          </a:p>
        </p:txBody>
      </p:sp>
      <p:sp>
        <p:nvSpPr>
          <p:cNvPr id="14" name="Rectangle 13">
            <a:extLst>
              <a:ext uri="{FF2B5EF4-FFF2-40B4-BE49-F238E27FC236}">
                <a16:creationId xmlns:a16="http://schemas.microsoft.com/office/drawing/2014/main" id="{03D8EEFC-1F26-9A4C-B67A-7216A163A33A}"/>
              </a:ext>
            </a:extLst>
          </p:cNvPr>
          <p:cNvSpPr/>
          <p:nvPr/>
        </p:nvSpPr>
        <p:spPr>
          <a:xfrm>
            <a:off x="5789673" y="5074439"/>
            <a:ext cx="6176480" cy="1015663"/>
          </a:xfrm>
          <a:prstGeom prst="rect">
            <a:avLst/>
          </a:prstGeom>
          <a:solidFill>
            <a:schemeClr val="accent4">
              <a:lumMod val="20000"/>
              <a:lumOff val="80000"/>
            </a:schemeClr>
          </a:solidFill>
          <a:ln>
            <a:solidFill>
              <a:schemeClr val="tx1"/>
            </a:solidFill>
          </a:ln>
        </p:spPr>
        <p:txBody>
          <a:bodyPr wrap="square">
            <a:spAutoFit/>
          </a:bodyPr>
          <a:lstStyle/>
          <a:p>
            <a:r>
              <a:rPr lang="en-US" sz="2000" b="1" dirty="0" smtClean="0">
                <a:sym typeface="Wingdings" panose="05000000000000000000" pitchFamily="2" charset="2"/>
              </a:rPr>
              <a:t></a:t>
            </a:r>
            <a:r>
              <a:rPr lang="en-US" sz="2000" b="1" dirty="0" smtClean="0">
                <a:sym typeface="Wingdings" panose="05000000000000000000" pitchFamily="2" charset="2"/>
              </a:rPr>
              <a:t>Large variation of ambient population </a:t>
            </a:r>
            <a:r>
              <a:rPr lang="en-US" sz="2000" b="1" dirty="0" smtClean="0">
                <a:sym typeface="Wingdings" panose="05000000000000000000" pitchFamily="2" charset="2"/>
              </a:rPr>
              <a:t>temperatures and densities </a:t>
            </a:r>
            <a:r>
              <a:rPr lang="en-US" sz="2000" b="1" dirty="0" smtClean="0">
                <a:sym typeface="Wingdings" panose="05000000000000000000" pitchFamily="2" charset="2"/>
              </a:rPr>
              <a:t>did not result in large variation of S/C potential</a:t>
            </a:r>
          </a:p>
        </p:txBody>
      </p:sp>
      <p:sp>
        <p:nvSpPr>
          <p:cNvPr id="4" name="ZoneTexte 3"/>
          <p:cNvSpPr txBox="1"/>
          <p:nvPr/>
        </p:nvSpPr>
        <p:spPr>
          <a:xfrm>
            <a:off x="512618" y="1629440"/>
            <a:ext cx="284018" cy="369332"/>
          </a:xfrm>
          <a:prstGeom prst="rect">
            <a:avLst/>
          </a:prstGeom>
          <a:noFill/>
        </p:spPr>
        <p:txBody>
          <a:bodyPr wrap="square" rtlCol="0">
            <a:spAutoFit/>
          </a:bodyPr>
          <a:lstStyle/>
          <a:p>
            <a:r>
              <a:rPr lang="en-US" dirty="0" smtClean="0">
                <a:solidFill>
                  <a:schemeClr val="bg1"/>
                </a:solidFill>
              </a:rPr>
              <a:t>0</a:t>
            </a:r>
            <a:endParaRPr lang="fr-FR" dirty="0">
              <a:solidFill>
                <a:schemeClr val="bg1"/>
              </a:solidFill>
            </a:endParaRPr>
          </a:p>
        </p:txBody>
      </p:sp>
      <p:sp>
        <p:nvSpPr>
          <p:cNvPr id="15" name="ZoneTexte 14"/>
          <p:cNvSpPr txBox="1"/>
          <p:nvPr/>
        </p:nvSpPr>
        <p:spPr>
          <a:xfrm>
            <a:off x="4798063" y="1629440"/>
            <a:ext cx="792245" cy="369332"/>
          </a:xfrm>
          <a:prstGeom prst="rect">
            <a:avLst/>
          </a:prstGeom>
          <a:noFill/>
        </p:spPr>
        <p:txBody>
          <a:bodyPr wrap="square" rtlCol="0">
            <a:spAutoFit/>
          </a:bodyPr>
          <a:lstStyle/>
          <a:p>
            <a:r>
              <a:rPr lang="en-US" dirty="0" smtClean="0">
                <a:solidFill>
                  <a:schemeClr val="bg1"/>
                </a:solidFill>
              </a:rPr>
              <a:t>18 [V]</a:t>
            </a:r>
            <a:endParaRPr lang="fr-FR" dirty="0">
              <a:solidFill>
                <a:schemeClr val="bg1"/>
              </a:solidFill>
            </a:endParaRPr>
          </a:p>
        </p:txBody>
      </p:sp>
      <p:sp>
        <p:nvSpPr>
          <p:cNvPr id="2" name="ZoneTexte 1"/>
          <p:cNvSpPr txBox="1"/>
          <p:nvPr/>
        </p:nvSpPr>
        <p:spPr>
          <a:xfrm>
            <a:off x="5789673" y="6119017"/>
            <a:ext cx="6176480" cy="646331"/>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As for the simulation in </a:t>
            </a:r>
            <a:r>
              <a:rPr lang="en-US" dirty="0" smtClean="0"/>
              <a:t>lobes conditions, </a:t>
            </a:r>
            <a:r>
              <a:rPr lang="en-US" dirty="0" smtClean="0"/>
              <a:t>the interaction is dominated by photoelectron currents</a:t>
            </a:r>
            <a:endParaRPr lang="fr-FR" dirty="0"/>
          </a:p>
        </p:txBody>
      </p:sp>
    </p:spTree>
    <p:extLst>
      <p:ext uri="{BB962C8B-B14F-4D97-AF65-F5344CB8AC3E}">
        <p14:creationId xmlns:p14="http://schemas.microsoft.com/office/powerpoint/2010/main" val="3300082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9116" y="0"/>
            <a:ext cx="12152883" cy="10838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MMO spacecraft charging </a:t>
            </a:r>
            <a:r>
              <a:rPr lang="en-US" sz="3600" b="1" dirty="0" smtClean="0"/>
              <a:t>- SUMMARY</a:t>
            </a:r>
            <a:endParaRPr lang="fr-FR" sz="3600" b="1" i="1" dirty="0"/>
          </a:p>
        </p:txBody>
      </p:sp>
      <p:graphicFrame>
        <p:nvGraphicFramePr>
          <p:cNvPr id="8" name="Tableau 7"/>
          <p:cNvGraphicFramePr>
            <a:graphicFrameLocks noGrp="1"/>
          </p:cNvGraphicFramePr>
          <p:nvPr>
            <p:extLst>
              <p:ext uri="{D42A27DB-BD31-4B8C-83A1-F6EECF244321}">
                <p14:modId xmlns:p14="http://schemas.microsoft.com/office/powerpoint/2010/main" val="2372600201"/>
              </p:ext>
            </p:extLst>
          </p:nvPr>
        </p:nvGraphicFramePr>
        <p:xfrm>
          <a:off x="1634462" y="1299410"/>
          <a:ext cx="8128000" cy="3474720"/>
        </p:xfrm>
        <a:graphic>
          <a:graphicData uri="http://schemas.openxmlformats.org/drawingml/2006/table">
            <a:tbl>
              <a:tblPr firstRow="1" bandRow="1">
                <a:effectLst/>
                <a:tableStyleId>{5940675A-B579-460E-94D1-54222C63F5DA}</a:tableStyleId>
              </a:tblPr>
              <a:tblGrid>
                <a:gridCol w="2032000">
                  <a:extLst>
                    <a:ext uri="{9D8B030D-6E8A-4147-A177-3AD203B41FA5}">
                      <a16:colId xmlns:a16="http://schemas.microsoft.com/office/drawing/2014/main" val="1854295158"/>
                    </a:ext>
                  </a:extLst>
                </a:gridCol>
                <a:gridCol w="2032000">
                  <a:extLst>
                    <a:ext uri="{9D8B030D-6E8A-4147-A177-3AD203B41FA5}">
                      <a16:colId xmlns:a16="http://schemas.microsoft.com/office/drawing/2014/main" val="1452980947"/>
                    </a:ext>
                  </a:extLst>
                </a:gridCol>
                <a:gridCol w="2032000">
                  <a:extLst>
                    <a:ext uri="{9D8B030D-6E8A-4147-A177-3AD203B41FA5}">
                      <a16:colId xmlns:a16="http://schemas.microsoft.com/office/drawing/2014/main" val="1464795004"/>
                    </a:ext>
                  </a:extLst>
                </a:gridCol>
                <a:gridCol w="2032000">
                  <a:extLst>
                    <a:ext uri="{9D8B030D-6E8A-4147-A177-3AD203B41FA5}">
                      <a16:colId xmlns:a16="http://schemas.microsoft.com/office/drawing/2014/main" val="3473372541"/>
                    </a:ext>
                  </a:extLst>
                </a:gridCol>
              </a:tblGrid>
              <a:tr h="541598">
                <a:tc>
                  <a:txBody>
                    <a:bodyPr/>
                    <a:lstStyle/>
                    <a:p>
                      <a:endParaRPr lang="fr-FR"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Solar Wind in from of Mercury</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err="1" smtClean="0"/>
                        <a:t>Magnetospheric</a:t>
                      </a:r>
                      <a:r>
                        <a:rPr lang="en-US" dirty="0" smtClean="0"/>
                        <a:t> lobes</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Plasma sheet</a:t>
                      </a:r>
                      <a:endParaRPr lang="fr-FR"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930603"/>
                  </a:ext>
                </a:extLst>
              </a:tr>
              <a:tr h="322447">
                <a:tc>
                  <a:txBody>
                    <a:bodyPr/>
                    <a:lstStyle/>
                    <a:p>
                      <a:r>
                        <a:rPr lang="en-US" dirty="0" smtClean="0"/>
                        <a:t>Electron particle measurements</a:t>
                      </a:r>
                      <a:endParaRPr lang="fr-FR"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0028664"/>
                  </a:ext>
                </a:extLst>
              </a:tr>
              <a:tr h="370840">
                <a:tc>
                  <a:txBody>
                    <a:bodyPr/>
                    <a:lstStyle/>
                    <a:p>
                      <a:r>
                        <a:rPr lang="en-US" dirty="0" smtClean="0"/>
                        <a:t>Ion particle</a:t>
                      </a:r>
                      <a:r>
                        <a:rPr lang="en-US" baseline="0" dirty="0" smtClean="0"/>
                        <a:t> measurements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9221408"/>
                  </a:ext>
                </a:extLst>
              </a:tr>
              <a:tr h="370840">
                <a:tc>
                  <a:txBody>
                    <a:bodyPr/>
                    <a:lstStyle/>
                    <a:p>
                      <a:r>
                        <a:rPr lang="en-US" dirty="0" smtClean="0"/>
                        <a:t>Langmuir probe measurements</a:t>
                      </a:r>
                      <a:endParaRPr lang="fr-FR"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6433008"/>
                  </a:ext>
                </a:extLst>
              </a:tr>
              <a:tr h="370840">
                <a:tc>
                  <a:txBody>
                    <a:bodyPr/>
                    <a:lstStyle/>
                    <a:p>
                      <a:r>
                        <a:rPr lang="en-US" dirty="0" smtClean="0"/>
                        <a:t>Mutual impedance probe measurements</a:t>
                      </a:r>
                      <a:endParaRPr lang="fr-FR"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fr-FR"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04965635"/>
                  </a:ext>
                </a:extLst>
              </a:tr>
            </a:tbl>
          </a:graphicData>
        </a:graphic>
      </p:graphicFrame>
      <p:sp>
        <p:nvSpPr>
          <p:cNvPr id="9" name="Rectangle 8"/>
          <p:cNvSpPr/>
          <p:nvPr/>
        </p:nvSpPr>
        <p:spPr>
          <a:xfrm>
            <a:off x="3657600" y="1941095"/>
            <a:ext cx="2040862" cy="62564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5698462" y="1941095"/>
            <a:ext cx="2040862" cy="62564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3657600" y="2566737"/>
            <a:ext cx="2040862" cy="62564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657600" y="3208422"/>
            <a:ext cx="2040862" cy="62564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3657600" y="3850106"/>
            <a:ext cx="2040862" cy="83480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680738" y="2566737"/>
            <a:ext cx="2040862" cy="62564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5680738" y="3205214"/>
            <a:ext cx="2040862" cy="62564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7712738" y="1923449"/>
            <a:ext cx="2040862" cy="62564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7708307" y="2561926"/>
            <a:ext cx="2040862" cy="62564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7703876" y="3205214"/>
            <a:ext cx="2040862" cy="62564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5680738" y="3843691"/>
            <a:ext cx="2040862" cy="84122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7703876" y="3830855"/>
            <a:ext cx="2040862" cy="85406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03D8EEFC-1F26-9A4C-B67A-7216A163A33A}"/>
              </a:ext>
            </a:extLst>
          </p:cNvPr>
          <p:cNvSpPr/>
          <p:nvPr/>
        </p:nvSpPr>
        <p:spPr>
          <a:xfrm>
            <a:off x="844414" y="5933759"/>
            <a:ext cx="10542285" cy="707886"/>
          </a:xfrm>
          <a:prstGeom prst="rect">
            <a:avLst/>
          </a:prstGeom>
          <a:solidFill>
            <a:schemeClr val="accent4">
              <a:lumMod val="20000"/>
              <a:lumOff val="80000"/>
            </a:schemeClr>
          </a:solidFill>
          <a:ln>
            <a:solidFill>
              <a:schemeClr val="tx1"/>
            </a:solidFill>
          </a:ln>
        </p:spPr>
        <p:txBody>
          <a:bodyPr wrap="square">
            <a:spAutoFit/>
          </a:bodyPr>
          <a:lstStyle/>
          <a:p>
            <a:r>
              <a:rPr lang="en-US" sz="2000" dirty="0"/>
              <a:t>The equilibrium potential of the spacecraft is found to be close to the expected value from analytic computations (assuming OML and spherical symmetry) within an error of about </a:t>
            </a:r>
            <a:r>
              <a:rPr lang="en-US" sz="2000" dirty="0" smtClean="0"/>
              <a:t>15%.</a:t>
            </a:r>
            <a:endParaRPr lang="fr-FR" sz="2000" dirty="0"/>
          </a:p>
        </p:txBody>
      </p:sp>
      <p:sp>
        <p:nvSpPr>
          <p:cNvPr id="24" name="ZoneTexte 23"/>
          <p:cNvSpPr txBox="1"/>
          <p:nvPr/>
        </p:nvSpPr>
        <p:spPr>
          <a:xfrm>
            <a:off x="844413" y="5415815"/>
            <a:ext cx="10542285" cy="369332"/>
          </a:xfrm>
          <a:prstGeom prst="rect">
            <a:avLst/>
          </a:prstGeom>
          <a:noFill/>
        </p:spPr>
        <p:txBody>
          <a:bodyPr wrap="square" rtlCol="0">
            <a:spAutoFit/>
          </a:bodyPr>
          <a:lstStyle/>
          <a:p>
            <a:r>
              <a:rPr lang="en-US" dirty="0" smtClean="0"/>
              <a:t>As expected</a:t>
            </a:r>
            <a:r>
              <a:rPr lang="en-US" dirty="0" smtClean="0"/>
              <a:t>, </a:t>
            </a:r>
            <a:r>
              <a:rPr lang="en-US" dirty="0" smtClean="0"/>
              <a:t>the spacecraft potential is dominated by photoelectron currents.</a:t>
            </a:r>
            <a:endParaRPr lang="fr-FR" dirty="0"/>
          </a:p>
        </p:txBody>
      </p:sp>
    </p:spTree>
    <p:extLst>
      <p:ext uri="{BB962C8B-B14F-4D97-AF65-F5344CB8AC3E}">
        <p14:creationId xmlns:p14="http://schemas.microsoft.com/office/powerpoint/2010/main" val="2935429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325091" y="2847108"/>
            <a:ext cx="5652655" cy="707886"/>
          </a:xfrm>
          <a:prstGeom prst="rect">
            <a:avLst/>
          </a:prstGeom>
          <a:noFill/>
        </p:spPr>
        <p:txBody>
          <a:bodyPr wrap="square" rtlCol="0">
            <a:spAutoFit/>
          </a:bodyPr>
          <a:lstStyle/>
          <a:p>
            <a:r>
              <a:rPr lang="en-US" sz="4000" dirty="0"/>
              <a:t>Thanks for the attention!</a:t>
            </a:r>
            <a:endParaRPr lang="fr-FR" sz="4000" dirty="0"/>
          </a:p>
        </p:txBody>
      </p:sp>
    </p:spTree>
    <p:extLst>
      <p:ext uri="{BB962C8B-B14F-4D97-AF65-F5344CB8AC3E}">
        <p14:creationId xmlns:p14="http://schemas.microsoft.com/office/powerpoint/2010/main" val="3054758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9640382" y="249382"/>
            <a:ext cx="2551618" cy="6608618"/>
            <a:chOff x="9640382" y="249382"/>
            <a:chExt cx="2551618" cy="6608618"/>
          </a:xfrm>
        </p:grpSpPr>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0382" y="5841436"/>
              <a:ext cx="2551618" cy="1016564"/>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0" y="249382"/>
              <a:ext cx="1324718" cy="1340427"/>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93863" y="2171768"/>
              <a:ext cx="1322832" cy="1194816"/>
            </a:xfrm>
            <a:prstGeom prst="rect">
              <a:avLst/>
            </a:prstGeom>
          </p:spPr>
        </p:pic>
      </p:grpSp>
      <p:sp>
        <p:nvSpPr>
          <p:cNvPr id="2" name="Titre 1"/>
          <p:cNvSpPr>
            <a:spLocks noGrp="1"/>
          </p:cNvSpPr>
          <p:nvPr>
            <p:ph type="title"/>
          </p:nvPr>
        </p:nvSpPr>
        <p:spPr/>
        <p:txBody>
          <a:bodyPr/>
          <a:lstStyle/>
          <a:p>
            <a:r>
              <a:rPr lang="en-US" dirty="0" smtClean="0"/>
              <a:t>The </a:t>
            </a:r>
            <a:r>
              <a:rPr lang="en-US" dirty="0" err="1" smtClean="0"/>
              <a:t>BepiColombo</a:t>
            </a:r>
            <a:r>
              <a:rPr lang="en-US" dirty="0" smtClean="0"/>
              <a:t> mission</a:t>
            </a:r>
            <a:endParaRPr lang="fr-FR" dirty="0"/>
          </a:p>
        </p:txBody>
      </p:sp>
      <p:pic>
        <p:nvPicPr>
          <p:cNvPr id="11" name="Imag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847" y="1349004"/>
            <a:ext cx="8447982" cy="4606626"/>
          </a:xfrm>
          <a:prstGeom prst="rect">
            <a:avLst/>
          </a:prstGeom>
        </p:spPr>
      </p:pic>
      <p:sp>
        <p:nvSpPr>
          <p:cNvPr id="12" name="ZoneTexte 11"/>
          <p:cNvSpPr txBox="1"/>
          <p:nvPr/>
        </p:nvSpPr>
        <p:spPr>
          <a:xfrm>
            <a:off x="633847" y="5955630"/>
            <a:ext cx="5022273" cy="1015663"/>
          </a:xfrm>
          <a:prstGeom prst="rect">
            <a:avLst/>
          </a:prstGeom>
          <a:noFill/>
        </p:spPr>
        <p:txBody>
          <a:bodyPr wrap="square" rtlCol="0">
            <a:spAutoFit/>
          </a:bodyPr>
          <a:lstStyle/>
          <a:p>
            <a:r>
              <a:rPr lang="en-US" sz="1400" dirty="0" smtClean="0">
                <a:solidFill>
                  <a:schemeClr val="accent5">
                    <a:lumMod val="75000"/>
                  </a:schemeClr>
                </a:solidFill>
              </a:rPr>
              <a:t>Flybys.</a:t>
            </a:r>
          </a:p>
          <a:p>
            <a:r>
              <a:rPr lang="en-US" sz="1400" dirty="0" smtClean="0">
                <a:solidFill>
                  <a:schemeClr val="accent5">
                    <a:lumMod val="75000"/>
                  </a:schemeClr>
                </a:solidFill>
              </a:rPr>
              <a:t>Credits: Arianespace </a:t>
            </a:r>
            <a:r>
              <a:rPr lang="en-US" sz="1400" dirty="0" err="1" smtClean="0">
                <a:solidFill>
                  <a:schemeClr val="accent5">
                    <a:lumMod val="75000"/>
                  </a:schemeClr>
                </a:solidFill>
              </a:rPr>
              <a:t>arianegroup</a:t>
            </a:r>
            <a:r>
              <a:rPr lang="en-US" sz="1400" dirty="0" smtClean="0">
                <a:solidFill>
                  <a:schemeClr val="accent5">
                    <a:lumMod val="75000"/>
                  </a:schemeClr>
                </a:solidFill>
              </a:rPr>
              <a:t>, </a:t>
            </a:r>
            <a:r>
              <a:rPr lang="en-US" sz="1400" i="1" dirty="0" smtClean="0">
                <a:solidFill>
                  <a:schemeClr val="accent5">
                    <a:lumMod val="75000"/>
                  </a:schemeClr>
                </a:solidFill>
              </a:rPr>
              <a:t>VA245 </a:t>
            </a:r>
            <a:r>
              <a:rPr lang="en-US" sz="1400" i="1" dirty="0" err="1" smtClean="0">
                <a:solidFill>
                  <a:schemeClr val="accent5">
                    <a:lumMod val="75000"/>
                  </a:schemeClr>
                </a:solidFill>
              </a:rPr>
              <a:t>Octobre</a:t>
            </a:r>
            <a:r>
              <a:rPr lang="en-US" sz="1400" i="1" dirty="0" smtClean="0">
                <a:solidFill>
                  <a:schemeClr val="accent5">
                    <a:lumMod val="75000"/>
                  </a:schemeClr>
                </a:solidFill>
              </a:rPr>
              <a:t> 2018, </a:t>
            </a:r>
            <a:r>
              <a:rPr lang="en-US" sz="1400" i="1" dirty="0" err="1" smtClean="0">
                <a:solidFill>
                  <a:schemeClr val="accent5">
                    <a:lumMod val="75000"/>
                  </a:schemeClr>
                </a:solidFill>
              </a:rPr>
              <a:t>BepiColombo</a:t>
            </a:r>
            <a:endParaRPr lang="en-US" sz="1400" i="1" dirty="0" smtClean="0">
              <a:solidFill>
                <a:schemeClr val="accent5">
                  <a:lumMod val="75000"/>
                </a:schemeClr>
              </a:solidFill>
            </a:endParaRPr>
          </a:p>
          <a:p>
            <a:endParaRPr lang="fr-FR" dirty="0"/>
          </a:p>
        </p:txBody>
      </p:sp>
    </p:spTree>
    <p:extLst>
      <p:ext uri="{BB962C8B-B14F-4D97-AF65-F5344CB8AC3E}">
        <p14:creationId xmlns:p14="http://schemas.microsoft.com/office/powerpoint/2010/main" val="2910817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8700" y="1840349"/>
            <a:ext cx="4433662" cy="4420711"/>
          </a:xfrm>
          <a:prstGeom prst="rect">
            <a:avLst/>
          </a:prstGeom>
        </p:spPr>
      </p:pic>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675" y="1813993"/>
            <a:ext cx="4416410" cy="4420711"/>
          </a:xfrm>
          <a:prstGeom prst="rect">
            <a:avLst/>
          </a:prstGeom>
        </p:spPr>
      </p:pic>
      <p:sp>
        <p:nvSpPr>
          <p:cNvPr id="7" name="ZoneTexte 6"/>
          <p:cNvSpPr txBox="1"/>
          <p:nvPr/>
        </p:nvSpPr>
        <p:spPr>
          <a:xfrm>
            <a:off x="2333462" y="1862467"/>
            <a:ext cx="2356302" cy="369332"/>
          </a:xfrm>
          <a:prstGeom prst="rect">
            <a:avLst/>
          </a:prstGeom>
          <a:noFill/>
        </p:spPr>
        <p:txBody>
          <a:bodyPr wrap="square" rtlCol="0">
            <a:spAutoFit/>
          </a:bodyPr>
          <a:lstStyle/>
          <a:p>
            <a:r>
              <a:rPr lang="en-US" dirty="0">
                <a:solidFill>
                  <a:schemeClr val="bg1"/>
                </a:solidFill>
              </a:rPr>
              <a:t>Total density [cm-3]</a:t>
            </a:r>
            <a:endParaRPr lang="fr-FR" dirty="0">
              <a:solidFill>
                <a:schemeClr val="bg1"/>
              </a:solidFill>
            </a:endParaRPr>
          </a:p>
        </p:txBody>
      </p:sp>
      <p:sp>
        <p:nvSpPr>
          <p:cNvPr id="9" name="ZoneTexte 8"/>
          <p:cNvSpPr txBox="1"/>
          <p:nvPr/>
        </p:nvSpPr>
        <p:spPr>
          <a:xfrm>
            <a:off x="7500580" y="1840349"/>
            <a:ext cx="3284963" cy="369332"/>
          </a:xfrm>
          <a:prstGeom prst="rect">
            <a:avLst/>
          </a:prstGeom>
          <a:noFill/>
        </p:spPr>
        <p:txBody>
          <a:bodyPr wrap="square" rtlCol="0">
            <a:spAutoFit/>
          </a:bodyPr>
          <a:lstStyle/>
          <a:p>
            <a:r>
              <a:rPr lang="en-US" dirty="0">
                <a:solidFill>
                  <a:schemeClr val="bg1"/>
                </a:solidFill>
              </a:rPr>
              <a:t>Photoelectron density [cm-3]</a:t>
            </a:r>
            <a:endParaRPr lang="fr-FR" dirty="0">
              <a:solidFill>
                <a:schemeClr val="bg1"/>
              </a:solidFill>
            </a:endParaRPr>
          </a:p>
        </p:txBody>
      </p:sp>
      <p:sp>
        <p:nvSpPr>
          <p:cNvPr id="14" name="Titre 1"/>
          <p:cNvSpPr txBox="1">
            <a:spLocks/>
          </p:cNvSpPr>
          <p:nvPr/>
        </p:nvSpPr>
        <p:spPr>
          <a:xfrm>
            <a:off x="39116" y="0"/>
            <a:ext cx="12152883" cy="10838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MMO spacecraft charging in </a:t>
            </a:r>
            <a:r>
              <a:rPr lang="en-US" sz="3600" b="1" i="1" dirty="0"/>
              <a:t>Solar Wind condition</a:t>
            </a:r>
            <a:endParaRPr lang="fr-FR" sz="3600" b="1" i="1" dirty="0"/>
          </a:p>
        </p:txBody>
      </p:sp>
      <p:grpSp>
        <p:nvGrpSpPr>
          <p:cNvPr id="5" name="Groupe 4"/>
          <p:cNvGrpSpPr/>
          <p:nvPr/>
        </p:nvGrpSpPr>
        <p:grpSpPr>
          <a:xfrm>
            <a:off x="4527991" y="3295202"/>
            <a:ext cx="1106484" cy="1421618"/>
            <a:chOff x="3599737" y="3299617"/>
            <a:chExt cx="1106484" cy="1421618"/>
          </a:xfrm>
        </p:grpSpPr>
        <p:sp>
          <p:nvSpPr>
            <p:cNvPr id="16" name="Rectangle 15"/>
            <p:cNvSpPr/>
            <p:nvPr/>
          </p:nvSpPr>
          <p:spPr>
            <a:xfrm rot="16200000">
              <a:off x="3725412" y="3740427"/>
              <a:ext cx="1421617"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rot="16200000">
              <a:off x="3867421" y="3843218"/>
              <a:ext cx="1170513" cy="369332"/>
            </a:xfrm>
            <a:prstGeom prst="rect">
              <a:avLst/>
            </a:prstGeom>
            <a:noFill/>
          </p:spPr>
          <p:txBody>
            <a:bodyPr wrap="none" rtlCol="0">
              <a:spAutoFit/>
            </a:bodyPr>
            <a:lstStyle/>
            <a:p>
              <a:r>
                <a:rPr lang="en-US" dirty="0" smtClean="0"/>
                <a:t>Solar wind</a:t>
              </a:r>
              <a:endParaRPr lang="fr-FR" dirty="0"/>
            </a:p>
          </p:txBody>
        </p:sp>
        <p:cxnSp>
          <p:nvCxnSpPr>
            <p:cNvPr id="18" name="Connecteur droit avec flèche 17"/>
            <p:cNvCxnSpPr/>
            <p:nvPr/>
          </p:nvCxnSpPr>
          <p:spPr>
            <a:xfrm flipH="1">
              <a:off x="3599737" y="3299617"/>
              <a:ext cx="56648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a:off x="3599737" y="3646417"/>
              <a:ext cx="56648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a:off x="3599737" y="4395217"/>
              <a:ext cx="56648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a:off x="3599737" y="4721235"/>
              <a:ext cx="56648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H="1">
              <a:off x="3599737" y="4006417"/>
              <a:ext cx="56648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e 2"/>
          <p:cNvGrpSpPr/>
          <p:nvPr/>
        </p:nvGrpSpPr>
        <p:grpSpPr>
          <a:xfrm>
            <a:off x="10275879" y="3317549"/>
            <a:ext cx="1106484" cy="1421618"/>
            <a:chOff x="10275879" y="3317549"/>
            <a:chExt cx="1106484" cy="1421618"/>
          </a:xfrm>
        </p:grpSpPr>
        <p:sp>
          <p:nvSpPr>
            <p:cNvPr id="23" name="Rectangle 22"/>
            <p:cNvSpPr/>
            <p:nvPr/>
          </p:nvSpPr>
          <p:spPr>
            <a:xfrm rot="16200000">
              <a:off x="10401554" y="3758359"/>
              <a:ext cx="1421617"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rot="16200000">
              <a:off x="10527106" y="3843218"/>
              <a:ext cx="1170513" cy="369332"/>
            </a:xfrm>
            <a:prstGeom prst="rect">
              <a:avLst/>
            </a:prstGeom>
            <a:noFill/>
          </p:spPr>
          <p:txBody>
            <a:bodyPr wrap="none" rtlCol="0">
              <a:spAutoFit/>
            </a:bodyPr>
            <a:lstStyle/>
            <a:p>
              <a:r>
                <a:rPr lang="en-US" dirty="0" smtClean="0"/>
                <a:t>Solar wind</a:t>
              </a:r>
              <a:endParaRPr lang="fr-FR" dirty="0"/>
            </a:p>
          </p:txBody>
        </p:sp>
        <p:cxnSp>
          <p:nvCxnSpPr>
            <p:cNvPr id="25" name="Connecteur droit avec flèche 24"/>
            <p:cNvCxnSpPr/>
            <p:nvPr/>
          </p:nvCxnSpPr>
          <p:spPr>
            <a:xfrm flipH="1">
              <a:off x="10275879" y="3317549"/>
              <a:ext cx="56648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H="1">
              <a:off x="10275879" y="3664349"/>
              <a:ext cx="56648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flipH="1">
              <a:off x="10275879" y="4413149"/>
              <a:ext cx="56648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H="1">
              <a:off x="10275879" y="4739167"/>
              <a:ext cx="56648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H="1">
              <a:off x="10275879" y="4024349"/>
              <a:ext cx="56648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6" name="ZoneTexte 5"/>
          <p:cNvSpPr txBox="1"/>
          <p:nvPr/>
        </p:nvSpPr>
        <p:spPr>
          <a:xfrm>
            <a:off x="1322923" y="2148671"/>
            <a:ext cx="367146" cy="369332"/>
          </a:xfrm>
          <a:prstGeom prst="rect">
            <a:avLst/>
          </a:prstGeom>
          <a:noFill/>
        </p:spPr>
        <p:txBody>
          <a:bodyPr wrap="square" rtlCol="0">
            <a:spAutoFit/>
          </a:bodyPr>
          <a:lstStyle/>
          <a:p>
            <a:r>
              <a:rPr lang="en-US" dirty="0" smtClean="0">
                <a:solidFill>
                  <a:schemeClr val="bg1"/>
                </a:solidFill>
              </a:rPr>
              <a:t>0</a:t>
            </a:r>
            <a:endParaRPr lang="fr-FR" dirty="0">
              <a:solidFill>
                <a:schemeClr val="bg1"/>
              </a:solidFill>
            </a:endParaRPr>
          </a:p>
        </p:txBody>
      </p:sp>
      <p:sp>
        <p:nvSpPr>
          <p:cNvPr id="8" name="ZoneTexte 7"/>
          <p:cNvSpPr txBox="1"/>
          <p:nvPr/>
        </p:nvSpPr>
        <p:spPr>
          <a:xfrm>
            <a:off x="4711731" y="2148671"/>
            <a:ext cx="652743" cy="369332"/>
          </a:xfrm>
          <a:prstGeom prst="rect">
            <a:avLst/>
          </a:prstGeom>
          <a:noFill/>
        </p:spPr>
        <p:txBody>
          <a:bodyPr wrap="none" rtlCol="0">
            <a:spAutoFit/>
          </a:bodyPr>
          <a:lstStyle/>
          <a:p>
            <a:r>
              <a:rPr lang="en-US" dirty="0" smtClean="0">
                <a:solidFill>
                  <a:schemeClr val="bg1"/>
                </a:solidFill>
              </a:rPr>
              <a:t>1000</a:t>
            </a:r>
            <a:endParaRPr lang="fr-FR" dirty="0">
              <a:solidFill>
                <a:schemeClr val="bg1"/>
              </a:solidFill>
            </a:endParaRPr>
          </a:p>
        </p:txBody>
      </p:sp>
      <p:sp>
        <p:nvSpPr>
          <p:cNvPr id="30" name="ZoneTexte 29"/>
          <p:cNvSpPr txBox="1"/>
          <p:nvPr/>
        </p:nvSpPr>
        <p:spPr>
          <a:xfrm>
            <a:off x="10371313" y="2149475"/>
            <a:ext cx="652743" cy="369332"/>
          </a:xfrm>
          <a:prstGeom prst="rect">
            <a:avLst/>
          </a:prstGeom>
          <a:noFill/>
        </p:spPr>
        <p:txBody>
          <a:bodyPr wrap="none" rtlCol="0">
            <a:spAutoFit/>
          </a:bodyPr>
          <a:lstStyle/>
          <a:p>
            <a:r>
              <a:rPr lang="en-US" dirty="0" smtClean="0">
                <a:solidFill>
                  <a:schemeClr val="bg1"/>
                </a:solidFill>
              </a:rPr>
              <a:t>1000</a:t>
            </a:r>
            <a:endParaRPr lang="fr-FR" dirty="0">
              <a:solidFill>
                <a:schemeClr val="bg1"/>
              </a:solidFill>
            </a:endParaRPr>
          </a:p>
        </p:txBody>
      </p:sp>
      <p:sp>
        <p:nvSpPr>
          <p:cNvPr id="31" name="ZoneTexte 30"/>
          <p:cNvSpPr txBox="1"/>
          <p:nvPr/>
        </p:nvSpPr>
        <p:spPr>
          <a:xfrm>
            <a:off x="7045128" y="2148671"/>
            <a:ext cx="367146" cy="369332"/>
          </a:xfrm>
          <a:prstGeom prst="rect">
            <a:avLst/>
          </a:prstGeom>
          <a:noFill/>
        </p:spPr>
        <p:txBody>
          <a:bodyPr wrap="square" rtlCol="0">
            <a:spAutoFit/>
          </a:bodyPr>
          <a:lstStyle/>
          <a:p>
            <a:r>
              <a:rPr lang="en-US" dirty="0" smtClean="0">
                <a:solidFill>
                  <a:schemeClr val="bg1"/>
                </a:solidFill>
              </a:rPr>
              <a:t>0</a:t>
            </a:r>
            <a:endParaRPr lang="fr-FR" dirty="0">
              <a:solidFill>
                <a:schemeClr val="bg1"/>
              </a:solidFill>
            </a:endParaRPr>
          </a:p>
        </p:txBody>
      </p:sp>
    </p:spTree>
    <p:extLst>
      <p:ext uri="{BB962C8B-B14F-4D97-AF65-F5344CB8AC3E}">
        <p14:creationId xmlns:p14="http://schemas.microsoft.com/office/powerpoint/2010/main" val="393040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0848"/>
            <a:ext cx="12192000" cy="3012218"/>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16485"/>
            <a:ext cx="12192000" cy="3041515"/>
          </a:xfrm>
          <a:prstGeom prst="rect">
            <a:avLst/>
          </a:prstGeom>
        </p:spPr>
      </p:pic>
      <p:sp>
        <p:nvSpPr>
          <p:cNvPr id="12" name="ZoneTexte 11"/>
          <p:cNvSpPr txBox="1"/>
          <p:nvPr/>
        </p:nvSpPr>
        <p:spPr>
          <a:xfrm>
            <a:off x="0" y="3347547"/>
            <a:ext cx="2356302" cy="369332"/>
          </a:xfrm>
          <a:prstGeom prst="rect">
            <a:avLst/>
          </a:prstGeom>
          <a:noFill/>
        </p:spPr>
        <p:txBody>
          <a:bodyPr wrap="square" rtlCol="0">
            <a:spAutoFit/>
          </a:bodyPr>
          <a:lstStyle/>
          <a:p>
            <a:r>
              <a:rPr lang="en-US" dirty="0">
                <a:solidFill>
                  <a:schemeClr val="bg1"/>
                </a:solidFill>
              </a:rPr>
              <a:t>Total density [cm-3]</a:t>
            </a:r>
            <a:endParaRPr lang="fr-FR" dirty="0">
              <a:solidFill>
                <a:schemeClr val="bg1"/>
              </a:solidFill>
            </a:endParaRPr>
          </a:p>
        </p:txBody>
      </p:sp>
      <p:sp>
        <p:nvSpPr>
          <p:cNvPr id="13" name="ZoneTexte 12"/>
          <p:cNvSpPr txBox="1"/>
          <p:nvPr/>
        </p:nvSpPr>
        <p:spPr>
          <a:xfrm>
            <a:off x="0" y="6359765"/>
            <a:ext cx="2010942" cy="369332"/>
          </a:xfrm>
          <a:prstGeom prst="rect">
            <a:avLst/>
          </a:prstGeom>
          <a:noFill/>
        </p:spPr>
        <p:txBody>
          <a:bodyPr wrap="square" rtlCol="0">
            <a:spAutoFit/>
          </a:bodyPr>
          <a:lstStyle/>
          <a:p>
            <a:r>
              <a:rPr lang="en-US" dirty="0">
                <a:solidFill>
                  <a:schemeClr val="bg1"/>
                </a:solidFill>
              </a:rPr>
              <a:t>Ions density [cm-3]</a:t>
            </a:r>
            <a:endParaRPr lang="fr-FR" dirty="0">
              <a:solidFill>
                <a:schemeClr val="bg1"/>
              </a:solidFill>
            </a:endParaRPr>
          </a:p>
        </p:txBody>
      </p:sp>
      <p:sp>
        <p:nvSpPr>
          <p:cNvPr id="14" name="Titre 1"/>
          <p:cNvSpPr txBox="1">
            <a:spLocks/>
          </p:cNvSpPr>
          <p:nvPr/>
        </p:nvSpPr>
        <p:spPr>
          <a:xfrm>
            <a:off x="39116" y="0"/>
            <a:ext cx="12152883" cy="10838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MMO spacecraft charging in </a:t>
            </a:r>
            <a:r>
              <a:rPr lang="en-US" sz="3600" b="1" i="1" dirty="0"/>
              <a:t>Solar Wind condition</a:t>
            </a:r>
            <a:endParaRPr lang="fr-FR" sz="3600" b="1" i="1" dirty="0"/>
          </a:p>
        </p:txBody>
      </p:sp>
    </p:spTree>
    <p:extLst>
      <p:ext uri="{BB962C8B-B14F-4D97-AF65-F5344CB8AC3E}">
        <p14:creationId xmlns:p14="http://schemas.microsoft.com/office/powerpoint/2010/main" val="418699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161" y="1083836"/>
            <a:ext cx="5368639" cy="5363276"/>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3377" y="1083827"/>
            <a:ext cx="5374034" cy="5363285"/>
          </a:xfrm>
          <a:prstGeom prst="rect">
            <a:avLst/>
          </a:prstGeom>
        </p:spPr>
      </p:pic>
      <p:sp>
        <p:nvSpPr>
          <p:cNvPr id="11" name="ZoneTexte 10"/>
          <p:cNvSpPr txBox="1"/>
          <p:nvPr/>
        </p:nvSpPr>
        <p:spPr>
          <a:xfrm>
            <a:off x="2074624" y="1137903"/>
            <a:ext cx="2656703" cy="369332"/>
          </a:xfrm>
          <a:prstGeom prst="rect">
            <a:avLst/>
          </a:prstGeom>
          <a:noFill/>
        </p:spPr>
        <p:txBody>
          <a:bodyPr wrap="square" rtlCol="0">
            <a:spAutoFit/>
          </a:bodyPr>
          <a:lstStyle/>
          <a:p>
            <a:r>
              <a:rPr lang="en-US" dirty="0">
                <a:solidFill>
                  <a:schemeClr val="bg1"/>
                </a:solidFill>
              </a:rPr>
              <a:t>Total density [cm-3]</a:t>
            </a:r>
            <a:endParaRPr lang="fr-FR" dirty="0">
              <a:solidFill>
                <a:schemeClr val="bg1"/>
              </a:solidFill>
            </a:endParaRPr>
          </a:p>
        </p:txBody>
      </p:sp>
      <p:sp>
        <p:nvSpPr>
          <p:cNvPr id="12" name="ZoneTexte 11"/>
          <p:cNvSpPr txBox="1"/>
          <p:nvPr/>
        </p:nvSpPr>
        <p:spPr>
          <a:xfrm>
            <a:off x="7207832" y="1137903"/>
            <a:ext cx="3091249" cy="369332"/>
          </a:xfrm>
          <a:prstGeom prst="rect">
            <a:avLst/>
          </a:prstGeom>
          <a:noFill/>
        </p:spPr>
        <p:txBody>
          <a:bodyPr wrap="square" rtlCol="0">
            <a:spAutoFit/>
          </a:bodyPr>
          <a:lstStyle/>
          <a:p>
            <a:r>
              <a:rPr lang="en-US" dirty="0">
                <a:solidFill>
                  <a:schemeClr val="bg1"/>
                </a:solidFill>
              </a:rPr>
              <a:t>Photoelectron density [cm-3]</a:t>
            </a:r>
            <a:endParaRPr lang="fr-FR" dirty="0">
              <a:solidFill>
                <a:schemeClr val="bg1"/>
              </a:solidFill>
            </a:endParaRPr>
          </a:p>
        </p:txBody>
      </p:sp>
      <p:sp>
        <p:nvSpPr>
          <p:cNvPr id="17" name="Titre 1"/>
          <p:cNvSpPr txBox="1">
            <a:spLocks/>
          </p:cNvSpPr>
          <p:nvPr/>
        </p:nvSpPr>
        <p:spPr>
          <a:xfrm>
            <a:off x="39116" y="0"/>
            <a:ext cx="12152883" cy="10838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MMO spacecraft charging in </a:t>
            </a:r>
            <a:r>
              <a:rPr lang="en-US" sz="3600" b="1" i="1" dirty="0" smtClean="0"/>
              <a:t>Magnetosphere (plasma sheet)</a:t>
            </a:r>
            <a:endParaRPr lang="fr-FR" sz="3600" b="1" i="1" dirty="0"/>
          </a:p>
        </p:txBody>
      </p:sp>
      <p:sp>
        <p:nvSpPr>
          <p:cNvPr id="4" name="ZoneTexte 3"/>
          <p:cNvSpPr txBox="1"/>
          <p:nvPr/>
        </p:nvSpPr>
        <p:spPr>
          <a:xfrm>
            <a:off x="758258" y="1319659"/>
            <a:ext cx="249382" cy="369332"/>
          </a:xfrm>
          <a:prstGeom prst="rect">
            <a:avLst/>
          </a:prstGeom>
          <a:noFill/>
        </p:spPr>
        <p:txBody>
          <a:bodyPr wrap="square" rtlCol="0">
            <a:spAutoFit/>
          </a:bodyPr>
          <a:lstStyle/>
          <a:p>
            <a:r>
              <a:rPr lang="en-US" dirty="0" smtClean="0">
                <a:solidFill>
                  <a:schemeClr val="bg1"/>
                </a:solidFill>
              </a:rPr>
              <a:t>0</a:t>
            </a:r>
            <a:endParaRPr lang="fr-FR" dirty="0">
              <a:solidFill>
                <a:schemeClr val="bg1"/>
              </a:solidFill>
            </a:endParaRPr>
          </a:p>
        </p:txBody>
      </p:sp>
      <p:sp>
        <p:nvSpPr>
          <p:cNvPr id="5" name="ZoneTexte 4"/>
          <p:cNvSpPr txBox="1"/>
          <p:nvPr/>
        </p:nvSpPr>
        <p:spPr>
          <a:xfrm>
            <a:off x="4395616" y="1322569"/>
            <a:ext cx="1199367" cy="369332"/>
          </a:xfrm>
          <a:prstGeom prst="rect">
            <a:avLst/>
          </a:prstGeom>
          <a:noFill/>
        </p:spPr>
        <p:txBody>
          <a:bodyPr wrap="none" rtlCol="0">
            <a:spAutoFit/>
          </a:bodyPr>
          <a:lstStyle/>
          <a:p>
            <a:r>
              <a:rPr lang="en-US" dirty="0" smtClean="0">
                <a:solidFill>
                  <a:schemeClr val="bg1"/>
                </a:solidFill>
              </a:rPr>
              <a:t>500 [cm-3]</a:t>
            </a:r>
            <a:endParaRPr lang="fr-FR" dirty="0">
              <a:solidFill>
                <a:schemeClr val="bg1"/>
              </a:solidFill>
            </a:endParaRPr>
          </a:p>
        </p:txBody>
      </p:sp>
      <p:sp>
        <p:nvSpPr>
          <p:cNvPr id="18" name="ZoneTexte 17"/>
          <p:cNvSpPr txBox="1"/>
          <p:nvPr/>
        </p:nvSpPr>
        <p:spPr>
          <a:xfrm>
            <a:off x="10184169" y="1433405"/>
            <a:ext cx="1199367" cy="369332"/>
          </a:xfrm>
          <a:prstGeom prst="rect">
            <a:avLst/>
          </a:prstGeom>
          <a:noFill/>
        </p:spPr>
        <p:txBody>
          <a:bodyPr wrap="none" rtlCol="0">
            <a:spAutoFit/>
          </a:bodyPr>
          <a:lstStyle/>
          <a:p>
            <a:r>
              <a:rPr lang="en-US" dirty="0" smtClean="0">
                <a:solidFill>
                  <a:schemeClr val="bg1"/>
                </a:solidFill>
              </a:rPr>
              <a:t>500 [cm-3]</a:t>
            </a:r>
            <a:endParaRPr lang="fr-FR" dirty="0">
              <a:solidFill>
                <a:schemeClr val="bg1"/>
              </a:solidFill>
            </a:endParaRPr>
          </a:p>
        </p:txBody>
      </p:sp>
      <p:sp>
        <p:nvSpPr>
          <p:cNvPr id="6" name="ZoneTexte 5"/>
          <p:cNvSpPr txBox="1"/>
          <p:nvPr/>
        </p:nvSpPr>
        <p:spPr>
          <a:xfrm>
            <a:off x="6513015" y="1433405"/>
            <a:ext cx="301686" cy="369332"/>
          </a:xfrm>
          <a:prstGeom prst="rect">
            <a:avLst/>
          </a:prstGeom>
          <a:noFill/>
        </p:spPr>
        <p:txBody>
          <a:bodyPr wrap="none" rtlCol="0">
            <a:spAutoFit/>
          </a:bodyPr>
          <a:lstStyle/>
          <a:p>
            <a:r>
              <a:rPr lang="en-US" dirty="0" smtClean="0">
                <a:solidFill>
                  <a:schemeClr val="bg1"/>
                </a:solidFill>
              </a:rPr>
              <a:t>0</a:t>
            </a:r>
            <a:endParaRPr lang="fr-FR" dirty="0">
              <a:solidFill>
                <a:schemeClr val="bg1"/>
              </a:solidFill>
            </a:endParaRPr>
          </a:p>
        </p:txBody>
      </p:sp>
      <p:sp>
        <p:nvSpPr>
          <p:cNvPr id="19" name="Rectangle 18">
            <a:extLst>
              <a:ext uri="{FF2B5EF4-FFF2-40B4-BE49-F238E27FC236}">
                <a16:creationId xmlns:a16="http://schemas.microsoft.com/office/drawing/2014/main" id="{03D8EEFC-1F26-9A4C-B67A-7216A163A33A}"/>
              </a:ext>
            </a:extLst>
          </p:cNvPr>
          <p:cNvSpPr/>
          <p:nvPr/>
        </p:nvSpPr>
        <p:spPr>
          <a:xfrm>
            <a:off x="2954480" y="6231668"/>
            <a:ext cx="6170233" cy="400110"/>
          </a:xfrm>
          <a:prstGeom prst="rect">
            <a:avLst/>
          </a:prstGeom>
          <a:solidFill>
            <a:schemeClr val="accent4">
              <a:lumMod val="20000"/>
              <a:lumOff val="80000"/>
            </a:schemeClr>
          </a:solidFill>
          <a:ln>
            <a:solidFill>
              <a:schemeClr val="tx1"/>
            </a:solidFill>
          </a:ln>
        </p:spPr>
        <p:txBody>
          <a:bodyPr wrap="square">
            <a:spAutoFit/>
          </a:bodyPr>
          <a:lstStyle/>
          <a:p>
            <a:r>
              <a:rPr lang="en-US" sz="2000" b="1" dirty="0" smtClean="0">
                <a:sym typeface="Wingdings" panose="05000000000000000000" pitchFamily="2" charset="2"/>
              </a:rPr>
              <a:t> Interaction </a:t>
            </a:r>
            <a:r>
              <a:rPr lang="en-US" sz="2000" b="1" u="sng" dirty="0" smtClean="0">
                <a:sym typeface="Wingdings" panose="05000000000000000000" pitchFamily="2" charset="2"/>
              </a:rPr>
              <a:t>dominated</a:t>
            </a:r>
            <a:r>
              <a:rPr lang="en-US" sz="2000" b="1" dirty="0" smtClean="0">
                <a:sym typeface="Wingdings" panose="05000000000000000000" pitchFamily="2" charset="2"/>
              </a:rPr>
              <a:t> by the photoelectron current.</a:t>
            </a:r>
          </a:p>
        </p:txBody>
      </p:sp>
    </p:spTree>
    <p:extLst>
      <p:ext uri="{BB962C8B-B14F-4D97-AF65-F5344CB8AC3E}">
        <p14:creationId xmlns:p14="http://schemas.microsoft.com/office/powerpoint/2010/main" val="2124000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151" y="981216"/>
            <a:ext cx="5244415" cy="5281162"/>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7679" y="987186"/>
            <a:ext cx="5285784" cy="5275192"/>
          </a:xfrm>
          <a:prstGeom prst="rect">
            <a:avLst/>
          </a:prstGeom>
        </p:spPr>
      </p:pic>
      <p:sp>
        <p:nvSpPr>
          <p:cNvPr id="14" name="ZoneTexte 13"/>
          <p:cNvSpPr txBox="1"/>
          <p:nvPr/>
        </p:nvSpPr>
        <p:spPr>
          <a:xfrm>
            <a:off x="2351716" y="998113"/>
            <a:ext cx="3091249" cy="369332"/>
          </a:xfrm>
          <a:prstGeom prst="rect">
            <a:avLst/>
          </a:prstGeom>
          <a:noFill/>
        </p:spPr>
        <p:txBody>
          <a:bodyPr wrap="square" rtlCol="0">
            <a:spAutoFit/>
          </a:bodyPr>
          <a:lstStyle/>
          <a:p>
            <a:r>
              <a:rPr lang="en-US" dirty="0">
                <a:solidFill>
                  <a:schemeClr val="bg1"/>
                </a:solidFill>
              </a:rPr>
              <a:t>Electron density [cm-3]</a:t>
            </a:r>
            <a:endParaRPr lang="fr-FR" dirty="0">
              <a:solidFill>
                <a:schemeClr val="bg1"/>
              </a:solidFill>
            </a:endParaRPr>
          </a:p>
        </p:txBody>
      </p:sp>
      <p:sp>
        <p:nvSpPr>
          <p:cNvPr id="15" name="ZoneTexte 14"/>
          <p:cNvSpPr txBox="1"/>
          <p:nvPr/>
        </p:nvSpPr>
        <p:spPr>
          <a:xfrm>
            <a:off x="7934394" y="1040970"/>
            <a:ext cx="3091249" cy="369332"/>
          </a:xfrm>
          <a:prstGeom prst="rect">
            <a:avLst/>
          </a:prstGeom>
          <a:noFill/>
        </p:spPr>
        <p:txBody>
          <a:bodyPr wrap="square" rtlCol="0">
            <a:spAutoFit/>
          </a:bodyPr>
          <a:lstStyle/>
          <a:p>
            <a:r>
              <a:rPr lang="en-US" dirty="0">
                <a:solidFill>
                  <a:schemeClr val="bg1"/>
                </a:solidFill>
              </a:rPr>
              <a:t>Ion density [cm-3]</a:t>
            </a:r>
            <a:endParaRPr lang="fr-FR" dirty="0">
              <a:solidFill>
                <a:schemeClr val="bg1"/>
              </a:solidFill>
            </a:endParaRPr>
          </a:p>
        </p:txBody>
      </p:sp>
      <p:sp>
        <p:nvSpPr>
          <p:cNvPr id="16" name="Titre 1"/>
          <p:cNvSpPr txBox="1">
            <a:spLocks/>
          </p:cNvSpPr>
          <p:nvPr/>
        </p:nvSpPr>
        <p:spPr>
          <a:xfrm>
            <a:off x="39116" y="0"/>
            <a:ext cx="12152883" cy="10838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MMO spacecraft charging in </a:t>
            </a:r>
            <a:r>
              <a:rPr lang="en-US" sz="3600" b="1" i="1" dirty="0" smtClean="0"/>
              <a:t>Magnetosphere (plasma sheet)</a:t>
            </a:r>
            <a:endParaRPr lang="fr-FR" sz="3600" b="1" i="1" dirty="0"/>
          </a:p>
        </p:txBody>
      </p:sp>
      <p:sp>
        <p:nvSpPr>
          <p:cNvPr id="6" name="ZoneTexte 5"/>
          <p:cNvSpPr txBox="1"/>
          <p:nvPr/>
        </p:nvSpPr>
        <p:spPr>
          <a:xfrm>
            <a:off x="1125849" y="1182288"/>
            <a:ext cx="332509" cy="369332"/>
          </a:xfrm>
          <a:prstGeom prst="rect">
            <a:avLst/>
          </a:prstGeom>
          <a:noFill/>
        </p:spPr>
        <p:txBody>
          <a:bodyPr wrap="square" rtlCol="0">
            <a:spAutoFit/>
          </a:bodyPr>
          <a:lstStyle/>
          <a:p>
            <a:r>
              <a:rPr lang="en-US" dirty="0" smtClean="0">
                <a:solidFill>
                  <a:schemeClr val="bg1"/>
                </a:solidFill>
              </a:rPr>
              <a:t>0</a:t>
            </a:r>
            <a:endParaRPr lang="fr-FR" dirty="0">
              <a:solidFill>
                <a:schemeClr val="bg1"/>
              </a:solidFill>
            </a:endParaRPr>
          </a:p>
        </p:txBody>
      </p:sp>
      <p:sp>
        <p:nvSpPr>
          <p:cNvPr id="17" name="ZoneTexte 16"/>
          <p:cNvSpPr txBox="1"/>
          <p:nvPr/>
        </p:nvSpPr>
        <p:spPr>
          <a:xfrm>
            <a:off x="4918248" y="1182779"/>
            <a:ext cx="1197309" cy="369332"/>
          </a:xfrm>
          <a:prstGeom prst="rect">
            <a:avLst/>
          </a:prstGeom>
          <a:noFill/>
        </p:spPr>
        <p:txBody>
          <a:bodyPr wrap="square" rtlCol="0">
            <a:spAutoFit/>
          </a:bodyPr>
          <a:lstStyle/>
          <a:p>
            <a:r>
              <a:rPr lang="en-US" dirty="0" smtClean="0">
                <a:solidFill>
                  <a:schemeClr val="bg1"/>
                </a:solidFill>
              </a:rPr>
              <a:t>1 [cm-3]</a:t>
            </a:r>
            <a:endParaRPr lang="fr-FR" dirty="0">
              <a:solidFill>
                <a:schemeClr val="bg1"/>
              </a:solidFill>
            </a:endParaRPr>
          </a:p>
        </p:txBody>
      </p:sp>
      <p:sp>
        <p:nvSpPr>
          <p:cNvPr id="18" name="ZoneTexte 17"/>
          <p:cNvSpPr txBox="1"/>
          <p:nvPr/>
        </p:nvSpPr>
        <p:spPr>
          <a:xfrm>
            <a:off x="6560868" y="1181797"/>
            <a:ext cx="332509" cy="369332"/>
          </a:xfrm>
          <a:prstGeom prst="rect">
            <a:avLst/>
          </a:prstGeom>
          <a:noFill/>
        </p:spPr>
        <p:txBody>
          <a:bodyPr wrap="square" rtlCol="0">
            <a:spAutoFit/>
          </a:bodyPr>
          <a:lstStyle/>
          <a:p>
            <a:r>
              <a:rPr lang="en-US" dirty="0" smtClean="0">
                <a:solidFill>
                  <a:schemeClr val="bg1"/>
                </a:solidFill>
              </a:rPr>
              <a:t>0</a:t>
            </a:r>
            <a:endParaRPr lang="fr-FR" dirty="0">
              <a:solidFill>
                <a:schemeClr val="bg1"/>
              </a:solidFill>
            </a:endParaRPr>
          </a:p>
        </p:txBody>
      </p:sp>
      <p:sp>
        <p:nvSpPr>
          <p:cNvPr id="19" name="ZoneTexte 18"/>
          <p:cNvSpPr txBox="1"/>
          <p:nvPr/>
        </p:nvSpPr>
        <p:spPr>
          <a:xfrm>
            <a:off x="10353267" y="1182288"/>
            <a:ext cx="1197309" cy="369332"/>
          </a:xfrm>
          <a:prstGeom prst="rect">
            <a:avLst/>
          </a:prstGeom>
          <a:noFill/>
        </p:spPr>
        <p:txBody>
          <a:bodyPr wrap="square" rtlCol="0">
            <a:spAutoFit/>
          </a:bodyPr>
          <a:lstStyle/>
          <a:p>
            <a:r>
              <a:rPr lang="en-US" dirty="0" smtClean="0">
                <a:solidFill>
                  <a:schemeClr val="bg1"/>
                </a:solidFill>
              </a:rPr>
              <a:t>1 [cm-3]</a:t>
            </a:r>
            <a:endParaRPr lang="fr-FR" dirty="0">
              <a:solidFill>
                <a:schemeClr val="bg1"/>
              </a:solidFill>
            </a:endParaRPr>
          </a:p>
        </p:txBody>
      </p:sp>
      <p:sp>
        <p:nvSpPr>
          <p:cNvPr id="20" name="Rectangle 19">
            <a:extLst>
              <a:ext uri="{FF2B5EF4-FFF2-40B4-BE49-F238E27FC236}">
                <a16:creationId xmlns:a16="http://schemas.microsoft.com/office/drawing/2014/main" id="{03D8EEFC-1F26-9A4C-B67A-7216A163A33A}"/>
              </a:ext>
            </a:extLst>
          </p:cNvPr>
          <p:cNvSpPr/>
          <p:nvPr/>
        </p:nvSpPr>
        <p:spPr>
          <a:xfrm>
            <a:off x="4236026" y="5818235"/>
            <a:ext cx="4028211" cy="707886"/>
          </a:xfrm>
          <a:prstGeom prst="rect">
            <a:avLst/>
          </a:prstGeom>
          <a:solidFill>
            <a:schemeClr val="accent4">
              <a:lumMod val="20000"/>
              <a:lumOff val="80000"/>
            </a:schemeClr>
          </a:solidFill>
          <a:ln>
            <a:solidFill>
              <a:schemeClr val="tx1"/>
            </a:solidFill>
          </a:ln>
        </p:spPr>
        <p:txBody>
          <a:bodyPr wrap="square">
            <a:spAutoFit/>
          </a:bodyPr>
          <a:lstStyle/>
          <a:p>
            <a:r>
              <a:rPr lang="en-US" sz="2000" b="1" dirty="0" smtClean="0">
                <a:sym typeface="Wingdings" panose="05000000000000000000" pitchFamily="2" charset="2"/>
              </a:rPr>
              <a:t> Ambient populations slightly affected by MMO s/c potential.</a:t>
            </a:r>
          </a:p>
        </p:txBody>
      </p:sp>
    </p:spTree>
    <p:extLst>
      <p:ext uri="{BB962C8B-B14F-4D97-AF65-F5344CB8AC3E}">
        <p14:creationId xmlns:p14="http://schemas.microsoft.com/office/powerpoint/2010/main" val="2157481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388" y="82735"/>
            <a:ext cx="10070139" cy="1325563"/>
          </a:xfrm>
        </p:spPr>
        <p:txBody>
          <a:bodyPr/>
          <a:lstStyle/>
          <a:p>
            <a:r>
              <a:rPr lang="en-US" b="1" dirty="0"/>
              <a:t>The </a:t>
            </a:r>
            <a:r>
              <a:rPr lang="en-US" b="1" dirty="0" err="1"/>
              <a:t>BepiColombo</a:t>
            </a:r>
            <a:r>
              <a:rPr lang="en-US" b="1" dirty="0"/>
              <a:t> launch last week </a:t>
            </a:r>
            <a:br>
              <a:rPr lang="en-US" b="1" dirty="0"/>
            </a:br>
            <a:r>
              <a:rPr lang="en-US" b="1" dirty="0"/>
              <a:t>in </a:t>
            </a:r>
            <a:r>
              <a:rPr lang="en-US" b="1" dirty="0" err="1"/>
              <a:t>Kourou</a:t>
            </a:r>
            <a:r>
              <a:rPr lang="en-US" b="1" dirty="0"/>
              <a:t> was a success!</a:t>
            </a:r>
            <a:endParaRPr lang="fr-FR" b="1"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5282" y="82735"/>
            <a:ext cx="2551618" cy="1016564"/>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6654" y="1890579"/>
            <a:ext cx="4357255" cy="4357255"/>
          </a:xfrm>
          <a:prstGeom prst="rect">
            <a:avLst/>
          </a:prstGeom>
        </p:spPr>
      </p:pic>
      <p:sp>
        <p:nvSpPr>
          <p:cNvPr id="4" name="ZoneTexte 3"/>
          <p:cNvSpPr txBox="1"/>
          <p:nvPr/>
        </p:nvSpPr>
        <p:spPr>
          <a:xfrm>
            <a:off x="7296654" y="6247834"/>
            <a:ext cx="4185392" cy="523220"/>
          </a:xfrm>
          <a:prstGeom prst="rect">
            <a:avLst/>
          </a:prstGeom>
          <a:noFill/>
        </p:spPr>
        <p:txBody>
          <a:bodyPr wrap="square" rtlCol="0">
            <a:spAutoFit/>
          </a:bodyPr>
          <a:lstStyle/>
          <a:p>
            <a:r>
              <a:rPr lang="en-US" sz="1400" dirty="0" err="1">
                <a:solidFill>
                  <a:schemeClr val="accent5">
                    <a:lumMod val="75000"/>
                  </a:schemeClr>
                </a:solidFill>
              </a:rPr>
              <a:t>BepiColombo’s</a:t>
            </a:r>
            <a:r>
              <a:rPr lang="en-US" sz="1400" dirty="0">
                <a:solidFill>
                  <a:schemeClr val="accent5">
                    <a:lumMod val="75000"/>
                  </a:schemeClr>
                </a:solidFill>
              </a:rPr>
              <a:t> first image from space.</a:t>
            </a:r>
          </a:p>
          <a:p>
            <a:r>
              <a:rPr lang="fr-FR" sz="1400" dirty="0">
                <a:solidFill>
                  <a:schemeClr val="accent5">
                    <a:lumMod val="75000"/>
                  </a:schemeClr>
                </a:solidFill>
              </a:rPr>
              <a:t>[</a:t>
            </a:r>
            <a:r>
              <a:rPr lang="fr-FR" sz="1400" dirty="0" err="1">
                <a:solidFill>
                  <a:schemeClr val="accent5">
                    <a:lumMod val="75000"/>
                  </a:schemeClr>
                </a:solidFill>
              </a:rPr>
              <a:t>Credit</a:t>
            </a:r>
            <a:r>
              <a:rPr lang="fr-FR" sz="1400" dirty="0">
                <a:solidFill>
                  <a:schemeClr val="accent5">
                    <a:lumMod val="75000"/>
                  </a:schemeClr>
                </a:solidFill>
              </a:rPr>
              <a:t>: ESA/</a:t>
            </a:r>
            <a:r>
              <a:rPr lang="fr-FR" sz="1400" dirty="0" err="1">
                <a:solidFill>
                  <a:schemeClr val="accent5">
                    <a:lumMod val="75000"/>
                  </a:schemeClr>
                </a:solidFill>
              </a:rPr>
              <a:t>BepiColombo</a:t>
            </a:r>
            <a:r>
              <a:rPr lang="fr-FR" sz="1400" dirty="0">
                <a:solidFill>
                  <a:schemeClr val="accent5">
                    <a:lumMod val="75000"/>
                  </a:schemeClr>
                </a:solidFill>
              </a:rPr>
              <a:t>/MTM, CC BY-SA 3.0 IGO]</a:t>
            </a:r>
          </a:p>
        </p:txBody>
      </p:sp>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788" y="1890579"/>
            <a:ext cx="6143158" cy="4357255"/>
          </a:xfrm>
          <a:prstGeom prst="rect">
            <a:avLst/>
          </a:prstGeom>
        </p:spPr>
      </p:pic>
      <p:sp>
        <p:nvSpPr>
          <p:cNvPr id="11" name="ZoneTexte 10"/>
          <p:cNvSpPr txBox="1"/>
          <p:nvPr/>
        </p:nvSpPr>
        <p:spPr>
          <a:xfrm>
            <a:off x="608088" y="6247834"/>
            <a:ext cx="5388621" cy="523220"/>
          </a:xfrm>
          <a:prstGeom prst="rect">
            <a:avLst/>
          </a:prstGeom>
          <a:noFill/>
        </p:spPr>
        <p:txBody>
          <a:bodyPr wrap="square" rtlCol="0">
            <a:spAutoFit/>
          </a:bodyPr>
          <a:lstStyle/>
          <a:p>
            <a:r>
              <a:rPr lang="en-US" sz="1400" dirty="0" err="1">
                <a:solidFill>
                  <a:schemeClr val="accent5">
                    <a:lumMod val="75000"/>
                  </a:schemeClr>
                </a:solidFill>
              </a:rPr>
              <a:t>BepiColombo</a:t>
            </a:r>
            <a:r>
              <a:rPr lang="en-US" sz="1400" dirty="0">
                <a:solidFill>
                  <a:schemeClr val="accent5">
                    <a:lumMod val="75000"/>
                  </a:schemeClr>
                </a:solidFill>
              </a:rPr>
              <a:t> lift off.</a:t>
            </a:r>
          </a:p>
          <a:p>
            <a:r>
              <a:rPr lang="fr-FR" sz="1400" dirty="0">
                <a:solidFill>
                  <a:schemeClr val="accent5">
                    <a:lumMod val="75000"/>
                  </a:schemeClr>
                </a:solidFill>
              </a:rPr>
              <a:t>[</a:t>
            </a:r>
            <a:r>
              <a:rPr lang="fr-FR" sz="1400" dirty="0" err="1">
                <a:solidFill>
                  <a:schemeClr val="accent5">
                    <a:lumMod val="75000"/>
                  </a:schemeClr>
                </a:solidFill>
              </a:rPr>
              <a:t>Credit</a:t>
            </a:r>
            <a:r>
              <a:rPr lang="fr-FR" sz="1400" dirty="0">
                <a:solidFill>
                  <a:schemeClr val="accent5">
                    <a:lumMod val="75000"/>
                  </a:schemeClr>
                </a:solidFill>
              </a:rPr>
              <a:t>: 2018 ESA-CNES-Arianespace]</a:t>
            </a:r>
          </a:p>
        </p:txBody>
      </p:sp>
    </p:spTree>
    <p:extLst>
      <p:ext uri="{BB962C8B-B14F-4D97-AF65-F5344CB8AC3E}">
        <p14:creationId xmlns:p14="http://schemas.microsoft.com/office/powerpoint/2010/main" val="1382483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00175"/>
            <a:ext cx="12192000" cy="5457825"/>
          </a:xfrm>
          <a:prstGeom prst="rect">
            <a:avLst/>
          </a:prstGeom>
        </p:spPr>
      </p:pic>
      <p:sp>
        <p:nvSpPr>
          <p:cNvPr id="2" name="Titre 1"/>
          <p:cNvSpPr>
            <a:spLocks noGrp="1"/>
          </p:cNvSpPr>
          <p:nvPr>
            <p:ph type="title"/>
          </p:nvPr>
        </p:nvSpPr>
        <p:spPr>
          <a:xfrm>
            <a:off x="387307" y="191434"/>
            <a:ext cx="6648493" cy="960061"/>
          </a:xfrm>
        </p:spPr>
        <p:txBody>
          <a:bodyPr/>
          <a:lstStyle/>
          <a:p>
            <a:r>
              <a:rPr lang="en-US" b="1" dirty="0"/>
              <a:t>The </a:t>
            </a:r>
            <a:r>
              <a:rPr lang="en-US" b="1" dirty="0" err="1"/>
              <a:t>BepiColombo</a:t>
            </a:r>
            <a:r>
              <a:rPr lang="en-US" b="1" dirty="0"/>
              <a:t> mission</a:t>
            </a:r>
            <a:endParaRPr lang="fr-FR" b="1" dirty="0"/>
          </a:p>
        </p:txBody>
      </p:sp>
      <p:sp>
        <p:nvSpPr>
          <p:cNvPr id="3" name="Espace réservé du contenu 2"/>
          <p:cNvSpPr>
            <a:spLocks noGrp="1"/>
          </p:cNvSpPr>
          <p:nvPr>
            <p:ph idx="1"/>
          </p:nvPr>
        </p:nvSpPr>
        <p:spPr>
          <a:xfrm>
            <a:off x="387307" y="1704225"/>
            <a:ext cx="10721729" cy="4796396"/>
          </a:xfrm>
        </p:spPr>
        <p:txBody>
          <a:bodyPr>
            <a:normAutofit/>
          </a:bodyPr>
          <a:lstStyle/>
          <a:p>
            <a:r>
              <a:rPr lang="en-US" dirty="0">
                <a:solidFill>
                  <a:schemeClr val="bg1"/>
                </a:solidFill>
              </a:rPr>
              <a:t>Joint mission between ESA and JAXA</a:t>
            </a:r>
          </a:p>
          <a:p>
            <a:r>
              <a:rPr lang="en-US" dirty="0">
                <a:solidFill>
                  <a:schemeClr val="bg1"/>
                </a:solidFill>
              </a:rPr>
              <a:t> Goals: </a:t>
            </a:r>
          </a:p>
          <a:p>
            <a:pPr lvl="1"/>
            <a:r>
              <a:rPr lang="en-US" dirty="0">
                <a:solidFill>
                  <a:schemeClr val="bg1"/>
                </a:solidFill>
              </a:rPr>
              <a:t>Provide better understanding of Mercury’s surface and internal composition</a:t>
            </a:r>
          </a:p>
          <a:p>
            <a:pPr lvl="1"/>
            <a:r>
              <a:rPr lang="en-US" dirty="0">
                <a:solidFill>
                  <a:schemeClr val="bg1"/>
                </a:solidFill>
              </a:rPr>
              <a:t>Find the origin of Mercury’s magnetic field</a:t>
            </a:r>
          </a:p>
          <a:p>
            <a:pPr lvl="1"/>
            <a:r>
              <a:rPr lang="en-US" dirty="0">
                <a:solidFill>
                  <a:schemeClr val="bg1"/>
                </a:solidFill>
              </a:rPr>
              <a:t>Study Mercury’s exosphere  and magnetosphere</a:t>
            </a:r>
          </a:p>
          <a:p>
            <a:r>
              <a:rPr lang="en-US" dirty="0" smtClean="0">
                <a:solidFill>
                  <a:schemeClr val="bg1"/>
                </a:solidFill>
              </a:rPr>
              <a:t>The </a:t>
            </a:r>
            <a:r>
              <a:rPr lang="en-US" dirty="0">
                <a:solidFill>
                  <a:schemeClr val="bg1"/>
                </a:solidFill>
              </a:rPr>
              <a:t>mission:</a:t>
            </a:r>
          </a:p>
          <a:p>
            <a:pPr lvl="1"/>
            <a:r>
              <a:rPr lang="en-US" dirty="0">
                <a:solidFill>
                  <a:schemeClr val="bg1"/>
                </a:solidFill>
              </a:rPr>
              <a:t>Successful launch on 20</a:t>
            </a:r>
            <a:r>
              <a:rPr lang="en-US" baseline="30000" dirty="0">
                <a:solidFill>
                  <a:schemeClr val="bg1"/>
                </a:solidFill>
              </a:rPr>
              <a:t>th</a:t>
            </a:r>
            <a:r>
              <a:rPr lang="en-US" dirty="0">
                <a:solidFill>
                  <a:schemeClr val="bg1"/>
                </a:solidFill>
              </a:rPr>
              <a:t> October at 01:45:28 GMT from </a:t>
            </a:r>
            <a:r>
              <a:rPr lang="en-US" dirty="0" err="1">
                <a:solidFill>
                  <a:schemeClr val="bg1"/>
                </a:solidFill>
              </a:rPr>
              <a:t>Kourou</a:t>
            </a:r>
            <a:endParaRPr lang="en-US" dirty="0">
              <a:solidFill>
                <a:schemeClr val="bg1"/>
              </a:solidFill>
            </a:endParaRPr>
          </a:p>
          <a:p>
            <a:pPr lvl="1"/>
            <a:r>
              <a:rPr lang="en-US" dirty="0">
                <a:solidFill>
                  <a:schemeClr val="bg1"/>
                </a:solidFill>
              </a:rPr>
              <a:t>Cruise of 7 years with 9 flybys in total (at Earth, Venus and Mercury itself)</a:t>
            </a:r>
          </a:p>
          <a:p>
            <a:pPr lvl="1"/>
            <a:r>
              <a:rPr lang="en-US" dirty="0">
                <a:solidFill>
                  <a:schemeClr val="bg1"/>
                </a:solidFill>
              </a:rPr>
              <a:t>Expected arrival at Mercury: December 2025</a:t>
            </a:r>
            <a:endParaRPr lang="fr-FR" dirty="0">
              <a:solidFill>
                <a:schemeClr val="bg1"/>
              </a:solidFill>
            </a:endParaRPr>
          </a:p>
          <a:p>
            <a:r>
              <a:rPr lang="en-US" dirty="0">
                <a:solidFill>
                  <a:schemeClr val="bg1"/>
                </a:solidFill>
              </a:rPr>
              <a:t>Nominal mission of one year (</a:t>
            </a:r>
            <a:r>
              <a:rPr lang="en-US" dirty="0" err="1">
                <a:solidFill>
                  <a:schemeClr val="bg1"/>
                </a:solidFill>
              </a:rPr>
              <a:t>forseen</a:t>
            </a:r>
            <a:r>
              <a:rPr lang="en-US" dirty="0">
                <a:solidFill>
                  <a:schemeClr val="bg1"/>
                </a:solidFill>
              </a:rPr>
              <a:t> extension of an extra year)</a:t>
            </a:r>
          </a:p>
        </p:txBody>
      </p:sp>
      <p:sp>
        <p:nvSpPr>
          <p:cNvPr id="9" name="ZoneTexte 8"/>
          <p:cNvSpPr txBox="1"/>
          <p:nvPr/>
        </p:nvSpPr>
        <p:spPr>
          <a:xfrm>
            <a:off x="9687108" y="6334780"/>
            <a:ext cx="2504892" cy="523220"/>
          </a:xfrm>
          <a:prstGeom prst="rect">
            <a:avLst/>
          </a:prstGeom>
          <a:noFill/>
        </p:spPr>
        <p:txBody>
          <a:bodyPr wrap="square" rtlCol="0">
            <a:spAutoFit/>
          </a:bodyPr>
          <a:lstStyle/>
          <a:p>
            <a:pPr algn="r"/>
            <a:r>
              <a:rPr lang="en-US" sz="1400" dirty="0" err="1">
                <a:solidFill>
                  <a:schemeClr val="bg1"/>
                </a:solidFill>
              </a:rPr>
              <a:t>BepiColombo</a:t>
            </a:r>
            <a:r>
              <a:rPr lang="en-US" sz="1400" dirty="0">
                <a:solidFill>
                  <a:schemeClr val="bg1"/>
                </a:solidFill>
              </a:rPr>
              <a:t> lift off.</a:t>
            </a:r>
          </a:p>
          <a:p>
            <a:pPr algn="r"/>
            <a:r>
              <a:rPr lang="fr-FR" sz="1400" dirty="0" err="1">
                <a:solidFill>
                  <a:schemeClr val="bg1"/>
                </a:solidFill>
              </a:rPr>
              <a:t>Credit</a:t>
            </a:r>
            <a:r>
              <a:rPr lang="fr-FR" sz="1400" dirty="0">
                <a:solidFill>
                  <a:schemeClr val="bg1"/>
                </a:solidFill>
              </a:rPr>
              <a:t>: [ESA - M. </a:t>
            </a:r>
            <a:r>
              <a:rPr lang="fr-FR" sz="1400" dirty="0" err="1">
                <a:solidFill>
                  <a:schemeClr val="bg1"/>
                </a:solidFill>
              </a:rPr>
              <a:t>Pedoussaut</a:t>
            </a:r>
            <a:r>
              <a:rPr lang="fr-FR" sz="1400" dirty="0">
                <a:solidFill>
                  <a:schemeClr val="bg1"/>
                </a:solidFill>
              </a:rPr>
              <a:t>]</a:t>
            </a:r>
          </a:p>
        </p:txBody>
      </p:sp>
      <p:pic>
        <p:nvPicPr>
          <p:cNvPr id="10" name="Image 4">
            <a:extLst>
              <a:ext uri="{FF2B5EF4-FFF2-40B4-BE49-F238E27FC236}">
                <a16:creationId xmlns:a16="http://schemas.microsoft.com/office/drawing/2014/main" id="{776F113B-E928-8345-AD62-42E0936C8C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75282" y="82735"/>
            <a:ext cx="2551618" cy="1016564"/>
          </a:xfrm>
          <a:prstGeom prst="rect">
            <a:avLst/>
          </a:prstGeom>
        </p:spPr>
      </p:pic>
    </p:spTree>
    <p:extLst>
      <p:ext uri="{BB962C8B-B14F-4D97-AF65-F5344CB8AC3E}">
        <p14:creationId xmlns:p14="http://schemas.microsoft.com/office/powerpoint/2010/main" val="2693995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7307" y="1573248"/>
            <a:ext cx="7103257" cy="3671851"/>
          </a:xfrm>
        </p:spPr>
        <p:txBody>
          <a:bodyPr>
            <a:noAutofit/>
          </a:bodyPr>
          <a:lstStyle/>
          <a:p>
            <a:pPr marL="0" indent="0" algn="just">
              <a:buNone/>
            </a:pPr>
            <a:r>
              <a:rPr lang="en-US" sz="2400" dirty="0" err="1"/>
              <a:t>BepiColombo</a:t>
            </a:r>
            <a:r>
              <a:rPr lang="en-US" sz="2400" dirty="0"/>
              <a:t> = 3 spacecraft:</a:t>
            </a:r>
          </a:p>
          <a:p>
            <a:pPr algn="just"/>
            <a:r>
              <a:rPr lang="en-US" sz="2400" dirty="0">
                <a:sym typeface="Wingdings" pitchFamily="2" charset="2"/>
              </a:rPr>
              <a:t> 1 </a:t>
            </a:r>
            <a:r>
              <a:rPr lang="en-US" sz="2400" dirty="0" err="1">
                <a:sym typeface="Wingdings" pitchFamily="2" charset="2"/>
              </a:rPr>
              <a:t>transfert</a:t>
            </a:r>
            <a:r>
              <a:rPr lang="en-US" sz="2400" dirty="0">
                <a:sym typeface="Wingdings" pitchFamily="2" charset="2"/>
              </a:rPr>
              <a:t> module</a:t>
            </a:r>
          </a:p>
          <a:p>
            <a:pPr algn="just"/>
            <a:r>
              <a:rPr lang="en-US" sz="2400" dirty="0"/>
              <a:t> 2 orbiters: </a:t>
            </a:r>
          </a:p>
          <a:p>
            <a:pPr lvl="1" algn="just">
              <a:buFont typeface="Wingdings" pitchFamily="2" charset="2"/>
              <a:buChar char="à"/>
            </a:pPr>
            <a:r>
              <a:rPr lang="en-US" dirty="0"/>
              <a:t>MPO (Magnetospheric Planetary Orbiter, ESA)</a:t>
            </a:r>
          </a:p>
          <a:p>
            <a:pPr lvl="1" algn="just">
              <a:buFont typeface="Wingdings" pitchFamily="2" charset="2"/>
              <a:buChar char="à"/>
            </a:pPr>
            <a:r>
              <a:rPr lang="en-US" dirty="0"/>
              <a:t>MMO (Mercury </a:t>
            </a:r>
            <a:r>
              <a:rPr lang="en-US" dirty="0" err="1"/>
              <a:t>Magnetosperic</a:t>
            </a:r>
            <a:r>
              <a:rPr lang="en-US" dirty="0"/>
              <a:t> Orbiter, JAXA)</a:t>
            </a:r>
          </a:p>
          <a:p>
            <a:pPr lvl="1" algn="just">
              <a:buFont typeface="Wingdings" pitchFamily="2" charset="2"/>
              <a:buChar char="à"/>
            </a:pPr>
            <a:endParaRPr lang="en-US" dirty="0"/>
          </a:p>
          <a:p>
            <a:pPr marL="0" indent="0" algn="just">
              <a:buNone/>
            </a:pPr>
            <a:r>
              <a:rPr lang="en-US" sz="2400" b="1" dirty="0">
                <a:sym typeface="Wingdings" panose="05000000000000000000" pitchFamily="2" charset="2"/>
              </a:rPr>
              <a:t>MMO</a:t>
            </a:r>
            <a:r>
              <a:rPr lang="en-US" sz="2400" dirty="0">
                <a:sym typeface="Wingdings" panose="05000000000000000000" pitchFamily="2" charset="2"/>
              </a:rPr>
              <a:t> is dedicated to </a:t>
            </a:r>
            <a:r>
              <a:rPr lang="en-US" sz="2400" b="1" dirty="0">
                <a:sym typeface="Wingdings" panose="05000000000000000000" pitchFamily="2" charset="2"/>
              </a:rPr>
              <a:t>plasma measurements </a:t>
            </a:r>
            <a:br>
              <a:rPr lang="en-US" sz="2400" b="1" dirty="0">
                <a:sym typeface="Wingdings" panose="05000000000000000000" pitchFamily="2" charset="2"/>
              </a:rPr>
            </a:br>
            <a:r>
              <a:rPr lang="en-US" sz="2000" dirty="0">
                <a:sym typeface="Wingdings" panose="05000000000000000000" pitchFamily="2" charset="2"/>
              </a:rPr>
              <a:t>(Mercury’s magnetosphere, Solar Wind in front of Mercury, Mercury-Solar wind interaction). </a:t>
            </a:r>
          </a:p>
          <a:p>
            <a:pPr lvl="1" algn="just">
              <a:buFont typeface="Wingdings" pitchFamily="2" charset="2"/>
              <a:buChar char="à"/>
            </a:pPr>
            <a:endParaRPr lang="en-US" dirty="0"/>
          </a:p>
        </p:txBody>
      </p:sp>
      <p:grpSp>
        <p:nvGrpSpPr>
          <p:cNvPr id="15" name="Group 14">
            <a:extLst>
              <a:ext uri="{FF2B5EF4-FFF2-40B4-BE49-F238E27FC236}">
                <a16:creationId xmlns:a16="http://schemas.microsoft.com/office/drawing/2014/main" id="{EDD3DC1B-DB15-6746-A47C-34F4BA0A2AF9}"/>
              </a:ext>
            </a:extLst>
          </p:cNvPr>
          <p:cNvGrpSpPr/>
          <p:nvPr/>
        </p:nvGrpSpPr>
        <p:grpSpPr>
          <a:xfrm>
            <a:off x="7724697" y="1341799"/>
            <a:ext cx="4302203" cy="3205062"/>
            <a:chOff x="7724697" y="3447204"/>
            <a:chExt cx="4302203" cy="3205062"/>
          </a:xfrm>
        </p:grpSpPr>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3668" y="3447204"/>
              <a:ext cx="4263232" cy="3205062"/>
            </a:xfrm>
            <a:prstGeom prst="rect">
              <a:avLst/>
            </a:prstGeom>
          </p:spPr>
        </p:pic>
        <p:sp>
          <p:nvSpPr>
            <p:cNvPr id="10" name="ZoneTexte 9"/>
            <p:cNvSpPr txBox="1"/>
            <p:nvPr/>
          </p:nvSpPr>
          <p:spPr>
            <a:xfrm>
              <a:off x="7724697" y="6344489"/>
              <a:ext cx="4263232" cy="307777"/>
            </a:xfrm>
            <a:prstGeom prst="rect">
              <a:avLst/>
            </a:prstGeom>
            <a:noFill/>
          </p:spPr>
          <p:txBody>
            <a:bodyPr wrap="square" rtlCol="0">
              <a:spAutoFit/>
            </a:bodyPr>
            <a:lstStyle/>
            <a:p>
              <a:r>
                <a:rPr lang="en-US" sz="1400" dirty="0">
                  <a:solidFill>
                    <a:schemeClr val="bg1"/>
                  </a:solidFill>
                </a:rPr>
                <a:t>Mercury Composite Spacecraft [Credits: ESA]</a:t>
              </a:r>
            </a:p>
          </p:txBody>
        </p:sp>
      </p:grpSp>
      <p:sp>
        <p:nvSpPr>
          <p:cNvPr id="12" name="Titre 1">
            <a:extLst>
              <a:ext uri="{FF2B5EF4-FFF2-40B4-BE49-F238E27FC236}">
                <a16:creationId xmlns:a16="http://schemas.microsoft.com/office/drawing/2014/main" id="{F7722146-5AE7-AB4C-A05C-4E9BFBF89015}"/>
              </a:ext>
            </a:extLst>
          </p:cNvPr>
          <p:cNvSpPr>
            <a:spLocks noGrp="1"/>
          </p:cNvSpPr>
          <p:nvPr>
            <p:ph type="title"/>
          </p:nvPr>
        </p:nvSpPr>
        <p:spPr>
          <a:xfrm>
            <a:off x="387307" y="329273"/>
            <a:ext cx="6648493" cy="960061"/>
          </a:xfrm>
        </p:spPr>
        <p:txBody>
          <a:bodyPr/>
          <a:lstStyle/>
          <a:p>
            <a:r>
              <a:rPr lang="en-US" b="1" dirty="0"/>
              <a:t>The </a:t>
            </a:r>
            <a:r>
              <a:rPr lang="en-US" b="1" dirty="0" err="1"/>
              <a:t>BepiColombo</a:t>
            </a:r>
            <a:r>
              <a:rPr lang="en-US" b="1" dirty="0"/>
              <a:t> mission</a:t>
            </a:r>
            <a:endParaRPr lang="fr-FR" b="1" dirty="0"/>
          </a:p>
        </p:txBody>
      </p:sp>
      <p:pic>
        <p:nvPicPr>
          <p:cNvPr id="13" name="Image 4">
            <a:extLst>
              <a:ext uri="{FF2B5EF4-FFF2-40B4-BE49-F238E27FC236}">
                <a16:creationId xmlns:a16="http://schemas.microsoft.com/office/drawing/2014/main" id="{35705F17-0356-3A40-A89C-94643D72D6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75282" y="82735"/>
            <a:ext cx="2551618" cy="1016564"/>
          </a:xfrm>
          <a:prstGeom prst="rect">
            <a:avLst/>
          </a:prstGeom>
        </p:spPr>
      </p:pic>
      <p:sp>
        <p:nvSpPr>
          <p:cNvPr id="16" name="Rectangle 15">
            <a:extLst>
              <a:ext uri="{FF2B5EF4-FFF2-40B4-BE49-F238E27FC236}">
                <a16:creationId xmlns:a16="http://schemas.microsoft.com/office/drawing/2014/main" id="{03D8EEFC-1F26-9A4C-B67A-7216A163A33A}"/>
              </a:ext>
            </a:extLst>
          </p:cNvPr>
          <p:cNvSpPr/>
          <p:nvPr/>
        </p:nvSpPr>
        <p:spPr>
          <a:xfrm>
            <a:off x="215900" y="5437061"/>
            <a:ext cx="11811000" cy="1200329"/>
          </a:xfrm>
          <a:prstGeom prst="rect">
            <a:avLst/>
          </a:prstGeom>
          <a:solidFill>
            <a:schemeClr val="accent4">
              <a:lumMod val="20000"/>
              <a:lumOff val="80000"/>
            </a:schemeClr>
          </a:solidFill>
          <a:ln>
            <a:solidFill>
              <a:schemeClr val="tx1"/>
            </a:solidFill>
          </a:ln>
        </p:spPr>
        <p:txBody>
          <a:bodyPr wrap="square">
            <a:spAutoFit/>
          </a:bodyPr>
          <a:lstStyle/>
          <a:p>
            <a:pPr algn="just"/>
            <a:r>
              <a:rPr lang="en-US" sz="2400" dirty="0">
                <a:sym typeface="Wingdings" panose="05000000000000000000" pitchFamily="2" charset="2"/>
              </a:rPr>
              <a:t> Goal of this presentation is to </a:t>
            </a:r>
            <a:r>
              <a:rPr lang="en-US" sz="2400" b="1" dirty="0">
                <a:sym typeface="Wingdings" panose="05000000000000000000" pitchFamily="2" charset="2"/>
              </a:rPr>
              <a:t>characterize the interaction between MMO and the surrounding plasma </a:t>
            </a:r>
            <a:r>
              <a:rPr lang="en-US" sz="2400" dirty="0">
                <a:sym typeface="Wingdings" panose="05000000000000000000" pitchFamily="2" charset="2"/>
              </a:rPr>
              <a:t>(e.g. MMO charging, plasma sheath around MMO) to </a:t>
            </a:r>
            <a:r>
              <a:rPr lang="en-US" sz="2400" b="1" dirty="0">
                <a:sym typeface="Wingdings" panose="05000000000000000000" pitchFamily="2" charset="2"/>
              </a:rPr>
              <a:t>assess the s/c-plasma possible spurious effects on in situ plasma measurements</a:t>
            </a:r>
            <a:r>
              <a:rPr lang="en-US" sz="2400" dirty="0">
                <a:sym typeface="Wingdings" panose="05000000000000000000" pitchFamily="2" charset="2"/>
              </a:rPr>
              <a:t>. </a:t>
            </a:r>
            <a:endParaRPr lang="en-US" sz="2400" dirty="0"/>
          </a:p>
        </p:txBody>
      </p:sp>
    </p:spTree>
    <p:extLst>
      <p:ext uri="{BB962C8B-B14F-4D97-AF65-F5344CB8AC3E}">
        <p14:creationId xmlns:p14="http://schemas.microsoft.com/office/powerpoint/2010/main" val="3895824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53486" y="1413641"/>
            <a:ext cx="6019800" cy="610680"/>
          </a:xfrm>
        </p:spPr>
        <p:txBody>
          <a:bodyPr/>
          <a:lstStyle/>
          <a:p>
            <a:pPr marL="0" indent="0">
              <a:buNone/>
            </a:pPr>
            <a:r>
              <a:rPr lang="en-US" dirty="0"/>
              <a:t>MMO (Mercury </a:t>
            </a:r>
            <a:r>
              <a:rPr lang="en-US" dirty="0" err="1"/>
              <a:t>Magnetosperic</a:t>
            </a:r>
            <a:r>
              <a:rPr lang="en-US" dirty="0"/>
              <a:t> Orbiter)</a:t>
            </a:r>
            <a:endParaRPr lang="fr-FR" dirty="0"/>
          </a:p>
        </p:txBody>
      </p:sp>
      <p:grpSp>
        <p:nvGrpSpPr>
          <p:cNvPr id="2" name="Group 1">
            <a:extLst>
              <a:ext uri="{FF2B5EF4-FFF2-40B4-BE49-F238E27FC236}">
                <a16:creationId xmlns:a16="http://schemas.microsoft.com/office/drawing/2014/main" id="{35AD04E6-D0C3-CC40-A93C-1BB501D48DCE}"/>
              </a:ext>
            </a:extLst>
          </p:cNvPr>
          <p:cNvGrpSpPr/>
          <p:nvPr/>
        </p:nvGrpSpPr>
        <p:grpSpPr>
          <a:xfrm>
            <a:off x="1386741" y="3623501"/>
            <a:ext cx="9214783" cy="3112179"/>
            <a:chOff x="588818" y="2989311"/>
            <a:chExt cx="9502708" cy="3027639"/>
          </a:xfrm>
        </p:grpSpPr>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092" y="3208403"/>
              <a:ext cx="9383434" cy="2791215"/>
            </a:xfrm>
            <a:prstGeom prst="rect">
              <a:avLst/>
            </a:prstGeom>
          </p:spPr>
        </p:pic>
        <p:sp>
          <p:nvSpPr>
            <p:cNvPr id="10" name="ZoneTexte 9"/>
            <p:cNvSpPr txBox="1"/>
            <p:nvPr/>
          </p:nvSpPr>
          <p:spPr>
            <a:xfrm>
              <a:off x="671502" y="5709173"/>
              <a:ext cx="5579918" cy="307777"/>
            </a:xfrm>
            <a:prstGeom prst="rect">
              <a:avLst/>
            </a:prstGeom>
            <a:noFill/>
          </p:spPr>
          <p:txBody>
            <a:bodyPr wrap="square" rtlCol="0">
              <a:spAutoFit/>
            </a:bodyPr>
            <a:lstStyle/>
            <a:p>
              <a:r>
                <a:rPr lang="en-US" sz="1400" dirty="0">
                  <a:solidFill>
                    <a:schemeClr val="bg1"/>
                  </a:solidFill>
                </a:rPr>
                <a:t>MMO [Credits: JAXA / ESA]</a:t>
              </a:r>
            </a:p>
          </p:txBody>
        </p:sp>
        <p:cxnSp>
          <p:nvCxnSpPr>
            <p:cNvPr id="12" name="Connecteur droit 11"/>
            <p:cNvCxnSpPr/>
            <p:nvPr/>
          </p:nvCxnSpPr>
          <p:spPr>
            <a:xfrm flipH="1">
              <a:off x="4062845" y="4987636"/>
              <a:ext cx="935182" cy="10119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5870864" y="4790209"/>
              <a:ext cx="4042063" cy="9663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588818" y="3518116"/>
              <a:ext cx="4042063" cy="9663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H="1">
              <a:off x="5820419" y="2989311"/>
              <a:ext cx="935182" cy="10119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Titre 1">
            <a:extLst>
              <a:ext uri="{FF2B5EF4-FFF2-40B4-BE49-F238E27FC236}">
                <a16:creationId xmlns:a16="http://schemas.microsoft.com/office/drawing/2014/main" id="{9010F911-FAFE-324E-B264-F0D9A16E8AE2}"/>
              </a:ext>
            </a:extLst>
          </p:cNvPr>
          <p:cNvSpPr>
            <a:spLocks noGrp="1"/>
          </p:cNvSpPr>
          <p:nvPr>
            <p:ph type="title"/>
          </p:nvPr>
        </p:nvSpPr>
        <p:spPr>
          <a:xfrm>
            <a:off x="387307" y="191434"/>
            <a:ext cx="6648493" cy="960061"/>
          </a:xfrm>
        </p:spPr>
        <p:txBody>
          <a:bodyPr/>
          <a:lstStyle/>
          <a:p>
            <a:r>
              <a:rPr lang="en-US" b="1" dirty="0"/>
              <a:t>The </a:t>
            </a:r>
            <a:r>
              <a:rPr lang="en-US" b="1" dirty="0" err="1"/>
              <a:t>BepiColombo</a:t>
            </a:r>
            <a:r>
              <a:rPr lang="en-US" b="1" dirty="0"/>
              <a:t> mission</a:t>
            </a:r>
            <a:endParaRPr lang="fr-FR" b="1" dirty="0"/>
          </a:p>
        </p:txBody>
      </p:sp>
      <p:pic>
        <p:nvPicPr>
          <p:cNvPr id="19" name="Image 4">
            <a:extLst>
              <a:ext uri="{FF2B5EF4-FFF2-40B4-BE49-F238E27FC236}">
                <a16:creationId xmlns:a16="http://schemas.microsoft.com/office/drawing/2014/main" id="{23EC2416-D22E-264C-815C-4CDD938076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75282" y="82735"/>
            <a:ext cx="2551618" cy="1016564"/>
          </a:xfrm>
          <a:prstGeom prst="rect">
            <a:avLst/>
          </a:prstGeom>
        </p:spPr>
      </p:pic>
      <p:grpSp>
        <p:nvGrpSpPr>
          <p:cNvPr id="27" name="Group 26">
            <a:extLst>
              <a:ext uri="{FF2B5EF4-FFF2-40B4-BE49-F238E27FC236}">
                <a16:creationId xmlns:a16="http://schemas.microsoft.com/office/drawing/2014/main" id="{574189A9-476D-4C4A-BA74-97D8A2C07B99}"/>
              </a:ext>
            </a:extLst>
          </p:cNvPr>
          <p:cNvGrpSpPr/>
          <p:nvPr/>
        </p:nvGrpSpPr>
        <p:grpSpPr>
          <a:xfrm>
            <a:off x="742386" y="2004451"/>
            <a:ext cx="11030514" cy="1620006"/>
            <a:chOff x="581092" y="2042029"/>
            <a:chExt cx="11242608" cy="1620006"/>
          </a:xfrm>
        </p:grpSpPr>
        <p:sp>
          <p:nvSpPr>
            <p:cNvPr id="26" name="Rectangle 25">
              <a:extLst>
                <a:ext uri="{FF2B5EF4-FFF2-40B4-BE49-F238E27FC236}">
                  <a16:creationId xmlns:a16="http://schemas.microsoft.com/office/drawing/2014/main" id="{877E357B-4F25-0F4F-83FD-C25506679B1F}"/>
                </a:ext>
              </a:extLst>
            </p:cNvPr>
            <p:cNvSpPr/>
            <p:nvPr/>
          </p:nvSpPr>
          <p:spPr>
            <a:xfrm>
              <a:off x="581092" y="2062421"/>
              <a:ext cx="10836208" cy="159961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ZoneTexte 16"/>
            <p:cNvSpPr txBox="1"/>
            <p:nvPr/>
          </p:nvSpPr>
          <p:spPr>
            <a:xfrm>
              <a:off x="669992" y="2042029"/>
              <a:ext cx="11153708" cy="1323439"/>
            </a:xfrm>
            <a:prstGeom prst="rect">
              <a:avLst/>
            </a:prstGeom>
            <a:noFill/>
          </p:spPr>
          <p:txBody>
            <a:bodyPr wrap="square" numCol="2" rtlCol="0">
              <a:spAutoFit/>
            </a:bodyPr>
            <a:lstStyle/>
            <a:p>
              <a:pPr marL="285750" indent="-285750">
                <a:buFont typeface="Arial" panose="020B0604020202020204" pitchFamily="34" charset="0"/>
                <a:buChar char="•"/>
              </a:pPr>
              <a:r>
                <a:rPr lang="en-US" sz="2000" b="1" dirty="0"/>
                <a:t>Mercury Plasma Particle Experiment</a:t>
              </a:r>
            </a:p>
            <a:p>
              <a:pPr marL="285750" indent="-285750">
                <a:buFont typeface="Arial" panose="020B0604020202020204" pitchFamily="34" charset="0"/>
                <a:buChar char="•"/>
              </a:pPr>
              <a:r>
                <a:rPr lang="en-US" sz="2000" dirty="0"/>
                <a:t>Magnetic Field Investigation</a:t>
              </a:r>
            </a:p>
            <a:p>
              <a:pPr marL="285750" indent="-285750">
                <a:buFont typeface="Arial" panose="020B0604020202020204" pitchFamily="34" charset="0"/>
                <a:buChar char="•"/>
              </a:pPr>
              <a:r>
                <a:rPr lang="en-US" sz="2000" b="1" dirty="0"/>
                <a:t>Plasma Wave Investigation</a:t>
              </a:r>
            </a:p>
            <a:p>
              <a:r>
                <a:rPr lang="en-US" sz="2000" dirty="0"/>
                <a:t>	</a:t>
              </a:r>
            </a:p>
            <a:p>
              <a:pPr marL="285750" indent="-285750">
                <a:buFont typeface="Arial" panose="020B0604020202020204" pitchFamily="34" charset="0"/>
                <a:buChar char="•"/>
              </a:pPr>
              <a:r>
                <a:rPr lang="en-US" sz="2000" dirty="0"/>
                <a:t>Mercury Dust Monitor</a:t>
              </a:r>
            </a:p>
            <a:p>
              <a:pPr marL="285750" indent="-285750">
                <a:buFont typeface="Arial" panose="020B0604020202020204" pitchFamily="34" charset="0"/>
                <a:buChar char="•"/>
              </a:pPr>
              <a:r>
                <a:rPr lang="en-US" sz="2000" dirty="0"/>
                <a:t>Mercury Sodium Atmosphere Spectral Imager</a:t>
              </a:r>
              <a:endParaRPr lang="fr-FR" sz="2000" dirty="0"/>
            </a:p>
          </p:txBody>
        </p:sp>
        <p:sp>
          <p:nvSpPr>
            <p:cNvPr id="20" name="Rectangle 19">
              <a:extLst>
                <a:ext uri="{FF2B5EF4-FFF2-40B4-BE49-F238E27FC236}">
                  <a16:creationId xmlns:a16="http://schemas.microsoft.com/office/drawing/2014/main" id="{1A278C41-F3B9-0749-905C-E612A9D11C3F}"/>
                </a:ext>
              </a:extLst>
            </p:cNvPr>
            <p:cNvSpPr/>
            <p:nvPr/>
          </p:nvSpPr>
          <p:spPr>
            <a:xfrm>
              <a:off x="939800" y="3065685"/>
              <a:ext cx="6096000" cy="584775"/>
            </a:xfrm>
            <a:prstGeom prst="rect">
              <a:avLst/>
            </a:prstGeom>
          </p:spPr>
          <p:txBody>
            <a:bodyPr>
              <a:spAutoFit/>
            </a:bodyPr>
            <a:lstStyle/>
            <a:p>
              <a:pPr lvl="1" algn="ctr"/>
              <a:r>
                <a:rPr lang="en-US" sz="1600" dirty="0"/>
                <a:t>AM2P experiment within the PWI consortium </a:t>
              </a:r>
            </a:p>
            <a:p>
              <a:pPr lvl="1" algn="ctr"/>
              <a:r>
                <a:rPr lang="en-US" sz="1600" dirty="0"/>
                <a:t>(heritage of Rosetta/MIP, responsibility LPC2E, CNRS)</a:t>
              </a:r>
            </a:p>
          </p:txBody>
        </p:sp>
        <p:cxnSp>
          <p:nvCxnSpPr>
            <p:cNvPr id="22" name="Elbow Connector 21">
              <a:extLst>
                <a:ext uri="{FF2B5EF4-FFF2-40B4-BE49-F238E27FC236}">
                  <a16:creationId xmlns:a16="http://schemas.microsoft.com/office/drawing/2014/main" id="{8364244F-3195-974E-AF9C-5E82DA700FBA}"/>
                </a:ext>
              </a:extLst>
            </p:cNvPr>
            <p:cNvCxnSpPr>
              <a:cxnSpLocks/>
            </p:cNvCxnSpPr>
            <p:nvPr/>
          </p:nvCxnSpPr>
          <p:spPr>
            <a:xfrm>
              <a:off x="1398359" y="3050560"/>
              <a:ext cx="798741" cy="196139"/>
            </a:xfrm>
            <a:prstGeom prst="bentConnector3">
              <a:avLst>
                <a:gd name="adj1" fmla="val -88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37631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031501" y="6029832"/>
            <a:ext cx="4016790" cy="748049"/>
          </a:xfrm>
          <a:ln>
            <a:solidFill>
              <a:schemeClr val="tx1"/>
            </a:solidFill>
          </a:ln>
        </p:spPr>
        <p:txBody>
          <a:bodyPr>
            <a:noAutofit/>
          </a:bodyPr>
          <a:lstStyle/>
          <a:p>
            <a:pPr marL="0" indent="0">
              <a:buNone/>
            </a:pPr>
            <a:r>
              <a:rPr lang="en-US" sz="2000" b="1" dirty="0"/>
              <a:t>Mercury Orbit: 0.31 AU to 0.47 AU</a:t>
            </a:r>
          </a:p>
          <a:p>
            <a:pPr marL="0" indent="0">
              <a:buNone/>
            </a:pPr>
            <a:r>
              <a:rPr lang="en-US" sz="2000" b="1" dirty="0"/>
              <a:t>MMO Orbit: 500 x 12 000  km</a:t>
            </a:r>
            <a:endParaRPr lang="fr-FR" sz="2000" b="1" dirty="0"/>
          </a:p>
        </p:txBody>
      </p:sp>
      <p:sp>
        <p:nvSpPr>
          <p:cNvPr id="9" name="ZoneTexte 8"/>
          <p:cNvSpPr txBox="1"/>
          <p:nvPr/>
        </p:nvSpPr>
        <p:spPr>
          <a:xfrm>
            <a:off x="382424" y="5487369"/>
            <a:ext cx="1814676" cy="523220"/>
          </a:xfrm>
          <a:prstGeom prst="rect">
            <a:avLst/>
          </a:prstGeom>
          <a:noFill/>
        </p:spPr>
        <p:txBody>
          <a:bodyPr wrap="square" rtlCol="0">
            <a:spAutoFit/>
          </a:bodyPr>
          <a:lstStyle/>
          <a:p>
            <a:r>
              <a:rPr lang="en-US" sz="1400" dirty="0">
                <a:solidFill>
                  <a:schemeClr val="accent5">
                    <a:lumMod val="75000"/>
                  </a:schemeClr>
                </a:solidFill>
              </a:rPr>
              <a:t>MMO and MPO orbits </a:t>
            </a:r>
          </a:p>
          <a:p>
            <a:r>
              <a:rPr lang="en-US" sz="1400" dirty="0">
                <a:solidFill>
                  <a:schemeClr val="accent5">
                    <a:lumMod val="75000"/>
                  </a:schemeClr>
                </a:solidFill>
              </a:rPr>
              <a:t>[Credits: JAXA]</a:t>
            </a:r>
          </a:p>
        </p:txBody>
      </p:sp>
      <p:grpSp>
        <p:nvGrpSpPr>
          <p:cNvPr id="11" name="Groupe 10"/>
          <p:cNvGrpSpPr/>
          <p:nvPr/>
        </p:nvGrpSpPr>
        <p:grpSpPr>
          <a:xfrm>
            <a:off x="387307" y="1512385"/>
            <a:ext cx="9207154" cy="4048076"/>
            <a:chOff x="2867891" y="2551717"/>
            <a:chExt cx="7669299" cy="3476151"/>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7891" y="2551717"/>
              <a:ext cx="7669299" cy="3476151"/>
            </a:xfrm>
            <a:prstGeom prst="rect">
              <a:avLst/>
            </a:prstGeom>
          </p:spPr>
        </p:pic>
        <p:sp>
          <p:nvSpPr>
            <p:cNvPr id="10" name="Ellipse 9"/>
            <p:cNvSpPr/>
            <p:nvPr/>
          </p:nvSpPr>
          <p:spPr>
            <a:xfrm>
              <a:off x="6066478" y="2951019"/>
              <a:ext cx="4314040" cy="297179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3" name="Connecteur droit avec flèche 12"/>
          <p:cNvCxnSpPr>
            <a:cxnSpLocks/>
          </p:cNvCxnSpPr>
          <p:nvPr/>
        </p:nvCxnSpPr>
        <p:spPr>
          <a:xfrm flipH="1">
            <a:off x="8648475" y="3593456"/>
            <a:ext cx="1184576"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ZoneTexte 13"/>
              <p:cNvSpPr txBox="1"/>
              <p:nvPr/>
            </p:nvSpPr>
            <p:spPr>
              <a:xfrm>
                <a:off x="9875275" y="3107036"/>
                <a:ext cx="2173016" cy="1200329"/>
              </a:xfrm>
              <a:prstGeom prst="rect">
                <a:avLst/>
              </a:prstGeom>
              <a:noFill/>
            </p:spPr>
            <p:txBody>
              <a:bodyPr wrap="square" rtlCol="0">
                <a:spAutoFit/>
              </a:bodyPr>
              <a:lstStyle/>
              <a:p>
                <a:r>
                  <a:rPr lang="en-US" b="1" dirty="0">
                    <a:solidFill>
                      <a:srgbClr val="FF0000"/>
                    </a:solidFill>
                  </a:rPr>
                  <a:t>Plasma sheet</a:t>
                </a:r>
              </a:p>
              <a:p>
                <a:r>
                  <a:rPr lang="en-US" dirty="0">
                    <a:solidFill>
                      <a:srgbClr val="FF0000"/>
                    </a:solidFill>
                  </a:rPr>
                  <a:t>[</a:t>
                </a:r>
                <a:r>
                  <a:rPr lang="en-US" dirty="0" err="1">
                    <a:solidFill>
                      <a:srgbClr val="FF0000"/>
                    </a:solidFill>
                  </a:rPr>
                  <a:t>n_p</a:t>
                </a:r>
                <a:r>
                  <a:rPr lang="en-US" dirty="0">
                    <a:solidFill>
                      <a:srgbClr val="FF0000"/>
                    </a:solidFill>
                  </a:rPr>
                  <a:t> = 1-20 cm-3; </a:t>
                </a:r>
                <a:r>
                  <a:rPr lang="en-US" dirty="0" err="1">
                    <a:solidFill>
                      <a:srgbClr val="FF0000"/>
                    </a:solidFill>
                  </a:rPr>
                  <a:t>Te</a:t>
                </a:r>
                <a:r>
                  <a:rPr lang="en-US" dirty="0">
                    <a:solidFill>
                      <a:srgbClr val="FF0000"/>
                    </a:solidFill>
                  </a:rPr>
                  <a:t>=</a:t>
                </a:r>
                <a:r>
                  <a:rPr lang="en-US" dirty="0" err="1">
                    <a:solidFill>
                      <a:srgbClr val="FF0000"/>
                    </a:solidFill>
                  </a:rPr>
                  <a:t>Ti</a:t>
                </a:r>
                <a:r>
                  <a:rPr lang="en-US" dirty="0">
                    <a:solidFill>
                      <a:srgbClr val="FF0000"/>
                    </a:solidFill>
                  </a:rPr>
                  <a:t>=180-1000 </a:t>
                </a:r>
                <a:r>
                  <a:rPr lang="en-US" dirty="0" smtClean="0">
                    <a:solidFill>
                      <a:srgbClr val="FF0000"/>
                    </a:solidFill>
                  </a:rPr>
                  <a:t>eV;</a:t>
                </a:r>
              </a:p>
              <a:p>
                <a14:m>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ea typeface="Cambria Math" panose="02040503050406030204" pitchFamily="18" charset="0"/>
                          </a:rPr>
                          <m:t>𝜆</m:t>
                        </m:r>
                      </m:e>
                      <m:sub>
                        <m:r>
                          <a:rPr lang="en-US" i="1">
                            <a:solidFill>
                              <a:srgbClr val="FF0000"/>
                            </a:solidFill>
                            <a:latin typeface="Cambria Math" panose="02040503050406030204" pitchFamily="18" charset="0"/>
                          </a:rPr>
                          <m:t>𝐷</m:t>
                        </m:r>
                      </m:sub>
                    </m:sSub>
                  </m:oMath>
                </a14:m>
                <a:r>
                  <a:rPr lang="en-US" dirty="0" smtClean="0">
                    <a:solidFill>
                      <a:srgbClr val="FF0000"/>
                    </a:solidFill>
                  </a:rPr>
                  <a:t>=20 – 250 m]</a:t>
                </a:r>
                <a:endParaRPr lang="fr-FR" dirty="0">
                  <a:solidFill>
                    <a:srgbClr val="FF0000"/>
                  </a:solidFill>
                </a:endParaRPr>
              </a:p>
            </p:txBody>
          </p:sp>
        </mc:Choice>
        <mc:Fallback xmlns="">
          <p:sp>
            <p:nvSpPr>
              <p:cNvPr id="14" name="ZoneTexte 13"/>
              <p:cNvSpPr txBox="1">
                <a:spLocks noRot="1" noChangeAspect="1" noMove="1" noResize="1" noEditPoints="1" noAdjustHandles="1" noChangeArrowheads="1" noChangeShapeType="1" noTextEdit="1"/>
              </p:cNvSpPr>
              <p:nvPr/>
            </p:nvSpPr>
            <p:spPr>
              <a:xfrm>
                <a:off x="9875275" y="3107036"/>
                <a:ext cx="2173016" cy="1200329"/>
              </a:xfrm>
              <a:prstGeom prst="rect">
                <a:avLst/>
              </a:prstGeom>
              <a:blipFill>
                <a:blip r:embed="rId4"/>
                <a:stretch>
                  <a:fillRect l="-2528" t="-3046" b="-7107"/>
                </a:stretch>
              </a:blipFill>
            </p:spPr>
            <p:txBody>
              <a:bodyPr/>
              <a:lstStyle/>
              <a:p>
                <a:r>
                  <a:rPr lang="fr-FR">
                    <a:noFill/>
                  </a:rPr>
                  <a:t> </a:t>
                </a:r>
              </a:p>
            </p:txBody>
          </p:sp>
        </mc:Fallback>
      </mc:AlternateContent>
      <p:cxnSp>
        <p:nvCxnSpPr>
          <p:cNvPr id="16" name="Connecteur droit avec flèche 15"/>
          <p:cNvCxnSpPr>
            <a:cxnSpLocks/>
          </p:cNvCxnSpPr>
          <p:nvPr/>
        </p:nvCxnSpPr>
        <p:spPr>
          <a:xfrm flipH="1" flipV="1">
            <a:off x="4559300" y="4635500"/>
            <a:ext cx="171316" cy="13380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4351925" y="5903125"/>
            <a:ext cx="935182" cy="369332"/>
          </a:xfrm>
          <a:prstGeom prst="rect">
            <a:avLst/>
          </a:prstGeom>
          <a:noFill/>
        </p:spPr>
        <p:txBody>
          <a:bodyPr wrap="square" rtlCol="0">
            <a:spAutoFit/>
          </a:bodyPr>
          <a:lstStyle/>
          <a:p>
            <a:r>
              <a:rPr lang="en-US" dirty="0">
                <a:solidFill>
                  <a:srgbClr val="FF0000"/>
                </a:solidFill>
              </a:rPr>
              <a:t>Cusps</a:t>
            </a:r>
            <a:endParaRPr lang="fr-FR" dirty="0">
              <a:solidFill>
                <a:srgbClr val="FF0000"/>
              </a:solidFill>
            </a:endParaRPr>
          </a:p>
        </p:txBody>
      </p:sp>
      <p:cxnSp>
        <p:nvCxnSpPr>
          <p:cNvPr id="18" name="Connecteur droit avec flèche 17"/>
          <p:cNvCxnSpPr>
            <a:cxnSpLocks/>
            <a:stCxn id="23" idx="0"/>
          </p:cNvCxnSpPr>
          <p:nvPr/>
        </p:nvCxnSpPr>
        <p:spPr>
          <a:xfrm flipH="1" flipV="1">
            <a:off x="6136042" y="4851401"/>
            <a:ext cx="654289" cy="8208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cxnSpLocks/>
            <a:stCxn id="23" idx="0"/>
          </p:cNvCxnSpPr>
          <p:nvPr/>
        </p:nvCxnSpPr>
        <p:spPr>
          <a:xfrm flipH="1" flipV="1">
            <a:off x="6537576" y="2476500"/>
            <a:ext cx="252755" cy="31957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ZoneTexte 22"/>
              <p:cNvSpPr txBox="1"/>
              <p:nvPr/>
            </p:nvSpPr>
            <p:spPr>
              <a:xfrm>
                <a:off x="5787751" y="5672292"/>
                <a:ext cx="2005160" cy="1200329"/>
              </a:xfrm>
              <a:prstGeom prst="rect">
                <a:avLst/>
              </a:prstGeom>
              <a:noFill/>
            </p:spPr>
            <p:txBody>
              <a:bodyPr wrap="square" rtlCol="0">
                <a:spAutoFit/>
              </a:bodyPr>
              <a:lstStyle/>
              <a:p>
                <a:r>
                  <a:rPr lang="en-US" b="1" dirty="0">
                    <a:solidFill>
                      <a:srgbClr val="FF0000"/>
                    </a:solidFill>
                  </a:rPr>
                  <a:t>Lobes </a:t>
                </a:r>
              </a:p>
              <a:p>
                <a:r>
                  <a:rPr lang="en-US" dirty="0">
                    <a:solidFill>
                      <a:srgbClr val="FF0000"/>
                    </a:solidFill>
                  </a:rPr>
                  <a:t>[</a:t>
                </a:r>
                <a:r>
                  <a:rPr lang="en-US" dirty="0" err="1">
                    <a:solidFill>
                      <a:srgbClr val="FF0000"/>
                    </a:solidFill>
                  </a:rPr>
                  <a:t>n_p</a:t>
                </a:r>
                <a:r>
                  <a:rPr lang="en-US" dirty="0">
                    <a:solidFill>
                      <a:srgbClr val="FF0000"/>
                    </a:solidFill>
                  </a:rPr>
                  <a:t> = 0.01-1 cm-3; </a:t>
                </a:r>
                <a:r>
                  <a:rPr lang="en-US" dirty="0" err="1">
                    <a:solidFill>
                      <a:srgbClr val="FF0000"/>
                    </a:solidFill>
                  </a:rPr>
                  <a:t>Te</a:t>
                </a:r>
                <a:r>
                  <a:rPr lang="en-US" dirty="0">
                    <a:solidFill>
                      <a:srgbClr val="FF0000"/>
                    </a:solidFill>
                  </a:rPr>
                  <a:t>=</a:t>
                </a:r>
                <a:r>
                  <a:rPr lang="en-US" dirty="0" err="1">
                    <a:solidFill>
                      <a:srgbClr val="FF0000"/>
                    </a:solidFill>
                  </a:rPr>
                  <a:t>Ti</a:t>
                </a:r>
                <a:r>
                  <a:rPr lang="en-US" dirty="0">
                    <a:solidFill>
                      <a:srgbClr val="FF0000"/>
                    </a:solidFill>
                  </a:rPr>
                  <a:t>=5-10 </a:t>
                </a:r>
                <a:r>
                  <a:rPr lang="en-US" dirty="0" smtClean="0">
                    <a:solidFill>
                      <a:srgbClr val="FF0000"/>
                    </a:solidFill>
                  </a:rPr>
                  <a:t>eV;</a:t>
                </a:r>
              </a:p>
              <a:p>
                <a14:m>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ea typeface="Cambria Math" panose="02040503050406030204" pitchFamily="18" charset="0"/>
                          </a:rPr>
                          <m:t>𝜆</m:t>
                        </m:r>
                      </m:e>
                      <m:sub>
                        <m:r>
                          <a:rPr lang="en-US" i="1">
                            <a:solidFill>
                              <a:srgbClr val="FF0000"/>
                            </a:solidFill>
                            <a:latin typeface="Cambria Math" panose="02040503050406030204" pitchFamily="18" charset="0"/>
                          </a:rPr>
                          <m:t>𝐷</m:t>
                        </m:r>
                      </m:sub>
                    </m:sSub>
                  </m:oMath>
                </a14:m>
                <a:r>
                  <a:rPr lang="en-US" dirty="0" smtClean="0">
                    <a:solidFill>
                      <a:srgbClr val="FF0000"/>
                    </a:solidFill>
                  </a:rPr>
                  <a:t>= 15 – 250 m]</a:t>
                </a:r>
                <a:endParaRPr lang="fr-FR" dirty="0">
                  <a:solidFill>
                    <a:srgbClr val="FF0000"/>
                  </a:solidFill>
                </a:endParaRPr>
              </a:p>
            </p:txBody>
          </p:sp>
        </mc:Choice>
        <mc:Fallback xmlns="">
          <p:sp>
            <p:nvSpPr>
              <p:cNvPr id="23" name="ZoneTexte 22"/>
              <p:cNvSpPr txBox="1">
                <a:spLocks noRot="1" noChangeAspect="1" noMove="1" noResize="1" noEditPoints="1" noAdjustHandles="1" noChangeArrowheads="1" noChangeShapeType="1" noTextEdit="1"/>
              </p:cNvSpPr>
              <p:nvPr/>
            </p:nvSpPr>
            <p:spPr>
              <a:xfrm>
                <a:off x="5787751" y="5672292"/>
                <a:ext cx="2005160" cy="1200329"/>
              </a:xfrm>
              <a:prstGeom prst="rect">
                <a:avLst/>
              </a:prstGeom>
              <a:blipFill>
                <a:blip r:embed="rId5"/>
                <a:stretch>
                  <a:fillRect l="-2432" t="-2538" r="-4863" b="-7107"/>
                </a:stretch>
              </a:blipFill>
            </p:spPr>
            <p:txBody>
              <a:bodyPr/>
              <a:lstStyle/>
              <a:p>
                <a:r>
                  <a:rPr lang="fr-FR">
                    <a:noFill/>
                  </a:rPr>
                  <a:t> </a:t>
                </a:r>
              </a:p>
            </p:txBody>
          </p:sp>
        </mc:Fallback>
      </mc:AlternateContent>
      <p:cxnSp>
        <p:nvCxnSpPr>
          <p:cNvPr id="24" name="Connecteur droit avec flèche 23"/>
          <p:cNvCxnSpPr>
            <a:cxnSpLocks/>
            <a:stCxn id="28" idx="0"/>
          </p:cNvCxnSpPr>
          <p:nvPr/>
        </p:nvCxnSpPr>
        <p:spPr>
          <a:xfrm flipV="1">
            <a:off x="3001339" y="4030367"/>
            <a:ext cx="251504" cy="16419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ZoneTexte 27"/>
              <p:cNvSpPr txBox="1"/>
              <p:nvPr/>
            </p:nvSpPr>
            <p:spPr>
              <a:xfrm>
                <a:off x="1993884" y="5672292"/>
                <a:ext cx="2014910" cy="1200329"/>
              </a:xfrm>
              <a:prstGeom prst="rect">
                <a:avLst/>
              </a:prstGeom>
              <a:noFill/>
            </p:spPr>
            <p:txBody>
              <a:bodyPr wrap="square" rtlCol="0">
                <a:spAutoFit/>
              </a:bodyPr>
              <a:lstStyle/>
              <a:p>
                <a:r>
                  <a:rPr lang="en-US" b="1" dirty="0" smtClean="0">
                    <a:solidFill>
                      <a:srgbClr val="FF0000"/>
                    </a:solidFill>
                  </a:rPr>
                  <a:t>Solar wind</a:t>
                </a:r>
              </a:p>
              <a:p>
                <a:r>
                  <a:rPr lang="en-US" dirty="0">
                    <a:solidFill>
                      <a:srgbClr val="FF0000"/>
                    </a:solidFill>
                  </a:rPr>
                  <a:t> [</a:t>
                </a:r>
                <a:r>
                  <a:rPr lang="en-US" dirty="0" err="1">
                    <a:solidFill>
                      <a:srgbClr val="FF0000"/>
                    </a:solidFill>
                  </a:rPr>
                  <a:t>n_p</a:t>
                </a:r>
                <a:r>
                  <a:rPr lang="en-US" dirty="0">
                    <a:solidFill>
                      <a:srgbClr val="FF0000"/>
                    </a:solidFill>
                  </a:rPr>
                  <a:t> = 50-60 cm-3; </a:t>
                </a:r>
                <a:r>
                  <a:rPr lang="en-US" dirty="0" err="1">
                    <a:solidFill>
                      <a:srgbClr val="FF0000"/>
                    </a:solidFill>
                  </a:rPr>
                  <a:t>Te</a:t>
                </a:r>
                <a:r>
                  <a:rPr lang="en-US" dirty="0">
                    <a:solidFill>
                      <a:srgbClr val="FF0000"/>
                    </a:solidFill>
                  </a:rPr>
                  <a:t>=</a:t>
                </a:r>
                <a:r>
                  <a:rPr lang="en-US" dirty="0" err="1">
                    <a:solidFill>
                      <a:srgbClr val="FF0000"/>
                    </a:solidFill>
                  </a:rPr>
                  <a:t>Ti</a:t>
                </a:r>
                <a:r>
                  <a:rPr lang="en-US" dirty="0">
                    <a:solidFill>
                      <a:srgbClr val="FF0000"/>
                    </a:solidFill>
                  </a:rPr>
                  <a:t>=9-18 </a:t>
                </a:r>
                <a:r>
                  <a:rPr lang="en-US" dirty="0" smtClean="0">
                    <a:solidFill>
                      <a:srgbClr val="FF0000"/>
                    </a:solidFill>
                  </a:rPr>
                  <a:t>eV;</a:t>
                </a:r>
              </a:p>
              <a:p>
                <a14:m>
                  <m:oMath xmlns:m="http://schemas.openxmlformats.org/officeDocument/2006/math">
                    <m:sSub>
                      <m:sSubPr>
                        <m:ctrlPr>
                          <a:rPr lang="en-US" i="1" smtClean="0">
                            <a:solidFill>
                              <a:srgbClr val="FF0000"/>
                            </a:solidFill>
                            <a:latin typeface="Cambria Math" panose="02040503050406030204" pitchFamily="18" charset="0"/>
                          </a:rPr>
                        </m:ctrlPr>
                      </m:sSubPr>
                      <m:e>
                        <m:r>
                          <a:rPr lang="en-US" i="1" smtClean="0">
                            <a:solidFill>
                              <a:srgbClr val="FF0000"/>
                            </a:solidFill>
                            <a:latin typeface="Cambria Math" panose="02040503050406030204" pitchFamily="18" charset="0"/>
                            <a:ea typeface="Cambria Math" panose="02040503050406030204" pitchFamily="18" charset="0"/>
                          </a:rPr>
                          <m:t>𝜆</m:t>
                        </m:r>
                      </m:e>
                      <m:sub>
                        <m:r>
                          <a:rPr lang="en-US" b="0" i="1" smtClean="0">
                            <a:solidFill>
                              <a:srgbClr val="FF0000"/>
                            </a:solidFill>
                            <a:latin typeface="Cambria Math" panose="02040503050406030204" pitchFamily="18" charset="0"/>
                          </a:rPr>
                          <m:t>𝐷</m:t>
                        </m:r>
                      </m:sub>
                    </m:sSub>
                    <m:r>
                      <a:rPr lang="en-US" b="0" i="1" smtClean="0">
                        <a:solidFill>
                          <a:srgbClr val="FF0000"/>
                        </a:solidFill>
                        <a:latin typeface="Cambria Math" panose="02040503050406030204" pitchFamily="18" charset="0"/>
                      </a:rPr>
                      <m:t>=3−4 </m:t>
                    </m:r>
                    <m:r>
                      <a:rPr lang="en-US" b="0" i="1" smtClean="0">
                        <a:solidFill>
                          <a:srgbClr val="FF0000"/>
                        </a:solidFill>
                        <a:latin typeface="Cambria Math" panose="02040503050406030204" pitchFamily="18" charset="0"/>
                      </a:rPr>
                      <m:t>𝑚</m:t>
                    </m:r>
                  </m:oMath>
                </a14:m>
                <a:r>
                  <a:rPr lang="en-US" dirty="0" smtClean="0">
                    <a:solidFill>
                      <a:srgbClr val="FF0000"/>
                    </a:solidFill>
                  </a:rPr>
                  <a:t>]</a:t>
                </a:r>
                <a:endParaRPr lang="fr-FR" dirty="0">
                  <a:solidFill>
                    <a:srgbClr val="FF0000"/>
                  </a:solidFill>
                </a:endParaRPr>
              </a:p>
            </p:txBody>
          </p:sp>
        </mc:Choice>
        <mc:Fallback xmlns="">
          <p:sp>
            <p:nvSpPr>
              <p:cNvPr id="28" name="ZoneTexte 27"/>
              <p:cNvSpPr txBox="1">
                <a:spLocks noRot="1" noChangeAspect="1" noMove="1" noResize="1" noEditPoints="1" noAdjustHandles="1" noChangeArrowheads="1" noChangeShapeType="1" noTextEdit="1"/>
              </p:cNvSpPr>
              <p:nvPr/>
            </p:nvSpPr>
            <p:spPr>
              <a:xfrm>
                <a:off x="1993884" y="5672292"/>
                <a:ext cx="2014910" cy="1200329"/>
              </a:xfrm>
              <a:prstGeom prst="rect">
                <a:avLst/>
              </a:prstGeom>
              <a:blipFill>
                <a:blip r:embed="rId6"/>
                <a:stretch>
                  <a:fillRect l="-2417" t="-2538" r="-3927" b="-7107"/>
                </a:stretch>
              </a:blipFill>
            </p:spPr>
            <p:txBody>
              <a:bodyPr/>
              <a:lstStyle/>
              <a:p>
                <a:r>
                  <a:rPr lang="fr-FR">
                    <a:noFill/>
                  </a:rPr>
                  <a:t> </a:t>
                </a:r>
              </a:p>
            </p:txBody>
          </p:sp>
        </mc:Fallback>
      </mc:AlternateContent>
      <p:sp>
        <p:nvSpPr>
          <p:cNvPr id="25" name="Titre 1">
            <a:extLst>
              <a:ext uri="{FF2B5EF4-FFF2-40B4-BE49-F238E27FC236}">
                <a16:creationId xmlns:a16="http://schemas.microsoft.com/office/drawing/2014/main" id="{EE28BD6C-D1AB-8F41-BA6E-988EF4535174}"/>
              </a:ext>
            </a:extLst>
          </p:cNvPr>
          <p:cNvSpPr txBox="1">
            <a:spLocks/>
          </p:cNvSpPr>
          <p:nvPr/>
        </p:nvSpPr>
        <p:spPr>
          <a:xfrm>
            <a:off x="387307" y="191434"/>
            <a:ext cx="6648493" cy="960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The </a:t>
            </a:r>
            <a:r>
              <a:rPr lang="en-US" b="1" dirty="0" err="1"/>
              <a:t>BepiColombo</a:t>
            </a:r>
            <a:r>
              <a:rPr lang="en-US" b="1" dirty="0"/>
              <a:t> mission</a:t>
            </a:r>
            <a:endParaRPr lang="fr-FR" b="1" dirty="0"/>
          </a:p>
        </p:txBody>
      </p:sp>
      <p:pic>
        <p:nvPicPr>
          <p:cNvPr id="26" name="Image 4">
            <a:extLst>
              <a:ext uri="{FF2B5EF4-FFF2-40B4-BE49-F238E27FC236}">
                <a16:creationId xmlns:a16="http://schemas.microsoft.com/office/drawing/2014/main" id="{F0C9D845-17F9-534D-BBE3-924CCF04FA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75282" y="82735"/>
            <a:ext cx="2551618" cy="1016564"/>
          </a:xfrm>
          <a:prstGeom prst="rect">
            <a:avLst/>
          </a:prstGeom>
        </p:spPr>
      </p:pic>
    </p:spTree>
    <p:extLst>
      <p:ext uri="{BB962C8B-B14F-4D97-AF65-F5344CB8AC3E}">
        <p14:creationId xmlns:p14="http://schemas.microsoft.com/office/powerpoint/2010/main" val="2313425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007" y="1102141"/>
            <a:ext cx="5724276" cy="5702002"/>
          </a:xfrm>
          <a:prstGeom prst="rect">
            <a:avLst/>
          </a:prstGeom>
        </p:spPr>
      </p:pic>
      <mc:AlternateContent xmlns:mc="http://schemas.openxmlformats.org/markup-compatibility/2006">
        <mc:Choice xmlns:a14="http://schemas.microsoft.com/office/drawing/2010/main" Requires="a14">
          <p:sp>
            <p:nvSpPr>
              <p:cNvPr id="10" name="ZoneTexte 9"/>
              <p:cNvSpPr txBox="1"/>
              <p:nvPr/>
            </p:nvSpPr>
            <p:spPr>
              <a:xfrm>
                <a:off x="6053211" y="1453929"/>
                <a:ext cx="6138788" cy="4725011"/>
              </a:xfrm>
              <a:prstGeom prst="rect">
                <a:avLst/>
              </a:prstGeom>
              <a:noFill/>
            </p:spPr>
            <p:txBody>
              <a:bodyPr wrap="square" rtlCol="0">
                <a:spAutoFit/>
              </a:bodyPr>
              <a:lstStyle/>
              <a:p>
                <a:r>
                  <a:rPr lang="en-US" sz="2000" dirty="0" smtClean="0"/>
                  <a:t>Expected plasma parameters when in Solar Wind conditions:</a:t>
                </a:r>
              </a:p>
              <a:p>
                <a:pPr lvl="1"/>
                <a:r>
                  <a:rPr lang="en-US" sz="2000" dirty="0" smtClean="0"/>
                  <a:t>Plasma </a:t>
                </a:r>
                <a:r>
                  <a:rPr lang="en-US" sz="2000" dirty="0"/>
                  <a:t>density = 50 cm-3</a:t>
                </a:r>
              </a:p>
              <a:p>
                <a:pPr lvl="1"/>
                <a:r>
                  <a:rPr lang="en-US" sz="2000" dirty="0"/>
                  <a:t>Electron temperature = 9 </a:t>
                </a:r>
                <a:r>
                  <a:rPr lang="en-US" sz="2000" dirty="0" smtClean="0"/>
                  <a:t>eV (</a:t>
                </a:r>
                <a14:m>
                  <m:oMath xmlns:m="http://schemas.openxmlformats.org/officeDocument/2006/math">
                    <m:sSub>
                      <m:sSubPr>
                        <m:ctrlPr>
                          <a:rPr lang="fr-FR" sz="1600" i="1">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𝑡h</m:t>
                        </m:r>
                        <m:r>
                          <a:rPr lang="en-US" sz="1600" i="1">
                            <a:latin typeface="Cambria Math" panose="02040503050406030204" pitchFamily="18" charset="0"/>
                          </a:rPr>
                          <m:t>,</m:t>
                        </m:r>
                        <m:r>
                          <a:rPr lang="en-US" sz="1600" i="1">
                            <a:latin typeface="Cambria Math" panose="02040503050406030204" pitchFamily="18" charset="0"/>
                          </a:rPr>
                          <m:t>𝑒</m:t>
                        </m:r>
                      </m:sub>
                    </m:sSub>
                    <m:r>
                      <a:rPr lang="en-US" sz="1600" i="1">
                        <a:latin typeface="Cambria Math" panose="02040503050406030204" pitchFamily="18" charset="0"/>
                      </a:rPr>
                      <m:t>=1</m:t>
                    </m:r>
                    <m:r>
                      <a:rPr lang="en-US" sz="1600" b="0" i="1" smtClean="0">
                        <a:latin typeface="Cambria Math" panose="02040503050406030204" pitchFamily="18" charset="0"/>
                      </a:rPr>
                      <m:t>8</m:t>
                    </m:r>
                    <m:r>
                      <a:rPr lang="en-US" sz="1600" i="1">
                        <a:latin typeface="Cambria Math" panose="02040503050406030204" pitchFamily="18" charset="0"/>
                      </a:rPr>
                      <m:t>00 </m:t>
                    </m:r>
                    <m:r>
                      <a:rPr lang="en-US" sz="1600" i="1">
                        <a:latin typeface="Cambria Math" panose="02040503050406030204" pitchFamily="18" charset="0"/>
                      </a:rPr>
                      <m:t>𝑘𝑚</m:t>
                    </m:r>
                    <m:r>
                      <a:rPr lang="en-US" sz="1600" i="1">
                        <a:latin typeface="Cambria Math" panose="02040503050406030204" pitchFamily="18" charset="0"/>
                      </a:rPr>
                      <m:t>/</m:t>
                    </m:r>
                    <m:r>
                      <a:rPr lang="en-US" sz="1600" i="1">
                        <a:latin typeface="Cambria Math" panose="02040503050406030204" pitchFamily="18" charset="0"/>
                      </a:rPr>
                      <m:t>𝑠</m:t>
                    </m:r>
                  </m:oMath>
                </a14:m>
                <a:r>
                  <a:rPr lang="en-US" sz="2000" dirty="0" smtClean="0"/>
                  <a:t>)</a:t>
                </a:r>
                <a:endParaRPr lang="en-US" sz="2000" dirty="0" smtClean="0">
                  <a:solidFill>
                    <a:schemeClr val="tx1"/>
                  </a:solidFill>
                </a:endParaRPr>
              </a:p>
              <a:p>
                <a:pPr lvl="1"/>
                <a:r>
                  <a:rPr lang="en-US" sz="2000" dirty="0" smtClean="0"/>
                  <a:t>Ion </a:t>
                </a:r>
                <a:r>
                  <a:rPr lang="en-US" sz="2000" dirty="0"/>
                  <a:t>temperature = 9 </a:t>
                </a:r>
                <a:r>
                  <a:rPr lang="en-US" sz="2000" dirty="0" smtClean="0"/>
                  <a:t>eV(</a:t>
                </a:r>
                <a14:m>
                  <m:oMath xmlns:m="http://schemas.openxmlformats.org/officeDocument/2006/math">
                    <m:sSub>
                      <m:sSubPr>
                        <m:ctrlPr>
                          <a:rPr lang="fr-FR" sz="1600" i="1" smtClean="0">
                            <a:latin typeface="Cambria Math" panose="02040503050406030204" pitchFamily="18" charset="0"/>
                          </a:rPr>
                        </m:ctrlPr>
                      </m:sSubPr>
                      <m:e>
                        <m:r>
                          <a:rPr lang="en-US" sz="1600" b="0" i="1" smtClean="0">
                            <a:latin typeface="Cambria Math" panose="02040503050406030204" pitchFamily="18" charset="0"/>
                          </a:rPr>
                          <m:t>(</m:t>
                        </m:r>
                        <m:r>
                          <a:rPr lang="en-US" sz="1600" i="1">
                            <a:latin typeface="Cambria Math" panose="02040503050406030204" pitchFamily="18" charset="0"/>
                          </a:rPr>
                          <m:t>𝑣</m:t>
                        </m:r>
                      </m:e>
                      <m:sub>
                        <m:r>
                          <a:rPr lang="en-US" sz="1600" i="1">
                            <a:latin typeface="Cambria Math" panose="02040503050406030204" pitchFamily="18" charset="0"/>
                          </a:rPr>
                          <m:t>𝑡h</m:t>
                        </m:r>
                        <m:r>
                          <a:rPr lang="en-US" sz="1600" i="1">
                            <a:latin typeface="Cambria Math" panose="02040503050406030204" pitchFamily="18" charset="0"/>
                          </a:rPr>
                          <m:t>,</m:t>
                        </m:r>
                        <m:r>
                          <a:rPr lang="en-US" sz="1600" i="1">
                            <a:latin typeface="Cambria Math" panose="02040503050406030204" pitchFamily="18" charset="0"/>
                          </a:rPr>
                          <m:t>𝑖</m:t>
                        </m:r>
                      </m:sub>
                    </m:sSub>
                    <m:r>
                      <a:rPr lang="en-US" sz="1600" i="1">
                        <a:latin typeface="Cambria Math" panose="02040503050406030204" pitchFamily="18" charset="0"/>
                      </a:rPr>
                      <m:t>=</m:t>
                    </m:r>
                    <m:r>
                      <a:rPr lang="en-US" sz="1600" b="0" i="1" smtClean="0">
                        <a:latin typeface="Cambria Math" panose="02040503050406030204" pitchFamily="18" charset="0"/>
                      </a:rPr>
                      <m:t>40</m:t>
                    </m:r>
                    <m:f>
                      <m:fPr>
                        <m:ctrlPr>
                          <a:rPr lang="en-US" sz="1600" i="1">
                            <a:latin typeface="Cambria Math" panose="02040503050406030204" pitchFamily="18" charset="0"/>
                          </a:rPr>
                        </m:ctrlPr>
                      </m:fPr>
                      <m:num>
                        <m:r>
                          <a:rPr lang="en-US" sz="1600" i="1">
                            <a:latin typeface="Cambria Math" panose="02040503050406030204" pitchFamily="18" charset="0"/>
                          </a:rPr>
                          <m:t>𝑘𝑚</m:t>
                        </m:r>
                      </m:num>
                      <m:den>
                        <m:r>
                          <a:rPr lang="en-US" sz="1600" i="1">
                            <a:latin typeface="Cambria Math" panose="02040503050406030204" pitchFamily="18" charset="0"/>
                          </a:rPr>
                          <m:t>𝑠</m:t>
                        </m:r>
                      </m:den>
                    </m:f>
                  </m:oMath>
                </a14:m>
                <a:r>
                  <a:rPr lang="en-US" sz="2000" dirty="0" smtClean="0"/>
                  <a:t>)</a:t>
                </a:r>
              </a:p>
              <a:p>
                <a:pPr lvl="1"/>
                <a:r>
                  <a:rPr lang="en-US" sz="2000" dirty="0"/>
                  <a:t>Solar </a:t>
                </a:r>
                <a:r>
                  <a:rPr lang="en-US" sz="2000" dirty="0"/>
                  <a:t>wind drifting speed = 420 </a:t>
                </a:r>
                <a:r>
                  <a:rPr lang="en-US" sz="2000" dirty="0"/>
                  <a:t>km/s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𝐸</m:t>
                        </m:r>
                      </m:e>
                      <m:sub>
                        <m:r>
                          <a:rPr lang="en-US" sz="2000" i="1" dirty="0">
                            <a:latin typeface="Cambria Math" panose="02040503050406030204" pitchFamily="18" charset="0"/>
                          </a:rPr>
                          <m:t>𝑒</m:t>
                        </m:r>
                      </m:sub>
                    </m:sSub>
                    <m:r>
                      <a:rPr lang="en-US" sz="2000" i="1" dirty="0">
                        <a:latin typeface="Cambria Math" panose="02040503050406030204" pitchFamily="18" charset="0"/>
                        <a:ea typeface="Cambria Math" panose="02040503050406030204" pitchFamily="18" charset="0"/>
                      </a:rPr>
                      <m:t>≅1</m:t>
                    </m:r>
                    <m:r>
                      <a:rPr lang="en-US" sz="2000" i="1" dirty="0">
                        <a:latin typeface="Cambria Math" panose="02040503050406030204" pitchFamily="18" charset="0"/>
                        <a:ea typeface="Cambria Math" panose="02040503050406030204" pitchFamily="18" charset="0"/>
                      </a:rPr>
                      <m:t>3</m:t>
                    </m:r>
                    <m:r>
                      <a:rPr lang="en-US" sz="2000" i="1" dirty="0">
                        <a:latin typeface="Cambria Math" panose="02040503050406030204" pitchFamily="18" charset="0"/>
                        <a:ea typeface="Cambria Math" panose="02040503050406030204" pitchFamily="18" charset="0"/>
                      </a:rPr>
                      <m:t>𝑒𝑉</m:t>
                    </m:r>
                  </m:oMath>
                </a14:m>
                <a:r>
                  <a:rPr lang="en-US" sz="2000" dirty="0"/>
                  <a:t>,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𝐸</m:t>
                        </m:r>
                      </m:e>
                      <m:sub>
                        <m:r>
                          <a:rPr lang="en-US" sz="2000" i="1" dirty="0">
                            <a:latin typeface="Cambria Math" panose="02040503050406030204" pitchFamily="18" charset="0"/>
                          </a:rPr>
                          <m:t>𝑖</m:t>
                        </m:r>
                      </m:sub>
                    </m:sSub>
                    <m:r>
                      <a:rPr lang="en-US" sz="2000" i="1" dirty="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1</m:t>
                    </m:r>
                    <m:r>
                      <a:rPr lang="en-US" sz="2000" i="1" dirty="0">
                        <a:latin typeface="Cambria Math" panose="02040503050406030204" pitchFamily="18" charset="0"/>
                        <a:ea typeface="Cambria Math" panose="02040503050406030204" pitchFamily="18" charset="0"/>
                      </a:rPr>
                      <m:t>𝑘𝑒𝑉</m:t>
                    </m:r>
                  </m:oMath>
                </a14:m>
                <a:r>
                  <a:rPr lang="en-US" sz="2000" dirty="0" smtClean="0"/>
                  <a:t>)</a:t>
                </a:r>
              </a:p>
              <a:p>
                <a:pPr lvl="1"/>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𝜆</m:t>
                        </m:r>
                      </m:e>
                      <m:sub>
                        <m:r>
                          <a:rPr lang="en-US" sz="2000" i="1">
                            <a:latin typeface="Cambria Math" panose="02040503050406030204" pitchFamily="18" charset="0"/>
                          </a:rPr>
                          <m:t>𝐷</m:t>
                        </m:r>
                      </m:sub>
                    </m:sSub>
                  </m:oMath>
                </a14:m>
                <a:r>
                  <a:rPr lang="en-US" sz="2000" dirty="0"/>
                  <a:t>=3 </a:t>
                </a:r>
                <a:r>
                  <a:rPr lang="en-US" sz="2000" dirty="0" smtClean="0"/>
                  <a:t>m</a:t>
                </a:r>
                <a:endParaRPr lang="en-US" sz="2000" dirty="0" smtClean="0"/>
              </a:p>
              <a:p>
                <a:pPr lvl="1"/>
                <a:r>
                  <a:rPr lang="en-US" sz="2000" dirty="0" smtClean="0"/>
                  <a:t>Distance </a:t>
                </a:r>
                <a:r>
                  <a:rPr lang="en-US" sz="2000" dirty="0"/>
                  <a:t>from the Sun = </a:t>
                </a:r>
                <a:r>
                  <a:rPr lang="en-US" sz="2000" b="1" dirty="0"/>
                  <a:t>0.47 AU</a:t>
                </a:r>
                <a:endParaRPr lang="en-US" sz="2000" b="1" dirty="0">
                  <a:solidFill>
                    <a:schemeClr val="accent1"/>
                  </a:solidFill>
                </a:endParaRPr>
              </a:p>
              <a:p>
                <a:pPr marL="285750" indent="-285750">
                  <a:buFont typeface="Arial" panose="020B0604020202020204" pitchFamily="34" charset="0"/>
                  <a:buChar char="•"/>
                </a:pPr>
                <a:endParaRPr lang="en-US" sz="1400" dirty="0">
                  <a:solidFill>
                    <a:schemeClr val="accent5">
                      <a:lumMod val="75000"/>
                    </a:schemeClr>
                  </a:solidFill>
                </a:endParaRPr>
              </a:p>
              <a:p>
                <a:pPr algn="ctr"/>
                <a:r>
                  <a:rPr lang="en-US" sz="1400" dirty="0">
                    <a:solidFill>
                      <a:schemeClr val="accent5">
                        <a:lumMod val="75000"/>
                      </a:schemeClr>
                    </a:solidFill>
                  </a:rPr>
                  <a:t>Source: Baker et al., 2009, 2011 (from simulations) ; </a:t>
                </a:r>
              </a:p>
              <a:p>
                <a:pPr algn="ctr"/>
                <a:r>
                  <a:rPr lang="en-US" sz="1400" dirty="0">
                    <a:solidFill>
                      <a:schemeClr val="accent5">
                        <a:lumMod val="75000"/>
                      </a:schemeClr>
                    </a:solidFill>
                  </a:rPr>
                  <a:t>in agreement with Mariner10 data</a:t>
                </a:r>
                <a:r>
                  <a:rPr lang="en-US" sz="1400" dirty="0" smtClean="0">
                    <a:solidFill>
                      <a:schemeClr val="accent5">
                        <a:lumMod val="75000"/>
                      </a:schemeClr>
                    </a:solidFill>
                  </a:rPr>
                  <a:t>.</a:t>
                </a:r>
                <a:endParaRPr lang="en-US" dirty="0">
                  <a:solidFill>
                    <a:schemeClr val="accent1"/>
                  </a:solidFill>
                </a:endParaRPr>
              </a:p>
              <a:p>
                <a:pPr lvl="1"/>
                <a:endParaRPr lang="en-US" dirty="0" smtClean="0">
                  <a:solidFill>
                    <a:schemeClr val="accent1"/>
                  </a:solidFill>
                </a:endParaRPr>
              </a:p>
              <a:p>
                <a:pPr lvl="1"/>
                <a:endParaRPr lang="en-US" dirty="0">
                  <a:solidFill>
                    <a:schemeClr val="accent1"/>
                  </a:solidFill>
                </a:endParaRPr>
              </a:p>
              <a:p>
                <a:pPr algn="ctr"/>
                <a:r>
                  <a:rPr lang="en-US" sz="2200" b="1" dirty="0">
                    <a:sym typeface="Wingdings" pitchFamily="2" charset="2"/>
                  </a:rPr>
                  <a:t> </a:t>
                </a:r>
                <a:r>
                  <a:rPr lang="en-US" sz="2200" b="1" dirty="0"/>
                  <a:t>MMO S/C potential: </a:t>
                </a:r>
                <a:r>
                  <a:rPr lang="en-US" sz="2200" b="1" dirty="0" smtClean="0"/>
                  <a:t>6.7 </a:t>
                </a:r>
                <a:r>
                  <a:rPr lang="en-US" sz="2200" b="1" dirty="0"/>
                  <a:t>V</a:t>
                </a:r>
                <a:endParaRPr lang="fr-FR" sz="2200" b="1" dirty="0"/>
              </a:p>
              <a:p>
                <a:endParaRPr lang="fr-FR" dirty="0"/>
              </a:p>
            </p:txBody>
          </p:sp>
        </mc:Choice>
        <mc:Fallback>
          <p:sp>
            <p:nvSpPr>
              <p:cNvPr id="10" name="ZoneTexte 9"/>
              <p:cNvSpPr txBox="1">
                <a:spLocks noRot="1" noChangeAspect="1" noMove="1" noResize="1" noEditPoints="1" noAdjustHandles="1" noChangeArrowheads="1" noChangeShapeType="1" noTextEdit="1"/>
              </p:cNvSpPr>
              <p:nvPr/>
            </p:nvSpPr>
            <p:spPr>
              <a:xfrm>
                <a:off x="6053211" y="1453929"/>
                <a:ext cx="6138788" cy="4725011"/>
              </a:xfrm>
              <a:prstGeom prst="rect">
                <a:avLst/>
              </a:prstGeom>
              <a:blipFill>
                <a:blip r:embed="rId4"/>
                <a:stretch>
                  <a:fillRect l="-1092" t="-774"/>
                </a:stretch>
              </a:blipFill>
            </p:spPr>
            <p:txBody>
              <a:bodyPr/>
              <a:lstStyle/>
              <a:p>
                <a:r>
                  <a:rPr lang="fr-FR">
                    <a:noFill/>
                  </a:rPr>
                  <a:t> </a:t>
                </a:r>
              </a:p>
            </p:txBody>
          </p:sp>
        </mc:Fallback>
      </mc:AlternateContent>
      <p:sp>
        <p:nvSpPr>
          <p:cNvPr id="14" name="Titre 1"/>
          <p:cNvSpPr txBox="1">
            <a:spLocks/>
          </p:cNvSpPr>
          <p:nvPr/>
        </p:nvSpPr>
        <p:spPr>
          <a:xfrm>
            <a:off x="39116" y="0"/>
            <a:ext cx="12152883" cy="10838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MMO spacecraft charging in </a:t>
            </a:r>
            <a:r>
              <a:rPr lang="en-US" sz="3600" b="1" i="1" dirty="0"/>
              <a:t>Solar Wind condition</a:t>
            </a:r>
            <a:endParaRPr lang="fr-FR" sz="3600" b="1" i="1" dirty="0"/>
          </a:p>
        </p:txBody>
      </p:sp>
      <p:sp>
        <p:nvSpPr>
          <p:cNvPr id="2" name="TextBox 1">
            <a:extLst>
              <a:ext uri="{FF2B5EF4-FFF2-40B4-BE49-F238E27FC236}">
                <a16:creationId xmlns:a16="http://schemas.microsoft.com/office/drawing/2014/main" id="{16A1B9A4-D68F-6644-8A73-C4579D55FEAD}"/>
              </a:ext>
            </a:extLst>
          </p:cNvPr>
          <p:cNvSpPr txBox="1"/>
          <p:nvPr/>
        </p:nvSpPr>
        <p:spPr>
          <a:xfrm>
            <a:off x="2130946" y="1269263"/>
            <a:ext cx="2130583" cy="369332"/>
          </a:xfrm>
          <a:prstGeom prst="rect">
            <a:avLst/>
          </a:prstGeom>
          <a:noFill/>
        </p:spPr>
        <p:txBody>
          <a:bodyPr wrap="none" rtlCol="0">
            <a:spAutoFit/>
          </a:bodyPr>
          <a:lstStyle/>
          <a:p>
            <a:r>
              <a:rPr lang="en-GB" b="1" dirty="0" smtClean="0">
                <a:solidFill>
                  <a:schemeClr val="bg1"/>
                </a:solidFill>
              </a:rPr>
              <a:t>Plasma potential </a:t>
            </a:r>
            <a:r>
              <a:rPr lang="en-GB" b="1" dirty="0">
                <a:solidFill>
                  <a:schemeClr val="bg1"/>
                </a:solidFill>
              </a:rPr>
              <a:t>[V]</a:t>
            </a:r>
          </a:p>
        </p:txBody>
      </p:sp>
      <p:sp>
        <p:nvSpPr>
          <p:cNvPr id="4" name="TextBox 3">
            <a:extLst>
              <a:ext uri="{FF2B5EF4-FFF2-40B4-BE49-F238E27FC236}">
                <a16:creationId xmlns:a16="http://schemas.microsoft.com/office/drawing/2014/main" id="{4EAA4897-7D61-6842-A44E-2DFA91797DF5}"/>
              </a:ext>
            </a:extLst>
          </p:cNvPr>
          <p:cNvSpPr txBox="1"/>
          <p:nvPr/>
        </p:nvSpPr>
        <p:spPr>
          <a:xfrm>
            <a:off x="1025241" y="1688059"/>
            <a:ext cx="301686" cy="369332"/>
          </a:xfrm>
          <a:prstGeom prst="rect">
            <a:avLst/>
          </a:prstGeom>
          <a:noFill/>
        </p:spPr>
        <p:txBody>
          <a:bodyPr wrap="none" rtlCol="0">
            <a:spAutoFit/>
          </a:bodyPr>
          <a:lstStyle/>
          <a:p>
            <a:r>
              <a:rPr lang="en-GB" dirty="0">
                <a:solidFill>
                  <a:schemeClr val="bg1"/>
                </a:solidFill>
              </a:rPr>
              <a:t>0</a:t>
            </a:r>
          </a:p>
        </p:txBody>
      </p:sp>
      <p:sp>
        <p:nvSpPr>
          <p:cNvPr id="12" name="TextBox 11">
            <a:extLst>
              <a:ext uri="{FF2B5EF4-FFF2-40B4-BE49-F238E27FC236}">
                <a16:creationId xmlns:a16="http://schemas.microsoft.com/office/drawing/2014/main" id="{1711499C-512D-0148-AF09-01AA5B75B88C}"/>
              </a:ext>
            </a:extLst>
          </p:cNvPr>
          <p:cNvSpPr txBox="1"/>
          <p:nvPr/>
        </p:nvSpPr>
        <p:spPr>
          <a:xfrm>
            <a:off x="4999349" y="1688059"/>
            <a:ext cx="801823" cy="369332"/>
          </a:xfrm>
          <a:prstGeom prst="rect">
            <a:avLst/>
          </a:prstGeom>
          <a:noFill/>
        </p:spPr>
        <p:txBody>
          <a:bodyPr wrap="none" rtlCol="0">
            <a:spAutoFit/>
          </a:bodyPr>
          <a:lstStyle/>
          <a:p>
            <a:r>
              <a:rPr lang="en-GB" dirty="0">
                <a:solidFill>
                  <a:schemeClr val="bg1"/>
                </a:solidFill>
              </a:rPr>
              <a:t>6.7 [V]</a:t>
            </a:r>
          </a:p>
        </p:txBody>
      </p:sp>
      <p:sp>
        <p:nvSpPr>
          <p:cNvPr id="5" name="Rectangle 4"/>
          <p:cNvSpPr/>
          <p:nvPr/>
        </p:nvSpPr>
        <p:spPr>
          <a:xfrm rot="16200000">
            <a:off x="5266475" y="3582027"/>
            <a:ext cx="1421617"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rot="16200000">
            <a:off x="5408484" y="3684818"/>
            <a:ext cx="1170513" cy="369332"/>
          </a:xfrm>
          <a:prstGeom prst="rect">
            <a:avLst/>
          </a:prstGeom>
          <a:noFill/>
        </p:spPr>
        <p:txBody>
          <a:bodyPr wrap="none" rtlCol="0">
            <a:spAutoFit/>
          </a:bodyPr>
          <a:lstStyle/>
          <a:p>
            <a:r>
              <a:rPr lang="en-US" dirty="0" smtClean="0"/>
              <a:t>Solar wind</a:t>
            </a:r>
            <a:endParaRPr lang="fr-FR" dirty="0"/>
          </a:p>
        </p:txBody>
      </p:sp>
      <p:cxnSp>
        <p:nvCxnSpPr>
          <p:cNvPr id="7" name="Connecteur droit avec flèche 6"/>
          <p:cNvCxnSpPr/>
          <p:nvPr/>
        </p:nvCxnSpPr>
        <p:spPr>
          <a:xfrm flipH="1">
            <a:off x="5140800" y="3141217"/>
            <a:ext cx="56648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a:off x="5140800" y="3488017"/>
            <a:ext cx="56648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H="1">
            <a:off x="5140800" y="4236817"/>
            <a:ext cx="56648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H="1">
            <a:off x="5140800" y="4562835"/>
            <a:ext cx="56648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a:off x="5140800" y="3848017"/>
            <a:ext cx="56648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412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2035" y="845802"/>
            <a:ext cx="5223943" cy="5203674"/>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395" y="845802"/>
            <a:ext cx="5212605" cy="5207524"/>
          </a:xfrm>
          <a:prstGeom prst="rect">
            <a:avLst/>
          </a:prstGeom>
        </p:spPr>
      </p:pic>
      <p:sp>
        <p:nvSpPr>
          <p:cNvPr id="9" name="ZoneTexte 8"/>
          <p:cNvSpPr txBox="1"/>
          <p:nvPr/>
        </p:nvSpPr>
        <p:spPr>
          <a:xfrm>
            <a:off x="8110196" y="892174"/>
            <a:ext cx="2010942" cy="369332"/>
          </a:xfrm>
          <a:prstGeom prst="rect">
            <a:avLst/>
          </a:prstGeom>
          <a:noFill/>
        </p:spPr>
        <p:txBody>
          <a:bodyPr wrap="square" rtlCol="0">
            <a:spAutoFit/>
          </a:bodyPr>
          <a:lstStyle/>
          <a:p>
            <a:r>
              <a:rPr lang="en-US" dirty="0">
                <a:solidFill>
                  <a:schemeClr val="bg1"/>
                </a:solidFill>
              </a:rPr>
              <a:t>Ions density [cm-3]</a:t>
            </a:r>
            <a:endParaRPr lang="fr-FR" dirty="0">
              <a:solidFill>
                <a:schemeClr val="bg1"/>
              </a:solidFill>
            </a:endParaRPr>
          </a:p>
        </p:txBody>
      </p:sp>
      <p:sp>
        <p:nvSpPr>
          <p:cNvPr id="12" name="ZoneTexte 11"/>
          <p:cNvSpPr txBox="1"/>
          <p:nvPr/>
        </p:nvSpPr>
        <p:spPr>
          <a:xfrm>
            <a:off x="2078630" y="891886"/>
            <a:ext cx="3096111" cy="369332"/>
          </a:xfrm>
          <a:prstGeom prst="rect">
            <a:avLst/>
          </a:prstGeom>
          <a:noFill/>
        </p:spPr>
        <p:txBody>
          <a:bodyPr wrap="square" rtlCol="0">
            <a:spAutoFit/>
          </a:bodyPr>
          <a:lstStyle/>
          <a:p>
            <a:r>
              <a:rPr lang="en-US" dirty="0">
                <a:solidFill>
                  <a:schemeClr val="bg1"/>
                </a:solidFill>
              </a:rPr>
              <a:t>Electron density [cm-3]</a:t>
            </a:r>
            <a:endParaRPr lang="fr-FR" dirty="0">
              <a:solidFill>
                <a:schemeClr val="bg1"/>
              </a:solidFill>
            </a:endParaRPr>
          </a:p>
        </p:txBody>
      </p:sp>
      <p:sp>
        <p:nvSpPr>
          <p:cNvPr id="2" name="ZoneTexte 1"/>
          <p:cNvSpPr txBox="1"/>
          <p:nvPr/>
        </p:nvSpPr>
        <p:spPr>
          <a:xfrm>
            <a:off x="1024388" y="1095952"/>
            <a:ext cx="210161" cy="369044"/>
          </a:xfrm>
          <a:prstGeom prst="rect">
            <a:avLst/>
          </a:prstGeom>
          <a:noFill/>
        </p:spPr>
        <p:txBody>
          <a:bodyPr wrap="square" rtlCol="0">
            <a:spAutoFit/>
          </a:bodyPr>
          <a:lstStyle/>
          <a:p>
            <a:r>
              <a:rPr lang="en-US" dirty="0">
                <a:solidFill>
                  <a:schemeClr val="bg1"/>
                </a:solidFill>
              </a:rPr>
              <a:t>0</a:t>
            </a:r>
            <a:endParaRPr lang="fr-FR" dirty="0">
              <a:solidFill>
                <a:schemeClr val="bg1"/>
              </a:solidFill>
            </a:endParaRPr>
          </a:p>
        </p:txBody>
      </p:sp>
      <p:sp>
        <p:nvSpPr>
          <p:cNvPr id="4" name="ZoneTexte 3"/>
          <p:cNvSpPr txBox="1"/>
          <p:nvPr/>
        </p:nvSpPr>
        <p:spPr>
          <a:xfrm>
            <a:off x="4581860" y="1072489"/>
            <a:ext cx="1184130" cy="646331"/>
          </a:xfrm>
          <a:prstGeom prst="rect">
            <a:avLst/>
          </a:prstGeom>
          <a:noFill/>
        </p:spPr>
        <p:txBody>
          <a:bodyPr wrap="square" rtlCol="0">
            <a:spAutoFit/>
          </a:bodyPr>
          <a:lstStyle/>
          <a:p>
            <a:r>
              <a:rPr lang="en-US" dirty="0" smtClean="0">
                <a:solidFill>
                  <a:schemeClr val="bg1"/>
                </a:solidFill>
              </a:rPr>
              <a:t>50 </a:t>
            </a:r>
            <a:r>
              <a:rPr lang="en-US" dirty="0">
                <a:solidFill>
                  <a:schemeClr val="bg1"/>
                </a:solidFill>
              </a:rPr>
              <a:t>[cm-3]</a:t>
            </a:r>
            <a:endParaRPr lang="fr-FR" dirty="0">
              <a:solidFill>
                <a:schemeClr val="bg1"/>
              </a:solidFill>
            </a:endParaRPr>
          </a:p>
          <a:p>
            <a:endParaRPr lang="fr-FR" dirty="0">
              <a:solidFill>
                <a:schemeClr val="bg1"/>
              </a:solidFill>
            </a:endParaRPr>
          </a:p>
        </p:txBody>
      </p:sp>
      <p:sp>
        <p:nvSpPr>
          <p:cNvPr id="17" name="ZoneTexte 16"/>
          <p:cNvSpPr txBox="1"/>
          <p:nvPr/>
        </p:nvSpPr>
        <p:spPr>
          <a:xfrm>
            <a:off x="6862902" y="1095952"/>
            <a:ext cx="237600" cy="369332"/>
          </a:xfrm>
          <a:prstGeom prst="rect">
            <a:avLst/>
          </a:prstGeom>
          <a:noFill/>
        </p:spPr>
        <p:txBody>
          <a:bodyPr wrap="square" rtlCol="0">
            <a:spAutoFit/>
          </a:bodyPr>
          <a:lstStyle/>
          <a:p>
            <a:r>
              <a:rPr lang="en-US" dirty="0">
                <a:solidFill>
                  <a:schemeClr val="bg1"/>
                </a:solidFill>
              </a:rPr>
              <a:t>0</a:t>
            </a:r>
            <a:endParaRPr lang="fr-FR" dirty="0">
              <a:solidFill>
                <a:schemeClr val="bg1"/>
              </a:solidFill>
            </a:endParaRPr>
          </a:p>
        </p:txBody>
      </p:sp>
      <p:sp>
        <p:nvSpPr>
          <p:cNvPr id="18" name="ZoneTexte 17"/>
          <p:cNvSpPr txBox="1"/>
          <p:nvPr/>
        </p:nvSpPr>
        <p:spPr>
          <a:xfrm>
            <a:off x="10471519" y="1083519"/>
            <a:ext cx="1524840" cy="646331"/>
          </a:xfrm>
          <a:prstGeom prst="rect">
            <a:avLst/>
          </a:prstGeom>
          <a:noFill/>
        </p:spPr>
        <p:txBody>
          <a:bodyPr wrap="square" rtlCol="0">
            <a:spAutoFit/>
          </a:bodyPr>
          <a:lstStyle/>
          <a:p>
            <a:r>
              <a:rPr lang="en-US" dirty="0" smtClean="0">
                <a:solidFill>
                  <a:schemeClr val="bg1"/>
                </a:solidFill>
              </a:rPr>
              <a:t>50 </a:t>
            </a:r>
            <a:r>
              <a:rPr lang="en-US" dirty="0">
                <a:solidFill>
                  <a:schemeClr val="bg1"/>
                </a:solidFill>
              </a:rPr>
              <a:t>[cm-3]</a:t>
            </a:r>
            <a:endParaRPr lang="fr-FR" dirty="0">
              <a:solidFill>
                <a:schemeClr val="bg1"/>
              </a:solidFill>
            </a:endParaRPr>
          </a:p>
          <a:p>
            <a:endParaRPr lang="fr-FR" dirty="0">
              <a:solidFill>
                <a:schemeClr val="bg1"/>
              </a:solidFill>
            </a:endParaRPr>
          </a:p>
        </p:txBody>
      </p:sp>
      <p:sp>
        <p:nvSpPr>
          <p:cNvPr id="19" name="Titre 1"/>
          <p:cNvSpPr txBox="1">
            <a:spLocks/>
          </p:cNvSpPr>
          <p:nvPr/>
        </p:nvSpPr>
        <p:spPr>
          <a:xfrm>
            <a:off x="39116" y="0"/>
            <a:ext cx="12152883" cy="10838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MMO spacecraft charging in </a:t>
            </a:r>
            <a:r>
              <a:rPr lang="en-US" sz="3600" b="1" i="1" dirty="0"/>
              <a:t>Solar Wind condition</a:t>
            </a:r>
            <a:endParaRPr lang="fr-FR" sz="3600" b="1" i="1" dirty="0"/>
          </a:p>
        </p:txBody>
      </p:sp>
      <p:sp>
        <p:nvSpPr>
          <p:cNvPr id="20" name="Rectangle 19"/>
          <p:cNvSpPr/>
          <p:nvPr/>
        </p:nvSpPr>
        <p:spPr>
          <a:xfrm rot="16200000">
            <a:off x="4786209" y="3025214"/>
            <a:ext cx="1421617"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rot="16200000">
            <a:off x="4928218" y="3128005"/>
            <a:ext cx="1170513" cy="369332"/>
          </a:xfrm>
          <a:prstGeom prst="rect">
            <a:avLst/>
          </a:prstGeom>
          <a:noFill/>
        </p:spPr>
        <p:txBody>
          <a:bodyPr wrap="none" rtlCol="0">
            <a:spAutoFit/>
          </a:bodyPr>
          <a:lstStyle/>
          <a:p>
            <a:r>
              <a:rPr lang="en-US" dirty="0" smtClean="0"/>
              <a:t>Solar wind</a:t>
            </a:r>
            <a:endParaRPr lang="fr-FR" dirty="0"/>
          </a:p>
        </p:txBody>
      </p:sp>
      <p:cxnSp>
        <p:nvCxnSpPr>
          <p:cNvPr id="22" name="Connecteur droit avec flèche 21"/>
          <p:cNvCxnSpPr/>
          <p:nvPr/>
        </p:nvCxnSpPr>
        <p:spPr>
          <a:xfrm flipH="1">
            <a:off x="4660534" y="2584404"/>
            <a:ext cx="56648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H="1">
            <a:off x="4660534" y="2931204"/>
            <a:ext cx="56648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H="1">
            <a:off x="4660534" y="3680004"/>
            <a:ext cx="56648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H="1">
            <a:off x="4660534" y="4006022"/>
            <a:ext cx="56648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H="1">
            <a:off x="4660534" y="3291204"/>
            <a:ext cx="56648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rot="16200000">
            <a:off x="10793131" y="3021204"/>
            <a:ext cx="1421617"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rot="16200000">
            <a:off x="10935140" y="3123995"/>
            <a:ext cx="1170513" cy="369332"/>
          </a:xfrm>
          <a:prstGeom prst="rect">
            <a:avLst/>
          </a:prstGeom>
          <a:noFill/>
        </p:spPr>
        <p:txBody>
          <a:bodyPr wrap="none" rtlCol="0">
            <a:spAutoFit/>
          </a:bodyPr>
          <a:lstStyle/>
          <a:p>
            <a:r>
              <a:rPr lang="en-US" dirty="0" smtClean="0"/>
              <a:t>Solar wind</a:t>
            </a:r>
            <a:endParaRPr lang="fr-FR" dirty="0"/>
          </a:p>
        </p:txBody>
      </p:sp>
      <p:cxnSp>
        <p:nvCxnSpPr>
          <p:cNvPr id="29" name="Connecteur droit avec flèche 28"/>
          <p:cNvCxnSpPr/>
          <p:nvPr/>
        </p:nvCxnSpPr>
        <p:spPr>
          <a:xfrm flipH="1">
            <a:off x="10667456" y="2580394"/>
            <a:ext cx="56648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flipH="1">
            <a:off x="10667456" y="2927194"/>
            <a:ext cx="56648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H="1">
            <a:off x="10667456" y="3675994"/>
            <a:ext cx="56648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flipH="1">
            <a:off x="10667456" y="4002012"/>
            <a:ext cx="56648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H="1">
            <a:off x="10667456" y="3287194"/>
            <a:ext cx="56648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03D8EEFC-1F26-9A4C-B67A-7216A163A33A}"/>
              </a:ext>
            </a:extLst>
          </p:cNvPr>
          <p:cNvSpPr/>
          <p:nvPr/>
        </p:nvSpPr>
        <p:spPr>
          <a:xfrm>
            <a:off x="2308212" y="5701589"/>
            <a:ext cx="7614690" cy="707886"/>
          </a:xfrm>
          <a:prstGeom prst="rect">
            <a:avLst/>
          </a:prstGeom>
          <a:solidFill>
            <a:schemeClr val="accent4">
              <a:lumMod val="20000"/>
              <a:lumOff val="80000"/>
            </a:schemeClr>
          </a:solidFill>
          <a:ln>
            <a:solidFill>
              <a:schemeClr val="tx1"/>
            </a:solidFill>
          </a:ln>
        </p:spPr>
        <p:txBody>
          <a:bodyPr wrap="square">
            <a:spAutoFit/>
          </a:bodyPr>
          <a:lstStyle/>
          <a:p>
            <a:r>
              <a:rPr lang="en-US" sz="2000" b="1" dirty="0">
                <a:sym typeface="Wingdings" panose="05000000000000000000" pitchFamily="2" charset="2"/>
              </a:rPr>
              <a:t> Formation of an </a:t>
            </a:r>
            <a:r>
              <a:rPr lang="en-US" sz="2000" b="1" dirty="0" smtClean="0">
                <a:sym typeface="Wingdings" panose="05000000000000000000" pitchFamily="2" charset="2"/>
              </a:rPr>
              <a:t>ion </a:t>
            </a:r>
            <a:r>
              <a:rPr lang="en-US" sz="2000" b="1" dirty="0">
                <a:sym typeface="Wingdings" panose="05000000000000000000" pitchFamily="2" charset="2"/>
              </a:rPr>
              <a:t>wake (particles </a:t>
            </a:r>
            <a:r>
              <a:rPr lang="en-US" sz="2000" b="1" dirty="0" smtClean="0">
                <a:sym typeface="Wingdings" panose="05000000000000000000" pitchFamily="2" charset="2"/>
              </a:rPr>
              <a:t>measurements [MPPE, located on the edge of the spacecraft body] expected </a:t>
            </a:r>
            <a:r>
              <a:rPr lang="en-US" sz="2000" b="1" dirty="0">
                <a:sym typeface="Wingdings" panose="05000000000000000000" pitchFamily="2" charset="2"/>
              </a:rPr>
              <a:t>to be affected</a:t>
            </a:r>
            <a:r>
              <a:rPr lang="en-US" sz="2000" b="1" dirty="0" smtClean="0">
                <a:sym typeface="Wingdings" panose="05000000000000000000" pitchFamily="2" charset="2"/>
              </a:rPr>
              <a:t>)</a:t>
            </a:r>
            <a:endParaRPr lang="fr-FR" sz="2000" b="1" dirty="0"/>
          </a:p>
        </p:txBody>
      </p:sp>
    </p:spTree>
    <p:extLst>
      <p:ext uri="{BB962C8B-B14F-4D97-AF65-F5344CB8AC3E}">
        <p14:creationId xmlns:p14="http://schemas.microsoft.com/office/powerpoint/2010/main" val="3615041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ZoneTexte 5"/>
              <p:cNvSpPr txBox="1"/>
              <p:nvPr/>
            </p:nvSpPr>
            <p:spPr>
              <a:xfrm>
                <a:off x="6677890" y="1083827"/>
                <a:ext cx="5514109" cy="4401205"/>
              </a:xfrm>
              <a:prstGeom prst="rect">
                <a:avLst/>
              </a:prstGeom>
              <a:noFill/>
            </p:spPr>
            <p:txBody>
              <a:bodyPr wrap="square" rtlCol="0">
                <a:spAutoFit/>
              </a:bodyPr>
              <a:lstStyle/>
              <a:p>
                <a:r>
                  <a:rPr lang="en-US" dirty="0"/>
                  <a:t>Expected plasma parameters when </a:t>
                </a:r>
                <a:r>
                  <a:rPr lang="en-US" dirty="0" smtClean="0"/>
                  <a:t>the spacecraft </a:t>
                </a:r>
                <a:r>
                  <a:rPr lang="en-US" dirty="0"/>
                  <a:t>is in the lobes:</a:t>
                </a:r>
              </a:p>
              <a:p>
                <a:r>
                  <a:rPr lang="en-US" dirty="0"/>
                  <a:t>	Plasma density = 0.01 cm-3</a:t>
                </a:r>
              </a:p>
              <a:p>
                <a:r>
                  <a:rPr lang="en-US" dirty="0"/>
                  <a:t>	Electron temperature = </a:t>
                </a:r>
                <a:r>
                  <a:rPr lang="en-US" dirty="0">
                    <a:solidFill>
                      <a:srgbClr val="FF0000"/>
                    </a:solidFill>
                  </a:rPr>
                  <a:t>5 eV</a:t>
                </a:r>
              </a:p>
              <a:p>
                <a:r>
                  <a:rPr lang="en-US" dirty="0"/>
                  <a:t>	Ion temperature = </a:t>
                </a:r>
                <a:r>
                  <a:rPr lang="en-US" dirty="0">
                    <a:solidFill>
                      <a:srgbClr val="FF0000"/>
                    </a:solidFill>
                  </a:rPr>
                  <a:t>5 </a:t>
                </a:r>
                <a:r>
                  <a:rPr lang="en-US" dirty="0" smtClean="0">
                    <a:solidFill>
                      <a:srgbClr val="FF0000"/>
                    </a:solidFill>
                  </a:rPr>
                  <a:t>eV</a:t>
                </a:r>
              </a:p>
              <a:p>
                <a:r>
                  <a:rPr lang="en-US" dirty="0">
                    <a:solidFill>
                      <a:srgbClr val="FF0000"/>
                    </a:solidFill>
                  </a:rPr>
                  <a:t>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𝜆</m:t>
                        </m:r>
                      </m:e>
                      <m:sub>
                        <m:r>
                          <a:rPr lang="en-US" i="1">
                            <a:solidFill>
                              <a:schemeClr val="tx1"/>
                            </a:solidFill>
                            <a:latin typeface="Cambria Math" panose="02040503050406030204" pitchFamily="18" charset="0"/>
                          </a:rPr>
                          <m:t>𝐷</m:t>
                        </m:r>
                      </m:sub>
                    </m:sSub>
                  </m:oMath>
                </a14:m>
                <a:r>
                  <a:rPr lang="en-US" dirty="0" smtClean="0">
                    <a:solidFill>
                      <a:schemeClr val="tx1"/>
                    </a:solidFill>
                  </a:rPr>
                  <a:t> = 150 m</a:t>
                </a:r>
                <a:endParaRPr lang="en-US" dirty="0">
                  <a:solidFill>
                    <a:srgbClr val="FF0000"/>
                  </a:solidFill>
                </a:endParaRPr>
              </a:p>
              <a:p>
                <a:r>
                  <a:rPr lang="en-US" dirty="0"/>
                  <a:t>	Distance from the Sun = </a:t>
                </a:r>
                <a:r>
                  <a:rPr lang="en-US" b="1" dirty="0"/>
                  <a:t>0.31 AU</a:t>
                </a:r>
              </a:p>
              <a:p>
                <a:r>
                  <a:rPr lang="en-US" dirty="0"/>
                  <a:t>	Ions type = H+</a:t>
                </a:r>
              </a:p>
              <a:p>
                <a:r>
                  <a:rPr lang="en-US" sz="1400" dirty="0">
                    <a:solidFill>
                      <a:schemeClr val="accent5">
                        <a:lumMod val="75000"/>
                      </a:schemeClr>
                    </a:solidFill>
                  </a:rPr>
                  <a:t>Source: 	</a:t>
                </a:r>
                <a:r>
                  <a:rPr lang="en-US" sz="1400" dirty="0" err="1">
                    <a:solidFill>
                      <a:schemeClr val="accent5">
                        <a:lumMod val="75000"/>
                      </a:schemeClr>
                    </a:solidFill>
                  </a:rPr>
                  <a:t>Kasaba</a:t>
                </a:r>
                <a:r>
                  <a:rPr lang="en-US" sz="1400" dirty="0">
                    <a:solidFill>
                      <a:schemeClr val="accent5">
                        <a:lumMod val="75000"/>
                      </a:schemeClr>
                    </a:solidFill>
                  </a:rPr>
                  <a:t> et al (2010), 	</a:t>
                </a:r>
              </a:p>
              <a:p>
                <a:r>
                  <a:rPr lang="en-US" sz="1400" dirty="0">
                    <a:solidFill>
                      <a:schemeClr val="accent5">
                        <a:lumMod val="75000"/>
                      </a:schemeClr>
                    </a:solidFill>
                  </a:rPr>
                  <a:t>	</a:t>
                </a:r>
                <a:r>
                  <a:rPr lang="en-US" sz="1400" dirty="0" err="1">
                    <a:solidFill>
                      <a:schemeClr val="accent5">
                        <a:lumMod val="75000"/>
                      </a:schemeClr>
                    </a:solidFill>
                  </a:rPr>
                  <a:t>Cumnock</a:t>
                </a:r>
                <a:r>
                  <a:rPr lang="en-US" sz="1400" dirty="0">
                    <a:solidFill>
                      <a:schemeClr val="accent5">
                        <a:lumMod val="75000"/>
                      </a:schemeClr>
                    </a:solidFill>
                  </a:rPr>
                  <a:t> et </a:t>
                </a:r>
                <a:r>
                  <a:rPr lang="en-US" sz="1400" dirty="0" err="1">
                    <a:solidFill>
                      <a:schemeClr val="accent5">
                        <a:lumMod val="75000"/>
                      </a:schemeClr>
                    </a:solidFill>
                  </a:rPr>
                  <a:t>Blomberg</a:t>
                </a:r>
                <a:r>
                  <a:rPr lang="en-US" sz="1400" dirty="0">
                    <a:solidFill>
                      <a:schemeClr val="accent5">
                        <a:lumMod val="75000"/>
                      </a:schemeClr>
                    </a:solidFill>
                  </a:rPr>
                  <a:t> (2003)</a:t>
                </a:r>
              </a:p>
              <a:p>
                <a:endParaRPr lang="en-US" dirty="0"/>
              </a:p>
              <a:p>
                <a:r>
                  <a:rPr lang="en-US" dirty="0"/>
                  <a:t>From </a:t>
                </a:r>
                <a:r>
                  <a:rPr lang="en-US" b="1" dirty="0"/>
                  <a:t>analytic computation</a:t>
                </a:r>
                <a:r>
                  <a:rPr lang="en-US" dirty="0"/>
                  <a:t>, considering the thick plasma sheath limit (</a:t>
                </a:r>
                <a:r>
                  <a:rPr lang="en-US" b="1" dirty="0"/>
                  <a:t>OML</a:t>
                </a:r>
                <a:r>
                  <a:rPr lang="en-US" dirty="0"/>
                  <a:t>) and  assuming a spherical shape (r=1.5m), the expected spacecraft potential is </a:t>
                </a:r>
                <a:r>
                  <a:rPr lang="en-US" b="1" dirty="0"/>
                  <a:t>16 V</a:t>
                </a:r>
                <a:r>
                  <a:rPr lang="en-US" dirty="0"/>
                  <a:t>.</a:t>
                </a:r>
              </a:p>
              <a:p>
                <a:endParaRPr lang="en-US" dirty="0" smtClean="0"/>
              </a:p>
              <a:p>
                <a:r>
                  <a:rPr lang="en-US" b="1" dirty="0" smtClean="0">
                    <a:sym typeface="Wingdings" pitchFamily="2" charset="2"/>
                  </a:rPr>
                  <a:t>	 </a:t>
                </a:r>
                <a:r>
                  <a:rPr lang="en-US" b="1" dirty="0"/>
                  <a:t>MMO S/C potential: </a:t>
                </a:r>
                <a:r>
                  <a:rPr lang="en-US" b="1" dirty="0" smtClean="0"/>
                  <a:t>17 </a:t>
                </a:r>
                <a:r>
                  <a:rPr lang="en-US" b="1" dirty="0" smtClean="0"/>
                  <a:t>V</a:t>
                </a:r>
              </a:p>
            </p:txBody>
          </p:sp>
        </mc:Choice>
        <mc:Fallback>
          <p:sp>
            <p:nvSpPr>
              <p:cNvPr id="6" name="ZoneTexte 5"/>
              <p:cNvSpPr txBox="1">
                <a:spLocks noRot="1" noChangeAspect="1" noMove="1" noResize="1" noEditPoints="1" noAdjustHandles="1" noChangeArrowheads="1" noChangeShapeType="1" noTextEdit="1"/>
              </p:cNvSpPr>
              <p:nvPr/>
            </p:nvSpPr>
            <p:spPr>
              <a:xfrm>
                <a:off x="6677890" y="1083827"/>
                <a:ext cx="5514109" cy="4401205"/>
              </a:xfrm>
              <a:prstGeom prst="rect">
                <a:avLst/>
              </a:prstGeom>
              <a:blipFill>
                <a:blip r:embed="rId3"/>
                <a:stretch>
                  <a:fillRect l="-884" t="-831" r="-1436" b="-1247"/>
                </a:stretch>
              </a:blipFill>
            </p:spPr>
            <p:txBody>
              <a:bodyPr/>
              <a:lstStyle/>
              <a:p>
                <a:r>
                  <a:rPr lang="fr-FR">
                    <a:noFill/>
                  </a:rPr>
                  <a:t> </a:t>
                </a:r>
              </a:p>
            </p:txBody>
          </p:sp>
        </mc:Fallback>
      </mc:AlternateContent>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435" y="969817"/>
            <a:ext cx="5691699" cy="5696653"/>
          </a:xfrm>
          <a:prstGeom prst="rect">
            <a:avLst/>
          </a:prstGeom>
        </p:spPr>
      </p:pic>
      <p:sp>
        <p:nvSpPr>
          <p:cNvPr id="8" name="ZoneTexte 7"/>
          <p:cNvSpPr txBox="1"/>
          <p:nvPr/>
        </p:nvSpPr>
        <p:spPr>
          <a:xfrm>
            <a:off x="2664926" y="1083827"/>
            <a:ext cx="2224217" cy="369332"/>
          </a:xfrm>
          <a:prstGeom prst="rect">
            <a:avLst/>
          </a:prstGeom>
          <a:noFill/>
        </p:spPr>
        <p:txBody>
          <a:bodyPr wrap="square" rtlCol="0">
            <a:spAutoFit/>
          </a:bodyPr>
          <a:lstStyle/>
          <a:p>
            <a:r>
              <a:rPr lang="en-US" dirty="0">
                <a:solidFill>
                  <a:schemeClr val="bg1"/>
                </a:solidFill>
              </a:rPr>
              <a:t>Plasma potential [V]</a:t>
            </a:r>
            <a:endParaRPr lang="fr-FR" dirty="0">
              <a:solidFill>
                <a:schemeClr val="bg1"/>
              </a:solidFill>
            </a:endParaRPr>
          </a:p>
        </p:txBody>
      </p:sp>
      <p:sp>
        <p:nvSpPr>
          <p:cNvPr id="14" name="Titre 1"/>
          <p:cNvSpPr txBox="1">
            <a:spLocks/>
          </p:cNvSpPr>
          <p:nvPr/>
        </p:nvSpPr>
        <p:spPr>
          <a:xfrm>
            <a:off x="39116" y="0"/>
            <a:ext cx="12152883" cy="10838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MMO spacecraft charging in </a:t>
            </a:r>
            <a:r>
              <a:rPr lang="en-US" sz="3600" b="1" i="1" dirty="0" smtClean="0"/>
              <a:t>Magnetosphere (lobe condition)</a:t>
            </a:r>
            <a:endParaRPr lang="fr-FR" sz="3600" b="1" i="1" dirty="0"/>
          </a:p>
        </p:txBody>
      </p:sp>
      <p:sp>
        <p:nvSpPr>
          <p:cNvPr id="2" name="ZoneTexte 1"/>
          <p:cNvSpPr txBox="1"/>
          <p:nvPr/>
        </p:nvSpPr>
        <p:spPr>
          <a:xfrm>
            <a:off x="1440873" y="1453159"/>
            <a:ext cx="301686" cy="369332"/>
          </a:xfrm>
          <a:prstGeom prst="rect">
            <a:avLst/>
          </a:prstGeom>
          <a:noFill/>
        </p:spPr>
        <p:txBody>
          <a:bodyPr wrap="none" rtlCol="0">
            <a:spAutoFit/>
          </a:bodyPr>
          <a:lstStyle/>
          <a:p>
            <a:r>
              <a:rPr lang="en-US" dirty="0" smtClean="0">
                <a:solidFill>
                  <a:schemeClr val="bg1"/>
                </a:solidFill>
              </a:rPr>
              <a:t>0</a:t>
            </a:r>
            <a:endParaRPr lang="fr-FR" dirty="0">
              <a:solidFill>
                <a:schemeClr val="bg1"/>
              </a:solidFill>
            </a:endParaRPr>
          </a:p>
        </p:txBody>
      </p:sp>
      <p:sp>
        <p:nvSpPr>
          <p:cNvPr id="3" name="ZoneTexte 2"/>
          <p:cNvSpPr txBox="1"/>
          <p:nvPr/>
        </p:nvSpPr>
        <p:spPr>
          <a:xfrm>
            <a:off x="5436786" y="1453159"/>
            <a:ext cx="744114" cy="369332"/>
          </a:xfrm>
          <a:prstGeom prst="rect">
            <a:avLst/>
          </a:prstGeom>
          <a:noFill/>
        </p:spPr>
        <p:txBody>
          <a:bodyPr wrap="none" rtlCol="0">
            <a:spAutoFit/>
          </a:bodyPr>
          <a:lstStyle/>
          <a:p>
            <a:r>
              <a:rPr lang="en-US" dirty="0" smtClean="0">
                <a:solidFill>
                  <a:schemeClr val="bg1"/>
                </a:solidFill>
              </a:rPr>
              <a:t>17 [V]</a:t>
            </a:r>
            <a:endParaRPr lang="fr-FR" dirty="0">
              <a:solidFill>
                <a:schemeClr val="bg1"/>
              </a:solidFill>
            </a:endParaRPr>
          </a:p>
        </p:txBody>
      </p:sp>
      <p:sp>
        <p:nvSpPr>
          <p:cNvPr id="23" name="Rectangle 22">
            <a:extLst>
              <a:ext uri="{FF2B5EF4-FFF2-40B4-BE49-F238E27FC236}">
                <a16:creationId xmlns:a16="http://schemas.microsoft.com/office/drawing/2014/main" id="{03D8EEFC-1F26-9A4C-B67A-7216A163A33A}"/>
              </a:ext>
            </a:extLst>
          </p:cNvPr>
          <p:cNvSpPr/>
          <p:nvPr/>
        </p:nvSpPr>
        <p:spPr>
          <a:xfrm>
            <a:off x="6743369" y="5379143"/>
            <a:ext cx="5082284" cy="1323439"/>
          </a:xfrm>
          <a:prstGeom prst="rect">
            <a:avLst/>
          </a:prstGeom>
          <a:solidFill>
            <a:schemeClr val="accent4">
              <a:lumMod val="20000"/>
              <a:lumOff val="80000"/>
            </a:schemeClr>
          </a:solidFill>
          <a:ln>
            <a:solidFill>
              <a:schemeClr val="tx1"/>
            </a:solidFill>
          </a:ln>
        </p:spPr>
        <p:txBody>
          <a:bodyPr wrap="square">
            <a:spAutoFit/>
          </a:bodyPr>
          <a:lstStyle/>
          <a:p>
            <a:r>
              <a:rPr lang="en-US" sz="2000" b="1" dirty="0" smtClean="0">
                <a:sym typeface="Wingdings" panose="05000000000000000000" pitchFamily="2" charset="2"/>
              </a:rPr>
              <a:t>Large </a:t>
            </a:r>
            <a:r>
              <a:rPr lang="en-US" sz="2000" b="1" dirty="0">
                <a:sym typeface="Wingdings" panose="05000000000000000000" pitchFamily="2" charset="2"/>
              </a:rPr>
              <a:t>spacecraft potential w.r.t. the energy of ambient electrons and ions</a:t>
            </a:r>
            <a:r>
              <a:rPr lang="en-US" sz="2000" b="1" dirty="0" smtClean="0">
                <a:sym typeface="Wingdings" panose="05000000000000000000" pitchFamily="2" charset="2"/>
              </a:rPr>
              <a:t>.</a:t>
            </a:r>
          </a:p>
          <a:p>
            <a:r>
              <a:rPr lang="en-US" sz="2000" b="1" dirty="0" smtClean="0">
                <a:sym typeface="Wingdings" panose="05000000000000000000" pitchFamily="2" charset="2"/>
              </a:rPr>
              <a:t></a:t>
            </a:r>
            <a:r>
              <a:rPr lang="en-US" sz="2000" b="1" dirty="0" smtClean="0"/>
              <a:t>Ions </a:t>
            </a:r>
            <a:r>
              <a:rPr lang="en-US" sz="2000" b="1" dirty="0"/>
              <a:t>and electrons </a:t>
            </a:r>
            <a:r>
              <a:rPr lang="en-US" sz="2000" b="1" dirty="0" smtClean="0"/>
              <a:t>measurements expected </a:t>
            </a:r>
            <a:r>
              <a:rPr lang="en-US" sz="2000" b="1" dirty="0"/>
              <a:t>to be </a:t>
            </a:r>
            <a:r>
              <a:rPr lang="en-US" sz="2000" b="1" dirty="0" smtClean="0"/>
              <a:t>affected [MPPE].</a:t>
            </a:r>
          </a:p>
        </p:txBody>
      </p:sp>
    </p:spTree>
    <p:extLst>
      <p:ext uri="{BB962C8B-B14F-4D97-AF65-F5344CB8AC3E}">
        <p14:creationId xmlns:p14="http://schemas.microsoft.com/office/powerpoint/2010/main" val="3355836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1869</TotalTime>
  <Words>2305</Words>
  <Application>Microsoft Office PowerPoint</Application>
  <PresentationFormat>Grand écran</PresentationFormat>
  <Paragraphs>284</Paragraphs>
  <Slides>19</Slides>
  <Notes>18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19</vt:i4>
      </vt:variant>
    </vt:vector>
  </HeadingPairs>
  <TitlesOfParts>
    <vt:vector size="25" baseType="lpstr">
      <vt:lpstr>Arial</vt:lpstr>
      <vt:lpstr>Calibri</vt:lpstr>
      <vt:lpstr>Calibri Light</vt:lpstr>
      <vt:lpstr>Cambria Math</vt:lpstr>
      <vt:lpstr>Wingdings</vt:lpstr>
      <vt:lpstr>Thème Office</vt:lpstr>
      <vt:lpstr>SPIS simulations of  BepiColombo MMO/MIO spacecraft</vt:lpstr>
      <vt:lpstr>The BepiColombo launch last week  in Kourou was a success!</vt:lpstr>
      <vt:lpstr>The BepiColombo mission</vt:lpstr>
      <vt:lpstr>The BepiColombo mission</vt:lpstr>
      <vt:lpstr>The BepiColombo mission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The BepiColombo mission</vt:lpstr>
      <vt:lpstr>Présentation PowerPoint</vt:lpstr>
      <vt:lpstr>Présentation PowerPoint</vt:lpstr>
      <vt:lpstr>Présentation PowerPoint</vt:lpstr>
      <vt:lpstr>Présentation PowerPoint</vt:lpstr>
    </vt:vector>
  </TitlesOfParts>
  <Company>CNRS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Preliminary simulations about MMO (BepiColombo mission)</dc:title>
  <dc:creator>lbuccian</dc:creator>
  <cp:lastModifiedBy>lbuccian</cp:lastModifiedBy>
  <cp:revision>109</cp:revision>
  <cp:lastPrinted>2018-10-23T07:53:02Z</cp:lastPrinted>
  <dcterms:created xsi:type="dcterms:W3CDTF">2018-10-19T14:05:14Z</dcterms:created>
  <dcterms:modified xsi:type="dcterms:W3CDTF">2018-10-24T22:27:30Z</dcterms:modified>
</cp:coreProperties>
</file>