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5" r:id="rId6"/>
    <p:sldId id="264" r:id="rId7"/>
    <p:sldId id="266" r:id="rId8"/>
    <p:sldId id="268" r:id="rId9"/>
    <p:sldId id="270" r:id="rId10"/>
    <p:sldId id="275" r:id="rId11"/>
    <p:sldId id="280" r:id="rId12"/>
    <p:sldId id="281" r:id="rId13"/>
    <p:sldId id="282" r:id="rId14"/>
    <p:sldId id="283" r:id="rId15"/>
    <p:sldId id="271" r:id="rId16"/>
    <p:sldId id="284" r:id="rId17"/>
    <p:sldId id="285" r:id="rId18"/>
    <p:sldId id="286" r:id="rId19"/>
    <p:sldId id="272" r:id="rId20"/>
    <p:sldId id="273" r:id="rId21"/>
    <p:sldId id="267" r:id="rId22"/>
    <p:sldId id="287" r:id="rId23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B0A"/>
    <a:srgbClr val="0070C0"/>
    <a:srgbClr val="00705C"/>
    <a:srgbClr val="00549F"/>
    <a:srgbClr val="0098DB"/>
    <a:srgbClr val="FDC82F"/>
    <a:srgbClr val="00338D"/>
    <a:srgbClr val="D0103A"/>
    <a:srgbClr val="008542"/>
    <a:srgbClr val="E37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>
        <p:scale>
          <a:sx n="112" d="100"/>
          <a:sy n="112" d="100"/>
        </p:scale>
        <p:origin x="-8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25/10/18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0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1" y="-1142999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65932" y="6623023"/>
            <a:ext cx="6826666" cy="111519"/>
            <a:chOff x="172269" y="6621494"/>
            <a:chExt cx="6826666" cy="111519"/>
          </a:xfrm>
        </p:grpSpPr>
        <p:pic>
          <p:nvPicPr>
            <p:cNvPr id="39" name="Picture 38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" name="Picture 2" descr="PPT_Footer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spect="1" noChangeArrowheads="1"/>
          </p:cNvSpPr>
          <p:nvPr userDrawn="1"/>
        </p:nvSpPr>
        <p:spPr bwMode="auto">
          <a:xfrm>
            <a:off x="7724462" y="6279900"/>
            <a:ext cx="12763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  <a:latin typeface="Helvetica"/>
                <a:cs typeface="Helvetica"/>
              </a:rPr>
              <a:t>Mika</a:t>
            </a:r>
            <a:r>
              <a:rPr lang="en-GB" sz="800" baseline="0" noProof="1" smtClean="0">
                <a:solidFill>
                  <a:schemeClr val="bg2"/>
                </a:solidFill>
                <a:latin typeface="Helvetica"/>
                <a:cs typeface="Helvetica"/>
              </a:rPr>
              <a:t> Holmberg</a:t>
            </a:r>
            <a:r>
              <a:rPr lang="en-GB" sz="800" noProof="1" smtClean="0">
                <a:solidFill>
                  <a:schemeClr val="bg2"/>
                </a:solidFill>
                <a:latin typeface="Helvetica"/>
                <a:cs typeface="Helvetica"/>
              </a:rPr>
              <a:t> | Slide  </a:t>
            </a:r>
            <a:fld id="{C7337D46-5E24-4BD7-9640-3902689E4C8A}" type="slidenum">
              <a:rPr lang="en-GB" sz="800" noProof="1" smtClean="0">
                <a:solidFill>
                  <a:schemeClr val="bg2"/>
                </a:solidFill>
                <a:latin typeface="Helvetica"/>
                <a:cs typeface="Helvetica"/>
              </a:rPr>
              <a:t>‹#›</a:t>
            </a:fld>
            <a:endParaRPr lang="en-GB" sz="800" noProof="1">
              <a:solidFill>
                <a:schemeClr val="bg2"/>
              </a:solidFill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33" name="Rectangle 2"/>
          <p:cNvSpPr/>
          <p:nvPr userDrawn="1"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172800" y="6618883"/>
            <a:ext cx="6826666" cy="111519"/>
            <a:chOff x="172269" y="6621494"/>
            <a:chExt cx="6826666" cy="111519"/>
          </a:xfrm>
        </p:grpSpPr>
        <p:pic>
          <p:nvPicPr>
            <p:cNvPr id="39" name="Picture 38" descr="at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b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a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h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cz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s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uk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si.png"/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Helvetica"/>
          <a:ea typeface="+mj-ea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Helvetica"/>
          <a:ea typeface="+mn-ea"/>
          <a:cs typeface="Helvetica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Helvetica"/>
          <a:cs typeface="Helvetica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Helvetica"/>
          <a:cs typeface="Helvetica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Helvetica"/>
          <a:cs typeface="Helvetica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Helvetica"/>
          <a:cs typeface="Helvetic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microsoft.com/office/2007/relationships/hdphoto" Target="../media/hdphoto1.wdp"/><Relationship Id="rId5" Type="http://schemas.openxmlformats.org/officeDocument/2006/relationships/image" Target="../media/image35.jp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14800" y="1397881"/>
            <a:ext cx="7972425" cy="384720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dirty="0" smtClean="0">
                <a:ln/>
                <a:solidFill>
                  <a:schemeClr val="accent3"/>
                </a:solidFill>
              </a:rPr>
              <a:t/>
            </a:r>
            <a:br>
              <a:rPr lang="en-GB" dirty="0" smtClean="0">
                <a:ln/>
                <a:solidFill>
                  <a:schemeClr val="accent3"/>
                </a:solidFill>
              </a:rPr>
            </a:br>
            <a:r>
              <a:rPr lang="en-GB" dirty="0">
                <a:ln/>
                <a:solidFill>
                  <a:schemeClr val="accent3"/>
                </a:solidFill>
              </a:rPr>
              <a:t/>
            </a:r>
            <a:br>
              <a:rPr lang="en-GB" dirty="0">
                <a:ln/>
                <a:solidFill>
                  <a:schemeClr val="accent3"/>
                </a:solidFill>
              </a:rPr>
            </a:br>
            <a:r>
              <a:rPr lang="en-GB" dirty="0" smtClean="0">
                <a:ln/>
                <a:solidFill>
                  <a:schemeClr val="accent3"/>
                </a:solidFill>
              </a:rPr>
              <a:t/>
            </a:r>
            <a:br>
              <a:rPr lang="en-GB" dirty="0" smtClean="0">
                <a:ln/>
                <a:solidFill>
                  <a:schemeClr val="accent3"/>
                </a:solidFill>
              </a:rPr>
            </a:br>
            <a:r>
              <a:rPr lang="en-GB" sz="2000" dirty="0" smtClean="0">
                <a:ln/>
                <a:solidFill>
                  <a:schemeClr val="accent3"/>
                </a:solidFill>
                <a:latin typeface="Helvetica"/>
                <a:cs typeface="Helvetica"/>
              </a:rPr>
              <a:t>25th SPINE workshop</a:t>
            </a:r>
            <a:br>
              <a:rPr lang="en-GB" sz="2000" dirty="0" smtClean="0">
                <a:ln/>
                <a:solidFill>
                  <a:schemeClr val="accent3"/>
                </a:solidFill>
                <a:latin typeface="Helvetica"/>
                <a:cs typeface="Helvetica"/>
              </a:rPr>
            </a:br>
            <a:r>
              <a:rPr lang="en-GB" sz="2000" dirty="0">
                <a:ln/>
                <a:solidFill>
                  <a:schemeClr val="accent3"/>
                </a:solidFill>
                <a:latin typeface="Helvetica"/>
                <a:cs typeface="Helvetica"/>
              </a:rPr>
              <a:t/>
            </a:r>
            <a:br>
              <a:rPr lang="en-GB" sz="2000" dirty="0">
                <a:ln/>
                <a:solidFill>
                  <a:schemeClr val="accent3"/>
                </a:solidFill>
                <a:latin typeface="Helvetica"/>
                <a:cs typeface="Helvetica"/>
              </a:rPr>
            </a:br>
            <a:r>
              <a:rPr lang="en-GB" sz="1800" dirty="0" smtClean="0">
                <a:ln/>
                <a:solidFill>
                  <a:schemeClr val="accent3"/>
                </a:solidFill>
                <a:latin typeface="Helvetica"/>
                <a:cs typeface="Helvetica"/>
              </a:rPr>
              <a:t>Mika Holmberg, Fabrice Cipriani, Grégoire Déprez, </a:t>
            </a:r>
            <a:br>
              <a:rPr lang="en-GB" sz="1800" dirty="0" smtClean="0">
                <a:ln/>
                <a:solidFill>
                  <a:schemeClr val="accent3"/>
                </a:solidFill>
                <a:latin typeface="Helvetica"/>
                <a:cs typeface="Helvetica"/>
              </a:rPr>
            </a:br>
            <a:r>
              <a:rPr lang="en-GB" sz="1800" dirty="0" smtClean="0">
                <a:ln/>
                <a:solidFill>
                  <a:schemeClr val="accent3"/>
                </a:solidFill>
                <a:latin typeface="Helvetica"/>
                <a:cs typeface="Helvetica"/>
              </a:rPr>
              <a:t>David Rodgers, Sebastien Hess, Thomas Nilsson</a:t>
            </a:r>
            <a:br>
              <a:rPr lang="en-GB" sz="1800" dirty="0" smtClean="0">
                <a:ln/>
                <a:solidFill>
                  <a:schemeClr val="accent3"/>
                </a:solidFill>
                <a:latin typeface="Helvetica"/>
                <a:cs typeface="Helvetica"/>
              </a:rPr>
            </a:br>
            <a:r>
              <a:rPr lang="en-GB" sz="1800" dirty="0" smtClean="0">
                <a:ln/>
                <a:solidFill>
                  <a:schemeClr val="accent3"/>
                </a:solidFill>
                <a:latin typeface="Helvetica"/>
                <a:cs typeface="Helvetica"/>
              </a:rPr>
              <a:t/>
            </a:r>
            <a:br>
              <a:rPr lang="en-GB" sz="1800" dirty="0" smtClean="0">
                <a:ln/>
                <a:solidFill>
                  <a:schemeClr val="accent3"/>
                </a:solidFill>
                <a:latin typeface="Helvetica"/>
                <a:cs typeface="Helvetica"/>
              </a:rPr>
            </a:br>
            <a:r>
              <a:rPr lang="en-GB" sz="1800" dirty="0" smtClean="0">
                <a:ln/>
                <a:solidFill>
                  <a:schemeClr val="accent3"/>
                </a:solidFill>
                <a:latin typeface="Helvetica"/>
                <a:cs typeface="Helvetica"/>
              </a:rPr>
              <a:t>ESA/TEC-EPS, ONERA, IRF</a:t>
            </a:r>
            <a:br>
              <a:rPr lang="en-GB" sz="1800" dirty="0" smtClean="0">
                <a:ln/>
                <a:solidFill>
                  <a:schemeClr val="accent3"/>
                </a:solidFill>
                <a:latin typeface="Helvetica"/>
                <a:cs typeface="Helvetica"/>
              </a:rPr>
            </a:br>
            <a:r>
              <a:rPr lang="en-GB" sz="1800" dirty="0">
                <a:ln/>
                <a:solidFill>
                  <a:schemeClr val="accent3"/>
                </a:solidFill>
                <a:latin typeface="Helvetica"/>
                <a:cs typeface="Helvetica"/>
              </a:rPr>
              <a:t/>
            </a:r>
            <a:br>
              <a:rPr lang="en-GB" sz="1800" dirty="0">
                <a:ln/>
                <a:solidFill>
                  <a:schemeClr val="accent3"/>
                </a:solidFill>
                <a:latin typeface="Helvetica"/>
                <a:cs typeface="Helvetica"/>
              </a:rPr>
            </a:br>
            <a:r>
              <a:rPr lang="en-GB" sz="1800" dirty="0" smtClean="0">
                <a:ln/>
                <a:solidFill>
                  <a:schemeClr val="accent3"/>
                </a:solidFill>
                <a:latin typeface="Helvetica"/>
                <a:cs typeface="Helvetica"/>
              </a:rPr>
              <a:t>25/10/2018</a:t>
            </a:r>
            <a:endParaRPr lang="en-GB" sz="1800" dirty="0">
              <a:ln/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33537" y="1930723"/>
            <a:ext cx="6496791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2400" dirty="0">
                <a:ln/>
                <a:solidFill>
                  <a:schemeClr val="accent3"/>
                </a:solidFill>
                <a:latin typeface="Helvetica"/>
                <a:cs typeface="Helvetica"/>
              </a:rPr>
              <a:t>Cassini plasma wake simulations compared to </a:t>
            </a:r>
            <a:endParaRPr lang="en-GB" sz="2400" dirty="0" smtClean="0">
              <a:ln/>
              <a:solidFill>
                <a:schemeClr val="accent3"/>
              </a:solidFill>
              <a:latin typeface="Helvetica"/>
              <a:cs typeface="Helvetica"/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ln/>
                <a:solidFill>
                  <a:schemeClr val="accent3"/>
                </a:solidFill>
                <a:latin typeface="Helvetica"/>
                <a:cs typeface="Helvetica"/>
              </a:rPr>
              <a:t>Langmuir </a:t>
            </a:r>
            <a:r>
              <a:rPr lang="en-GB" sz="2400" dirty="0">
                <a:ln/>
                <a:solidFill>
                  <a:schemeClr val="accent3"/>
                </a:solidFill>
                <a:latin typeface="Helvetica"/>
                <a:cs typeface="Helvetica"/>
              </a:rPr>
              <a:t>probe measurements</a:t>
            </a:r>
            <a:endParaRPr lang="en-GB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05889" y="3689591"/>
            <a:ext cx="3180065" cy="2519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Simulation setup - The environment and the spacecraft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33" y="938091"/>
            <a:ext cx="4686508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HGA pointing towards Earth and Sun, and spacecraft rolls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10:10 to 10:29 LP in undisturbed plasma flow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10:30 to 10:48 LP in region where the plasma flow is disturbed by the spacecraft, i.e., the ion wake</a:t>
            </a:r>
          </a:p>
        </p:txBody>
      </p:sp>
      <p:pic>
        <p:nvPicPr>
          <p:cNvPr id="6" name="Picture 5" descr="LP angle and ni 201003031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13" y="679299"/>
            <a:ext cx="3704872" cy="259036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20320" y="4896663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9925" y="4382341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Plasma flow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7533" y="1933368"/>
            <a:ext cx="445471" cy="37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22404" y="3279140"/>
            <a:ext cx="342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Studied time interval, 2010-03-03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558" y="5733756"/>
            <a:ext cx="456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Relative flow direction (red), LP direction (blue), and the position of the s/c in Saturn Sun equatorial coordinates and over time</a:t>
            </a:r>
            <a:endParaRPr lang="en-US" sz="1000" dirty="0"/>
          </a:p>
        </p:txBody>
      </p:sp>
      <p:pic>
        <p:nvPicPr>
          <p:cNvPr id="13" name="Picture 12" descr="Screen Shot 2018-10-22 at 11.26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3184">
            <a:off x="6819984" y="3812215"/>
            <a:ext cx="1283798" cy="20592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96450" y="4125034"/>
            <a:ext cx="241391" cy="89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10606" y="5271862"/>
            <a:ext cx="423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LP</a:t>
            </a:r>
            <a:endParaRPr lang="en-US" sz="1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385196" y="5167865"/>
            <a:ext cx="62873" cy="1508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6" y="3030979"/>
            <a:ext cx="4568838" cy="25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05889" y="3689591"/>
            <a:ext cx="3180065" cy="2519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Simulation setup - The environment and the spacecraft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33" y="938091"/>
            <a:ext cx="4686508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HGA pointing towards Earth and Sun, and spacecraft rolls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10:10 to 10:29 LP in undisturbed plasma flow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10:30 to 10:48 LP in region where the plasma flow is disturbed by the spacecraft, i.e., the ion wake</a:t>
            </a:r>
          </a:p>
        </p:txBody>
      </p:sp>
      <p:pic>
        <p:nvPicPr>
          <p:cNvPr id="6" name="Picture 5" descr="LP angle and ni 201003031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13" y="679299"/>
            <a:ext cx="3704872" cy="259036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20320" y="4896663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9925" y="4382341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Plasma flow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5611" y="1715383"/>
            <a:ext cx="445471" cy="37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22404" y="3279140"/>
            <a:ext cx="342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Studied time interval, 2010-03-03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558" y="5733756"/>
            <a:ext cx="456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Relative flow direction (red), LP direction (blue), and the position of the s/c in Saturn Sun equatorial coordinates and over time</a:t>
            </a:r>
            <a:endParaRPr lang="en-US" sz="1000" dirty="0"/>
          </a:p>
        </p:txBody>
      </p:sp>
      <p:pic>
        <p:nvPicPr>
          <p:cNvPr id="13" name="Picture 12" descr="Screen Shot 2018-10-19 at 18.38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8463" y="3861193"/>
            <a:ext cx="1792771" cy="20850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85471" y="5277393"/>
            <a:ext cx="423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LP</a:t>
            </a:r>
            <a:endParaRPr lang="en-US" sz="10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359009" y="5266865"/>
            <a:ext cx="51336" cy="1273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2" y="3065577"/>
            <a:ext cx="4532244" cy="25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4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9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Results – Plasma wake structure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91686"/>
            <a:ext cx="8748000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Ion density at the position of the probe</a:t>
            </a:r>
          </a:p>
          <a:p>
            <a:endParaRPr lang="en-US" dirty="0" smtClean="0"/>
          </a:p>
        </p:txBody>
      </p:sp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0" y="1213098"/>
            <a:ext cx="3789203" cy="2066214"/>
          </a:xfrm>
          <a:prstGeom prst="rect">
            <a:avLst/>
          </a:prstGeo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74" y="3203323"/>
            <a:ext cx="2609621" cy="290952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6273977" y="4894999"/>
            <a:ext cx="303863" cy="308852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5" y="3497120"/>
            <a:ext cx="4216266" cy="255886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06327" y="2720818"/>
            <a:ext cx="342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Studied time interval, 2010-03-03</a:t>
            </a:r>
            <a:endParaRPr lang="en-US" sz="1000" dirty="0"/>
          </a:p>
        </p:txBody>
      </p:sp>
      <p:sp>
        <p:nvSpPr>
          <p:cNvPr id="11" name="Right Arrow 10"/>
          <p:cNvSpPr/>
          <p:nvPr/>
        </p:nvSpPr>
        <p:spPr>
          <a:xfrm>
            <a:off x="122061" y="4707118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56868" y="4221227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Plasma flow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902" y="1298426"/>
            <a:ext cx="635033" cy="1535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4072" y="1317351"/>
            <a:ext cx="710858" cy="157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800" dirty="0" smtClean="0"/>
              <a:t>50</a:t>
            </a:r>
          </a:p>
          <a:p>
            <a:pPr>
              <a:lnSpc>
                <a:spcPct val="110000"/>
              </a:lnSpc>
            </a:pPr>
            <a:r>
              <a:rPr lang="en-US" sz="800" dirty="0" smtClean="0"/>
              <a:t>45</a:t>
            </a:r>
          </a:p>
          <a:p>
            <a:pPr>
              <a:lnSpc>
                <a:spcPct val="110000"/>
              </a:lnSpc>
            </a:pPr>
            <a:r>
              <a:rPr lang="en-US" sz="800" dirty="0" smtClean="0"/>
              <a:t>40</a:t>
            </a:r>
          </a:p>
          <a:p>
            <a:pPr>
              <a:lnSpc>
                <a:spcPct val="110000"/>
              </a:lnSpc>
            </a:pPr>
            <a:r>
              <a:rPr lang="en-US" sz="800" dirty="0" smtClean="0"/>
              <a:t>35</a:t>
            </a:r>
          </a:p>
          <a:p>
            <a:pPr>
              <a:lnSpc>
                <a:spcPct val="110000"/>
              </a:lnSpc>
            </a:pPr>
            <a:r>
              <a:rPr lang="en-US" sz="800" dirty="0" smtClean="0"/>
              <a:t>30</a:t>
            </a:r>
          </a:p>
          <a:p>
            <a:pPr>
              <a:lnSpc>
                <a:spcPct val="110000"/>
              </a:lnSpc>
            </a:pPr>
            <a:r>
              <a:rPr lang="en-US" sz="800" dirty="0" smtClean="0"/>
              <a:t>25</a:t>
            </a:r>
          </a:p>
          <a:p>
            <a:pPr>
              <a:lnSpc>
                <a:spcPct val="110000"/>
              </a:lnSpc>
            </a:pPr>
            <a:r>
              <a:rPr lang="en-US" sz="800" dirty="0" smtClean="0"/>
              <a:t>20</a:t>
            </a:r>
          </a:p>
          <a:p>
            <a:pPr>
              <a:lnSpc>
                <a:spcPct val="110000"/>
              </a:lnSpc>
            </a:pPr>
            <a:r>
              <a:rPr lang="en-US" sz="800" dirty="0" smtClean="0"/>
              <a:t>15</a:t>
            </a:r>
          </a:p>
          <a:p>
            <a:pPr>
              <a:lnSpc>
                <a:spcPct val="110000"/>
              </a:lnSpc>
            </a:pPr>
            <a:r>
              <a:rPr lang="en-US" sz="800" dirty="0" smtClean="0"/>
              <a:t>10</a:t>
            </a:r>
          </a:p>
          <a:p>
            <a:pPr>
              <a:lnSpc>
                <a:spcPct val="110000"/>
              </a:lnSpc>
            </a:pPr>
            <a:r>
              <a:rPr lang="en-US" sz="800" dirty="0" smtClean="0"/>
              <a:t>  5</a:t>
            </a:r>
          </a:p>
          <a:p>
            <a:pPr>
              <a:lnSpc>
                <a:spcPct val="110000"/>
              </a:lnSpc>
            </a:pPr>
            <a:r>
              <a:rPr lang="en-US" sz="800" dirty="0" smtClean="0"/>
              <a:t>  0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8433" y="1853986"/>
            <a:ext cx="123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867185" y="1157030"/>
            <a:ext cx="653989" cy="2076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58456" y="2956914"/>
            <a:ext cx="1013408" cy="4075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75702" y="2956913"/>
            <a:ext cx="995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 (m)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995201" y="5544211"/>
            <a:ext cx="454949" cy="274841"/>
          </a:xfrm>
          <a:prstGeom prst="rect">
            <a:avLst/>
          </a:prstGeom>
          <a:solidFill>
            <a:srgbClr val="F90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464946" y="4508392"/>
            <a:ext cx="123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631383" y="4423859"/>
            <a:ext cx="123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909898" y="5192640"/>
            <a:ext cx="299654" cy="133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5201" y="5250416"/>
            <a:ext cx="720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/>
              <a:t>s/c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5508343" y="5579062"/>
            <a:ext cx="381395" cy="386542"/>
          </a:xfrm>
          <a:prstGeom prst="rect">
            <a:avLst/>
          </a:prstGeom>
          <a:solidFill>
            <a:srgbClr val="F90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6650528" y="3485758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894940" y="3302267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Plasma flow</a:t>
            </a:r>
            <a:endParaRPr lang="en-US" sz="1200" dirty="0">
              <a:latin typeface="Helvetica"/>
              <a:cs typeface="Helvetica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719453" y="3473280"/>
            <a:ext cx="8641" cy="25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26621" y="3441536"/>
            <a:ext cx="720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/>
              <a:t>s/c</a:t>
            </a:r>
            <a:endParaRPr lang="en-US" sz="1200" dirty="0"/>
          </a:p>
        </p:txBody>
      </p:sp>
      <p:pic>
        <p:nvPicPr>
          <p:cNvPr id="56" name="Picture 55" descr="M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41" y="538479"/>
            <a:ext cx="3208079" cy="219456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426182" y="4946848"/>
            <a:ext cx="372642" cy="106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10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76" y="3156285"/>
            <a:ext cx="3348257" cy="296947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22" name="Picture 21" descr="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2" y="3482461"/>
            <a:ext cx="3199688" cy="2703779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6" name="Picture 5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4" y="1101777"/>
            <a:ext cx="3701999" cy="2177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9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Results – Plasma wake structure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91686"/>
            <a:ext cx="8748000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Ion density at the position of the probe</a:t>
            </a:r>
          </a:p>
          <a:p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5703758" y="5011822"/>
            <a:ext cx="303863" cy="308852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6327" y="2720818"/>
            <a:ext cx="342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Studied time interval, 2010-03-03</a:t>
            </a:r>
            <a:endParaRPr lang="en-US" sz="1000" dirty="0"/>
          </a:p>
        </p:txBody>
      </p:sp>
      <p:sp>
        <p:nvSpPr>
          <p:cNvPr id="11" name="Right Arrow 10"/>
          <p:cNvSpPr/>
          <p:nvPr/>
        </p:nvSpPr>
        <p:spPr>
          <a:xfrm>
            <a:off x="122061" y="4707118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56868" y="4221227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Plasma flow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38" y="1254630"/>
            <a:ext cx="763349" cy="1535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3124" y="1295453"/>
            <a:ext cx="710858" cy="15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 smtClean="0"/>
              <a:t>35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30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25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20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15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10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  5</a:t>
            </a:r>
          </a:p>
          <a:p>
            <a:pPr>
              <a:lnSpc>
                <a:spcPct val="150000"/>
              </a:lnSpc>
            </a:pPr>
            <a:r>
              <a:rPr lang="en-US" sz="800" dirty="0" smtClean="0"/>
              <a:t>  0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8433" y="1853986"/>
            <a:ext cx="123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901745" y="1053350"/>
            <a:ext cx="653989" cy="2076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29724" y="2932707"/>
            <a:ext cx="1127168" cy="4075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75702" y="2956913"/>
            <a:ext cx="995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 (m)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934714" y="5768851"/>
            <a:ext cx="454949" cy="274841"/>
          </a:xfrm>
          <a:prstGeom prst="rect">
            <a:avLst/>
          </a:prstGeom>
          <a:solidFill>
            <a:srgbClr val="F90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583699" y="4629352"/>
            <a:ext cx="123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614103" y="4449779"/>
            <a:ext cx="123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993562" y="5386767"/>
            <a:ext cx="249086" cy="996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91524" y="5492336"/>
            <a:ext cx="720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/>
              <a:t>s/c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4817170" y="5561782"/>
            <a:ext cx="381395" cy="386542"/>
          </a:xfrm>
          <a:prstGeom prst="rect">
            <a:avLst/>
          </a:prstGeom>
          <a:solidFill>
            <a:srgbClr val="F90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 rot="2752907">
            <a:off x="6244448" y="3503038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506143" y="3293627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Plasma flow</a:t>
            </a:r>
            <a:endParaRPr lang="en-US" sz="1200" dirty="0">
              <a:latin typeface="Helvetica"/>
              <a:cs typeface="Helvetica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149237" y="3456000"/>
            <a:ext cx="207352" cy="233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251441" y="3294656"/>
            <a:ext cx="720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/>
              <a:t>s/c</a:t>
            </a:r>
            <a:endParaRPr lang="en-US" sz="1200" dirty="0"/>
          </a:p>
        </p:txBody>
      </p:sp>
      <p:pic>
        <p:nvPicPr>
          <p:cNvPr id="39" name="Picture 38" descr="M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26" y="530860"/>
            <a:ext cx="3225373" cy="220218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5852080" y="5060908"/>
            <a:ext cx="372642" cy="106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99" y="3034948"/>
            <a:ext cx="3053598" cy="323866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88" y="3415767"/>
            <a:ext cx="2954932" cy="289069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4" name="Picture 3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0" y="1096350"/>
            <a:ext cx="3797355" cy="2223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9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Results – Plasma wake structure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91686"/>
            <a:ext cx="8748000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Ion density at the position of the probe</a:t>
            </a:r>
          </a:p>
          <a:p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5591058" y="5242253"/>
            <a:ext cx="429056" cy="412316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6327" y="2720818"/>
            <a:ext cx="342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Studied time interval, 2010-03-03</a:t>
            </a:r>
            <a:endParaRPr lang="en-US" sz="1000" dirty="0"/>
          </a:p>
        </p:txBody>
      </p:sp>
      <p:sp>
        <p:nvSpPr>
          <p:cNvPr id="11" name="Right Arrow 10"/>
          <p:cNvSpPr/>
          <p:nvPr/>
        </p:nvSpPr>
        <p:spPr>
          <a:xfrm>
            <a:off x="220593" y="4707118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716" y="4243125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Plasma flow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586" y="1298426"/>
            <a:ext cx="763349" cy="1535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5540" y="1350198"/>
            <a:ext cx="710858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800" dirty="0" smtClean="0"/>
              <a:t>20.0</a:t>
            </a:r>
          </a:p>
          <a:p>
            <a:pPr>
              <a:lnSpc>
                <a:spcPct val="130000"/>
              </a:lnSpc>
            </a:pPr>
            <a:r>
              <a:rPr lang="en-US" sz="800" dirty="0" smtClean="0"/>
              <a:t>17.5</a:t>
            </a:r>
          </a:p>
          <a:p>
            <a:pPr>
              <a:lnSpc>
                <a:spcPct val="130000"/>
              </a:lnSpc>
            </a:pPr>
            <a:r>
              <a:rPr lang="en-US" sz="800" dirty="0" smtClean="0"/>
              <a:t>15.0</a:t>
            </a:r>
          </a:p>
          <a:p>
            <a:pPr>
              <a:lnSpc>
                <a:spcPct val="130000"/>
              </a:lnSpc>
            </a:pPr>
            <a:r>
              <a:rPr lang="en-US" sz="800" dirty="0" smtClean="0"/>
              <a:t>12.5</a:t>
            </a:r>
          </a:p>
          <a:p>
            <a:pPr>
              <a:lnSpc>
                <a:spcPct val="130000"/>
              </a:lnSpc>
            </a:pPr>
            <a:r>
              <a:rPr lang="en-US" sz="800" dirty="0" smtClean="0"/>
              <a:t>10.0</a:t>
            </a:r>
          </a:p>
          <a:p>
            <a:pPr>
              <a:lnSpc>
                <a:spcPct val="130000"/>
              </a:lnSpc>
            </a:pPr>
            <a:r>
              <a:rPr lang="en-US" sz="800" dirty="0" smtClean="0"/>
              <a:t> 7.5</a:t>
            </a:r>
          </a:p>
          <a:p>
            <a:pPr>
              <a:lnSpc>
                <a:spcPct val="130000"/>
              </a:lnSpc>
            </a:pPr>
            <a:r>
              <a:rPr lang="en-US" sz="800" dirty="0" smtClean="0"/>
              <a:t> 5.0</a:t>
            </a:r>
          </a:p>
          <a:p>
            <a:pPr>
              <a:lnSpc>
                <a:spcPct val="130000"/>
              </a:lnSpc>
            </a:pPr>
            <a:r>
              <a:rPr lang="en-US" sz="800" dirty="0" smtClean="0"/>
              <a:t> 2.5</a:t>
            </a:r>
          </a:p>
          <a:p>
            <a:pPr>
              <a:lnSpc>
                <a:spcPct val="130000"/>
              </a:lnSpc>
            </a:pPr>
            <a:r>
              <a:rPr lang="en-US" sz="800" dirty="0" smtClean="0"/>
              <a:t> 0.0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5359" y="1853986"/>
            <a:ext cx="123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901745" y="1042401"/>
            <a:ext cx="653989" cy="2076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73513" y="2965554"/>
            <a:ext cx="1116223" cy="4075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75702" y="2956913"/>
            <a:ext cx="995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 (m)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945662" y="5867392"/>
            <a:ext cx="454949" cy="274841"/>
          </a:xfrm>
          <a:prstGeom prst="rect">
            <a:avLst/>
          </a:prstGeom>
          <a:solidFill>
            <a:srgbClr val="F90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430431" y="4476069"/>
            <a:ext cx="123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504626" y="4471677"/>
            <a:ext cx="123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960718" y="5397716"/>
            <a:ext cx="249086" cy="996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91524" y="5492336"/>
            <a:ext cx="720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/>
              <a:t>s/c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4839066" y="5693170"/>
            <a:ext cx="381395" cy="386542"/>
          </a:xfrm>
          <a:prstGeom prst="rect">
            <a:avLst/>
          </a:prstGeom>
          <a:solidFill>
            <a:srgbClr val="F90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>
            <a:off x="6561929" y="3546833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363827" y="3096551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Plasma flow</a:t>
            </a:r>
            <a:endParaRPr lang="en-US" sz="1200" dirty="0">
              <a:latin typeface="Helvetica"/>
              <a:cs typeface="Helvetica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035904" y="3667382"/>
            <a:ext cx="287841" cy="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44908" y="3294656"/>
            <a:ext cx="720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/>
              <a:t>s/c</a:t>
            </a:r>
            <a:endParaRPr lang="en-US" sz="1200" dirty="0"/>
          </a:p>
        </p:txBody>
      </p:sp>
      <p:pic>
        <p:nvPicPr>
          <p:cNvPr id="25" name="Picture 24" descr="M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84" y="568960"/>
            <a:ext cx="3084236" cy="212344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5798774" y="5323280"/>
            <a:ext cx="471506" cy="140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2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97" y="2968181"/>
            <a:ext cx="2681111" cy="338011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22" name="Picture 21" descr="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4" y="3369202"/>
            <a:ext cx="2903804" cy="303579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7" y="1138669"/>
            <a:ext cx="4176130" cy="2219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9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Results – Plasma wake structure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91686"/>
            <a:ext cx="8748000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Ion density at the position of the probe</a:t>
            </a:r>
          </a:p>
          <a:p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5676219" y="5441631"/>
            <a:ext cx="420071" cy="41556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86007" y="2720818"/>
            <a:ext cx="342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Studied time interval, 2010-03-03</a:t>
            </a:r>
            <a:endParaRPr lang="en-US" sz="1000" dirty="0"/>
          </a:p>
        </p:txBody>
      </p:sp>
      <p:sp>
        <p:nvSpPr>
          <p:cNvPr id="11" name="Right Arrow 10"/>
          <p:cNvSpPr/>
          <p:nvPr/>
        </p:nvSpPr>
        <p:spPr>
          <a:xfrm>
            <a:off x="290798" y="4698237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465" y="4238987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Plasma flow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214" y="1298426"/>
            <a:ext cx="834259" cy="1535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0306" y="1333416"/>
            <a:ext cx="710858" cy="1534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/>
              <a:t>30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800" dirty="0" smtClean="0"/>
              <a:t>25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800" dirty="0" smtClean="0"/>
              <a:t>20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800" dirty="0" smtClean="0"/>
              <a:t>15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800" dirty="0" smtClean="0"/>
              <a:t>10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800" dirty="0" smtClean="0"/>
              <a:t> 5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sz="800" dirty="0" smtClean="0"/>
              <a:t> 0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8433" y="1853986"/>
            <a:ext cx="123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1867185" y="1139866"/>
            <a:ext cx="653989" cy="2076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65836" y="2976445"/>
            <a:ext cx="1233420" cy="3848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24902" y="2987393"/>
            <a:ext cx="1182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 (m)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 rot="677004">
            <a:off x="1235679" y="6001893"/>
            <a:ext cx="345991" cy="272234"/>
          </a:xfrm>
          <a:prstGeom prst="rect">
            <a:avLst/>
          </a:prstGeom>
          <a:solidFill>
            <a:srgbClr val="F90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505194" y="4679798"/>
            <a:ext cx="123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245370" y="4570688"/>
            <a:ext cx="1232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(cm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170350" y="5640559"/>
            <a:ext cx="299654" cy="133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06505" y="5725580"/>
            <a:ext cx="720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/>
              <a:t>s/c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5024588" y="5798995"/>
            <a:ext cx="360654" cy="429342"/>
          </a:xfrm>
          <a:prstGeom prst="rect">
            <a:avLst/>
          </a:prstGeom>
          <a:solidFill>
            <a:srgbClr val="F90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 rot="18906035">
            <a:off x="6330816" y="3308147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95299" y="3399953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Helvetica"/>
                <a:cs typeface="Helvetica"/>
              </a:rPr>
              <a:t>Plasma flow</a:t>
            </a:r>
            <a:endParaRPr lang="en-US" sz="1200" dirty="0">
              <a:latin typeface="Helvetica"/>
              <a:cs typeface="Helvetica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088909" y="3365726"/>
            <a:ext cx="195228" cy="205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58243" y="3468177"/>
            <a:ext cx="720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</a:t>
            </a:r>
            <a:r>
              <a:rPr lang="en-US" sz="1200" baseline="-25000" dirty="0" smtClean="0"/>
              <a:t>s/c</a:t>
            </a:r>
            <a:endParaRPr lang="en-US" sz="1200" dirty="0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5871021" y="5509594"/>
            <a:ext cx="479111" cy="140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77" y="573895"/>
            <a:ext cx="3084375" cy="21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Results – Measured vs. simulated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16944" y="5642953"/>
            <a:ext cx="630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Angle between probe and relative flow direction (red), measured ion density (blue), measurement uncertainty (light blue) and simulated ion density (black) for 2010-03-03.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375920" y="741680"/>
            <a:ext cx="580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Error of LP n</a:t>
            </a:r>
            <a:r>
              <a:rPr lang="en-US" baseline="-25000" dirty="0" smtClean="0"/>
              <a:t>i</a:t>
            </a:r>
            <a:r>
              <a:rPr lang="en-US" dirty="0" smtClean="0"/>
              <a:t> ~±10 cm</a:t>
            </a:r>
            <a:r>
              <a:rPr lang="en-US" baseline="30000" dirty="0" smtClean="0"/>
              <a:t>-3</a:t>
            </a:r>
            <a:endParaRPr lang="en-US" dirty="0"/>
          </a:p>
        </p:txBody>
      </p:sp>
      <p:pic>
        <p:nvPicPr>
          <p:cNvPr id="8" name="Picture 7" descr="7 with err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" y="1156559"/>
            <a:ext cx="7011133" cy="44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3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Conclusion and future work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80" y="1187601"/>
            <a:ext cx="8748000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Simulated ion densities agrees well with ion densities measured with the Cassini/LP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An excellent agreement can be obtained by varying T</a:t>
            </a:r>
            <a:r>
              <a:rPr lang="en-US" baseline="-25000" dirty="0" smtClean="0"/>
              <a:t>i</a:t>
            </a:r>
            <a:r>
              <a:rPr lang="en-US" dirty="0" smtClean="0"/>
              <a:t> and v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SPIS can be concluded to be very reliable for wake simulations in this plasma regime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Possible indication that T</a:t>
            </a:r>
            <a:r>
              <a:rPr lang="en-US" baseline="-25000" dirty="0" smtClean="0"/>
              <a:t>i</a:t>
            </a:r>
            <a:r>
              <a:rPr lang="en-US" dirty="0" smtClean="0"/>
              <a:t> is lower than measured by CAPS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i.e., in better agreement with LP T</a:t>
            </a:r>
            <a:r>
              <a:rPr lang="en-US" baseline="-25000" dirty="0" smtClean="0"/>
              <a:t>i</a:t>
            </a:r>
            <a:r>
              <a:rPr lang="en-US" dirty="0" smtClean="0"/>
              <a:t> estimates</a:t>
            </a:r>
          </a:p>
          <a:p>
            <a:pPr lvl="1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Additional simulations </a:t>
            </a:r>
            <a:r>
              <a:rPr lang="en-US" dirty="0" smtClean="0"/>
              <a:t>with smaller mesh size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Additional simulations that include the LP, but with larger mesh size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Additional simulation for larger radial distance, i.e. lower plasma density, to show why the wake is less important for statistical studies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Same kind of simulations are being set-up for JUICE, to prepare for future plasma measurements</a:t>
            </a:r>
          </a:p>
        </p:txBody>
      </p:sp>
    </p:spTree>
    <p:extLst>
      <p:ext uri="{BB962C8B-B14F-4D97-AF65-F5344CB8AC3E}">
        <p14:creationId xmlns:p14="http://schemas.microsoft.com/office/powerpoint/2010/main" val="371767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Mesh optimization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48548"/>
            <a:ext cx="8748000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Cassini model without LP</a:t>
            </a:r>
          </a:p>
        </p:txBody>
      </p:sp>
      <p:pic>
        <p:nvPicPr>
          <p:cNvPr id="4" name="Picture 3" descr="Mesh optimisationtr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2" y="1328614"/>
            <a:ext cx="8245231" cy="48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Potential and electron density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48548"/>
            <a:ext cx="8748000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Cassini model without LP</a:t>
            </a:r>
          </a:p>
        </p:txBody>
      </p:sp>
      <p:pic>
        <p:nvPicPr>
          <p:cNvPr id="5" name="Picture 4" descr="Potent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4" y="1276362"/>
            <a:ext cx="3668826" cy="4631893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pic>
        <p:nvPicPr>
          <p:cNvPr id="6" name="Picture 5" descr="Electron dens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38" y="1281802"/>
            <a:ext cx="3626716" cy="4615113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 rot="18765082">
            <a:off x="4850767" y="5323512"/>
            <a:ext cx="321126" cy="376781"/>
          </a:xfrm>
          <a:prstGeom prst="rect">
            <a:avLst/>
          </a:prstGeom>
          <a:solidFill>
            <a:srgbClr val="F90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2750" y="5250524"/>
            <a:ext cx="282364" cy="308741"/>
          </a:xfrm>
          <a:prstGeom prst="rect">
            <a:avLst/>
          </a:prstGeom>
          <a:solidFill>
            <a:srgbClr val="F90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3681" y="5919597"/>
            <a:ext cx="3537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Potential (not visibly affected by wake structure)</a:t>
            </a:r>
            <a:endParaRPr lang="en-US" sz="1200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891" y="5935914"/>
            <a:ext cx="4207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Electron density (not visibly affected by the wake structure)</a:t>
            </a:r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4911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" y="175464"/>
            <a:ext cx="7593232" cy="400110"/>
          </a:xfrm>
        </p:spPr>
        <p:txBody>
          <a:bodyPr/>
          <a:lstStyle/>
          <a:p>
            <a:r>
              <a:rPr lang="en-US" sz="2000" dirty="0" smtClean="0">
                <a:latin typeface="Helvetica"/>
                <a:cs typeface="Helvetica"/>
              </a:rPr>
              <a:t>Introduction – Studying the Enceladus plasma torus </a:t>
            </a:r>
            <a:endParaRPr lang="en-US" sz="2000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64717"/>
            <a:ext cx="8748000" cy="5486771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The Cassini mission to Saturn, 2004-2017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New method to derive ion properties from LP sweeps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Plasma torus created from Enceladus’ subsurface ocean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 descr="Saturn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840" y="3640062"/>
            <a:ext cx="5568558" cy="2272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Enceladusandrings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9" y="4140933"/>
            <a:ext cx="2185164" cy="2185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Enceladusoce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94" y="1840381"/>
            <a:ext cx="3703106" cy="2082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126635" y="6016181"/>
            <a:ext cx="4515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"/>
                <a:cs typeface="Helvetica"/>
              </a:rPr>
              <a:t>Image credits: NASA/JPL-Caltech/AP/Space Science Institute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037507" y="1719383"/>
            <a:ext cx="3113568" cy="184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No correction for plasma wake effects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Small impact on statistical studies but, potentially, very important for case studies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3" name="Picture 12" descr="Cassini prior to launch 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07" y="1439718"/>
            <a:ext cx="1686046" cy="1780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479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The Cassini model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35144"/>
            <a:ext cx="8748000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Spacecraft model, excluding the lander Huygens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Body 			h = 3.64 m, r</a:t>
            </a:r>
            <a:r>
              <a:rPr lang="en-US" baseline="-25000" dirty="0" smtClean="0"/>
              <a:t>min </a:t>
            </a:r>
            <a:r>
              <a:rPr lang="en-US" dirty="0" smtClean="0"/>
              <a:t>= 1.00 m, r</a:t>
            </a:r>
            <a:r>
              <a:rPr lang="en-US" baseline="-25000" dirty="0" smtClean="0"/>
              <a:t>max </a:t>
            </a:r>
            <a:r>
              <a:rPr lang="en-US" dirty="0" smtClean="0"/>
              <a:t>= 1.26 m  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High gain antenna 	h = 0.11 m, r</a:t>
            </a:r>
            <a:r>
              <a:rPr lang="en-US" baseline="-25000" dirty="0" smtClean="0"/>
              <a:t>min </a:t>
            </a:r>
            <a:r>
              <a:rPr lang="en-US" dirty="0" smtClean="0"/>
              <a:t>= 1.08 m, r</a:t>
            </a:r>
            <a:r>
              <a:rPr lang="en-US" baseline="-25000" dirty="0" smtClean="0"/>
              <a:t>max </a:t>
            </a:r>
            <a:r>
              <a:rPr lang="en-US" dirty="0" smtClean="0"/>
              <a:t>= 2.00 m 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MAG 			h = 0.56 m, l = 9.66 m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CAPS/MIMI/INMS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Search coil magnetometer</a:t>
            </a:r>
            <a:r>
              <a:rPr lang="en-US" dirty="0"/>
              <a:t> </a:t>
            </a:r>
            <a:r>
              <a:rPr lang="en-US" dirty="0" smtClean="0"/>
              <a:t>and Langmuir probe (LP) (optional)</a:t>
            </a:r>
          </a:p>
        </p:txBody>
      </p:sp>
      <p:pic>
        <p:nvPicPr>
          <p:cNvPr id="6" name="Picture 5" descr="Gmsh 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80" y="3116386"/>
            <a:ext cx="3267573" cy="2618153"/>
          </a:xfrm>
          <a:prstGeom prst="rect">
            <a:avLst/>
          </a:prstGeom>
        </p:spPr>
      </p:pic>
      <p:pic>
        <p:nvPicPr>
          <p:cNvPr id="7" name="Picture 6" descr="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8" y="3106618"/>
            <a:ext cx="1982479" cy="2625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3075" y="5825699"/>
            <a:ext cx="22957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"/>
                <a:cs typeface="Helvetica"/>
              </a:rPr>
              <a:t>Cassini prior to launch</a:t>
            </a:r>
          </a:p>
          <a:p>
            <a:r>
              <a:rPr lang="en-US" sz="1000" dirty="0" smtClean="0">
                <a:latin typeface="Helvetica"/>
                <a:cs typeface="Helvetica"/>
              </a:rPr>
              <a:t>Image </a:t>
            </a:r>
            <a:r>
              <a:rPr lang="en-US" sz="1000" dirty="0">
                <a:latin typeface="Helvetica"/>
                <a:cs typeface="Helvetica"/>
              </a:rPr>
              <a:t>credits: NASA/JPL-Caltech</a:t>
            </a:r>
          </a:p>
        </p:txBody>
      </p:sp>
      <p:pic>
        <p:nvPicPr>
          <p:cNvPr id="11" name="Picture 10" descr="Screen Shot 2018-10-19 at 15.24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5" y="3102801"/>
            <a:ext cx="2980280" cy="26317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22312" y="5837590"/>
            <a:ext cx="2750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Helvetica"/>
                <a:cs typeface="Helvetica"/>
              </a:rPr>
              <a:t>Blender model provided by Brian Kumanchik, </a:t>
            </a:r>
          </a:p>
          <a:p>
            <a:r>
              <a:rPr lang="en-US" sz="1000" dirty="0" smtClean="0">
                <a:latin typeface="Helvetica"/>
                <a:cs typeface="Helvetica"/>
              </a:rPr>
              <a:t>NASA/JPL-Caltech</a:t>
            </a:r>
            <a:endParaRPr lang="en-US" sz="1000" dirty="0"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3865" y="5841165"/>
            <a:ext cx="2121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Helvetica"/>
                <a:cs typeface="Helvetica"/>
              </a:rPr>
              <a:t>Simplified model suitable for SPIS</a:t>
            </a:r>
            <a:endParaRPr lang="en-US" sz="1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114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Simulation setup – Mesh and materials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48548"/>
            <a:ext cx="8748000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Computational volume, egg-shaped 16 x 20 x 27 m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100,281 tetrahedra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Materials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Body 			BK2K, Black kapton		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High gain antenna 	PCBZ, White paint, assumed to be conductive	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MAG 			BK2K, Black kapton		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CAPS/MIMI/INMS	</a:t>
            </a:r>
            <a:r>
              <a:rPr lang="en-US" dirty="0"/>
              <a:t>	</a:t>
            </a:r>
            <a:r>
              <a:rPr lang="en-US" dirty="0" smtClean="0"/>
              <a:t>BK2K, Black kapton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Search coil mag. (optional)  	BK2K, Black kapton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LP (optional)		AU2K, Gold, actually TiN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on one electrical node, except the LP</a:t>
            </a:r>
          </a:p>
        </p:txBody>
      </p:sp>
      <p:pic>
        <p:nvPicPr>
          <p:cNvPr id="4" name="Picture 3" descr="Screen Shot 2018-10-23 at 11.4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345120"/>
            <a:ext cx="7650480" cy="1451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7440" y="5842000"/>
            <a:ext cx="680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Material specifications of the multilayer insulation blankets from Stultz and Reeve 1995</a:t>
            </a:r>
            <a:endParaRPr lang="en-US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193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Simulation setup - The environment and the spacecraft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48548"/>
            <a:ext cx="8748000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Time interval 2010</a:t>
            </a:r>
            <a:r>
              <a:rPr lang="en-US" dirty="0"/>
              <a:t>-03-03 10:10 to 11:</a:t>
            </a:r>
            <a:r>
              <a:rPr lang="en-US" dirty="0" smtClean="0"/>
              <a:t>00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Inner to middle magnetosphere, inside the Enceladus plasma torus but outside the orbit of Enceladus at 3.95 R</a:t>
            </a:r>
            <a:r>
              <a:rPr lang="en-US" baseline="-25000" dirty="0" smtClean="0"/>
              <a:t>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Close to cold plasma density maximum at 4.6 R</a:t>
            </a:r>
            <a:r>
              <a:rPr lang="en-US" baseline="-25000" dirty="0" smtClean="0"/>
              <a:t>S</a:t>
            </a:r>
          </a:p>
        </p:txBody>
      </p:sp>
      <p:pic>
        <p:nvPicPr>
          <p:cNvPr id="5" name="Picture 4" descr="Screen Shot 2018-10-19 at 16.47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4" y="2479040"/>
            <a:ext cx="4955570" cy="3714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4825" y="4562328"/>
            <a:ext cx="11838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X</a:t>
            </a:r>
            <a:endParaRPr lang="en-US" sz="1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77116" y="2518204"/>
            <a:ext cx="3123300" cy="332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 sz="1600">
                <a:solidFill>
                  <a:schemeClr val="bg2"/>
                </a:solidFill>
                <a:latin typeface="Helvetica"/>
                <a:ea typeface="+mn-ea"/>
                <a:cs typeface="Helvetica"/>
              </a:defRPr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Helvetica"/>
                <a:cs typeface="Helvetica"/>
              </a:defRPr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Helvetica"/>
                <a:cs typeface="Helvetica"/>
              </a:defRPr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Helvetica"/>
                <a:cs typeface="Helvetica"/>
              </a:defRPr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Helvetica"/>
                <a:cs typeface="Helvetic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Plasma flow in same direction as ring current (white arrow)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Gyroradii ion ~ 10 km and electron ~ 20 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Debye length ~ 2 m</a:t>
            </a:r>
          </a:p>
        </p:txBody>
      </p:sp>
    </p:spTree>
    <p:extLst>
      <p:ext uri="{BB962C8B-B14F-4D97-AF65-F5344CB8AC3E}">
        <p14:creationId xmlns:p14="http://schemas.microsoft.com/office/powerpoint/2010/main" val="10490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Simulation setup – Global parameters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48548"/>
            <a:ext cx="8748000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For time interval 2010-03-03 10:10 to 11:00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086236"/>
              </p:ext>
            </p:extLst>
          </p:nvPr>
        </p:nvGraphicFramePr>
        <p:xfrm>
          <a:off x="537445" y="1221551"/>
          <a:ext cx="7429477" cy="479048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30753"/>
                <a:gridCol w="1877082"/>
                <a:gridCol w="3821642"/>
              </a:tblGrid>
              <a:tr h="3412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Parameter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Value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Reference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12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avPartNbPerCell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50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12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n</a:t>
                      </a:r>
                      <a:r>
                        <a:rPr lang="en-US" sz="1400" baseline="-25000" dirty="0" smtClean="0">
                          <a:latin typeface="Helvetica"/>
                          <a:cs typeface="Helvetica"/>
                        </a:rPr>
                        <a:t>e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50 cm</a:t>
                      </a:r>
                      <a:r>
                        <a:rPr lang="en-US" sz="1400" baseline="30000" dirty="0" smtClean="0">
                          <a:latin typeface="Helvetica"/>
                          <a:cs typeface="Helvetica"/>
                        </a:rPr>
                        <a:t>-3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Holmberg et al. 2012, 2017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12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T</a:t>
                      </a:r>
                      <a:r>
                        <a:rPr lang="en-US" sz="1400" baseline="-25000" dirty="0" smtClean="0">
                          <a:latin typeface="Helvetica"/>
                          <a:cs typeface="Helvetica"/>
                        </a:rPr>
                        <a:t>e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2 eV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Schippers et al. 2013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1288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n</a:t>
                      </a:r>
                      <a:r>
                        <a:rPr lang="en-US" sz="1400" baseline="-25000" dirty="0" smtClean="0">
                          <a:latin typeface="Helvetica"/>
                          <a:cs typeface="Helvetica"/>
                        </a:rPr>
                        <a:t>e,h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0.01 cm</a:t>
                      </a:r>
                      <a:r>
                        <a:rPr lang="en-US" sz="1400" baseline="30000" dirty="0" smtClean="0">
                          <a:latin typeface="Helvetica"/>
                          <a:cs typeface="Helvetica"/>
                        </a:rPr>
                        <a:t>-3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Schippers et al. 2008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12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T</a:t>
                      </a:r>
                      <a:r>
                        <a:rPr lang="en-US" sz="1400" baseline="-25000" dirty="0" smtClean="0">
                          <a:latin typeface="Helvetica"/>
                          <a:cs typeface="Helvetica"/>
                        </a:rPr>
                        <a:t>e,h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500 eV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Schippers et al. 2008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12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n</a:t>
                      </a:r>
                      <a:r>
                        <a:rPr lang="en-US" sz="1400" baseline="-25000" dirty="0" smtClean="0">
                          <a:latin typeface="Helvetica"/>
                          <a:cs typeface="Helvetica"/>
                        </a:rPr>
                        <a:t>i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50.01 cm</a:t>
                      </a:r>
                      <a:r>
                        <a:rPr lang="en-US" sz="1400" baseline="30000" dirty="0" smtClean="0">
                          <a:latin typeface="Helvetica"/>
                          <a:cs typeface="Helvetica"/>
                        </a:rPr>
                        <a:t>-3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Holmberg et al. 2012, 2017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12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T</a:t>
                      </a:r>
                      <a:r>
                        <a:rPr lang="en-US" sz="1400" baseline="-25000" dirty="0" smtClean="0">
                          <a:latin typeface="Helvetica"/>
                          <a:cs typeface="Helvetica"/>
                        </a:rPr>
                        <a:t>i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18 eV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Sittler et al. 2006, Thomsen et al. 2010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12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v</a:t>
                      </a:r>
                      <a:r>
                        <a:rPr lang="en-US" sz="1400" baseline="-25000" dirty="0" smtClean="0">
                          <a:latin typeface="Helvetica"/>
                          <a:cs typeface="Helvetica"/>
                        </a:rPr>
                        <a:t>i,θ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28 km/s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Holmberg et al. 2012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0060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Ion species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H</a:t>
                      </a:r>
                      <a:r>
                        <a:rPr lang="en-US" sz="1400" baseline="-2500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O</a:t>
                      </a:r>
                      <a:r>
                        <a:rPr lang="en-US" sz="14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Young et al. 2005, Sittler et al. 2008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1288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Z</a:t>
                      </a:r>
                      <a:r>
                        <a:rPr lang="en-US" sz="1400" baseline="-25000" dirty="0" smtClean="0">
                          <a:latin typeface="Helvetica"/>
                          <a:cs typeface="Helvetica"/>
                        </a:rPr>
                        <a:t>Sun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0.011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511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v</a:t>
                      </a:r>
                      <a:r>
                        <a:rPr lang="en-US" sz="1400" baseline="-25000" dirty="0" smtClean="0">
                          <a:latin typeface="Helvetica"/>
                          <a:cs typeface="Helvetica"/>
                        </a:rPr>
                        <a:t>s/c,x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, </a:t>
                      </a:r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v</a:t>
                      </a:r>
                      <a:r>
                        <a:rPr lang="en-US" sz="1400" baseline="-25000" dirty="0" smtClean="0">
                          <a:latin typeface="Helvetica"/>
                          <a:cs typeface="Helvetica"/>
                        </a:rPr>
                        <a:t>s/c,y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, v</a:t>
                      </a:r>
                      <a:r>
                        <a:rPr lang="en-US" sz="1400" baseline="-25000" dirty="0" smtClean="0">
                          <a:latin typeface="Helvetica"/>
                          <a:cs typeface="Helvetica"/>
                        </a:rPr>
                        <a:t>s/c,z</a:t>
                      </a:r>
                      <a:endParaRPr lang="en-US" sz="1400" dirty="0" smtClean="0">
                        <a:latin typeface="Helvetica"/>
                        <a:cs typeface="Helvetic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0 – 13.2 km/s,</a:t>
                      </a:r>
                    </a:p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-13.3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 – 9.4 km/s,</a:t>
                      </a:r>
                    </a:p>
                    <a:p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8.2 – 8.7 km/s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The Cassini ephemeris tool from RPWS in Iowa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  <a:tr h="3412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B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100 nT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Estimated,</a:t>
                      </a:r>
                      <a:r>
                        <a:rPr lang="en-US" sz="1400" baseline="0" dirty="0" smtClean="0">
                          <a:latin typeface="Helvetica"/>
                          <a:cs typeface="Helvetica"/>
                        </a:rPr>
                        <a:t> assuming dipole field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7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05889" y="3689591"/>
            <a:ext cx="3180065" cy="2519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Simulation setup - The environment and the spacecraft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33" y="938091"/>
            <a:ext cx="4686508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HGA pointing towards Earth and Sun, and spacecraft rolls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10:10 to 10:29 LP in undisturbed plasma flow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10:30 to 10:48 LP in region where the plasma flow is disturbed by the spacecraft, i.e., the ion wake</a:t>
            </a:r>
          </a:p>
        </p:txBody>
      </p:sp>
      <p:pic>
        <p:nvPicPr>
          <p:cNvPr id="6" name="Picture 5" descr="LP angle and ni 201003031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13" y="679299"/>
            <a:ext cx="3704872" cy="2590363"/>
          </a:xfrm>
          <a:prstGeom prst="rect">
            <a:avLst/>
          </a:prstGeom>
        </p:spPr>
      </p:pic>
      <p:pic>
        <p:nvPicPr>
          <p:cNvPr id="5" name="Picture 4" descr="Screen Shot 2018-10-19 at 18.34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5477" y="3737102"/>
            <a:ext cx="2363809" cy="24744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20320" y="4896663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9925" y="4382341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Plasma flow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8761" y="1487929"/>
            <a:ext cx="445471" cy="37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22404" y="3279140"/>
            <a:ext cx="342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Studied time interval, 2010-03-03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558" y="5733756"/>
            <a:ext cx="456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Relative flow direction (red), LP direction (blue), and the position of the s/c in Saturn Sun equatorial coordinates and over time</a:t>
            </a:r>
            <a:endParaRPr lang="en-US" sz="1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102452" y="4602455"/>
            <a:ext cx="72365" cy="1194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28779" y="4388976"/>
            <a:ext cx="423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LP</a:t>
            </a:r>
            <a:endParaRPr lang="en-US" sz="1000" dirty="0"/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6" y="2879511"/>
            <a:ext cx="4630866" cy="27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5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05889" y="3689591"/>
            <a:ext cx="3180065" cy="2519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Simulation setup - The environment and the spacecraft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33" y="938091"/>
            <a:ext cx="4686508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HGA pointing towards Earth and Sun, and spacecraft rolls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10:10 to 10:29 LP in undisturbed plasma flow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10:30 to 10:48 LP in region where the plasma flow is disturbed by the spacecraft, i.e., the ion wake</a:t>
            </a:r>
          </a:p>
        </p:txBody>
      </p:sp>
      <p:pic>
        <p:nvPicPr>
          <p:cNvPr id="6" name="Picture 5" descr="LP angle and ni 201003031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13" y="679299"/>
            <a:ext cx="3704872" cy="2590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19975" y="1961799"/>
            <a:ext cx="445471" cy="37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22404" y="3279140"/>
            <a:ext cx="342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Studied time interval, 2010-03-03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558" y="5733756"/>
            <a:ext cx="456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Relative flow direction (red), LP direction (blue), and the position of the s/c in Saturn Sun equatorial coordinates and over time</a:t>
            </a:r>
            <a:endParaRPr lang="en-US" sz="1000" dirty="0"/>
          </a:p>
        </p:txBody>
      </p:sp>
      <p:pic>
        <p:nvPicPr>
          <p:cNvPr id="13" name="Picture 12" descr="Screen Shot 2018-10-19 at 19.01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4702">
            <a:off x="6081589" y="3623875"/>
            <a:ext cx="1962632" cy="249248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20320" y="4896663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9925" y="4382341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Plasma flow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8506" y="4414121"/>
            <a:ext cx="423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LP</a:t>
            </a:r>
            <a:endParaRPr lang="en-US" sz="10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71811" y="4572699"/>
            <a:ext cx="139126" cy="904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4" y="2949533"/>
            <a:ext cx="4478127" cy="268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1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05889" y="3689591"/>
            <a:ext cx="3180065" cy="25191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75464"/>
            <a:ext cx="7174800" cy="400110"/>
          </a:xfrm>
        </p:spPr>
        <p:txBody>
          <a:bodyPr/>
          <a:lstStyle/>
          <a:p>
            <a:r>
              <a:rPr lang="en-US" sz="2000" dirty="0" smtClean="0"/>
              <a:t>Simulation setup - The environment and the spacecraft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33" y="938091"/>
            <a:ext cx="4686508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HGA pointing towards Earth and Sun, and spacecraft rolls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10:10 to 10:29 LP in undisturbed plasma flow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10:30 to 10:48 LP in region where the plasma flow is disturbed by the spacecraft, i.e., the ion wake</a:t>
            </a:r>
          </a:p>
        </p:txBody>
      </p:sp>
      <p:pic>
        <p:nvPicPr>
          <p:cNvPr id="6" name="Picture 5" descr="LP angle and ni 201003031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13" y="679299"/>
            <a:ext cx="3704872" cy="259036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20320" y="4896663"/>
            <a:ext cx="482782" cy="1784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9925" y="4382341"/>
            <a:ext cx="8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Helvetica"/>
                <a:cs typeface="Helvetica"/>
              </a:rPr>
              <a:t>Plasma flow</a:t>
            </a: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0058" y="2141867"/>
            <a:ext cx="445471" cy="37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22404" y="3279140"/>
            <a:ext cx="3421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Studied time interval, 2010-03-03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558" y="5733756"/>
            <a:ext cx="4568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Relative flow direction (red), LP direction (blue), and the position of the s/c in Saturn Sun equatorial coordinates and over time</a:t>
            </a:r>
            <a:endParaRPr lang="en-US" sz="1000" dirty="0"/>
          </a:p>
        </p:txBody>
      </p:sp>
      <p:pic>
        <p:nvPicPr>
          <p:cNvPr id="13" name="Picture 12" descr="Screen Shot 2018-10-22 at 11.21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1574">
            <a:off x="6454974" y="4036667"/>
            <a:ext cx="1631542" cy="15150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45453" y="4703803"/>
            <a:ext cx="423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LP</a:t>
            </a:r>
            <a:endParaRPr lang="en-US" sz="10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540276" y="4845134"/>
            <a:ext cx="159272" cy="54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8" y="3040609"/>
            <a:ext cx="4576107" cy="25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NEW ESA Presentation.potx" id="{DB15AC66-F376-4FDA-AEBD-2A4AA3085F07}" vid="{CEDCDA6D-37EF-4B74-B511-B725DAE782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DE67DC-0345-49EC-B880-0A483B7BB2AD}">
  <ds:schemaRefs>
    <ds:schemaRef ds:uri="http://purl.org/dc/elements/1.1/"/>
    <ds:schemaRef ds:uri="http://schemas.microsoft.com/office/2006/documentManagement/types"/>
    <ds:schemaRef ds:uri="f2760952-b3bb-408f-ace6-eb1e07642b8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2964</TotalTime>
  <Words>1368</Words>
  <Application>Microsoft Macintosh PowerPoint</Application>
  <PresentationFormat>On-screen Show (4:3)</PresentationFormat>
  <Paragraphs>234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Esa presentation</vt:lpstr>
      <vt:lpstr>   25th SPINE workshop  Mika Holmberg, Fabrice Cipriani, Grégoire Déprez,  David Rodgers, Sebastien Hess, Thomas Nilsson  ESA/TEC-EPS, ONERA, IRF  25/10/2018</vt:lpstr>
      <vt:lpstr>Introduction – Studying the Enceladus plasma torus </vt:lpstr>
      <vt:lpstr>The Cassini model</vt:lpstr>
      <vt:lpstr>Simulation setup – Mesh and materials </vt:lpstr>
      <vt:lpstr>Simulation setup - The environment and the spacecraft</vt:lpstr>
      <vt:lpstr>Simulation setup – Global parameters</vt:lpstr>
      <vt:lpstr>Simulation setup - The environment and the spacecraft</vt:lpstr>
      <vt:lpstr>Simulation setup - The environment and the spacecraft</vt:lpstr>
      <vt:lpstr>Simulation setup - The environment and the spacecraft</vt:lpstr>
      <vt:lpstr>Simulation setup - The environment and the spacecraft</vt:lpstr>
      <vt:lpstr>Simulation setup - The environment and the spacecraft</vt:lpstr>
      <vt:lpstr>Results – Plasma wake structure</vt:lpstr>
      <vt:lpstr>Results – Plasma wake structure</vt:lpstr>
      <vt:lpstr>Results – Plasma wake structure</vt:lpstr>
      <vt:lpstr>Results – Plasma wake structure</vt:lpstr>
      <vt:lpstr>Results – Measured vs. simulated</vt:lpstr>
      <vt:lpstr>Conclusion and future work</vt:lpstr>
      <vt:lpstr>Mesh optimization</vt:lpstr>
      <vt:lpstr>Potential and electron density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Open Day 2018</dc:title>
  <dc:subject>ESA Open Day 2018</dc:subject>
  <dc:creator>ESA Staff</dc:creator>
  <cp:keywords/>
  <dc:description/>
  <cp:lastModifiedBy>Mika Holmberg</cp:lastModifiedBy>
  <cp:revision>131</cp:revision>
  <cp:lastPrinted>2008-08-26T16:26:23Z</cp:lastPrinted>
  <dcterms:created xsi:type="dcterms:W3CDTF">2018-09-21T14:10:50Z</dcterms:created>
  <dcterms:modified xsi:type="dcterms:W3CDTF">2018-10-25T07:39:38Z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ESA Staff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2018-09-20T22:00:00Z</vt:filetime>
  </property>
  <property fmtid="{D5CDD505-2E9C-101B-9397-08002B2CF9AE}" pid="30" name="Organisational_x0020_entity">
    <vt:lpwstr/>
  </property>
</Properties>
</file>