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7" r:id="rId3"/>
    <p:sldId id="358" r:id="rId4"/>
    <p:sldId id="336" r:id="rId5"/>
    <p:sldId id="357" r:id="rId6"/>
    <p:sldId id="337" r:id="rId7"/>
    <p:sldId id="359" r:id="rId8"/>
    <p:sldId id="355" r:id="rId9"/>
    <p:sldId id="347" r:id="rId10"/>
    <p:sldId id="360" r:id="rId11"/>
    <p:sldId id="343" r:id="rId12"/>
    <p:sldId id="351" r:id="rId13"/>
    <p:sldId id="341" r:id="rId14"/>
    <p:sldId id="356" r:id="rId15"/>
    <p:sldId id="348" r:id="rId16"/>
    <p:sldId id="349" r:id="rId17"/>
    <p:sldId id="342" r:id="rId18"/>
    <p:sldId id="327" r:id="rId19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ECFF"/>
    <a:srgbClr val="0000CC"/>
    <a:srgbClr val="6464FF"/>
    <a:srgbClr val="FFFFCC"/>
    <a:srgbClr val="FF9999"/>
    <a:srgbClr val="7878FF"/>
    <a:srgbClr val="8C8CFF"/>
    <a:srgbClr val="A0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9" autoAdjust="0"/>
    <p:restoredTop sz="99268" autoAdjust="0"/>
  </p:normalViewPr>
  <p:slideViewPr>
    <p:cSldViewPr>
      <p:cViewPr>
        <p:scale>
          <a:sx n="80" d="100"/>
          <a:sy n="80" d="100"/>
        </p:scale>
        <p:origin x="-1470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5" d="100"/>
          <a:sy n="125" d="100"/>
        </p:scale>
        <p:origin x="-1992" y="36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3225" cy="49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060" tIns="44530" rIns="89060" bIns="44530" numCol="1" anchor="t" anchorCtr="0" compatLnSpc="1">
            <a:prstTxWarp prst="textNoShape">
              <a:avLst/>
            </a:prstTxWarp>
          </a:bodyPr>
          <a:lstStyle>
            <a:lvl1pPr defTabSz="8930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1" y="0"/>
            <a:ext cx="2943225" cy="49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060" tIns="44530" rIns="89060" bIns="44530" numCol="1" anchor="t" anchorCtr="0" compatLnSpc="1">
            <a:prstTxWarp prst="textNoShape">
              <a:avLst/>
            </a:prstTxWarp>
          </a:bodyPr>
          <a:lstStyle>
            <a:lvl1pPr algn="r" defTabSz="8930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3239"/>
            <a:ext cx="2943225" cy="4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060" tIns="44530" rIns="89060" bIns="44530" numCol="1" anchor="b" anchorCtr="0" compatLnSpc="1">
            <a:prstTxWarp prst="textNoShape">
              <a:avLst/>
            </a:prstTxWarp>
          </a:bodyPr>
          <a:lstStyle>
            <a:lvl1pPr defTabSz="8930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1" y="9433239"/>
            <a:ext cx="2943225" cy="4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060" tIns="44530" rIns="89060" bIns="44530" numCol="1" anchor="b" anchorCtr="0" compatLnSpc="1">
            <a:prstTxWarp prst="textNoShape">
              <a:avLst/>
            </a:prstTxWarp>
          </a:bodyPr>
          <a:lstStyle>
            <a:lvl1pPr algn="r" defTabSz="893090">
              <a:defRPr sz="1200"/>
            </a:lvl1pPr>
          </a:lstStyle>
          <a:p>
            <a:pPr>
              <a:defRPr/>
            </a:pPr>
            <a:fld id="{808D5D17-9472-4934-8170-AA8B14454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28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3225" cy="49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060" tIns="44530" rIns="89060" bIns="44530" numCol="1" anchor="t" anchorCtr="0" compatLnSpc="1">
            <a:prstTxWarp prst="textNoShape">
              <a:avLst/>
            </a:prstTxWarp>
          </a:bodyPr>
          <a:lstStyle>
            <a:lvl1pPr defTabSz="8930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1" y="0"/>
            <a:ext cx="2943225" cy="49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060" tIns="44530" rIns="89060" bIns="44530" numCol="1" anchor="t" anchorCtr="0" compatLnSpc="1">
            <a:prstTxWarp prst="textNoShape">
              <a:avLst/>
            </a:prstTxWarp>
          </a:bodyPr>
          <a:lstStyle>
            <a:lvl1pPr algn="r" defTabSz="8930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2950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5" y="4719007"/>
            <a:ext cx="5438775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060" tIns="44530" rIns="89060" bIns="44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3239"/>
            <a:ext cx="2943225" cy="4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060" tIns="44530" rIns="89060" bIns="44530" numCol="1" anchor="b" anchorCtr="0" compatLnSpc="1">
            <a:prstTxWarp prst="textNoShape">
              <a:avLst/>
            </a:prstTxWarp>
          </a:bodyPr>
          <a:lstStyle>
            <a:lvl1pPr defTabSz="89309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1" y="9433239"/>
            <a:ext cx="2943225" cy="4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060" tIns="44530" rIns="89060" bIns="44530" numCol="1" anchor="b" anchorCtr="0" compatLnSpc="1">
            <a:prstTxWarp prst="textNoShape">
              <a:avLst/>
            </a:prstTxWarp>
          </a:bodyPr>
          <a:lstStyle>
            <a:lvl1pPr algn="r" defTabSz="893090">
              <a:defRPr sz="1200"/>
            </a:lvl1pPr>
          </a:lstStyle>
          <a:p>
            <a:pPr>
              <a:defRPr/>
            </a:pPr>
            <a:fld id="{FFFE081E-B422-4451-82D6-E375AA0A7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12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930" y="4719007"/>
            <a:ext cx="5688632" cy="4469130"/>
          </a:xfrm>
        </p:spPr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E081E-B422-4451-82D6-E375AA0A767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94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921" indent="-286124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495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292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089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888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686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483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1281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1A1D74-9992-4D55-84A5-BCA10CBFF31F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921" indent="-286124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495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292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089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888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686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483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1281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1A1D74-9992-4D55-84A5-BCA10CBFF31F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921" indent="-286124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495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292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089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888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686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483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1281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1A1D74-9992-4D55-84A5-BCA10CBFF31F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921" indent="-286124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495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292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089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888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686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483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1281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1A1D74-9992-4D55-84A5-BCA10CBFF31F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921" indent="-286124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495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292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089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888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686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483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1281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1A1D74-9992-4D55-84A5-BCA10CBFF31F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FE081E-B422-4451-82D6-E375AA0A767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921" indent="-286124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495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292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089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888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686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483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1281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1A1D74-9992-4D55-84A5-BCA10CBFF31F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921" indent="-286124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495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292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089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888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686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483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1281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1A1D74-9992-4D55-84A5-BCA10CBFF31F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921" indent="-286124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495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292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089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888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686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483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1281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1A1D74-9992-4D55-84A5-BCA10CBFF31F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921" indent="-286124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495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292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089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888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686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483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1281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1A1D74-9992-4D55-84A5-BCA10CBFF31F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921" indent="-286124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495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292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089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888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686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483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1281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1A1D74-9992-4D55-84A5-BCA10CBFF31F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921" indent="-286124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495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292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089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888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686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483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1281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1A1D74-9992-4D55-84A5-BCA10CBFF31F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3921" indent="-286124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4495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2292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60089" indent="-228899" defTabSz="8933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888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5686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3483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1281" indent="-228899" defTabSz="8933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A1A1D74-9992-4D55-84A5-BCA10CBFF31F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874844"/>
            <a:ext cx="6553200" cy="786404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9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  <a:cs typeface="+mn-cs"/>
              </a:defRPr>
            </a:lvl1pPr>
          </a:lstStyle>
          <a:p>
            <a:endParaRPr lang="fr-BE" kern="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5F2EA6C7-DC24-407E-BE62-A78212FD6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52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15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7488" y="260350"/>
            <a:ext cx="2057400" cy="5545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6019800" cy="5545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02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908050"/>
            <a:ext cx="4038600" cy="4897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908050"/>
            <a:ext cx="4038600" cy="4897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55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908050"/>
            <a:ext cx="8229600" cy="4897438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5590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i="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5378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87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908050"/>
            <a:ext cx="403860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908050"/>
            <a:ext cx="4038600" cy="4897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6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80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57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06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74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60350"/>
            <a:ext cx="8229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08050"/>
            <a:ext cx="8229600" cy="51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395288" y="6165304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0" name="Picture 9" descr="logo_bisa_63_8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50085"/>
            <a:ext cx="348251" cy="45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logo_picasso_fullsize_cropped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6184039"/>
            <a:ext cx="546753" cy="557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3"/>
          <p:cNvSpPr>
            <a:spLocks noChangeArrowheads="1"/>
          </p:cNvSpPr>
          <p:nvPr userDrawn="1"/>
        </p:nvSpPr>
        <p:spPr bwMode="auto">
          <a:xfrm>
            <a:off x="2987824" y="6165304"/>
            <a:ext cx="56958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GB" sz="1200" b="0" kern="0" dirty="0" smtClean="0">
                <a:solidFill>
                  <a:srgbClr val="CC9900"/>
                </a:solidFill>
              </a:rPr>
              <a:t>25th SPINE Workshop, 2018, ESTEC</a:t>
            </a:r>
            <a:endParaRPr lang="fr-BE" sz="1200" b="0" kern="0" dirty="0">
              <a:solidFill>
                <a:srgbClr val="CC9900"/>
              </a:solidFill>
            </a:endParaRPr>
          </a:p>
        </p:txBody>
      </p:sp>
      <p:sp>
        <p:nvSpPr>
          <p:cNvPr id="1034" name="Rectangle 14"/>
          <p:cNvSpPr>
            <a:spLocks noChangeArrowheads="1"/>
          </p:cNvSpPr>
          <p:nvPr userDrawn="1"/>
        </p:nvSpPr>
        <p:spPr bwMode="auto">
          <a:xfrm>
            <a:off x="3924300" y="6258798"/>
            <a:ext cx="1447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1200" dirty="0">
                <a:solidFill>
                  <a:schemeClr val="accent1"/>
                </a:solidFill>
              </a:rPr>
              <a:t>- </a:t>
            </a:r>
            <a:fld id="{ACE41930-3CD8-4E24-9D54-A2AAD439ACDB}" type="slidenum">
              <a:rPr lang="fr-FR" sz="1600">
                <a:solidFill>
                  <a:schemeClr val="accent1"/>
                </a:solidFill>
                <a:latin typeface="Calibri" panose="020F0502020204030204" pitchFamily="34" charset="0"/>
              </a:rPr>
              <a:pPr algn="ctr"/>
              <a:t>‹#›</a:t>
            </a:fld>
            <a:r>
              <a:rPr lang="fr-FR" sz="1200" dirty="0">
                <a:solidFill>
                  <a:schemeClr val="accent1"/>
                </a:solidFill>
              </a:rPr>
              <a:t> -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"/>
          <a:stretch/>
        </p:blipFill>
        <p:spPr bwMode="auto">
          <a:xfrm rot="5400000">
            <a:off x="2083373" y="6202822"/>
            <a:ext cx="29673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50795"/>
            <a:ext cx="360040" cy="45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6" y="6216033"/>
            <a:ext cx="360040" cy="23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53" y="6216034"/>
            <a:ext cx="501093" cy="1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tabLst>
          <a:tab pos="536575" algn="l"/>
        </a:tabLst>
        <a:defRPr sz="28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 b="1" i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Calibri" panose="020F0502020204030204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Calibri" panose="020F0502020204030204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logo_picasso_fullsize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11043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logo_bisa_63_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4783"/>
            <a:ext cx="720452" cy="94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9092" y="-176566"/>
            <a:ext cx="635611" cy="16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783"/>
            <a:ext cx="745996" cy="94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82271"/>
            <a:ext cx="746490" cy="48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46" y="199279"/>
            <a:ext cx="1158727" cy="40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1" name="Subtitle 1"/>
          <p:cNvSpPr txBox="1">
            <a:spLocks/>
          </p:cNvSpPr>
          <p:nvPr/>
        </p:nvSpPr>
        <p:spPr bwMode="auto">
          <a:xfrm>
            <a:off x="3851920" y="2852936"/>
            <a:ext cx="51125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i="1" u="sng" dirty="0"/>
              <a:t>S. Ranvier</a:t>
            </a:r>
            <a:r>
              <a:rPr lang="en-GB" sz="1800" i="1" baseline="30000" dirty="0"/>
              <a:t>1</a:t>
            </a:r>
            <a:r>
              <a:rPr lang="en-GB" sz="1800" i="1" dirty="0"/>
              <a:t>, A. Waets</a:t>
            </a:r>
            <a:r>
              <a:rPr lang="en-GB" sz="1800" i="1" baseline="30000" dirty="0"/>
              <a:t>2</a:t>
            </a:r>
            <a:r>
              <a:rPr lang="en-GB" sz="1800" i="1" dirty="0"/>
              <a:t>, F. Cipriani</a:t>
            </a:r>
            <a:r>
              <a:rPr lang="en-GB" sz="1800" i="1" baseline="30000" dirty="0"/>
              <a:t>2</a:t>
            </a:r>
            <a:r>
              <a:rPr lang="en-GB" sz="1800" i="1" dirty="0" smtClean="0"/>
              <a:t>, </a:t>
            </a:r>
            <a:r>
              <a:rPr lang="en-GB" sz="1800" i="1" dirty="0"/>
              <a:t>J. De </a:t>
            </a:r>
            <a:r>
              <a:rPr lang="en-GB" sz="1800" i="1" dirty="0" smtClean="0"/>
              <a:t>Keyser</a:t>
            </a:r>
            <a:r>
              <a:rPr lang="en-GB" sz="1800" i="1" baseline="30000" dirty="0" smtClean="0"/>
              <a:t>1</a:t>
            </a:r>
            <a:r>
              <a:rPr lang="en-GB" sz="1800" i="1" dirty="0"/>
              <a:t> </a:t>
            </a:r>
            <a:r>
              <a:rPr lang="en-GB" sz="1800" i="1" dirty="0" smtClean="0"/>
              <a:t>and </a:t>
            </a:r>
            <a:r>
              <a:rPr lang="en-GB" sz="1800" i="1" dirty="0"/>
              <a:t>J.P. Lebreton</a:t>
            </a:r>
            <a:r>
              <a:rPr lang="en-GB" sz="1800" i="1" baseline="30000" dirty="0"/>
              <a:t>3</a:t>
            </a:r>
            <a:r>
              <a:rPr lang="en-GB" sz="1800" i="1" dirty="0"/>
              <a:t> </a:t>
            </a:r>
            <a:endParaRPr lang="en-GB" sz="1800" dirty="0"/>
          </a:p>
          <a:p>
            <a:endParaRPr lang="fr-BE" sz="1800" b="0" kern="0" baseline="300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9827" y="1478683"/>
            <a:ext cx="7932737" cy="1230237"/>
          </a:xfrm>
        </p:spPr>
        <p:txBody>
          <a:bodyPr/>
          <a:lstStyle/>
          <a:p>
            <a:r>
              <a:rPr lang="en-GB" dirty="0"/>
              <a:t>Charging of the PICASSO CubeSat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fr-BE" dirty="0"/>
          </a:p>
        </p:txBody>
      </p:sp>
      <p:sp>
        <p:nvSpPr>
          <p:cNvPr id="13" name="Subtitle 1"/>
          <p:cNvSpPr txBox="1">
            <a:spLocks/>
          </p:cNvSpPr>
          <p:nvPr/>
        </p:nvSpPr>
        <p:spPr bwMode="auto">
          <a:xfrm>
            <a:off x="3635896" y="3985319"/>
            <a:ext cx="518457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1300" b="0" baseline="30000" dirty="0"/>
              <a:t>1</a:t>
            </a:r>
            <a:r>
              <a:rPr lang="en-GB" sz="1300" b="0" dirty="0"/>
              <a:t> Royal Belgian Institute for Space Aeronomy (BIRA-IASB), Avenue </a:t>
            </a:r>
            <a:r>
              <a:rPr lang="en-GB" sz="1300" b="0" dirty="0" err="1"/>
              <a:t>Circulaire</a:t>
            </a:r>
            <a:r>
              <a:rPr lang="en-GB" sz="1300" b="0" dirty="0"/>
              <a:t> 3, 1180 Brussels, Belgium</a:t>
            </a:r>
          </a:p>
          <a:p>
            <a:pPr>
              <a:spcAft>
                <a:spcPts val="600"/>
              </a:spcAft>
            </a:pPr>
            <a:r>
              <a:rPr lang="en-GB" sz="1300" b="0" baseline="30000" dirty="0"/>
              <a:t>2</a:t>
            </a:r>
            <a:r>
              <a:rPr lang="en-GB" sz="1300" b="0" dirty="0"/>
              <a:t> ESA, TEC-EPS (Space Environment and Effects Section), </a:t>
            </a:r>
            <a:r>
              <a:rPr lang="en-GB" sz="1300" b="0" dirty="0" err="1"/>
              <a:t>Keplerlaan</a:t>
            </a:r>
            <a:r>
              <a:rPr lang="en-GB" sz="1300" b="0" dirty="0"/>
              <a:t> 1, </a:t>
            </a:r>
            <a:r>
              <a:rPr lang="en-GB" sz="1300" b="0" dirty="0" err="1"/>
              <a:t>Noordwijk</a:t>
            </a:r>
            <a:r>
              <a:rPr lang="en-GB" sz="1300" b="0" dirty="0"/>
              <a:t> 2200AG, The Netherlands</a:t>
            </a:r>
          </a:p>
          <a:p>
            <a:pPr>
              <a:spcAft>
                <a:spcPts val="600"/>
              </a:spcAft>
            </a:pPr>
            <a:r>
              <a:rPr lang="en-GB" sz="1300" b="0" baseline="30000" dirty="0"/>
              <a:t>3</a:t>
            </a:r>
            <a:r>
              <a:rPr lang="en-GB" sz="1300" b="0" dirty="0"/>
              <a:t> </a:t>
            </a:r>
            <a:r>
              <a:rPr lang="en-GB" sz="1300" b="0" dirty="0" err="1"/>
              <a:t>Laboratoire</a:t>
            </a:r>
            <a:r>
              <a:rPr lang="en-GB" sz="1300" b="0" dirty="0"/>
              <a:t> de Physique et </a:t>
            </a:r>
            <a:r>
              <a:rPr lang="en-GB" sz="1300" b="0" dirty="0" err="1"/>
              <a:t>Chimie</a:t>
            </a:r>
            <a:r>
              <a:rPr lang="en-GB" sz="1300" b="0" dirty="0"/>
              <a:t> de </a:t>
            </a:r>
            <a:r>
              <a:rPr lang="en-GB" sz="1300" b="0" dirty="0" err="1"/>
              <a:t>l’Environnement</a:t>
            </a:r>
            <a:r>
              <a:rPr lang="en-GB" sz="1300" b="0" dirty="0"/>
              <a:t> et de </a:t>
            </a:r>
            <a:r>
              <a:rPr lang="en-GB" sz="1300" b="0" dirty="0" err="1"/>
              <a:t>l’Espace</a:t>
            </a:r>
            <a:r>
              <a:rPr lang="en-GB" sz="1300" b="0" dirty="0"/>
              <a:t> (LPC2E), 3A, Avenue de la </a:t>
            </a:r>
            <a:r>
              <a:rPr lang="en-GB" sz="1300" b="0" dirty="0" err="1"/>
              <a:t>Recherche</a:t>
            </a:r>
            <a:r>
              <a:rPr lang="en-GB" sz="1300" b="0" dirty="0"/>
              <a:t> </a:t>
            </a:r>
            <a:r>
              <a:rPr lang="en-GB" sz="1300" b="0" dirty="0" err="1"/>
              <a:t>Scientifique</a:t>
            </a:r>
            <a:r>
              <a:rPr lang="en-GB" sz="1300" b="0" dirty="0"/>
              <a:t>, 45071 </a:t>
            </a:r>
            <a:r>
              <a:rPr lang="en-GB" sz="1300" b="0" dirty="0" err="1"/>
              <a:t>Orléans</a:t>
            </a:r>
            <a:r>
              <a:rPr lang="en-GB" sz="1300" b="0" dirty="0"/>
              <a:t> </a:t>
            </a:r>
            <a:r>
              <a:rPr lang="en-GB" sz="1300" b="0" dirty="0" err="1"/>
              <a:t>cedex</a:t>
            </a:r>
            <a:r>
              <a:rPr lang="en-GB" sz="1300" b="0" dirty="0"/>
              <a:t> 2, </a:t>
            </a:r>
            <a:r>
              <a:rPr lang="en-GB" sz="1300" b="0" dirty="0" smtClean="0"/>
              <a:t>France</a:t>
            </a:r>
            <a:endParaRPr lang="en-GB" sz="1300" b="0" dirty="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204972" y="6165304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Subtitle 1"/>
          <p:cNvSpPr txBox="1">
            <a:spLocks/>
          </p:cNvSpPr>
          <p:nvPr/>
        </p:nvSpPr>
        <p:spPr bwMode="auto">
          <a:xfrm>
            <a:off x="1003125" y="6268036"/>
            <a:ext cx="7169275" cy="54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1900" b="1" i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GB" sz="1400" b="0" kern="0" dirty="0" smtClean="0"/>
              <a:t>25th Spacecraft Plasma Interaction Network in Europe (SPINE) Workshop</a:t>
            </a:r>
            <a:r>
              <a:rPr lang="en-US" sz="1400" b="0" kern="0" dirty="0" smtClean="0"/>
              <a:t>, </a:t>
            </a:r>
            <a:r>
              <a:rPr lang="en-GB" sz="1400" b="0" dirty="0"/>
              <a:t>25-26 </a:t>
            </a:r>
            <a:r>
              <a:rPr lang="en-GB" sz="1400" b="0" dirty="0" smtClean="0"/>
              <a:t>October 2018 </a:t>
            </a:r>
            <a:endParaRPr lang="en-GB" sz="1400" b="0" dirty="0"/>
          </a:p>
          <a:p>
            <a:pPr algn="ctr"/>
            <a:r>
              <a:rPr lang="en-GB" sz="1400" b="0" dirty="0" smtClean="0"/>
              <a:t>ESTEC</a:t>
            </a:r>
            <a:r>
              <a:rPr lang="en-GB" sz="1400" b="0" dirty="0"/>
              <a:t>, </a:t>
            </a:r>
            <a:r>
              <a:rPr lang="en-GB" sz="1400" b="0" dirty="0" err="1" smtClean="0"/>
              <a:t>Noordwijk</a:t>
            </a:r>
            <a:r>
              <a:rPr lang="en-GB" sz="1400" b="0" dirty="0" smtClean="0"/>
              <a:t>, the </a:t>
            </a:r>
            <a:r>
              <a:rPr lang="en-GB" sz="1400" b="0" dirty="0"/>
              <a:t>Netherlands</a:t>
            </a:r>
            <a:endParaRPr lang="fr-BE" sz="1400" b="0" kern="0" dirty="0"/>
          </a:p>
        </p:txBody>
      </p:sp>
      <p:sp>
        <p:nvSpPr>
          <p:cNvPr id="2" name="Rectangle 1"/>
          <p:cNvSpPr/>
          <p:nvPr/>
        </p:nvSpPr>
        <p:spPr>
          <a:xfrm>
            <a:off x="2987824" y="5785519"/>
            <a:ext cx="3321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Contact: sylvain.ranvier@aeronomie.be</a:t>
            </a:r>
            <a:endParaRPr lang="en-GB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logo_bisa_63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 r="6928"/>
          <a:stretch/>
        </p:blipFill>
        <p:spPr>
          <a:xfrm>
            <a:off x="83126" y="1916832"/>
            <a:ext cx="4251367" cy="3580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" r="6660"/>
          <a:stretch/>
        </p:blipFill>
        <p:spPr>
          <a:xfrm>
            <a:off x="4662817" y="1916832"/>
            <a:ext cx="4275118" cy="3580312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42941" y="1196752"/>
            <a:ext cx="3298427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sweeps in eclipse</a:t>
            </a:r>
          </a:p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Bias: from -5 V to + 13 V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 bwMode="auto">
          <a:xfrm>
            <a:off x="395288" y="349920"/>
            <a:ext cx="8229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8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S/C charging due to the use of LP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55576" y="5497144"/>
            <a:ext cx="3298427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it-IT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it-IT" sz="1400" kern="0" dirty="0">
                <a:latin typeface="Arial" panose="020B0604020202020204" pitchFamily="34" charset="0"/>
                <a:cs typeface="Arial" panose="020B0604020202020204" pitchFamily="34" charset="0"/>
              </a:rPr>
              <a:t>= Ni = </a:t>
            </a:r>
            <a:r>
              <a:rPr lang="it-IT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1e8/m³ </a:t>
            </a:r>
            <a:r>
              <a:rPr lang="it-IT" sz="1400" kern="0" dirty="0">
                <a:latin typeface="Arial" panose="020B0604020202020204" pitchFamily="34" charset="0"/>
                <a:cs typeface="Arial" panose="020B0604020202020204" pitchFamily="34" charset="0"/>
              </a:rPr>
              <a:t>; Te = Ti = 0,2 eV</a:t>
            </a:r>
          </a:p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151162" y="5497144"/>
            <a:ext cx="3298427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it-IT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it-IT" sz="1400" kern="0" dirty="0">
                <a:latin typeface="Arial" panose="020B0604020202020204" pitchFamily="34" charset="0"/>
                <a:cs typeface="Arial" panose="020B0604020202020204" pitchFamily="34" charset="0"/>
              </a:rPr>
              <a:t>= Ni = </a:t>
            </a:r>
            <a:r>
              <a:rPr lang="it-IT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1e10/m³ </a:t>
            </a:r>
            <a:r>
              <a:rPr lang="it-IT" sz="1400" kern="0" dirty="0">
                <a:latin typeface="Arial" panose="020B0604020202020204" pitchFamily="34" charset="0"/>
                <a:cs typeface="Arial" panose="020B0604020202020204" pitchFamily="34" charset="0"/>
              </a:rPr>
              <a:t>; Te = Ti = 0,2 eV</a:t>
            </a:r>
          </a:p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sz="12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8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logo_bisa_63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4646" y="1080313"/>
            <a:ext cx="4896544" cy="450892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bIns="0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alibri" panose="020F0502020204030204" pitchFamily="34" charset="0"/>
              </a:rPr>
              <a:t>Proposed solution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Increase conducting surface of the S/C (at least      200 cm² on all sides of the S/C, incl. solar panels)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Measure  the floating potential of one probe while measuring the I-V </a:t>
            </a:r>
            <a:r>
              <a:rPr lang="en-US" sz="1600" dirty="0">
                <a:latin typeface="Calibri" panose="020F0502020204030204" pitchFamily="34" charset="0"/>
              </a:rPr>
              <a:t>curve </a:t>
            </a:r>
            <a:r>
              <a:rPr lang="en-US" sz="1600" dirty="0" smtClean="0">
                <a:latin typeface="Calibri" panose="020F0502020204030204" pitchFamily="34" charset="0"/>
              </a:rPr>
              <a:t>with another probe</a:t>
            </a:r>
          </a:p>
          <a:p>
            <a:pPr marL="2667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=&gt; The 2 probes that are in the same environment (light/shadow, wake)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alibri" panose="020F0502020204030204" pitchFamily="34" charset="0"/>
              </a:rPr>
              <a:t>Advantages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Robust: no filament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No risk of electron collection from e-gun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endParaRPr lang="en-US" sz="1600" dirty="0">
              <a:latin typeface="Calibri" panose="020F0502020204030204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alibri" panose="020F0502020204030204" pitchFamily="34" charset="0"/>
              </a:rPr>
              <a:t>Disadvantage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Limited range in e- saturation region in very high density plasma</a:t>
            </a:r>
            <a:endParaRPr lang="en-GB" sz="1600" dirty="0">
              <a:latin typeface="Calibri" panose="020F0502020204030204" pitchFamily="34" charset="0"/>
            </a:endParaRPr>
          </a:p>
        </p:txBody>
      </p:sp>
      <p:pic>
        <p:nvPicPr>
          <p:cNvPr id="7" name="Picture 2" descr="X:\projects\PICASSO\Documents\B-Graphical\PIC-140717-0-SPC-TEC-BISA-PicassoAndEart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3339" r="24497" b="10460"/>
          <a:stretch/>
        </p:blipFill>
        <p:spPr bwMode="auto">
          <a:xfrm>
            <a:off x="5364088" y="980728"/>
            <a:ext cx="3677505" cy="30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46" y="4149080"/>
            <a:ext cx="3722238" cy="1751040"/>
          </a:xfrm>
          <a:prstGeom prst="rect">
            <a:avLst/>
          </a:prstGeom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95288" y="349920"/>
            <a:ext cx="8229600" cy="558800"/>
          </a:xfrm>
        </p:spPr>
        <p:txBody>
          <a:bodyPr/>
          <a:lstStyle/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S/C charging due to the use of LP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242888" y="1173163"/>
            <a:ext cx="8281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Test at ESTEC in July 2015 and February 2017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0825" y="908050"/>
            <a:ext cx="8569325" cy="0"/>
          </a:xfrm>
          <a:prstGeom prst="line">
            <a:avLst/>
          </a:prstGeom>
          <a:ln w="158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4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5" r="41548" b="8502"/>
          <a:stretch/>
        </p:blipFill>
        <p:spPr bwMode="auto">
          <a:xfrm>
            <a:off x="6130299" y="735838"/>
            <a:ext cx="2513621" cy="182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120" y="1198493"/>
            <a:ext cx="5904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Functional test in plasma chamber </a:t>
            </a:r>
            <a:r>
              <a:rPr lang="en-GB" dirty="0" smtClean="0"/>
              <a:t>(ESTEC Feb. 2017)</a:t>
            </a:r>
            <a:endParaRPr lang="en-GB" dirty="0"/>
          </a:p>
          <a:p>
            <a:endParaRPr lang="en-GB" dirty="0"/>
          </a:p>
        </p:txBody>
      </p:sp>
      <p:pic>
        <p:nvPicPr>
          <p:cNvPr id="14" name="Picture 4" descr="logo_bisa_63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7" t="11974" r="42438" b="54785"/>
          <a:stretch>
            <a:fillRect/>
          </a:stretch>
        </p:blipFill>
        <p:spPr bwMode="auto">
          <a:xfrm>
            <a:off x="405768" y="2211914"/>
            <a:ext cx="4382255" cy="337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1" t="11848" r="36429" b="54613"/>
          <a:stretch>
            <a:fillRect/>
          </a:stretch>
        </p:blipFill>
        <p:spPr bwMode="auto">
          <a:xfrm>
            <a:off x="4929004" y="2625204"/>
            <a:ext cx="3747452" cy="295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15632" y="5577531"/>
            <a:ext cx="4119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200" dirty="0"/>
              <a:t>Red: I as function of bias (wrt to S/C GND)</a:t>
            </a:r>
          </a:p>
          <a:p>
            <a:pPr algn="ctr" eaLnBrk="1" hangingPunct="1"/>
            <a:r>
              <a:rPr lang="en-GB" altLang="en-US" sz="1200" dirty="0"/>
              <a:t>Blue: I as function of bias (wrt to plasma pot</a:t>
            </a:r>
            <a:r>
              <a:rPr lang="en-GB" altLang="en-US" sz="1200" dirty="0" smtClean="0"/>
              <a:t>.)</a:t>
            </a:r>
            <a:endParaRPr lang="en-GB" altLang="en-US" sz="1200" dirty="0"/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941544" y="5631631"/>
            <a:ext cx="3704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1200" dirty="0"/>
              <a:t>Floating pot</a:t>
            </a:r>
            <a:r>
              <a:rPr lang="en-GB" altLang="en-US" sz="1200" dirty="0" smtClean="0"/>
              <a:t>. of one probe </a:t>
            </a:r>
            <a:r>
              <a:rPr lang="en-GB" altLang="en-US" sz="1200" dirty="0"/>
              <a:t>(wrt to S/C GND) </a:t>
            </a:r>
            <a:r>
              <a:rPr lang="en-GB" altLang="en-US" sz="1200" dirty="0" smtClean="0"/>
              <a:t>as </a:t>
            </a:r>
            <a:r>
              <a:rPr lang="en-GB" altLang="en-US" sz="1200" dirty="0"/>
              <a:t>function of applied </a:t>
            </a:r>
            <a:r>
              <a:rPr lang="en-GB" altLang="en-US" sz="1200" dirty="0" smtClean="0"/>
              <a:t>bias on other probe</a:t>
            </a:r>
            <a:endParaRPr lang="en-GB" altLang="en-US" sz="1200" dirty="0"/>
          </a:p>
          <a:p>
            <a:pPr algn="ctr" eaLnBrk="1" hangingPunct="1"/>
            <a:endParaRPr lang="en-GB" altLang="en-US" sz="1200" dirty="0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395288" y="349920"/>
            <a:ext cx="8229600" cy="558800"/>
          </a:xfrm>
        </p:spPr>
        <p:txBody>
          <a:bodyPr/>
          <a:lstStyle/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S/C charging due to the use of LP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logo_bisa_63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8144" y="2341840"/>
            <a:ext cx="31683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Eclipse:</a:t>
            </a:r>
          </a:p>
          <a:p>
            <a:r>
              <a:rPr lang="en-GB" sz="1600" dirty="0" smtClean="0"/>
              <a:t>Max bias (wrt plasma): ~6 V</a:t>
            </a:r>
          </a:p>
          <a:p>
            <a:r>
              <a:rPr lang="en-GB" sz="1600" dirty="0" smtClean="0"/>
              <a:t>S/C charging effect: from ~3 V</a:t>
            </a:r>
          </a:p>
          <a:p>
            <a:endParaRPr lang="en-GB" sz="1600" dirty="0"/>
          </a:p>
          <a:p>
            <a:r>
              <a:rPr lang="en-GB" sz="1600" b="1" dirty="0" smtClean="0"/>
              <a:t>Sunlight</a:t>
            </a:r>
            <a:r>
              <a:rPr lang="en-GB" sz="1600" dirty="0" smtClean="0"/>
              <a:t>:</a:t>
            </a:r>
          </a:p>
          <a:p>
            <a:r>
              <a:rPr lang="en-GB" sz="1600" dirty="0"/>
              <a:t>Max bias (wrt plasma): </a:t>
            </a:r>
            <a:r>
              <a:rPr lang="en-GB" sz="1600" dirty="0" smtClean="0"/>
              <a:t>~10 </a:t>
            </a:r>
            <a:r>
              <a:rPr lang="en-GB" sz="1600" dirty="0"/>
              <a:t>V</a:t>
            </a:r>
          </a:p>
          <a:p>
            <a:r>
              <a:rPr lang="en-GB" sz="1600" dirty="0"/>
              <a:t>S/C charging effect: from </a:t>
            </a:r>
            <a:r>
              <a:rPr lang="en-GB" sz="1600" dirty="0" smtClean="0"/>
              <a:t>~8 </a:t>
            </a:r>
            <a:r>
              <a:rPr lang="en-GB" sz="1600" dirty="0"/>
              <a:t>V</a:t>
            </a:r>
          </a:p>
          <a:p>
            <a:endParaRPr lang="en-GB" sz="16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95288" y="349920"/>
            <a:ext cx="8229600" cy="558800"/>
          </a:xfrm>
        </p:spPr>
        <p:txBody>
          <a:bodyPr/>
          <a:lstStyle/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S/C charging due to the use of LP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6" r="7097"/>
          <a:stretch/>
        </p:blipFill>
        <p:spPr bwMode="auto">
          <a:xfrm>
            <a:off x="822330" y="1269851"/>
            <a:ext cx="4889701" cy="420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7737" y="895393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Effect </a:t>
            </a:r>
            <a:r>
              <a:rPr lang="en-GB" b="1" dirty="0"/>
              <a:t>of photoemission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4031" y="5475933"/>
            <a:ext cx="4123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/>
              <a:t>IV curves from LP sweeps in eclipse and </a:t>
            </a:r>
            <a:r>
              <a:rPr lang="en-GB" sz="1400" dirty="0" smtClean="0"/>
              <a:t>sunlight.</a:t>
            </a:r>
            <a:endParaRPr lang="en-GB" sz="1400" dirty="0"/>
          </a:p>
          <a:p>
            <a:pPr algn="ctr"/>
            <a:r>
              <a:rPr lang="en-GB" sz="1400" dirty="0" smtClean="0"/>
              <a:t>Ne = Ni = 1e10/m³ ; Te = </a:t>
            </a:r>
            <a:r>
              <a:rPr lang="en-GB" sz="1400" dirty="0" err="1" smtClean="0"/>
              <a:t>Ti</a:t>
            </a:r>
            <a:r>
              <a:rPr lang="en-GB" sz="1400" dirty="0" smtClean="0"/>
              <a:t> = 0,2 eV</a:t>
            </a:r>
            <a:endParaRPr lang="en-GB" sz="1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815556" y="1412776"/>
            <a:ext cx="3298427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Bias: from -5 V to + 13 V</a:t>
            </a:r>
          </a:p>
        </p:txBody>
      </p:sp>
    </p:spTree>
    <p:extLst>
      <p:ext uri="{BB962C8B-B14F-4D97-AF65-F5344CB8AC3E}">
        <p14:creationId xmlns:p14="http://schemas.microsoft.com/office/powerpoint/2010/main" val="108470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79511" y="1340768"/>
            <a:ext cx="3043523" cy="403187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b="1" dirty="0" smtClean="0">
                <a:latin typeface="Calibri" panose="020F0502020204030204" pitchFamily="34" charset="0"/>
              </a:rPr>
              <a:t>Maximum probe potential with respect to plasma potential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BE" sz="16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fr-BE" sz="1600" dirty="0" smtClean="0">
                <a:latin typeface="Calibri" panose="020F0502020204030204" pitchFamily="34" charset="0"/>
              </a:rPr>
              <a:t>SPIS </a:t>
            </a:r>
            <a:r>
              <a:rPr lang="en-US" sz="1600" dirty="0" smtClean="0">
                <a:latin typeface="Calibri" panose="020F0502020204030204" pitchFamily="34" charset="0"/>
              </a:rPr>
              <a:t>simulations for extreme cases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BE" sz="16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dirty="0" smtClean="0">
                <a:latin typeface="Calibri" panose="020F0502020204030204" pitchFamily="34" charset="0"/>
              </a:rPr>
              <a:t>Most </a:t>
            </a:r>
            <a:r>
              <a:rPr lang="en-US" sz="1600" dirty="0" smtClean="0">
                <a:latin typeface="Calibri" panose="020F0502020204030204" pitchFamily="34" charset="0"/>
              </a:rPr>
              <a:t>unfavorable</a:t>
            </a:r>
            <a:r>
              <a:rPr lang="en-GB" sz="1600" dirty="0" smtClean="0">
                <a:latin typeface="Calibri" panose="020F0502020204030204" pitchFamily="34" charset="0"/>
              </a:rPr>
              <a:t> </a:t>
            </a:r>
            <a:r>
              <a:rPr lang="en-GB" sz="1600" dirty="0">
                <a:latin typeface="Calibri" panose="020F0502020204030204" pitchFamily="34" charset="0"/>
              </a:rPr>
              <a:t>case: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/>
            </a:pPr>
            <a:r>
              <a:rPr lang="fr-BE" sz="1600" dirty="0" smtClean="0">
                <a:latin typeface="Calibri" panose="020F0502020204030204" pitchFamily="34" charset="0"/>
              </a:rPr>
              <a:t>High Ne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Low</a:t>
            </a:r>
            <a:r>
              <a:rPr lang="fr-BE" sz="1600" dirty="0" smtClean="0">
                <a:latin typeface="Calibri" panose="020F0502020204030204" pitchFamily="34" charset="0"/>
              </a:rPr>
              <a:t> Te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  <a:defRPr/>
            </a:pPr>
            <a:r>
              <a:rPr lang="fr-BE" sz="1600" dirty="0" smtClean="0">
                <a:latin typeface="Calibri" panose="020F0502020204030204" pitchFamily="34" charset="0"/>
              </a:rPr>
              <a:t>Eclipse (no photo</a:t>
            </a:r>
            <a:r>
              <a:rPr lang="en-US" sz="1600" dirty="0" smtClean="0">
                <a:latin typeface="Calibri" panose="020F0502020204030204" pitchFamily="34" charset="0"/>
              </a:rPr>
              <a:t>electron</a:t>
            </a:r>
            <a:r>
              <a:rPr lang="fr-BE" sz="1600" dirty="0" smtClean="0">
                <a:latin typeface="Calibri" panose="020F0502020204030204" pitchFamily="34" charset="0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BE" sz="1600" dirty="0" smtClean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Floating potential</a:t>
            </a:r>
            <a:r>
              <a:rPr lang="fr-BE" sz="1600" dirty="0" smtClean="0">
                <a:latin typeface="Calibri" panose="020F0502020204030204" pitchFamily="34" charset="0"/>
              </a:rPr>
              <a:t>:</a:t>
            </a:r>
            <a:endParaRPr lang="en-GB" sz="1600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fr-BE" sz="1600" dirty="0" smtClean="0">
                <a:latin typeface="Calibri" panose="020F0502020204030204" pitchFamily="34" charset="0"/>
              </a:rPr>
              <a:t>-0.16 V for Te = 600 K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fr-BE" sz="1600" dirty="0" smtClean="0">
                <a:latin typeface="Calibri" panose="020F0502020204030204" pitchFamily="34" charset="0"/>
              </a:rPr>
              <a:t>-1.9 V for Te = 6000 K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fr-BE" sz="1600" dirty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fr-BE" sz="1600" dirty="0" smtClean="0">
                <a:latin typeface="Calibri" panose="020F0502020204030204" pitchFamily="34" charset="0"/>
              </a:rPr>
              <a:t>=&gt; </a:t>
            </a:r>
            <a:r>
              <a:rPr lang="en-US" sz="1600" dirty="0" smtClean="0">
                <a:latin typeface="Calibri" panose="020F0502020204030204" pitchFamily="34" charset="0"/>
              </a:rPr>
              <a:t>Always possible to reach electron saturation region</a:t>
            </a:r>
          </a:p>
        </p:txBody>
      </p:sp>
      <p:pic>
        <p:nvPicPr>
          <p:cNvPr id="10" name="Picture 4" descr="logo_bisa_63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22166" y="5301208"/>
            <a:ext cx="40863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Probe potential for extreme </a:t>
            </a:r>
            <a:r>
              <a:rPr lang="en-US" sz="1600" dirty="0" smtClean="0"/>
              <a:t>cases (eclipse)</a:t>
            </a:r>
            <a:endParaRPr lang="en-GB" sz="1600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95288" y="349920"/>
            <a:ext cx="8229600" cy="558800"/>
          </a:xfrm>
        </p:spPr>
        <p:txBody>
          <a:bodyPr/>
          <a:lstStyle/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S/C charging due to the use of LP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hart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48529"/>
            <a:ext cx="49149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6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S/C charging due to the plasma environment</a:t>
            </a:r>
          </a:p>
        </p:txBody>
      </p:sp>
      <p:pic>
        <p:nvPicPr>
          <p:cNvPr id="10" name="Picture 4" descr="logo_bisa_63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09475" y="1052736"/>
            <a:ext cx="6898827" cy="10079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Auroral environment: </a:t>
            </a:r>
            <a:r>
              <a:rPr lang="en-GB" sz="1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Maxwellian</a:t>
            </a:r>
            <a:r>
              <a:rPr lang="en-GB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kern="0" dirty="0">
                <a:latin typeface="Arial" panose="020B0604020202020204" pitchFamily="34" charset="0"/>
                <a:cs typeface="Arial" panose="020B0604020202020204" pitchFamily="34" charset="0"/>
              </a:rPr>
              <a:t>fit of the ECSS worst case distribution with Ne = 1.23E7/m³ and Te = </a:t>
            </a:r>
            <a:r>
              <a:rPr lang="en-GB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11keV</a:t>
            </a:r>
            <a:endParaRPr lang="en-US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0" y="1732153"/>
            <a:ext cx="5334804" cy="4001103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33340" y="5645596"/>
            <a:ext cx="5511718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3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en-GB" sz="1300" kern="0" dirty="0">
                <a:latin typeface="Arial" panose="020B0604020202020204" pitchFamily="34" charset="0"/>
                <a:cs typeface="Arial" panose="020B0604020202020204" pitchFamily="34" charset="0"/>
              </a:rPr>
              <a:t>ion and e- populations: Ne = Ni = </a:t>
            </a:r>
            <a:r>
              <a:rPr lang="en-GB" sz="13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1e8/m³</a:t>
            </a:r>
            <a:r>
              <a:rPr lang="en-GB" sz="1300" kern="0" dirty="0">
                <a:latin typeface="Arial" panose="020B0604020202020204" pitchFamily="34" charset="0"/>
                <a:cs typeface="Arial" panose="020B0604020202020204" pitchFamily="34" charset="0"/>
              </a:rPr>
              <a:t>, Te = </a:t>
            </a:r>
            <a:r>
              <a:rPr lang="en-GB" sz="1300" kern="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GB" sz="1300" kern="0" dirty="0">
                <a:latin typeface="Arial" panose="020B0604020202020204" pitchFamily="34" charset="0"/>
                <a:cs typeface="Arial" panose="020B0604020202020204" pitchFamily="34" charset="0"/>
              </a:rPr>
              <a:t> = 0.2 </a:t>
            </a:r>
            <a:r>
              <a:rPr lang="en-GB" sz="13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endParaRPr lang="en-US" sz="13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708598" y="2492896"/>
            <a:ext cx="3168352" cy="18060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After 10 seconds: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GB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800V differential charging between epoxy and cover glass</a:t>
            </a:r>
          </a:p>
          <a:p>
            <a:pPr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550V differential </a:t>
            </a:r>
            <a:r>
              <a:rPr lang="en-GB" sz="1600" kern="0" dirty="0">
                <a:latin typeface="Arial" panose="020B0604020202020204" pitchFamily="34" charset="0"/>
                <a:cs typeface="Arial" panose="020B0604020202020204" pitchFamily="34" charset="0"/>
              </a:rPr>
              <a:t>charging between </a:t>
            </a:r>
            <a:r>
              <a:rPr lang="en-GB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epoxy and gold (S/C GND) </a:t>
            </a:r>
            <a:endParaRPr lang="en-GB" sz="1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7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dirty="0"/>
              <a:t>S/C charging due to the plasma environment</a:t>
            </a:r>
            <a:endParaRPr lang="en-GB" sz="2400" noProof="0" dirty="0"/>
          </a:p>
        </p:txBody>
      </p:sp>
      <p:pic>
        <p:nvPicPr>
          <p:cNvPr id="10" name="Picture 4" descr="logo_bisa_63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4815655" cy="3611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1"/>
          <a:stretch/>
        </p:blipFill>
        <p:spPr>
          <a:xfrm>
            <a:off x="4626894" y="1052737"/>
            <a:ext cx="4517106" cy="3616429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92838" y="4583962"/>
            <a:ext cx="3244986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en-GB" sz="1400" kern="0" dirty="0">
                <a:latin typeface="Arial" panose="020B0604020202020204" pitchFamily="34" charset="0"/>
                <a:cs typeface="Arial" panose="020B0604020202020204" pitchFamily="34" charset="0"/>
              </a:rPr>
              <a:t>ion and e- populations: Ne = Ni = </a:t>
            </a:r>
            <a:r>
              <a:rPr lang="en-GB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1E9/m³</a:t>
            </a:r>
            <a:r>
              <a:rPr lang="en-GB" sz="1400" kern="0" dirty="0">
                <a:latin typeface="Arial" panose="020B0604020202020204" pitchFamily="34" charset="0"/>
                <a:cs typeface="Arial" panose="020B0604020202020204" pitchFamily="34" charset="0"/>
              </a:rPr>
              <a:t>, Te = </a:t>
            </a:r>
            <a:r>
              <a:rPr lang="en-GB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GB" sz="1400" kern="0" dirty="0">
                <a:latin typeface="Arial" panose="020B0604020202020204" pitchFamily="34" charset="0"/>
                <a:cs typeface="Arial" panose="020B0604020202020204" pitchFamily="34" charset="0"/>
              </a:rPr>
              <a:t> = 0.2 </a:t>
            </a:r>
            <a:r>
              <a:rPr lang="en-GB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endParaRPr 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19974" y="5394201"/>
            <a:ext cx="4006920" cy="10079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After 10 seconds: 550V differential charging between cover glass and epoxy</a:t>
            </a:r>
            <a:endParaRPr lang="en-US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439288" y="4635133"/>
            <a:ext cx="3244986" cy="6480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GB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en-GB" sz="1400" kern="0" dirty="0">
                <a:latin typeface="Arial" panose="020B0604020202020204" pitchFamily="34" charset="0"/>
                <a:cs typeface="Arial" panose="020B0604020202020204" pitchFamily="34" charset="0"/>
              </a:rPr>
              <a:t>ion and e- populations: Ne = Ni = </a:t>
            </a:r>
            <a:r>
              <a:rPr lang="en-GB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1E10/m³</a:t>
            </a:r>
            <a:r>
              <a:rPr lang="en-GB" sz="1400" kern="0" dirty="0">
                <a:latin typeface="Arial" panose="020B0604020202020204" pitchFamily="34" charset="0"/>
                <a:cs typeface="Arial" panose="020B0604020202020204" pitchFamily="34" charset="0"/>
              </a:rPr>
              <a:t>, Te = </a:t>
            </a:r>
            <a:r>
              <a:rPr lang="en-GB" sz="1400" kern="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GB" sz="1400" kern="0" dirty="0">
                <a:latin typeface="Arial" panose="020B0604020202020204" pitchFamily="34" charset="0"/>
                <a:cs typeface="Arial" panose="020B0604020202020204" pitchFamily="34" charset="0"/>
              </a:rPr>
              <a:t> = 0.2 </a:t>
            </a:r>
            <a:r>
              <a:rPr lang="en-GB" sz="1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endParaRPr lang="en-US" sz="1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166424" y="5445372"/>
            <a:ext cx="4006920" cy="10079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1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After 10 seconds: 165V differential charging between cover glass and epoxy</a:t>
            </a:r>
            <a:endParaRPr lang="en-US" sz="16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Conclusions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5485" y="1052736"/>
            <a:ext cx="7291995" cy="487825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b="1" dirty="0" smtClean="0">
                <a:latin typeface="Calibri" panose="020F0502020204030204" pitchFamily="34" charset="0"/>
              </a:rPr>
              <a:t>SLP</a:t>
            </a:r>
            <a:r>
              <a:rPr lang="en-GB" sz="1600" dirty="0" smtClean="0">
                <a:latin typeface="Calibri" panose="020F0502020204030204" pitchFamily="34" charset="0"/>
              </a:rPr>
              <a:t> (Sweeping </a:t>
            </a:r>
            <a:r>
              <a:rPr lang="en-GB" sz="1600" dirty="0">
                <a:latin typeface="Calibri" panose="020F0502020204030204" pitchFamily="34" charset="0"/>
              </a:rPr>
              <a:t>Langmuir </a:t>
            </a:r>
            <a:r>
              <a:rPr lang="en-GB" sz="1600" dirty="0" smtClean="0">
                <a:latin typeface="Calibri" panose="020F0502020204030204" pitchFamily="34" charset="0"/>
              </a:rPr>
              <a:t>Probe) instrument to fly on board </a:t>
            </a:r>
            <a:r>
              <a:rPr lang="en-GB" sz="1600" b="1" dirty="0" smtClean="0">
                <a:latin typeface="Calibri" panose="020F0502020204030204" pitchFamily="34" charset="0"/>
              </a:rPr>
              <a:t>PICASSO</a:t>
            </a:r>
            <a:r>
              <a:rPr lang="en-GB" sz="1600" dirty="0" smtClean="0">
                <a:latin typeface="Calibri" panose="020F0502020204030204" pitchFamily="34" charset="0"/>
              </a:rPr>
              <a:t> in </a:t>
            </a:r>
            <a:r>
              <a:rPr lang="en-GB" sz="1600" b="1" dirty="0" smtClean="0">
                <a:latin typeface="Calibri" panose="020F0502020204030204" pitchFamily="34" charset="0"/>
              </a:rPr>
              <a:t>2019</a:t>
            </a:r>
          </a:p>
          <a:p>
            <a:pPr marL="285750" lvl="1" indent="-28575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latin typeface="Calibri" panose="020F0502020204030204" pitchFamily="34" charset="0"/>
              </a:rPr>
              <a:t>Uses </a:t>
            </a:r>
            <a:r>
              <a:rPr lang="en-GB" sz="1600" b="1" dirty="0" smtClean="0">
                <a:latin typeface="Calibri" panose="020F0502020204030204" pitchFamily="34" charset="0"/>
              </a:rPr>
              <a:t>adaptive sweep </a:t>
            </a:r>
            <a:r>
              <a:rPr lang="en-GB" sz="1600" dirty="0" smtClean="0">
                <a:latin typeface="Calibri" panose="020F0502020204030204" pitchFamily="34" charset="0"/>
              </a:rPr>
              <a:t>=&gt; download </a:t>
            </a:r>
            <a:r>
              <a:rPr lang="en-GB" sz="1600" b="1" dirty="0" smtClean="0">
                <a:latin typeface="Calibri" panose="020F0502020204030204" pitchFamily="34" charset="0"/>
              </a:rPr>
              <a:t>raw data</a:t>
            </a:r>
          </a:p>
          <a:p>
            <a:pPr marL="285750" lvl="1" indent="-285750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fr-BE" sz="1600" dirty="0" smtClean="0">
                <a:latin typeface="Calibri" panose="020F0502020204030204" pitchFamily="34" charset="0"/>
              </a:rPr>
              <a:t>Can </a:t>
            </a:r>
            <a:r>
              <a:rPr lang="en-US" sz="1600" dirty="0" smtClean="0">
                <a:latin typeface="Calibri" panose="020F0502020204030204" pitchFamily="34" charset="0"/>
              </a:rPr>
              <a:t>acquire</a:t>
            </a:r>
            <a:r>
              <a:rPr lang="fr-BE" sz="1600" dirty="0" smtClean="0">
                <a:latin typeface="Calibri" panose="020F0502020204030204" pitchFamily="34" charset="0"/>
              </a:rPr>
              <a:t> &gt; 10 </a:t>
            </a:r>
            <a:r>
              <a:rPr lang="fr-BE" sz="1600" dirty="0">
                <a:latin typeface="Calibri" panose="020F0502020204030204" pitchFamily="34" charset="0"/>
              </a:rPr>
              <a:t>I-V </a:t>
            </a:r>
            <a:r>
              <a:rPr lang="fr-BE" sz="1600" dirty="0" err="1">
                <a:latin typeface="Calibri" panose="020F0502020204030204" pitchFamily="34" charset="0"/>
              </a:rPr>
              <a:t>curves</a:t>
            </a:r>
            <a:r>
              <a:rPr lang="fr-BE" sz="1600" dirty="0">
                <a:latin typeface="Calibri" panose="020F0502020204030204" pitchFamily="34" charset="0"/>
              </a:rPr>
              <a:t>/s =&gt;  Ne, Te, Ni, </a:t>
            </a:r>
            <a:r>
              <a:rPr lang="fr-BE" sz="1600" dirty="0" smtClean="0">
                <a:latin typeface="Calibri" panose="020F0502020204030204" pitchFamily="34" charset="0"/>
              </a:rPr>
              <a:t>V</a:t>
            </a:r>
            <a:r>
              <a:rPr lang="fr-BE" sz="1600" baseline="-25000" dirty="0" smtClean="0">
                <a:latin typeface="Calibri" panose="020F0502020204030204" pitchFamily="34" charset="0"/>
              </a:rPr>
              <a:t>S/C  </a:t>
            </a:r>
            <a:r>
              <a:rPr lang="fr-BE" sz="1600" b="1" dirty="0" smtClean="0">
                <a:latin typeface="Calibri" panose="020F0502020204030204" pitchFamily="34" charset="0"/>
              </a:rPr>
              <a:t>on </a:t>
            </a:r>
            <a:r>
              <a:rPr lang="fr-BE" sz="1600" b="1" dirty="0" err="1" smtClean="0">
                <a:latin typeface="Calibri" panose="020F0502020204030204" pitchFamily="34" charset="0"/>
              </a:rPr>
              <a:t>ground</a:t>
            </a:r>
            <a:endParaRPr lang="en-GB" sz="1600" b="1" dirty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GB" sz="1600" b="1" dirty="0" smtClean="0">
                <a:latin typeface="Calibri" panose="020F0502020204030204" pitchFamily="34" charset="0"/>
              </a:rPr>
              <a:t>Problem </a:t>
            </a:r>
            <a:r>
              <a:rPr lang="en-GB" sz="1600" b="1" dirty="0">
                <a:latin typeface="Calibri" panose="020F0502020204030204" pitchFamily="34" charset="0"/>
              </a:rPr>
              <a:t>of using LP on board pico-satellite:</a:t>
            </a:r>
          </a:p>
          <a:p>
            <a:pPr marL="266700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dirty="0">
                <a:latin typeface="Calibri" panose="020F0502020204030204" pitchFamily="34" charset="0"/>
              </a:rPr>
              <a:t>Limited conducting area of the S/C with respect to the area of the probe </a:t>
            </a:r>
          </a:p>
          <a:p>
            <a:pPr marL="542925" indent="-276225" algn="just">
              <a:spcBef>
                <a:spcPts val="0"/>
              </a:spcBef>
              <a:spcAft>
                <a:spcPts val="0"/>
              </a:spcAft>
              <a:buSzPct val="100000"/>
              <a:buFont typeface="Symbol" pitchFamily="18" charset="2"/>
              <a:buChar char="Þ"/>
              <a:defRPr/>
            </a:pPr>
            <a:r>
              <a:rPr lang="en-GB" sz="1600" b="1" dirty="0" smtClean="0">
                <a:latin typeface="Calibri" panose="020F0502020204030204" pitchFamily="34" charset="0"/>
              </a:rPr>
              <a:t>Spacecraft </a:t>
            </a:r>
            <a:r>
              <a:rPr lang="en-GB" sz="1600" b="1" dirty="0">
                <a:latin typeface="Calibri" panose="020F0502020204030204" pitchFamily="34" charset="0"/>
              </a:rPr>
              <a:t>charging </a:t>
            </a:r>
            <a:r>
              <a:rPr lang="en-GB" sz="1600" dirty="0">
                <a:latin typeface="Calibri" panose="020F0502020204030204" pitchFamily="34" charset="0"/>
              </a:rPr>
              <a:t>(e- saturation region)</a:t>
            </a:r>
          </a:p>
          <a:p>
            <a:pPr marL="895350" lvl="1" indent="-266700" algn="just">
              <a:spcBef>
                <a:spcPts val="0"/>
              </a:spcBef>
              <a:spcAft>
                <a:spcPts val="0"/>
              </a:spcAft>
              <a:buSzPct val="100000"/>
              <a:buFont typeface="Symbol" pitchFamily="18" charset="2"/>
              <a:buChar char="Þ"/>
              <a:defRPr/>
            </a:pPr>
            <a:r>
              <a:rPr lang="en-GB" sz="1600" dirty="0">
                <a:latin typeface="Calibri" panose="020F0502020204030204" pitchFamily="34" charset="0"/>
              </a:rPr>
              <a:t>Drift of the instrument’s electrical ground during the measurement</a:t>
            </a:r>
          </a:p>
          <a:p>
            <a:pPr marL="895350" lvl="1" indent="-266700" algn="just">
              <a:spcBef>
                <a:spcPts val="0"/>
              </a:spcBef>
              <a:spcAft>
                <a:spcPts val="0"/>
              </a:spcAft>
              <a:buSzPct val="100000"/>
              <a:buFont typeface="Symbol" pitchFamily="18" charset="2"/>
              <a:buChar char="Þ"/>
              <a:defRPr/>
            </a:pPr>
            <a:r>
              <a:rPr lang="en-US" sz="1600" dirty="0">
                <a:latin typeface="Calibri" panose="020F0502020204030204" pitchFamily="34" charset="0"/>
              </a:rPr>
              <a:t>Unusable</a:t>
            </a:r>
            <a:r>
              <a:rPr lang="fr-BE" sz="1600" dirty="0">
                <a:latin typeface="Calibri" panose="020F0502020204030204" pitchFamily="34" charset="0"/>
              </a:rPr>
              <a:t> data </a:t>
            </a:r>
          </a:p>
          <a:p>
            <a:pPr marL="285750" indent="-285750" fontAlgn="auto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1600" b="1" dirty="0" smtClean="0">
                <a:latin typeface="Calibri" panose="020F0502020204030204" pitchFamily="34" charset="0"/>
              </a:rPr>
              <a:t>Proposed </a:t>
            </a:r>
            <a:r>
              <a:rPr lang="en-US" sz="1600" b="1" dirty="0">
                <a:latin typeface="Calibri" panose="020F0502020204030204" pitchFamily="34" charset="0"/>
              </a:rPr>
              <a:t>solution</a:t>
            </a:r>
          </a:p>
          <a:p>
            <a:pPr marL="447675" indent="-1809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Maximize conducting </a:t>
            </a:r>
            <a:r>
              <a:rPr lang="en-US" sz="1600" dirty="0">
                <a:latin typeface="Calibri" panose="020F0502020204030204" pitchFamily="34" charset="0"/>
              </a:rPr>
              <a:t>surface of the </a:t>
            </a:r>
            <a:r>
              <a:rPr lang="en-US" sz="1600" dirty="0" smtClean="0">
                <a:latin typeface="Calibri" panose="020F0502020204030204" pitchFamily="34" charset="0"/>
              </a:rPr>
              <a:t>S/C</a:t>
            </a:r>
            <a:endParaRPr lang="en-US" sz="1600" dirty="0">
              <a:latin typeface="Calibri" panose="020F0502020204030204" pitchFamily="34" charset="0"/>
            </a:endParaRPr>
          </a:p>
          <a:p>
            <a:pPr marL="447675" indent="-18097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Calibri" panose="020F0502020204030204" pitchFamily="34" charset="0"/>
              </a:rPr>
              <a:t>Measure  the floating potential of one probe while measuring the I-V curve with another probe</a:t>
            </a:r>
          </a:p>
          <a:p>
            <a:pPr marL="542925" indent="-276225" algn="just">
              <a:spcBef>
                <a:spcPts val="600"/>
              </a:spcBef>
              <a:spcAft>
                <a:spcPts val="0"/>
              </a:spcAft>
              <a:buSzPct val="100000"/>
              <a:buFont typeface="Symbol"/>
              <a:buChar char="Þ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Allows sweeping bias in e- saturation region even in the worst conditions of the PICASSO mission</a:t>
            </a:r>
          </a:p>
          <a:p>
            <a:pPr marL="285750" indent="-285750" algn="just">
              <a:spcBef>
                <a:spcPts val="12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600" b="1" dirty="0" smtClean="0">
                <a:latin typeface="Calibri" panose="020F0502020204030204" pitchFamily="34" charset="0"/>
              </a:rPr>
              <a:t>Differential charging  </a:t>
            </a:r>
            <a:r>
              <a:rPr lang="en-US" sz="1600" dirty="0" smtClean="0">
                <a:latin typeface="Calibri" panose="020F0502020204030204" pitchFamily="34" charset="0"/>
              </a:rPr>
              <a:t>up to several 100 V  might occur in auroral regions depending on background plasma density</a:t>
            </a:r>
          </a:p>
        </p:txBody>
      </p:sp>
      <p:pic>
        <p:nvPicPr>
          <p:cNvPr id="10" name="Picture 4" descr="logo_bisa_63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9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64874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Thank </a:t>
            </a:r>
            <a:r>
              <a:rPr lang="en-GB" dirty="0" smtClean="0"/>
              <a:t>you for your attention!</a:t>
            </a:r>
            <a:endParaRPr lang="en-GB" dirty="0"/>
          </a:p>
        </p:txBody>
      </p:sp>
      <p:pic>
        <p:nvPicPr>
          <p:cNvPr id="4" name="Picture 4" descr="logo_bisa_63_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X:\projects\PICASSO\Documents\B-Graphical\PIC-140717-0-SPC-TEC-BISA-PicassoAndEar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3339" r="24497" b="10460"/>
          <a:stretch/>
        </p:blipFill>
        <p:spPr bwMode="auto">
          <a:xfrm>
            <a:off x="2110119" y="1556792"/>
            <a:ext cx="4785741" cy="40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0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233363"/>
            <a:ext cx="8229600" cy="558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Outline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03648" y="1484784"/>
            <a:ext cx="5802410" cy="3247043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73075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GB" sz="2000" dirty="0" smtClean="0">
                <a:latin typeface="Calibri" panose="020F0502020204030204" pitchFamily="34" charset="0"/>
              </a:rPr>
              <a:t>PICASSO mission</a:t>
            </a:r>
          </a:p>
          <a:p>
            <a:pPr marL="473075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GB" sz="2000" dirty="0">
                <a:latin typeface="Calibri" panose="020F0502020204030204" pitchFamily="34" charset="0"/>
              </a:rPr>
              <a:t>PICASSO </a:t>
            </a:r>
            <a:r>
              <a:rPr lang="en-GB" sz="2000" dirty="0" smtClean="0">
                <a:latin typeface="Calibri" panose="020F0502020204030204" pitchFamily="34" charset="0"/>
              </a:rPr>
              <a:t>platform</a:t>
            </a:r>
          </a:p>
          <a:p>
            <a:pPr marL="473075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GB" sz="2000" dirty="0" smtClean="0">
                <a:latin typeface="Calibri" panose="020F0502020204030204" pitchFamily="34" charset="0"/>
              </a:rPr>
              <a:t>SLP</a:t>
            </a:r>
            <a:r>
              <a:rPr lang="en-GB" sz="2000" dirty="0">
                <a:latin typeface="Calibri" panose="020F0502020204030204" pitchFamily="34" charset="0"/>
              </a:rPr>
              <a:t>: scientific objectives 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473075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GB" sz="2000" dirty="0">
                <a:latin typeface="Calibri" panose="020F0502020204030204" pitchFamily="34" charset="0"/>
              </a:rPr>
              <a:t>SLP </a:t>
            </a:r>
            <a:r>
              <a:rPr lang="en-GB" sz="2000" dirty="0" smtClean="0">
                <a:latin typeface="Calibri" panose="020F0502020204030204" pitchFamily="34" charset="0"/>
              </a:rPr>
              <a:t>instrument</a:t>
            </a:r>
          </a:p>
          <a:p>
            <a:pPr marL="473075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GB" sz="2000" dirty="0">
                <a:latin typeface="Calibri" panose="020F0502020204030204" pitchFamily="34" charset="0"/>
              </a:rPr>
              <a:t>S/C charging due to the use of </a:t>
            </a:r>
            <a:r>
              <a:rPr lang="en-GB" sz="2000" dirty="0" smtClean="0">
                <a:latin typeface="Calibri" panose="020F0502020204030204" pitchFamily="34" charset="0"/>
              </a:rPr>
              <a:t>LP</a:t>
            </a:r>
          </a:p>
          <a:p>
            <a:pPr marL="473075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GB" sz="2000" dirty="0" smtClean="0">
                <a:latin typeface="Calibri" panose="020F0502020204030204" pitchFamily="34" charset="0"/>
              </a:rPr>
              <a:t>S/C </a:t>
            </a:r>
            <a:r>
              <a:rPr lang="en-GB" sz="2000" dirty="0">
                <a:latin typeface="Calibri" panose="020F0502020204030204" pitchFamily="34" charset="0"/>
              </a:rPr>
              <a:t>charging due to the plasma </a:t>
            </a:r>
            <a:r>
              <a:rPr lang="en-GB" sz="2000" dirty="0" smtClean="0">
                <a:latin typeface="Calibri" panose="020F0502020204030204" pitchFamily="34" charset="0"/>
              </a:rPr>
              <a:t>environment</a:t>
            </a:r>
          </a:p>
          <a:p>
            <a:pPr marL="473075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GB" sz="2000" dirty="0" smtClean="0">
                <a:latin typeface="Calibri" panose="020F0502020204030204" pitchFamily="34" charset="0"/>
              </a:rPr>
              <a:t>Conclusions</a:t>
            </a:r>
          </a:p>
        </p:txBody>
      </p:sp>
      <p:pic>
        <p:nvPicPr>
          <p:cNvPr id="4" name="Picture 4" descr="logo_bisa_63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2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PICASSO mission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512817" y="1030965"/>
            <a:ext cx="5112568" cy="414728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ESA in-orbit demonstrator</a:t>
            </a:r>
          </a:p>
          <a:p>
            <a:pPr marL="2857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Quasi </a:t>
            </a:r>
            <a:r>
              <a:rPr lang="en-US" sz="1600" dirty="0">
                <a:latin typeface="Calibri" panose="020F0502020204030204" pitchFamily="34" charset="0"/>
              </a:rPr>
              <a:t>polar orbit, altitude: </a:t>
            </a:r>
            <a:r>
              <a:rPr lang="en-US" sz="1600" dirty="0" smtClean="0">
                <a:latin typeface="Calibri" panose="020F0502020204030204" pitchFamily="34" charset="0"/>
              </a:rPr>
              <a:t>500 </a:t>
            </a:r>
            <a:r>
              <a:rPr lang="en-US" sz="1600" dirty="0">
                <a:latin typeface="Calibri" panose="020F0502020204030204" pitchFamily="34" charset="0"/>
              </a:rPr>
              <a:t>- </a:t>
            </a:r>
            <a:r>
              <a:rPr lang="en-US" sz="1600" dirty="0" smtClean="0">
                <a:latin typeface="Calibri" panose="020F0502020204030204" pitchFamily="34" charset="0"/>
              </a:rPr>
              <a:t>600 km</a:t>
            </a:r>
            <a:endParaRPr lang="en-US" sz="1600" dirty="0">
              <a:latin typeface="Calibri" panose="020F0502020204030204" pitchFamily="34" charset="0"/>
            </a:endParaRPr>
          </a:p>
          <a:p>
            <a:pPr marL="2857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expected orbital lifetime: </a:t>
            </a:r>
            <a:r>
              <a:rPr lang="en-US" sz="1600" dirty="0" smtClean="0">
                <a:latin typeface="Calibri" panose="020F0502020204030204" pitchFamily="34" charset="0"/>
              </a:rPr>
              <a:t>1-2 years</a:t>
            </a:r>
          </a:p>
          <a:p>
            <a:pPr marL="2857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Launch in 2019</a:t>
            </a:r>
          </a:p>
          <a:p>
            <a:pPr marL="2857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2 scientific instruments: 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GB" sz="1600" b="1" dirty="0" smtClean="0">
                <a:latin typeface="Calibri" panose="020F0502020204030204" pitchFamily="34" charset="0"/>
              </a:rPr>
              <a:t>VISION:  </a:t>
            </a:r>
            <a:r>
              <a:rPr lang="en-GB" sz="1600" dirty="0" smtClean="0">
                <a:latin typeface="Calibri" panose="020F0502020204030204" pitchFamily="34" charset="0"/>
              </a:rPr>
              <a:t>visible and near-infrared hyper-spectral imager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</a:pPr>
            <a:r>
              <a:rPr lang="en-GB" sz="1600" i="1" dirty="0" smtClean="0">
                <a:solidFill>
                  <a:srgbClr val="322600"/>
                </a:solidFill>
                <a:latin typeface="Calibri" panose="020F0502020204030204" pitchFamily="34" charset="0"/>
              </a:rPr>
              <a:t>Scientific objectives: 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 dirty="0" smtClean="0">
                <a:latin typeface="Calibri" panose="020F0502020204030204" pitchFamily="34" charset="0"/>
              </a:rPr>
              <a:t>Polar </a:t>
            </a:r>
            <a:r>
              <a:rPr lang="en-GB" sz="1600" dirty="0">
                <a:latin typeface="Calibri" panose="020F0502020204030204" pitchFamily="34" charset="0"/>
              </a:rPr>
              <a:t>and mid-latitude stratospheric ozone vertical profile retrieval </a:t>
            </a:r>
            <a:endParaRPr lang="en-GB" sz="1600" dirty="0" smtClean="0">
              <a:latin typeface="Calibri" panose="020F0502020204030204" pitchFamily="34" charset="0"/>
            </a:endParaRP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</a:rPr>
              <a:t>Upper atmosphere temperature profiling based on the Sun refractive </a:t>
            </a:r>
            <a:r>
              <a:rPr lang="en-GB" sz="1600" dirty="0" smtClean="0">
                <a:latin typeface="Calibri" panose="020F0502020204030204" pitchFamily="34" charset="0"/>
              </a:rPr>
              <a:t>flattening</a:t>
            </a: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GB" sz="1600" dirty="0" smtClean="0">
              <a:latin typeface="Calibri" panose="020F0502020204030204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latin typeface="Calibri" panose="020F0502020204030204" pitchFamily="34" charset="0"/>
              </a:rPr>
              <a:t>SLP:  </a:t>
            </a:r>
            <a:r>
              <a:rPr lang="en-GB" sz="1600" dirty="0">
                <a:latin typeface="Calibri" panose="020F0502020204030204" pitchFamily="34" charset="0"/>
              </a:rPr>
              <a:t>Sweeping Langmuir Probe 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</a:pPr>
            <a:endParaRPr lang="en-GB" sz="1050" dirty="0">
              <a:latin typeface="Calibri" panose="020F0502020204030204" pitchFamily="34" charset="0"/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77" y="2321648"/>
            <a:ext cx="3096344" cy="168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77" y="4068675"/>
            <a:ext cx="3139580" cy="188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7" descr="logo_picasso_fullsize_cropp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41" y="836712"/>
            <a:ext cx="127245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logo_bisa_63_8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9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2" y="277912"/>
            <a:ext cx="8229600" cy="558800"/>
          </a:xfrm>
        </p:spPr>
        <p:txBody>
          <a:bodyPr/>
          <a:lstStyle/>
          <a:p>
            <a:r>
              <a:rPr lang="en-GB" sz="2400" dirty="0" smtClean="0"/>
              <a:t>PICASSO platform</a:t>
            </a:r>
            <a:endParaRPr lang="en-GB" sz="2400" dirty="0"/>
          </a:p>
        </p:txBody>
      </p:sp>
      <p:pic>
        <p:nvPicPr>
          <p:cNvPr id="4" name="Picture 2" descr="X:\projects\PICASSO\Documents\B-Graphical\PIC-140717-0-SPC-TEC-BISA-PicassoAndEar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3339" r="24497" b="10460"/>
          <a:stretch/>
        </p:blipFill>
        <p:spPr bwMode="auto">
          <a:xfrm>
            <a:off x="4087146" y="1432808"/>
            <a:ext cx="4785741" cy="40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51521" y="1372393"/>
            <a:ext cx="3600400" cy="412420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1600" dirty="0">
                <a:latin typeface="Calibri" panose="020F0502020204030204" pitchFamily="34" charset="0"/>
              </a:rPr>
              <a:t>Triple unit (</a:t>
            </a:r>
            <a:r>
              <a:rPr lang="fr-BE" sz="1600" dirty="0" smtClean="0">
                <a:latin typeface="Calibri" panose="020F0502020204030204" pitchFamily="34" charset="0"/>
              </a:rPr>
              <a:t>34x10x10 cm</a:t>
            </a:r>
            <a:r>
              <a:rPr lang="en-US" sz="1600" dirty="0" smtClean="0">
                <a:latin typeface="Calibri" panose="020F0502020204030204" pitchFamily="34" charset="0"/>
              </a:rPr>
              <a:t>, 1U for payload), four 2U deployable solar panels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Telecom: UHF/VHF + S-Band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Attitude control: magneto-</a:t>
            </a:r>
            <a:r>
              <a:rPr lang="en-US" sz="1600" dirty="0" err="1" smtClean="0">
                <a:latin typeface="Calibri" panose="020F0502020204030204" pitchFamily="34" charset="0"/>
              </a:rPr>
              <a:t>torquers</a:t>
            </a:r>
            <a:r>
              <a:rPr lang="en-US" sz="1600" dirty="0" smtClean="0">
                <a:latin typeface="Calibri" panose="020F0502020204030204" pitchFamily="34" charset="0"/>
              </a:rPr>
              <a:t> &amp; dynamical wheels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Attitude: inertial flight, one face towards the Sun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Mass: 3.9 kg, power consumption: 8 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Downlink: 40 MB/day, Uplink: 400 kB/day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latin typeface="Calibri" panose="020F0502020204030204" pitchFamily="34" charset="0"/>
              </a:rPr>
              <a:t>Pointing accuracy</a:t>
            </a:r>
            <a:r>
              <a:rPr lang="fr-BE" sz="1600" dirty="0" smtClean="0">
                <a:latin typeface="Calibri" panose="020F0502020204030204" pitchFamily="34" charset="0"/>
              </a:rPr>
              <a:t>: </a:t>
            </a:r>
            <a:r>
              <a:rPr lang="fr-BE" sz="1600" dirty="0">
                <a:latin typeface="Calibri" panose="020F0502020204030204" pitchFamily="34" charset="0"/>
              </a:rPr>
              <a:t>~1° (</a:t>
            </a:r>
            <a:r>
              <a:rPr lang="fr-BE" sz="1600" dirty="0" err="1" smtClean="0">
                <a:latin typeface="Calibri" panose="020F0502020204030204" pitchFamily="34" charset="0"/>
              </a:rPr>
              <a:t>kno</a:t>
            </a:r>
            <a:r>
              <a:rPr lang="en-US" sz="1600" dirty="0" err="1" smtClean="0">
                <a:latin typeface="Calibri" panose="020F0502020204030204" pitchFamily="34" charset="0"/>
              </a:rPr>
              <a:t>wl</a:t>
            </a:r>
            <a:r>
              <a:rPr lang="fr-BE" sz="1600" dirty="0" err="1" smtClean="0">
                <a:latin typeface="Calibri" panose="020F0502020204030204" pitchFamily="34" charset="0"/>
              </a:rPr>
              <a:t>edge</a:t>
            </a:r>
            <a:r>
              <a:rPr lang="fr-BE" sz="1600" dirty="0">
                <a:latin typeface="Calibri" panose="020F0502020204030204" pitchFamily="34" charset="0"/>
              </a:rPr>
              <a:t>: 0.2°)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Calibri" panose="020F0502020204030204" pitchFamily="34" charset="0"/>
              </a:rPr>
              <a:t>Star tracker &amp; </a:t>
            </a:r>
            <a:r>
              <a:rPr lang="en-GB" sz="1600" dirty="0" smtClean="0">
                <a:latin typeface="Calibri" panose="020F0502020204030204" pitchFamily="34" charset="0"/>
              </a:rPr>
              <a:t>GPS</a:t>
            </a:r>
          </a:p>
        </p:txBody>
      </p:sp>
      <p:pic>
        <p:nvPicPr>
          <p:cNvPr id="5" name="Picture 4" descr="logo_bisa_63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6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SLP: scientific objectives </a:t>
            </a:r>
          </a:p>
        </p:txBody>
      </p:sp>
      <p:pic>
        <p:nvPicPr>
          <p:cNvPr id="10" name="Picture 4" descr="logo_bisa_63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11516" y="1308556"/>
            <a:ext cx="4156369" cy="22322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600" i="1" dirty="0">
                <a:latin typeface="+mj-lt"/>
              </a:rPr>
              <a:t>I</a:t>
            </a:r>
            <a:r>
              <a:rPr lang="en-GB" sz="1600" i="1" dirty="0" smtClean="0">
                <a:latin typeface="+mj-lt"/>
              </a:rPr>
              <a:t>n-situ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>
                <a:latin typeface="+mj-lt"/>
              </a:rPr>
              <a:t>study </a:t>
            </a:r>
            <a:r>
              <a:rPr lang="en-GB" sz="1600" dirty="0" smtClean="0">
                <a:latin typeface="+mj-lt"/>
              </a:rPr>
              <a:t>of:</a:t>
            </a:r>
            <a:endParaRPr lang="en-GB" sz="1600" dirty="0">
              <a:latin typeface="+mj-lt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 dirty="0">
                <a:latin typeface="+mj-lt"/>
              </a:rPr>
              <a:t>Ionosphere-plasmasphere coupling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 dirty="0">
                <a:latin typeface="+mj-lt"/>
              </a:rPr>
              <a:t>Subauroral ionosphere and corresponding </a:t>
            </a:r>
            <a:r>
              <a:rPr lang="en-GB" sz="1600" dirty="0" smtClean="0">
                <a:latin typeface="+mj-lt"/>
              </a:rPr>
              <a:t>magnetospheric features</a:t>
            </a:r>
            <a:endParaRPr lang="en-GB" sz="1600" dirty="0">
              <a:latin typeface="+mj-lt"/>
            </a:endParaRP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 dirty="0">
                <a:latin typeface="+mj-lt"/>
              </a:rPr>
              <a:t>Aurora structures</a:t>
            </a:r>
          </a:p>
          <a:p>
            <a:pPr marL="342900" lvl="1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600" dirty="0">
                <a:latin typeface="+mj-lt"/>
              </a:rPr>
              <a:t>Turbulence (multi-scale </a:t>
            </a:r>
            <a:r>
              <a:rPr lang="en-GB" sz="1600" dirty="0" err="1">
                <a:latin typeface="+mj-lt"/>
              </a:rPr>
              <a:t>behavior</a:t>
            </a:r>
            <a:r>
              <a:rPr lang="en-GB" sz="1600" dirty="0">
                <a:latin typeface="+mj-lt"/>
              </a:rPr>
              <a:t>, spectral properties)</a:t>
            </a: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27580"/>
            <a:ext cx="3375271" cy="2025356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895830"/>
              </p:ext>
            </p:extLst>
          </p:nvPr>
        </p:nvGraphicFramePr>
        <p:xfrm>
          <a:off x="1043608" y="4869160"/>
          <a:ext cx="6912768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1221"/>
                <a:gridCol w="1958366"/>
                <a:gridCol w="2093181"/>
              </a:tblGrid>
              <a:tr h="4208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fr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Minimum </a:t>
                      </a:r>
                      <a:endParaRPr lang="fr-BE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(&gt; 95% probability)</a:t>
                      </a:r>
                      <a:endParaRPr lang="fr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Maximum </a:t>
                      </a:r>
                      <a:endParaRPr lang="fr-BE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(&gt; 95% probability)</a:t>
                      </a:r>
                      <a:endParaRPr lang="fr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Plasma density (#/m³)</a:t>
                      </a:r>
                      <a:endParaRPr lang="fr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10</a:t>
                      </a:r>
                      <a:r>
                        <a:rPr lang="en-GB" sz="1600" b="0" baseline="30000" dirty="0">
                          <a:effectLst/>
                        </a:rPr>
                        <a:t>8</a:t>
                      </a:r>
                      <a:r>
                        <a:rPr lang="en-GB" sz="1600" b="0" dirty="0">
                          <a:effectLst/>
                        </a:rPr>
                        <a:t> (10</a:t>
                      </a:r>
                      <a:r>
                        <a:rPr lang="en-GB" sz="1600" b="0" baseline="30000" dirty="0">
                          <a:effectLst/>
                        </a:rPr>
                        <a:t>9</a:t>
                      </a:r>
                      <a:r>
                        <a:rPr lang="en-GB" sz="1600" b="0" dirty="0">
                          <a:effectLst/>
                        </a:rPr>
                        <a:t>)</a:t>
                      </a:r>
                      <a:endParaRPr lang="fr-B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10</a:t>
                      </a:r>
                      <a:r>
                        <a:rPr lang="en-GB" sz="1600" b="0" baseline="30000" dirty="0">
                          <a:effectLst/>
                        </a:rPr>
                        <a:t>13</a:t>
                      </a:r>
                      <a:r>
                        <a:rPr lang="en-GB" sz="1600" b="0" dirty="0">
                          <a:effectLst/>
                        </a:rPr>
                        <a:t> (5x10</a:t>
                      </a:r>
                      <a:r>
                        <a:rPr lang="en-GB" sz="1600" b="0" baseline="30000" dirty="0">
                          <a:effectLst/>
                        </a:rPr>
                        <a:t>12</a:t>
                      </a:r>
                      <a:r>
                        <a:rPr lang="en-GB" sz="1600" b="0" dirty="0">
                          <a:effectLst/>
                        </a:rPr>
                        <a:t>)</a:t>
                      </a:r>
                      <a:endParaRPr lang="fr-B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Electron temperature (K)</a:t>
                      </a:r>
                      <a:endParaRPr lang="fr-B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>
                          <a:effectLst/>
                        </a:rPr>
                        <a:t>600 (700)</a:t>
                      </a:r>
                      <a:endParaRPr lang="fr-BE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10 000 (5 000)</a:t>
                      </a:r>
                      <a:endParaRPr lang="fr-BE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15632" y="4293096"/>
            <a:ext cx="4369790" cy="68975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50000"/>
              </a:lnSpc>
              <a:spcAft>
                <a:spcPct val="30000"/>
              </a:spcAft>
              <a:buFontTx/>
              <a:buNone/>
              <a:defRPr/>
            </a:pPr>
            <a:r>
              <a:rPr lang="en-US" sz="2000" u="sng" kern="0" dirty="0">
                <a:latin typeface="Arial" panose="020B0604020202020204" pitchFamily="34" charset="0"/>
                <a:cs typeface="Arial" panose="020B0604020202020204" pitchFamily="34" charset="0"/>
              </a:rPr>
              <a:t>Expected plasma </a:t>
            </a:r>
            <a:r>
              <a:rPr lang="en-US" sz="2000" u="sng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en-US" sz="2800" kern="0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631" y="764704"/>
            <a:ext cx="242406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lnSpc>
                <a:spcPct val="150000"/>
              </a:lnSpc>
              <a:spcAft>
                <a:spcPct val="30000"/>
              </a:spcAft>
              <a:buFontTx/>
              <a:buNone/>
              <a:defRPr/>
            </a:pPr>
            <a:r>
              <a:rPr lang="en-GB" sz="2000" u="sng" dirty="0" smtClean="0">
                <a:solidFill>
                  <a:srgbClr val="322600"/>
                </a:solidFill>
                <a:latin typeface="+mj-lt"/>
              </a:rPr>
              <a:t>Scientific objectives</a:t>
            </a:r>
            <a:endParaRPr lang="en-US" sz="2000" u="sng" kern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Picture 8" descr="https://encrypted-tbn3.google.com/images?q=tbn:ANd9GcSd7didyNUkTF49rRfL0AZJViBq-KjVH_syFnrh4VmqbmXYnK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" r="11243" b="10500"/>
          <a:stretch>
            <a:fillRect/>
          </a:stretch>
        </p:blipFill>
        <p:spPr bwMode="auto">
          <a:xfrm>
            <a:off x="6357320" y="2930451"/>
            <a:ext cx="2514278" cy="1511902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18"/>
          <a:stretch/>
        </p:blipFill>
        <p:spPr bwMode="auto">
          <a:xfrm>
            <a:off x="4078709" y="2898955"/>
            <a:ext cx="2149475" cy="15117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8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"/>
          <a:stretch/>
        </p:blipFill>
        <p:spPr>
          <a:xfrm>
            <a:off x="4614393" y="4209920"/>
            <a:ext cx="4176464" cy="187024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noProof="0" dirty="0" smtClean="0"/>
              <a:t>SLP instrument</a:t>
            </a:r>
            <a:endParaRPr lang="en-GB" sz="2400" noProof="0" dirty="0"/>
          </a:p>
        </p:txBody>
      </p:sp>
      <p:sp>
        <p:nvSpPr>
          <p:cNvPr id="17" name="Rectangle 16"/>
          <p:cNvSpPr/>
          <p:nvPr/>
        </p:nvSpPr>
        <p:spPr>
          <a:xfrm>
            <a:off x="415632" y="921782"/>
            <a:ext cx="5164480" cy="253915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b="1" dirty="0">
                <a:latin typeface="Calibri" panose="020F0502020204030204" pitchFamily="34" charset="0"/>
              </a:rPr>
              <a:t>Instrument overview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lang="en-GB" sz="1600" dirty="0" smtClean="0">
                <a:latin typeface="Calibri" panose="020F0502020204030204" pitchFamily="34" charset="0"/>
              </a:rPr>
              <a:t>Four thin cylindrical probes </a:t>
            </a:r>
            <a:r>
              <a:rPr lang="en-GB" sz="1600" dirty="0">
                <a:latin typeface="Calibri" panose="020F0502020204030204" pitchFamily="34" charset="0"/>
              </a:rPr>
              <a:t>whose electrical potentials are </a:t>
            </a:r>
            <a:r>
              <a:rPr lang="en-GB" sz="1600" dirty="0" smtClean="0">
                <a:latin typeface="Calibri" panose="020F0502020204030204" pitchFamily="34" charset="0"/>
              </a:rPr>
              <a:t>swept. </a:t>
            </a:r>
            <a:r>
              <a:rPr lang="en-GB" sz="1600" dirty="0">
                <a:latin typeface="Calibri" panose="020F0502020204030204" pitchFamily="34" charset="0"/>
              </a:rPr>
              <a:t>From the electric current collected by each probe, the following parameters will be </a:t>
            </a:r>
            <a:r>
              <a:rPr lang="en-GB" sz="1600" dirty="0" smtClean="0">
                <a:latin typeface="Calibri" panose="020F0502020204030204" pitchFamily="34" charset="0"/>
              </a:rPr>
              <a:t>retrieved </a:t>
            </a:r>
            <a:r>
              <a:rPr lang="en-GB" sz="1600" b="1" dirty="0" smtClean="0">
                <a:latin typeface="Calibri" panose="020F0502020204030204" pitchFamily="34" charset="0"/>
              </a:rPr>
              <a:t>on ground</a:t>
            </a:r>
            <a:r>
              <a:rPr lang="en-GB" sz="1600" dirty="0" smtClean="0">
                <a:latin typeface="Calibri" panose="020F0502020204030204" pitchFamily="34" charset="0"/>
              </a:rPr>
              <a:t>: </a:t>
            </a:r>
            <a:endParaRPr lang="en-GB" sz="1600" dirty="0">
              <a:latin typeface="Calibri" panose="020F0502020204030204" pitchFamily="34" charset="0"/>
            </a:endParaRP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GB" sz="1600" dirty="0" smtClean="0">
                <a:latin typeface="Calibri" panose="020F0502020204030204" pitchFamily="34" charset="0"/>
              </a:rPr>
              <a:t>electron </a:t>
            </a:r>
            <a:r>
              <a:rPr lang="en-GB" sz="1600" dirty="0">
                <a:latin typeface="Calibri" panose="020F0502020204030204" pitchFamily="34" charset="0"/>
              </a:rPr>
              <a:t>density and </a:t>
            </a:r>
            <a:r>
              <a:rPr lang="en-GB" sz="1600" dirty="0" smtClean="0">
                <a:latin typeface="Calibri" panose="020F0502020204030204" pitchFamily="34" charset="0"/>
              </a:rPr>
              <a:t>temperature</a:t>
            </a:r>
            <a:endParaRPr lang="en-GB" sz="1600" dirty="0">
              <a:latin typeface="Calibri" panose="020F0502020204030204" pitchFamily="34" charset="0"/>
            </a:endParaRP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GB" sz="1600" dirty="0" smtClean="0">
                <a:latin typeface="Calibri" panose="020F0502020204030204" pitchFamily="34" charset="0"/>
              </a:rPr>
              <a:t>ion </a:t>
            </a:r>
            <a:r>
              <a:rPr lang="en-GB" sz="1600" dirty="0">
                <a:latin typeface="Calibri" panose="020F0502020204030204" pitchFamily="34" charset="0"/>
              </a:rPr>
              <a:t>density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latin typeface="Calibri" panose="020F0502020204030204" pitchFamily="34" charset="0"/>
              </a:rPr>
              <a:t>s</a:t>
            </a:r>
            <a:r>
              <a:rPr lang="en-GB" sz="1600" dirty="0" smtClean="0">
                <a:latin typeface="Calibri" panose="020F0502020204030204" pitchFamily="34" charset="0"/>
              </a:rPr>
              <a:t>pacecraft potential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GB" sz="500" dirty="0" smtClean="0">
              <a:latin typeface="Calibri" panose="020F0502020204030204" pitchFamily="34" charset="0"/>
            </a:endParaRPr>
          </a:p>
          <a:p>
            <a:pPr marL="0" lvl="1" algn="just">
              <a:spcBef>
                <a:spcPts val="600"/>
              </a:spcBef>
              <a:spcAft>
                <a:spcPts val="600"/>
              </a:spcAft>
              <a:buSzPct val="100000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Download </a:t>
            </a:r>
            <a:r>
              <a:rPr lang="en-US" sz="1600" b="1" dirty="0" smtClean="0">
                <a:latin typeface="Calibri" panose="020F0502020204030204" pitchFamily="34" charset="0"/>
              </a:rPr>
              <a:t>raw data</a:t>
            </a:r>
            <a:r>
              <a:rPr lang="en-US" sz="1600" dirty="0" smtClean="0">
                <a:latin typeface="Calibri" panose="020F0502020204030204" pitchFamily="34" charset="0"/>
              </a:rPr>
              <a:t>: I-V curves contain more information than only 3 parameters !</a:t>
            </a:r>
          </a:p>
        </p:txBody>
      </p:sp>
      <p:pic>
        <p:nvPicPr>
          <p:cNvPr id="10" name="Picture 4" descr="logo_bisa_63_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8463" y="3550722"/>
            <a:ext cx="4195651" cy="226215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bIns="0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Calibri" panose="020F0502020204030204" pitchFamily="34" charset="0"/>
              </a:rPr>
              <a:t>Key numbers:</a:t>
            </a:r>
            <a:endParaRPr lang="en-US" sz="1600" b="1" dirty="0"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latin typeface="Calibri" panose="020F0502020204030204" pitchFamily="34" charset="0"/>
              </a:rPr>
              <a:t>4 </a:t>
            </a:r>
            <a:r>
              <a:rPr lang="en-US" sz="1600" dirty="0" smtClean="0">
                <a:latin typeface="Calibri" panose="020F0502020204030204" pitchFamily="34" charset="0"/>
              </a:rPr>
              <a:t>probes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4 independent channels</a:t>
            </a:r>
            <a:endParaRPr lang="en-US" sz="1600" dirty="0"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Probe diameter: 2 mm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Probe length: 40 mm</a:t>
            </a:r>
            <a:endParaRPr lang="en-US" sz="1600" dirty="0"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BE" sz="1600" dirty="0" smtClean="0">
                <a:latin typeface="Calibri" panose="020F0502020204030204" pitchFamily="34" charset="0"/>
              </a:rPr>
              <a:t>Boom </a:t>
            </a:r>
            <a:r>
              <a:rPr lang="fr-BE" sz="1600" dirty="0" err="1" smtClean="0">
                <a:latin typeface="Calibri" panose="020F0502020204030204" pitchFamily="34" charset="0"/>
              </a:rPr>
              <a:t>length</a:t>
            </a:r>
            <a:r>
              <a:rPr lang="fr-BE" sz="1600" dirty="0" smtClean="0">
                <a:latin typeface="Calibri" panose="020F0502020204030204" pitchFamily="34" charset="0"/>
              </a:rPr>
              <a:t>: 40 mm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BE" sz="1600" dirty="0" err="1" smtClean="0">
                <a:latin typeface="Calibri" panose="020F0502020204030204" pitchFamily="34" charset="0"/>
              </a:rPr>
              <a:t>Sampling</a:t>
            </a:r>
            <a:r>
              <a:rPr lang="fr-BE" sz="1600" dirty="0" smtClean="0">
                <a:latin typeface="Calibri" panose="020F0502020204030204" pitchFamily="34" charset="0"/>
              </a:rPr>
              <a:t> </a:t>
            </a:r>
            <a:r>
              <a:rPr lang="fr-BE" sz="1600" dirty="0" err="1" smtClean="0">
                <a:latin typeface="Calibri" panose="020F0502020204030204" pitchFamily="34" charset="0"/>
              </a:rPr>
              <a:t>frequency</a:t>
            </a:r>
            <a:r>
              <a:rPr lang="fr-BE" sz="1600" dirty="0" smtClean="0">
                <a:latin typeface="Calibri" panose="020F0502020204030204" pitchFamily="34" charset="0"/>
              </a:rPr>
              <a:t>: 10 KHz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BE" sz="1600" dirty="0" smtClean="0">
                <a:latin typeface="Calibri" panose="020F0502020204030204" pitchFamily="34" charset="0"/>
              </a:rPr>
              <a:t>&gt; 10 I-V </a:t>
            </a:r>
            <a:r>
              <a:rPr lang="fr-BE" sz="1600" dirty="0" err="1" smtClean="0">
                <a:latin typeface="Calibri" panose="020F0502020204030204" pitchFamily="34" charset="0"/>
              </a:rPr>
              <a:t>curves</a:t>
            </a:r>
            <a:r>
              <a:rPr lang="fr-BE" sz="1600" dirty="0" smtClean="0">
                <a:latin typeface="Calibri" panose="020F0502020204030204" pitchFamily="34" charset="0"/>
              </a:rPr>
              <a:t>/s =&gt;  Ne, Te, Ni, V</a:t>
            </a:r>
            <a:r>
              <a:rPr lang="fr-BE" sz="1600" baseline="-25000" dirty="0" smtClean="0">
                <a:latin typeface="Calibri" panose="020F0502020204030204" pitchFamily="34" charset="0"/>
              </a:rPr>
              <a:t>S/C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BE" sz="1600" dirty="0" err="1" smtClean="0">
                <a:latin typeface="Calibri" panose="020F0502020204030204" pitchFamily="34" charset="0"/>
              </a:rPr>
              <a:t>Bias</a:t>
            </a:r>
            <a:r>
              <a:rPr lang="fr-BE" sz="1600" dirty="0" smtClean="0">
                <a:latin typeface="Calibri" panose="020F0502020204030204" pitchFamily="34" charset="0"/>
              </a:rPr>
              <a:t> voltage: -5 V to 13 V </a:t>
            </a:r>
            <a:r>
              <a:rPr lang="fr-BE" sz="1600" dirty="0" err="1" smtClean="0">
                <a:latin typeface="Calibri" panose="020F0502020204030204" pitchFamily="34" charset="0"/>
              </a:rPr>
              <a:t>wrt</a:t>
            </a:r>
            <a:r>
              <a:rPr lang="fr-BE" sz="1600" dirty="0" smtClean="0">
                <a:latin typeface="Calibri" panose="020F0502020204030204" pitchFamily="34" charset="0"/>
              </a:rPr>
              <a:t> S/C GND</a:t>
            </a:r>
            <a:endParaRPr lang="en-GB" sz="1600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60" b="68550"/>
          <a:stretch/>
        </p:blipFill>
        <p:spPr bwMode="auto">
          <a:xfrm>
            <a:off x="4753032" y="3632618"/>
            <a:ext cx="4039246" cy="58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2" descr="D:\MyDocuments\Boul\Cubesat\BIRA Probe\Pictures\Camera_Emiel\DSC0213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1" t="31309" r="28329" b="17484"/>
          <a:stretch/>
        </p:blipFill>
        <p:spPr bwMode="auto">
          <a:xfrm>
            <a:off x="5796136" y="956960"/>
            <a:ext cx="3056498" cy="25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1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46" y="2032714"/>
            <a:ext cx="3104090" cy="216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noProof="0" dirty="0" smtClean="0"/>
              <a:t>SLP instrument</a:t>
            </a:r>
            <a:endParaRPr lang="en-GB" sz="2400" noProof="0" dirty="0"/>
          </a:p>
        </p:txBody>
      </p:sp>
      <p:sp>
        <p:nvSpPr>
          <p:cNvPr id="17" name="Rectangle 16"/>
          <p:cNvSpPr/>
          <p:nvPr/>
        </p:nvSpPr>
        <p:spPr>
          <a:xfrm>
            <a:off x="323528" y="1340768"/>
            <a:ext cx="5256584" cy="435503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b="1" dirty="0" smtClean="0">
                <a:latin typeface="Calibri" panose="020F0502020204030204" pitchFamily="34" charset="0"/>
              </a:rPr>
              <a:t>Typical I-V mode: 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dirty="0" smtClean="0">
                <a:latin typeface="Calibri" panose="020F0502020204030204" pitchFamily="34" charset="0"/>
              </a:rPr>
              <a:t>Apply bias, measure current</a:t>
            </a:r>
          </a:p>
          <a:p>
            <a:pPr marL="0" lvl="1" algn="just">
              <a:spcBef>
                <a:spcPts val="0"/>
              </a:spcBef>
              <a:spcAft>
                <a:spcPts val="600"/>
              </a:spcAft>
              <a:buSzPct val="100000"/>
              <a:defRPr/>
            </a:pPr>
            <a:r>
              <a:rPr lang="en-GB" sz="1600" dirty="0" smtClean="0">
                <a:latin typeface="Calibri" panose="020F0502020204030204" pitchFamily="34" charset="0"/>
              </a:rPr>
              <a:t>On </a:t>
            </a:r>
            <a:r>
              <a:rPr lang="en-GB" sz="1600" dirty="0">
                <a:latin typeface="Calibri" panose="020F0502020204030204" pitchFamily="34" charset="0"/>
              </a:rPr>
              <a:t>board plasma potential estimation =&gt; </a:t>
            </a:r>
            <a:r>
              <a:rPr lang="en-GB" sz="1600" b="1" dirty="0">
                <a:latin typeface="Calibri" panose="020F0502020204030204" pitchFamily="34" charset="0"/>
              </a:rPr>
              <a:t>adaptive </a:t>
            </a:r>
            <a:r>
              <a:rPr lang="en-GB" sz="1600" b="1" dirty="0" smtClean="0">
                <a:latin typeface="Calibri" panose="020F0502020204030204" pitchFamily="34" charset="0"/>
              </a:rPr>
              <a:t>sweep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dirty="0" smtClean="0">
                <a:latin typeface="Calibri" panose="020F0502020204030204" pitchFamily="34" charset="0"/>
              </a:rPr>
              <a:t>Sweeps with different bias steps according to the region, e.g.: 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dirty="0" smtClean="0">
                <a:latin typeface="Calibri" panose="020F0502020204030204" pitchFamily="34" charset="0"/>
              </a:rPr>
              <a:t>Ion saturation: 5 steps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dirty="0" smtClean="0">
                <a:latin typeface="Calibri" panose="020F0502020204030204" pitchFamily="34" charset="0"/>
              </a:rPr>
              <a:t>Electron retardation: 30 steps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dirty="0">
                <a:latin typeface="Calibri" panose="020F0502020204030204" pitchFamily="34" charset="0"/>
              </a:rPr>
              <a:t>E</a:t>
            </a:r>
            <a:r>
              <a:rPr lang="en-GB" sz="1600" dirty="0" smtClean="0">
                <a:latin typeface="Calibri" panose="020F0502020204030204" pitchFamily="34" charset="0"/>
              </a:rPr>
              <a:t>lectron saturation: 8 steps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GB" sz="1600" dirty="0">
              <a:latin typeface="Calibri" panose="020F0502020204030204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1600" b="1" dirty="0" smtClean="0">
                <a:latin typeface="Calibri" panose="020F0502020204030204" pitchFamily="34" charset="0"/>
              </a:rPr>
              <a:t>Fast Ne measurement: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Acquire simultaneously with at least 2 probes the current when probes biased with different potential in the electron retardation region =&gt; retrieve </a:t>
            </a:r>
            <a:r>
              <a:rPr lang="en-US" sz="1600" b="1" dirty="0" smtClean="0">
                <a:latin typeface="Calibri" panose="020F0502020204030204" pitchFamily="34" charset="0"/>
              </a:rPr>
              <a:t>Ne only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5 KHz sampling rate =&gt; ~ 1,5 m resolution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b="1" dirty="0">
                <a:latin typeface="Calibri" panose="020F0502020204030204" pitchFamily="34" charset="0"/>
              </a:rPr>
              <a:t>Floating potential: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dirty="0">
                <a:latin typeface="Calibri" panose="020F0502020204030204" pitchFamily="34" charset="0"/>
              </a:rPr>
              <a:t>Measure the potential of the probes wrt the S/C GND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0" name="Picture 4" descr="logo_bisa_63_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5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15632" y="1509084"/>
            <a:ext cx="3979627" cy="353943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b="1" dirty="0" smtClean="0">
                <a:latin typeface="Calibri" panose="020F0502020204030204" pitchFamily="34" charset="0"/>
              </a:rPr>
              <a:t>Problem of </a:t>
            </a:r>
            <a:r>
              <a:rPr lang="en-GB" sz="1600" b="1" dirty="0">
                <a:latin typeface="Calibri" panose="020F0502020204030204" pitchFamily="34" charset="0"/>
              </a:rPr>
              <a:t>using LP on board </a:t>
            </a:r>
            <a:r>
              <a:rPr lang="en-GB" sz="1600" b="1" dirty="0" smtClean="0">
                <a:latin typeface="Calibri" panose="020F0502020204030204" pitchFamily="34" charset="0"/>
              </a:rPr>
              <a:t>Pico-Satellite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GB" sz="1600" b="1" dirty="0" smtClean="0"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b="1" dirty="0" smtClean="0">
                <a:latin typeface="Calibri" panose="020F0502020204030204" pitchFamily="34" charset="0"/>
              </a:rPr>
              <a:t>Limited </a:t>
            </a:r>
            <a:r>
              <a:rPr lang="en-GB" sz="1600" b="1" dirty="0">
                <a:latin typeface="Calibri" panose="020F0502020204030204" pitchFamily="34" charset="0"/>
              </a:rPr>
              <a:t>conducting area of the </a:t>
            </a:r>
            <a:r>
              <a:rPr lang="en-GB" sz="1600" b="1" dirty="0" smtClean="0">
                <a:latin typeface="Calibri" panose="020F0502020204030204" pitchFamily="34" charset="0"/>
              </a:rPr>
              <a:t>S/C with respect to the area of the probe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GB" sz="1600" dirty="0" smtClean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SzPct val="100000"/>
              <a:buFont typeface="Symbol" pitchFamily="18" charset="2"/>
              <a:buChar char="Þ"/>
              <a:defRPr/>
            </a:pPr>
            <a:r>
              <a:rPr lang="en-GB" sz="1600" b="1" dirty="0" smtClean="0">
                <a:latin typeface="Calibri" panose="020F0502020204030204" pitchFamily="34" charset="0"/>
              </a:rPr>
              <a:t>Spacecraft </a:t>
            </a:r>
            <a:r>
              <a:rPr lang="en-GB" sz="1600" b="1" dirty="0">
                <a:latin typeface="Calibri" panose="020F0502020204030204" pitchFamily="34" charset="0"/>
              </a:rPr>
              <a:t>charging </a:t>
            </a:r>
            <a:r>
              <a:rPr lang="en-GB" sz="1600" dirty="0" smtClean="0">
                <a:latin typeface="Calibri" panose="020F0502020204030204" pitchFamily="34" charset="0"/>
              </a:rPr>
              <a:t>(e- saturation region)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SzPct val="100000"/>
              <a:buFont typeface="Symbol" pitchFamily="18" charset="2"/>
              <a:buChar char="Þ"/>
              <a:defRPr/>
            </a:pPr>
            <a:r>
              <a:rPr lang="en-GB" sz="1600" dirty="0" smtClean="0">
                <a:latin typeface="Calibri" panose="020F0502020204030204" pitchFamily="34" charset="0"/>
              </a:rPr>
              <a:t>Drift </a:t>
            </a:r>
            <a:r>
              <a:rPr lang="en-GB" sz="1600" dirty="0">
                <a:latin typeface="Calibri" panose="020F0502020204030204" pitchFamily="34" charset="0"/>
              </a:rPr>
              <a:t>of the instrument’s electrical ground during the </a:t>
            </a:r>
            <a:r>
              <a:rPr lang="en-GB" sz="1600" dirty="0" smtClean="0">
                <a:latin typeface="Calibri" panose="020F0502020204030204" pitchFamily="34" charset="0"/>
              </a:rPr>
              <a:t>measurement</a:t>
            </a:r>
          </a:p>
          <a:p>
            <a:pPr marL="742950" lvl="1" indent="-285750" algn="just">
              <a:spcBef>
                <a:spcPts val="0"/>
              </a:spcBef>
              <a:spcAft>
                <a:spcPts val="0"/>
              </a:spcAft>
              <a:buSzPct val="100000"/>
              <a:buFont typeface="Symbol" pitchFamily="18" charset="2"/>
              <a:buChar char="Þ"/>
              <a:defRPr/>
            </a:pPr>
            <a:r>
              <a:rPr lang="en-US" sz="1600" dirty="0" smtClean="0">
                <a:latin typeface="Calibri" panose="020F0502020204030204" pitchFamily="34" charset="0"/>
              </a:rPr>
              <a:t>Unusable</a:t>
            </a:r>
            <a:r>
              <a:rPr lang="fr-BE" sz="1600" dirty="0" smtClean="0">
                <a:latin typeface="Calibri" panose="020F0502020204030204" pitchFamily="34" charset="0"/>
              </a:rPr>
              <a:t> data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endParaRPr lang="en-GB" sz="1600" dirty="0" smtClean="0">
              <a:latin typeface="Calibri" panose="020F0502020204030204" pitchFamily="34" charset="0"/>
            </a:endParaRPr>
          </a:p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dirty="0" smtClean="0">
                <a:latin typeface="Calibri" panose="020F0502020204030204" pitchFamily="34" charset="0"/>
              </a:rPr>
              <a:t>Risk: </a:t>
            </a:r>
          </a:p>
          <a:p>
            <a:pPr marL="0" lvl="1" algn="just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en-GB" sz="1600" dirty="0" smtClean="0">
                <a:latin typeface="Calibri" panose="020F0502020204030204" pitchFamily="34" charset="0"/>
              </a:rPr>
              <a:t>Too low S/C potential: unable </a:t>
            </a:r>
            <a:r>
              <a:rPr lang="en-GB" sz="1600" dirty="0">
                <a:latin typeface="Calibri" panose="020F0502020204030204" pitchFamily="34" charset="0"/>
              </a:rPr>
              <a:t>to sweep appropriate </a:t>
            </a:r>
            <a:r>
              <a:rPr lang="en-GB" sz="1600" dirty="0" smtClean="0">
                <a:latin typeface="Calibri" panose="020F0502020204030204" pitchFamily="34" charset="0"/>
              </a:rPr>
              <a:t>potentials (e- saturation region)</a:t>
            </a:r>
            <a:endParaRPr lang="en-GB" sz="1600" dirty="0">
              <a:latin typeface="Calibri" panose="020F0502020204030204" pitchFamily="34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SzPct val="100000"/>
              <a:buFont typeface="Symbol" pitchFamily="18" charset="2"/>
              <a:buChar char="Þ"/>
              <a:defRPr/>
            </a:pPr>
            <a:endParaRPr lang="en-GB" sz="1600" dirty="0" smtClean="0">
              <a:latin typeface="Calibri" panose="020F0502020204030204" pitchFamily="34" charset="0"/>
            </a:endParaRPr>
          </a:p>
        </p:txBody>
      </p:sp>
      <p:pic>
        <p:nvPicPr>
          <p:cNvPr id="10" name="Picture 4" descr="logo_bisa_63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5" r="35115" b="7181"/>
          <a:stretch>
            <a:fillRect/>
          </a:stretch>
        </p:blipFill>
        <p:spPr bwMode="auto">
          <a:xfrm>
            <a:off x="4572000" y="1772816"/>
            <a:ext cx="4155728" cy="301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395288" y="349920"/>
            <a:ext cx="8229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8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S/C charging due to the use of LP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logo_bisa_63_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2" y="260649"/>
            <a:ext cx="437253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8999"/>
            <a:ext cx="4396652" cy="251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598557" cy="251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34258" y="1483390"/>
            <a:ext cx="3298427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Particle-in-cell </a:t>
            </a:r>
            <a:r>
              <a:rPr lang="en-GB" sz="1800" kern="0" dirty="0">
                <a:latin typeface="Arial" panose="020B0604020202020204" pitchFamily="34" charset="0"/>
                <a:cs typeface="Arial" panose="020B0604020202020204" pitchFamily="34" charset="0"/>
              </a:rPr>
              <a:t>(PIC) modelling and </a:t>
            </a:r>
            <a:r>
              <a:rPr lang="en-GB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simulations with </a:t>
            </a:r>
            <a:r>
              <a:rPr lang="en-GB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SPIS</a:t>
            </a:r>
            <a:endParaRPr 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44" y="926256"/>
            <a:ext cx="4000966" cy="20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3"/>
          <p:cNvSpPr txBox="1">
            <a:spLocks/>
          </p:cNvSpPr>
          <p:nvPr/>
        </p:nvSpPr>
        <p:spPr bwMode="auto">
          <a:xfrm>
            <a:off x="395288" y="349920"/>
            <a:ext cx="82296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28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cs typeface="Arial" panose="020B0604020202020204" pitchFamily="34" charset="0"/>
              </a:rPr>
              <a:t>S/C charging due to the use of LP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17783</TotalTime>
  <Words>1278</Words>
  <Application>Microsoft Office PowerPoint</Application>
  <PresentationFormat>On-screen Show (4:3)</PresentationFormat>
  <Paragraphs>192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Edge</vt:lpstr>
      <vt:lpstr>Charging of the PICASSO CubeSat  </vt:lpstr>
      <vt:lpstr>Outline</vt:lpstr>
      <vt:lpstr>PICASSO mission</vt:lpstr>
      <vt:lpstr>PICASSO platform</vt:lpstr>
      <vt:lpstr>SLP: scientific objectives </vt:lpstr>
      <vt:lpstr>SLP instrument</vt:lpstr>
      <vt:lpstr>SLP instrument</vt:lpstr>
      <vt:lpstr>PowerPoint Presentation</vt:lpstr>
      <vt:lpstr>PowerPoint Presentation</vt:lpstr>
      <vt:lpstr>PowerPoint Presentation</vt:lpstr>
      <vt:lpstr>S/C charging due to the use of LP</vt:lpstr>
      <vt:lpstr>S/C charging due to the use of LP</vt:lpstr>
      <vt:lpstr>S/C charging due to the use of LP</vt:lpstr>
      <vt:lpstr>S/C charging due to the use of LP</vt:lpstr>
      <vt:lpstr>S/C charging due to the plasma environment</vt:lpstr>
      <vt:lpstr>S/C charging due to the plasma environment</vt:lpstr>
      <vt:lpstr>Conclusions</vt:lpstr>
      <vt:lpstr>PowerPoint Presentation</vt:lpstr>
    </vt:vector>
  </TitlesOfParts>
  <Company>Bira-Iasb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PICASSO</dc:title>
  <dc:creator>didierp</dc:creator>
  <cp:lastModifiedBy>Sylvain Ranvier</cp:lastModifiedBy>
  <cp:revision>690</cp:revision>
  <cp:lastPrinted>2015-04-22T13:53:48Z</cp:lastPrinted>
  <dcterms:created xsi:type="dcterms:W3CDTF">2011-08-31T14:41:52Z</dcterms:created>
  <dcterms:modified xsi:type="dcterms:W3CDTF">2018-10-25T09:18:02Z</dcterms:modified>
</cp:coreProperties>
</file>