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6" r:id="rId8"/>
    <p:sldId id="267" r:id="rId9"/>
    <p:sldId id="269" r:id="rId10"/>
    <p:sldId id="270" r:id="rId11"/>
    <p:sldId id="26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2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1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9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9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E51E-D457-7F4F-9148-762C19DE90A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65A9-2C3D-E64E-9205-4E362AF6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Diversity at the RAS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676" y="3886200"/>
            <a:ext cx="7520648" cy="2350918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err="1" smtClean="0"/>
              <a:t>Dr</a:t>
            </a:r>
            <a:r>
              <a:rPr lang="en-US" sz="4200" dirty="0" smtClean="0"/>
              <a:t> Sheila Kanani</a:t>
            </a:r>
          </a:p>
          <a:p>
            <a:r>
              <a:rPr lang="en-US" sz="4200" dirty="0" smtClean="0"/>
              <a:t>Education, Outreach and Diversity Officer</a:t>
            </a:r>
          </a:p>
          <a:p>
            <a:r>
              <a:rPr lang="en-US" sz="4200" dirty="0" smtClean="0"/>
              <a:t>ESA meeting January 2019</a:t>
            </a:r>
          </a:p>
          <a:p>
            <a:endParaRPr lang="en-US" dirty="0"/>
          </a:p>
          <a:p>
            <a:r>
              <a:rPr lang="en-US" dirty="0" smtClean="0"/>
              <a:t>@</a:t>
            </a:r>
            <a:r>
              <a:rPr lang="en-US" dirty="0" err="1" smtClean="0"/>
              <a:t>ras_outreach</a:t>
            </a:r>
            <a:endParaRPr lang="en-US" dirty="0" smtClean="0"/>
          </a:p>
          <a:p>
            <a:r>
              <a:rPr lang="en-US" dirty="0" err="1" smtClean="0"/>
              <a:t>skanani@ras.ac.uk</a:t>
            </a:r>
            <a:endParaRPr lang="en-US" dirty="0"/>
          </a:p>
        </p:txBody>
      </p:sp>
      <p:pic>
        <p:nvPicPr>
          <p:cNvPr id="4" name="Picture 3" descr="RAS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39" y="12452"/>
            <a:ext cx="159941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19-01-09 at 10.5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831850"/>
            <a:ext cx="7975600" cy="5194300"/>
          </a:xfrm>
          <a:prstGeom prst="rect">
            <a:avLst/>
          </a:prstGeom>
        </p:spPr>
      </p:pic>
      <p:pic>
        <p:nvPicPr>
          <p:cNvPr id="5" name="Picture 4" descr="RAS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3" y="12452"/>
            <a:ext cx="1128106" cy="11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Challenges, questions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40" y="2027750"/>
            <a:ext cx="8675640" cy="5114761"/>
          </a:xfrm>
        </p:spPr>
        <p:txBody>
          <a:bodyPr>
            <a:normAutofit fontScale="55000" lnSpcReduction="20000"/>
          </a:bodyPr>
          <a:lstStyle/>
          <a:p>
            <a:pPr fontAlgn="auto"/>
            <a:r>
              <a:rPr lang="en-US" dirty="0" smtClean="0"/>
              <a:t>I was new to diversity work in 2014, had to do a lot of training to get to where I am now, and I am </a:t>
            </a:r>
            <a:r>
              <a:rPr lang="en-US" dirty="0"/>
              <a:t>not trained in </a:t>
            </a:r>
            <a:r>
              <a:rPr lang="en-US" dirty="0" smtClean="0"/>
              <a:t>areas like </a:t>
            </a:r>
            <a:r>
              <a:rPr lang="en-US" dirty="0"/>
              <a:t>what </a:t>
            </a:r>
            <a:r>
              <a:rPr lang="en-US" dirty="0" smtClean="0"/>
              <a:t>to do </a:t>
            </a:r>
            <a:r>
              <a:rPr lang="en-US" dirty="0"/>
              <a:t>if a </a:t>
            </a:r>
            <a:r>
              <a:rPr lang="en-US" dirty="0" smtClean="0"/>
              <a:t>harassment or bullying report </a:t>
            </a:r>
            <a:r>
              <a:rPr lang="en-US" dirty="0"/>
              <a:t>is disclosed to </a:t>
            </a:r>
            <a:r>
              <a:rPr lang="en-US" dirty="0" smtClean="0"/>
              <a:t>me</a:t>
            </a:r>
            <a:r>
              <a:rPr lang="en-US" dirty="0"/>
              <a:t>.</a:t>
            </a:r>
          </a:p>
          <a:p>
            <a:pPr fontAlgn="auto"/>
            <a:r>
              <a:rPr lang="en-US" dirty="0"/>
              <a:t>We are not the police/judge/jury </a:t>
            </a:r>
            <a:r>
              <a:rPr lang="en-US" dirty="0" smtClean="0"/>
              <a:t>and we are often limited to what we can achieve (and I am the only designated diversity officer in my area).</a:t>
            </a:r>
            <a:endParaRPr lang="en-US" dirty="0"/>
          </a:p>
          <a:p>
            <a:pPr fontAlgn="auto"/>
            <a:r>
              <a:rPr lang="en-US" dirty="0"/>
              <a:t>We are not the employer </a:t>
            </a:r>
            <a:r>
              <a:rPr lang="en-US" dirty="0" smtClean="0"/>
              <a:t>so again we are limited.</a:t>
            </a:r>
            <a:endParaRPr lang="en-US" dirty="0"/>
          </a:p>
          <a:p>
            <a:r>
              <a:rPr lang="en-US" dirty="0" smtClean="0"/>
              <a:t>PhD </a:t>
            </a:r>
            <a:r>
              <a:rPr lang="en-US" dirty="0"/>
              <a:t>students, supervisors, funding, mental health, </a:t>
            </a:r>
            <a:r>
              <a:rPr lang="en-US" dirty="0" smtClean="0"/>
              <a:t>diversity training </a:t>
            </a:r>
            <a:r>
              <a:rPr lang="en-US" dirty="0"/>
              <a:t>- talking about </a:t>
            </a:r>
            <a:r>
              <a:rPr lang="en-US" dirty="0" smtClean="0"/>
              <a:t>LGBT+ or gender is </a:t>
            </a:r>
            <a:r>
              <a:rPr lang="en-US" dirty="0"/>
              <a:t>just the beginning of a </a:t>
            </a:r>
            <a:r>
              <a:rPr lang="en-US" dirty="0" smtClean="0"/>
              <a:t>bigger</a:t>
            </a:r>
            <a:r>
              <a:rPr lang="en-US" dirty="0"/>
              <a:t>, </a:t>
            </a:r>
            <a:r>
              <a:rPr lang="en-US" dirty="0" smtClean="0"/>
              <a:t>much wider conversation!</a:t>
            </a:r>
          </a:p>
          <a:p>
            <a:r>
              <a:rPr lang="en-US" dirty="0" err="1" smtClean="0"/>
              <a:t>Intersectionality</a:t>
            </a:r>
            <a:r>
              <a:rPr lang="en-US" dirty="0" smtClean="0"/>
              <a:t> is important to address (but difficult in my field).</a:t>
            </a:r>
            <a:endParaRPr lang="en-US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However</a:t>
            </a:r>
            <a:r>
              <a:rPr lang="en-US" sz="3600" dirty="0"/>
              <a:t>: </a:t>
            </a:r>
          </a:p>
          <a:p>
            <a:r>
              <a:rPr lang="en-US" sz="3600" dirty="0"/>
              <a:t>Our members are starting to feel that they can come to us with their problems </a:t>
            </a:r>
          </a:p>
          <a:p>
            <a:pPr fontAlgn="auto"/>
            <a:r>
              <a:rPr lang="en-US" sz="3600" dirty="0"/>
              <a:t>We do care, we do hear what they are saying, we are trying to make things better </a:t>
            </a:r>
            <a:r>
              <a:rPr lang="en-US" sz="3600" dirty="0" smtClean="0"/>
              <a:t>and more diverse.</a:t>
            </a:r>
            <a:endParaRPr lang="en-US" sz="3600" dirty="0"/>
          </a:p>
          <a:p>
            <a:pPr fontAlgn="auto"/>
            <a:r>
              <a:rPr lang="en-US" sz="3600" dirty="0"/>
              <a:t>As a learned society we have the power to make universities (and other </a:t>
            </a:r>
            <a:r>
              <a:rPr lang="en-US" sz="3600" dirty="0" err="1"/>
              <a:t>organisations</a:t>
            </a:r>
            <a:r>
              <a:rPr lang="en-US" sz="3600" dirty="0"/>
              <a:t>) listen to us and initiate the changes we want to see happen. </a:t>
            </a:r>
          </a:p>
          <a:p>
            <a:endParaRPr lang="en-US" dirty="0"/>
          </a:p>
        </p:txBody>
      </p:sp>
      <p:pic>
        <p:nvPicPr>
          <p:cNvPr id="4" name="Picture 3" descr="RAS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3" y="12452"/>
            <a:ext cx="1128106" cy="11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Diversity at the RAS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676" y="3886200"/>
            <a:ext cx="7520648" cy="2350918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err="1" smtClean="0"/>
              <a:t>Dr</a:t>
            </a:r>
            <a:r>
              <a:rPr lang="en-US" sz="4200" dirty="0" smtClean="0"/>
              <a:t> Sheila Kanani</a:t>
            </a:r>
          </a:p>
          <a:p>
            <a:r>
              <a:rPr lang="en-US" sz="4200" dirty="0" smtClean="0"/>
              <a:t>Education, Outreach and Diversity Officer</a:t>
            </a:r>
          </a:p>
          <a:p>
            <a:r>
              <a:rPr lang="en-US" sz="4200" dirty="0" smtClean="0"/>
              <a:t>ESA meeting January 2019</a:t>
            </a:r>
          </a:p>
          <a:p>
            <a:endParaRPr lang="en-US" dirty="0"/>
          </a:p>
          <a:p>
            <a:r>
              <a:rPr lang="en-US" dirty="0" smtClean="0"/>
              <a:t>@</a:t>
            </a:r>
            <a:r>
              <a:rPr lang="en-US" dirty="0" err="1" smtClean="0"/>
              <a:t>ras_outreach</a:t>
            </a:r>
            <a:endParaRPr lang="en-US" dirty="0" smtClean="0"/>
          </a:p>
          <a:p>
            <a:r>
              <a:rPr lang="en-US" dirty="0" err="1" smtClean="0"/>
              <a:t>skanani@ras.ac.uk</a:t>
            </a:r>
            <a:endParaRPr lang="en-US" dirty="0"/>
          </a:p>
        </p:txBody>
      </p:sp>
      <p:pic>
        <p:nvPicPr>
          <p:cNvPr id="4" name="Picture 3" descr="RAS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39" y="12452"/>
            <a:ext cx="159941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/>
            <a:r>
              <a:rPr lang="en-US" dirty="0"/>
              <a:t>RAS started in 1820 </a:t>
            </a:r>
          </a:p>
          <a:p>
            <a:r>
              <a:rPr lang="en-US" dirty="0"/>
              <a:t>First women were formally allowed to be Fellows in 1916 – centenary celebrations in 2016 </a:t>
            </a:r>
          </a:p>
          <a:p>
            <a:r>
              <a:rPr lang="en-US" dirty="0"/>
              <a:t>Women in Astronomy and Geophysics committee for some years </a:t>
            </a:r>
          </a:p>
          <a:p>
            <a:pPr fontAlgn="auto"/>
            <a:r>
              <a:rPr lang="en-US" dirty="0"/>
              <a:t>Now CDAG – meet twice a year </a:t>
            </a:r>
          </a:p>
          <a:p>
            <a:endParaRPr lang="en-US" dirty="0"/>
          </a:p>
        </p:txBody>
      </p:sp>
      <p:pic>
        <p:nvPicPr>
          <p:cNvPr id="4" name="Picture 3" descr="RAS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3" y="12452"/>
            <a:ext cx="1128106" cy="11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focus on diversity?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 promote and foster an inclusive, diverse and vibrant astronomy and geophysics community which is reflected in the Society’s Fellowship, Council, committees and conferences.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improve and encourage the diversity of the RAS and the wider A&amp;G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To </a:t>
            </a:r>
            <a:r>
              <a:rPr lang="en-US" dirty="0"/>
              <a:t>embed diversity and equality considerations into the working practices of the </a:t>
            </a:r>
            <a:r>
              <a:rPr lang="en-US" dirty="0" smtClean="0"/>
              <a:t>RAS</a:t>
            </a:r>
          </a:p>
          <a:p>
            <a:r>
              <a:rPr lang="en-US" dirty="0" smtClean="0"/>
              <a:t>To </a:t>
            </a:r>
            <a:r>
              <a:rPr lang="en-US" dirty="0"/>
              <a:t>use data driven evidence to steer our work and promote wider </a:t>
            </a:r>
            <a:r>
              <a:rPr lang="en-US" dirty="0" smtClean="0"/>
              <a:t>participation</a:t>
            </a:r>
          </a:p>
          <a:p>
            <a:r>
              <a:rPr lang="en-US" dirty="0" smtClean="0"/>
              <a:t>To </a:t>
            </a:r>
            <a:r>
              <a:rPr lang="en-US" dirty="0"/>
              <a:t>promote and have an inclusive working environment where all are respected and valued. </a:t>
            </a:r>
          </a:p>
        </p:txBody>
      </p:sp>
      <p:pic>
        <p:nvPicPr>
          <p:cNvPr id="4" name="Picture 3" descr="RAS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3" y="12452"/>
            <a:ext cx="1128106" cy="11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focus on diversity?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</a:t>
            </a:r>
            <a:r>
              <a:rPr lang="en-US" dirty="0"/>
              <a:t>advise </a:t>
            </a:r>
            <a:r>
              <a:rPr lang="en-US" dirty="0" smtClean="0"/>
              <a:t>Council</a:t>
            </a:r>
          </a:p>
          <a:p>
            <a:r>
              <a:rPr lang="en-US" dirty="0" smtClean="0"/>
              <a:t>To </a:t>
            </a:r>
            <a:r>
              <a:rPr lang="en-US" dirty="0"/>
              <a:t>collect data through surveys and other </a:t>
            </a:r>
            <a:r>
              <a:rPr lang="en-US" dirty="0" smtClean="0"/>
              <a:t>means</a:t>
            </a:r>
          </a:p>
          <a:p>
            <a:r>
              <a:rPr lang="en-US" dirty="0" smtClean="0"/>
              <a:t>To </a:t>
            </a:r>
            <a:r>
              <a:rPr lang="en-US" dirty="0"/>
              <a:t>support and carry out large- and small-scale projects addressing any identified diversity issues </a:t>
            </a:r>
          </a:p>
          <a:p>
            <a:r>
              <a:rPr lang="en-US" dirty="0" smtClean="0"/>
              <a:t>To </a:t>
            </a:r>
            <a:r>
              <a:rPr lang="en-US" dirty="0"/>
              <a:t>liaise with groups with similar aims from other </a:t>
            </a:r>
            <a:r>
              <a:rPr lang="en-US" dirty="0" smtClean="0"/>
              <a:t>societies</a:t>
            </a:r>
          </a:p>
          <a:p>
            <a:r>
              <a:rPr lang="en-US" dirty="0" smtClean="0"/>
              <a:t>To </a:t>
            </a:r>
            <a:r>
              <a:rPr lang="en-US" dirty="0"/>
              <a:t>provide a support network for Fellows on diversity matters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AS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3" y="12452"/>
            <a:ext cx="1128106" cy="11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since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US" sz="1600" dirty="0"/>
              <a:t>Signed </a:t>
            </a:r>
            <a:r>
              <a:rPr lang="en-US" sz="1600" dirty="0" smtClean="0"/>
              <a:t>a diversity declaration of action</a:t>
            </a:r>
            <a:endParaRPr lang="en-US" sz="1600" dirty="0"/>
          </a:p>
          <a:p>
            <a:r>
              <a:rPr lang="en-US" sz="1600" dirty="0"/>
              <a:t>Hired diversity officer - me! </a:t>
            </a:r>
          </a:p>
          <a:p>
            <a:r>
              <a:rPr lang="en-US" sz="1600" dirty="0"/>
              <a:t>Council Diversity Champion </a:t>
            </a:r>
            <a:endParaRPr lang="en-US" sz="1600" dirty="0" smtClean="0"/>
          </a:p>
          <a:p>
            <a:r>
              <a:rPr lang="en-US" sz="1600" dirty="0" smtClean="0"/>
              <a:t>Benchmarking and surveys</a:t>
            </a:r>
            <a:endParaRPr lang="en-US" sz="1600" dirty="0"/>
          </a:p>
          <a:p>
            <a:r>
              <a:rPr lang="en-US" sz="1600" dirty="0"/>
              <a:t>Implemented a Diversity and Inclusion Policy and a Code of Conduct for the RAS, and a Safeguarding Policy for the education and outreach work we do. </a:t>
            </a:r>
            <a:endParaRPr lang="en-US" sz="1600" dirty="0" smtClean="0"/>
          </a:p>
          <a:p>
            <a:r>
              <a:rPr lang="en-US" sz="1600" dirty="0" smtClean="0"/>
              <a:t>Lots of training, attending conferences, networking etc. </a:t>
            </a:r>
          </a:p>
          <a:p>
            <a:r>
              <a:rPr lang="en-US" sz="1600" dirty="0" smtClean="0"/>
              <a:t>RAS200 staff lead </a:t>
            </a:r>
            <a:r>
              <a:rPr lang="mr-IN" sz="1600" dirty="0" smtClean="0"/>
              <a:t>–</a:t>
            </a:r>
            <a:r>
              <a:rPr lang="en-US" sz="1600" dirty="0" smtClean="0"/>
              <a:t> working with diverse audiences from prison inmates to visually impaired astronomers</a:t>
            </a:r>
          </a:p>
          <a:p>
            <a:r>
              <a:rPr lang="en-US" sz="1600" dirty="0" smtClean="0"/>
              <a:t>Work with specific </a:t>
            </a:r>
            <a:r>
              <a:rPr lang="en-US" sz="1600" dirty="0" err="1" smtClean="0"/>
              <a:t>organisations</a:t>
            </a:r>
            <a:r>
              <a:rPr lang="en-US" sz="1600" dirty="0" smtClean="0"/>
              <a:t> which meet our diversity needs e.g. Generating Genius working with BME students </a:t>
            </a:r>
          </a:p>
          <a:p>
            <a:r>
              <a:rPr lang="en-US" sz="1600" dirty="0" smtClean="0"/>
              <a:t>Partnerships e.g. LGBT+ Physical Sciences Network </a:t>
            </a:r>
          </a:p>
          <a:p>
            <a:r>
              <a:rPr lang="en-US" sz="1600" dirty="0" smtClean="0"/>
              <a:t>Conferences e.g. NAM and UKSEDS DISC </a:t>
            </a:r>
          </a:p>
          <a:p>
            <a:r>
              <a:rPr lang="en-US" sz="1600" dirty="0" smtClean="0"/>
              <a:t>One off events e.g. Hidden Figures screening </a:t>
            </a:r>
          </a:p>
          <a:p>
            <a:pPr fontAlgn="auto"/>
            <a:r>
              <a:rPr lang="en-US" sz="1600" dirty="0" smtClean="0"/>
              <a:t>Annual events e.g. Ada Lovelace Day </a:t>
            </a:r>
          </a:p>
          <a:p>
            <a:pPr fontAlgn="auto"/>
            <a:r>
              <a:rPr lang="en-US" sz="1600" dirty="0" smtClean="0"/>
              <a:t>e-mentoring and other support mechanisms </a:t>
            </a:r>
          </a:p>
          <a:p>
            <a:pPr fontAlgn="auto"/>
            <a:r>
              <a:rPr lang="en-US" sz="1600" dirty="0" smtClean="0"/>
              <a:t>Sexual harassment and bullying work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 descr="RAS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3" y="12452"/>
            <a:ext cx="1128106" cy="11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LGBT+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-The first meeting was in March 2016 led by the RAS and the Institute of Physics, expanded recently to include Royal Society of Chemistry</a:t>
            </a:r>
          </a:p>
          <a:p>
            <a:pPr marL="0" indent="0">
              <a:buNone/>
            </a:pPr>
            <a:r>
              <a:rPr lang="en-US" dirty="0" smtClean="0"/>
              <a:t>-Support network, steering group with members from academia and industry, contributions and suggestions from members.</a:t>
            </a:r>
          </a:p>
          <a:p>
            <a:pPr marL="0" indent="0">
              <a:buNone/>
            </a:pPr>
            <a:r>
              <a:rPr lang="en-US" dirty="0" smtClean="0"/>
              <a:t>-LGBT+ </a:t>
            </a:r>
            <a:r>
              <a:rPr lang="en-US" dirty="0" err="1" smtClean="0"/>
              <a:t>STEMinar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-International Day of LGBT+ people in STEM</a:t>
            </a:r>
          </a:p>
        </p:txBody>
      </p:sp>
      <p:pic>
        <p:nvPicPr>
          <p:cNvPr id="4" name="Picture 3" descr="RAS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3" y="12452"/>
            <a:ext cx="1128106" cy="11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LGBT+ climate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-First UK and Ireland survey of working, teaching and studying climate for LGBT+ physicists, astronomers and chemists, and those in related science and jobs.</a:t>
            </a:r>
          </a:p>
          <a:p>
            <a:pPr marL="0" indent="0">
              <a:buNone/>
            </a:pPr>
            <a:r>
              <a:rPr lang="en-US" dirty="0" smtClean="0"/>
              <a:t>-Over 1000 people responded. </a:t>
            </a:r>
          </a:p>
          <a:p>
            <a:pPr marL="0" indent="0">
              <a:buNone/>
            </a:pPr>
            <a:r>
              <a:rPr lang="en-US" dirty="0" smtClean="0"/>
              <a:t>-Results have been collected and the launch of the results will be in April 2019.</a:t>
            </a:r>
          </a:p>
        </p:txBody>
      </p:sp>
      <p:pic>
        <p:nvPicPr>
          <p:cNvPr id="4" name="Picture 3" descr="RAS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3" y="12452"/>
            <a:ext cx="1128106" cy="11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LGBT+ climate survey</a:t>
            </a:r>
            <a:endParaRPr lang="en-US" dirty="0"/>
          </a:p>
        </p:txBody>
      </p:sp>
      <p:pic>
        <p:nvPicPr>
          <p:cNvPr id="6" name="Picture 5" descr="Screenshot 2019-01-09 at 10.5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0200"/>
            <a:ext cx="78867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1-09 at 10.5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00"/>
            <a:ext cx="8013700" cy="3073400"/>
          </a:xfrm>
          <a:prstGeom prst="rect">
            <a:avLst/>
          </a:prstGeom>
        </p:spPr>
      </p:pic>
      <p:pic>
        <p:nvPicPr>
          <p:cNvPr id="7" name="Picture 6" descr="RAS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3" y="12452"/>
            <a:ext cx="1128106" cy="1133142"/>
          </a:xfrm>
          <a:prstGeom prst="rect">
            <a:avLst/>
          </a:prstGeom>
        </p:spPr>
      </p:pic>
      <p:pic>
        <p:nvPicPr>
          <p:cNvPr id="8" name="Picture 7" descr="Screenshot 2019-01-09 at 10.52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4638"/>
            <a:ext cx="7747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Mangal</vt:lpstr>
      <vt:lpstr>Office Theme</vt:lpstr>
      <vt:lpstr>Diversity at the RAS</vt:lpstr>
      <vt:lpstr>History</vt:lpstr>
      <vt:lpstr>Why a focus on diversity?</vt:lpstr>
      <vt:lpstr>Why a focus on diversity?</vt:lpstr>
      <vt:lpstr>Progress since 2014</vt:lpstr>
      <vt:lpstr>LGBT+ Network</vt:lpstr>
      <vt:lpstr>LGBT+ climate survey</vt:lpstr>
      <vt:lpstr>LGBT+ climate survey</vt:lpstr>
      <vt:lpstr>PowerPoint Presentation</vt:lpstr>
      <vt:lpstr>PowerPoint Presentation</vt:lpstr>
      <vt:lpstr>Challenges, questions and opportunities</vt:lpstr>
      <vt:lpstr>Diversity at the RAS</vt:lpstr>
    </vt:vector>
  </TitlesOfParts>
  <Company>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at the RAS</dc:title>
  <dc:creator>Sheila Kanani</dc:creator>
  <cp:lastModifiedBy>DG-SA DMINTERN</cp:lastModifiedBy>
  <cp:revision>6</cp:revision>
  <dcterms:created xsi:type="dcterms:W3CDTF">2019-01-08T17:42:02Z</dcterms:created>
  <dcterms:modified xsi:type="dcterms:W3CDTF">2019-01-09T11:15:27Z</dcterms:modified>
</cp:coreProperties>
</file>