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+mj-lt"/>
                <a:ea typeface="+mj-ea"/>
                <a:cs typeface="+mj-cs"/>
                <a:sym typeface="Helvetica"/>
              </a:defRPr>
            </a:lvl1pPr>
            <a:lvl2pPr marL="10550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2pPr>
            <a:lvl3pPr marL="16646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3pPr>
            <a:lvl4pPr marL="22742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4pPr>
            <a:lvl5pPr marL="28838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400"/>
              </a:spcBef>
              <a:buSzTx/>
              <a:buNone/>
              <a:defRPr sz="56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2933700" y="891704"/>
            <a:ext cx="18542000" cy="8318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2496800" y="1068296"/>
            <a:ext cx="10223500" cy="11595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2598400" y="3641950"/>
            <a:ext cx="10007600" cy="8851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2496800" y="7162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496800" y="1066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1701800" y="1071715"/>
            <a:ext cx="10185400" cy="11582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3.jpeg"/><Relationship Id="rId6" Type="http://schemas.openxmlformats.org/officeDocument/2006/relationships/image" Target="../media/image2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workplacepride.org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39478" r="0" b="0"/>
          <a:stretch>
            <a:fillRect/>
          </a:stretch>
        </p:blipFill>
        <p:spPr>
          <a:xfrm>
            <a:off x="-587104" y="-18681"/>
            <a:ext cx="24372771" cy="966340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-11378" y="9658574"/>
            <a:ext cx="24414564" cy="40912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pic>
        <p:nvPicPr>
          <p:cNvPr id="121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747" y="10130356"/>
            <a:ext cx="19925324" cy="296905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he 2018 Global Benchmark Survey on Organisational…"/>
          <p:cNvSpPr txBox="1"/>
          <p:nvPr>
            <p:ph type="subTitle" sz="quarter" idx="1"/>
          </p:nvPr>
        </p:nvSpPr>
        <p:spPr>
          <a:xfrm>
            <a:off x="360394" y="498449"/>
            <a:ext cx="16091820" cy="3210192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sz="6600">
                <a:latin typeface="+mj-lt"/>
                <a:ea typeface="+mj-ea"/>
                <a:cs typeface="+mj-cs"/>
                <a:sym typeface="Helvetica"/>
              </a:defRPr>
            </a:pPr>
            <a:r>
              <a:t>LGTBI Policies and  Practices at Work</a:t>
            </a:r>
          </a:p>
          <a:p>
            <a:pPr algn="l" defTabSz="457200">
              <a:lnSpc>
                <a:spcPct val="80000"/>
              </a:lnSpc>
              <a:defRPr b="1" i="1" sz="3600">
                <a:solidFill>
                  <a:srgbClr val="DDDDD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Creating an environment where everyone can be themselves</a:t>
            </a:r>
          </a:p>
          <a:p>
            <a:pPr algn="l" defTabSz="457200">
              <a:defRPr b="1" i="1" sz="41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457200">
              <a:defRPr b="1" i="1" sz="4100">
                <a:latin typeface="+mj-lt"/>
                <a:ea typeface="+mj-ea"/>
                <a:cs typeface="+mj-cs"/>
                <a:sym typeface="Helvetica"/>
              </a:defRPr>
            </a:pPr>
            <a:r>
              <a:t>Presentation to ESA,  </a:t>
            </a:r>
            <a:r>
              <a:rPr b="0"/>
              <a:t>January 14th 2019</a:t>
            </a:r>
          </a:p>
        </p:txBody>
      </p:sp>
      <p:sp>
        <p:nvSpPr>
          <p:cNvPr id="123" name="David Pollard…"/>
          <p:cNvSpPr txBox="1"/>
          <p:nvPr/>
        </p:nvSpPr>
        <p:spPr>
          <a:xfrm>
            <a:off x="18764917" y="8347792"/>
            <a:ext cx="468310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6" indent="1371600" algn="l" defTabSz="584200"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David Pollard</a:t>
            </a:r>
          </a:p>
          <a:p>
            <a:pPr lvl="6" indent="1371600" algn="l"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Executive Director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97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98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0" name="2018 Findings"/>
          <p:cNvSpPr txBox="1"/>
          <p:nvPr/>
        </p:nvSpPr>
        <p:spPr>
          <a:xfrm>
            <a:off x="11912727" y="439714"/>
            <a:ext cx="8561240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2018 Findings </a:t>
            </a:r>
          </a:p>
        </p:txBody>
      </p:sp>
      <p:sp>
        <p:nvSpPr>
          <p:cNvPr id="201" name="Support and benefits measures still need to be put in place to eliminate or reduce specific obstacles that LGBTI employees face in the workplace…"/>
          <p:cNvSpPr txBox="1"/>
          <p:nvPr/>
        </p:nvSpPr>
        <p:spPr>
          <a:xfrm>
            <a:off x="573558" y="4981147"/>
            <a:ext cx="23515372" cy="58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322324" indent="-250697" algn="l" defTabSz="549148">
              <a:lnSpc>
                <a:spcPct val="90000"/>
              </a:lnSpc>
              <a:spcBef>
                <a:spcPts val="1500"/>
              </a:spcBef>
              <a:buSzPct val="100000"/>
              <a:buChar char="•"/>
              <a:defRPr b="1" i="1" sz="490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Support and benefits</a:t>
            </a:r>
            <a:r>
              <a:rPr>
                <a:solidFill>
                  <a:srgbClr val="FFFFFF"/>
                </a:solidFill>
              </a:rPr>
              <a:t> measures still need to be put in place to eliminate or reduce specific obstacles that LGBTI employees face in the workplace</a:t>
            </a:r>
            <a:endParaRPr>
              <a:solidFill>
                <a:srgbClr val="FFFFFF"/>
              </a:solidFill>
            </a:endParaRPr>
          </a:p>
          <a:p>
            <a:pPr lvl="1" marL="322324" indent="-250697" algn="l" defTabSz="549148">
              <a:lnSpc>
                <a:spcPct val="90000"/>
              </a:lnSpc>
              <a:buSzPct val="100000"/>
              <a:buChar char="•"/>
              <a:defRPr b="1" i="1" sz="4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22324" indent="-250697" algn="l" defTabSz="549148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b="1" i="1" sz="4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Organisations are still struggling with </a:t>
            </a:r>
            <a:r>
              <a:rPr>
                <a:solidFill>
                  <a:srgbClr val="FFD479"/>
                </a:solidFill>
              </a:rPr>
              <a:t>monitoring</a:t>
            </a:r>
            <a:r>
              <a:t> of LGBTI inclusion at work</a:t>
            </a:r>
          </a:p>
          <a:p>
            <a:pPr algn="l" defTabSz="549148">
              <a:lnSpc>
                <a:spcPct val="90000"/>
              </a:lnSpc>
              <a:defRPr b="1" i="1" sz="4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22324" indent="-250697" algn="l" defTabSz="549148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b="1" i="1" sz="490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Employee networks</a:t>
            </a:r>
            <a:r>
              <a:rPr>
                <a:solidFill>
                  <a:srgbClr val="FFFFFF"/>
                </a:solidFill>
              </a:rPr>
              <a:t> remain critical to making progress with LGBTI inclusion</a:t>
            </a:r>
          </a:p>
        </p:txBody>
      </p:sp>
      <p:sp>
        <p:nvSpPr>
          <p:cNvPr id="202" name="35%"/>
          <p:cNvSpPr txBox="1"/>
          <p:nvPr/>
        </p:nvSpPr>
        <p:spPr>
          <a:xfrm>
            <a:off x="733679" y="2759906"/>
            <a:ext cx="1239201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b="1"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Workplace Pride Global Benchmark</a:t>
            </a:r>
          </a:p>
        </p:txBody>
      </p:sp>
      <p:sp>
        <p:nvSpPr>
          <p:cNvPr id="203" name="How can we make progress collectively?"/>
          <p:cNvSpPr txBox="1"/>
          <p:nvPr/>
        </p:nvSpPr>
        <p:spPr>
          <a:xfrm>
            <a:off x="2195079" y="11696628"/>
            <a:ext cx="2219200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250000"/>
              </a:lnSpc>
              <a:spcBef>
                <a:spcPts val="1500"/>
              </a:spcBef>
              <a:defRPr b="1" sz="7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How can we make progress collectively?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205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20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THE way forward"/>
          <p:cNvSpPr txBox="1"/>
          <p:nvPr/>
        </p:nvSpPr>
        <p:spPr>
          <a:xfrm>
            <a:off x="10463613" y="439714"/>
            <a:ext cx="11459469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way forward 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015" y="6104802"/>
            <a:ext cx="8069959" cy="7352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50685" y="6497511"/>
            <a:ext cx="8461156" cy="6968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17306" y="2513102"/>
            <a:ext cx="7949388" cy="1097772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United Nations: Human Rights"/>
          <p:cNvSpPr txBox="1"/>
          <p:nvPr/>
        </p:nvSpPr>
        <p:spPr>
          <a:xfrm>
            <a:off x="1678450" y="2721965"/>
            <a:ext cx="5173439" cy="167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United Nations: Human Rights</a:t>
            </a:r>
          </a:p>
        </p:txBody>
      </p:sp>
      <p:sp>
        <p:nvSpPr>
          <p:cNvPr id="213" name="LGBTI Standards of Conduct for Business"/>
          <p:cNvSpPr txBox="1"/>
          <p:nvPr/>
        </p:nvSpPr>
        <p:spPr>
          <a:xfrm>
            <a:off x="17532111" y="2721965"/>
            <a:ext cx="6068803" cy="167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LGBTI Standards of Conduct for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215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21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8" name="THE way forward"/>
          <p:cNvSpPr txBox="1"/>
          <p:nvPr/>
        </p:nvSpPr>
        <p:spPr>
          <a:xfrm>
            <a:off x="10463613" y="439714"/>
            <a:ext cx="11459469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way forward </a:t>
            </a:r>
          </a:p>
        </p:txBody>
      </p:sp>
      <p:grpSp>
        <p:nvGrpSpPr>
          <p:cNvPr id="231" name="Groep 4"/>
          <p:cNvGrpSpPr/>
          <p:nvPr/>
        </p:nvGrpSpPr>
        <p:grpSpPr>
          <a:xfrm>
            <a:off x="587841" y="5548155"/>
            <a:ext cx="12959716" cy="7465838"/>
            <a:chOff x="0" y="0"/>
            <a:chExt cx="12959714" cy="7465836"/>
          </a:xfrm>
        </p:grpSpPr>
        <p:pic>
          <p:nvPicPr>
            <p:cNvPr id="21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959716" cy="7465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2" name="Rechthoek 25"/>
            <p:cNvGrpSpPr/>
            <p:nvPr/>
          </p:nvGrpSpPr>
          <p:grpSpPr>
            <a:xfrm>
              <a:off x="2223020" y="3392487"/>
              <a:ext cx="1979337" cy="1875125"/>
              <a:chOff x="-1" y="0"/>
              <a:chExt cx="1979335" cy="1875124"/>
            </a:xfrm>
          </p:grpSpPr>
          <p:sp>
            <p:nvSpPr>
              <p:cNvPr id="220" name="Rectangle"/>
              <p:cNvSpPr/>
              <p:nvPr/>
            </p:nvSpPr>
            <p:spPr>
              <a:xfrm>
                <a:off x="-2" y="-1"/>
                <a:ext cx="1979337" cy="1875126"/>
              </a:xfrm>
              <a:prstGeom prst="rect">
                <a:avLst/>
              </a:prstGeom>
              <a:solidFill>
                <a:srgbClr val="A31C4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1" name="8"/>
              <p:cNvSpPr txBox="1"/>
              <p:nvPr/>
            </p:nvSpPr>
            <p:spPr>
              <a:xfrm>
                <a:off x="-2" y="739442"/>
                <a:ext cx="1979337" cy="396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defTabSz="914400">
                  <a:defRPr b="1" sz="20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</p:grpSp>
        <p:sp>
          <p:nvSpPr>
            <p:cNvPr id="223" name="Rechthoek 26"/>
            <p:cNvSpPr/>
            <p:nvPr/>
          </p:nvSpPr>
          <p:spPr>
            <a:xfrm>
              <a:off x="8616477" y="1366394"/>
              <a:ext cx="2158197" cy="187512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4" name="Rechthoek 27"/>
            <p:cNvSpPr/>
            <p:nvPr/>
          </p:nvSpPr>
          <p:spPr>
            <a:xfrm>
              <a:off x="6458279" y="3392487"/>
              <a:ext cx="2158199" cy="187512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27" name="Rechthoek 28"/>
            <p:cNvGrpSpPr/>
            <p:nvPr/>
          </p:nvGrpSpPr>
          <p:grpSpPr>
            <a:xfrm>
              <a:off x="6547706" y="3376090"/>
              <a:ext cx="1979337" cy="1875125"/>
              <a:chOff x="-1" y="0"/>
              <a:chExt cx="1979335" cy="1875124"/>
            </a:xfrm>
          </p:grpSpPr>
          <p:sp>
            <p:nvSpPr>
              <p:cNvPr id="225" name="Rectangle"/>
              <p:cNvSpPr/>
              <p:nvPr/>
            </p:nvSpPr>
            <p:spPr>
              <a:xfrm>
                <a:off x="-2" y="-1"/>
                <a:ext cx="1979337" cy="1875126"/>
              </a:xfrm>
              <a:prstGeom prst="rect">
                <a:avLst/>
              </a:prstGeom>
              <a:solidFill>
                <a:srgbClr val="E1148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6" name="10"/>
              <p:cNvSpPr txBox="1"/>
              <p:nvPr/>
            </p:nvSpPr>
            <p:spPr>
              <a:xfrm>
                <a:off x="-2" y="739442"/>
                <a:ext cx="1979337" cy="396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defTabSz="914400">
                  <a:defRPr b="1" sz="20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/>
                <a:r>
                  <a:t>10</a:t>
                </a:r>
              </a:p>
            </p:txBody>
          </p:sp>
        </p:grpSp>
        <p:grpSp>
          <p:nvGrpSpPr>
            <p:cNvPr id="230" name="Rechthoek 29"/>
            <p:cNvGrpSpPr/>
            <p:nvPr/>
          </p:nvGrpSpPr>
          <p:grpSpPr>
            <a:xfrm>
              <a:off x="8705902" y="1366394"/>
              <a:ext cx="1979337" cy="1875125"/>
              <a:chOff x="-1" y="0"/>
              <a:chExt cx="1979335" cy="1875124"/>
            </a:xfrm>
          </p:grpSpPr>
          <p:sp>
            <p:nvSpPr>
              <p:cNvPr id="228" name="Rectangle"/>
              <p:cNvSpPr/>
              <p:nvPr/>
            </p:nvSpPr>
            <p:spPr>
              <a:xfrm>
                <a:off x="-2" y="-1"/>
                <a:ext cx="1979337" cy="1875126"/>
              </a:xfrm>
              <a:prstGeom prst="rect">
                <a:avLst/>
              </a:prstGeom>
              <a:solidFill>
                <a:srgbClr val="FF3A2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9" name="5"/>
              <p:cNvSpPr txBox="1"/>
              <p:nvPr/>
            </p:nvSpPr>
            <p:spPr>
              <a:xfrm>
                <a:off x="-2" y="739442"/>
                <a:ext cx="1979337" cy="396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defTabSz="914400">
                  <a:defRPr b="1" sz="20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</p:grpSp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31005" y="3964366"/>
            <a:ext cx="2382566" cy="2382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26642" y="3967345"/>
            <a:ext cx="2382565" cy="23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22278" y="3967345"/>
            <a:ext cx="2321763" cy="237661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United Nations: Sustainable Development Goals"/>
          <p:cNvSpPr txBox="1"/>
          <p:nvPr/>
        </p:nvSpPr>
        <p:spPr>
          <a:xfrm>
            <a:off x="1620219" y="3110197"/>
            <a:ext cx="9213000" cy="167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United Nations: Sustainable Development Goals</a:t>
            </a:r>
          </a:p>
        </p:txBody>
      </p:sp>
      <p:sp>
        <p:nvSpPr>
          <p:cNvPr id="236" name="LGBTI tie-in to SDG’s…"/>
          <p:cNvSpPr txBox="1"/>
          <p:nvPr/>
        </p:nvSpPr>
        <p:spPr>
          <a:xfrm>
            <a:off x="15382155" y="7472691"/>
            <a:ext cx="8271537" cy="490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LGBTI tie-in to SDG’s</a:t>
            </a:r>
          </a:p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education</a:t>
            </a:r>
          </a:p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work </a:t>
            </a:r>
          </a:p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society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238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23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1" name="Of your total waking hours over a working-life is spent at work"/>
          <p:cNvSpPr txBox="1"/>
          <p:nvPr/>
        </p:nvSpPr>
        <p:spPr>
          <a:xfrm>
            <a:off x="966216" y="3068016"/>
            <a:ext cx="23026060" cy="853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84200">
              <a:lnSpc>
                <a:spcPct val="120000"/>
              </a:lnSpc>
              <a:spcBef>
                <a:spcPts val="1500"/>
              </a:spcBef>
              <a:defRPr b="1" sz="7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STEMM people are LGBTI as well! 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5500"/>
              </a:spcBef>
              <a:buSzPct val="100000"/>
              <a:buChar char="•"/>
              <a:defRPr b="1" sz="4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Promotes inclusive environments for universities, businesses, researchers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1500"/>
              </a:spcBef>
              <a:buSzPct val="100000"/>
              <a:buChar char="•"/>
              <a:defRPr b="1" sz="4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Untapped pool of talent: inclusive employers attract better and more diverse recruits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1500"/>
              </a:spcBef>
              <a:buSzPct val="100000"/>
              <a:buChar char="•"/>
              <a:defRPr b="1" sz="4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LGBTI technical community is organising itself!</a:t>
            </a:r>
          </a:p>
          <a:p>
            <a:pPr algn="l" defTabSz="584200">
              <a:lnSpc>
                <a:spcPct val="120000"/>
              </a:lnSpc>
              <a:spcBef>
                <a:spcPts val="1500"/>
              </a:spcBef>
              <a:defRPr b="1" sz="4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735015" indent="-515815" algn="l" defTabSz="584200">
              <a:lnSpc>
                <a:spcPct val="120000"/>
              </a:lnSpc>
              <a:spcBef>
                <a:spcPts val="1500"/>
              </a:spcBef>
              <a:buSzPct val="75000"/>
              <a:buChar char="•"/>
              <a:defRPr b="1" sz="4400">
                <a:solidFill>
                  <a:srgbClr val="FFD4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Tech@WorkplacePride</a:t>
            </a:r>
            <a:r>
              <a:rPr>
                <a:solidFill>
                  <a:srgbClr val="FFFFFF"/>
                </a:solidFill>
              </a:rPr>
              <a:t>: Last October at Brainport Eindhoven - large LGBTI technical event supported by leading technical oriented multinationals </a:t>
            </a:r>
            <a:r>
              <a:rPr b="0" i="1">
                <a:solidFill>
                  <a:srgbClr val="FFFFFF"/>
                </a:solidFill>
              </a:rPr>
              <a:t>(ASML, IBM, Phillips, Arcadis, TU Eindhoven, TU Delft, etc.)</a:t>
            </a:r>
            <a:r>
              <a:rPr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242" name="relevance for STEMM"/>
          <p:cNvSpPr txBox="1"/>
          <p:nvPr/>
        </p:nvSpPr>
        <p:spPr>
          <a:xfrm>
            <a:off x="9223230" y="439714"/>
            <a:ext cx="13940235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relevance for STEMM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244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24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7" name="relevance for STEMM"/>
          <p:cNvSpPr txBox="1"/>
          <p:nvPr/>
        </p:nvSpPr>
        <p:spPr>
          <a:xfrm>
            <a:off x="9223230" y="439714"/>
            <a:ext cx="13940235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relevance for STEMM</a:t>
            </a:r>
          </a:p>
        </p:txBody>
      </p:sp>
      <p:sp>
        <p:nvSpPr>
          <p:cNvPr id="248" name="“Companies that engage in pro-LGBT advocacy perform better on various measures of business competitiveness compared with their peers, based on self-reported factors”…"/>
          <p:cNvSpPr txBox="1"/>
          <p:nvPr/>
        </p:nvSpPr>
        <p:spPr>
          <a:xfrm>
            <a:off x="828641" y="4290407"/>
            <a:ext cx="23113402" cy="582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9800"/>
              </a:lnSpc>
              <a:spcBef>
                <a:spcPts val="2800"/>
              </a:spcBef>
              <a:defRPr b="1" i="1" sz="680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“Companies that engage in pro-LGBT advocacy perform better on various measures of business competitiveness compared with their peers, based on self-reported factors” </a:t>
            </a:r>
          </a:p>
          <a:p>
            <a:pPr lvl="2" algn="r" defTabSz="457200">
              <a:lnSpc>
                <a:spcPts val="5100"/>
              </a:lnSpc>
              <a:spcBef>
                <a:spcPts val="1200"/>
              </a:spcBef>
              <a:defRPr b="1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Economist Intelligence Unit: Pride and Prejudice Report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39478" r="0" b="0"/>
          <a:stretch>
            <a:fillRect/>
          </a:stretch>
        </p:blipFill>
        <p:spPr>
          <a:xfrm>
            <a:off x="5562" y="82194"/>
            <a:ext cx="24372771" cy="966341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ctangle"/>
          <p:cNvSpPr/>
          <p:nvPr/>
        </p:nvSpPr>
        <p:spPr>
          <a:xfrm>
            <a:off x="-11378" y="9658574"/>
            <a:ext cx="24414564" cy="40912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  <p:pic>
        <p:nvPicPr>
          <p:cNvPr id="252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747" y="10130356"/>
            <a:ext cx="19925324" cy="296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www.workplacepride.org"/>
          <p:cNvSpPr txBox="1"/>
          <p:nvPr>
            <p:ph type="subTitle" sz="quarter" idx="1"/>
          </p:nvPr>
        </p:nvSpPr>
        <p:spPr>
          <a:xfrm>
            <a:off x="3726532" y="1930242"/>
            <a:ext cx="16489966" cy="1955864"/>
          </a:xfrm>
          <a:prstGeom prst="rect">
            <a:avLst/>
          </a:prstGeom>
        </p:spPr>
        <p:txBody>
          <a:bodyPr/>
          <a:lstStyle>
            <a:lvl1pPr algn="l" defTabSz="457200">
              <a:defRPr b="1" sz="10500">
                <a:effectLst>
                  <a:outerShdw sx="100000" sy="100000" kx="0" ky="0" algn="b" rotWithShape="0" blurRad="12700" dist="63500" dir="510000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sym typeface="Helvetica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www.workplacepride.org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"/>
          <p:cNvGrpSpPr/>
          <p:nvPr/>
        </p:nvGrpSpPr>
        <p:grpSpPr>
          <a:xfrm>
            <a:off x="0" y="-24690"/>
            <a:ext cx="24384003" cy="2376611"/>
            <a:chOff x="0" y="0"/>
            <a:chExt cx="24384001" cy="2376609"/>
          </a:xfrm>
        </p:grpSpPr>
        <p:sp>
          <p:nvSpPr>
            <p:cNvPr id="125" name="Rectangle"/>
            <p:cNvSpPr/>
            <p:nvPr/>
          </p:nvSpPr>
          <p:spPr>
            <a:xfrm>
              <a:off x="0" y="0"/>
              <a:ext cx="24384003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2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" name="OUR MEMBERS INCLUDE:…"/>
          <p:cNvSpPr txBox="1"/>
          <p:nvPr/>
        </p:nvSpPr>
        <p:spPr>
          <a:xfrm>
            <a:off x="3322458" y="10173008"/>
            <a:ext cx="9760240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b="1" sz="3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OUR MEMBERS INCLUDE: </a:t>
            </a:r>
          </a:p>
          <a:p>
            <a:pPr algn="l" defTabSz="584200">
              <a:defRPr sz="3500">
                <a:solidFill>
                  <a:srgbClr val="EBEBE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Major Dutch and Multinational</a:t>
            </a:r>
          </a:p>
          <a:p>
            <a:pPr algn="l" defTabSz="584200">
              <a:defRPr sz="3500">
                <a:solidFill>
                  <a:srgbClr val="EBEBE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Businesses, both public &amp; private                           sectors plus academia who support</a:t>
            </a:r>
          </a:p>
          <a:p>
            <a:pPr algn="l" defTabSz="584200">
              <a:defRPr sz="3500">
                <a:solidFill>
                  <a:srgbClr val="EBEBEB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LGBTI workplace inclusion </a:t>
            </a:r>
          </a:p>
        </p:txBody>
      </p:sp>
      <p:sp>
        <p:nvSpPr>
          <p:cNvPr id="129" name="Members"/>
          <p:cNvSpPr txBox="1"/>
          <p:nvPr/>
        </p:nvSpPr>
        <p:spPr>
          <a:xfrm>
            <a:off x="13692876" y="439714"/>
            <a:ext cx="5826722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Members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6083" y="2491316"/>
            <a:ext cx="8420101" cy="732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1094" t="79311" r="53" b="5970"/>
          <a:stretch>
            <a:fillRect/>
          </a:stretch>
        </p:blipFill>
        <p:spPr>
          <a:xfrm>
            <a:off x="4744904" y="8342618"/>
            <a:ext cx="5164283" cy="83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14525" y="8342618"/>
            <a:ext cx="930315" cy="9513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Group"/>
          <p:cNvGrpSpPr/>
          <p:nvPr/>
        </p:nvGrpSpPr>
        <p:grpSpPr>
          <a:xfrm>
            <a:off x="13104288" y="2470150"/>
            <a:ext cx="7003900" cy="11110081"/>
            <a:chOff x="0" y="0"/>
            <a:chExt cx="7003898" cy="11110080"/>
          </a:xfrm>
        </p:grpSpPr>
        <p:pic>
          <p:nvPicPr>
            <p:cNvPr id="133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003899" cy="11110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0411" y="1240587"/>
              <a:ext cx="1150764" cy="242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6306" y="7675342"/>
              <a:ext cx="1689866" cy="505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38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3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Mission Statement:…"/>
          <p:cNvSpPr txBox="1"/>
          <p:nvPr/>
        </p:nvSpPr>
        <p:spPr>
          <a:xfrm>
            <a:off x="507474" y="2680307"/>
            <a:ext cx="1218312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spcBef>
                <a:spcPts val="600"/>
              </a:spcBef>
              <a:defRPr b="1" sz="5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Mission Statement: </a:t>
            </a:r>
          </a:p>
          <a:p>
            <a:pPr defTabSz="584200">
              <a:spcBef>
                <a:spcPts val="600"/>
              </a:spcBef>
              <a:defRPr b="1" sz="3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Dedicated to improving the lives of LGBTI people at work</a:t>
            </a:r>
          </a:p>
        </p:txBody>
      </p:sp>
      <p:sp>
        <p:nvSpPr>
          <p:cNvPr id="142" name="International events, publications, connections re LGBTI workplace inclusion…"/>
          <p:cNvSpPr txBox="1"/>
          <p:nvPr>
            <p:ph type="body" sz="half" idx="4294967295"/>
          </p:nvPr>
        </p:nvSpPr>
        <p:spPr>
          <a:xfrm>
            <a:off x="513045" y="5645779"/>
            <a:ext cx="12510675" cy="6991771"/>
          </a:xfrm>
          <a:prstGeom prst="rect">
            <a:avLst/>
          </a:prstGeom>
        </p:spPr>
        <p:txBody>
          <a:bodyPr anchor="t"/>
          <a:lstStyle/>
          <a:p>
            <a:pPr lvl="1" marL="339470" indent="-264033" defTabSz="578358">
              <a:lnSpc>
                <a:spcPct val="130000"/>
              </a:lnSpc>
              <a:spcBef>
                <a:spcPts val="2000"/>
              </a:spcBef>
              <a:buSzPct val="100000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International events, publications, connections re LGBTI workplace inclusion</a:t>
            </a:r>
          </a:p>
          <a:p>
            <a:pPr lvl="1" marL="339470" indent="-264033" defTabSz="578358">
              <a:lnSpc>
                <a:spcPct val="130000"/>
              </a:lnSpc>
              <a:spcBef>
                <a:spcPts val="2000"/>
              </a:spcBef>
              <a:buSzPct val="100000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Point of reference for HR &amp; D&amp;I professionals &amp; LGBTI community for best practices</a:t>
            </a:r>
          </a:p>
          <a:p>
            <a:pPr lvl="1" marL="339470" indent="-264033" defTabSz="578358">
              <a:lnSpc>
                <a:spcPct val="130000"/>
              </a:lnSpc>
              <a:spcBef>
                <a:spcPts val="2300"/>
              </a:spcBef>
              <a:buSzPct val="100000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Gives employers, governments &amp; NGOs the tools they need to create real change</a:t>
            </a:r>
          </a:p>
          <a:p>
            <a:pPr lvl="1" marL="339470" indent="-264033" defTabSz="578358">
              <a:lnSpc>
                <a:spcPct val="130000"/>
              </a:lnSpc>
              <a:spcBef>
                <a:spcPts val="1900"/>
              </a:spcBef>
              <a:buSzPct val="100000"/>
              <a:defRPr sz="3900">
                <a:latin typeface="+mj-lt"/>
                <a:ea typeface="+mj-ea"/>
                <a:cs typeface="+mj-cs"/>
                <a:sym typeface="Helvetica"/>
              </a:defRPr>
            </a:pPr>
            <a:r>
              <a:t>Realising the full potential of LGBTI workplace inclusion for all stakeholders</a:t>
            </a:r>
          </a:p>
        </p:txBody>
      </p:sp>
      <p:sp>
        <p:nvSpPr>
          <p:cNvPr id="143" name="WHAT WE DO"/>
          <p:cNvSpPr txBox="1"/>
          <p:nvPr/>
        </p:nvSpPr>
        <p:spPr>
          <a:xfrm>
            <a:off x="12496799" y="439714"/>
            <a:ext cx="748129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WHAT WE DO</a:t>
            </a:r>
          </a:p>
        </p:txBody>
      </p:sp>
      <p:grpSp>
        <p:nvGrpSpPr>
          <p:cNvPr id="150" name="Group"/>
          <p:cNvGrpSpPr/>
          <p:nvPr/>
        </p:nvGrpSpPr>
        <p:grpSpPr>
          <a:xfrm>
            <a:off x="13313018" y="2490444"/>
            <a:ext cx="9608576" cy="10490319"/>
            <a:chOff x="0" y="0"/>
            <a:chExt cx="9608575" cy="10490317"/>
          </a:xfrm>
        </p:grpSpPr>
        <p:pic>
          <p:nvPicPr>
            <p:cNvPr id="144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32523" cy="529094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pic>
          <p:nvPicPr>
            <p:cNvPr id="145" name="image6.png" descr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2769" y="639602"/>
              <a:ext cx="3732523" cy="529199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pic>
          <p:nvPicPr>
            <p:cNvPr id="146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16679" y="1463537"/>
              <a:ext cx="4067813" cy="5265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139402" dir="5400000">
                <a:srgbClr val="000000">
                  <a:alpha val="53188"/>
                </a:srgbClr>
              </a:outerShdw>
            </a:effectLst>
          </p:spPr>
        </p:pic>
        <p:pic>
          <p:nvPicPr>
            <p:cNvPr id="147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09098" y="2175493"/>
              <a:ext cx="4035528" cy="5265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139402" dir="5400000">
                <a:srgbClr val="000000">
                  <a:alpha val="53188"/>
                </a:srgbClr>
              </a:outerShdw>
            </a:effectLst>
          </p:spPr>
        </p:pic>
        <p:pic>
          <p:nvPicPr>
            <p:cNvPr id="148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7023" y="2750263"/>
              <a:ext cx="4136612" cy="583514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139402" dir="5400000">
                <a:srgbClr val="000000">
                  <a:alpha val="53188"/>
                </a:srgbClr>
              </a:outerShdw>
            </a:effectLst>
          </p:spPr>
        </p:pic>
        <p:pic>
          <p:nvPicPr>
            <p:cNvPr id="149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49392" y="3498546"/>
              <a:ext cx="4859184" cy="699177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218007" dir="3014679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52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5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35%"/>
          <p:cNvSpPr txBox="1"/>
          <p:nvPr/>
        </p:nvSpPr>
        <p:spPr>
          <a:xfrm>
            <a:off x="1247604" y="2937803"/>
            <a:ext cx="5478781" cy="312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sz="20000">
                <a:solidFill>
                  <a:srgbClr val="FFD479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35%</a:t>
            </a:r>
          </a:p>
        </p:txBody>
      </p:sp>
      <p:sp>
        <p:nvSpPr>
          <p:cNvPr id="156" name="30%"/>
          <p:cNvSpPr txBox="1"/>
          <p:nvPr/>
        </p:nvSpPr>
        <p:spPr>
          <a:xfrm>
            <a:off x="1247604" y="6650409"/>
            <a:ext cx="5478781" cy="312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sz="20000">
                <a:solidFill>
                  <a:srgbClr val="FFD479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30%</a:t>
            </a:r>
          </a:p>
        </p:txBody>
      </p:sp>
      <p:sp>
        <p:nvSpPr>
          <p:cNvPr id="157" name="The percentage of productivity and creativity loss we estimate if LGBT people cannot be themselves at work"/>
          <p:cNvSpPr txBox="1"/>
          <p:nvPr/>
        </p:nvSpPr>
        <p:spPr>
          <a:xfrm>
            <a:off x="8349764" y="7092415"/>
            <a:ext cx="1533134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584200">
              <a:lnSpc>
                <a:spcPct val="120000"/>
              </a:lnSpc>
              <a:spcBef>
                <a:spcPts val="1500"/>
              </a:spcBef>
              <a:defRPr b="1"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percentage of productivity and creativity loss we estimate if LGBTI people cannot be themselves at work</a:t>
            </a:r>
          </a:p>
        </p:txBody>
      </p:sp>
      <p:sp>
        <p:nvSpPr>
          <p:cNvPr id="158" name="If you cannot be openly yourself at work, this is bad for you, bad for your employer &amp; ultimately bad for economies due to productivity loss."/>
          <p:cNvSpPr txBox="1"/>
          <p:nvPr/>
        </p:nvSpPr>
        <p:spPr>
          <a:xfrm>
            <a:off x="2852187" y="10757168"/>
            <a:ext cx="18679624" cy="257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ct val="120000"/>
              </a:lnSpc>
              <a:spcBef>
                <a:spcPts val="1500"/>
              </a:spcBef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If you cannot be openly yourself at work, this is bad for you, bad for your employer &amp; ultimately bad for economies due to productivity loss.  </a:t>
            </a:r>
          </a:p>
        </p:txBody>
      </p:sp>
      <p:sp>
        <p:nvSpPr>
          <p:cNvPr id="159" name="Of your total waking hours over a working-life is spent at work"/>
          <p:cNvSpPr txBox="1"/>
          <p:nvPr/>
        </p:nvSpPr>
        <p:spPr>
          <a:xfrm>
            <a:off x="8261181" y="3603754"/>
            <a:ext cx="14510515" cy="2236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84200">
              <a:lnSpc>
                <a:spcPct val="120000"/>
              </a:lnSpc>
              <a:spcBef>
                <a:spcPts val="1500"/>
              </a:spcBef>
              <a:defRPr b="1"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Of your total waking hours over a working life is spent at work </a:t>
            </a:r>
          </a:p>
        </p:txBody>
      </p:sp>
      <p:sp>
        <p:nvSpPr>
          <p:cNvPr id="160" name="LGBTI AT WORK"/>
          <p:cNvSpPr txBox="1"/>
          <p:nvPr/>
        </p:nvSpPr>
        <p:spPr>
          <a:xfrm>
            <a:off x="11697175" y="439714"/>
            <a:ext cx="8992345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LGBTI AT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62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6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THE DILEMMA"/>
          <p:cNvSpPr txBox="1"/>
          <p:nvPr/>
        </p:nvSpPr>
        <p:spPr>
          <a:xfrm>
            <a:off x="12121186" y="439714"/>
            <a:ext cx="814432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DILEMMA 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3837" y="1919503"/>
            <a:ext cx="20476325" cy="117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19961541" y="12395388"/>
            <a:ext cx="2534080" cy="1270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69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70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THE DILEMMA"/>
          <p:cNvSpPr txBox="1"/>
          <p:nvPr/>
        </p:nvSpPr>
        <p:spPr>
          <a:xfrm>
            <a:off x="12121186" y="439714"/>
            <a:ext cx="814432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DILEMMA </a:t>
            </a:r>
          </a:p>
        </p:txBody>
      </p:sp>
      <p:sp>
        <p:nvSpPr>
          <p:cNvPr id="173" name="The percentage of productivity and creativity loss we estimate if LGBT people cannot be themselves at work"/>
          <p:cNvSpPr txBox="1"/>
          <p:nvPr/>
        </p:nvSpPr>
        <p:spPr>
          <a:xfrm>
            <a:off x="696148" y="4037650"/>
            <a:ext cx="22991704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68922" indent="-468922" algn="l" defTabSz="584200">
              <a:lnSpc>
                <a:spcPct val="250000"/>
              </a:lnSpc>
              <a:spcBef>
                <a:spcPts val="1500"/>
              </a:spcBef>
              <a:buSzPct val="75000"/>
              <a:buChar char="•"/>
              <a:defRPr b="1"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Most organisations have global Diversity and Inclusion and LGBT policies</a:t>
            </a:r>
          </a:p>
          <a:p>
            <a:pPr marL="468922" indent="-468922" algn="l" defTabSz="584200">
              <a:lnSpc>
                <a:spcPct val="250000"/>
              </a:lnSpc>
              <a:spcBef>
                <a:spcPts val="1500"/>
              </a:spcBef>
              <a:buSzPct val="75000"/>
              <a:buChar char="•"/>
              <a:defRPr b="1"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But varying laws and cultural norms make implementation difficult</a:t>
            </a:r>
          </a:p>
          <a:p>
            <a:pPr marL="468922" indent="-468922" algn="l" defTabSz="584200">
              <a:lnSpc>
                <a:spcPct val="250000"/>
              </a:lnSpc>
              <a:spcBef>
                <a:spcPts val="1500"/>
              </a:spcBef>
              <a:buSzPct val="75000"/>
              <a:buChar char="•"/>
              <a:defRPr b="1"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First step is to know where you stand with LGBTI Workplace Inclusion…</a:t>
            </a:r>
            <a:r>
              <a:rPr sz="12500"/>
              <a:t>Measure it!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75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7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" name="Annual measurement tool for cross-border LGBTI policies and practices…"/>
          <p:cNvSpPr txBox="1"/>
          <p:nvPr>
            <p:ph type="body" sz="half" idx="4294967295"/>
          </p:nvPr>
        </p:nvSpPr>
        <p:spPr>
          <a:xfrm>
            <a:off x="11639852" y="6333947"/>
            <a:ext cx="12225800" cy="6576619"/>
          </a:xfrm>
          <a:prstGeom prst="rect">
            <a:avLst/>
          </a:prstGeom>
        </p:spPr>
        <p:txBody>
          <a:bodyPr anchor="t"/>
          <a:lstStyle/>
          <a:p>
            <a:pPr lvl="1" marL="342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600">
                <a:latin typeface="+mj-lt"/>
                <a:ea typeface="+mj-ea"/>
                <a:cs typeface="+mj-cs"/>
                <a:sym typeface="Helvetica"/>
              </a:defRPr>
            </a:pPr>
            <a:r>
              <a:t>Annual measurement tool for cross-border LGBTI policies and practices</a:t>
            </a:r>
          </a:p>
          <a:p>
            <a:pPr lvl="1" marL="342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marL="342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600">
                <a:latin typeface="+mj-lt"/>
                <a:ea typeface="+mj-ea"/>
                <a:cs typeface="+mj-cs"/>
                <a:sym typeface="Helvetica"/>
              </a:defRPr>
            </a:pPr>
            <a:r>
              <a:t>Participation reveals many opportunities to make positive - low threshold - changes in organisations</a:t>
            </a:r>
          </a:p>
        </p:txBody>
      </p:sp>
      <p:sp>
        <p:nvSpPr>
          <p:cNvPr id="179" name="MEASUREMENT"/>
          <p:cNvSpPr txBox="1"/>
          <p:nvPr/>
        </p:nvSpPr>
        <p:spPr>
          <a:xfrm>
            <a:off x="11603587" y="439714"/>
            <a:ext cx="917952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MEASUREMENT </a:t>
            </a:r>
          </a:p>
        </p:txBody>
      </p:sp>
      <p:sp>
        <p:nvSpPr>
          <p:cNvPr id="180" name="35%"/>
          <p:cNvSpPr txBox="1"/>
          <p:nvPr/>
        </p:nvSpPr>
        <p:spPr>
          <a:xfrm>
            <a:off x="13325602" y="3035623"/>
            <a:ext cx="853053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1" sz="7500">
                <a:solidFill>
                  <a:srgbClr val="FFD4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Workplace Pride </a:t>
            </a:r>
          </a:p>
          <a:p>
            <a:pPr defTabSz="584200">
              <a:defRPr b="1" sz="7500">
                <a:solidFill>
                  <a:srgbClr val="FFD4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Global Benchmark</a:t>
            </a:r>
          </a:p>
        </p:txBody>
      </p:sp>
      <p:pic>
        <p:nvPicPr>
          <p:cNvPr id="181" name="winners 2018.png" descr="winners 20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5249" y="2712104"/>
            <a:ext cx="9061650" cy="10374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83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84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" name="MEASUREMENT"/>
          <p:cNvSpPr txBox="1"/>
          <p:nvPr/>
        </p:nvSpPr>
        <p:spPr>
          <a:xfrm>
            <a:off x="11603587" y="439714"/>
            <a:ext cx="917952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MEASUREMENT </a:t>
            </a:r>
          </a:p>
        </p:txBody>
      </p:sp>
      <p:sp>
        <p:nvSpPr>
          <p:cNvPr id="187" name="Designed as management tool…"/>
          <p:cNvSpPr txBox="1"/>
          <p:nvPr>
            <p:ph type="body" sz="half" idx="4294967295"/>
          </p:nvPr>
        </p:nvSpPr>
        <p:spPr>
          <a:xfrm>
            <a:off x="12985363" y="3123087"/>
            <a:ext cx="10760093" cy="9191703"/>
          </a:xfrm>
          <a:prstGeom prst="rect">
            <a:avLst/>
          </a:prstGeom>
        </p:spPr>
        <p:txBody>
          <a:bodyPr anchor="t"/>
          <a:lstStyle/>
          <a:p>
            <a:pPr lvl="1" marL="342900" indent="-266700" defTabSz="584200">
              <a:lnSpc>
                <a:spcPct val="20000"/>
              </a:lnSpc>
              <a:spcBef>
                <a:spcPts val="20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Designed as management tool </a:t>
            </a:r>
          </a:p>
          <a:p>
            <a:pPr lvl="1" marL="342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42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7 Business-relevant sections:</a:t>
            </a:r>
          </a:p>
          <a:p>
            <a:pPr lvl="2" marL="1485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 Policy and Communication</a:t>
            </a:r>
          </a:p>
          <a:p>
            <a:pPr lvl="2" marL="1485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 Employee Networks</a:t>
            </a:r>
          </a:p>
          <a:p>
            <a:pPr lvl="2" marL="1485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 Workplace Awareness</a:t>
            </a:r>
          </a:p>
          <a:p>
            <a:pPr lvl="2" marL="1485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 Support &amp; Benefits</a:t>
            </a:r>
          </a:p>
          <a:p>
            <a:pPr lvl="2" marL="1485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 Inclusion &amp; Engagement</a:t>
            </a:r>
          </a:p>
          <a:p>
            <a:pPr lvl="2" marL="1485900" indent="-266700" defTabSz="584200">
              <a:lnSpc>
                <a:spcPct val="90000"/>
              </a:lnSpc>
              <a:spcBef>
                <a:spcPts val="2000"/>
              </a:spcBef>
              <a:buSzPct val="100000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 Expertise &amp; Monitoring</a:t>
            </a:r>
          </a:p>
          <a:p>
            <a:pPr lvl="2" marL="1462708" indent="-243508" defTabSz="584200">
              <a:lnSpc>
                <a:spcPct val="90000"/>
              </a:lnSpc>
              <a:spcBef>
                <a:spcPts val="20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rPr sz="4200"/>
              <a:t> Business &amp; Supplier Engagement</a:t>
            </a:r>
            <a:r>
              <a:t> </a:t>
            </a:r>
          </a:p>
        </p:txBody>
      </p:sp>
      <p:pic>
        <p:nvPicPr>
          <p:cNvPr id="188" name="pie chart.png" descr="pie ch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49" y="3145366"/>
            <a:ext cx="11285599" cy="985834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3810100">
              <a:srgbClr val="000000">
                <a:alpha val="8282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"/>
          <p:cNvGrpSpPr/>
          <p:nvPr/>
        </p:nvGrpSpPr>
        <p:grpSpPr>
          <a:xfrm>
            <a:off x="0" y="-24690"/>
            <a:ext cx="24384002" cy="2376611"/>
            <a:chOff x="0" y="0"/>
            <a:chExt cx="24384001" cy="2376609"/>
          </a:xfrm>
        </p:grpSpPr>
        <p:sp>
          <p:nvSpPr>
            <p:cNvPr id="190" name="Rectangle"/>
            <p:cNvSpPr/>
            <p:nvPr/>
          </p:nvSpPr>
          <p:spPr>
            <a:xfrm>
              <a:off x="0" y="0"/>
              <a:ext cx="24384002" cy="23766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584200">
                <a:defRPr sz="36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191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9388" y="660674"/>
              <a:ext cx="7081863" cy="1055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3" name="MEASUREMENT"/>
          <p:cNvSpPr txBox="1"/>
          <p:nvPr/>
        </p:nvSpPr>
        <p:spPr>
          <a:xfrm>
            <a:off x="11603587" y="439714"/>
            <a:ext cx="917952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cap="all" sz="8800">
                <a:solidFill>
                  <a:srgbClr val="5A5F5E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MEASUREMENT </a:t>
            </a:r>
          </a:p>
        </p:txBody>
      </p:sp>
      <p:sp>
        <p:nvSpPr>
          <p:cNvPr id="194" name="Individual results provide specific advice for how to improve LGBTI inclusion…"/>
          <p:cNvSpPr txBox="1"/>
          <p:nvPr/>
        </p:nvSpPr>
        <p:spPr>
          <a:xfrm>
            <a:off x="11735233" y="2787847"/>
            <a:ext cx="11730720" cy="6467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Individual results provide specific advice for how to improve LGBTI inclusion </a:t>
            </a:r>
          </a:p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42900" indent="-266700" algn="l" defTabSz="5842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Baseline comparison to make changes for LGBTI workplace Inclusion</a:t>
            </a:r>
          </a:p>
        </p:txBody>
      </p:sp>
      <p:pic>
        <p:nvPicPr>
          <p:cNvPr id="195" name="xyz.png" descr="xyz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099" y="2597150"/>
            <a:ext cx="10409193" cy="10673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