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69" r:id="rId2"/>
    <p:sldId id="1025" r:id="rId3"/>
    <p:sldId id="1024" r:id="rId4"/>
    <p:sldId id="1026" r:id="rId5"/>
    <p:sldId id="257" r:id="rId6"/>
    <p:sldId id="1020" r:id="rId7"/>
    <p:sldId id="263" r:id="rId8"/>
    <p:sldId id="258" r:id="rId9"/>
    <p:sldId id="1019" r:id="rId10"/>
    <p:sldId id="277" r:id="rId11"/>
    <p:sldId id="282" r:id="rId12"/>
    <p:sldId id="285" r:id="rId13"/>
    <p:sldId id="299" r:id="rId14"/>
    <p:sldId id="284" r:id="rId15"/>
    <p:sldId id="287" r:id="rId16"/>
    <p:sldId id="288" r:id="rId17"/>
    <p:sldId id="292" r:id="rId18"/>
    <p:sldId id="297" r:id="rId19"/>
    <p:sldId id="309" r:id="rId20"/>
    <p:sldId id="1023" r:id="rId21"/>
    <p:sldId id="1021" r:id="rId22"/>
    <p:sldId id="1003" r:id="rId23"/>
    <p:sldId id="1016" r:id="rId24"/>
    <p:sldId id="1008" r:id="rId25"/>
    <p:sldId id="360" r:id="rId26"/>
    <p:sldId id="1010" r:id="rId27"/>
    <p:sldId id="1011" r:id="rId28"/>
    <p:sldId id="102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66"/>
    <p:restoredTop sz="95238"/>
  </p:normalViewPr>
  <p:slideViewPr>
    <p:cSldViewPr snapToGrid="0" snapToObjects="1">
      <p:cViewPr varScale="1">
        <p:scale>
          <a:sx n="122" d="100"/>
          <a:sy n="122" d="100"/>
        </p:scale>
        <p:origin x="191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1D696-BF36-E646-92E4-93F73320B83D}" type="datetimeFigureOut">
              <a:rPr lang="en-US" smtClean="0"/>
              <a:t>5/30/19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FB82C-7585-6E46-97A7-23FD41935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77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DD63E03-9008-2143-AC8A-6BC041C47944}" type="slidenum">
              <a:rPr lang="en-US" altLang="en-US" sz="1200">
                <a:latin typeface="Calibri" charset="0"/>
              </a:rPr>
              <a:pPr eaLnBrk="1" hangingPunct="1"/>
              <a:t>11</a:t>
            </a:fld>
            <a:endParaRPr lang="en-US" alt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278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06FE325-324A-C348-B055-86695D78EDCD}" type="slidenum">
              <a:rPr lang="en-US" altLang="en-US" sz="1200">
                <a:latin typeface="Calibri" charset="0"/>
              </a:rPr>
              <a:pPr eaLnBrk="1" hangingPunct="1"/>
              <a:t>16</a:t>
            </a:fld>
            <a:endParaRPr lang="en-US" alt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321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3B476-11F3-4494-A4DF-43DC820AFE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4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F98E-B4C7-9348-8022-F4287374D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0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6080760"/>
            <a:ext cx="8229600" cy="457200"/>
          </a:xfrm>
          <a:solidFill>
            <a:schemeClr val="accent1"/>
          </a:solidFill>
          <a:ln w="12700">
            <a:solidFill>
              <a:schemeClr val="bg1"/>
            </a:solidFill>
          </a:ln>
        </p:spPr>
        <p:txBody>
          <a:bodyPr/>
          <a:lstStyle>
            <a:lvl1pPr marL="0">
              <a:buNone/>
              <a:defRPr sz="2400" b="0" i="1">
                <a:solidFill>
                  <a:schemeClr val="bg1"/>
                </a:solidFill>
              </a:defRPr>
            </a:lvl1pPr>
            <a:lvl2pPr>
              <a:defRPr i="1">
                <a:solidFill>
                  <a:schemeClr val="bg1"/>
                </a:solidFill>
              </a:defRPr>
            </a:lvl2pPr>
            <a:lvl3pPr>
              <a:defRPr i="1">
                <a:solidFill>
                  <a:schemeClr val="bg1"/>
                </a:solidFill>
              </a:defRPr>
            </a:lvl3pPr>
            <a:lvl4pPr>
              <a:defRPr i="1">
                <a:solidFill>
                  <a:schemeClr val="bg1"/>
                </a:solidFill>
              </a:defRPr>
            </a:lvl4pPr>
            <a:lvl5pPr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May 3,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Calibri" pitchFamily="-97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en-US"/>
              <a:t>Pre-decisional, For Planning and Discussion Purposes Only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O-</a:t>
            </a:r>
            <a:fld id="{417779ED-1797-FD49-99C5-FD04D25D32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076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6080760"/>
            <a:ext cx="8229600" cy="457200"/>
          </a:xfrm>
          <a:solidFill>
            <a:schemeClr val="accent1"/>
          </a:solidFill>
          <a:ln w="12700">
            <a:solidFill>
              <a:schemeClr val="bg1"/>
            </a:solidFill>
          </a:ln>
        </p:spPr>
        <p:txBody>
          <a:bodyPr/>
          <a:lstStyle>
            <a:lvl1pPr marL="0">
              <a:buNone/>
              <a:defRPr sz="2400" b="0" i="1">
                <a:solidFill>
                  <a:schemeClr val="bg1"/>
                </a:solidFill>
              </a:defRPr>
            </a:lvl1pPr>
            <a:lvl2pPr>
              <a:defRPr i="1">
                <a:solidFill>
                  <a:schemeClr val="bg1"/>
                </a:solidFill>
              </a:defRPr>
            </a:lvl2pPr>
            <a:lvl3pPr>
              <a:defRPr i="1">
                <a:solidFill>
                  <a:schemeClr val="bg1"/>
                </a:solidFill>
              </a:defRPr>
            </a:lvl3pPr>
            <a:lvl4pPr>
              <a:defRPr i="1">
                <a:solidFill>
                  <a:schemeClr val="bg1"/>
                </a:solidFill>
              </a:defRPr>
            </a:lvl4pPr>
            <a:lvl5pPr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May 3,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Calibri" pitchFamily="-97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en-US"/>
              <a:t>Pre-decisional, For Planning and Discussion Purposes Only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O-</a:t>
            </a:r>
            <a:fld id="{417779ED-1797-FD49-99C5-FD04D25D32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6508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6080760"/>
            <a:ext cx="8229600" cy="457200"/>
          </a:xfrm>
          <a:solidFill>
            <a:schemeClr val="accent1"/>
          </a:solidFill>
          <a:ln w="12700">
            <a:solidFill>
              <a:schemeClr val="bg1"/>
            </a:solidFill>
          </a:ln>
        </p:spPr>
        <p:txBody>
          <a:bodyPr/>
          <a:lstStyle>
            <a:lvl1pPr marL="0">
              <a:buNone/>
              <a:defRPr sz="2400" b="0" i="1">
                <a:solidFill>
                  <a:schemeClr val="bg1"/>
                </a:solidFill>
              </a:defRPr>
            </a:lvl1pPr>
            <a:lvl2pPr>
              <a:defRPr i="1">
                <a:solidFill>
                  <a:schemeClr val="bg1"/>
                </a:solidFill>
              </a:defRPr>
            </a:lvl2pPr>
            <a:lvl3pPr>
              <a:defRPr i="1">
                <a:solidFill>
                  <a:schemeClr val="bg1"/>
                </a:solidFill>
              </a:defRPr>
            </a:lvl3pPr>
            <a:lvl4pPr>
              <a:defRPr i="1">
                <a:solidFill>
                  <a:schemeClr val="bg1"/>
                </a:solidFill>
              </a:defRPr>
            </a:lvl4pPr>
            <a:lvl5pPr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May 3,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Calibri" pitchFamily="-97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en-US"/>
              <a:t>Pre-decisional, For Planning and Discussion Purposes Only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O-</a:t>
            </a:r>
            <a:fld id="{417779ED-1797-FD49-99C5-FD04D25D32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229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6080760"/>
            <a:ext cx="8229600" cy="457200"/>
          </a:xfrm>
          <a:solidFill>
            <a:schemeClr val="accent1"/>
          </a:solidFill>
          <a:ln w="12700">
            <a:solidFill>
              <a:schemeClr val="bg1"/>
            </a:solidFill>
          </a:ln>
        </p:spPr>
        <p:txBody>
          <a:bodyPr/>
          <a:lstStyle>
            <a:lvl1pPr marL="0">
              <a:buNone/>
              <a:defRPr sz="2400" b="0" i="1">
                <a:solidFill>
                  <a:schemeClr val="bg1"/>
                </a:solidFill>
              </a:defRPr>
            </a:lvl1pPr>
            <a:lvl2pPr>
              <a:defRPr i="1">
                <a:solidFill>
                  <a:schemeClr val="bg1"/>
                </a:solidFill>
              </a:defRPr>
            </a:lvl2pPr>
            <a:lvl3pPr>
              <a:defRPr i="1">
                <a:solidFill>
                  <a:schemeClr val="bg1"/>
                </a:solidFill>
              </a:defRPr>
            </a:lvl3pPr>
            <a:lvl4pPr>
              <a:defRPr i="1">
                <a:solidFill>
                  <a:schemeClr val="bg1"/>
                </a:solidFill>
              </a:defRPr>
            </a:lvl4pPr>
            <a:lvl5pPr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May 3,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Calibri" pitchFamily="-97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en-US"/>
              <a:t>Pre-decisional, For Planning and Discussion Purposes Only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O-</a:t>
            </a:r>
            <a:fld id="{417779ED-1797-FD49-99C5-FD04D25D32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294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F98E-B4C7-9348-8022-F4287374D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05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4294-3DB8-0843-BAAB-41521B00329E}" type="datetimeFigureOut">
              <a:rPr lang="en-US" smtClean="0"/>
              <a:t>5/30/19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509C5-F801-0241-B6C4-40B351657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2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6080760"/>
            <a:ext cx="8229600" cy="457200"/>
          </a:xfrm>
          <a:solidFill>
            <a:schemeClr val="accent1"/>
          </a:solidFill>
          <a:ln w="12700">
            <a:solidFill>
              <a:schemeClr val="bg1"/>
            </a:solidFill>
          </a:ln>
        </p:spPr>
        <p:txBody>
          <a:bodyPr/>
          <a:lstStyle>
            <a:lvl1pPr marL="0">
              <a:buNone/>
              <a:defRPr sz="2400" b="0" i="1">
                <a:solidFill>
                  <a:schemeClr val="bg1"/>
                </a:solidFill>
              </a:defRPr>
            </a:lvl1pPr>
            <a:lvl2pPr>
              <a:defRPr i="1">
                <a:solidFill>
                  <a:schemeClr val="bg1"/>
                </a:solidFill>
              </a:defRPr>
            </a:lvl2pPr>
            <a:lvl3pPr>
              <a:defRPr i="1">
                <a:solidFill>
                  <a:schemeClr val="bg1"/>
                </a:solidFill>
              </a:defRPr>
            </a:lvl3pPr>
            <a:lvl4pPr>
              <a:defRPr i="1">
                <a:solidFill>
                  <a:schemeClr val="bg1"/>
                </a:solidFill>
              </a:defRPr>
            </a:lvl4pPr>
            <a:lvl5pPr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May 3,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Calibri" pitchFamily="-97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en-US"/>
              <a:t>Pre-decisional, For Planning and Discussion Purposes Only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O-</a:t>
            </a:r>
            <a:fld id="{417779ED-1797-FD49-99C5-FD04D25D32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4011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6080760"/>
            <a:ext cx="8229600" cy="457200"/>
          </a:xfrm>
          <a:solidFill>
            <a:schemeClr val="accent1"/>
          </a:solidFill>
          <a:ln w="12700">
            <a:solidFill>
              <a:schemeClr val="bg1"/>
            </a:solidFill>
          </a:ln>
        </p:spPr>
        <p:txBody>
          <a:bodyPr/>
          <a:lstStyle>
            <a:lvl1pPr marL="0">
              <a:buNone/>
              <a:defRPr sz="2400" b="0" i="1">
                <a:solidFill>
                  <a:schemeClr val="bg1"/>
                </a:solidFill>
              </a:defRPr>
            </a:lvl1pPr>
            <a:lvl2pPr>
              <a:defRPr i="1">
                <a:solidFill>
                  <a:schemeClr val="bg1"/>
                </a:solidFill>
              </a:defRPr>
            </a:lvl2pPr>
            <a:lvl3pPr>
              <a:defRPr i="1">
                <a:solidFill>
                  <a:schemeClr val="bg1"/>
                </a:solidFill>
              </a:defRPr>
            </a:lvl3pPr>
            <a:lvl4pPr>
              <a:defRPr i="1">
                <a:solidFill>
                  <a:schemeClr val="bg1"/>
                </a:solidFill>
              </a:defRPr>
            </a:lvl4pPr>
            <a:lvl5pPr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May 3,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Calibri" pitchFamily="-97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en-US"/>
              <a:t>Pre-decisional, For Planning and Discussion Purposes Only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O-</a:t>
            </a:r>
            <a:fld id="{417779ED-1797-FD49-99C5-FD04D25D32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356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6080760"/>
            <a:ext cx="8229600" cy="457200"/>
          </a:xfrm>
          <a:solidFill>
            <a:schemeClr val="accent1"/>
          </a:solidFill>
          <a:ln w="12700">
            <a:solidFill>
              <a:schemeClr val="bg1"/>
            </a:solidFill>
          </a:ln>
        </p:spPr>
        <p:txBody>
          <a:bodyPr/>
          <a:lstStyle>
            <a:lvl1pPr marL="0">
              <a:buNone/>
              <a:defRPr sz="2400" b="0" i="1">
                <a:solidFill>
                  <a:schemeClr val="bg1"/>
                </a:solidFill>
              </a:defRPr>
            </a:lvl1pPr>
            <a:lvl2pPr>
              <a:defRPr i="1">
                <a:solidFill>
                  <a:schemeClr val="bg1"/>
                </a:solidFill>
              </a:defRPr>
            </a:lvl2pPr>
            <a:lvl3pPr>
              <a:defRPr i="1">
                <a:solidFill>
                  <a:schemeClr val="bg1"/>
                </a:solidFill>
              </a:defRPr>
            </a:lvl3pPr>
            <a:lvl4pPr>
              <a:defRPr i="1">
                <a:solidFill>
                  <a:schemeClr val="bg1"/>
                </a:solidFill>
              </a:defRPr>
            </a:lvl4pPr>
            <a:lvl5pPr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May 3,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Calibri" pitchFamily="-97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en-US"/>
              <a:t>Pre-decisional, For Planning and Discussion Purposes Only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O-</a:t>
            </a:r>
            <a:fld id="{417779ED-1797-FD49-99C5-FD04D25D32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8306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6080760"/>
            <a:ext cx="8229600" cy="457200"/>
          </a:xfrm>
          <a:solidFill>
            <a:schemeClr val="accent1"/>
          </a:solidFill>
          <a:ln w="12700">
            <a:solidFill>
              <a:schemeClr val="bg1"/>
            </a:solidFill>
          </a:ln>
        </p:spPr>
        <p:txBody>
          <a:bodyPr/>
          <a:lstStyle>
            <a:lvl1pPr marL="0">
              <a:buNone/>
              <a:defRPr sz="2400" b="0" i="1">
                <a:solidFill>
                  <a:schemeClr val="bg1"/>
                </a:solidFill>
              </a:defRPr>
            </a:lvl1pPr>
            <a:lvl2pPr>
              <a:defRPr i="1">
                <a:solidFill>
                  <a:schemeClr val="bg1"/>
                </a:solidFill>
              </a:defRPr>
            </a:lvl2pPr>
            <a:lvl3pPr>
              <a:defRPr i="1">
                <a:solidFill>
                  <a:schemeClr val="bg1"/>
                </a:solidFill>
              </a:defRPr>
            </a:lvl3pPr>
            <a:lvl4pPr>
              <a:defRPr i="1">
                <a:solidFill>
                  <a:schemeClr val="bg1"/>
                </a:solidFill>
              </a:defRPr>
            </a:lvl4pPr>
            <a:lvl5pPr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May 3,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Calibri" pitchFamily="-97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en-US"/>
              <a:t>Pre-decisional, For Planning and Discussion Purposes Only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O-</a:t>
            </a:r>
            <a:fld id="{417779ED-1797-FD49-99C5-FD04D25D32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37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6080760"/>
            <a:ext cx="8229600" cy="457200"/>
          </a:xfrm>
          <a:solidFill>
            <a:schemeClr val="accent1"/>
          </a:solidFill>
          <a:ln w="12700">
            <a:solidFill>
              <a:schemeClr val="bg1"/>
            </a:solidFill>
          </a:ln>
        </p:spPr>
        <p:txBody>
          <a:bodyPr/>
          <a:lstStyle>
            <a:lvl1pPr marL="0">
              <a:buNone/>
              <a:defRPr sz="2400" b="0" i="1">
                <a:solidFill>
                  <a:schemeClr val="bg1"/>
                </a:solidFill>
              </a:defRPr>
            </a:lvl1pPr>
            <a:lvl2pPr>
              <a:defRPr i="1">
                <a:solidFill>
                  <a:schemeClr val="bg1"/>
                </a:solidFill>
              </a:defRPr>
            </a:lvl2pPr>
            <a:lvl3pPr>
              <a:defRPr i="1">
                <a:solidFill>
                  <a:schemeClr val="bg1"/>
                </a:solidFill>
              </a:defRPr>
            </a:lvl3pPr>
            <a:lvl4pPr>
              <a:defRPr i="1">
                <a:solidFill>
                  <a:schemeClr val="bg1"/>
                </a:solidFill>
              </a:defRPr>
            </a:lvl4pPr>
            <a:lvl5pPr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May 3,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Calibri" pitchFamily="-97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en-US"/>
              <a:t>Pre-decisional, For Planning and Discussion Purposes Only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O-</a:t>
            </a:r>
            <a:fld id="{417779ED-1797-FD49-99C5-FD04D25D32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12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6080760"/>
            <a:ext cx="8229600" cy="457200"/>
          </a:xfrm>
          <a:solidFill>
            <a:schemeClr val="accent1"/>
          </a:solidFill>
          <a:ln w="12700">
            <a:solidFill>
              <a:schemeClr val="bg1"/>
            </a:solidFill>
          </a:ln>
        </p:spPr>
        <p:txBody>
          <a:bodyPr/>
          <a:lstStyle>
            <a:lvl1pPr marL="0">
              <a:buNone/>
              <a:defRPr sz="2400" b="0" i="1">
                <a:solidFill>
                  <a:schemeClr val="bg1"/>
                </a:solidFill>
              </a:defRPr>
            </a:lvl1pPr>
            <a:lvl2pPr>
              <a:defRPr i="1">
                <a:solidFill>
                  <a:schemeClr val="bg1"/>
                </a:solidFill>
              </a:defRPr>
            </a:lvl2pPr>
            <a:lvl3pPr>
              <a:defRPr i="1">
                <a:solidFill>
                  <a:schemeClr val="bg1"/>
                </a:solidFill>
              </a:defRPr>
            </a:lvl3pPr>
            <a:lvl4pPr>
              <a:defRPr i="1">
                <a:solidFill>
                  <a:schemeClr val="bg1"/>
                </a:solidFill>
              </a:defRPr>
            </a:lvl4pPr>
            <a:lvl5pPr>
              <a:defRPr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May 3,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Calibri" pitchFamily="-97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r>
              <a:rPr lang="en-US"/>
              <a:t>Pre-decisional, For Planning and Discussion Purposes Only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O-</a:t>
            </a:r>
            <a:fld id="{417779ED-1797-FD49-99C5-FD04D25D32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669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6774" y="586408"/>
            <a:ext cx="8160026" cy="831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20557-7C25-7C4B-9D53-4A5A2312D0C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B95309-8F2B-854B-9E59-E6574AA9CB3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10594"/>
            <a:ext cx="2948976" cy="655328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DC6B85F1-E454-DB40-8233-8019DC928699}"/>
              </a:ext>
            </a:extLst>
          </p:cNvPr>
          <p:cNvSpPr txBox="1">
            <a:spLocks/>
          </p:cNvSpPr>
          <p:nvPr userDrawn="1"/>
        </p:nvSpPr>
        <p:spPr>
          <a:xfrm>
            <a:off x="1808921" y="6264276"/>
            <a:ext cx="4949687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</a:rPr>
              <a:t>Information for discussions only. </a:t>
            </a:r>
          </a:p>
        </p:txBody>
      </p:sp>
    </p:spTree>
    <p:extLst>
      <p:ext uri="{BB962C8B-B14F-4D97-AF65-F5344CB8AC3E}">
        <p14:creationId xmlns:p14="http://schemas.microsoft.com/office/powerpoint/2010/main" val="167746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2.emf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10" Type="http://schemas.openxmlformats.org/officeDocument/2006/relationships/image" Target="../media/image43.png"/><Relationship Id="rId4" Type="http://schemas.openxmlformats.org/officeDocument/2006/relationships/image" Target="../media/image370.png"/><Relationship Id="rId9" Type="http://schemas.openxmlformats.org/officeDocument/2006/relationships/image" Target="../media/image4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8.png"/><Relationship Id="rId7" Type="http://schemas.openxmlformats.org/officeDocument/2006/relationships/image" Target="../media/image40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.png"/><Relationship Id="rId11" Type="http://schemas.openxmlformats.org/officeDocument/2006/relationships/image" Target="../media/image44.png"/><Relationship Id="rId5" Type="http://schemas.openxmlformats.org/officeDocument/2006/relationships/image" Target="../media/image47.png"/><Relationship Id="rId10" Type="http://schemas.openxmlformats.org/officeDocument/2006/relationships/image" Target="../media/image43.gif"/><Relationship Id="rId4" Type="http://schemas.openxmlformats.org/officeDocument/2006/relationships/image" Target="../media/image39.png"/><Relationship Id="rId9" Type="http://schemas.openxmlformats.org/officeDocument/2006/relationships/image" Target="../media/image42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946C62B-7CDC-FD40-AFA3-8215AC2C69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414" y="2130426"/>
            <a:ext cx="8534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Radiation Assessment for JPL Missions:</a:t>
            </a:r>
            <a:br>
              <a:rPr lang="en-US" dirty="0"/>
            </a:br>
            <a:r>
              <a:rPr lang="en-US" dirty="0"/>
              <a:t>Models and Tools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6366A32-11C9-F64C-AE78-CF2487848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Insoo Jun, JPL/NASA</a:t>
            </a:r>
          </a:p>
          <a:p>
            <a:r>
              <a:rPr lang="en-US" dirty="0"/>
              <a:t>May 31, 2019</a:t>
            </a:r>
          </a:p>
          <a:p>
            <a:r>
              <a:rPr lang="en-US" dirty="0"/>
              <a:t>AP9/AE9/IRENE Meeting</a:t>
            </a:r>
          </a:p>
          <a:p>
            <a:r>
              <a:rPr lang="en-US" dirty="0" err="1"/>
              <a:t>Sykia</a:t>
            </a:r>
            <a:r>
              <a:rPr lang="en-US" dirty="0"/>
              <a:t>, Greece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36C8C-9A84-1045-B8D7-FDACDC66A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F98E-B4C7-9348-8022-F4287374DE44}" type="slidenum">
              <a:rPr lang="en-US" smtClean="0"/>
              <a:t>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73D092-65CE-9A42-A305-0F3E5505E69E}"/>
              </a:ext>
            </a:extLst>
          </p:cNvPr>
          <p:cNvSpPr/>
          <p:nvPr/>
        </p:nvSpPr>
        <p:spPr>
          <a:xfrm>
            <a:off x="4146475" y="266567"/>
            <a:ext cx="49975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ea typeface="ＭＳ Ｐゴシック" charset="-128"/>
                <a:cs typeface="ＭＳ Ｐゴシック" charset="-128"/>
              </a:rPr>
              <a:t>Copyright 2019 California Institute of Technology.  Government sponsorship acknowledged.</a:t>
            </a:r>
          </a:p>
        </p:txBody>
      </p:sp>
    </p:spTree>
    <p:extLst>
      <p:ext uri="{BB962C8B-B14F-4D97-AF65-F5344CB8AC3E}">
        <p14:creationId xmlns:p14="http://schemas.microsoft.com/office/powerpoint/2010/main" val="2249977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Dose-Depth Curves for JEO and JGO</a:t>
            </a:r>
          </a:p>
        </p:txBody>
      </p:sp>
      <p:sp>
        <p:nvSpPr>
          <p:cNvPr id="2253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5638800"/>
            <a:ext cx="8229600" cy="898525"/>
          </a:xfrm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2000" dirty="0">
                <a:ea typeface="ＭＳ Ｐゴシック" charset="-128"/>
              </a:rPr>
              <a:t>A dose-depth curve provides the TID level at the center of a “spherical shell” or “solid sphere” spacecraft  for various </a:t>
            </a:r>
            <a:r>
              <a:rPr lang="en-US" altLang="en-US" sz="2000" u="sng" dirty="0">
                <a:ea typeface="ＭＳ Ｐゴシック" charset="-128"/>
              </a:rPr>
              <a:t>aluminum</a:t>
            </a:r>
            <a:r>
              <a:rPr lang="en-US" altLang="en-US" sz="2000" dirty="0">
                <a:ea typeface="ＭＳ Ｐゴシック" charset="-128"/>
              </a:rPr>
              <a:t> thicknesses</a:t>
            </a:r>
          </a:p>
          <a:p>
            <a:pPr algn="ctr"/>
            <a:endParaRPr lang="en-US" altLang="en-US" sz="1800" dirty="0">
              <a:ea typeface="ＭＳ Ｐゴシック" charset="-128"/>
            </a:endParaRPr>
          </a:p>
        </p:txBody>
      </p:sp>
      <p:sp>
        <p:nvSpPr>
          <p:cNvPr id="22532" name="Date Placeholder 4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chemeClr val="bg1"/>
                </a:solidFill>
                <a:latin typeface="Calibri" charset="0"/>
              </a:rPr>
              <a:t>May 3, 2016</a:t>
            </a:r>
          </a:p>
        </p:txBody>
      </p:sp>
      <p:sp>
        <p:nvSpPr>
          <p:cNvPr id="22533" name="Footer Placeholder 5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>
                <a:solidFill>
                  <a:schemeClr val="bg1"/>
                </a:solidFill>
                <a:latin typeface="Calibri" charset="0"/>
              </a:rPr>
              <a:t>Pre-decisional, For Planning and Discussion Purposes Only</a:t>
            </a:r>
          </a:p>
        </p:txBody>
      </p:sp>
      <p:sp>
        <p:nvSpPr>
          <p:cNvPr id="22534" name="Slide Number Placeholder 6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>
                <a:solidFill>
                  <a:schemeClr val="bg1"/>
                </a:solidFill>
                <a:latin typeface="Calibri" charset="0"/>
              </a:rPr>
              <a:t>N-</a:t>
            </a:r>
            <a:fld id="{C9A8D6CB-65EB-6141-927E-DE8DFCA82B9E}" type="slidenum">
              <a:rPr lang="en-US" altLang="en-US" sz="1100">
                <a:solidFill>
                  <a:schemeClr val="bg1"/>
                </a:solidFill>
                <a:latin typeface="Calibri" charset="0"/>
              </a:rPr>
              <a:pPr eaLnBrk="1" hangingPunct="1"/>
              <a:t>10</a:t>
            </a:fld>
            <a:endParaRPr lang="en-US" altLang="en-US" sz="110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4775"/>
            <a:ext cx="6127750" cy="4171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831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ea typeface="ＭＳ Ｐゴシック" charset="-128"/>
              </a:rPr>
              <a:t>Beyond Dose-Depth Curve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533400" y="1371599"/>
            <a:ext cx="8077200" cy="3473777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400" dirty="0">
                <a:ea typeface="ＭＳ Ｐゴシック" charset="-128"/>
              </a:rPr>
              <a:t>The use of dose-depth curve for shielding design is convenient and fast</a:t>
            </a:r>
          </a:p>
          <a:p>
            <a:pPr lvl="1"/>
            <a:r>
              <a:rPr lang="en-US" altLang="en-US" sz="2000" dirty="0">
                <a:ea typeface="ＭＳ Ｐゴシック" charset="-128"/>
              </a:rPr>
              <a:t>However, ray-tracing is not an accurate radiation transport method because it does NOT include:</a:t>
            </a:r>
          </a:p>
          <a:p>
            <a:pPr lvl="2"/>
            <a:r>
              <a:rPr lang="en-US" altLang="en-US" sz="2000" dirty="0">
                <a:ea typeface="ＭＳ Ｐゴシック" charset="-128"/>
              </a:rPr>
              <a:t>Different material effects (e.g., dose-enhancement effect)</a:t>
            </a:r>
          </a:p>
          <a:p>
            <a:pPr lvl="2"/>
            <a:r>
              <a:rPr lang="en-US" altLang="en-US" sz="2000" dirty="0">
                <a:ea typeface="ＭＳ Ｐゴシック" charset="-128"/>
              </a:rPr>
              <a:t>Multiple scatterings of electrons</a:t>
            </a:r>
          </a:p>
          <a:p>
            <a:pPr lvl="2"/>
            <a:r>
              <a:rPr lang="en-US" altLang="en-US" sz="2000" dirty="0">
                <a:ea typeface="ＭＳ Ｐゴシック" charset="-128"/>
              </a:rPr>
              <a:t>Nuclear reactions</a:t>
            </a:r>
          </a:p>
          <a:p>
            <a:pPr lvl="2"/>
            <a:r>
              <a:rPr lang="en-US" altLang="en-US" sz="2000" dirty="0">
                <a:ea typeface="ＭＳ Ｐゴシック" charset="-128"/>
              </a:rPr>
              <a:t>Secondary particles</a:t>
            </a:r>
          </a:p>
          <a:p>
            <a:r>
              <a:rPr lang="en-US" altLang="en-US" sz="2400" dirty="0">
                <a:ea typeface="ＭＳ Ｐゴシック" charset="-128"/>
              </a:rPr>
              <a:t>Thus, the shielding mass estimate using a dose-depth curve is an approximation</a:t>
            </a:r>
          </a:p>
        </p:txBody>
      </p:sp>
      <p:sp>
        <p:nvSpPr>
          <p:cNvPr id="2765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77687" y="4992067"/>
            <a:ext cx="8458200" cy="898525"/>
          </a:xfrm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2000" dirty="0">
                <a:ea typeface="ＭＳ Ｐゴシック" charset="-128"/>
              </a:rPr>
              <a:t>Comprehensive particle transport codes are required for detailed shielding design and analyses</a:t>
            </a:r>
          </a:p>
        </p:txBody>
      </p:sp>
      <p:sp>
        <p:nvSpPr>
          <p:cNvPr id="27653" name="Date Placeholder 4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chemeClr val="bg1"/>
                </a:solidFill>
                <a:latin typeface="Calibri" charset="0"/>
              </a:rPr>
              <a:t>May 3, 2016</a:t>
            </a:r>
          </a:p>
        </p:txBody>
      </p:sp>
      <p:sp>
        <p:nvSpPr>
          <p:cNvPr id="27654" name="Footer Placeholder 5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>
                <a:solidFill>
                  <a:schemeClr val="bg1"/>
                </a:solidFill>
                <a:latin typeface="Calibri" charset="0"/>
              </a:rPr>
              <a:t>Pre-decisional, For Planning and Discussion Purposes Only</a:t>
            </a:r>
          </a:p>
        </p:txBody>
      </p:sp>
      <p:sp>
        <p:nvSpPr>
          <p:cNvPr id="27655" name="Slide Number Placeholder 6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>
                <a:solidFill>
                  <a:schemeClr val="bg1"/>
                </a:solidFill>
                <a:latin typeface="Calibri" charset="0"/>
              </a:rPr>
              <a:t>N-</a:t>
            </a:r>
            <a:fld id="{A508FA5C-57C3-E34D-94EF-DF9E390F0BD8}" type="slidenum">
              <a:rPr lang="en-US" altLang="en-US" sz="1100">
                <a:solidFill>
                  <a:schemeClr val="bg1"/>
                </a:solidFill>
                <a:latin typeface="Calibri" charset="0"/>
              </a:rPr>
              <a:pPr eaLnBrk="1" hangingPunct="1"/>
              <a:t>11</a:t>
            </a:fld>
            <a:endParaRPr lang="en-US" altLang="en-US" sz="110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303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ea typeface="ＭＳ Ｐゴシック" charset="-128"/>
              </a:rPr>
              <a:t>Transport Codes – Applications 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620000" cy="3962400"/>
          </a:xfrm>
        </p:spPr>
        <p:txBody>
          <a:bodyPr/>
          <a:lstStyle/>
          <a:p>
            <a:r>
              <a:rPr lang="en-US" altLang="en-US" sz="2400" dirty="0">
                <a:ea typeface="ＭＳ Ｐゴシック" charset="-128"/>
              </a:rPr>
              <a:t>Transport codes are needed to consider the following</a:t>
            </a:r>
          </a:p>
          <a:p>
            <a:pPr lvl="1"/>
            <a:r>
              <a:rPr lang="en-US" altLang="en-US" sz="2200" dirty="0">
                <a:ea typeface="ＭＳ Ｐゴシック" charset="-128"/>
              </a:rPr>
              <a:t>Total ionizing dose</a:t>
            </a:r>
          </a:p>
          <a:p>
            <a:pPr lvl="1"/>
            <a:r>
              <a:rPr lang="en-US" altLang="en-US" sz="2200" dirty="0">
                <a:ea typeface="ＭＳ Ｐゴシック" charset="-128"/>
              </a:rPr>
              <a:t>Displacement damage dose</a:t>
            </a:r>
          </a:p>
          <a:p>
            <a:pPr lvl="1"/>
            <a:r>
              <a:rPr lang="en-US" altLang="en-US" sz="2200" dirty="0">
                <a:ea typeface="ＭＳ Ｐゴシック" charset="-128"/>
              </a:rPr>
              <a:t>Single event effects</a:t>
            </a:r>
          </a:p>
          <a:p>
            <a:pPr lvl="1"/>
            <a:r>
              <a:rPr lang="en-US" altLang="en-US" sz="2200" dirty="0">
                <a:ea typeface="ＭＳ Ｐゴシック" charset="-128"/>
              </a:rPr>
              <a:t>Internal charging</a:t>
            </a:r>
          </a:p>
          <a:p>
            <a:pPr lvl="1"/>
            <a:r>
              <a:rPr lang="en-US" altLang="en-US" sz="2200" dirty="0">
                <a:ea typeface="ＭＳ Ｐゴシック" charset="-128"/>
              </a:rPr>
              <a:t>Secondary particle environment behind shield</a:t>
            </a:r>
          </a:p>
          <a:p>
            <a:pPr lvl="1"/>
            <a:endParaRPr lang="en-US" altLang="en-US" sz="2200" dirty="0">
              <a:ea typeface="ＭＳ Ｐゴシック" charset="-128"/>
            </a:endParaRPr>
          </a:p>
          <a:p>
            <a:r>
              <a:rPr lang="en-US" altLang="en-US" sz="2400" dirty="0">
                <a:ea typeface="ＭＳ Ｐゴシック" charset="-128"/>
              </a:rPr>
              <a:t>Transport codes can be used for particle detector simulation</a:t>
            </a:r>
          </a:p>
        </p:txBody>
      </p:sp>
      <p:sp>
        <p:nvSpPr>
          <p:cNvPr id="3686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8200" y="5334000"/>
            <a:ext cx="7086600" cy="898525"/>
          </a:xfrm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2200" dirty="0">
                <a:ea typeface="ＭＳ Ｐゴシック" charset="-128"/>
              </a:rPr>
              <a:t>Radiation transport analyses will be required to cover a wide range of radiation effects</a:t>
            </a:r>
          </a:p>
          <a:p>
            <a:pPr algn="ctr"/>
            <a:endParaRPr lang="en-US" altLang="en-US" sz="2000" dirty="0">
              <a:ea typeface="ＭＳ Ｐゴシック" charset="-128"/>
            </a:endParaRPr>
          </a:p>
        </p:txBody>
      </p:sp>
      <p:sp>
        <p:nvSpPr>
          <p:cNvPr id="36869" name="Date Placeholder 4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chemeClr val="bg1"/>
                </a:solidFill>
                <a:latin typeface="Calibri" charset="0"/>
              </a:rPr>
              <a:t>May 3, 2016</a:t>
            </a:r>
          </a:p>
        </p:txBody>
      </p:sp>
      <p:sp>
        <p:nvSpPr>
          <p:cNvPr id="36870" name="Footer Placeholder 5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>
                <a:solidFill>
                  <a:schemeClr val="bg1"/>
                </a:solidFill>
                <a:latin typeface="Calibri" charset="0"/>
              </a:rPr>
              <a:t>Pre-decisional, For Planning and Discussion Purposes Only</a:t>
            </a:r>
          </a:p>
        </p:txBody>
      </p:sp>
      <p:sp>
        <p:nvSpPr>
          <p:cNvPr id="36871" name="Slide Number Placeholder 6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>
                <a:solidFill>
                  <a:schemeClr val="bg1"/>
                </a:solidFill>
                <a:latin typeface="Calibri" charset="0"/>
              </a:rPr>
              <a:t>N-</a:t>
            </a:r>
            <a:fld id="{2B825864-0755-3648-ABE2-5A0F5C4AFD86}" type="slidenum">
              <a:rPr lang="en-US" altLang="en-US" sz="1100">
                <a:solidFill>
                  <a:schemeClr val="bg1"/>
                </a:solidFill>
                <a:latin typeface="Calibri" charset="0"/>
              </a:rPr>
              <a:pPr eaLnBrk="1" hangingPunct="1"/>
              <a:t>12</a:t>
            </a:fld>
            <a:endParaRPr lang="en-US" altLang="en-US" sz="110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616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Ray Tracing Codes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267200" y="1676400"/>
            <a:ext cx="4648200" cy="4572000"/>
          </a:xfrm>
        </p:spPr>
        <p:txBody>
          <a:bodyPr/>
          <a:lstStyle/>
          <a:p>
            <a:r>
              <a:rPr lang="en-US" altLang="en-US" sz="2000" dirty="0">
                <a:ea typeface="ＭＳ Ｐゴシック" charset="-128"/>
              </a:rPr>
              <a:t>Ray tracing codes are useful to quickly perform system level trade studies</a:t>
            </a:r>
          </a:p>
          <a:p>
            <a:endParaRPr lang="en-US" altLang="en-US" sz="2000" dirty="0">
              <a:ea typeface="ＭＳ Ｐゴシック" charset="-128"/>
            </a:endParaRPr>
          </a:p>
          <a:p>
            <a:r>
              <a:rPr lang="en-US" altLang="en-US" sz="2000" dirty="0">
                <a:ea typeface="ＭＳ Ｐゴシック" charset="-128"/>
              </a:rPr>
              <a:t>Ray-tracing codes with CAD interface capability are most useful</a:t>
            </a:r>
          </a:p>
          <a:p>
            <a:endParaRPr lang="en-US" altLang="en-US" sz="2000" dirty="0">
              <a:ea typeface="ＭＳ Ｐゴシック" charset="-128"/>
            </a:endParaRPr>
          </a:p>
          <a:p>
            <a:r>
              <a:rPr lang="en-US" altLang="en-US" sz="2000" dirty="0">
                <a:ea typeface="ＭＳ Ｐゴシック" charset="-128"/>
              </a:rPr>
              <a:t>Tools available: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FASTRAD: http://</a:t>
            </a:r>
            <a:r>
              <a:rPr lang="en-US" altLang="en-US" sz="1800" dirty="0" err="1">
                <a:ea typeface="ＭＳ Ｐゴシック" charset="-128"/>
              </a:rPr>
              <a:t>trad.fr</a:t>
            </a:r>
            <a:r>
              <a:rPr lang="en-US" altLang="en-US" sz="1800" dirty="0">
                <a:ea typeface="ＭＳ Ｐゴシック" charset="-128"/>
              </a:rPr>
              <a:t>/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MEVDP: http://www-</a:t>
            </a:r>
            <a:r>
              <a:rPr lang="en-US" altLang="en-US" sz="1800" dirty="0" err="1">
                <a:ea typeface="ＭＳ Ｐゴシック" charset="-128"/>
              </a:rPr>
              <a:t>rsicc.ornl.gov</a:t>
            </a:r>
            <a:r>
              <a:rPr lang="en-US" altLang="en-US" sz="1800" dirty="0">
                <a:ea typeface="ＭＳ Ｐゴシック" charset="-128"/>
              </a:rPr>
              <a:t>/</a:t>
            </a:r>
          </a:p>
          <a:p>
            <a:pPr lvl="1"/>
            <a:r>
              <a:rPr lang="en-US" altLang="en-US" sz="1800" dirty="0">
                <a:ea typeface="ＭＳ Ｐゴシック" charset="-128"/>
              </a:rPr>
              <a:t>“SIGMA” option in Novice: </a:t>
            </a:r>
            <a:r>
              <a:rPr lang="en-US" altLang="en-US" sz="1800" dirty="0" err="1">
                <a:ea typeface="ＭＳ Ｐゴシック" charset="-128"/>
              </a:rPr>
              <a:t>tj@empc.com</a:t>
            </a:r>
            <a:endParaRPr lang="en-US" altLang="en-US" sz="1800" dirty="0">
              <a:ea typeface="ＭＳ Ｐゴシック" charset="-128"/>
            </a:endParaRPr>
          </a:p>
          <a:p>
            <a:pPr lvl="1"/>
            <a:r>
              <a:rPr lang="en-US" altLang="en-US" sz="1800" i="1" dirty="0">
                <a:ea typeface="ＭＳ Ｐゴシック" charset="-128"/>
              </a:rPr>
              <a:t>etc</a:t>
            </a:r>
            <a:r>
              <a:rPr lang="en-US" altLang="en-US" sz="1800" dirty="0">
                <a:ea typeface="ＭＳ Ｐゴシック" charset="-128"/>
              </a:rPr>
              <a:t>.</a:t>
            </a:r>
          </a:p>
        </p:txBody>
      </p:sp>
      <p:sp>
        <p:nvSpPr>
          <p:cNvPr id="33796" name="Date Placeholder 4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chemeClr val="bg1"/>
                </a:solidFill>
                <a:latin typeface="Calibri" charset="0"/>
              </a:rPr>
              <a:t>May 3, 2016</a:t>
            </a:r>
          </a:p>
        </p:txBody>
      </p:sp>
      <p:sp>
        <p:nvSpPr>
          <p:cNvPr id="33797" name="Footer Placeholder 5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>
                <a:solidFill>
                  <a:schemeClr val="bg1"/>
                </a:solidFill>
                <a:latin typeface="Calibri" charset="0"/>
              </a:rPr>
              <a:t>Pre-decisional, For Planning and Discussion Purposes Only</a:t>
            </a:r>
          </a:p>
        </p:txBody>
      </p:sp>
      <p:sp>
        <p:nvSpPr>
          <p:cNvPr id="33798" name="Slide Number Placeholder 6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>
                <a:solidFill>
                  <a:schemeClr val="bg1"/>
                </a:solidFill>
                <a:latin typeface="Calibri" charset="0"/>
              </a:rPr>
              <a:t>N-</a:t>
            </a:r>
            <a:fld id="{4CF90AF1-F2AB-7F4E-AD7D-307FEBCFFBB2}" type="slidenum">
              <a:rPr lang="en-US" altLang="en-US" sz="1100">
                <a:solidFill>
                  <a:schemeClr val="bg1"/>
                </a:solidFill>
                <a:latin typeface="Calibri" charset="0"/>
              </a:rPr>
              <a:pPr eaLnBrk="1" hangingPunct="1"/>
              <a:t>13</a:t>
            </a:fld>
            <a:endParaRPr lang="en-US" altLang="en-US" sz="110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37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866900"/>
            <a:ext cx="4084637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673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227013" y="609600"/>
            <a:ext cx="8683625" cy="762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Transport Codes – Species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924800" cy="4419600"/>
          </a:xfrm>
        </p:spPr>
        <p:txBody>
          <a:bodyPr/>
          <a:lstStyle/>
          <a:p>
            <a:r>
              <a:rPr lang="en-US" altLang="en-US" sz="2000">
                <a:ea typeface="ＭＳ Ｐゴシック" charset="-128"/>
              </a:rPr>
              <a:t>Transport codes model actual particle interactions in the material (Ray tracing codes do not)</a:t>
            </a:r>
          </a:p>
          <a:p>
            <a:r>
              <a:rPr lang="en-US" altLang="en-US" sz="2000">
                <a:ea typeface="ＭＳ Ｐゴシック" charset="-128"/>
              </a:rPr>
              <a:t>It is important to model all particle species when performing transport analyses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Electrons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Photons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Protons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Neutrons</a:t>
            </a:r>
          </a:p>
          <a:p>
            <a:pPr lvl="1"/>
            <a:r>
              <a:rPr lang="en-US" altLang="en-US" sz="1800">
                <a:ea typeface="ＭＳ Ｐゴシック" charset="-128"/>
              </a:rPr>
              <a:t>Heavy Ions</a:t>
            </a:r>
          </a:p>
          <a:p>
            <a:r>
              <a:rPr lang="en-US" altLang="en-US" sz="2000">
                <a:ea typeface="ＭＳ Ｐゴシック" charset="-128"/>
              </a:rPr>
              <a:t>Each transport code considers only a specific set of particles</a:t>
            </a:r>
          </a:p>
          <a:p>
            <a:pPr lvl="1"/>
            <a:endParaRPr lang="en-US" altLang="en-US" sz="1800">
              <a:ea typeface="ＭＳ Ｐゴシック" charset="-128"/>
            </a:endParaRPr>
          </a:p>
        </p:txBody>
      </p:sp>
      <p:sp>
        <p:nvSpPr>
          <p:cNvPr id="348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89815" y="5175250"/>
            <a:ext cx="6934200" cy="898525"/>
          </a:xfrm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2000" dirty="0">
                <a:ea typeface="ＭＳ Ｐゴシック" charset="-128"/>
              </a:rPr>
              <a:t>Radiation transport analyses will be required to cover a wide range of particle species</a:t>
            </a:r>
          </a:p>
          <a:p>
            <a:pPr algn="ctr"/>
            <a:endParaRPr lang="en-US" altLang="en-US" sz="2000" dirty="0">
              <a:ea typeface="ＭＳ Ｐゴシック" charset="-128"/>
            </a:endParaRPr>
          </a:p>
        </p:txBody>
      </p:sp>
      <p:sp>
        <p:nvSpPr>
          <p:cNvPr id="34821" name="Date Placeholder 4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chemeClr val="bg1"/>
                </a:solidFill>
                <a:latin typeface="Calibri" charset="0"/>
              </a:rPr>
              <a:t>May 3, 2016</a:t>
            </a:r>
          </a:p>
        </p:txBody>
      </p:sp>
      <p:sp>
        <p:nvSpPr>
          <p:cNvPr id="34822" name="Footer Placeholder 5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>
                <a:solidFill>
                  <a:schemeClr val="bg1"/>
                </a:solidFill>
                <a:latin typeface="Calibri" charset="0"/>
              </a:rPr>
              <a:t>Pre-decisional, For Planning and Discussion Purposes Only</a:t>
            </a:r>
          </a:p>
        </p:txBody>
      </p:sp>
      <p:sp>
        <p:nvSpPr>
          <p:cNvPr id="34823" name="Slide Number Placeholder 6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>
                <a:solidFill>
                  <a:schemeClr val="bg1"/>
                </a:solidFill>
                <a:latin typeface="Calibri" charset="0"/>
              </a:rPr>
              <a:t>N-</a:t>
            </a:r>
            <a:fld id="{A18B5C0C-DFEA-3542-A517-E0115CDA3D63}" type="slidenum">
              <a:rPr lang="en-US" altLang="en-US" sz="1100">
                <a:solidFill>
                  <a:schemeClr val="bg1"/>
                </a:solidFill>
                <a:latin typeface="Calibri" charset="0"/>
              </a:rPr>
              <a:pPr eaLnBrk="1" hangingPunct="1"/>
              <a:t>14</a:t>
            </a:fld>
            <a:endParaRPr lang="en-US" altLang="en-US" sz="110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049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683625" cy="685800"/>
          </a:xfrm>
        </p:spPr>
        <p:txBody>
          <a:bodyPr/>
          <a:lstStyle/>
          <a:p>
            <a:r>
              <a:rPr lang="en-US" altLang="en-US" sz="2800">
                <a:ea typeface="ＭＳ Ｐゴシック" charset="-128"/>
              </a:rPr>
              <a:t>Commonly Available Radiation Transport Codes</a:t>
            </a:r>
          </a:p>
        </p:txBody>
      </p:sp>
      <p:sp>
        <p:nvSpPr>
          <p:cNvPr id="35843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6019800"/>
            <a:ext cx="9144000" cy="476250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en-US" sz="1400">
                <a:ea typeface="ＭＳ Ｐゴシック" charset="-128"/>
              </a:rPr>
              <a:t>Radiation transport codes not covered: EGS4, CEPXS, HZETRN, SpaceRad, PENELOPE, FLUKA, MARS, etc</a:t>
            </a:r>
          </a:p>
          <a:p>
            <a:pPr algn="ctr"/>
            <a:endParaRPr lang="en-US" altLang="en-US" sz="1400">
              <a:ea typeface="ＭＳ Ｐゴシック" charset="-128"/>
            </a:endParaRPr>
          </a:p>
        </p:txBody>
      </p:sp>
      <p:sp>
        <p:nvSpPr>
          <p:cNvPr id="35844" name="Date Placeholder 4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chemeClr val="bg1"/>
                </a:solidFill>
                <a:latin typeface="Calibri" charset="0"/>
              </a:rPr>
              <a:t>May 3, 2016</a:t>
            </a:r>
          </a:p>
        </p:txBody>
      </p:sp>
      <p:sp>
        <p:nvSpPr>
          <p:cNvPr id="35845" name="Footer Placeholder 5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>
                <a:solidFill>
                  <a:schemeClr val="bg1"/>
                </a:solidFill>
                <a:latin typeface="Calibri" charset="0"/>
              </a:rPr>
              <a:t>Pre-decisional, For Planning and Discussion Purposes Only</a:t>
            </a:r>
          </a:p>
        </p:txBody>
      </p:sp>
      <p:sp>
        <p:nvSpPr>
          <p:cNvPr id="35846" name="Slide Number Placeholder 6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>
                <a:solidFill>
                  <a:schemeClr val="bg1"/>
                </a:solidFill>
                <a:latin typeface="Calibri" charset="0"/>
              </a:rPr>
              <a:t>N-</a:t>
            </a:r>
            <a:fld id="{6377951C-357A-9D49-96CF-AD8E49C1E2B0}" type="slidenum">
              <a:rPr lang="en-US" altLang="en-US" sz="1100">
                <a:solidFill>
                  <a:schemeClr val="bg1"/>
                </a:solidFill>
                <a:latin typeface="Calibri" charset="0"/>
              </a:rPr>
              <a:pPr eaLnBrk="1" hangingPunct="1"/>
              <a:t>15</a:t>
            </a:fld>
            <a:endParaRPr lang="en-US" altLang="en-US" sz="1100">
              <a:solidFill>
                <a:schemeClr val="bg1"/>
              </a:solidFill>
              <a:latin typeface="Calibri" charset="0"/>
            </a:endParaRPr>
          </a:p>
        </p:txBody>
      </p:sp>
      <p:graphicFrame>
        <p:nvGraphicFramePr>
          <p:cNvPr id="8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193155"/>
              </p:ext>
            </p:extLst>
          </p:nvPr>
        </p:nvGraphicFramePr>
        <p:xfrm>
          <a:off x="152400" y="1295400"/>
          <a:ext cx="8839200" cy="4881372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1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Electron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Photon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Proton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Neutron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Heavy Ion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CREME96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creme96.nrl.navy.mil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Ö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Ö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TRIM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www.srim.org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Ö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Ö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ITS3.0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www-</a:t>
                      </a: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rsicc.ornl.gov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Ö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Ö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FASTRAD (FMC)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Trad.com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Ö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Ö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Ö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621314"/>
                  </a:ext>
                </a:extLst>
              </a:tr>
              <a:tr h="571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NOVICE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tj@empc.com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Ö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Ö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Ö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Ö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MCNP(X)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mcnpx.lanl.gov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Ö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Ö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Ö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Ö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Ö</a:t>
                      </a:r>
                      <a:endParaRPr kumimoji="0" lang="en-US" altLang="en-US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Geant4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geant4.web.cern.ch/geant4/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Ö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Ö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Ö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Ö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Ö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2411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Features of Common Transport Codes</a:t>
            </a:r>
          </a:p>
        </p:txBody>
      </p:sp>
      <p:sp>
        <p:nvSpPr>
          <p:cNvPr id="37891" name="Date Placeholder 4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chemeClr val="bg1"/>
                </a:solidFill>
                <a:latin typeface="Calibri" charset="0"/>
              </a:rPr>
              <a:t>May 3, 2016</a:t>
            </a:r>
          </a:p>
        </p:txBody>
      </p:sp>
      <p:sp>
        <p:nvSpPr>
          <p:cNvPr id="37892" name="Footer Placeholder 5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>
                <a:solidFill>
                  <a:schemeClr val="bg1"/>
                </a:solidFill>
                <a:latin typeface="Calibri" charset="0"/>
              </a:rPr>
              <a:t>Pre-decisional, For Planning and Discussion Purposes Only</a:t>
            </a:r>
          </a:p>
        </p:txBody>
      </p:sp>
      <p:sp>
        <p:nvSpPr>
          <p:cNvPr id="37893" name="Slide Number Placeholder 6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>
                <a:solidFill>
                  <a:schemeClr val="bg1"/>
                </a:solidFill>
                <a:latin typeface="Calibri" charset="0"/>
              </a:rPr>
              <a:t>N-</a:t>
            </a:r>
            <a:fld id="{9BC3DB56-4162-534C-9CC0-E6468A0E35E5}" type="slidenum">
              <a:rPr lang="en-US" altLang="en-US" sz="1100">
                <a:solidFill>
                  <a:schemeClr val="bg1"/>
                </a:solidFill>
                <a:latin typeface="Calibri" charset="0"/>
              </a:rPr>
              <a:pPr eaLnBrk="1" hangingPunct="1"/>
              <a:t>16</a:t>
            </a:fld>
            <a:endParaRPr lang="en-US" altLang="en-US" sz="1100">
              <a:solidFill>
                <a:schemeClr val="bg1"/>
              </a:solidFill>
              <a:latin typeface="Calibri" charset="0"/>
            </a:endParaRPr>
          </a:p>
        </p:txBody>
      </p:sp>
      <p:graphicFrame>
        <p:nvGraphicFramePr>
          <p:cNvPr id="8" name="Table Placeholder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810984"/>
              </p:ext>
            </p:extLst>
          </p:nvPr>
        </p:nvGraphicFramePr>
        <p:xfrm>
          <a:off x="228600" y="1679575"/>
          <a:ext cx="8691563" cy="4192905"/>
        </p:xfrm>
        <a:graphic>
          <a:graphicData uri="http://schemas.openxmlformats.org/drawingml/2006/table">
            <a:tbl>
              <a:tblPr/>
              <a:tblGrid>
                <a:gridCol w="1285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7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7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Primary 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Comments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CREME96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Heavy Ion LET Spectra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Limited to spherical shell aluminum shielding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TRIM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Proton or heavy ion beam simulation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1-dimensional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Only Coulomb interaction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ITS3.0 (TIGER)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Electron or photon beam simulation for dose and charging rate profiles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Excellent electron/photon physics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Extensively benchmarked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FASTRAD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Spacecraft level shielding analysis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Ray tracing and Forward MC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155634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NOVICE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Spacecraft level shielding analysis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“Adjoint” (fast for space environment application)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 secondary neutrons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Not accurate for secondary electrons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MCNP(X)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Full 3-D detector/sensor simulation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Transients calculation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Good physics and extensive development history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Slow for space 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Geant4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Full 3-D detector/sensor simulation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Transients calculation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bg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Good physics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Many Geant4-based “tools” are available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Slow for space 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792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28600" y="5927102"/>
            <a:ext cx="7924800" cy="323850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r>
              <a:rPr lang="en-US" altLang="en-US" sz="1600" dirty="0">
                <a:solidFill>
                  <a:schemeClr val="tx1"/>
                </a:solidFill>
                <a:ea typeface="ＭＳ Ｐゴシック" charset="-128"/>
              </a:rPr>
              <a:t>Comments are based on current JPL experience</a:t>
            </a:r>
          </a:p>
          <a:p>
            <a:pPr algn="ctr"/>
            <a:endParaRPr lang="en-US" altLang="en-US" sz="1600" dirty="0">
              <a:solidFill>
                <a:schemeClr val="tx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4415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27013" y="457200"/>
            <a:ext cx="8683625" cy="914400"/>
          </a:xfrm>
        </p:spPr>
        <p:txBody>
          <a:bodyPr/>
          <a:lstStyle/>
          <a:p>
            <a:r>
              <a:rPr lang="en-US" altLang="en-US" sz="3200">
                <a:ea typeface="ＭＳ Ｐゴシック" charset="-128"/>
              </a:rPr>
              <a:t>Shielding Design Process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153400" cy="3810000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ea typeface="ＭＳ Ｐゴシック" charset="-128"/>
              </a:rPr>
              <a:t>After the initial use of dose-depth curve, the same set of tools should be used throughout the shielding design process across the project</a:t>
            </a:r>
          </a:p>
          <a:p>
            <a:r>
              <a:rPr lang="en-US" altLang="en-US" sz="2400" dirty="0">
                <a:ea typeface="ＭＳ Ｐゴシック" charset="-128"/>
              </a:rPr>
              <a:t>The fidelity of mass model will increase as the hardware design matures (see next chart for an example)</a:t>
            </a:r>
          </a:p>
          <a:p>
            <a:r>
              <a:rPr lang="en-US" altLang="en-US" sz="2400" dirty="0">
                <a:ea typeface="ＭＳ Ｐゴシック" charset="-128"/>
              </a:rPr>
              <a:t>The shielding design will require many rounds of iterations or trades</a:t>
            </a:r>
          </a:p>
          <a:p>
            <a:pPr lvl="1"/>
            <a:r>
              <a:rPr lang="en-US" altLang="en-US" sz="2000" dirty="0">
                <a:ea typeface="ＭＳ Ｐゴシック" charset="-128"/>
              </a:rPr>
              <a:t>Simple tools in the initial design stage</a:t>
            </a:r>
          </a:p>
          <a:p>
            <a:pPr lvl="1"/>
            <a:r>
              <a:rPr lang="en-US" altLang="en-US" sz="2000" dirty="0">
                <a:ea typeface="ＭＳ Ｐゴシック" charset="-128"/>
              </a:rPr>
              <a:t>More complex tools as design matures</a:t>
            </a:r>
          </a:p>
        </p:txBody>
      </p:sp>
      <p:sp>
        <p:nvSpPr>
          <p:cNvPr id="30724" name="Date Placeholder 4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chemeClr val="bg1"/>
                </a:solidFill>
                <a:latin typeface="Calibri" charset="0"/>
              </a:rPr>
              <a:t>May 3, 2016</a:t>
            </a:r>
          </a:p>
        </p:txBody>
      </p:sp>
      <p:sp>
        <p:nvSpPr>
          <p:cNvPr id="30725" name="Footer Placeholder 5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>
                <a:solidFill>
                  <a:schemeClr val="bg1"/>
                </a:solidFill>
                <a:latin typeface="Calibri" charset="0"/>
              </a:rPr>
              <a:t>Pre-decisional, For Planning and Discussion Purposes Only</a:t>
            </a:r>
          </a:p>
        </p:txBody>
      </p:sp>
      <p:sp>
        <p:nvSpPr>
          <p:cNvPr id="30726" name="Slide Number Placeholder 6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>
                <a:solidFill>
                  <a:schemeClr val="bg1"/>
                </a:solidFill>
                <a:latin typeface="Calibri" charset="0"/>
              </a:rPr>
              <a:t>N-</a:t>
            </a:r>
            <a:fld id="{D2756E16-E324-7C4A-8DBD-99620E246699}" type="slidenum">
              <a:rPr lang="en-US" altLang="en-US" sz="1100">
                <a:solidFill>
                  <a:schemeClr val="bg1"/>
                </a:solidFill>
                <a:latin typeface="Calibri" charset="0"/>
              </a:rPr>
              <a:pPr eaLnBrk="1" hangingPunct="1"/>
              <a:t>17</a:t>
            </a:fld>
            <a:endParaRPr lang="en-US" altLang="en-US" sz="11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072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5257800"/>
            <a:ext cx="8305800" cy="533400"/>
          </a:xfrm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2000">
                <a:ea typeface="ＭＳ Ｐゴシック" charset="-128"/>
              </a:rPr>
              <a:t>The careful selection of the right tools up front is critical</a:t>
            </a:r>
          </a:p>
        </p:txBody>
      </p:sp>
    </p:spTree>
    <p:extLst>
      <p:ext uri="{BB962C8B-B14F-4D97-AF65-F5344CB8AC3E}">
        <p14:creationId xmlns:p14="http://schemas.microsoft.com/office/powerpoint/2010/main" val="1540334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27013" y="533400"/>
            <a:ext cx="8683625" cy="914400"/>
          </a:xfrm>
        </p:spPr>
        <p:txBody>
          <a:bodyPr/>
          <a:lstStyle/>
          <a:p>
            <a:r>
              <a:rPr lang="en-US" altLang="en-US" sz="3200">
                <a:ea typeface="ＭＳ Ｐゴシック" charset="-128"/>
              </a:rPr>
              <a:t>Example: Progress of Mass Modeling Fidelity</a:t>
            </a:r>
          </a:p>
        </p:txBody>
      </p:sp>
      <p:sp>
        <p:nvSpPr>
          <p:cNvPr id="31747" name="Date Placeholder 4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chemeClr val="bg1"/>
                </a:solidFill>
                <a:latin typeface="Calibri" charset="0"/>
              </a:rPr>
              <a:t>May 3, 2016</a:t>
            </a:r>
          </a:p>
        </p:txBody>
      </p:sp>
      <p:sp>
        <p:nvSpPr>
          <p:cNvPr id="31748" name="Footer Placeholder 5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>
                <a:solidFill>
                  <a:schemeClr val="bg1"/>
                </a:solidFill>
                <a:latin typeface="Calibri" charset="0"/>
              </a:rPr>
              <a:t>Pre-decisional, For Planning and Discussion Purposes Only</a:t>
            </a:r>
          </a:p>
        </p:txBody>
      </p:sp>
      <p:sp>
        <p:nvSpPr>
          <p:cNvPr id="31749" name="Slide Number Placeholder 6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>
                <a:solidFill>
                  <a:schemeClr val="bg1"/>
                </a:solidFill>
                <a:latin typeface="Calibri" charset="0"/>
              </a:rPr>
              <a:t>N-</a:t>
            </a:r>
            <a:fld id="{40936C2A-D507-2348-9215-B34ECA71992D}" type="slidenum">
              <a:rPr lang="en-US" altLang="en-US" sz="1100">
                <a:solidFill>
                  <a:schemeClr val="bg1"/>
                </a:solidFill>
                <a:latin typeface="Calibri" charset="0"/>
              </a:rPr>
              <a:pPr eaLnBrk="1" hangingPunct="1"/>
              <a:t>18</a:t>
            </a:fld>
            <a:endParaRPr lang="en-US" altLang="en-US" sz="11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1750" name="TextBox 8"/>
          <p:cNvSpPr txBox="1">
            <a:spLocks noChangeArrowheads="1"/>
          </p:cNvSpPr>
          <p:nvPr/>
        </p:nvSpPr>
        <p:spPr bwMode="auto">
          <a:xfrm>
            <a:off x="153988" y="4724400"/>
            <a:ext cx="38846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600" dirty="0"/>
              <a:t>Mass model of a preliminary design </a:t>
            </a:r>
          </a:p>
          <a:p>
            <a:pPr algn="ctr" eaLnBrk="1" hangingPunct="1"/>
            <a:r>
              <a:rPr lang="en-US" altLang="en-US" sz="1600" dirty="0"/>
              <a:t>(e.g., at PDR): Simple model</a:t>
            </a:r>
          </a:p>
        </p:txBody>
      </p:sp>
      <p:sp>
        <p:nvSpPr>
          <p:cNvPr id="31751" name="TextBox 12"/>
          <p:cNvSpPr txBox="1">
            <a:spLocks noChangeArrowheads="1"/>
          </p:cNvSpPr>
          <p:nvPr/>
        </p:nvSpPr>
        <p:spPr bwMode="auto">
          <a:xfrm>
            <a:off x="5296528" y="5867400"/>
            <a:ext cx="29562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600"/>
              <a:t>Mass model of the final design</a:t>
            </a:r>
          </a:p>
          <a:p>
            <a:pPr algn="ctr" eaLnBrk="1" hangingPunct="1"/>
            <a:r>
              <a:rPr lang="en-US" altLang="en-US" sz="1600"/>
              <a:t>(e.g., at CDR): Detailed model</a:t>
            </a:r>
          </a:p>
        </p:txBody>
      </p:sp>
      <p:pic>
        <p:nvPicPr>
          <p:cNvPr id="317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4800600"/>
            <a:ext cx="131445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600200"/>
            <a:ext cx="3903662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9036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5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31756" name="Picture 13" descr="SHM Assy5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800600"/>
            <a:ext cx="1235075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5410200" y="4953000"/>
            <a:ext cx="533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68" charset="-128"/>
              <a:cs typeface="ＭＳ Ｐゴシック" pitchFamily="68" charset="-128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3781425" y="4010025"/>
            <a:ext cx="1676400" cy="1143000"/>
          </a:xfrm>
          <a:prstGeom prst="straightConnector1">
            <a:avLst/>
          </a:prstGeom>
          <a:ln w="25400">
            <a:solidFill>
              <a:srgbClr val="FF0000"/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638800" y="2590800"/>
            <a:ext cx="533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68" charset="-128"/>
              <a:cs typeface="ＭＳ Ｐゴシック" pitchFamily="68" charset="-128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3810000" y="2971800"/>
            <a:ext cx="1828800" cy="838200"/>
          </a:xfrm>
          <a:prstGeom prst="straightConnector1">
            <a:avLst/>
          </a:prstGeom>
          <a:ln w="25400">
            <a:solidFill>
              <a:srgbClr val="FF0000"/>
            </a:solidFill>
            <a:headEnd type="arrow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99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27013" y="480850"/>
            <a:ext cx="8683625" cy="914400"/>
          </a:xfrm>
        </p:spPr>
        <p:txBody>
          <a:bodyPr/>
          <a:lstStyle/>
          <a:p>
            <a:r>
              <a:rPr lang="en-US" sz="3200" dirty="0"/>
              <a:t>Shielding Design Lesson Learned from Juno/Europa</a:t>
            </a:r>
            <a:endParaRPr lang="en-US" altLang="en-US" sz="3200" dirty="0">
              <a:ea typeface="ＭＳ Ｐゴシック" charset="-128"/>
            </a:endParaRPr>
          </a:p>
        </p:txBody>
      </p:sp>
      <p:sp>
        <p:nvSpPr>
          <p:cNvPr id="31747" name="Date Placeholder 4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chemeClr val="bg1"/>
                </a:solidFill>
                <a:latin typeface="Calibri" charset="0"/>
              </a:rPr>
              <a:t>May 3, 2016</a:t>
            </a:r>
          </a:p>
        </p:txBody>
      </p:sp>
      <p:sp>
        <p:nvSpPr>
          <p:cNvPr id="31748" name="Footer Placeholder 5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>
                <a:solidFill>
                  <a:schemeClr val="bg1"/>
                </a:solidFill>
                <a:latin typeface="Calibri" charset="0"/>
              </a:rPr>
              <a:t>Pre-decisional, For Planning and Discussion Purposes Only</a:t>
            </a:r>
          </a:p>
        </p:txBody>
      </p:sp>
      <p:sp>
        <p:nvSpPr>
          <p:cNvPr id="31749" name="Slide Number Placeholder 6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>
                <a:solidFill>
                  <a:schemeClr val="bg1"/>
                </a:solidFill>
                <a:latin typeface="Calibri" charset="0"/>
              </a:rPr>
              <a:t>N-</a:t>
            </a:r>
            <a:fld id="{40936C2A-D507-2348-9215-B34ECA71992D}" type="slidenum">
              <a:rPr lang="en-US" altLang="en-US" sz="1100">
                <a:solidFill>
                  <a:schemeClr val="bg1"/>
                </a:solidFill>
                <a:latin typeface="Calibri" charset="0"/>
              </a:rPr>
              <a:pPr eaLnBrk="1" hangingPunct="1"/>
              <a:t>19</a:t>
            </a:fld>
            <a:endParaRPr lang="en-US" altLang="en-US" sz="110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1755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" name="Rectangle 1"/>
          <p:cNvSpPr/>
          <p:nvPr/>
        </p:nvSpPr>
        <p:spPr>
          <a:xfrm>
            <a:off x="311085" y="1277064"/>
            <a:ext cx="848412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SNR shielding analysis and testing required multiple iterations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SNR analysis required transport analysis tool with comprehensive physics package (i.e., correct treatment of secondary particles)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Shielding enclosure of instruments required multiple design iterations to optimize implementation and shielding effectiveness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Board and component level analyses were required to optimize shield mass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Graded shielding approach sometimes turned out to be difficult to implement or not efficient</a:t>
            </a:r>
          </a:p>
        </p:txBody>
      </p:sp>
    </p:spTree>
    <p:extLst>
      <p:ext uri="{BB962C8B-B14F-4D97-AF65-F5344CB8AC3E}">
        <p14:creationId xmlns:p14="http://schemas.microsoft.com/office/powerpoint/2010/main" val="2857503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A881F-1A45-8441-B5D7-BB994428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F98E-B4C7-9348-8022-F4287374DE44}" type="slidenum">
              <a:rPr lang="en-US" smtClean="0"/>
              <a:t>2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8FFF9C4-4D3E-B74C-9C8F-4E8AA6E16DA2}"/>
              </a:ext>
            </a:extLst>
          </p:cNvPr>
          <p:cNvSpPr txBox="1">
            <a:spLocks/>
          </p:cNvSpPr>
          <p:nvPr/>
        </p:nvSpPr>
        <p:spPr>
          <a:xfrm>
            <a:off x="2740156" y="123466"/>
            <a:ext cx="6172616" cy="720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rgbClr val="002060"/>
                </a:solidFill>
                <a:latin typeface="Rockwell Extra Bold" panose="02060903040505020403" pitchFamily="18" charset="0"/>
              </a:rPr>
              <a:t>20 Spacecraft and 8 Instruments in Operation </a:t>
            </a:r>
            <a:br>
              <a:rPr lang="en-US" sz="1600" dirty="0">
                <a:solidFill>
                  <a:srgbClr val="002060"/>
                </a:solidFill>
                <a:latin typeface="Rockwell Extra Bold" panose="02060903040505020403" pitchFamily="18" charset="0"/>
              </a:rPr>
            </a:br>
            <a:r>
              <a:rPr lang="en-US" sz="1600" dirty="0">
                <a:solidFill>
                  <a:srgbClr val="002060"/>
                </a:solidFill>
                <a:latin typeface="Rockwell Extra Bold" panose="02060903040505020403" pitchFamily="18" charset="0"/>
              </a:rPr>
              <a:t>Across the Solar System and Beyond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183C84-E382-4B44-AD65-BDF6450EAAE7}"/>
              </a:ext>
            </a:extLst>
          </p:cNvPr>
          <p:cNvGrpSpPr/>
          <p:nvPr/>
        </p:nvGrpSpPr>
        <p:grpSpPr>
          <a:xfrm>
            <a:off x="588693" y="5650073"/>
            <a:ext cx="8078479" cy="954197"/>
            <a:chOff x="-655231" y="5096702"/>
            <a:chExt cx="11883768" cy="95419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E0F5B34-52E4-AC42-AC09-1450EC5AC39C}"/>
                </a:ext>
              </a:extLst>
            </p:cNvPr>
            <p:cNvGrpSpPr/>
            <p:nvPr/>
          </p:nvGrpSpPr>
          <p:grpSpPr>
            <a:xfrm>
              <a:off x="-328421" y="5326631"/>
              <a:ext cx="9198152" cy="704284"/>
              <a:chOff x="-357663" y="5465131"/>
              <a:chExt cx="9198152" cy="704284"/>
            </a:xfrm>
          </p:grpSpPr>
          <p:sp>
            <p:nvSpPr>
              <p:cNvPr id="11" name="Shape 646">
                <a:extLst>
                  <a:ext uri="{FF2B5EF4-FFF2-40B4-BE49-F238E27FC236}">
                    <a16:creationId xmlns:a16="http://schemas.microsoft.com/office/drawing/2014/main" id="{7D5F97CC-8F55-794B-B4A4-E1CA3130173F}"/>
                  </a:ext>
                </a:extLst>
              </p:cNvPr>
              <p:cNvSpPr/>
              <p:nvPr/>
            </p:nvSpPr>
            <p:spPr>
              <a:xfrm flipH="1" flipV="1">
                <a:off x="6676465" y="5614278"/>
                <a:ext cx="8651" cy="555137"/>
              </a:xfrm>
              <a:prstGeom prst="line">
                <a:avLst/>
              </a:prstGeom>
              <a:ln>
                <a:solidFill>
                  <a:srgbClr val="A6AAA9"/>
                </a:solidFill>
                <a:miter lim="400000"/>
              </a:ln>
            </p:spPr>
            <p:txBody>
              <a:bodyPr lIns="25400" tIns="25400" rIns="25400" bIns="2540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Shape 647">
                <a:extLst>
                  <a:ext uri="{FF2B5EF4-FFF2-40B4-BE49-F238E27FC236}">
                    <a16:creationId xmlns:a16="http://schemas.microsoft.com/office/drawing/2014/main" id="{FAF7BBDD-3C3F-8647-89E2-580DBD8BC10E}"/>
                  </a:ext>
                </a:extLst>
              </p:cNvPr>
              <p:cNvSpPr/>
              <p:nvPr/>
            </p:nvSpPr>
            <p:spPr>
              <a:xfrm>
                <a:off x="-357663" y="5465131"/>
                <a:ext cx="2313590" cy="3237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25400" tIns="25400" rIns="25400" bIns="25400"/>
              <a:lstStyle>
                <a:lvl1pPr algn="l" defTabSz="457200">
                  <a:defRPr sz="2400" b="1">
                    <a:solidFill>
                      <a:schemeClr val="accent1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Rockwell Extra Bold" panose="02060903040505020403" pitchFamily="18" charset="0"/>
                    <a:sym typeface="Helvetica"/>
                  </a:rPr>
                  <a:t>Earth Science</a:t>
                </a:r>
              </a:p>
            </p:txBody>
          </p:sp>
          <p:sp>
            <p:nvSpPr>
              <p:cNvPr id="13" name="Shape 648">
                <a:extLst>
                  <a:ext uri="{FF2B5EF4-FFF2-40B4-BE49-F238E27FC236}">
                    <a16:creationId xmlns:a16="http://schemas.microsoft.com/office/drawing/2014/main" id="{3110A818-5647-6443-A76E-A748CA779F16}"/>
                  </a:ext>
                </a:extLst>
              </p:cNvPr>
              <p:cNvSpPr/>
              <p:nvPr/>
            </p:nvSpPr>
            <p:spPr>
              <a:xfrm>
                <a:off x="7528419" y="5582603"/>
                <a:ext cx="1312070" cy="9262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25400" tIns="25400" rIns="25400" bIns="25400"/>
              <a:lstStyle>
                <a:lvl1pPr algn="l" defTabSz="457200">
                  <a:defRPr sz="2400" b="1">
                    <a:solidFill>
                      <a:schemeClr val="accent1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 Black" panose="020B0A04020102020204" pitchFamily="34" charset="0"/>
                    <a:cs typeface="Helvetica"/>
                    <a:sym typeface="Helvetica"/>
                  </a:rPr>
                  <a:t>Planetary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F2E1CAA-5A9F-A84B-8D6A-2330A8451CFC}"/>
                </a:ext>
              </a:extLst>
            </p:cNvPr>
            <p:cNvSpPr/>
            <p:nvPr/>
          </p:nvSpPr>
          <p:spPr>
            <a:xfrm>
              <a:off x="-655231" y="5627706"/>
              <a:ext cx="7169423" cy="4231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Rockwell Extra Bold" panose="02060903040505020403" pitchFamily="18" charset="0"/>
                </a:rPr>
                <a:t>• </a:t>
              </a: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Rockwell Extra Bold" panose="02060903040505020403" pitchFamily="18" charset="0"/>
                  <a:cs typeface="Arial" panose="020B0604020202020204" pitchFamily="34" charset="0"/>
                </a:rPr>
                <a:t>MISR (1999)    • AIRS (2002)    • MLS (2004)    • ASTER (2009) </a:t>
              </a:r>
            </a:p>
            <a:p>
              <a:pPr lvl="0"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Rockwell Extra Bold" panose="02060903040505020403" pitchFamily="18" charset="0"/>
                  <a:cs typeface="Arial" panose="020B0604020202020204" pitchFamily="34" charset="0"/>
                </a:rPr>
                <a:t>• OPALS (2014)    • ECOSTRESS (2018)   • CAL (2018)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  </a:t>
              </a:r>
              <a:r>
                <a:rPr lang="en-US" sz="1100" b="1" kern="0" dirty="0">
                  <a:solidFill>
                    <a:schemeClr val="bg1">
                      <a:lumMod val="50000"/>
                    </a:schemeClr>
                  </a:solidFill>
                  <a:latin typeface="Rockwell Extra Bold" panose="02060903040505020403" pitchFamily="18" charset="0"/>
                  <a:cs typeface="Arial" panose="020B0604020202020204" pitchFamily="34" charset="0"/>
                </a:rPr>
                <a:t>• </a:t>
              </a:r>
              <a:r>
                <a:rPr lang="en-US" sz="1050" kern="0" dirty="0">
                  <a:solidFill>
                    <a:schemeClr val="bg1">
                      <a:lumMod val="50000"/>
                    </a:schemeClr>
                  </a:solidFill>
                  <a:latin typeface="Rockwell Extra Bold" panose="02060903040505020403" pitchFamily="18" charset="0"/>
                  <a:cs typeface="Arial" panose="020B0604020202020204" pitchFamily="34" charset="0"/>
                </a:rPr>
                <a:t>OCO-3 (2019) </a:t>
              </a:r>
              <a:endParaRPr kumimoji="0" lang="en-US" sz="105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Shape 614">
              <a:extLst>
                <a:ext uri="{FF2B5EF4-FFF2-40B4-BE49-F238E27FC236}">
                  <a16:creationId xmlns:a16="http://schemas.microsoft.com/office/drawing/2014/main" id="{1F67514B-9C3B-524E-B262-D7E0A5F830AB}"/>
                </a:ext>
              </a:extLst>
            </p:cNvPr>
            <p:cNvSpPr/>
            <p:nvPr/>
          </p:nvSpPr>
          <p:spPr>
            <a:xfrm>
              <a:off x="-357294" y="5096702"/>
              <a:ext cx="11585831" cy="3237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25400" tIns="25400" rIns="25400" bIns="25400"/>
            <a:lstStyle>
              <a:lvl1pPr algn="l" defTabSz="457200">
                <a:defRPr sz="28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Rockwell Extra Bold" panose="02060903040505020403" pitchFamily="18" charset="0"/>
                  <a:sym typeface="Helvetica"/>
                </a:rPr>
                <a:t>Instrument</a:t>
              </a:r>
              <a:r>
                <a:rPr lang="en-US" sz="1600" kern="0" dirty="0">
                  <a:solidFill>
                    <a:schemeClr val="accent5">
                      <a:lumMod val="50000"/>
                    </a:schemeClr>
                  </a:solidFill>
                  <a:latin typeface="Rockwell Extra Bold" panose="02060903040505020403" pitchFamily="18" charset="0"/>
                </a:rPr>
                <a:t>s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Rockwell Extra Bold" panose="02060903040505020403" pitchFamily="18" charset="0"/>
                <a:sym typeface="Helvetica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9DE3782-1866-7345-B435-94555CFEDAF3}"/>
              </a:ext>
            </a:extLst>
          </p:cNvPr>
          <p:cNvSpPr txBox="1"/>
          <p:nvPr/>
        </p:nvSpPr>
        <p:spPr>
          <a:xfrm>
            <a:off x="365604" y="5123058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SMAP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C30412-2BB9-D449-B70B-E01A6EAD4199}"/>
              </a:ext>
            </a:extLst>
          </p:cNvPr>
          <p:cNvGrpSpPr/>
          <p:nvPr/>
        </p:nvGrpSpPr>
        <p:grpSpPr>
          <a:xfrm>
            <a:off x="235192" y="1286895"/>
            <a:ext cx="8451608" cy="4036218"/>
            <a:chOff x="235192" y="1286895"/>
            <a:chExt cx="11609678" cy="439772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A4AC0F-3F1D-CF4F-A161-A74B7693C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5612" y="1297216"/>
              <a:ext cx="1310561" cy="9256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67B2EA1-AF52-A941-9BBA-7C1B9ACD6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932" y="2756323"/>
              <a:ext cx="1252153" cy="9376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16B2208-608E-1B4B-89A0-43081125F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6485" y="1298350"/>
              <a:ext cx="1405205" cy="9256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2407360-34F1-0441-8E5A-98158F03E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192" y="1301110"/>
              <a:ext cx="1593949" cy="9376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D93683-9418-CD4B-B960-95D723012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65619" y="1286895"/>
              <a:ext cx="1325036" cy="9256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692AAA6-C003-F94D-A7BA-6C5D5D41D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91338" y="1320286"/>
              <a:ext cx="1276025" cy="9143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76D4B95-66F4-9644-9913-7156FDC7D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97675" y="1321040"/>
              <a:ext cx="1309051" cy="9438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1E17333-D296-E840-87E2-53974A139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46284" y="2753190"/>
              <a:ext cx="1252153" cy="105810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1B1A922-1C5F-3945-8427-5A2793EA7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16010" y="2753190"/>
              <a:ext cx="1235567" cy="105810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DEA4B3B-ED46-0C4B-BB92-E0792C8D3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61934" y="2740541"/>
              <a:ext cx="1532407" cy="108341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9F85D04-8E93-1342-8E77-0EFEA7EA6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70228" y="2753189"/>
              <a:ext cx="1409808" cy="104341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719DF6C-C7F8-C74C-AFB3-6AE79FC0B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75136" y="2764828"/>
              <a:ext cx="1787154" cy="102984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500761C-7529-B845-B32F-E35428B86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5537" y="4313510"/>
              <a:ext cx="1272651" cy="103231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3056E64-B51D-6B46-BC88-C1166F384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57730" y="4331640"/>
              <a:ext cx="1889185" cy="9063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125FA5D-7329-1E4B-ADC7-0974AC864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343910" y="4314977"/>
              <a:ext cx="1392190" cy="9398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78FAF3A-1248-AF4D-B67E-84D297531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278025" y="4328051"/>
              <a:ext cx="1405205" cy="9660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DD61876-BB00-AB44-9418-522B195F1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034827" y="4310441"/>
              <a:ext cx="1545208" cy="10150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8653797-7517-E345-B0BB-2B4FF155A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881826" y="4310441"/>
              <a:ext cx="1963044" cy="98152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B1E4A9D-F2BF-604C-A49B-36B1692D45C4}"/>
                </a:ext>
              </a:extLst>
            </p:cNvPr>
            <p:cNvSpPr/>
            <p:nvPr/>
          </p:nvSpPr>
          <p:spPr>
            <a:xfrm>
              <a:off x="449810" y="2224794"/>
              <a:ext cx="10983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2285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1977</a:t>
              </a:r>
            </a:p>
            <a:p>
              <a:pPr marL="0" marR="0" lvl="0" indent="0" algn="ctr" defTabSz="2285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Voyagers 1 &amp; 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AC78B0-17B2-DD46-A431-DDF933980607}"/>
                </a:ext>
              </a:extLst>
            </p:cNvPr>
            <p:cNvSpPr txBox="1"/>
            <p:nvPr/>
          </p:nvSpPr>
          <p:spPr>
            <a:xfrm>
              <a:off x="2499340" y="2212570"/>
              <a:ext cx="10486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2001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Mars Odyssey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C58BFD9-751C-D540-9BD6-3BC1EC3FA36D}"/>
                </a:ext>
              </a:extLst>
            </p:cNvPr>
            <p:cNvSpPr txBox="1"/>
            <p:nvPr/>
          </p:nvSpPr>
          <p:spPr>
            <a:xfrm>
              <a:off x="541939" y="3666623"/>
              <a:ext cx="6591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2008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Jason 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CF87CE-2824-C64C-B02D-142849FB9D3A}"/>
                </a:ext>
              </a:extLst>
            </p:cNvPr>
            <p:cNvSpPr txBox="1"/>
            <p:nvPr/>
          </p:nvSpPr>
          <p:spPr>
            <a:xfrm>
              <a:off x="4559742" y="2224004"/>
              <a:ext cx="9188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2003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Opportunity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0485E3A-2E38-254A-B566-7EF254243F3A}"/>
                </a:ext>
              </a:extLst>
            </p:cNvPr>
            <p:cNvSpPr txBox="1"/>
            <p:nvPr/>
          </p:nvSpPr>
          <p:spPr>
            <a:xfrm>
              <a:off x="6628198" y="2209767"/>
              <a:ext cx="6110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2003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Spitzer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D480FF5-89F0-8B46-B31E-167BA9FA3287}"/>
                </a:ext>
              </a:extLst>
            </p:cNvPr>
            <p:cNvSpPr txBox="1"/>
            <p:nvPr/>
          </p:nvSpPr>
          <p:spPr>
            <a:xfrm>
              <a:off x="7988695" y="2225938"/>
              <a:ext cx="19864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2005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Mars Reconnaissance Orbiter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A56CD03-112D-3C4C-8A08-706E9A38CABF}"/>
                </a:ext>
              </a:extLst>
            </p:cNvPr>
            <p:cNvSpPr txBox="1"/>
            <p:nvPr/>
          </p:nvSpPr>
          <p:spPr>
            <a:xfrm>
              <a:off x="10489688" y="2237866"/>
              <a:ext cx="7473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2006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CloudSat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0AAAEC0-B40C-F946-AB81-211094D2F629}"/>
                </a:ext>
              </a:extLst>
            </p:cNvPr>
            <p:cNvSpPr txBox="1"/>
            <p:nvPr/>
          </p:nvSpPr>
          <p:spPr>
            <a:xfrm>
              <a:off x="2626392" y="3796608"/>
              <a:ext cx="7889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2009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NEOWISE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3D9975D-BA0A-1744-BC54-D036AFBDC854}"/>
                </a:ext>
              </a:extLst>
            </p:cNvPr>
            <p:cNvSpPr txBox="1"/>
            <p:nvPr/>
          </p:nvSpPr>
          <p:spPr>
            <a:xfrm>
              <a:off x="4688373" y="3827341"/>
              <a:ext cx="4908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Juno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B097B99-38AE-D64B-A63F-CF9F981FD631}"/>
                </a:ext>
              </a:extLst>
            </p:cNvPr>
            <p:cNvSpPr txBox="1"/>
            <p:nvPr/>
          </p:nvSpPr>
          <p:spPr>
            <a:xfrm>
              <a:off x="6610974" y="3812469"/>
              <a:ext cx="7393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Curiosity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8802A25-DC77-1847-B66B-AE2052AC3A6F}"/>
                </a:ext>
              </a:extLst>
            </p:cNvPr>
            <p:cNvSpPr txBox="1"/>
            <p:nvPr/>
          </p:nvSpPr>
          <p:spPr>
            <a:xfrm>
              <a:off x="8569315" y="3794675"/>
              <a:ext cx="7200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NUSTAR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0DD2E42-A803-BA48-B586-345E4E4350B9}"/>
                </a:ext>
              </a:extLst>
            </p:cNvPr>
            <p:cNvSpPr txBox="1"/>
            <p:nvPr/>
          </p:nvSpPr>
          <p:spPr>
            <a:xfrm>
              <a:off x="10646782" y="3776393"/>
              <a:ext cx="5902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OCO-2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BB832F2-F5C3-DF4A-A29D-7DC184A57C9A}"/>
                </a:ext>
              </a:extLst>
            </p:cNvPr>
            <p:cNvSpPr txBox="1"/>
            <p:nvPr/>
          </p:nvSpPr>
          <p:spPr>
            <a:xfrm>
              <a:off x="2572744" y="5248339"/>
              <a:ext cx="6591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Jason 3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80DDEAD-99ED-FA47-8AAE-7660CF27EB90}"/>
                </a:ext>
              </a:extLst>
            </p:cNvPr>
            <p:cNvSpPr txBox="1"/>
            <p:nvPr/>
          </p:nvSpPr>
          <p:spPr>
            <a:xfrm>
              <a:off x="4730465" y="5266151"/>
              <a:ext cx="6190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InSight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09F4135-04A2-4740-AA9B-17DF7EE39214}"/>
                </a:ext>
              </a:extLst>
            </p:cNvPr>
            <p:cNvSpPr txBox="1"/>
            <p:nvPr/>
          </p:nvSpPr>
          <p:spPr>
            <a:xfrm>
              <a:off x="6745626" y="5284507"/>
              <a:ext cx="60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MarCO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FD59315-3E93-7246-B074-B8AB230D615A}"/>
              </a:ext>
            </a:extLst>
          </p:cNvPr>
          <p:cNvSpPr txBox="1"/>
          <p:nvPr/>
        </p:nvSpPr>
        <p:spPr>
          <a:xfrm>
            <a:off x="6039854" y="5007585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RainCube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29DACA-2922-D74A-A8FE-11E01892B8A6}"/>
              </a:ext>
            </a:extLst>
          </p:cNvPr>
          <p:cNvSpPr txBox="1"/>
          <p:nvPr/>
        </p:nvSpPr>
        <p:spPr>
          <a:xfrm>
            <a:off x="7368581" y="5040168"/>
            <a:ext cx="1207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Grace Follow-On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175D1D9-8093-DD4A-A271-A35E2CE863B7}"/>
              </a:ext>
            </a:extLst>
          </p:cNvPr>
          <p:cNvSpPr/>
          <p:nvPr/>
        </p:nvSpPr>
        <p:spPr>
          <a:xfrm>
            <a:off x="6099901" y="6265715"/>
            <a:ext cx="141096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kern="0" dirty="0">
                <a:solidFill>
                  <a:schemeClr val="bg1">
                    <a:lumMod val="50000"/>
                  </a:schemeClr>
                </a:solidFill>
                <a:latin typeface="Rockwell Extra Bold" panose="02060903040505020403" pitchFamily="18" charset="0"/>
              </a:rPr>
              <a:t>• </a:t>
            </a:r>
            <a:r>
              <a:rPr lang="en-US" sz="1050" kern="0" dirty="0">
                <a:solidFill>
                  <a:schemeClr val="bg1">
                    <a:lumMod val="50000"/>
                  </a:schemeClr>
                </a:solidFill>
                <a:latin typeface="Rockwell Extra Bold" panose="02060903040505020403" pitchFamily="18" charset="0"/>
                <a:cs typeface="Arial" panose="020B0604020202020204" pitchFamily="34" charset="0"/>
              </a:rPr>
              <a:t>MARSIS (2003)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04646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526774" y="460288"/>
            <a:ext cx="8160026" cy="831229"/>
          </a:xfrm>
        </p:spPr>
        <p:txBody>
          <a:bodyPr/>
          <a:lstStyle/>
          <a:p>
            <a:r>
              <a:rPr lang="en-US" dirty="0"/>
              <a:t>Overview: Radiation and Effects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idx="1"/>
          </p:nvPr>
        </p:nvSpPr>
        <p:spPr>
          <a:xfrm>
            <a:off x="133246" y="1302186"/>
            <a:ext cx="4171721" cy="4960362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Charging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Total Ionizing Dose</a:t>
            </a:r>
          </a:p>
          <a:p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Displacement Damage Dose</a:t>
            </a:r>
          </a:p>
          <a:p>
            <a:pPr marL="0" indent="0">
              <a:buNone/>
            </a:pP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Single Event Effects</a:t>
            </a:r>
          </a:p>
          <a:p>
            <a:endParaRPr lang="en-US" sz="2000" dirty="0"/>
          </a:p>
          <a:p>
            <a:r>
              <a:rPr lang="en-US" sz="2000" dirty="0">
                <a:solidFill>
                  <a:schemeClr val="tx1">
                    <a:alpha val="26000"/>
                  </a:schemeClr>
                </a:solidFill>
              </a:rPr>
              <a:t>Radiation induced noise in scientific sensors/detectors</a:t>
            </a:r>
          </a:p>
          <a:p>
            <a:endParaRPr lang="en-US" sz="2000" dirty="0">
              <a:solidFill>
                <a:schemeClr val="tx1">
                  <a:alpha val="26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26000"/>
                  </a:schemeClr>
                </a:solidFill>
              </a:rPr>
              <a:t>Radiation effects on astronauts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71CC06-9877-4692-84C9-39AA9677FCB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7705" y="1302186"/>
            <a:ext cx="4835731" cy="541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62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2875EB5-B3B6-7D49-903A-6EF4C56EF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Charging Tools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53053F8-C72B-F242-820E-D6947A4E1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Surface Charging</a:t>
            </a:r>
          </a:p>
          <a:p>
            <a:pPr lvl="1"/>
            <a:r>
              <a:rPr lang="en-US" dirty="0"/>
              <a:t>NASCAP-2K</a:t>
            </a:r>
          </a:p>
          <a:p>
            <a:r>
              <a:rPr lang="en-US" dirty="0"/>
              <a:t>Internal Charging</a:t>
            </a:r>
          </a:p>
          <a:p>
            <a:pPr lvl="1"/>
            <a:r>
              <a:rPr lang="en-US" dirty="0"/>
              <a:t>NUMIT</a:t>
            </a:r>
          </a:p>
          <a:p>
            <a:pPr lvl="1"/>
            <a:r>
              <a:rPr lang="en-US" dirty="0"/>
              <a:t>NUMIT 2.0</a:t>
            </a:r>
          </a:p>
          <a:p>
            <a:pPr lvl="1"/>
            <a:r>
              <a:rPr lang="en-US" dirty="0"/>
              <a:t>3D NUMIT </a:t>
            </a:r>
            <a:r>
              <a:rPr lang="en-US" dirty="0">
                <a:sym typeface="Wingdings" pitchFamily="2" charset="2"/>
              </a:rPr>
              <a:t> 3 dimensional charging analysis “package”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EDA397-7ECE-F040-ACFE-4D15FA840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O-</a:t>
            </a:r>
            <a:fld id="{417779ED-1797-FD49-99C5-FD04D25D3274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120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122EEF1-1B81-1445-ADB0-E3867C597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43400"/>
            <a:ext cx="2895600" cy="246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85B14E-41B5-3A4F-BC98-9C7753B6C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74" y="333958"/>
            <a:ext cx="8160026" cy="831229"/>
          </a:xfrm>
        </p:spPr>
        <p:txBody>
          <a:bodyPr/>
          <a:lstStyle/>
          <a:p>
            <a:r>
              <a:rPr lang="en-US" dirty="0"/>
              <a:t>What is NASCAP (or NASCAP-2k)?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081D26E-7B58-B54D-8357-2A2F095DE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61463"/>
            <a:ext cx="5181600" cy="4114800"/>
          </a:xfrm>
        </p:spPr>
        <p:txBody>
          <a:bodyPr/>
          <a:lstStyle/>
          <a:p>
            <a:r>
              <a:rPr lang="en-US" sz="1800" dirty="0"/>
              <a:t>3-D spacecraft charging code developed by </a:t>
            </a:r>
            <a:r>
              <a:rPr lang="en-US" sz="1800" dirty="0" err="1"/>
              <a:t>Leidos</a:t>
            </a:r>
            <a:r>
              <a:rPr lang="en-US" sz="1800" dirty="0"/>
              <a:t> for NASA &amp; AFRL</a:t>
            </a:r>
          </a:p>
          <a:p>
            <a:r>
              <a:rPr lang="en-US" sz="1800" dirty="0"/>
              <a:t>Used by many science missions, e.g.</a:t>
            </a:r>
          </a:p>
          <a:p>
            <a:pPr lvl="1"/>
            <a:r>
              <a:rPr lang="en-US" sz="1600" dirty="0"/>
              <a:t>Messenger – JHU/APL</a:t>
            </a:r>
          </a:p>
          <a:p>
            <a:pPr lvl="1"/>
            <a:r>
              <a:rPr lang="en-US" sz="1600" dirty="0"/>
              <a:t>Multi-Scale Magnetosphere (MMS) – NASA/GSFC</a:t>
            </a:r>
          </a:p>
          <a:p>
            <a:pPr lvl="1"/>
            <a:r>
              <a:rPr lang="en-US" sz="1600" dirty="0"/>
              <a:t>Van Allen Probe (VAP) – JHU/APL</a:t>
            </a:r>
          </a:p>
          <a:p>
            <a:pPr lvl="1"/>
            <a:r>
              <a:rPr lang="en-US" sz="1600" dirty="0"/>
              <a:t>Communication/Navigations Outage Forecasting Systems (C/NSOFS) - AFRL</a:t>
            </a:r>
          </a:p>
          <a:p>
            <a:pPr lvl="1"/>
            <a:r>
              <a:rPr lang="en-US" sz="1600" dirty="0"/>
              <a:t>STEREO – NASA/GSFC</a:t>
            </a:r>
          </a:p>
          <a:p>
            <a:pPr lvl="1"/>
            <a:r>
              <a:rPr lang="en-US" sz="1600" dirty="0"/>
              <a:t>CHAWS (Wake shield) – AFRL</a:t>
            </a:r>
          </a:p>
          <a:p>
            <a:pPr lvl="1"/>
            <a:r>
              <a:rPr lang="en-US" sz="1600" dirty="0"/>
              <a:t>Juno – JPL/LM</a:t>
            </a:r>
          </a:p>
          <a:p>
            <a:pPr lvl="1"/>
            <a:r>
              <a:rPr lang="en-US" sz="1600" dirty="0"/>
              <a:t>ECM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7D8F9A8-97A7-234A-91F8-FE17947C8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5"/>
          <a:stretch/>
        </p:blipFill>
        <p:spPr bwMode="auto">
          <a:xfrm>
            <a:off x="4191000" y="4062928"/>
            <a:ext cx="4648200" cy="251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4FF2B9-11D8-124D-9010-2C2AB2F979F5}"/>
              </a:ext>
            </a:extLst>
          </p:cNvPr>
          <p:cNvSpPr txBox="1"/>
          <p:nvPr/>
        </p:nvSpPr>
        <p:spPr>
          <a:xfrm>
            <a:off x="6036429" y="6019800"/>
            <a:ext cx="13260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itchFamily="34" charset="0"/>
                <a:cs typeface="Arial" pitchFamily="34" charset="0"/>
              </a:rPr>
              <a:t>Messenger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B6BC94-5728-2B42-8056-7ABC2E6DD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971" y="1061463"/>
            <a:ext cx="3467100" cy="292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429AD9-F766-9E48-BFFE-926DD43D2C90}"/>
              </a:ext>
            </a:extLst>
          </p:cNvPr>
          <p:cNvSpPr txBox="1"/>
          <p:nvPr/>
        </p:nvSpPr>
        <p:spPr>
          <a:xfrm>
            <a:off x="6312943" y="1619573"/>
            <a:ext cx="10352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itchFamily="34" charset="0"/>
                <a:cs typeface="Arial" pitchFamily="34" charset="0"/>
              </a:rPr>
              <a:t>CHAWS</a:t>
            </a:r>
          </a:p>
        </p:txBody>
      </p:sp>
    </p:spTree>
    <p:extLst>
      <p:ext uri="{BB962C8B-B14F-4D97-AF65-F5344CB8AC3E}">
        <p14:creationId xmlns:p14="http://schemas.microsoft.com/office/powerpoint/2010/main" val="3228627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A5900F-2EE1-0047-A1E7-F79A2F26D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Modeling Flow with Nascap-2k</a:t>
            </a:r>
          </a:p>
        </p:txBody>
      </p:sp>
      <p:pic>
        <p:nvPicPr>
          <p:cNvPr id="5" name="Picture 3" descr="C:\Europa\Instruments\PIMS\overview.tif">
            <a:extLst>
              <a:ext uri="{FF2B5EF4-FFF2-40B4-BE49-F238E27FC236}">
                <a16:creationId xmlns:a16="http://schemas.microsoft.com/office/drawing/2014/main" id="{D2CF45AD-BAE5-504F-9162-88413D41C06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83" y="2133600"/>
            <a:ext cx="7339971" cy="308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52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D9E28-2283-A040-9394-0BB33C6D2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IESD Assessment Tools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BB2B70-B0E3-EC41-9366-26BC59EE57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>
                  <a:spcBef>
                    <a:spcPts val="0"/>
                  </a:spcBef>
                  <a:spcAft>
                    <a:spcPts val="450"/>
                  </a:spcAft>
                </a:pPr>
                <a:r>
                  <a:rPr lang="en-US" sz="2000" dirty="0"/>
                  <a:t>1-D assessment tool: NUMIT 2.0 (does not need a Monte Carlo simulation)</a:t>
                </a:r>
              </a:p>
              <a:p>
                <a:pPr marL="0">
                  <a:spcBef>
                    <a:spcPts val="0"/>
                  </a:spcBef>
                  <a:spcAft>
                    <a:spcPts val="450"/>
                  </a:spcAft>
                </a:pPr>
                <a:r>
                  <a:rPr lang="en-US" sz="2000" dirty="0"/>
                  <a:t>3-D assessment tool: 3D NUMIT</a:t>
                </a:r>
              </a:p>
              <a:p>
                <a:pPr marL="0">
                  <a:spcBef>
                    <a:spcPts val="0"/>
                  </a:spcBef>
                  <a:spcAft>
                    <a:spcPts val="450"/>
                  </a:spcAft>
                </a:pPr>
                <a:r>
                  <a:rPr lang="en-US" sz="2000" dirty="0"/>
                  <a:t>Tools are already developed and in use.</a:t>
                </a:r>
              </a:p>
              <a:p>
                <a:pPr>
                  <a:spcBef>
                    <a:spcPts val="0"/>
                  </a:spcBef>
                  <a:spcAft>
                    <a:spcPts val="450"/>
                  </a:spcAft>
                </a:pPr>
                <a:r>
                  <a:rPr lang="en-US" sz="2000" dirty="0"/>
                  <a:t>Needs </a:t>
                </a:r>
                <a:r>
                  <a:rPr lang="en-US" sz="2000" dirty="0">
                    <a:solidFill>
                      <a:srgbClr val="FF0000"/>
                    </a:solidFill>
                  </a:rPr>
                  <a:t>accurate material properties </a:t>
                </a:r>
                <a:r>
                  <a:rPr lang="en-US" sz="2000" dirty="0"/>
                  <a:t>(</a:t>
                </a:r>
                <a:r>
                  <a:rPr lang="en-US" sz="2000" dirty="0">
                    <a:solidFill>
                      <a:srgbClr val="0000FF"/>
                    </a:solidFill>
                  </a:rPr>
                  <a:t>resistivity</a:t>
                </a:r>
                <a:r>
                  <a:rPr lang="en-US" sz="2000" dirty="0"/>
                  <a:t> and </a:t>
                </a:r>
                <a:r>
                  <a:rPr lang="en-US" sz="2000" dirty="0">
                    <a:solidFill>
                      <a:srgbClr val="0000FF"/>
                    </a:solidFill>
                  </a:rPr>
                  <a:t>coefficient</a:t>
                </a:r>
                <a:r>
                  <a:rPr lang="en-US" sz="2000" dirty="0"/>
                  <a:t> for radiation induced conductivity (</a:t>
                </a:r>
                <a:r>
                  <a:rPr lang="en-US" sz="2000" dirty="0">
                    <a:solidFill>
                      <a:srgbClr val="0000FF"/>
                    </a:solidFill>
                  </a:rPr>
                  <a:t>RIC</a:t>
                </a:r>
                <a:r>
                  <a:rPr lang="en-US" sz="2000" dirty="0"/>
                  <a:t>) to warrant good simulation results</a:t>
                </a:r>
              </a:p>
              <a:p>
                <a:pPr lvl="1">
                  <a:spcBef>
                    <a:spcPts val="0"/>
                  </a:spcBef>
                  <a:spcAft>
                    <a:spcPts val="450"/>
                  </a:spcAft>
                  <a:buFontTx/>
                  <a:buChar char="─"/>
                </a:pPr>
                <a:r>
                  <a:rPr lang="en-US" sz="1575" dirty="0"/>
                  <a:t>  </a:t>
                </a:r>
                <a:r>
                  <a:rPr lang="en-US" sz="1800" dirty="0"/>
                  <a:t>Prerequisite for accurate assessments.</a:t>
                </a:r>
              </a:p>
              <a:p>
                <a:pPr marL="0" indent="0">
                  <a:spcBef>
                    <a:spcPts val="0"/>
                  </a:spcBef>
                  <a:spcAft>
                    <a:spcPts val="450"/>
                  </a:spcAft>
                  <a:buNone/>
                </a:pPr>
                <a:r>
                  <a:rPr lang="en-US" sz="1800" dirty="0"/>
                  <a:t>	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US" sz="1800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sup>
                    </m:sSup>
                  </m:oMath>
                </a14:m>
                <a:r>
                  <a:rPr lang="en-US" sz="1800" dirty="0">
                    <a:ea typeface="Cambria Math" panose="02040503050406030204" pitchFamily="18" charset="0"/>
                  </a:rPr>
                  <a:t>,</a:t>
                </a:r>
              </a:p>
              <a:p>
                <a:pPr marL="0" indent="0">
                  <a:spcBef>
                    <a:spcPts val="0"/>
                  </a:spcBef>
                  <a:spcAft>
                    <a:spcPts val="450"/>
                  </a:spcAft>
                  <a:buNone/>
                </a:pPr>
                <a:r>
                  <a:rPr lang="en-US" sz="1800" dirty="0">
                    <a:ea typeface="Cambria Math" panose="02040503050406030204" pitchFamily="18" charset="0"/>
                  </a:rPr>
                  <a:t>	𝜎</a:t>
                </a:r>
                <a:r>
                  <a:rPr lang="en-US" sz="1800" baseline="-25000" dirty="0">
                    <a:ea typeface="Cambria Math" panose="02040503050406030204" pitchFamily="18" charset="0"/>
                  </a:rPr>
                  <a:t>𝑑</a:t>
                </a:r>
                <a:r>
                  <a:rPr lang="en-US" sz="1800" dirty="0">
                    <a:ea typeface="Cambria Math" panose="02040503050406030204" pitchFamily="18" charset="0"/>
                  </a:rPr>
                  <a:t>: dark conductivity, reciprocal of the resistivity</a:t>
                </a:r>
              </a:p>
              <a:p>
                <a:pPr marL="0" indent="0">
                  <a:spcBef>
                    <a:spcPts val="0"/>
                  </a:spcBef>
                  <a:spcAft>
                    <a:spcPts val="450"/>
                  </a:spcAft>
                  <a:buNone/>
                </a:pPr>
                <a:r>
                  <a:rPr lang="en-US" sz="1800" dirty="0">
                    <a:ea typeface="Cambria Math" panose="02040503050406030204" pitchFamily="18" charset="0"/>
                  </a:rPr>
                  <a:t>	𝑘</a:t>
                </a:r>
                <a:r>
                  <a:rPr lang="en-US" sz="1800" baseline="-25000" dirty="0">
                    <a:ea typeface="Cambria Math" panose="02040503050406030204" pitchFamily="18" charset="0"/>
                  </a:rPr>
                  <a:t>𝑝</a:t>
                </a:r>
                <a:r>
                  <a:rPr lang="en-US" sz="1800" dirty="0">
                    <a:ea typeface="Cambria Math" panose="02040503050406030204" pitchFamily="18" charset="0"/>
                  </a:rPr>
                  <a:t>: coefficient of RIC</a:t>
                </a:r>
              </a:p>
              <a:p>
                <a:pPr marL="0" indent="0">
                  <a:spcBef>
                    <a:spcPts val="0"/>
                  </a:spcBef>
                  <a:spcAft>
                    <a:spcPts val="450"/>
                  </a:spcAft>
                  <a:buNone/>
                </a:pPr>
                <a:r>
                  <a:rPr lang="en-US" sz="1800" dirty="0">
                    <a:ea typeface="Cambria Math" panose="02040503050406030204" pitchFamily="18" charset="0"/>
                  </a:rPr>
                  <a:t>	∆: exponent of RIC</a:t>
                </a:r>
              </a:p>
              <a:p>
                <a:pPr marL="0" indent="0">
                  <a:spcBef>
                    <a:spcPts val="0"/>
                  </a:spcBef>
                  <a:spcAft>
                    <a:spcPts val="450"/>
                  </a:spcAft>
                  <a:buNone/>
                </a:pPr>
                <a:r>
                  <a:rPr lang="en-US" sz="1800" dirty="0">
                    <a:ea typeface="Cambria Math" panose="02040503050406030204" pitchFamily="18" charset="0"/>
                  </a:rPr>
                  <a:t>	</a:t>
                </a:r>
                <a:r>
                  <a:rPr lang="en-US" sz="1800" i="1" dirty="0">
                    <a:ea typeface="Cambria Math" panose="02040503050406030204" pitchFamily="18" charset="0"/>
                  </a:rPr>
                  <a:t>Ḋ</a:t>
                </a:r>
                <a:r>
                  <a:rPr lang="en-US" sz="1800" dirty="0">
                    <a:ea typeface="Cambria Math" panose="02040503050406030204" pitchFamily="18" charset="0"/>
                  </a:rPr>
                  <a:t>: dose rate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BB2B70-B0E3-EC41-9366-26BC59EE57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560" r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0896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152400" y="152400"/>
            <a:ext cx="8857527" cy="6248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b="13719"/>
          <a:stretch/>
        </p:blipFill>
        <p:spPr bwMode="auto">
          <a:xfrm>
            <a:off x="5791200" y="395119"/>
            <a:ext cx="3048000" cy="216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94082" y="385473"/>
            <a:ext cx="3733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1-D internal charging simulation tool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 keV - 20 MeV 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978932" y="2233814"/>
            <a:ext cx="1974029" cy="73873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96179" y="2231864"/>
            <a:ext cx="2183950" cy="77265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5586" y="2283865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Charge and Energy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Deposition Rates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962400" y="2444169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Charge Movement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686050" y="2628835"/>
            <a:ext cx="12391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990601" y="3978203"/>
                <a:ext cx="311864" cy="3779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1" y="3978203"/>
                <a:ext cx="311864" cy="377989"/>
              </a:xfrm>
              <a:prstGeom prst="rect">
                <a:avLst/>
              </a:prstGeom>
              <a:blipFill rotWithShape="1">
                <a:blip r:embed="rId4"/>
                <a:stretch>
                  <a:fillRect r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Arrow Connector 50"/>
          <p:cNvCxnSpPr>
            <a:stCxn id="53" idx="3"/>
          </p:cNvCxnSpPr>
          <p:nvPr/>
        </p:nvCxnSpPr>
        <p:spPr>
          <a:xfrm>
            <a:off x="1454958" y="3405298"/>
            <a:ext cx="22111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370192" y="4167198"/>
            <a:ext cx="236360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990600" y="3220632"/>
                <a:ext cx="4643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220632"/>
                <a:ext cx="464358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ontent Placeholder 2"/>
              <p:cNvSpPr txBox="1">
                <a:spLocks/>
              </p:cNvSpPr>
              <p:nvPr/>
            </p:nvSpPr>
            <p:spPr>
              <a:xfrm>
                <a:off x="3742273" y="3078228"/>
                <a:ext cx="2659475" cy="175011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20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9pPr>
              </a:lstStyle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4F81BD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𝜕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993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j-cs"/>
                          </a:rPr>
                          <m:t>𝜌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𝜕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𝑡</m:t>
                        </m:r>
                      </m:den>
                    </m:f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=</m:t>
                    </m:r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j-cs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8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j-cs"/>
                              </a:rPr>
                            </m:ctrlPr>
                          </m:accPr>
                          <m:e>
                            <m: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8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j-cs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j-cs"/>
                          </a:rPr>
                          <m:t>𝑠</m:t>
                        </m:r>
                      </m:sub>
                    </m:sSub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j-cs"/>
                      </a:rPr>
                      <m:t>−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j-cs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j-cs"/>
                          </a:rPr>
                          <m:t>𝛻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j-cs"/>
                          </a:rPr>
                          <m:t>∙</m:t>
                        </m:r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993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j-cs"/>
                          </a:rPr>
                          <m:t>𝑱</m:t>
                        </m:r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4F81BD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99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𝑱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j-cs"/>
                      </a:rPr>
                      <m:t>𝜎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99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j-cs"/>
                      </a:rPr>
                      <m:t>𝐸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</a:rPr>
                  <a:t> </a:t>
                </a:r>
              </a:p>
              <a:p>
                <a:pPr marL="742950" marR="0" lvl="1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4F81BD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j-cs"/>
                      </a:rPr>
                      <m:t>𝜎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j-cs"/>
                      </a:rPr>
                      <m:t>=</m:t>
                    </m:r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j-cs"/>
                          </a:rPr>
                          <m:t>𝜎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j-cs"/>
                          </a:rPr>
                          <m:t>𝑑</m:t>
                        </m:r>
                      </m:sub>
                    </m:sSub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j-cs"/>
                      </a:rPr>
                      <m:t>+</m:t>
                    </m:r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j-cs"/>
                          </a:rPr>
                          <m:t>𝑘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j-cs"/>
                          </a:rPr>
                          <m:t>𝑝</m:t>
                        </m:r>
                      </m:sub>
                    </m:sSub>
                    <m:sSup>
                      <m:sSup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j-cs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8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j-cs"/>
                              </a:rPr>
                            </m:ctrlPr>
                          </m:accPr>
                          <m:e>
                            <m:r>
                              <a:rPr kumimoji="0" lang="en-US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8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j-cs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j-cs"/>
                          </a:rPr>
                          <m:t>∆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4F81BD"/>
                  </a:buClr>
                  <a:buSzPct val="80000"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j-cs"/>
                      </a:rPr>
                      <m:t>𝛻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j-cs"/>
                      </a:rPr>
                      <m:t>∙(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j-cs"/>
                      </a:rPr>
                      <m:t>𝜀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99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j-cs"/>
                      </a:rPr>
                      <m:t>𝐸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Cambria Math" panose="02040503050406030204" pitchFamily="18" charset="0"/>
                        <a:cs typeface="+mj-cs"/>
                      </a:rPr>
                      <m:t>)</m:t>
                    </m:r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j-cs"/>
                      </a:rPr>
                      <m:t>=−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399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j-cs"/>
                      </a:rPr>
                      <m:t>𝜌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5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73" y="3078228"/>
                <a:ext cx="2659475" cy="1750117"/>
              </a:xfrm>
              <a:prstGeom prst="rect">
                <a:avLst/>
              </a:prstGeom>
              <a:blipFill rotWithShape="1">
                <a:blip r:embed="rId6"/>
                <a:stretch>
                  <a:fillRect l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/>
          <p:cNvSpPr txBox="1"/>
          <p:nvPr/>
        </p:nvSpPr>
        <p:spPr>
          <a:xfrm>
            <a:off x="152400" y="3527264"/>
            <a:ext cx="2533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charge deposition rate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52400" y="4213064"/>
            <a:ext cx="2533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deposition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6647727" y="4749656"/>
                <a:ext cx="2362200" cy="1498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Material Constants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𝑑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dark conductivity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𝑘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𝑝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coefficient of RIC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∆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exponent of RIC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𝜀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permittivity</a:t>
                </a: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7727" y="4749656"/>
                <a:ext cx="2362200" cy="1498744"/>
              </a:xfrm>
              <a:prstGeom prst="rect">
                <a:avLst/>
              </a:prstGeom>
              <a:blipFill rotWithShape="1">
                <a:blip r:embed="rId7"/>
                <a:stretch>
                  <a:fillRect l="-2326" t="-2033" b="-5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3742273" y="4898864"/>
                <a:ext cx="273472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9933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rPr>
                  <a:t>Calculated by NUMIT</a:t>
                </a:r>
              </a:p>
              <a:p>
                <a:pPr marL="2286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99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𝐸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9933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rPr>
                  <a:t>: Electric field</a:t>
                </a:r>
              </a:p>
              <a:p>
                <a:pPr marL="2286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99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𝜌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9933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rPr>
                  <a:t>: Charge density</a:t>
                </a:r>
              </a:p>
              <a:p>
                <a:pPr marL="2286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99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𝑱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9933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rPr>
                  <a:t>: Current density</a:t>
                </a: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73" y="4898864"/>
                <a:ext cx="2734727" cy="1200329"/>
              </a:xfrm>
              <a:prstGeom prst="rect">
                <a:avLst/>
              </a:prstGeom>
              <a:blipFill rotWithShape="1">
                <a:blip r:embed="rId8"/>
                <a:stretch>
                  <a:fillRect l="-2004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/>
          <p:cNvSpPr txBox="1"/>
          <p:nvPr/>
        </p:nvSpPr>
        <p:spPr>
          <a:xfrm>
            <a:off x="6477000" y="3155863"/>
            <a:ext cx="2362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Continuity Equation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Ohm’s law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Poisson’s Equation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927882" y="770193"/>
            <a:ext cx="2033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Mono-energy constant intensity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Vertical incident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944548" y="247346"/>
            <a:ext cx="121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Very thin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electrode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93875" y="385472"/>
            <a:ext cx="3733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NUMIT 2.0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1-D internal charging simulation tool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 keV - 20 MeV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29579" y="1600200"/>
            <a:ext cx="59442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146304" y="4608576"/>
                <a:ext cx="3588745" cy="1732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Calculated by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Frederickson’s algorithm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kumimoji="0" lang="en-US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8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8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kumimoji="0" lang="en-US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𝑠</m:t>
                        </m:r>
                      </m:sub>
                    </m:sSub>
                    <m:r>
                      <a:rPr kumimoji="0" 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uLnTx/>
                        <a:uFillTx/>
                        <a:latin typeface="Cambria Math"/>
                        <a:ea typeface="Cambria Math" panose="02040503050406030204" pitchFamily="18" charset="0"/>
                        <a:cs typeface="+mn-cs"/>
                      </a:rPr>
                      <m:t>, 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0.1-20 MeV)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JPL’s algorithm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10-100 keV)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and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Tabata’s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algorithm 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𝐷</m:t>
                        </m:r>
                      </m:e>
                    </m:acc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uLnTx/>
                        <a:uFillTx/>
                        <a:latin typeface="Cambria Math"/>
                        <a:ea typeface="Cambria Math" panose="02040503050406030204" pitchFamily="18" charset="0"/>
                        <a:cs typeface="+mn-cs"/>
                      </a:rPr>
                      <m:t>,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rPr>
                  <a:t>0.1-20 MeV)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rPr>
                  <a:t>JPL’s algorithm 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𝐷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rPr>
                  <a:t>, 10-100 keV)</a:t>
                </a: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04" y="4608576"/>
                <a:ext cx="3588745" cy="1732205"/>
              </a:xfrm>
              <a:prstGeom prst="rect">
                <a:avLst/>
              </a:prstGeom>
              <a:blipFill rotWithShape="1">
                <a:blip r:embed="rId9"/>
                <a:stretch>
                  <a:fillRect l="-679" t="-1761" r="-679" b="-5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TextBox 71"/>
          <p:cNvSpPr txBox="1"/>
          <p:nvPr/>
        </p:nvSpPr>
        <p:spPr>
          <a:xfrm>
            <a:off x="3927675" y="762000"/>
            <a:ext cx="20331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Time-varying spectrum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952744" y="240792"/>
            <a:ext cx="136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w/ and w/o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ground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55448" y="4892040"/>
            <a:ext cx="3160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Calculated by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Analytical Equations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mbria Math" panose="02040503050406030204" pitchFamily="18" charset="0"/>
                <a:cs typeface="+mn-cs"/>
              </a:rPr>
              <a:t>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mbria Math" panose="02040503050406030204" pitchFamily="18" charset="0"/>
                <a:cs typeface="+mn-cs"/>
              </a:rPr>
              <a:t>Monte Carlo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52400" y="4908913"/>
                <a:ext cx="3581400" cy="1178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Calculated by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Frederickson’s algorithm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kumimoji="0" lang="en-US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8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8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kumimoji="0" lang="en-US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𝑠</m:t>
                        </m:r>
                      </m:sub>
                    </m:sSub>
                    <m:r>
                      <a:rPr kumimoji="0" lang="en-US" sz="1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uLnTx/>
                        <a:uFillTx/>
                        <a:latin typeface="Cambria Math"/>
                        <a:ea typeface="Cambria Math" panose="02040503050406030204" pitchFamily="18" charset="0"/>
                        <a:cs typeface="+mn-cs"/>
                      </a:rPr>
                      <m:t>, 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0.1-20 MeV)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and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Tabata’s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algorithm 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𝐷</m:t>
                        </m:r>
                      </m:e>
                    </m:acc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rPr>
                  <a:t>, 0.1-20 MeV)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908913"/>
                <a:ext cx="3581400" cy="1178208"/>
              </a:xfrm>
              <a:prstGeom prst="rect">
                <a:avLst/>
              </a:prstGeom>
              <a:blipFill rotWithShape="1">
                <a:blip r:embed="rId10"/>
                <a:stretch>
                  <a:fillRect l="-850" t="-2577" r="-680" b="-7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799" y="6484620"/>
            <a:ext cx="384041" cy="351155"/>
          </a:xfrm>
        </p:spPr>
        <p:txBody>
          <a:bodyPr/>
          <a:lstStyle/>
          <a:p>
            <a:r>
              <a:rPr lang="en-US" sz="1100" dirty="0">
                <a:solidFill>
                  <a:srgbClr val="0B3D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58942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3" grpId="0"/>
      <p:bldP spid="67" grpId="0"/>
      <p:bldP spid="66" grpId="0" animBg="1"/>
      <p:bldP spid="71" grpId="0"/>
      <p:bldP spid="71" grpId="1"/>
      <p:bldP spid="72" grpId="0" animBg="1"/>
      <p:bldP spid="73" grpId="0"/>
      <p:bldP spid="74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2F813-9CF9-B140-8003-FB2A014AF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NUMIT -- Example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2E10F25-38FB-1D42-A29C-593AE588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91840"/>
            <a:ext cx="4281487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077A315-F070-9244-B5DD-266A2BEBF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19"/>
          <a:stretch>
            <a:fillRect/>
          </a:stretch>
        </p:blipFill>
        <p:spPr bwMode="auto">
          <a:xfrm>
            <a:off x="5575300" y="1138238"/>
            <a:ext cx="304800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258C2E1D-39BA-A94B-9EC8-A52A7CFFB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3" y="1228725"/>
            <a:ext cx="5029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</a:rPr>
              <a:t>Small but non-zero conductivity alters dynamics significantly.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n-US" sz="2800" dirty="0">
                <a:solidFill>
                  <a:srgbClr val="000000"/>
                </a:solidFill>
              </a:rPr>
              <a:t>σ</a:t>
            </a:r>
            <a:r>
              <a:rPr lang="en-US" altLang="en-US" sz="2800" dirty="0">
                <a:solidFill>
                  <a:srgbClr val="000000"/>
                </a:solidFill>
              </a:rPr>
              <a:t> = 1 x 10</a:t>
            </a:r>
            <a:r>
              <a:rPr lang="en-US" altLang="en-US" sz="2800" baseline="30000" dirty="0">
                <a:solidFill>
                  <a:srgbClr val="000000"/>
                </a:solidFill>
              </a:rPr>
              <a:t>-18</a:t>
            </a:r>
            <a:r>
              <a:rPr lang="en-US" altLang="en-US" sz="2800" dirty="0">
                <a:solidFill>
                  <a:srgbClr val="000000"/>
                </a:solidFill>
              </a:rPr>
              <a:t> / </a:t>
            </a:r>
            <a:r>
              <a:rPr lang="el-GR" altLang="en-US" sz="2800" dirty="0">
                <a:solidFill>
                  <a:srgbClr val="000000"/>
                </a:solidFill>
              </a:rPr>
              <a:t>Ω∙</a:t>
            </a:r>
            <a:r>
              <a:rPr lang="en-US" altLang="en-US" sz="2800" dirty="0">
                <a:solidFill>
                  <a:srgbClr val="000000"/>
                </a:solidFill>
              </a:rPr>
              <a:t>cm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289B1C3-0006-FB4D-9FCB-58F843BAB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91840"/>
            <a:ext cx="4281487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D07AC0-6BC3-A44D-8BE1-EE76546244D5}"/>
              </a:ext>
            </a:extLst>
          </p:cNvPr>
          <p:cNvSpPr/>
          <p:nvPr/>
        </p:nvSpPr>
        <p:spPr bwMode="auto">
          <a:xfrm>
            <a:off x="5575300" y="5867400"/>
            <a:ext cx="1358900" cy="228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4C61E83-7947-4D4F-ABC9-9040FD6BA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3291840"/>
            <a:ext cx="4281487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6C69230D-1860-4D45-8074-844CC2E70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3291840"/>
            <a:ext cx="4281487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6599D7C-47EE-2347-9C3B-F71189F3FF42}"/>
              </a:ext>
            </a:extLst>
          </p:cNvPr>
          <p:cNvSpPr/>
          <p:nvPr/>
        </p:nvSpPr>
        <p:spPr bwMode="auto">
          <a:xfrm>
            <a:off x="914400" y="5867400"/>
            <a:ext cx="1295400" cy="228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05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8D90D-3201-594F-983D-850F07AB9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5431"/>
            <a:ext cx="8229600" cy="765490"/>
          </a:xfrm>
        </p:spPr>
        <p:txBody>
          <a:bodyPr/>
          <a:lstStyle/>
          <a:p>
            <a:r>
              <a:rPr lang="en-US" dirty="0"/>
              <a:t>3D NUMIT --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8D7AD-F67B-D74A-B8F6-B70D80F4F2EF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197608"/>
            <a:ext cx="1993392" cy="1993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61079859-6D2E-854F-9E55-128C91C91DCD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0" y="4567935"/>
            <a:ext cx="2227354" cy="2173817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125D5-C93A-3848-B640-BAB5EBCE0E09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569023"/>
            <a:ext cx="2228088" cy="2176272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EC00C314-CFAF-2B47-BC00-5D9B8476D170}"/>
              </a:ext>
            </a:extLst>
          </p:cNvPr>
          <p:cNvSpPr/>
          <p:nvPr/>
        </p:nvSpPr>
        <p:spPr>
          <a:xfrm>
            <a:off x="243128" y="4864642"/>
            <a:ext cx="1805486" cy="1698825"/>
          </a:xfrm>
          <a:custGeom>
            <a:avLst/>
            <a:gdLst>
              <a:gd name="connsiteX0" fmla="*/ 3400661 w 3400661"/>
              <a:gd name="connsiteY0" fmla="*/ 1704109 h 3408218"/>
              <a:gd name="connsiteX1" fmla="*/ 3400661 w 3400661"/>
              <a:gd name="connsiteY1" fmla="*/ 3408218 h 3408218"/>
              <a:gd name="connsiteX2" fmla="*/ 1700331 w 3400661"/>
              <a:gd name="connsiteY2" fmla="*/ 3408218 h 3408218"/>
              <a:gd name="connsiteX3" fmla="*/ 3400661 w 3400661"/>
              <a:gd name="connsiteY3" fmla="*/ 1704109 h 3408218"/>
              <a:gd name="connsiteX4" fmla="*/ 1700331 w 3400661"/>
              <a:gd name="connsiteY4" fmla="*/ 0 h 3408218"/>
              <a:gd name="connsiteX5" fmla="*/ 3400661 w 3400661"/>
              <a:gd name="connsiteY5" fmla="*/ 0 h 3408218"/>
              <a:gd name="connsiteX6" fmla="*/ 3400661 w 3400661"/>
              <a:gd name="connsiteY6" fmla="*/ 1704109 h 3408218"/>
              <a:gd name="connsiteX7" fmla="*/ 1700331 w 3400661"/>
              <a:gd name="connsiteY7" fmla="*/ 0 h 3408218"/>
              <a:gd name="connsiteX8" fmla="*/ 0 w 3400661"/>
              <a:gd name="connsiteY8" fmla="*/ 0 h 3408218"/>
              <a:gd name="connsiteX9" fmla="*/ 1700331 w 3400661"/>
              <a:gd name="connsiteY9" fmla="*/ 0 h 3408218"/>
              <a:gd name="connsiteX10" fmla="*/ 1 w 3400661"/>
              <a:gd name="connsiteY10" fmla="*/ 1704109 h 3408218"/>
              <a:gd name="connsiteX11" fmla="*/ 1700331 w 3400661"/>
              <a:gd name="connsiteY11" fmla="*/ 3408218 h 3408218"/>
              <a:gd name="connsiteX12" fmla="*/ 0 w 3400661"/>
              <a:gd name="connsiteY12" fmla="*/ 3408218 h 340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00661" h="3408218">
                <a:moveTo>
                  <a:pt x="3400661" y="1704109"/>
                </a:moveTo>
                <a:lnTo>
                  <a:pt x="3400661" y="3408218"/>
                </a:lnTo>
                <a:lnTo>
                  <a:pt x="1700331" y="3408218"/>
                </a:lnTo>
                <a:cubicBezTo>
                  <a:pt x="2639397" y="3408218"/>
                  <a:pt x="3400661" y="2645262"/>
                  <a:pt x="3400661" y="1704109"/>
                </a:cubicBezTo>
                <a:close/>
                <a:moveTo>
                  <a:pt x="1700331" y="0"/>
                </a:moveTo>
                <a:lnTo>
                  <a:pt x="3400661" y="0"/>
                </a:lnTo>
                <a:lnTo>
                  <a:pt x="3400661" y="1704109"/>
                </a:lnTo>
                <a:cubicBezTo>
                  <a:pt x="3400661" y="762956"/>
                  <a:pt x="2639397" y="0"/>
                  <a:pt x="1700331" y="0"/>
                </a:cubicBezTo>
                <a:close/>
                <a:moveTo>
                  <a:pt x="0" y="0"/>
                </a:moveTo>
                <a:lnTo>
                  <a:pt x="1700331" y="0"/>
                </a:lnTo>
                <a:cubicBezTo>
                  <a:pt x="761265" y="0"/>
                  <a:pt x="1" y="762956"/>
                  <a:pt x="1" y="1704109"/>
                </a:cubicBezTo>
                <a:cubicBezTo>
                  <a:pt x="1" y="2645262"/>
                  <a:pt x="761265" y="3408218"/>
                  <a:pt x="1700331" y="3408218"/>
                </a:cubicBezTo>
                <a:lnTo>
                  <a:pt x="0" y="3408218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B020FE7-4F22-CE4A-A664-66EB059766B2}"/>
              </a:ext>
            </a:extLst>
          </p:cNvPr>
          <p:cNvSpPr/>
          <p:nvPr/>
        </p:nvSpPr>
        <p:spPr>
          <a:xfrm>
            <a:off x="2513785" y="4885953"/>
            <a:ext cx="1808475" cy="1698825"/>
          </a:xfrm>
          <a:custGeom>
            <a:avLst/>
            <a:gdLst>
              <a:gd name="connsiteX0" fmla="*/ 3400661 w 3400661"/>
              <a:gd name="connsiteY0" fmla="*/ 1704109 h 3408218"/>
              <a:gd name="connsiteX1" fmla="*/ 3400661 w 3400661"/>
              <a:gd name="connsiteY1" fmla="*/ 3408218 h 3408218"/>
              <a:gd name="connsiteX2" fmla="*/ 1700331 w 3400661"/>
              <a:gd name="connsiteY2" fmla="*/ 3408218 h 3408218"/>
              <a:gd name="connsiteX3" fmla="*/ 3400661 w 3400661"/>
              <a:gd name="connsiteY3" fmla="*/ 1704109 h 3408218"/>
              <a:gd name="connsiteX4" fmla="*/ 1700331 w 3400661"/>
              <a:gd name="connsiteY4" fmla="*/ 0 h 3408218"/>
              <a:gd name="connsiteX5" fmla="*/ 3400661 w 3400661"/>
              <a:gd name="connsiteY5" fmla="*/ 0 h 3408218"/>
              <a:gd name="connsiteX6" fmla="*/ 3400661 w 3400661"/>
              <a:gd name="connsiteY6" fmla="*/ 1704109 h 3408218"/>
              <a:gd name="connsiteX7" fmla="*/ 1700331 w 3400661"/>
              <a:gd name="connsiteY7" fmla="*/ 0 h 3408218"/>
              <a:gd name="connsiteX8" fmla="*/ 0 w 3400661"/>
              <a:gd name="connsiteY8" fmla="*/ 0 h 3408218"/>
              <a:gd name="connsiteX9" fmla="*/ 1700331 w 3400661"/>
              <a:gd name="connsiteY9" fmla="*/ 0 h 3408218"/>
              <a:gd name="connsiteX10" fmla="*/ 1 w 3400661"/>
              <a:gd name="connsiteY10" fmla="*/ 1704109 h 3408218"/>
              <a:gd name="connsiteX11" fmla="*/ 1700331 w 3400661"/>
              <a:gd name="connsiteY11" fmla="*/ 3408218 h 3408218"/>
              <a:gd name="connsiteX12" fmla="*/ 0 w 3400661"/>
              <a:gd name="connsiteY12" fmla="*/ 3408218 h 340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00661" h="3408218">
                <a:moveTo>
                  <a:pt x="3400661" y="1704109"/>
                </a:moveTo>
                <a:lnTo>
                  <a:pt x="3400661" y="3408218"/>
                </a:lnTo>
                <a:lnTo>
                  <a:pt x="1700331" y="3408218"/>
                </a:lnTo>
                <a:cubicBezTo>
                  <a:pt x="2639397" y="3408218"/>
                  <a:pt x="3400661" y="2645262"/>
                  <a:pt x="3400661" y="1704109"/>
                </a:cubicBezTo>
                <a:close/>
                <a:moveTo>
                  <a:pt x="1700331" y="0"/>
                </a:moveTo>
                <a:lnTo>
                  <a:pt x="3400661" y="0"/>
                </a:lnTo>
                <a:lnTo>
                  <a:pt x="3400661" y="1704109"/>
                </a:lnTo>
                <a:cubicBezTo>
                  <a:pt x="3400661" y="762956"/>
                  <a:pt x="2639397" y="0"/>
                  <a:pt x="1700331" y="0"/>
                </a:cubicBezTo>
                <a:close/>
                <a:moveTo>
                  <a:pt x="0" y="0"/>
                </a:moveTo>
                <a:lnTo>
                  <a:pt x="1700331" y="0"/>
                </a:lnTo>
                <a:cubicBezTo>
                  <a:pt x="761265" y="0"/>
                  <a:pt x="1" y="762956"/>
                  <a:pt x="1" y="1704109"/>
                </a:cubicBezTo>
                <a:cubicBezTo>
                  <a:pt x="1" y="2645262"/>
                  <a:pt x="761265" y="3408218"/>
                  <a:pt x="1700331" y="3408218"/>
                </a:cubicBezTo>
                <a:lnTo>
                  <a:pt x="0" y="3408218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lowchart: Connector 16">
            <a:extLst>
              <a:ext uri="{FF2B5EF4-FFF2-40B4-BE49-F238E27FC236}">
                <a16:creationId xmlns:a16="http://schemas.microsoft.com/office/drawing/2014/main" id="{9F8EB2A2-9E61-CE43-884F-CED7A5BEACA1}"/>
              </a:ext>
            </a:extLst>
          </p:cNvPr>
          <p:cNvSpPr/>
          <p:nvPr/>
        </p:nvSpPr>
        <p:spPr>
          <a:xfrm>
            <a:off x="820818" y="5413248"/>
            <a:ext cx="650105" cy="610689"/>
          </a:xfrm>
          <a:prstGeom prst="flowChartConnector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Connector 17">
            <a:extLst>
              <a:ext uri="{FF2B5EF4-FFF2-40B4-BE49-F238E27FC236}">
                <a16:creationId xmlns:a16="http://schemas.microsoft.com/office/drawing/2014/main" id="{6047B05C-B185-0848-B97C-F453531958BD}"/>
              </a:ext>
            </a:extLst>
          </p:cNvPr>
          <p:cNvSpPr/>
          <p:nvPr/>
        </p:nvSpPr>
        <p:spPr>
          <a:xfrm>
            <a:off x="3090672" y="5431536"/>
            <a:ext cx="650105" cy="610689"/>
          </a:xfrm>
          <a:prstGeom prst="flowChartConnector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572D1D-669F-BE44-967D-EC1CB6CC51CA}"/>
              </a:ext>
            </a:extLst>
          </p:cNvPr>
          <p:cNvSpPr txBox="1"/>
          <p:nvPr/>
        </p:nvSpPr>
        <p:spPr>
          <a:xfrm>
            <a:off x="193562" y="4569023"/>
            <a:ext cx="1935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Charge Deposition Rate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619C48-82C4-9049-881A-965880F146C5}"/>
              </a:ext>
            </a:extLst>
          </p:cNvPr>
          <p:cNvSpPr txBox="1"/>
          <p:nvPr/>
        </p:nvSpPr>
        <p:spPr>
          <a:xfrm>
            <a:off x="2490733" y="4564549"/>
            <a:ext cx="1895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Deposition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695A197-7E6E-2D42-869E-B49742ADA496}"/>
                  </a:ext>
                </a:extLst>
              </p:cNvPr>
              <p:cNvSpPr/>
              <p:nvPr/>
            </p:nvSpPr>
            <p:spPr>
              <a:xfrm>
                <a:off x="984826" y="6474023"/>
                <a:ext cx="32868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50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50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504D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kumimoji="0" lang="en-US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50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695A197-7E6E-2D42-869E-B49742ADA4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826" y="6474023"/>
                <a:ext cx="328684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13032DD-BF12-7149-8BD0-9DA4D3ABE9CF}"/>
                  </a:ext>
                </a:extLst>
              </p:cNvPr>
              <p:cNvSpPr/>
              <p:nvPr/>
            </p:nvSpPr>
            <p:spPr>
              <a:xfrm>
                <a:off x="3252166" y="6515420"/>
                <a:ext cx="268757" cy="3145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50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50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13032DD-BF12-7149-8BD0-9DA4D3ABE9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166" y="6515420"/>
                <a:ext cx="268757" cy="3145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6D222E08-C81F-3D40-9A94-342A3B258D85}"/>
              </a:ext>
            </a:extLst>
          </p:cNvPr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863" y="1892764"/>
            <a:ext cx="3169920" cy="23744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9254DE-834A-7B45-9C27-B4ACE1B13191}"/>
              </a:ext>
            </a:extLst>
          </p:cNvPr>
          <p:cNvPicPr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636" y="4452521"/>
            <a:ext cx="3169920" cy="23747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DE7849-E791-C04C-BDEE-FFAE3CA3BCA0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81679" y="2182045"/>
            <a:ext cx="1337090" cy="9875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C47B24-E10E-BF46-9072-98737E40BCCC}"/>
              </a:ext>
            </a:extLst>
          </p:cNvPr>
          <p:cNvPicPr>
            <a:picLocks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208" y="4423372"/>
            <a:ext cx="850392" cy="23747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05B08D-7B61-B548-B35E-73B2CD5A4B24}"/>
              </a:ext>
            </a:extLst>
          </p:cNvPr>
          <p:cNvSpPr txBox="1"/>
          <p:nvPr/>
        </p:nvSpPr>
        <p:spPr>
          <a:xfrm>
            <a:off x="5129191" y="1595648"/>
            <a:ext cx="3862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 - cross section vs 1D approximation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28B4A4-917C-2246-8EF0-89A63FA2385C}"/>
              </a:ext>
            </a:extLst>
          </p:cNvPr>
          <p:cNvCxnSpPr/>
          <p:nvPr/>
        </p:nvCxnSpPr>
        <p:spPr>
          <a:xfrm flipV="1">
            <a:off x="6505576" y="2183050"/>
            <a:ext cx="0" cy="18988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9B6AB81-CFAF-534D-963D-AB80452D32D9}"/>
              </a:ext>
            </a:extLst>
          </p:cNvPr>
          <p:cNvSpPr txBox="1"/>
          <p:nvPr/>
        </p:nvSpPr>
        <p:spPr>
          <a:xfrm>
            <a:off x="6163045" y="4202710"/>
            <a:ext cx="1944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 vs 1D - line probe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7A5A4F-FCAB-1244-ABCD-DD9EA7A7961A}"/>
              </a:ext>
            </a:extLst>
          </p:cNvPr>
          <p:cNvCxnSpPr/>
          <p:nvPr/>
        </p:nvCxnSpPr>
        <p:spPr>
          <a:xfrm>
            <a:off x="5267718" y="4983096"/>
            <a:ext cx="372388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5E2D845-DCC8-A940-A11E-F72FAF28C099}"/>
              </a:ext>
            </a:extLst>
          </p:cNvPr>
          <p:cNvCxnSpPr/>
          <p:nvPr/>
        </p:nvCxnSpPr>
        <p:spPr>
          <a:xfrm>
            <a:off x="5273680" y="6286180"/>
            <a:ext cx="371792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B8453C1-8D4B-EA42-AC74-8BA7E8CE49B1}"/>
              </a:ext>
            </a:extLst>
          </p:cNvPr>
          <p:cNvSpPr txBox="1"/>
          <p:nvPr/>
        </p:nvSpPr>
        <p:spPr>
          <a:xfrm>
            <a:off x="368807" y="890595"/>
            <a:ext cx="8317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3D NUMIT is a general 3D internal charging simulation tool, further improved from a previously developed 3D Internal charging simulation tool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CB_IESD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(by Ira Katz and Wousik Kim) which can be applied only to circuit board with a maximum of one floating trace.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4A11A3-A950-C84E-8876-AB1B34290C9F}"/>
              </a:ext>
            </a:extLst>
          </p:cNvPr>
          <p:cNvSpPr txBox="1"/>
          <p:nvPr/>
        </p:nvSpPr>
        <p:spPr>
          <a:xfrm>
            <a:off x="131975" y="1856839"/>
            <a:ext cx="4744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Problem Geometry – semi-rigid coax cable on Al plate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3FFFA4-1473-234A-84D0-3C01DCF7C018}"/>
              </a:ext>
            </a:extLst>
          </p:cNvPr>
          <p:cNvSpPr txBox="1"/>
          <p:nvPr/>
        </p:nvSpPr>
        <p:spPr>
          <a:xfrm>
            <a:off x="19210" y="4289155"/>
            <a:ext cx="5050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Inputs to the simulation tool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(calculated by Monte Carlo tool)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4BDD980-585A-0744-84E1-4DD27F8B8E80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55448" y="2130552"/>
            <a:ext cx="2587752" cy="2121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01766F3-0556-AF46-9FB3-A22A9353970D}"/>
              </a:ext>
            </a:extLst>
          </p:cNvPr>
          <p:cNvCxnSpPr/>
          <p:nvPr/>
        </p:nvCxnSpPr>
        <p:spPr>
          <a:xfrm flipV="1">
            <a:off x="1032144" y="2590800"/>
            <a:ext cx="2383580" cy="704116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7A280EB-2AE2-6A45-AFF8-81D43983BE16}"/>
              </a:ext>
            </a:extLst>
          </p:cNvPr>
          <p:cNvCxnSpPr/>
          <p:nvPr/>
        </p:nvCxnSpPr>
        <p:spPr>
          <a:xfrm>
            <a:off x="1032144" y="3403242"/>
            <a:ext cx="2708633" cy="678676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BB7EAD0-189F-104B-A5EC-447302EFEA66}"/>
              </a:ext>
            </a:extLst>
          </p:cNvPr>
          <p:cNvCxnSpPr/>
          <p:nvPr/>
        </p:nvCxnSpPr>
        <p:spPr>
          <a:xfrm>
            <a:off x="6516320" y="2307021"/>
            <a:ext cx="1183553" cy="33249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D640183-7D1A-B64C-ACD8-AD2E450849EF}"/>
              </a:ext>
            </a:extLst>
          </p:cNvPr>
          <p:cNvCxnSpPr/>
          <p:nvPr/>
        </p:nvCxnSpPr>
        <p:spPr>
          <a:xfrm>
            <a:off x="6505576" y="2730770"/>
            <a:ext cx="629914" cy="29012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3723D97-FA63-3B47-B75B-275B21B6EBA5}"/>
              </a:ext>
            </a:extLst>
          </p:cNvPr>
          <p:cNvCxnSpPr/>
          <p:nvPr/>
        </p:nvCxnSpPr>
        <p:spPr>
          <a:xfrm flipH="1">
            <a:off x="5562600" y="3925825"/>
            <a:ext cx="944458" cy="17061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895F8F3-1E28-0549-B9B5-57D80E1D71D9}"/>
              </a:ext>
            </a:extLst>
          </p:cNvPr>
          <p:cNvCxnSpPr/>
          <p:nvPr/>
        </p:nvCxnSpPr>
        <p:spPr>
          <a:xfrm flipH="1">
            <a:off x="6132309" y="3497775"/>
            <a:ext cx="365760" cy="21342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006ED50-55A1-6343-AE7B-52C716912C82}"/>
              </a:ext>
            </a:extLst>
          </p:cNvPr>
          <p:cNvSpPr txBox="1"/>
          <p:nvPr/>
        </p:nvSpPr>
        <p:spPr>
          <a:xfrm>
            <a:off x="5206342" y="4747232"/>
            <a:ext cx="798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Dielectric Strength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0EE9EF-A998-E64E-9032-E20098C00C39}"/>
              </a:ext>
            </a:extLst>
          </p:cNvPr>
          <p:cNvSpPr txBox="1"/>
          <p:nvPr/>
        </p:nvSpPr>
        <p:spPr>
          <a:xfrm>
            <a:off x="7368348" y="4526316"/>
            <a:ext cx="7036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Time, sec</a:t>
            </a:r>
          </a:p>
        </p:txBody>
      </p:sp>
    </p:spTree>
    <p:extLst>
      <p:ext uri="{BB962C8B-B14F-4D97-AF65-F5344CB8AC3E}">
        <p14:creationId xmlns:p14="http://schemas.microsoft.com/office/powerpoint/2010/main" val="3382661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0CAE4-33C3-4047-9F75-BEB8A3B73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7FBD3-6698-894F-BE1A-FC26FED3A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Many models and tools are being used to ensure adequate radiation design for space missions</a:t>
            </a:r>
          </a:p>
          <a:p>
            <a:endParaRPr lang="en-US" dirty="0"/>
          </a:p>
          <a:p>
            <a:r>
              <a:rPr lang="en-US" dirty="0"/>
              <a:t>Proper understanding of capabilities and limitations of those models and tools is critical</a:t>
            </a:r>
          </a:p>
          <a:p>
            <a:pPr lvl="1"/>
            <a:r>
              <a:rPr lang="en-US" dirty="0"/>
              <a:t>Models and tools are continuously being updated with mode in-flight data or lab test data</a:t>
            </a:r>
          </a:p>
          <a:p>
            <a:pPr lvl="1"/>
            <a:r>
              <a:rPr lang="en-US" dirty="0"/>
              <a:t>Validation and verification are important steps before using them for spacecraft design</a:t>
            </a:r>
          </a:p>
          <a:p>
            <a:endParaRPr lang="en-US" dirty="0"/>
          </a:p>
          <a:p>
            <a:r>
              <a:rPr lang="en-US" dirty="0"/>
              <a:t>Open and sufficiently frequent communications within the international community is also important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B737D-A22C-5D44-B74F-1253BDB39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F98E-B4C7-9348-8022-F4287374DE4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51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C1AB5-D28E-484B-B0B8-FDD48884C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JPL 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9A3D8-5360-0941-8F13-E93CA04FD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717" y="1624011"/>
            <a:ext cx="4719145" cy="4732339"/>
          </a:xfrm>
        </p:spPr>
        <p:txBody>
          <a:bodyPr>
            <a:normAutofit/>
          </a:bodyPr>
          <a:lstStyle/>
          <a:p>
            <a:r>
              <a:rPr lang="en-US" sz="2800" dirty="0"/>
              <a:t>Robotic Solar System Exploration</a:t>
            </a:r>
          </a:p>
          <a:p>
            <a:pPr lvl="1"/>
            <a:r>
              <a:rPr lang="en-US" sz="2400" dirty="0"/>
              <a:t>Mars</a:t>
            </a:r>
          </a:p>
          <a:p>
            <a:pPr lvl="1"/>
            <a:r>
              <a:rPr lang="en-US" sz="2400" dirty="0"/>
              <a:t>Outer Planets</a:t>
            </a:r>
          </a:p>
          <a:p>
            <a:pPr lvl="2"/>
            <a:r>
              <a:rPr lang="en-US" sz="2000" dirty="0"/>
              <a:t>Gas Giants</a:t>
            </a:r>
          </a:p>
          <a:p>
            <a:pPr lvl="2"/>
            <a:r>
              <a:rPr lang="en-US" sz="2000" dirty="0"/>
              <a:t>Ice Giants</a:t>
            </a:r>
          </a:p>
          <a:p>
            <a:pPr lvl="2"/>
            <a:r>
              <a:rPr lang="en-US" sz="2000" dirty="0"/>
              <a:t>…</a:t>
            </a:r>
          </a:p>
          <a:p>
            <a:pPr lvl="1"/>
            <a:r>
              <a:rPr lang="en-US" sz="2400" dirty="0"/>
              <a:t>Deep Space</a:t>
            </a:r>
          </a:p>
          <a:p>
            <a:pPr lvl="2"/>
            <a:r>
              <a:rPr lang="en-US" sz="2000" dirty="0"/>
              <a:t>Asteroids</a:t>
            </a:r>
          </a:p>
          <a:p>
            <a:pPr lvl="2"/>
            <a:r>
              <a:rPr lang="en-US" sz="2000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E51BE-6816-7141-A014-3CDC2162F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F98E-B4C7-9348-8022-F4287374DE44}" type="slidenum">
              <a:rPr lang="en-US" smtClean="0"/>
              <a:t>3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C9C1C3-CA9F-4F44-A62C-DA0599BFFFDC}"/>
              </a:ext>
            </a:extLst>
          </p:cNvPr>
          <p:cNvSpPr txBox="1">
            <a:spLocks/>
          </p:cNvSpPr>
          <p:nvPr/>
        </p:nvSpPr>
        <p:spPr>
          <a:xfrm>
            <a:off x="4866290" y="1624012"/>
            <a:ext cx="4154213" cy="473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Earth Science</a:t>
            </a:r>
          </a:p>
          <a:p>
            <a:pPr lvl="1"/>
            <a:r>
              <a:rPr lang="en-US" sz="2400" dirty="0"/>
              <a:t>Mostly LEO orbits</a:t>
            </a:r>
          </a:p>
          <a:p>
            <a:pPr lvl="1"/>
            <a:r>
              <a:rPr lang="en-US" sz="2400" dirty="0"/>
              <a:t>…</a:t>
            </a:r>
          </a:p>
          <a:p>
            <a:r>
              <a:rPr lang="en-US" sz="2800" dirty="0"/>
              <a:t>Astrophysics</a:t>
            </a:r>
          </a:p>
          <a:p>
            <a:pPr lvl="1"/>
            <a:r>
              <a:rPr lang="en-US" sz="2400" dirty="0"/>
              <a:t>Spitzer</a:t>
            </a:r>
          </a:p>
          <a:p>
            <a:pPr lvl="1"/>
            <a:r>
              <a:rPr lang="en-US" sz="2400" dirty="0"/>
              <a:t>WISE</a:t>
            </a:r>
          </a:p>
          <a:p>
            <a:pPr lvl="1"/>
            <a:r>
              <a:rPr lang="en-US" sz="2400" dirty="0"/>
              <a:t>Hubble (instrument)</a:t>
            </a:r>
          </a:p>
          <a:p>
            <a:pPr lvl="1"/>
            <a:r>
              <a:rPr lang="en-US" sz="2400" dirty="0"/>
              <a:t>JWST (instrument)</a:t>
            </a:r>
          </a:p>
          <a:p>
            <a:pPr lvl="1"/>
            <a:r>
              <a:rPr lang="en-US" sz="2400" dirty="0"/>
              <a:t>…</a:t>
            </a:r>
          </a:p>
          <a:p>
            <a:r>
              <a:rPr lang="en-US" sz="2800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637986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C1AB5-D28E-484B-B0B8-FDD48884C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JPL 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9A3D8-5360-0941-8F13-E93CA04FD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717" y="1624011"/>
            <a:ext cx="4719145" cy="4732339"/>
          </a:xfrm>
        </p:spPr>
        <p:txBody>
          <a:bodyPr>
            <a:normAutofit/>
          </a:bodyPr>
          <a:lstStyle/>
          <a:p>
            <a:r>
              <a:rPr lang="en-US" sz="2800" dirty="0"/>
              <a:t>Robotic Solar System Exploration</a:t>
            </a:r>
          </a:p>
          <a:p>
            <a:pPr lvl="1"/>
            <a:r>
              <a:rPr lang="en-US" sz="2400" dirty="0"/>
              <a:t>Mars</a:t>
            </a:r>
          </a:p>
          <a:p>
            <a:pPr lvl="1"/>
            <a:r>
              <a:rPr lang="en-US" sz="2400" dirty="0"/>
              <a:t>Outer Planets</a:t>
            </a:r>
          </a:p>
          <a:p>
            <a:pPr lvl="2"/>
            <a:r>
              <a:rPr lang="en-US" sz="2000" dirty="0"/>
              <a:t>Gas Giants</a:t>
            </a:r>
          </a:p>
          <a:p>
            <a:pPr lvl="2"/>
            <a:r>
              <a:rPr lang="en-US" sz="2000" dirty="0"/>
              <a:t>Ice Giants</a:t>
            </a:r>
          </a:p>
          <a:p>
            <a:pPr lvl="2"/>
            <a:r>
              <a:rPr lang="en-US" sz="2000" dirty="0"/>
              <a:t>…</a:t>
            </a:r>
          </a:p>
          <a:p>
            <a:pPr lvl="1"/>
            <a:r>
              <a:rPr lang="en-US" sz="2400" dirty="0"/>
              <a:t>Deep Space</a:t>
            </a:r>
          </a:p>
          <a:p>
            <a:pPr lvl="2"/>
            <a:r>
              <a:rPr lang="en-US" sz="2000" dirty="0"/>
              <a:t>Asteroids</a:t>
            </a:r>
          </a:p>
          <a:p>
            <a:pPr lvl="2"/>
            <a:r>
              <a:rPr lang="en-US" sz="2000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E51BE-6816-7141-A014-3CDC2162F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FF98E-B4C7-9348-8022-F4287374DE44}" type="slidenum">
              <a:rPr lang="en-US" smtClean="0"/>
              <a:t>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C9C1C3-CA9F-4F44-A62C-DA0599BFFFDC}"/>
              </a:ext>
            </a:extLst>
          </p:cNvPr>
          <p:cNvSpPr txBox="1">
            <a:spLocks/>
          </p:cNvSpPr>
          <p:nvPr/>
        </p:nvSpPr>
        <p:spPr>
          <a:xfrm>
            <a:off x="4866290" y="1624012"/>
            <a:ext cx="4154213" cy="473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Earth Science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Mostly LEO orbits</a:t>
            </a:r>
          </a:p>
          <a:p>
            <a:pPr lvl="1"/>
            <a:r>
              <a:rPr lang="en-US" sz="2400" dirty="0"/>
              <a:t>…</a:t>
            </a:r>
          </a:p>
          <a:p>
            <a:r>
              <a:rPr lang="en-US" sz="2800" dirty="0">
                <a:solidFill>
                  <a:srgbClr val="FFC000"/>
                </a:solidFill>
              </a:rPr>
              <a:t>Astrophysics</a:t>
            </a:r>
          </a:p>
          <a:p>
            <a:pPr lvl="1"/>
            <a:r>
              <a:rPr lang="en-US" sz="2400" dirty="0">
                <a:solidFill>
                  <a:srgbClr val="FFC000"/>
                </a:solidFill>
              </a:rPr>
              <a:t>Spitzer</a:t>
            </a:r>
          </a:p>
          <a:p>
            <a:pPr lvl="1"/>
            <a:r>
              <a:rPr lang="en-US" sz="2400" dirty="0">
                <a:solidFill>
                  <a:srgbClr val="FFC000"/>
                </a:solidFill>
              </a:rPr>
              <a:t>WISE</a:t>
            </a:r>
          </a:p>
          <a:p>
            <a:pPr lvl="1"/>
            <a:r>
              <a:rPr lang="en-US" sz="2400" dirty="0">
                <a:solidFill>
                  <a:srgbClr val="FFC000"/>
                </a:solidFill>
              </a:rPr>
              <a:t>Hubble (instrument)</a:t>
            </a:r>
          </a:p>
          <a:p>
            <a:pPr lvl="1"/>
            <a:r>
              <a:rPr lang="en-US" sz="2400" dirty="0">
                <a:solidFill>
                  <a:srgbClr val="FFC000"/>
                </a:solidFill>
              </a:rPr>
              <a:t>JWST (instrument)</a:t>
            </a:r>
          </a:p>
          <a:p>
            <a:pPr lvl="1"/>
            <a:r>
              <a:rPr lang="en-US" sz="2400" dirty="0"/>
              <a:t>…</a:t>
            </a:r>
          </a:p>
          <a:p>
            <a:r>
              <a:rPr lang="en-US" sz="2800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89272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97995"/>
            <a:ext cx="8229600" cy="765490"/>
          </a:xfrm>
        </p:spPr>
        <p:txBody>
          <a:bodyPr/>
          <a:lstStyle/>
          <a:p>
            <a:r>
              <a:rPr lang="en-US" dirty="0"/>
              <a:t>The Space Radiation Environment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23455" y="2958353"/>
            <a:ext cx="8520545" cy="28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058" tIns="41029" rIns="82058" bIns="41029">
            <a:spAutoFit/>
          </a:bodyPr>
          <a:lstStyle>
            <a:lvl1pPr marL="1828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300">
              <a:latin typeface="Arial" charset="0"/>
            </a:endParaRPr>
          </a:p>
        </p:txBody>
      </p:sp>
      <p:pic>
        <p:nvPicPr>
          <p:cNvPr id="7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5615" y="1123287"/>
            <a:ext cx="8154549" cy="5658070"/>
          </a:xfrm>
          <a:prstGeom prst="rect">
            <a:avLst/>
          </a:prstGeom>
          <a:noFill/>
          <a:ln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46909" y="3160059"/>
            <a:ext cx="1039091" cy="32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058" tIns="41029" rIns="82058" bIns="41029">
            <a:spAutoFit/>
          </a:bodyPr>
          <a:lstStyle>
            <a:lvl1pPr marL="1828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>
              <a:spcBef>
                <a:spcPct val="30000"/>
              </a:spcBef>
            </a:pPr>
            <a:r>
              <a:rPr lang="en-US" sz="1600">
                <a:solidFill>
                  <a:srgbClr val="FFFF00"/>
                </a:solidFill>
                <a:latin typeface="Arial" charset="0"/>
              </a:rPr>
              <a:t>Sun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216728" y="4504765"/>
            <a:ext cx="2424545" cy="57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058" tIns="41029" rIns="82058" bIns="41029">
            <a:spAutoFit/>
          </a:bodyPr>
          <a:lstStyle>
            <a:lvl1pPr marL="1828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Arial" charset="0"/>
              </a:rPr>
              <a:t>Solar Protons and Heavier ions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563091" y="1815353"/>
            <a:ext cx="3325091" cy="57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058" tIns="41029" rIns="82058" bIns="41029">
            <a:spAutoFit/>
          </a:bodyPr>
          <a:lstStyle>
            <a:lvl1pPr marL="1828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Arial" charset="0"/>
              </a:rPr>
              <a:t>Interplanetary Space: Galactic Cosmic Rays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918364" y="5378824"/>
            <a:ext cx="2493818" cy="32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058" tIns="41029" rIns="82058" bIns="41029">
            <a:spAutoFit/>
          </a:bodyPr>
          <a:lstStyle>
            <a:lvl1pPr marL="1828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Arial" charset="0"/>
              </a:rPr>
              <a:t>Trapped Particles</a:t>
            </a: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V="1">
            <a:off x="6165273" y="3899647"/>
            <a:ext cx="0" cy="1344706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058" tIns="41029" rIns="82058" bIns="41029"/>
          <a:lstStyle/>
          <a:p>
            <a:endParaRPr lang="en-US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355273" y="3025589"/>
            <a:ext cx="2424545" cy="32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058" tIns="41029" rIns="82058" bIns="41029">
            <a:spAutoFit/>
          </a:bodyPr>
          <a:lstStyle>
            <a:lvl1pPr marL="1828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Arial" charset="0"/>
              </a:rPr>
              <a:t>Solar Wind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3798" y="5707905"/>
            <a:ext cx="412021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CHARGED PARTICLES</a:t>
            </a:r>
          </a:p>
        </p:txBody>
      </p:sp>
    </p:spTree>
    <p:extLst>
      <p:ext uri="{BB962C8B-B14F-4D97-AF65-F5344CB8AC3E}">
        <p14:creationId xmlns:p14="http://schemas.microsoft.com/office/powerpoint/2010/main" val="1398439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38DD6-3E6A-1F43-938D-23C3C4CDC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Models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6094953-6E6E-8E42-9E12-D0381983AD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0580032"/>
              </p:ext>
            </p:extLst>
          </p:nvPr>
        </p:nvGraphicFramePr>
        <p:xfrm>
          <a:off x="457200" y="1600200"/>
          <a:ext cx="8445063" cy="284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5021">
                  <a:extLst>
                    <a:ext uri="{9D8B030D-6E8A-4147-A177-3AD203B41FA5}">
                      <a16:colId xmlns:a16="http://schemas.microsoft.com/office/drawing/2014/main" val="2419095024"/>
                    </a:ext>
                  </a:extLst>
                </a:gridCol>
                <a:gridCol w="2815021">
                  <a:extLst>
                    <a:ext uri="{9D8B030D-6E8A-4147-A177-3AD203B41FA5}">
                      <a16:colId xmlns:a16="http://schemas.microsoft.com/office/drawing/2014/main" val="299859398"/>
                    </a:ext>
                  </a:extLst>
                </a:gridCol>
                <a:gridCol w="2815021">
                  <a:extLst>
                    <a:ext uri="{9D8B030D-6E8A-4147-A177-3AD203B41FA5}">
                      <a16:colId xmlns:a16="http://schemas.microsoft.com/office/drawing/2014/main" val="2317150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Environment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Models (Present)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Models (Future)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834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CREME96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854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SAPPHIRE (?)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047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Trapped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Earth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Jupiter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Saturn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Uranus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Neptune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AE8/AP8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GIRE3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SATRAD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UMOD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NMOD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AE9/AP9/IRENE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(*)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GIRE4 with Juno data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(+)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759331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1D9438-4462-6548-ADBF-91FC050FF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09C5-F801-0241-B6C4-40B351657D83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DDD955-6C64-AC4D-953E-EDA9A38BC68B}"/>
              </a:ext>
            </a:extLst>
          </p:cNvPr>
          <p:cNvSpPr txBox="1"/>
          <p:nvPr/>
        </p:nvSpPr>
        <p:spPr>
          <a:xfrm>
            <a:off x="641131" y="4475905"/>
            <a:ext cx="80456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(*)</a:t>
            </a:r>
          </a:p>
          <a:p>
            <a:r>
              <a:rPr lang="en-US" dirty="0">
                <a:solidFill>
                  <a:srgbClr val="0070C0"/>
                </a:solidFill>
              </a:rPr>
              <a:t>Continue to validate against on-orbit data</a:t>
            </a:r>
          </a:p>
          <a:p>
            <a:r>
              <a:rPr lang="en-US" dirty="0">
                <a:solidFill>
                  <a:srgbClr val="0070C0"/>
                </a:solidFill>
              </a:rPr>
              <a:t>Will be used for selected missions</a:t>
            </a:r>
          </a:p>
          <a:p>
            <a:r>
              <a:rPr lang="en-US" dirty="0">
                <a:solidFill>
                  <a:srgbClr val="0070C0"/>
                </a:solidFill>
              </a:rPr>
              <a:t>Waiting for community’s acceptance based</a:t>
            </a:r>
            <a:r>
              <a:rPr lang="ko-KR" altLang="en-US" dirty="0">
                <a:solidFill>
                  <a:srgbClr val="0070C0"/>
                </a:solidFill>
              </a:rPr>
              <a:t> </a:t>
            </a:r>
            <a:r>
              <a:rPr lang="en-US" altLang="ko-KR" dirty="0">
                <a:solidFill>
                  <a:srgbClr val="0070C0"/>
                </a:solidFill>
              </a:rPr>
              <a:t>on</a:t>
            </a:r>
            <a:r>
              <a:rPr lang="en-US" dirty="0">
                <a:solidFill>
                  <a:srgbClr val="0070C0"/>
                </a:solidFill>
              </a:rPr>
              <a:t> wider and more comprehensive validation effort</a:t>
            </a:r>
          </a:p>
          <a:p>
            <a:r>
              <a:rPr lang="en-US" dirty="0">
                <a:solidFill>
                  <a:srgbClr val="FF0000"/>
                </a:solidFill>
              </a:rPr>
              <a:t>(+)</a:t>
            </a:r>
          </a:p>
          <a:p>
            <a:r>
              <a:rPr lang="en-US" dirty="0">
                <a:solidFill>
                  <a:srgbClr val="0070C0"/>
                </a:solidFill>
              </a:rPr>
              <a:t>Just started working on analyses of noise background data available in PDS</a:t>
            </a:r>
          </a:p>
        </p:txBody>
      </p:sp>
    </p:spTree>
    <p:extLst>
      <p:ext uri="{BB962C8B-B14F-4D97-AF65-F5344CB8AC3E}">
        <p14:creationId xmlns:p14="http://schemas.microsoft.com/office/powerpoint/2010/main" val="799493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7CCC0-9500-7544-A1C9-A42A59833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Environment -&gt; Effect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E9340-D105-5841-B68C-1EDC36EB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5010E-AF85-4248-B159-64C6DC3B1737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D2EFFA6-CD2F-B84D-AF25-FD8B804B49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464533"/>
              </p:ext>
            </p:extLst>
          </p:nvPr>
        </p:nvGraphicFramePr>
        <p:xfrm>
          <a:off x="700088" y="1566686"/>
          <a:ext cx="7956550" cy="4490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8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8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63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Source Particles</a:t>
                      </a:r>
                    </a:p>
                  </a:txBody>
                  <a:tcPr marL="91449" marR="91449" marT="45693" marB="45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Environment Effects</a:t>
                      </a:r>
                    </a:p>
                  </a:txBody>
                  <a:tcPr marL="91449" marR="91449" marT="45693" marB="45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2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Trapped electrons;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Trapped protons 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;</a:t>
                      </a:r>
                    </a:p>
                    <a:p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Solar protons</a:t>
                      </a:r>
                    </a:p>
                  </a:txBody>
                  <a:tcPr marL="91449" marR="91449" marT="45693" marB="45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Total Ionizing Dose (TID) and Displace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ment Damage Dose (DDD)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693" marB="45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30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Auroral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electrons;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Plasma electrons/ions</a:t>
                      </a:r>
                    </a:p>
                  </a:txBody>
                  <a:tcPr marL="91449" marR="91449" marT="45693" marB="45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Surface Charging</a:t>
                      </a:r>
                    </a:p>
                  </a:txBody>
                  <a:tcPr marL="91449" marR="91449" marT="45693" marB="45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3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High energy (&gt;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1 MeV) trapped electrons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marT="45693" marB="45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Internal Charging (IESD)</a:t>
                      </a:r>
                    </a:p>
                  </a:txBody>
                  <a:tcPr marL="91449" marR="91449" marT="45693" marB="45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34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Trapped protons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;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Solar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protons;</a:t>
                      </a:r>
                    </a:p>
                    <a:p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Galactic cosmic ray</a:t>
                      </a:r>
                    </a:p>
                  </a:txBody>
                  <a:tcPr marL="91449" marR="91449" marT="45693" marB="45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Single Event Effects (SEE)</a:t>
                      </a:r>
                    </a:p>
                  </a:txBody>
                  <a:tcPr marL="91449" marR="91449" marT="45693" marB="45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63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MMOD</a:t>
                      </a:r>
                    </a:p>
                  </a:txBody>
                  <a:tcPr marL="91449" marR="91449" marT="45693" marB="45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Structural</a:t>
                      </a:r>
                      <a:r>
                        <a:rPr lang="en-US" sz="1800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Damage;</a:t>
                      </a:r>
                    </a:p>
                    <a:p>
                      <a:r>
                        <a:rPr lang="en-US" sz="1800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ESD</a:t>
                      </a:r>
                      <a:endParaRPr lang="en-US" sz="18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91449" marR="91449" marT="45693" marB="45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63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Atomic oxygen</a:t>
                      </a:r>
                    </a:p>
                    <a:p>
                      <a:r>
                        <a:rPr lang="en-US" sz="18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UV</a:t>
                      </a:r>
                    </a:p>
                  </a:txBody>
                  <a:tcPr marL="91449" marR="91449" marT="45693" marB="45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Material</a:t>
                      </a:r>
                      <a:r>
                        <a:rPr lang="en-US" sz="1800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Degradation</a:t>
                      </a:r>
                      <a:endParaRPr lang="en-US" sz="18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91449" marR="91449" marT="45693" marB="456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350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526774" y="491818"/>
            <a:ext cx="8160026" cy="831229"/>
          </a:xfrm>
        </p:spPr>
        <p:txBody>
          <a:bodyPr/>
          <a:lstStyle/>
          <a:p>
            <a:r>
              <a:rPr lang="en-US" dirty="0"/>
              <a:t>Overview: Radiation and Effects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idx="1"/>
          </p:nvPr>
        </p:nvSpPr>
        <p:spPr>
          <a:xfrm>
            <a:off x="133246" y="1302186"/>
            <a:ext cx="4171721" cy="4960362"/>
          </a:xfrm>
        </p:spPr>
        <p:txBody>
          <a:bodyPr>
            <a:noAutofit/>
          </a:bodyPr>
          <a:lstStyle/>
          <a:p>
            <a:r>
              <a:rPr lang="en-US" sz="2000" dirty="0"/>
              <a:t>Charging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Total Ionizing Dose</a:t>
            </a:r>
          </a:p>
          <a:p>
            <a:endParaRPr lang="en-US" sz="2000" dirty="0"/>
          </a:p>
          <a:p>
            <a:r>
              <a:rPr lang="en-US" sz="2000" dirty="0"/>
              <a:t>Displacement Damage Dose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Single Event Effects</a:t>
            </a:r>
          </a:p>
          <a:p>
            <a:endParaRPr lang="en-US" sz="2000" dirty="0"/>
          </a:p>
          <a:p>
            <a:r>
              <a:rPr lang="en-US" sz="2000" dirty="0"/>
              <a:t>Radiation induced noise in scientific sensors/detectors</a:t>
            </a:r>
          </a:p>
          <a:p>
            <a:endParaRPr lang="en-US" sz="2000" dirty="0"/>
          </a:p>
          <a:p>
            <a:r>
              <a:rPr lang="en-US" sz="2000" dirty="0"/>
              <a:t>Radiation effects on astronauts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71CC06-9877-4692-84C9-39AA9677FCB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7705" y="1302186"/>
            <a:ext cx="4835731" cy="541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84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526774" y="491818"/>
            <a:ext cx="8160026" cy="831229"/>
          </a:xfrm>
        </p:spPr>
        <p:txBody>
          <a:bodyPr/>
          <a:lstStyle/>
          <a:p>
            <a:r>
              <a:rPr lang="en-US" dirty="0"/>
              <a:t>Overview: Radiation and Effects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idx="1"/>
          </p:nvPr>
        </p:nvSpPr>
        <p:spPr>
          <a:xfrm>
            <a:off x="133246" y="1302186"/>
            <a:ext cx="4171721" cy="4960362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Charging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Total Ionizing Dose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Displacement Damage Dose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Single Event Effects</a:t>
            </a:r>
          </a:p>
          <a:p>
            <a:endParaRPr lang="en-US" sz="2000" dirty="0"/>
          </a:p>
          <a:p>
            <a:r>
              <a:rPr lang="en-US" sz="2000" dirty="0">
                <a:solidFill>
                  <a:schemeClr val="tx1">
                    <a:alpha val="26000"/>
                  </a:schemeClr>
                </a:solidFill>
              </a:rPr>
              <a:t>Radiation induced noise in scientific sensors/detectors</a:t>
            </a:r>
          </a:p>
          <a:p>
            <a:endParaRPr lang="en-US" sz="2000" dirty="0">
              <a:solidFill>
                <a:schemeClr val="tx1">
                  <a:alpha val="26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alpha val="26000"/>
                  </a:schemeClr>
                </a:solidFill>
              </a:rPr>
              <a:t>Radiation effects on astronauts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71CC06-9877-4692-84C9-39AA9677FCB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7705" y="1302186"/>
            <a:ext cx="4835731" cy="541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03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1841</Words>
  <Application>Microsoft Macintosh PowerPoint</Application>
  <PresentationFormat>On-screen Show (4:3)</PresentationFormat>
  <Paragraphs>484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맑은 고딕</vt:lpstr>
      <vt:lpstr>ＭＳ Ｐゴシック</vt:lpstr>
      <vt:lpstr>Arial</vt:lpstr>
      <vt:lpstr>Arial Black</vt:lpstr>
      <vt:lpstr>Calibri</vt:lpstr>
      <vt:lpstr>Cambria Math</vt:lpstr>
      <vt:lpstr>Helvetica</vt:lpstr>
      <vt:lpstr>Rockwell Extra Bold</vt:lpstr>
      <vt:lpstr>Symbol</vt:lpstr>
      <vt:lpstr>Times</vt:lpstr>
      <vt:lpstr>Wingdings</vt:lpstr>
      <vt:lpstr>Office Theme</vt:lpstr>
      <vt:lpstr>Radiation Assessment for JPL Missions: Models and Tools</vt:lpstr>
      <vt:lpstr>PowerPoint Presentation</vt:lpstr>
      <vt:lpstr>JPL Missions</vt:lpstr>
      <vt:lpstr>JPL Missions</vt:lpstr>
      <vt:lpstr>The Space Radiation Environment</vt:lpstr>
      <vt:lpstr>Environment Models</vt:lpstr>
      <vt:lpstr>Summary: Environment -&gt; Effect</vt:lpstr>
      <vt:lpstr>Overview: Radiation and Effects</vt:lpstr>
      <vt:lpstr>Overview: Radiation and Effects</vt:lpstr>
      <vt:lpstr>Dose-Depth Curves for JEO and JGO</vt:lpstr>
      <vt:lpstr>Beyond Dose-Depth Curve</vt:lpstr>
      <vt:lpstr>Transport Codes – Applications </vt:lpstr>
      <vt:lpstr>Ray Tracing Codes</vt:lpstr>
      <vt:lpstr>Transport Codes – Species</vt:lpstr>
      <vt:lpstr>Commonly Available Radiation Transport Codes</vt:lpstr>
      <vt:lpstr>Features of Common Transport Codes</vt:lpstr>
      <vt:lpstr>Shielding Design Process</vt:lpstr>
      <vt:lpstr>Example: Progress of Mass Modeling Fidelity</vt:lpstr>
      <vt:lpstr>Shielding Design Lesson Learned from Juno/Europa</vt:lpstr>
      <vt:lpstr>Overview: Radiation and Effects</vt:lpstr>
      <vt:lpstr>Charging Tools </vt:lpstr>
      <vt:lpstr>What is NASCAP (or NASCAP-2k)? </vt:lpstr>
      <vt:lpstr>Modeling Flow with Nascap-2k</vt:lpstr>
      <vt:lpstr>IESD Assessment Tools</vt:lpstr>
      <vt:lpstr>PowerPoint Presentation</vt:lpstr>
      <vt:lpstr>NUMIT -- Example</vt:lpstr>
      <vt:lpstr>3D NUMIT -- Example</vt:lpstr>
      <vt:lpstr>Summary</vt:lpstr>
    </vt:vector>
  </TitlesOfParts>
  <Company>JPL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Insoo Jun</dc:creator>
  <cp:lastModifiedBy>Microsoft Office User</cp:lastModifiedBy>
  <cp:revision>102</cp:revision>
  <dcterms:created xsi:type="dcterms:W3CDTF">2018-07-12T01:02:41Z</dcterms:created>
  <dcterms:modified xsi:type="dcterms:W3CDTF">2019-05-31T02:30:48Z</dcterms:modified>
</cp:coreProperties>
</file>