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9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2AD8-E83A-4CB1-9E9C-A4BAFD9B5F64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49C1-984A-4D00-9A85-E1E1C9CE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7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7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563" y="0"/>
            <a:ext cx="8431212" cy="8969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563" y="1524000"/>
            <a:ext cx="5491162" cy="2052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21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90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8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3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9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C4692-789C-435F-AC41-15FB76903222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3F030-567C-4CCA-AEA0-1497AFC9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5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ndeau Haut 150dp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Bandeau bas 15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558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 userDrawn="1"/>
        </p:nvSpPr>
        <p:spPr bwMode="auto">
          <a:xfrm>
            <a:off x="-13345" y="6442075"/>
            <a:ext cx="6969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107989" rIns="91430" bIns="10798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810F4791-E3B1-4CF2-9495-9A362CB56068}" type="slidenum"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7" r="-1" b="23784"/>
          <a:stretch/>
        </p:blipFill>
        <p:spPr bwMode="auto">
          <a:xfrm>
            <a:off x="7100596" y="6347654"/>
            <a:ext cx="730426" cy="48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aterre.onecert.fr/home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raterre.onecert.fr/home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raterre.onecert.fr/home.htm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file:///\\auriga\sicard\vo_hardware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ond DEUX 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24" y="3886200"/>
            <a:ext cx="7520881" cy="461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r-FR" sz="2400" b="1" u="sng" dirty="0" smtClean="0">
                <a:solidFill>
                  <a:schemeClr val="bg1"/>
                </a:solidFill>
              </a:rPr>
              <a:t>A. Sicard,</a:t>
            </a:r>
            <a:r>
              <a:rPr lang="en-US" altLang="fr-FR" sz="2400" b="1" dirty="0" smtClean="0">
                <a:solidFill>
                  <a:schemeClr val="bg1"/>
                </a:solidFill>
              </a:rPr>
              <a:t> D. Lazaro, S. </a:t>
            </a:r>
            <a:r>
              <a:rPr lang="en-US" altLang="fr-FR" sz="2400" b="1" dirty="0" err="1" smtClean="0">
                <a:solidFill>
                  <a:schemeClr val="bg1"/>
                </a:solidFill>
              </a:rPr>
              <a:t>Bourdarie</a:t>
            </a:r>
            <a:r>
              <a:rPr lang="en-US" altLang="fr-FR" sz="2400" b="1" dirty="0" smtClean="0">
                <a:solidFill>
                  <a:schemeClr val="bg1"/>
                </a:solidFill>
              </a:rPr>
              <a:t>, V. </a:t>
            </a:r>
            <a:r>
              <a:rPr lang="en-US" altLang="fr-FR" sz="2400" b="1" dirty="0" err="1" smtClean="0">
                <a:solidFill>
                  <a:schemeClr val="bg1"/>
                </a:solidFill>
              </a:rPr>
              <a:t>Maget</a:t>
            </a:r>
            <a:r>
              <a:rPr lang="en-US" altLang="fr-FR" sz="2400" b="1" dirty="0" smtClean="0">
                <a:solidFill>
                  <a:schemeClr val="bg1"/>
                </a:solidFill>
              </a:rPr>
              <a:t>, A. Brunet</a:t>
            </a:r>
            <a:endParaRPr lang="en-US" altLang="fr-FR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7213" y="2133600"/>
            <a:ext cx="79930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IPODE  :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Ionizing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Particle ONERA </a:t>
            </a:r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DatabasE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for Earth’s Radiation Belt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Analysis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5" name="Picture 12" descr="su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5" t="52951" b="8822"/>
          <a:stretch/>
        </p:blipFill>
        <p:spPr bwMode="gray">
          <a:xfrm>
            <a:off x="6156176" y="5589240"/>
            <a:ext cx="118905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t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203139" cy="29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92718" y="1916832"/>
            <a:ext cx="3583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b="1" dirty="0" smtClean="0">
                <a:cs typeface="Arial" charset="0"/>
              </a:rPr>
              <a:t>Monitoring the </a:t>
            </a:r>
            <a:r>
              <a:rPr lang="fr-FR" altLang="fr-FR" sz="1600" b="1" dirty="0" err="1">
                <a:cs typeface="Arial" charset="0"/>
              </a:rPr>
              <a:t>S</a:t>
            </a:r>
            <a:r>
              <a:rPr lang="fr-FR" altLang="fr-FR" sz="1600" b="1" dirty="0" err="1" smtClean="0">
                <a:cs typeface="Arial" charset="0"/>
              </a:rPr>
              <a:t>pace</a:t>
            </a:r>
            <a:r>
              <a:rPr lang="fr-FR" altLang="fr-FR" sz="1600" b="1" dirty="0" smtClean="0">
                <a:cs typeface="Arial" charset="0"/>
              </a:rPr>
              <a:t> </a:t>
            </a:r>
            <a:r>
              <a:rPr lang="fr-FR" altLang="fr-FR" sz="1600" b="1" dirty="0" err="1" smtClean="0">
                <a:cs typeface="Arial" charset="0"/>
              </a:rPr>
              <a:t>Environment</a:t>
            </a:r>
            <a:endParaRPr lang="fr-FR" altLang="fr-FR" sz="16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fr-FR" altLang="fr-FR" sz="1600" b="1" dirty="0">
                <a:cs typeface="Arial" charset="0"/>
              </a:rPr>
              <a:t>&amp; </a:t>
            </a:r>
            <a:r>
              <a:rPr lang="fr-FR" altLang="fr-FR" sz="1600" b="1" dirty="0" err="1" smtClean="0">
                <a:cs typeface="Arial" charset="0"/>
              </a:rPr>
              <a:t>events</a:t>
            </a:r>
            <a:r>
              <a:rPr lang="fr-FR" altLang="fr-FR" sz="1600" b="1" dirty="0" smtClean="0">
                <a:cs typeface="Arial" charset="0"/>
              </a:rPr>
              <a:t> </a:t>
            </a:r>
            <a:r>
              <a:rPr lang="fr-FR" altLang="fr-FR" sz="1600" b="1" dirty="0" err="1" smtClean="0">
                <a:cs typeface="Arial" charset="0"/>
              </a:rPr>
              <a:t>analysis</a:t>
            </a:r>
            <a:endParaRPr lang="fr-FR" altLang="fr-FR" sz="1600" b="1" dirty="0">
              <a:cs typeface="Arial" charset="0"/>
            </a:endParaRPr>
          </a:p>
        </p:txBody>
      </p:sp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4427984" y="1886779"/>
            <a:ext cx="4608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600" b="1" dirty="0" smtClean="0">
                <a:cs typeface="Arial" charset="0"/>
              </a:rPr>
              <a:t>Services *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400" b="1" dirty="0" smtClean="0">
                <a:cs typeface="Arial" charset="0"/>
              </a:rPr>
              <a:t>(Indices of </a:t>
            </a:r>
            <a:r>
              <a:rPr lang="fr-FR" altLang="fr-FR" sz="1400" b="1" dirty="0" err="1" smtClean="0">
                <a:cs typeface="Arial" charset="0"/>
              </a:rPr>
              <a:t>activity</a:t>
            </a:r>
            <a:r>
              <a:rPr lang="fr-FR" altLang="fr-FR" sz="1400" b="1" dirty="0" smtClean="0">
                <a:cs typeface="Arial" charset="0"/>
              </a:rPr>
              <a:t> of radiation </a:t>
            </a:r>
            <a:r>
              <a:rPr lang="fr-FR" altLang="fr-FR" sz="1400" b="1" dirty="0" err="1" smtClean="0">
                <a:cs typeface="Arial" charset="0"/>
              </a:rPr>
              <a:t>belts</a:t>
            </a:r>
            <a:r>
              <a:rPr lang="fr-FR" altLang="fr-FR" sz="1400" b="1" dirty="0" smtClean="0">
                <a:cs typeface="Arial" charset="0"/>
              </a:rPr>
              <a:t>, 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400" b="1" dirty="0" smtClean="0">
                <a:cs typeface="Arial" charset="0"/>
              </a:rPr>
              <a:t>Solar </a:t>
            </a:r>
            <a:r>
              <a:rPr lang="fr-FR" altLang="fr-FR" sz="1400" b="1" dirty="0" err="1" smtClean="0">
                <a:cs typeface="Arial" charset="0"/>
              </a:rPr>
              <a:t>flares</a:t>
            </a:r>
            <a:r>
              <a:rPr lang="fr-FR" altLang="fr-FR" sz="1400" b="1" dirty="0" smtClean="0">
                <a:cs typeface="Arial" charset="0"/>
              </a:rPr>
              <a:t> </a:t>
            </a:r>
            <a:r>
              <a:rPr lang="fr-FR" altLang="fr-FR" sz="1400" b="1" dirty="0" err="1" smtClean="0">
                <a:cs typeface="Arial" charset="0"/>
              </a:rPr>
              <a:t>eruption</a:t>
            </a:r>
            <a:r>
              <a:rPr lang="fr-FR" altLang="fr-FR" sz="1400" b="1" dirty="0" smtClean="0">
                <a:cs typeface="Arial" charset="0"/>
              </a:rPr>
              <a:t>)</a:t>
            </a:r>
            <a:endParaRPr lang="fr-FR" altLang="fr-FR" sz="1400" b="1" dirty="0">
              <a:cs typeface="Arial" charset="0"/>
            </a:endParaRPr>
          </a:p>
        </p:txBody>
      </p:sp>
      <p:sp>
        <p:nvSpPr>
          <p:cNvPr id="11272" name="AutoShape 24"/>
          <p:cNvSpPr>
            <a:spLocks noChangeArrowheads="1"/>
          </p:cNvSpPr>
          <p:nvPr/>
        </p:nvSpPr>
        <p:spPr bwMode="auto">
          <a:xfrm rot="1811624" flipH="1">
            <a:off x="5525686" y="1534239"/>
            <a:ext cx="882650" cy="266700"/>
          </a:xfrm>
          <a:prstGeom prst="leftArrow">
            <a:avLst>
              <a:gd name="adj1" fmla="val 50000"/>
              <a:gd name="adj2" fmla="val 8273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11275" name="AutoShape 27"/>
          <p:cNvSpPr>
            <a:spLocks noChangeArrowheads="1"/>
          </p:cNvSpPr>
          <p:nvPr/>
        </p:nvSpPr>
        <p:spPr bwMode="auto">
          <a:xfrm rot="-1811624">
            <a:off x="2470150" y="1544638"/>
            <a:ext cx="881063" cy="266700"/>
          </a:xfrm>
          <a:prstGeom prst="leftArrow">
            <a:avLst>
              <a:gd name="adj1" fmla="val 50000"/>
              <a:gd name="adj2" fmla="val 82589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11278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4629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Specific</a:t>
            </a: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 s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ervices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910681" y="1002308"/>
            <a:ext cx="3143250" cy="698500"/>
          </a:xfrm>
          <a:prstGeom prst="ellipse">
            <a:avLst/>
          </a:prstGeom>
          <a:solidFill>
            <a:srgbClr val="2727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b="1" dirty="0" smtClean="0">
                <a:solidFill>
                  <a:schemeClr val="bg1"/>
                </a:solidFill>
                <a:cs typeface="Arial" charset="0"/>
              </a:rPr>
              <a:t>IPODE@ONERA</a:t>
            </a:r>
            <a:endParaRPr lang="fr-FR" altLang="fr-FR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278" y="991761"/>
            <a:ext cx="28600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200" b="1" dirty="0">
                <a:cs typeface="Arial" charset="0"/>
              </a:rPr>
              <a:t>*</a:t>
            </a:r>
            <a:r>
              <a:rPr lang="en-US" altLang="fr-FR" sz="1200" b="1" dirty="0">
                <a:cs typeface="Arial" charset="0"/>
                <a:hlinkClick r:id="rId3"/>
              </a:rPr>
              <a:t>http://craterre.onecert.fr//home.html</a:t>
            </a:r>
            <a:endParaRPr lang="fr-FR" altLang="fr-FR" sz="1200" b="1" dirty="0">
              <a:cs typeface="Arial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737282" y="2586389"/>
            <a:ext cx="4155198" cy="2858835"/>
            <a:chOff x="4737282" y="2586389"/>
            <a:chExt cx="4155198" cy="28588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984" b="5341"/>
            <a:stretch/>
          </p:blipFill>
          <p:spPr bwMode="auto">
            <a:xfrm>
              <a:off x="4737282" y="2636912"/>
              <a:ext cx="2016224" cy="264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637" y="2586389"/>
              <a:ext cx="1982843" cy="285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520506" y="5589240"/>
            <a:ext cx="433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Possibility of service dedicated to specific needs</a:t>
            </a:r>
            <a:endParaRPr lang="en-US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02128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D. Lazaro, D. </a:t>
            </a:r>
            <a:r>
              <a:rPr lang="fr-FR" sz="1200" dirty="0" err="1" smtClean="0"/>
              <a:t>Boscher</a:t>
            </a:r>
            <a:r>
              <a:rPr lang="fr-FR" sz="1200" dirty="0" smtClean="0"/>
              <a:t>, S. </a:t>
            </a:r>
            <a:r>
              <a:rPr lang="fr-FR" sz="1200" dirty="0" err="1" smtClean="0"/>
              <a:t>Bourdarie</a:t>
            </a:r>
            <a:r>
              <a:rPr lang="fr-FR" sz="1200" dirty="0" smtClean="0"/>
              <a:t>, A. Sicard-Piet, G. Rolland, R. </a:t>
            </a:r>
            <a:r>
              <a:rPr lang="fr-FR" sz="1200" dirty="0" err="1" smtClean="0"/>
              <a:t>Ecoffet</a:t>
            </a:r>
            <a:r>
              <a:rPr lang="fr-FR" sz="1200" dirty="0" smtClean="0"/>
              <a:t> and E. </a:t>
            </a:r>
            <a:r>
              <a:rPr lang="fr-FR" sz="1200" dirty="0" err="1" smtClean="0"/>
              <a:t>Lorfèvre</a:t>
            </a:r>
            <a:r>
              <a:rPr lang="fr-FR" sz="1200" dirty="0" smtClean="0"/>
              <a:t> , </a:t>
            </a:r>
            <a:r>
              <a:rPr lang="en-US" sz="1200" dirty="0"/>
              <a:t>Radiation Belt Activity Indices </a:t>
            </a:r>
            <a:r>
              <a:rPr lang="en-US" sz="1200" dirty="0" smtClean="0"/>
              <a:t>and Solar </a:t>
            </a:r>
            <a:r>
              <a:rPr lang="en-US" sz="1200" dirty="0"/>
              <a:t>Proton Event </a:t>
            </a:r>
            <a:r>
              <a:rPr lang="en-US" sz="1200" dirty="0" smtClean="0"/>
              <a:t>Alarm, IEEE </a:t>
            </a:r>
            <a:r>
              <a:rPr lang="en-US" sz="1200" dirty="0" err="1" smtClean="0"/>
              <a:t>Nuc</a:t>
            </a:r>
            <a:r>
              <a:rPr lang="en-US" sz="1200" dirty="0" smtClean="0"/>
              <a:t>. Sci., </a:t>
            </a:r>
            <a:r>
              <a:rPr lang="en-US" sz="1200" dirty="0" err="1" smtClean="0"/>
              <a:t>vol</a:t>
            </a:r>
            <a:r>
              <a:rPr lang="en-US" sz="1200" dirty="0" smtClean="0"/>
              <a:t> 61 N°4.</a:t>
            </a:r>
            <a:endParaRPr lang="en-US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716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3690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Salammbô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5853172"/>
            <a:ext cx="9036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V. </a:t>
            </a:r>
            <a:r>
              <a:rPr lang="fr-FR" sz="1100" dirty="0" err="1"/>
              <a:t>Maget</a:t>
            </a:r>
            <a:r>
              <a:rPr lang="fr-FR" sz="1100" dirty="0"/>
              <a:t>, A. Sicard-Piet, S. </a:t>
            </a:r>
            <a:r>
              <a:rPr lang="fr-FR" sz="1100" dirty="0" err="1"/>
              <a:t>Bourdarie</a:t>
            </a:r>
            <a:r>
              <a:rPr lang="fr-FR" sz="1100" dirty="0"/>
              <a:t>, D. Lazaro, D.L. Turner, et al.. </a:t>
            </a:r>
            <a:r>
              <a:rPr lang="fr-FR" sz="1100" dirty="0" err="1"/>
              <a:t>Improved</a:t>
            </a:r>
            <a:r>
              <a:rPr lang="fr-FR" sz="1100" dirty="0"/>
              <a:t> </a:t>
            </a:r>
            <a:r>
              <a:rPr lang="fr-FR" sz="1100" dirty="0" err="1"/>
              <a:t>outer</a:t>
            </a:r>
            <a:r>
              <a:rPr lang="fr-FR" sz="1100" dirty="0"/>
              <a:t> </a:t>
            </a:r>
            <a:r>
              <a:rPr lang="fr-FR" sz="1100" dirty="0" err="1"/>
              <a:t>boundary</a:t>
            </a:r>
            <a:r>
              <a:rPr lang="fr-FR" sz="1100" dirty="0"/>
              <a:t> conditions for </a:t>
            </a:r>
            <a:r>
              <a:rPr lang="fr-FR" sz="1100" dirty="0" err="1"/>
              <a:t>outer</a:t>
            </a:r>
            <a:r>
              <a:rPr lang="fr-FR" sz="1100" dirty="0"/>
              <a:t> radiation </a:t>
            </a:r>
            <a:r>
              <a:rPr lang="fr-FR" sz="1100" dirty="0" err="1"/>
              <a:t>belt</a:t>
            </a:r>
            <a:r>
              <a:rPr lang="fr-FR" sz="1100" dirty="0"/>
              <a:t> data assimilation </a:t>
            </a:r>
            <a:r>
              <a:rPr lang="fr-FR" sz="1100" dirty="0" err="1"/>
              <a:t>using</a:t>
            </a:r>
            <a:r>
              <a:rPr lang="fr-FR" sz="1100" dirty="0"/>
              <a:t> THEMIS-SST data and the </a:t>
            </a:r>
            <a:r>
              <a:rPr lang="fr-FR" sz="1100" dirty="0" err="1"/>
              <a:t>Salammbo-EnKF</a:t>
            </a:r>
            <a:r>
              <a:rPr lang="fr-FR" sz="1100" dirty="0"/>
              <a:t> code. Journal of </a:t>
            </a:r>
            <a:r>
              <a:rPr lang="fr-FR" sz="1100" dirty="0" err="1"/>
              <a:t>Geophysical</a:t>
            </a:r>
            <a:r>
              <a:rPr lang="fr-FR" sz="1100" dirty="0"/>
              <a:t> </a:t>
            </a:r>
            <a:r>
              <a:rPr lang="fr-FR" sz="1100" dirty="0" err="1"/>
              <a:t>Research</a:t>
            </a:r>
            <a:r>
              <a:rPr lang="fr-FR" sz="1100" dirty="0"/>
              <a:t> : </a:t>
            </a:r>
            <a:r>
              <a:rPr lang="fr-FR" sz="1100" dirty="0" err="1"/>
              <a:t>Space</a:t>
            </a:r>
            <a:r>
              <a:rPr lang="fr-FR" sz="1100" dirty="0"/>
              <a:t> </a:t>
            </a:r>
            <a:r>
              <a:rPr lang="fr-FR" sz="1100" dirty="0" err="1"/>
              <a:t>Physics</a:t>
            </a:r>
            <a:r>
              <a:rPr lang="fr-FR" sz="1100" dirty="0"/>
              <a:t>, American </a:t>
            </a:r>
            <a:r>
              <a:rPr lang="fr-FR" sz="1100" dirty="0" err="1"/>
              <a:t>Geophysical</a:t>
            </a:r>
            <a:r>
              <a:rPr lang="fr-FR" sz="1100" dirty="0"/>
              <a:t> Union/</a:t>
            </a:r>
            <a:r>
              <a:rPr lang="fr-FR" sz="1100" dirty="0" err="1"/>
              <a:t>Wiley</a:t>
            </a:r>
            <a:r>
              <a:rPr lang="fr-FR" sz="1100" dirty="0"/>
              <a:t>, 2015, 120 (7), p. 5608-5622.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932040" y="1124744"/>
            <a:ext cx="3528392" cy="4721170"/>
            <a:chOff x="3300615" y="2276872"/>
            <a:chExt cx="2460371" cy="3816424"/>
          </a:xfrm>
        </p:grpSpPr>
        <p:sp>
          <p:nvSpPr>
            <p:cNvPr id="30" name="ZoneTexte 29"/>
            <p:cNvSpPr txBox="1"/>
            <p:nvPr/>
          </p:nvSpPr>
          <p:spPr>
            <a:xfrm>
              <a:off x="3347864" y="2276872"/>
              <a:ext cx="2413122" cy="5847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Comparison</a:t>
              </a:r>
            </a:p>
            <a:p>
              <a:pPr algn="ctr"/>
              <a:r>
                <a:rPr lang="en-US" sz="1600" b="1" dirty="0" smtClean="0"/>
                <a:t> with Salammbô</a:t>
              </a:r>
              <a:endParaRPr lang="en-US" sz="1600" b="1" dirty="0"/>
            </a:p>
          </p:txBody>
        </p:sp>
        <p:pic>
          <p:nvPicPr>
            <p:cNvPr id="31" name="Image 3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4"/>
            <a:stretch/>
          </p:blipFill>
          <p:spPr bwMode="auto">
            <a:xfrm>
              <a:off x="3300615" y="2945726"/>
              <a:ext cx="2423513" cy="3147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Groupe 36"/>
          <p:cNvGrpSpPr/>
          <p:nvPr/>
        </p:nvGrpSpPr>
        <p:grpSpPr>
          <a:xfrm>
            <a:off x="286866" y="1124744"/>
            <a:ext cx="4285134" cy="4453463"/>
            <a:chOff x="286866" y="1124744"/>
            <a:chExt cx="4285134" cy="4453463"/>
          </a:xfrm>
        </p:grpSpPr>
        <p:sp>
          <p:nvSpPr>
            <p:cNvPr id="33" name="ZoneTexte 32"/>
            <p:cNvSpPr txBox="1"/>
            <p:nvPr/>
          </p:nvSpPr>
          <p:spPr>
            <a:xfrm>
              <a:off x="751327" y="1124744"/>
              <a:ext cx="3460633" cy="738663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Construction of</a:t>
              </a:r>
            </a:p>
            <a:p>
              <a:pPr algn="ctr"/>
              <a:r>
                <a:rPr lang="en-US" sz="1600" b="1" dirty="0" smtClean="0"/>
                <a:t> boundary conditions</a:t>
              </a:r>
            </a:p>
            <a:p>
              <a:pPr algn="ctr"/>
              <a:endParaRPr lang="en-US" sz="900" b="1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2" r="12304" b="55276"/>
            <a:stretch/>
          </p:blipFill>
          <p:spPr>
            <a:xfrm>
              <a:off x="286866" y="1916832"/>
              <a:ext cx="4285134" cy="3286041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934592" y="5301208"/>
              <a:ext cx="349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Boundary condition for Salammbô from THEMIS data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8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4564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Data assimilation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43" y="1884362"/>
            <a:ext cx="6886575" cy="441166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2564" y="1003776"/>
                <a:ext cx="3303586" cy="719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𝐹𝑙𝑢𝑥</m:t>
                      </m:r>
                      <m:r>
                        <a:rPr lang="en-GB" sz="1400" i="1">
                          <a:latin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𝐸</m:t>
                      </m:r>
                      <m:r>
                        <a:rPr lang="en-GB" sz="1400" i="1">
                          <a:latin typeface="Cambria Math"/>
                        </a:rPr>
                        <m:t>)=2</m:t>
                      </m:r>
                      <m:r>
                        <a:rPr lang="en-GB" sz="1400" i="1">
                          <a:latin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GB" sz="1400" i="1">
                              <a:latin typeface="Cambria Math"/>
                            </a:rPr>
                            <m:t>𝑃𝑆𝐷</m:t>
                          </m:r>
                          <m:r>
                            <a:rPr lang="en-GB" sz="1400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1400" i="1">
                          <a:latin typeface="Cambria Math"/>
                        </a:rPr>
                        <m:t>×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𝛼</m:t>
                      </m:r>
                      <m:r>
                        <a:rPr lang="en-GB" sz="1400" i="1">
                          <a:latin typeface="Cambria Math"/>
                        </a:rPr>
                        <m:t> </m:t>
                      </m:r>
                      <m:r>
                        <a:rPr lang="en-GB" sz="1400" i="1">
                          <a:latin typeface="Cambria Math"/>
                        </a:rPr>
                        <m:t>𝑑</m:t>
                      </m:r>
                      <m:r>
                        <a:rPr lang="en-GB" sz="14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4" y="1003776"/>
                <a:ext cx="3303586" cy="7195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1550" y="948201"/>
                <a:ext cx="4195763" cy="812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𝐶𝑜𝑢𝑛𝑡</m:t>
                      </m:r>
                      <m:r>
                        <a:rPr lang="en-GB" sz="1600" i="1">
                          <a:latin typeface="Cambria Math"/>
                        </a:rPr>
                        <m:t> </m:t>
                      </m:r>
                      <m:r>
                        <a:rPr lang="en-GB" sz="1600" i="1">
                          <a:latin typeface="Cambria Math"/>
                        </a:rPr>
                        <m:t>𝑟𝑎𝑡𝑒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GB" sz="1600" i="1">
                              <a:latin typeface="Cambria Math"/>
                            </a:rPr>
                            <m:t>𝐹𝑙𝑢𝑥</m:t>
                          </m:r>
                          <m:r>
                            <a:rPr lang="en-GB" sz="1600" i="1">
                              <a:latin typeface="Cambria Math"/>
                            </a:rPr>
                            <m:t>(</m:t>
                          </m:r>
                          <m:r>
                            <a:rPr lang="en-GB" sz="1600" i="1">
                              <a:latin typeface="Cambria Math"/>
                            </a:rPr>
                            <m:t>𝐸</m:t>
                          </m:r>
                          <m:r>
                            <a:rPr lang="en-GB" sz="1600" i="1">
                              <a:latin typeface="Cambria Math"/>
                            </a:rPr>
                            <m:t>)×</m:t>
                          </m:r>
                          <m:r>
                            <a:rPr lang="en-GB" sz="1600" i="1">
                              <a:latin typeface="Cambria Math"/>
                            </a:rPr>
                            <m:t>𝑅𝑒𝑠𝑝𝑓𝑢𝑛𝑐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GB" sz="1600" i="1">
                              <a:latin typeface="Cambria Math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948201"/>
                <a:ext cx="4195763" cy="8120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267744" y="2348880"/>
            <a:ext cx="612068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IPODE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1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3858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Conclusion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08583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IPODE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developed</a:t>
            </a:r>
            <a:r>
              <a:rPr lang="fr-FR" sz="2400" dirty="0" smtClean="0"/>
              <a:t> at ONERA </a:t>
            </a:r>
            <a:r>
              <a:rPr lang="fr-FR" sz="2400" dirty="0" err="1" smtClean="0"/>
              <a:t>since</a:t>
            </a:r>
            <a:r>
              <a:rPr lang="fr-FR" sz="2400" dirty="0" smtClean="0"/>
              <a:t> 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10 </a:t>
            </a:r>
            <a:r>
              <a:rPr lang="fr-FR" sz="2400" dirty="0" err="1" smtClean="0"/>
              <a:t>years</a:t>
            </a:r>
            <a:r>
              <a:rPr lang="fr-FR" sz="2400" dirty="0" smtClean="0"/>
              <a:t> and </a:t>
            </a:r>
            <a:r>
              <a:rPr lang="fr-FR" sz="2400" dirty="0" err="1" smtClean="0"/>
              <a:t>contains</a:t>
            </a:r>
            <a:r>
              <a:rPr lang="fr-FR" sz="2400" dirty="0" smtClean="0"/>
              <a:t> 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100 couples SC/instrument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988840"/>
            <a:ext cx="564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IPODE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updated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day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new data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49289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In addition to the </a:t>
            </a:r>
            <a:r>
              <a:rPr lang="fr-FR" sz="2400" dirty="0" err="1" smtClean="0"/>
              <a:t>particles</a:t>
            </a:r>
            <a:r>
              <a:rPr lang="fr-FR" sz="2400" dirty="0" smtClean="0"/>
              <a:t> flux or </a:t>
            </a:r>
            <a:r>
              <a:rPr lang="fr-FR" sz="2400" dirty="0" err="1" smtClean="0"/>
              <a:t>counts</a:t>
            </a:r>
            <a:r>
              <a:rPr lang="fr-FR" sz="2400" dirty="0" smtClean="0"/>
              <a:t>, CDF files in IPODE </a:t>
            </a:r>
            <a:r>
              <a:rPr lang="fr-FR" sz="2400" dirty="0" err="1" smtClean="0"/>
              <a:t>contain</a:t>
            </a:r>
            <a:r>
              <a:rPr lang="fr-FR" sz="2400" dirty="0" smtClean="0"/>
              <a:t> </a:t>
            </a:r>
            <a:r>
              <a:rPr lang="fr-FR" sz="2400" dirty="0" err="1"/>
              <a:t>m</a:t>
            </a:r>
            <a:r>
              <a:rPr lang="fr-FR" sz="2400" dirty="0" err="1" smtClean="0"/>
              <a:t>agnetic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(L, L*, </a:t>
            </a:r>
            <a:r>
              <a:rPr lang="fr-FR" sz="2400" dirty="0" err="1" smtClean="0"/>
              <a:t>Bl</a:t>
            </a:r>
            <a:r>
              <a:rPr lang="fr-FR" sz="2400" dirty="0" smtClean="0"/>
              <a:t>, </a:t>
            </a:r>
            <a:r>
              <a:rPr lang="fr-FR" sz="2400" dirty="0" err="1" smtClean="0"/>
              <a:t>Beq</a:t>
            </a:r>
            <a:r>
              <a:rPr lang="fr-FR" sz="2400" dirty="0" smtClean="0"/>
              <a:t>, …) and </a:t>
            </a:r>
            <a:r>
              <a:rPr lang="fr-FR" sz="2400" dirty="0" err="1" smtClean="0"/>
              <a:t>some</a:t>
            </a:r>
            <a:r>
              <a:rPr lang="fr-FR" sz="2400" dirty="0" smtClean="0"/>
              <a:t> flags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indicate</a:t>
            </a:r>
            <a:r>
              <a:rPr lang="fr-FR" sz="2400" dirty="0" smtClean="0"/>
              <a:t> the </a:t>
            </a:r>
            <a:r>
              <a:rPr lang="fr-FR" sz="2400" dirty="0" err="1" smtClean="0"/>
              <a:t>quality</a:t>
            </a:r>
            <a:r>
              <a:rPr lang="fr-FR" sz="2400" dirty="0" smtClean="0"/>
              <a:t> of the data (saturation, contamination,…)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40770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IPODE </a:t>
            </a:r>
            <a:r>
              <a:rPr lang="fr-FR" sz="2400" dirty="0" err="1" smtClean="0"/>
              <a:t>is</a:t>
            </a:r>
            <a:r>
              <a:rPr lang="fr-FR" sz="2400" dirty="0" smtClean="0"/>
              <a:t> essential in </a:t>
            </a:r>
            <a:r>
              <a:rPr lang="fr-FR" sz="2400" dirty="0" err="1" smtClean="0"/>
              <a:t>many</a:t>
            </a:r>
            <a:r>
              <a:rPr lang="fr-FR" sz="2400" dirty="0" smtClean="0"/>
              <a:t> parts of </a:t>
            </a:r>
            <a:r>
              <a:rPr lang="fr-FR" sz="2400" dirty="0" err="1" smtClean="0"/>
              <a:t>our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activities</a:t>
            </a:r>
            <a:r>
              <a:rPr lang="fr-FR" sz="2400" dirty="0" smtClean="0"/>
              <a:t> at ONERA for the radiation </a:t>
            </a:r>
            <a:r>
              <a:rPr lang="fr-FR" sz="2400" dirty="0" err="1" smtClean="0"/>
              <a:t>belts</a:t>
            </a:r>
            <a:r>
              <a:rPr lang="fr-FR" sz="2400" dirty="0" smtClean="0"/>
              <a:t>: </a:t>
            </a:r>
            <a:r>
              <a:rPr lang="fr-FR" sz="2400" dirty="0" err="1" smtClean="0"/>
              <a:t>specification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, </a:t>
            </a:r>
            <a:r>
              <a:rPr lang="fr-FR" sz="2400" dirty="0" err="1" smtClean="0"/>
              <a:t>salammbô</a:t>
            </a:r>
            <a:r>
              <a:rPr lang="fr-FR" sz="2400" dirty="0" smtClean="0"/>
              <a:t>, data assimilation or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specific</a:t>
            </a:r>
            <a:r>
              <a:rPr lang="fr-FR" sz="2400" dirty="0" smtClean="0"/>
              <a:t> services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530120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err="1" smtClean="0"/>
              <a:t>Some</a:t>
            </a:r>
            <a:r>
              <a:rPr lang="fr-FR" sz="2400" dirty="0" smtClean="0"/>
              <a:t> data in IPODE are public and </a:t>
            </a:r>
            <a:r>
              <a:rPr lang="fr-FR" sz="2400" dirty="0" err="1" smtClean="0"/>
              <a:t>others</a:t>
            </a:r>
            <a:r>
              <a:rPr lang="fr-FR" sz="2400" dirty="0" smtClean="0"/>
              <a:t> are not.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50" dirty="0" smtClean="0"/>
          </a:p>
          <a:p>
            <a:r>
              <a:rPr lang="en-US" altLang="fr-FR" b="1" dirty="0" smtClean="0">
                <a:cs typeface="Arial" charset="0"/>
                <a:hlinkClick r:id="rId2"/>
              </a:rPr>
              <a:t>http</a:t>
            </a:r>
            <a:r>
              <a:rPr lang="en-US" altLang="fr-FR" b="1" dirty="0">
                <a:cs typeface="Arial" charset="0"/>
                <a:hlinkClick r:id="rId2"/>
              </a:rPr>
              <a:t>://craterre.onecert.fr//</a:t>
            </a:r>
            <a:r>
              <a:rPr lang="en-US" altLang="fr-FR" b="1" dirty="0" smtClean="0">
                <a:cs typeface="Arial" charset="0"/>
                <a:hlinkClick r:id="rId2"/>
              </a:rPr>
              <a:t>home.html</a:t>
            </a:r>
            <a:endParaRPr lang="fr-FR" altLang="fr-FR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1"/>
          <p:cNvSpPr txBox="1">
            <a:spLocks noChangeArrowheads="1"/>
          </p:cNvSpPr>
          <p:nvPr/>
        </p:nvSpPr>
        <p:spPr bwMode="auto">
          <a:xfrm>
            <a:off x="173038" y="188913"/>
            <a:ext cx="124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Outline</a:t>
            </a:r>
            <a:endParaRPr lang="en-US" altLang="fr-F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988840"/>
            <a:ext cx="7561263" cy="1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  <a:spAutoFit/>
          </a:bodyPr>
          <a:lstStyle>
            <a:lvl1pPr marL="608013" indent="-608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4556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2281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4236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96190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58145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fr-FR" sz="2000" b="1" kern="0" dirty="0" smtClean="0"/>
              <a:t>IPODE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Time and spatial coverage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Data sources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Update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3919" y="3717032"/>
            <a:ext cx="7561263" cy="25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  <a:spAutoFit/>
          </a:bodyPr>
          <a:lstStyle>
            <a:lvl1pPr marL="608013" indent="-608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4556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2281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4236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96190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58145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fr-FR" sz="2000" b="1" kern="0" dirty="0" smtClean="0"/>
              <a:t>Applications</a:t>
            </a:r>
            <a:endParaRPr lang="en-US" altLang="fr-FR" sz="1800" kern="0" dirty="0" smtClean="0"/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Specification models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Services (Alarm, radiation belts activity index)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Salammbô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r>
              <a:rPr lang="en-US" altLang="fr-FR" sz="1800" kern="0" dirty="0" smtClean="0"/>
              <a:t>Data assimilation</a:t>
            </a:r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endParaRPr lang="en-US" altLang="fr-FR" sz="1800" kern="0" dirty="0" smtClean="0"/>
          </a:p>
          <a:p>
            <a:pPr lvl="2" eaLnBrk="1" hangingPunct="1">
              <a:lnSpc>
                <a:spcPct val="110000"/>
              </a:lnSpc>
              <a:buFontTx/>
              <a:buChar char="•"/>
            </a:pPr>
            <a:endParaRPr lang="en-US" altLang="fr-FR" sz="18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3256" y="1255373"/>
            <a:ext cx="7561263" cy="4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  <a:spAutoFit/>
          </a:bodyPr>
          <a:lstStyle>
            <a:lvl1pPr marL="608013" indent="-608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4556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2281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4236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96190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58145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fr-FR" sz="2000" b="1" kern="0" dirty="0" smtClean="0"/>
              <a:t>Context</a:t>
            </a:r>
            <a:r>
              <a:rPr lang="en-US" altLang="fr-FR" sz="2000" kern="0" dirty="0" smtClean="0"/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528" y="5805264"/>
            <a:ext cx="7561263" cy="4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  <a:spAutoFit/>
          </a:bodyPr>
          <a:lstStyle>
            <a:lvl1pPr marL="608013" indent="-608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4556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2281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4236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96190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58145" indent="-381754" algn="l" defTabSz="914286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fr-FR" sz="2000" b="1" kern="0" dirty="0" smtClean="0"/>
              <a:t>Conclusion</a:t>
            </a:r>
            <a:r>
              <a:rPr lang="en-US" altLang="fr-FR" sz="2000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139310" y="6094413"/>
            <a:ext cx="32993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400" b="1" dirty="0">
                <a:cs typeface="Arial" charset="0"/>
              </a:rPr>
              <a:t>*</a:t>
            </a:r>
            <a:r>
              <a:rPr lang="en-US" altLang="fr-FR" sz="1400" b="1" dirty="0">
                <a:cs typeface="Arial" charset="0"/>
                <a:hlinkClick r:id="rId2"/>
              </a:rPr>
              <a:t>http://craterre.onecert.fr//home.html</a:t>
            </a:r>
            <a:endParaRPr lang="fr-FR" altLang="fr-FR" sz="1400" b="1" dirty="0">
              <a:cs typeface="Arial" charset="0"/>
            </a:endParaRPr>
          </a:p>
        </p:txBody>
      </p:sp>
      <p:sp>
        <p:nvSpPr>
          <p:cNvPr id="4101" name="ZoneTexte 5"/>
          <p:cNvSpPr txBox="1">
            <a:spLocks noChangeArrowheads="1"/>
          </p:cNvSpPr>
          <p:nvPr/>
        </p:nvSpPr>
        <p:spPr bwMode="auto">
          <a:xfrm>
            <a:off x="173038" y="188913"/>
            <a:ext cx="1330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Context</a:t>
            </a:r>
            <a:endParaRPr lang="en-US" altLang="fr-F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8313" y="980728"/>
            <a:ext cx="68225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rgbClr val="006600"/>
                </a:solidFill>
              </a:rPr>
              <a:t>User needs</a:t>
            </a:r>
          </a:p>
          <a:p>
            <a:endParaRPr lang="en-US" sz="800" b="1" u="sng" dirty="0" smtClean="0">
              <a:solidFill>
                <a:srgbClr val="0066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help understanding the dynamics of the radiation belts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develop specification models (local or global)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create services for specific needs (alarm, index of activity,…)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2250157"/>
            <a:ext cx="274876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rgbClr val="006600"/>
                </a:solidFill>
              </a:rPr>
              <a:t>Potential users</a:t>
            </a:r>
          </a:p>
          <a:p>
            <a:endParaRPr lang="en-US" sz="900" b="1" u="sng" dirty="0" smtClean="0">
              <a:solidFill>
                <a:srgbClr val="0066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Space industries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Scientist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Space agencies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3834333"/>
            <a:ext cx="480202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rgbClr val="006600"/>
                </a:solidFill>
              </a:rPr>
              <a:t>Financial support</a:t>
            </a:r>
          </a:p>
          <a:p>
            <a:endParaRPr lang="en-US" sz="900" b="1" u="sng" dirty="0" smtClean="0">
              <a:solidFill>
                <a:srgbClr val="0066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CNES (ONERA/CNES CRATERRE Project *)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ONERA own funding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79712" y="5096293"/>
            <a:ext cx="6261520" cy="461665"/>
          </a:xfrm>
          <a:prstGeom prst="rect">
            <a:avLst/>
          </a:prstGeom>
          <a:solidFill>
            <a:srgbClr val="339933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IPODE (</a:t>
            </a:r>
            <a:r>
              <a:rPr lang="en-US" sz="2400" b="1" dirty="0" err="1" smtClean="0"/>
              <a:t>Ionising</a:t>
            </a:r>
            <a:r>
              <a:rPr lang="en-US" sz="2400" b="1" dirty="0" smtClean="0"/>
              <a:t> Particle ONERA </a:t>
            </a:r>
            <a:r>
              <a:rPr lang="en-US" sz="2400" b="1" dirty="0" err="1" smtClean="0"/>
              <a:t>DatabasE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6" name="Flèche droite rayée 5"/>
          <p:cNvSpPr/>
          <p:nvPr/>
        </p:nvSpPr>
        <p:spPr bwMode="auto">
          <a:xfrm>
            <a:off x="802038" y="5091701"/>
            <a:ext cx="978408" cy="484632"/>
          </a:xfrm>
          <a:prstGeom prst="stripedRightArrow">
            <a:avLst>
              <a:gd name="adj1" fmla="val 41424"/>
              <a:gd name="adj2" fmla="val 5000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0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9887" y="2520312"/>
            <a:ext cx="5364163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46088" indent="-352425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63525" lvl="1" indent="-17145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altLang="fr-FR" sz="1600" dirty="0" smtClean="0">
                <a:cs typeface="Arial" charset="0"/>
              </a:rPr>
              <a:t>Charged particles (</a:t>
            </a:r>
            <a:r>
              <a:rPr lang="en-US" altLang="fr-FR" sz="1600" dirty="0">
                <a:cs typeface="Arial" charset="0"/>
              </a:rPr>
              <a:t>e-, </a:t>
            </a:r>
            <a:r>
              <a:rPr lang="en-US" altLang="fr-FR" sz="1600" dirty="0" err="1">
                <a:cs typeface="Arial" charset="0"/>
              </a:rPr>
              <a:t>p+,He</a:t>
            </a:r>
            <a:r>
              <a:rPr lang="en-US" altLang="fr-FR" sz="1600" dirty="0">
                <a:cs typeface="Arial" charset="0"/>
              </a:rPr>
              <a:t>)</a:t>
            </a:r>
          </a:p>
          <a:p>
            <a:pPr marL="263525" lvl="1" indent="-169863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altLang="fr-FR" sz="1600" dirty="0" smtClean="0">
                <a:cs typeface="Arial" charset="0"/>
              </a:rPr>
              <a:t>Heavy ions in the interplanetary medium</a:t>
            </a:r>
            <a:endParaRPr lang="en-US" altLang="fr-FR" sz="1600" dirty="0">
              <a:cs typeface="Arial" charset="0"/>
            </a:endParaRPr>
          </a:p>
          <a:p>
            <a:pPr marL="263525" lvl="1" indent="-169863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altLang="fr-FR" sz="1600" dirty="0" smtClean="0">
                <a:cs typeface="Arial" charset="0"/>
              </a:rPr>
              <a:t>Energy coverage e-</a:t>
            </a:r>
            <a:r>
              <a:rPr lang="en-US" altLang="fr-FR" sz="1600" dirty="0">
                <a:cs typeface="Arial" charset="0"/>
              </a:rPr>
              <a:t>: </a:t>
            </a:r>
            <a:r>
              <a:rPr lang="en-US" altLang="fr-FR" sz="1600" dirty="0" smtClean="0">
                <a:cs typeface="Arial" charset="0"/>
              </a:rPr>
              <a:t>~0.1 </a:t>
            </a:r>
            <a:r>
              <a:rPr lang="en-US" altLang="fr-FR" sz="1600" dirty="0">
                <a:cs typeface="Arial" charset="0"/>
              </a:rPr>
              <a:t>keV </a:t>
            </a:r>
            <a:r>
              <a:rPr lang="en-US" altLang="fr-FR" sz="1600" dirty="0" smtClean="0">
                <a:cs typeface="Arial" charset="0"/>
              </a:rPr>
              <a:t>to few MeV</a:t>
            </a:r>
            <a:endParaRPr lang="en-US" altLang="fr-FR" sz="1600" dirty="0">
              <a:cs typeface="Arial" charset="0"/>
            </a:endParaRPr>
          </a:p>
          <a:p>
            <a:pPr marL="263525" lvl="1" indent="-169863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altLang="fr-FR" sz="1600" dirty="0" smtClean="0">
                <a:cs typeface="Arial" charset="0"/>
              </a:rPr>
              <a:t>Energy coverage p</a:t>
            </a:r>
            <a:r>
              <a:rPr lang="en-US" altLang="fr-FR" sz="1600" dirty="0">
                <a:cs typeface="Arial" charset="0"/>
              </a:rPr>
              <a:t>+: </a:t>
            </a:r>
            <a:r>
              <a:rPr lang="en-US" altLang="fr-FR" sz="1600" dirty="0" smtClean="0">
                <a:cs typeface="Arial" charset="0"/>
              </a:rPr>
              <a:t>~0.1 </a:t>
            </a:r>
            <a:r>
              <a:rPr lang="en-US" altLang="fr-FR" sz="1600" dirty="0">
                <a:cs typeface="Arial" charset="0"/>
              </a:rPr>
              <a:t>keV </a:t>
            </a:r>
            <a:r>
              <a:rPr lang="en-US" altLang="fr-FR" sz="1600" dirty="0" smtClean="0">
                <a:cs typeface="Arial" charset="0"/>
              </a:rPr>
              <a:t>to few </a:t>
            </a:r>
            <a:r>
              <a:rPr lang="en-US" altLang="fr-FR" sz="1600" dirty="0">
                <a:cs typeface="Arial" charset="0"/>
              </a:rPr>
              <a:t>100 MeV</a:t>
            </a:r>
            <a:endParaRPr lang="en-GB" altLang="fr-FR" sz="1600" dirty="0"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 bwMode="auto">
          <a:xfrm>
            <a:off x="4745894" y="1268760"/>
            <a:ext cx="4218594" cy="480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508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>
                <a:solidFill>
                  <a:schemeClr val="bg1"/>
                </a:solidFill>
                <a:cs typeface="Arial" charset="0"/>
              </a:rPr>
              <a:t>IPODE 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Time and spatial coverage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-74" y="1052736"/>
            <a:ext cx="5580186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11213" indent="-354013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fr-FR" b="1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altLang="fr-FR" dirty="0" err="1">
                <a:cs typeface="Arial" charset="0"/>
              </a:rPr>
              <a:t>onising</a:t>
            </a:r>
            <a:r>
              <a:rPr lang="en-US" altLang="fr-FR" dirty="0">
                <a:cs typeface="Arial" charset="0"/>
              </a:rPr>
              <a:t> </a:t>
            </a:r>
            <a:r>
              <a:rPr lang="en-US" altLang="fr-FR" b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fr-FR" dirty="0">
                <a:cs typeface="Arial" charset="0"/>
              </a:rPr>
              <a:t>article </a:t>
            </a:r>
            <a:r>
              <a:rPr lang="en-US" altLang="fr-FR" b="1" dirty="0" err="1">
                <a:solidFill>
                  <a:srgbClr val="FF0000"/>
                </a:solidFill>
                <a:cs typeface="Arial" charset="0"/>
              </a:rPr>
              <a:t>O</a:t>
            </a:r>
            <a:r>
              <a:rPr lang="en-US" altLang="fr-FR" dirty="0" err="1">
                <a:cs typeface="Arial" charset="0"/>
              </a:rPr>
              <a:t>nera</a:t>
            </a:r>
            <a:r>
              <a:rPr lang="en-US" altLang="fr-FR" dirty="0">
                <a:cs typeface="Arial" charset="0"/>
              </a:rPr>
              <a:t> </a:t>
            </a:r>
            <a:r>
              <a:rPr lang="en-US" altLang="fr-FR" b="1" dirty="0" err="1" smtClean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altLang="fr-FR" dirty="0" err="1" smtClean="0">
                <a:cs typeface="Arial" charset="0"/>
              </a:rPr>
              <a:t>atabas</a:t>
            </a:r>
            <a:r>
              <a:rPr lang="en-US" altLang="fr-FR" b="1" dirty="0" err="1" smtClean="0">
                <a:solidFill>
                  <a:srgbClr val="FF0000"/>
                </a:solidFill>
                <a:cs typeface="Arial" charset="0"/>
              </a:rPr>
              <a:t>E</a:t>
            </a:r>
            <a:endParaRPr lang="en-US" altLang="fr-FR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fr-FR" sz="1050" b="1" dirty="0">
              <a:solidFill>
                <a:srgbClr val="FF0000"/>
              </a:solidFill>
              <a:cs typeface="Arial" charset="0"/>
            </a:endParaRPr>
          </a:p>
          <a:p>
            <a:pPr marL="355600" lvl="1" indent="-173038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altLang="fr-FR" sz="1600" dirty="0" smtClean="0">
                <a:cs typeface="Arial" charset="0"/>
              </a:rPr>
              <a:t>More than one hundred couples </a:t>
            </a:r>
            <a:r>
              <a:rPr lang="en-US" altLang="fr-FR" sz="1600" dirty="0">
                <a:cs typeface="Arial" charset="0"/>
              </a:rPr>
              <a:t>SC/instrument</a:t>
            </a:r>
          </a:p>
          <a:p>
            <a:pPr marL="355600" lvl="1" indent="-173038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GB" altLang="fr-FR" sz="1600" dirty="0" smtClean="0">
                <a:cs typeface="Arial" charset="0"/>
              </a:rPr>
              <a:t>Several kind of orbits</a:t>
            </a:r>
            <a:endParaRPr lang="en-GB" altLang="fr-FR" sz="1600" dirty="0">
              <a:cs typeface="Arial" charset="0"/>
            </a:endParaRPr>
          </a:p>
          <a:p>
            <a:pPr marL="355600" lvl="1" indent="-173038" eaLnBrk="1" hangingPunct="1">
              <a:spcBef>
                <a:spcPts val="300"/>
              </a:spcBef>
              <a:buFont typeface="Arial" charset="0"/>
              <a:buChar char="•"/>
              <a:tabLst>
                <a:tab pos="355600" algn="l"/>
              </a:tabLst>
            </a:pPr>
            <a:r>
              <a:rPr lang="en-GB" altLang="fr-FR" sz="1600" dirty="0" smtClean="0">
                <a:cs typeface="Arial" charset="0"/>
              </a:rPr>
              <a:t>Time resolution from seconds to minutes</a:t>
            </a:r>
          </a:p>
          <a:p>
            <a:pPr marL="355600" lvl="1" indent="-173038" eaLnBrk="1" hangingPunct="1">
              <a:spcBef>
                <a:spcPts val="300"/>
              </a:spcBef>
              <a:buFont typeface="Arial" charset="0"/>
              <a:buChar char="•"/>
              <a:tabLst>
                <a:tab pos="355600" algn="l"/>
              </a:tabLst>
            </a:pPr>
            <a:endParaRPr lang="en-US" altLang="fr-FR" sz="1600" dirty="0">
              <a:cs typeface="Arial" charset="0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5954"/>
            <a:ext cx="6861175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8"/>
          <a:stretch/>
        </p:blipFill>
        <p:spPr bwMode="auto">
          <a:xfrm>
            <a:off x="1115616" y="1518046"/>
            <a:ext cx="7315200" cy="48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6" y="2132856"/>
            <a:ext cx="7670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3228"/>
            <a:ext cx="7545388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" y="1773461"/>
            <a:ext cx="79898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4140" r="11055" b="4395"/>
          <a:stretch>
            <a:fillRect/>
          </a:stretch>
        </p:blipFill>
        <p:spPr bwMode="auto">
          <a:xfrm>
            <a:off x="5772150" y="2241550"/>
            <a:ext cx="253365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763" y="1019175"/>
            <a:ext cx="4533900" cy="5038725"/>
            <a:chOff x="189174" y="1019175"/>
            <a:chExt cx="4533775" cy="5038725"/>
          </a:xfrm>
        </p:grpSpPr>
        <p:sp>
          <p:nvSpPr>
            <p:cNvPr id="7" name="Ellipse 6"/>
            <p:cNvSpPr/>
            <p:nvPr/>
          </p:nvSpPr>
          <p:spPr bwMode="auto">
            <a:xfrm rot="20553717">
              <a:off x="2902136" y="1019175"/>
              <a:ext cx="1820813" cy="503872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6179" name="ZoneTexte 9"/>
            <p:cNvSpPr txBox="1">
              <a:spLocks noChangeArrowheads="1"/>
            </p:cNvSpPr>
            <p:nvPr/>
          </p:nvSpPr>
          <p:spPr bwMode="auto">
            <a:xfrm>
              <a:off x="189174" y="1238681"/>
              <a:ext cx="1260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>
                  <a:solidFill>
                    <a:srgbClr val="FF0000"/>
                  </a:solidFill>
                  <a:cs typeface="Arial" charset="0"/>
                </a:rPr>
                <a:t>CLUSTER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763" y="1042988"/>
            <a:ext cx="5060950" cy="1947862"/>
            <a:chOff x="188378" y="1042988"/>
            <a:chExt cx="5061621" cy="1947862"/>
          </a:xfrm>
        </p:grpSpPr>
        <p:sp>
          <p:nvSpPr>
            <p:cNvPr id="6176" name="Freeform 8"/>
            <p:cNvSpPr>
              <a:spLocks/>
            </p:cNvSpPr>
            <p:nvPr/>
          </p:nvSpPr>
          <p:spPr bwMode="auto">
            <a:xfrm>
              <a:off x="2079762" y="1042988"/>
              <a:ext cx="3170237" cy="1947862"/>
            </a:xfrm>
            <a:custGeom>
              <a:avLst/>
              <a:gdLst>
                <a:gd name="T0" fmla="*/ 2147483647 w 1997"/>
                <a:gd name="T1" fmla="*/ 2147483647 h 1227"/>
                <a:gd name="T2" fmla="*/ 2147483647 w 1997"/>
                <a:gd name="T3" fmla="*/ 2147483647 h 1227"/>
                <a:gd name="T4" fmla="*/ 2147483647 w 1997"/>
                <a:gd name="T5" fmla="*/ 2147483647 h 1227"/>
                <a:gd name="T6" fmla="*/ 2147483647 w 1997"/>
                <a:gd name="T7" fmla="*/ 2147483647 h 1227"/>
                <a:gd name="T8" fmla="*/ 2147483647 w 1997"/>
                <a:gd name="T9" fmla="*/ 2147483647 h 1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7" h="1227">
                  <a:moveTo>
                    <a:pt x="836" y="964"/>
                  </a:moveTo>
                  <a:cubicBezTo>
                    <a:pt x="334" y="733"/>
                    <a:pt x="0" y="388"/>
                    <a:pt x="89" y="194"/>
                  </a:cubicBezTo>
                  <a:cubicBezTo>
                    <a:pt x="179" y="0"/>
                    <a:pt x="658" y="30"/>
                    <a:pt x="1160" y="262"/>
                  </a:cubicBezTo>
                  <a:cubicBezTo>
                    <a:pt x="1662" y="494"/>
                    <a:pt x="1997" y="839"/>
                    <a:pt x="1907" y="1033"/>
                  </a:cubicBezTo>
                  <a:cubicBezTo>
                    <a:pt x="1818" y="1227"/>
                    <a:pt x="1338" y="1196"/>
                    <a:pt x="836" y="964"/>
                  </a:cubicBezTo>
                </a:path>
              </a:pathLst>
            </a:custGeom>
            <a:noFill/>
            <a:ln w="20638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ZoneTexte 9"/>
            <p:cNvSpPr txBox="1">
              <a:spLocks noChangeArrowheads="1"/>
            </p:cNvSpPr>
            <p:nvPr/>
          </p:nvSpPr>
          <p:spPr bwMode="auto">
            <a:xfrm>
              <a:off x="188378" y="1587787"/>
              <a:ext cx="850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>
                  <a:solidFill>
                    <a:srgbClr val="0070C0"/>
                  </a:solidFill>
                  <a:cs typeface="Arial" charset="0"/>
                </a:rPr>
                <a:t>GOES</a:t>
              </a: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15875" y="1644650"/>
            <a:ext cx="3836988" cy="984250"/>
            <a:chOff x="199565" y="1644650"/>
            <a:chExt cx="3837584" cy="984251"/>
          </a:xfrm>
        </p:grpSpPr>
        <p:sp>
          <p:nvSpPr>
            <p:cNvPr id="25" name="Ellipse 24"/>
            <p:cNvSpPr/>
            <p:nvPr/>
          </p:nvSpPr>
          <p:spPr bwMode="auto">
            <a:xfrm rot="396541">
              <a:off x="2397006" y="1644650"/>
              <a:ext cx="1640143" cy="719139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6175" name="ZoneTexte 9"/>
            <p:cNvSpPr txBox="1">
              <a:spLocks noChangeArrowheads="1"/>
            </p:cNvSpPr>
            <p:nvPr/>
          </p:nvSpPr>
          <p:spPr bwMode="auto">
            <a:xfrm>
              <a:off x="199565" y="2259013"/>
              <a:ext cx="1042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>
                  <a:solidFill>
                    <a:srgbClr val="00B050"/>
                  </a:solidFill>
                  <a:cs typeface="Arial" charset="0"/>
                </a:rPr>
                <a:t>RBSP-A</a:t>
              </a:r>
            </a:p>
          </p:txBody>
        </p: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20638" y="1738313"/>
            <a:ext cx="3956050" cy="1295400"/>
            <a:chOff x="204211" y="1738313"/>
            <a:chExt cx="3956763" cy="1295400"/>
          </a:xfrm>
        </p:grpSpPr>
        <p:sp>
          <p:nvSpPr>
            <p:cNvPr id="4" name="Ellipse 3"/>
            <p:cNvSpPr/>
            <p:nvPr/>
          </p:nvSpPr>
          <p:spPr bwMode="auto">
            <a:xfrm rot="20917668">
              <a:off x="1979356" y="1738313"/>
              <a:ext cx="2181618" cy="1295400"/>
            </a:xfrm>
            <a:prstGeom prst="ellips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6173" name="ZoneTexte 9"/>
            <p:cNvSpPr txBox="1">
              <a:spLocks noChangeArrowheads="1"/>
            </p:cNvSpPr>
            <p:nvPr/>
          </p:nvSpPr>
          <p:spPr bwMode="auto">
            <a:xfrm>
              <a:off x="204211" y="1918423"/>
              <a:ext cx="1287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>
                  <a:solidFill>
                    <a:srgbClr val="7030A0"/>
                  </a:solidFill>
                  <a:cs typeface="Arial" charset="0"/>
                </a:rPr>
                <a:t>THEMIS-A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25400" y="933450"/>
            <a:ext cx="3954463" cy="5278438"/>
            <a:chOff x="209296" y="932727"/>
            <a:chExt cx="3954853" cy="5279161"/>
          </a:xfrm>
        </p:grpSpPr>
        <p:sp>
          <p:nvSpPr>
            <p:cNvPr id="6170" name="ZoneTexte 9"/>
            <p:cNvSpPr txBox="1">
              <a:spLocks noChangeArrowheads="1"/>
            </p:cNvSpPr>
            <p:nvPr/>
          </p:nvSpPr>
          <p:spPr bwMode="auto">
            <a:xfrm>
              <a:off x="209296" y="932727"/>
              <a:ext cx="7223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>
                  <a:solidFill>
                    <a:srgbClr val="080808"/>
                  </a:solidFill>
                  <a:cs typeface="Arial" charset="0"/>
                </a:rPr>
                <a:t>XMM</a:t>
              </a:r>
            </a:p>
          </p:txBody>
        </p:sp>
        <p:sp>
          <p:nvSpPr>
            <p:cNvPr id="19" name="Ellipse 18"/>
            <p:cNvSpPr/>
            <p:nvPr/>
          </p:nvSpPr>
          <p:spPr bwMode="auto">
            <a:xfrm rot="2012913">
              <a:off x="1103147" y="991473"/>
              <a:ext cx="3061002" cy="522041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6152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501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>
                <a:solidFill>
                  <a:schemeClr val="bg1"/>
                </a:solidFill>
                <a:cs typeface="Arial" charset="0"/>
              </a:rPr>
              <a:t>IPODE 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Time and spatial coverage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9434" r="14896"/>
          <a:stretch>
            <a:fillRect/>
          </a:stretch>
        </p:blipFill>
        <p:spPr bwMode="auto">
          <a:xfrm>
            <a:off x="3227388" y="1693863"/>
            <a:ext cx="5635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Connecteur droit 26"/>
          <p:cNvCxnSpPr/>
          <p:nvPr/>
        </p:nvCxnSpPr>
        <p:spPr bwMode="auto">
          <a:xfrm>
            <a:off x="7526338" y="2276475"/>
            <a:ext cx="633412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>
            <a:off x="8243888" y="2212975"/>
            <a:ext cx="0" cy="2586038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Connecteur droit 40"/>
          <p:cNvCxnSpPr/>
          <p:nvPr/>
        </p:nvCxnSpPr>
        <p:spPr bwMode="auto">
          <a:xfrm>
            <a:off x="5238750" y="4781550"/>
            <a:ext cx="3105150" cy="46038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Connecteur droit 42"/>
          <p:cNvCxnSpPr/>
          <p:nvPr/>
        </p:nvCxnSpPr>
        <p:spPr bwMode="auto">
          <a:xfrm flipV="1">
            <a:off x="5497513" y="2255838"/>
            <a:ext cx="1223962" cy="6350"/>
          </a:xfrm>
          <a:prstGeom prst="line">
            <a:avLst/>
          </a:prstGeom>
          <a:noFill/>
          <a:ln w="127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9" name="Groupe 8"/>
          <p:cNvGrpSpPr/>
          <p:nvPr/>
        </p:nvGrpSpPr>
        <p:grpSpPr>
          <a:xfrm>
            <a:off x="5421313" y="889000"/>
            <a:ext cx="2160587" cy="4108450"/>
            <a:chOff x="5421313" y="889000"/>
            <a:chExt cx="2160587" cy="4108450"/>
          </a:xfrm>
        </p:grpSpPr>
        <p:sp>
          <p:nvSpPr>
            <p:cNvPr id="18" name="Arc 17"/>
            <p:cNvSpPr/>
            <p:nvPr/>
          </p:nvSpPr>
          <p:spPr bwMode="auto">
            <a:xfrm rot="20580840">
              <a:off x="6470650" y="2071688"/>
              <a:ext cx="1111250" cy="2925762"/>
            </a:xfrm>
            <a:prstGeom prst="arc">
              <a:avLst>
                <a:gd name="adj1" fmla="val 15366067"/>
                <a:gd name="adj2" fmla="val 6234607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6167" name="ZoneTexte 9"/>
            <p:cNvSpPr txBox="1">
              <a:spLocks noChangeArrowheads="1"/>
            </p:cNvSpPr>
            <p:nvPr/>
          </p:nvSpPr>
          <p:spPr bwMode="auto">
            <a:xfrm>
              <a:off x="5421313" y="889000"/>
              <a:ext cx="1159480" cy="36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 dirty="0">
                  <a:solidFill>
                    <a:srgbClr val="FF0000"/>
                  </a:solidFill>
                  <a:cs typeface="Arial" charset="0"/>
                </a:rPr>
                <a:t>JASON-2</a:t>
              </a:r>
            </a:p>
          </p:txBody>
        </p: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5427663" y="1590675"/>
            <a:ext cx="3276600" cy="3375025"/>
            <a:chOff x="5438772" y="1610395"/>
            <a:chExt cx="3275254" cy="3375554"/>
          </a:xfrm>
        </p:grpSpPr>
        <p:sp>
          <p:nvSpPr>
            <p:cNvPr id="6162" name="ZoneTexte 9"/>
            <p:cNvSpPr txBox="1">
              <a:spLocks noChangeArrowheads="1"/>
            </p:cNvSpPr>
            <p:nvPr/>
          </p:nvSpPr>
          <p:spPr bwMode="auto">
            <a:xfrm>
              <a:off x="5438772" y="1610395"/>
              <a:ext cx="32752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 dirty="0">
                  <a:solidFill>
                    <a:srgbClr val="0070C0"/>
                  </a:solidFill>
                  <a:cs typeface="Arial" charset="0"/>
                </a:rPr>
                <a:t>NOAA-15/</a:t>
              </a:r>
              <a:r>
                <a:rPr lang="en-US" altLang="fr-FR" dirty="0">
                  <a:solidFill>
                    <a:srgbClr val="00B0F0"/>
                  </a:solidFill>
                  <a:cs typeface="Arial" charset="0"/>
                </a:rPr>
                <a:t>NOAA-18</a:t>
              </a:r>
              <a:r>
                <a:rPr lang="en-US" altLang="fr-FR" dirty="0">
                  <a:solidFill>
                    <a:srgbClr val="0070C0"/>
                  </a:solidFill>
                  <a:cs typeface="Arial" charset="0"/>
                </a:rPr>
                <a:t>/</a:t>
              </a:r>
              <a:r>
                <a:rPr lang="en-US" altLang="fr-FR" dirty="0">
                  <a:solidFill>
                    <a:srgbClr val="00FFCC"/>
                  </a:solidFill>
                  <a:cs typeface="Arial" charset="0"/>
                </a:rPr>
                <a:t>NOAA-19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 rot="11718137">
              <a:off x="6541631" y="2185160"/>
              <a:ext cx="771208" cy="2773797"/>
            </a:xfrm>
            <a:prstGeom prst="arc">
              <a:avLst>
                <a:gd name="adj1" fmla="val 15595308"/>
                <a:gd name="adj2" fmla="val 5919143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rot="17374409">
              <a:off x="5538749" y="2466042"/>
              <a:ext cx="2772209" cy="2267605"/>
            </a:xfrm>
            <a:prstGeom prst="arc">
              <a:avLst>
                <a:gd name="adj1" fmla="val 7739358"/>
                <a:gd name="adj2" fmla="val 2738518"/>
              </a:avLst>
            </a:prstGeom>
            <a:noFill/>
            <a:ln w="38100" cap="flat" cmpd="sng" algn="ctr">
              <a:solidFill>
                <a:srgbClr val="00FF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22" name="Arc 21"/>
            <p:cNvSpPr/>
            <p:nvPr/>
          </p:nvSpPr>
          <p:spPr bwMode="auto">
            <a:xfrm rot="11673207">
              <a:off x="6795530" y="2147054"/>
              <a:ext cx="296741" cy="2803964"/>
            </a:xfrm>
            <a:prstGeom prst="arc">
              <a:avLst>
                <a:gd name="adj1" fmla="val 16000733"/>
                <a:gd name="adj2" fmla="val 5612818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  <a:cs typeface="Arial" charset="0"/>
              </a:endParaRPr>
            </a:p>
          </p:txBody>
        </p:sp>
      </p:grp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141538" y="2443163"/>
            <a:ext cx="4402167" cy="1954381"/>
          </a:xfrm>
          <a:prstGeom prst="rect">
            <a:avLst/>
          </a:prstGeom>
          <a:solidFill>
            <a:srgbClr val="FFCC99"/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600" b="1" u="sng" dirty="0" smtClean="0">
                <a:cs typeface="Arial" charset="0"/>
              </a:rPr>
              <a:t>Spacecraft alive on 24/05/2018 in IPODE</a:t>
            </a:r>
            <a:r>
              <a:rPr lang="en-US" altLang="fr-FR" sz="1600" b="1" dirty="0" smtClean="0">
                <a:cs typeface="Arial" charset="0"/>
              </a:rPr>
              <a:t>:</a:t>
            </a:r>
            <a:endParaRPr lang="en-US" altLang="fr-FR" sz="1600" b="1" dirty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fr-FR" sz="1600" dirty="0">
                <a:cs typeface="Arial" charset="0"/>
              </a:rPr>
              <a:t> ACE			NOAA-15/18/19</a:t>
            </a:r>
          </a:p>
          <a:p>
            <a:pPr eaLnBrk="1" hangingPunct="1">
              <a:spcBef>
                <a:spcPts val="600"/>
              </a:spcBef>
            </a:pPr>
            <a:r>
              <a:rPr lang="en-US" altLang="fr-FR" sz="1600" dirty="0">
                <a:cs typeface="Arial" charset="0"/>
              </a:rPr>
              <a:t>CLUSTER-1/2/3/4		RBSP-A/B</a:t>
            </a:r>
          </a:p>
          <a:p>
            <a:pPr eaLnBrk="1" hangingPunct="1">
              <a:spcBef>
                <a:spcPts val="600"/>
              </a:spcBef>
            </a:pPr>
            <a:r>
              <a:rPr lang="en-US" altLang="fr-FR" sz="1600" dirty="0">
                <a:cs typeface="Arial" charset="0"/>
              </a:rPr>
              <a:t>GOES-13/15		</a:t>
            </a:r>
            <a:r>
              <a:rPr lang="en-US" altLang="fr-FR" sz="1600" dirty="0" smtClean="0">
                <a:cs typeface="Arial" charset="0"/>
              </a:rPr>
              <a:t>THEMIS-A/D/E</a:t>
            </a:r>
            <a:endParaRPr lang="en-US" altLang="fr-FR" sz="1600" dirty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fr-FR" sz="1600" dirty="0">
                <a:cs typeface="Arial" charset="0"/>
              </a:rPr>
              <a:t>INTEGRAL		</a:t>
            </a:r>
            <a:r>
              <a:rPr lang="en-US" altLang="fr-FR" sz="1600" dirty="0" smtClean="0">
                <a:cs typeface="Arial" charset="0"/>
              </a:rPr>
              <a:t>XMM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fr-FR" sz="1600" dirty="0" smtClean="0">
                <a:cs typeface="Arial" charset="0"/>
              </a:rPr>
              <a:t>JASON-2/3	</a:t>
            </a:r>
            <a:r>
              <a:rPr lang="en-US" altLang="fr-FR" sz="1600" dirty="0">
                <a:cs typeface="Arial" charset="0"/>
              </a:rPr>
              <a:t>	</a:t>
            </a:r>
            <a:r>
              <a:rPr lang="en-US" altLang="fr-FR" sz="1600" dirty="0" smtClean="0">
                <a:cs typeface="Arial" charset="0"/>
              </a:rPr>
              <a:t>METOP-01/02</a:t>
            </a:r>
            <a:endParaRPr lang="en-US" altLang="fr-FR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3813" y="992188"/>
            <a:ext cx="6049962" cy="338137"/>
          </a:xfrm>
        </p:spPr>
        <p:txBody>
          <a:bodyPr/>
          <a:lstStyle/>
          <a:p>
            <a:pPr lvl="1" eaLnBrk="1" hangingPunct="1"/>
            <a:r>
              <a:rPr lang="en-US" altLang="fr-FR" sz="1600" dirty="0" smtClean="0"/>
              <a:t>Collaborations between ONERA and international institutions</a:t>
            </a:r>
            <a:endParaRPr lang="en-US" altLang="fr-FR" sz="1400" dirty="0" smtClean="0"/>
          </a:p>
        </p:txBody>
      </p:sp>
      <p:pic>
        <p:nvPicPr>
          <p:cNvPr id="717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054225"/>
            <a:ext cx="57038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19"/>
          <p:cNvSpPr>
            <a:spLocks noChangeArrowheads="1"/>
          </p:cNvSpPr>
          <p:nvPr/>
        </p:nvSpPr>
        <p:spPr bwMode="auto">
          <a:xfrm>
            <a:off x="2943225" y="5373688"/>
            <a:ext cx="3143250" cy="698500"/>
          </a:xfrm>
          <a:prstGeom prst="ellipse">
            <a:avLst/>
          </a:prstGeom>
          <a:solidFill>
            <a:srgbClr val="2727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>
                <a:solidFill>
                  <a:schemeClr val="bg1"/>
                </a:solidFill>
                <a:cs typeface="Arial" charset="0"/>
              </a:rPr>
              <a:t>IPODE@ONERA</a:t>
            </a:r>
          </a:p>
        </p:txBody>
      </p:sp>
      <p:sp>
        <p:nvSpPr>
          <p:cNvPr id="7173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>
                <a:solidFill>
                  <a:schemeClr val="bg1"/>
                </a:solidFill>
                <a:cs typeface="Arial" charset="0"/>
              </a:rPr>
              <a:t>IPODE 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Sources of data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74" name="Groupe 73"/>
          <p:cNvGrpSpPr>
            <a:grpSpLocks/>
          </p:cNvGrpSpPr>
          <p:nvPr/>
        </p:nvGrpSpPr>
        <p:grpSpPr bwMode="auto">
          <a:xfrm>
            <a:off x="4498975" y="1463675"/>
            <a:ext cx="3378200" cy="1476375"/>
            <a:chOff x="4255607" y="1463302"/>
            <a:chExt cx="3378799" cy="1476694"/>
          </a:xfrm>
        </p:grpSpPr>
        <p:pic>
          <p:nvPicPr>
            <p:cNvPr id="7193" name="Picture 10" descr="msu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44769"/>
              <a:ext cx="902166" cy="30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14" descr="es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16"/>
            <a:stretch>
              <a:fillRect/>
            </a:stretch>
          </p:blipFill>
          <p:spPr bwMode="auto">
            <a:xfrm>
              <a:off x="5001181" y="1618217"/>
              <a:ext cx="692421" cy="24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16" descr="CNES_nom_cent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286" y="1463302"/>
              <a:ext cx="623407" cy="5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17" descr="IR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941" y="1539386"/>
              <a:ext cx="789395" cy="41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Ellipse 70"/>
            <p:cNvSpPr>
              <a:spLocks noChangeAspect="1"/>
            </p:cNvSpPr>
            <p:nvPr/>
          </p:nvSpPr>
          <p:spPr bwMode="auto">
            <a:xfrm>
              <a:off x="4255607" y="2574236"/>
              <a:ext cx="365760" cy="36576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fr-FR">
                <a:cs typeface="Arial" charset="0"/>
              </a:endParaRPr>
            </a:p>
          </p:txBody>
        </p:sp>
        <p:cxnSp>
          <p:nvCxnSpPr>
            <p:cNvPr id="73" name="Connecteur droit avec flèche 72"/>
            <p:cNvCxnSpPr>
              <a:stCxn id="7197" idx="7"/>
            </p:cNvCxnSpPr>
            <p:nvPr/>
          </p:nvCxnSpPr>
          <p:spPr bwMode="auto">
            <a:xfrm flipV="1">
              <a:off x="4568400" y="2215940"/>
              <a:ext cx="1778315" cy="411252"/>
            </a:xfrm>
            <a:prstGeom prst="straightConnector1">
              <a:avLst/>
            </a:prstGeom>
            <a:noFill/>
            <a:ln w="762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5" name="Groupe 74"/>
          <p:cNvGrpSpPr>
            <a:grpSpLocks/>
          </p:cNvGrpSpPr>
          <p:nvPr/>
        </p:nvGrpSpPr>
        <p:grpSpPr bwMode="auto">
          <a:xfrm>
            <a:off x="6103938" y="2852738"/>
            <a:ext cx="2355850" cy="877887"/>
            <a:chOff x="5861286" y="2852936"/>
            <a:chExt cx="2355980" cy="877298"/>
          </a:xfrm>
        </p:grpSpPr>
        <p:pic>
          <p:nvPicPr>
            <p:cNvPr id="7190" name="Picture 12" descr="head_photo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323" y="3435643"/>
              <a:ext cx="1033943" cy="29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Ellipse 26"/>
            <p:cNvSpPr>
              <a:spLocks noChangeAspect="1"/>
            </p:cNvSpPr>
            <p:nvPr/>
          </p:nvSpPr>
          <p:spPr bwMode="auto">
            <a:xfrm>
              <a:off x="5861286" y="2852936"/>
              <a:ext cx="182880" cy="18288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fr-FR">
                <a:cs typeface="Arial" charset="0"/>
              </a:endParaRPr>
            </a:p>
          </p:txBody>
        </p:sp>
        <p:cxnSp>
          <p:nvCxnSpPr>
            <p:cNvPr id="80" name="Connecteur droit avec flèche 79"/>
            <p:cNvCxnSpPr>
              <a:stCxn id="7191" idx="2"/>
              <a:endCxn id="7171" idx="3"/>
            </p:cNvCxnSpPr>
            <p:nvPr/>
          </p:nvCxnSpPr>
          <p:spPr bwMode="auto">
            <a:xfrm>
              <a:off x="5861286" y="2944949"/>
              <a:ext cx="1317698" cy="588567"/>
            </a:xfrm>
            <a:prstGeom prst="straightConnector1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e 76"/>
          <p:cNvGrpSpPr>
            <a:grpSpLocks/>
          </p:cNvGrpSpPr>
          <p:nvPr/>
        </p:nvGrpSpPr>
        <p:grpSpPr bwMode="auto">
          <a:xfrm>
            <a:off x="881063" y="3878263"/>
            <a:ext cx="2963862" cy="496887"/>
            <a:chOff x="637723" y="3878927"/>
            <a:chExt cx="2964394" cy="496487"/>
          </a:xfrm>
        </p:grpSpPr>
        <p:pic>
          <p:nvPicPr>
            <p:cNvPr id="7187" name="Picture 15" descr="conael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23" y="3878927"/>
              <a:ext cx="665221" cy="49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Ellipse 84"/>
            <p:cNvSpPr>
              <a:spLocks noChangeAspect="1"/>
            </p:cNvSpPr>
            <p:nvPr/>
          </p:nvSpPr>
          <p:spPr bwMode="auto">
            <a:xfrm>
              <a:off x="3419237" y="3878927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fr-FR">
                <a:cs typeface="Arial" charset="0"/>
              </a:endParaRPr>
            </a:p>
          </p:txBody>
        </p:sp>
        <p:cxnSp>
          <p:nvCxnSpPr>
            <p:cNvPr id="86" name="Connecteur droit avec flèche 85"/>
            <p:cNvCxnSpPr>
              <a:stCxn id="7188" idx="6"/>
            </p:cNvCxnSpPr>
            <p:nvPr/>
          </p:nvCxnSpPr>
          <p:spPr bwMode="auto">
            <a:xfrm flipH="1">
              <a:off x="1329997" y="3970928"/>
              <a:ext cx="2272120" cy="153863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6" name="Groupe 75"/>
          <p:cNvGrpSpPr>
            <a:grpSpLocks/>
          </p:cNvGrpSpPr>
          <p:nvPr/>
        </p:nvGrpSpPr>
        <p:grpSpPr bwMode="auto">
          <a:xfrm>
            <a:off x="546100" y="1477963"/>
            <a:ext cx="2836863" cy="1512887"/>
            <a:chOff x="302564" y="1477521"/>
            <a:chExt cx="2836830" cy="1513682"/>
          </a:xfrm>
        </p:grpSpPr>
        <p:pic>
          <p:nvPicPr>
            <p:cNvPr id="7181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78" y="1705954"/>
              <a:ext cx="1056751" cy="21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9" descr="noa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552" y="1477521"/>
              <a:ext cx="494164" cy="5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1" descr="xlanl_logo_fu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4" y="2158897"/>
              <a:ext cx="779259" cy="39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206" y="1514456"/>
              <a:ext cx="547382" cy="478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5" name="Ellipse 87"/>
            <p:cNvSpPr>
              <a:spLocks noChangeAspect="1"/>
            </p:cNvSpPr>
            <p:nvPr/>
          </p:nvSpPr>
          <p:spPr bwMode="auto">
            <a:xfrm>
              <a:off x="2773634" y="2625443"/>
              <a:ext cx="365760" cy="3657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marL="609600" indent="-609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fr-FR">
                <a:cs typeface="Arial" charset="0"/>
              </a:endParaRPr>
            </a:p>
          </p:txBody>
        </p:sp>
        <p:cxnSp>
          <p:nvCxnSpPr>
            <p:cNvPr id="89" name="Connecteur droit avec flèche 88"/>
            <p:cNvCxnSpPr/>
            <p:nvPr/>
          </p:nvCxnSpPr>
          <p:spPr bwMode="auto">
            <a:xfrm flipH="1" flipV="1">
              <a:off x="1329665" y="2144621"/>
              <a:ext cx="1627168" cy="663924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72" name="Chevron 71"/>
          <p:cNvSpPr>
            <a:spLocks noChangeArrowheads="1"/>
          </p:cNvSpPr>
          <p:nvPr/>
        </p:nvSpPr>
        <p:spPr bwMode="auto">
          <a:xfrm rot="5400000">
            <a:off x="4424363" y="5084763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97" name="Chevron 96"/>
          <p:cNvSpPr>
            <a:spLocks noChangeArrowheads="1"/>
          </p:cNvSpPr>
          <p:nvPr/>
        </p:nvSpPr>
        <p:spPr bwMode="auto">
          <a:xfrm rot="5400000">
            <a:off x="4424363" y="4918075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98" name="Chevron 97"/>
          <p:cNvSpPr>
            <a:spLocks noChangeArrowheads="1"/>
          </p:cNvSpPr>
          <p:nvPr/>
        </p:nvSpPr>
        <p:spPr bwMode="auto">
          <a:xfrm rot="5400000">
            <a:off x="4424363" y="4756150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1"/>
          <p:cNvSpPr txBox="1">
            <a:spLocks noChangeArrowheads="1"/>
          </p:cNvSpPr>
          <p:nvPr/>
        </p:nvSpPr>
        <p:spPr bwMode="auto">
          <a:xfrm>
            <a:off x="96542" y="5373688"/>
            <a:ext cx="4537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400" dirty="0">
                <a:solidFill>
                  <a:srgbClr val="000000"/>
                </a:solidFill>
                <a:cs typeface="Arial" charset="0"/>
              </a:rPr>
              <a:t>* Panel on radiation Belt Environment Modelling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sz="1400" dirty="0">
                <a:solidFill>
                  <a:srgbClr val="000000"/>
                </a:solidFill>
                <a:cs typeface="Arial" charset="0"/>
              </a:rPr>
              <a:t>  (COSPAR</a:t>
            </a:r>
            <a:r>
              <a:rPr lang="en-US" altLang="fr-FR" sz="14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altLang="fr-FR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63563" y="1089025"/>
            <a:ext cx="1935162" cy="1016000"/>
          </a:xfrm>
          <a:prstGeom prst="rect">
            <a:avLst/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fr-FR">
                <a:cs typeface="Arial" charset="0"/>
              </a:rPr>
              <a:t>Input data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fr-FR" sz="1400">
                <a:cs typeface="Arial" charset="0"/>
              </a:rPr>
              <a:t>(ascii, binary, CDF, HDF, NetCDF, CSV,…)</a:t>
            </a:r>
          </a:p>
        </p:txBody>
      </p:sp>
      <p:sp>
        <p:nvSpPr>
          <p:cNvPr id="8196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240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>
                <a:solidFill>
                  <a:schemeClr val="bg1"/>
                </a:solidFill>
                <a:cs typeface="Arial" charset="0"/>
              </a:rPr>
              <a:t>IPODE 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Update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Chevron 13"/>
          <p:cNvSpPr>
            <a:spLocks noChangeArrowheads="1"/>
          </p:cNvSpPr>
          <p:nvPr/>
        </p:nvSpPr>
        <p:spPr bwMode="auto">
          <a:xfrm>
            <a:off x="3492004" y="1824015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15" name="Chevron 14"/>
          <p:cNvSpPr>
            <a:spLocks noChangeArrowheads="1"/>
          </p:cNvSpPr>
          <p:nvPr/>
        </p:nvSpPr>
        <p:spPr bwMode="auto">
          <a:xfrm>
            <a:off x="3266579" y="1824015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16" name="Chevron 15"/>
          <p:cNvSpPr>
            <a:spLocks noChangeArrowheads="1"/>
          </p:cNvSpPr>
          <p:nvPr/>
        </p:nvSpPr>
        <p:spPr bwMode="auto">
          <a:xfrm>
            <a:off x="3069729" y="1812902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4126285" y="1058863"/>
            <a:ext cx="1093787" cy="1371600"/>
            <a:chOff x="3875639" y="1058236"/>
            <a:chExt cx="1093258" cy="1372150"/>
          </a:xfrm>
        </p:grpSpPr>
        <p:pic>
          <p:nvPicPr>
            <p:cNvPr id="8216" name="Picture 6" descr="vo-h5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4" t="53017" r="41701" b="24228"/>
            <a:stretch>
              <a:fillRect/>
            </a:stretch>
          </p:blipFill>
          <p:spPr bwMode="auto">
            <a:xfrm>
              <a:off x="3875639" y="1058236"/>
              <a:ext cx="1086311" cy="112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ZoneTexte 6"/>
            <p:cNvSpPr txBox="1">
              <a:spLocks noChangeArrowheads="1"/>
            </p:cNvSpPr>
            <p:nvPr/>
          </p:nvSpPr>
          <p:spPr bwMode="auto">
            <a:xfrm>
              <a:off x="3958684" y="2153387"/>
              <a:ext cx="1010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fr-FR" sz="1200">
                  <a:cs typeface="Arial" charset="0"/>
                </a:rPr>
                <a:t>Sauvegarde</a:t>
              </a:r>
            </a:p>
          </p:txBody>
        </p:sp>
      </p:grp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771344" y="908720"/>
            <a:ext cx="1189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1200" dirty="0">
                <a:cs typeface="Arial" charset="0"/>
              </a:rPr>
              <a:t>3</a:t>
            </a:r>
            <a:r>
              <a:rPr lang="fr-FR" altLang="fr-FR" sz="1200" dirty="0" smtClean="0">
                <a:cs typeface="Arial" charset="0"/>
              </a:rPr>
              <a:t> </a:t>
            </a:r>
            <a:r>
              <a:rPr lang="fr-FR" altLang="fr-FR" sz="1200" dirty="0" err="1" smtClean="0">
                <a:cs typeface="Arial" charset="0"/>
              </a:rPr>
              <a:t>hourly</a:t>
            </a:r>
            <a:r>
              <a:rPr lang="fr-FR" altLang="fr-FR" sz="1200" dirty="0" smtClean="0">
                <a:cs typeface="Arial" charset="0"/>
              </a:rPr>
              <a:t> jobs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200" dirty="0" smtClean="0">
                <a:cs typeface="Arial" charset="0"/>
              </a:rPr>
              <a:t>24 </a:t>
            </a:r>
            <a:r>
              <a:rPr lang="fr-FR" altLang="fr-FR" sz="1200" dirty="0" err="1" smtClean="0">
                <a:cs typeface="Arial" charset="0"/>
              </a:rPr>
              <a:t>daily</a:t>
            </a:r>
            <a:r>
              <a:rPr lang="fr-FR" altLang="fr-FR" sz="1200" dirty="0" smtClean="0">
                <a:cs typeface="Arial" charset="0"/>
              </a:rPr>
              <a:t> jobs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200" dirty="0" smtClean="0">
                <a:cs typeface="Arial" charset="0"/>
              </a:rPr>
              <a:t>20 </a:t>
            </a:r>
            <a:r>
              <a:rPr lang="fr-FR" altLang="fr-FR" sz="1200" dirty="0" err="1" smtClean="0">
                <a:cs typeface="Arial" charset="0"/>
              </a:rPr>
              <a:t>weekly</a:t>
            </a:r>
            <a:r>
              <a:rPr lang="fr-FR" altLang="fr-FR" sz="1200" dirty="0" smtClean="0">
                <a:cs typeface="Arial" charset="0"/>
              </a:rPr>
              <a:t> jobs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1200" dirty="0">
                <a:cs typeface="Arial" charset="0"/>
              </a:rPr>
              <a:t>4</a:t>
            </a:r>
            <a:r>
              <a:rPr lang="fr-FR" altLang="fr-FR" sz="1200" dirty="0" smtClean="0">
                <a:cs typeface="Arial" charset="0"/>
              </a:rPr>
              <a:t> </a:t>
            </a:r>
            <a:r>
              <a:rPr lang="fr-FR" altLang="fr-FR" sz="1200" dirty="0" err="1" smtClean="0">
                <a:cs typeface="Arial" charset="0"/>
              </a:rPr>
              <a:t>monthly</a:t>
            </a:r>
            <a:r>
              <a:rPr lang="fr-FR" altLang="fr-FR" sz="1200" dirty="0" smtClean="0">
                <a:cs typeface="Arial" charset="0"/>
              </a:rPr>
              <a:t> jobs</a:t>
            </a:r>
            <a:endParaRPr lang="fr-FR" altLang="fr-FR" sz="1200" dirty="0">
              <a:cs typeface="Arial" charset="0"/>
            </a:endParaRPr>
          </a:p>
        </p:txBody>
      </p:sp>
      <p:grpSp>
        <p:nvGrpSpPr>
          <p:cNvPr id="29" name="Groupe 28"/>
          <p:cNvGrpSpPr>
            <a:grpSpLocks/>
          </p:cNvGrpSpPr>
          <p:nvPr/>
        </p:nvGrpSpPr>
        <p:grpSpPr bwMode="auto">
          <a:xfrm>
            <a:off x="4537075" y="981075"/>
            <a:ext cx="3490913" cy="2692400"/>
            <a:chOff x="4537169" y="980306"/>
            <a:chExt cx="3491215" cy="2693631"/>
          </a:xfrm>
        </p:grpSpPr>
        <p:pic>
          <p:nvPicPr>
            <p:cNvPr id="8212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081" y="980306"/>
              <a:ext cx="1403303" cy="145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lus 10"/>
            <p:cNvSpPr>
              <a:spLocks noChangeAspect="1"/>
            </p:cNvSpPr>
            <p:nvPr/>
          </p:nvSpPr>
          <p:spPr bwMode="auto">
            <a:xfrm>
              <a:off x="5688207" y="1320186"/>
              <a:ext cx="641405" cy="640056"/>
            </a:xfrm>
            <a:prstGeom prst="mathPlus">
              <a:avLst>
                <a:gd name="adj1" fmla="val 930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3" name="Accolade fermante 12"/>
            <p:cNvSpPr/>
            <p:nvPr/>
          </p:nvSpPr>
          <p:spPr bwMode="auto">
            <a:xfrm rot="5400000">
              <a:off x="5796893" y="1161103"/>
              <a:ext cx="360527" cy="2879974"/>
            </a:xfrm>
            <a:prstGeom prst="rightBrace">
              <a:avLst>
                <a:gd name="adj1" fmla="val 77230"/>
                <a:gd name="adj2" fmla="val 5000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8215" name="ZoneTexte 22"/>
            <p:cNvSpPr txBox="1">
              <a:spLocks noChangeArrowheads="1"/>
            </p:cNvSpPr>
            <p:nvPr/>
          </p:nvSpPr>
          <p:spPr bwMode="auto">
            <a:xfrm>
              <a:off x="4805335" y="2873718"/>
              <a:ext cx="2510764" cy="800219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fr-FR" dirty="0">
                  <a:cs typeface="Arial" charset="0"/>
                </a:rPr>
                <a:t>Output data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fr-FR" sz="1400" dirty="0">
                  <a:cs typeface="Arial" charset="0"/>
                </a:rPr>
                <a:t>PRBEM/CDF*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fr-FR" sz="1400" dirty="0" smtClean="0">
                  <a:cs typeface="Arial" charset="0"/>
                </a:rPr>
                <a:t>Standard format</a:t>
              </a:r>
              <a:endParaRPr lang="en-US" altLang="fr-FR" sz="1400" dirty="0">
                <a:cs typeface="Arial" charset="0"/>
              </a:endParaRPr>
            </a:p>
          </p:txBody>
        </p:sp>
      </p:grp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4797425" y="3654425"/>
            <a:ext cx="2519363" cy="2301868"/>
            <a:chOff x="4797205" y="3654580"/>
            <a:chExt cx="2518894" cy="2301848"/>
          </a:xfrm>
        </p:grpSpPr>
        <p:sp>
          <p:nvSpPr>
            <p:cNvPr id="8208" name="ZoneTexte 23"/>
            <p:cNvSpPr txBox="1">
              <a:spLocks noChangeArrowheads="1"/>
            </p:cNvSpPr>
            <p:nvPr/>
          </p:nvSpPr>
          <p:spPr bwMode="auto">
            <a:xfrm>
              <a:off x="4797205" y="4004963"/>
              <a:ext cx="2510764" cy="800219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fr-FR" dirty="0" smtClean="0">
                  <a:cs typeface="Arial" charset="0"/>
                </a:rPr>
                <a:t>IRBEM Library**</a:t>
              </a:r>
              <a:endParaRPr lang="en-US" altLang="fr-FR" dirty="0"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fr-FR" sz="1400" dirty="0" smtClean="0">
                  <a:cs typeface="Arial" charset="0"/>
                </a:rPr>
                <a:t>(magnetic coordinates, orbit propagator,…) </a:t>
              </a:r>
              <a:endParaRPr lang="en-US" altLang="fr-FR" sz="1400" dirty="0">
                <a:cs typeface="Arial" charset="0"/>
              </a:endParaRPr>
            </a:p>
          </p:txBody>
        </p:sp>
        <p:sp>
          <p:nvSpPr>
            <p:cNvPr id="8209" name="ZoneTexte 32"/>
            <p:cNvSpPr txBox="1">
              <a:spLocks noChangeArrowheads="1"/>
            </p:cNvSpPr>
            <p:nvPr/>
          </p:nvSpPr>
          <p:spPr bwMode="auto">
            <a:xfrm>
              <a:off x="4805335" y="5094661"/>
              <a:ext cx="2510764" cy="861767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fr-FR" dirty="0" smtClean="0">
                  <a:cs typeface="Arial" charset="0"/>
                </a:rPr>
                <a:t>Data analysis with IPSAT tool</a:t>
              </a:r>
              <a:endParaRPr lang="en-US" altLang="fr-FR" dirty="0"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fr-FR" sz="1400" dirty="0">
                  <a:cs typeface="Arial" charset="0"/>
                </a:rPr>
                <a:t>(saturation, contamination,…) </a:t>
              </a:r>
            </a:p>
          </p:txBody>
        </p:sp>
        <p:sp>
          <p:nvSpPr>
            <p:cNvPr id="35" name="Plus 34"/>
            <p:cNvSpPr>
              <a:spLocks noChangeAspect="1"/>
            </p:cNvSpPr>
            <p:nvPr/>
          </p:nvSpPr>
          <p:spPr bwMode="auto">
            <a:xfrm>
              <a:off x="5855871" y="3654580"/>
              <a:ext cx="320615" cy="320672"/>
            </a:xfrm>
            <a:prstGeom prst="mathPlus">
              <a:avLst>
                <a:gd name="adj1" fmla="val 930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36" name="Plus 35"/>
            <p:cNvSpPr>
              <a:spLocks noChangeAspect="1"/>
            </p:cNvSpPr>
            <p:nvPr/>
          </p:nvSpPr>
          <p:spPr bwMode="auto">
            <a:xfrm>
              <a:off x="5855871" y="4775345"/>
              <a:ext cx="320615" cy="319085"/>
            </a:xfrm>
            <a:prstGeom prst="mathPlus">
              <a:avLst>
                <a:gd name="adj1" fmla="val 930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 marL="609600" indent="-609600">
                <a:spcBef>
                  <a:spcPct val="20000"/>
                </a:spcBef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38" name="Chevron 37"/>
          <p:cNvSpPr>
            <a:spLocks noChangeArrowheads="1"/>
          </p:cNvSpPr>
          <p:nvPr/>
        </p:nvSpPr>
        <p:spPr bwMode="auto">
          <a:xfrm flipH="1">
            <a:off x="3481388" y="4005263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39" name="Chevron 38"/>
          <p:cNvSpPr>
            <a:spLocks noChangeArrowheads="1"/>
          </p:cNvSpPr>
          <p:nvPr/>
        </p:nvSpPr>
        <p:spPr bwMode="auto">
          <a:xfrm flipH="1">
            <a:off x="3255963" y="4005263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40" name="Chevron 39"/>
          <p:cNvSpPr>
            <a:spLocks noChangeArrowheads="1"/>
          </p:cNvSpPr>
          <p:nvPr/>
        </p:nvSpPr>
        <p:spPr bwMode="auto">
          <a:xfrm flipH="1">
            <a:off x="3059113" y="3994150"/>
            <a:ext cx="215900" cy="298450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fr-FR">
              <a:cs typeface="Arial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68313" y="3749675"/>
            <a:ext cx="2257425" cy="831850"/>
          </a:xfrm>
          <a:prstGeom prst="rect">
            <a:avLst/>
          </a:prstGeom>
          <a:solidFill>
            <a:srgbClr val="66FF66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fr-FR" sz="4800" b="1" dirty="0">
                <a:cs typeface="Arial" charset="0"/>
              </a:rPr>
              <a:t>IPODE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-36512" y="5836437"/>
            <a:ext cx="4537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1400" dirty="0" smtClean="0">
                <a:solidFill>
                  <a:srgbClr val="000000"/>
                </a:solidFill>
                <a:cs typeface="Arial" charset="0"/>
              </a:rPr>
              <a:t>**  </a:t>
            </a:r>
            <a:r>
              <a:rPr lang="en-US" altLang="fr-FR" sz="1400" dirty="0">
                <a:solidFill>
                  <a:srgbClr val="000000"/>
                </a:solidFill>
                <a:cs typeface="Arial" charset="0"/>
              </a:rPr>
              <a:t>International Radiation Belt Environment Modelling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sz="1400" dirty="0">
                <a:solidFill>
                  <a:srgbClr val="000000"/>
                </a:solidFill>
                <a:cs typeface="Arial" charset="0"/>
              </a:rPr>
              <a:t>     Library (PRBEM - COSPAR)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86" y="951057"/>
            <a:ext cx="1475802" cy="15240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1519674" cy="1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7"/>
          <p:cNvSpPr>
            <a:spLocks noChangeArrowheads="1"/>
          </p:cNvSpPr>
          <p:nvPr/>
        </p:nvSpPr>
        <p:spPr bwMode="auto">
          <a:xfrm rot="2259429">
            <a:off x="2041417" y="2588749"/>
            <a:ext cx="881063" cy="266700"/>
          </a:xfrm>
          <a:prstGeom prst="leftArrow">
            <a:avLst>
              <a:gd name="adj1" fmla="val 50000"/>
              <a:gd name="adj2" fmla="val 82589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 rot="7959607" flipH="1">
            <a:off x="2084774" y="3671332"/>
            <a:ext cx="1071594" cy="271506"/>
          </a:xfrm>
          <a:prstGeom prst="leftArrow">
            <a:avLst>
              <a:gd name="adj1" fmla="val 50000"/>
              <a:gd name="adj2" fmla="val 8273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9031" y="1361341"/>
            <a:ext cx="2993897" cy="830997"/>
          </a:xfrm>
          <a:prstGeom prst="rect">
            <a:avLst/>
          </a:prstGeom>
          <a:solidFill>
            <a:srgbClr val="FFCC99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Specification models development</a:t>
            </a:r>
            <a:endParaRPr lang="en-US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062196" y="1111124"/>
            <a:ext cx="2830284" cy="1692771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Salammbô: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/>
              <a:t>Use of data for boundary conditions,…)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/>
              <a:t>Comparison of results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096" y="4293096"/>
            <a:ext cx="2557138" cy="830997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b="1" dirty="0" smtClean="0"/>
              <a:t>Data assimilation</a:t>
            </a:r>
          </a:p>
          <a:p>
            <a:pPr algn="ctr"/>
            <a:r>
              <a:rPr lang="en-US" sz="2400" dirty="0" smtClean="0"/>
              <a:t>- Salammbô + data</a:t>
            </a:r>
            <a:endParaRPr lang="en-US" sz="2400" dirty="0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13289919">
            <a:off x="5085727" y="3693429"/>
            <a:ext cx="918599" cy="268002"/>
          </a:xfrm>
          <a:prstGeom prst="leftArrow">
            <a:avLst>
              <a:gd name="adj1" fmla="val 50000"/>
              <a:gd name="adj2" fmla="val 82589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19146486" flipH="1">
            <a:off x="5013045" y="2603788"/>
            <a:ext cx="1129429" cy="279672"/>
          </a:xfrm>
          <a:prstGeom prst="leftArrow">
            <a:avLst>
              <a:gd name="adj1" fmla="val 50000"/>
              <a:gd name="adj2" fmla="val 8273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r-FR">
              <a:cs typeface="Arial" charset="0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2417498" y="2791966"/>
            <a:ext cx="3342807" cy="905813"/>
          </a:xfrm>
          <a:prstGeom prst="ellipse">
            <a:avLst/>
          </a:prstGeom>
          <a:solidFill>
            <a:srgbClr val="2727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3600" b="1" dirty="0" smtClean="0">
                <a:solidFill>
                  <a:schemeClr val="bg1"/>
                </a:solidFill>
                <a:cs typeface="Arial" charset="0"/>
              </a:rPr>
              <a:t>IPODE</a:t>
            </a:r>
            <a:endParaRPr lang="fr-FR" altLang="fr-FR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3528" y="4293096"/>
            <a:ext cx="2993897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Services: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/>
              <a:t>Radiation belts indices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/>
              <a:t>Alarm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ZoneTexte 7"/>
          <p:cNvSpPr txBox="1">
            <a:spLocks noChangeArrowheads="1"/>
          </p:cNvSpPr>
          <p:nvPr/>
        </p:nvSpPr>
        <p:spPr bwMode="auto">
          <a:xfrm>
            <a:off x="173038" y="188913"/>
            <a:ext cx="5043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fr-FR" sz="2400" b="1" dirty="0" smtClean="0">
                <a:solidFill>
                  <a:schemeClr val="bg1"/>
                </a:solidFill>
                <a:cs typeface="Arial" charset="0"/>
              </a:rPr>
              <a:t>Applications: </a:t>
            </a:r>
            <a:r>
              <a:rPr lang="en-US" altLang="fr-FR" sz="2400" dirty="0" smtClean="0">
                <a:solidFill>
                  <a:schemeClr val="bg1"/>
                </a:solidFill>
                <a:cs typeface="Arial" charset="0"/>
              </a:rPr>
              <a:t>Specification models</a:t>
            </a:r>
            <a:endParaRPr lang="en-US" altLang="fr-FR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6048672"/>
            <a:ext cx="9036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(5</a:t>
            </a:r>
            <a:r>
              <a:rPr lang="fr-FR" sz="1100" dirty="0"/>
              <a:t>) </a:t>
            </a:r>
            <a:r>
              <a:rPr lang="fr-FR" sz="1100" dirty="0" smtClean="0"/>
              <a:t>A. </a:t>
            </a:r>
            <a:r>
              <a:rPr lang="fr-FR" sz="1100" dirty="0"/>
              <a:t>Sicard, </a:t>
            </a:r>
            <a:r>
              <a:rPr lang="fr-FR" sz="1100" dirty="0" smtClean="0"/>
              <a:t>D. </a:t>
            </a:r>
            <a:r>
              <a:rPr lang="fr-FR" sz="1100" dirty="0" err="1"/>
              <a:t>Boscher</a:t>
            </a:r>
            <a:r>
              <a:rPr lang="fr-FR" sz="1100" dirty="0"/>
              <a:t>, </a:t>
            </a:r>
            <a:r>
              <a:rPr lang="fr-FR" sz="1100" dirty="0" smtClean="0"/>
              <a:t>S. </a:t>
            </a:r>
            <a:r>
              <a:rPr lang="fr-FR" sz="1100" dirty="0" err="1"/>
              <a:t>Bourdarie</a:t>
            </a:r>
            <a:r>
              <a:rPr lang="fr-FR" sz="1100" dirty="0"/>
              <a:t>, </a:t>
            </a:r>
            <a:r>
              <a:rPr lang="fr-FR" sz="1100" dirty="0" smtClean="0"/>
              <a:t>D. </a:t>
            </a:r>
            <a:r>
              <a:rPr lang="fr-FR" sz="1100" dirty="0"/>
              <a:t>Lazaro, </a:t>
            </a:r>
            <a:r>
              <a:rPr lang="fr-FR" sz="1100" dirty="0" smtClean="0"/>
              <a:t>D. </a:t>
            </a:r>
            <a:r>
              <a:rPr lang="fr-FR" sz="1100" dirty="0" err="1"/>
              <a:t>Standarovski</a:t>
            </a:r>
            <a:r>
              <a:rPr lang="fr-FR" sz="1100" dirty="0"/>
              <a:t>, et al.. GREEN: the new Global Radiation </a:t>
            </a:r>
            <a:r>
              <a:rPr lang="fr-FR" sz="1100" dirty="0" err="1"/>
              <a:t>Earth</a:t>
            </a:r>
            <a:r>
              <a:rPr lang="fr-FR" sz="1100" dirty="0"/>
              <a:t> </a:t>
            </a:r>
            <a:r>
              <a:rPr lang="fr-FR" sz="1100" dirty="0" err="1"/>
              <a:t>ENvironment</a:t>
            </a:r>
            <a:r>
              <a:rPr lang="fr-FR" sz="1100" dirty="0"/>
              <a:t> model (beta version). Annales </a:t>
            </a:r>
            <a:r>
              <a:rPr lang="fr-FR" sz="1100" dirty="0" err="1"/>
              <a:t>Geophysicae</a:t>
            </a:r>
            <a:r>
              <a:rPr lang="fr-FR" sz="1100" dirty="0"/>
              <a:t>, </a:t>
            </a:r>
            <a:r>
              <a:rPr lang="fr-FR" sz="1100" dirty="0" err="1"/>
              <a:t>European</a:t>
            </a:r>
            <a:r>
              <a:rPr lang="fr-FR" sz="1100" dirty="0"/>
              <a:t> </a:t>
            </a:r>
            <a:r>
              <a:rPr lang="fr-FR" sz="1100" dirty="0" err="1"/>
              <a:t>Geosciences</a:t>
            </a:r>
            <a:r>
              <a:rPr lang="fr-FR" sz="1100" dirty="0"/>
              <a:t> Union, 2018, 36, pp.953-967</a:t>
            </a:r>
            <a:r>
              <a:rPr lang="fr-FR" sz="1100" dirty="0" smtClean="0"/>
              <a:t>.</a:t>
            </a:r>
            <a:endParaRPr lang="en-US" sz="1100" dirty="0"/>
          </a:p>
          <a:p>
            <a:endParaRPr lang="fr-FR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1298574" y="1521365"/>
            <a:ext cx="163057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IGE-2006 </a:t>
            </a:r>
            <a:r>
              <a:rPr lang="en-US" b="1" baseline="30000" dirty="0" smtClean="0">
                <a:solidFill>
                  <a:schemeClr val="bg1"/>
                </a:solidFill>
              </a:rPr>
              <a:t>(1)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980728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Models</a:t>
            </a:r>
            <a:endParaRPr lang="en-US" sz="24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5701515" y="980728"/>
            <a:ext cx="1462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Data used</a:t>
            </a:r>
            <a:endParaRPr lang="en-US" sz="2400" b="1" u="sng" dirty="0"/>
          </a:p>
        </p:txBody>
      </p:sp>
      <p:sp>
        <p:nvSpPr>
          <p:cNvPr id="10" name="Flèche gauche 9"/>
          <p:cNvSpPr/>
          <p:nvPr/>
        </p:nvSpPr>
        <p:spPr>
          <a:xfrm>
            <a:off x="3275856" y="1603102"/>
            <a:ext cx="1656184" cy="276552"/>
          </a:xfrm>
          <a:prstGeom prst="leftArrow">
            <a:avLst>
              <a:gd name="adj1" fmla="val 50000"/>
              <a:gd name="adj2" fmla="val 11980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917536" y="1478974"/>
            <a:ext cx="1030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LANL GEO</a:t>
            </a:r>
          </a:p>
          <a:p>
            <a:pPr algn="ctr"/>
            <a:r>
              <a:rPr lang="en-US" sz="1600" b="1" dirty="0" smtClean="0"/>
              <a:t>DRTS</a:t>
            </a:r>
            <a:endParaRPr lang="en-US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297584" y="2123559"/>
            <a:ext cx="185980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Slot model </a:t>
            </a:r>
            <a:r>
              <a:rPr lang="en-US" b="1" baseline="30000" dirty="0" smtClean="0">
                <a:solidFill>
                  <a:schemeClr val="bg1"/>
                </a:solidFill>
              </a:rPr>
              <a:t>(2)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>
            <a:off x="3274866" y="2205296"/>
            <a:ext cx="1656184" cy="276552"/>
          </a:xfrm>
          <a:prstGeom prst="leftArrow">
            <a:avLst>
              <a:gd name="adj1" fmla="val 50000"/>
              <a:gd name="adj2" fmla="val 11980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526922" y="2060848"/>
            <a:ext cx="1809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NOAA-POES, SAC-C</a:t>
            </a:r>
          </a:p>
          <a:p>
            <a:pPr algn="ctr"/>
            <a:r>
              <a:rPr lang="en-US" sz="1600" b="1" dirty="0" smtClean="0"/>
              <a:t>HEO3, HEO1</a:t>
            </a:r>
          </a:p>
          <a:p>
            <a:pPr algn="ctr"/>
            <a:r>
              <a:rPr lang="en-US" sz="1600" b="1" dirty="0" smtClean="0"/>
              <a:t>CRRES, ICO</a:t>
            </a:r>
            <a:endParaRPr lang="en-US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291000" y="2852936"/>
            <a:ext cx="148425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MEO-V2 </a:t>
            </a:r>
            <a:r>
              <a:rPr lang="en-US" b="1" baseline="30000" dirty="0" smtClean="0">
                <a:solidFill>
                  <a:schemeClr val="bg1"/>
                </a:solidFill>
              </a:rPr>
              <a:t>(3)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3268282" y="2934673"/>
            <a:ext cx="1656184" cy="276552"/>
          </a:xfrm>
          <a:prstGeom prst="leftArrow">
            <a:avLst>
              <a:gd name="adj1" fmla="val 50000"/>
              <a:gd name="adj2" fmla="val 1198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5491272" y="2860487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NS-18, NS-24,…NS-33</a:t>
            </a:r>
            <a:endParaRPr lang="en-US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291000" y="3449320"/>
            <a:ext cx="1095108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OPAL </a:t>
            </a:r>
            <a:r>
              <a:rPr lang="en-US" b="1" baseline="30000" dirty="0" smtClean="0">
                <a:solidFill>
                  <a:schemeClr val="bg1"/>
                </a:solidFill>
              </a:rPr>
              <a:t>(4)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3268282" y="3531057"/>
            <a:ext cx="1656184" cy="276552"/>
          </a:xfrm>
          <a:prstGeom prst="leftArrow">
            <a:avLst>
              <a:gd name="adj1" fmla="val 50000"/>
              <a:gd name="adj2" fmla="val 11980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5881604" y="3456871"/>
            <a:ext cx="1212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NOAA-POES</a:t>
            </a:r>
          </a:p>
          <a:p>
            <a:pPr algn="ctr"/>
            <a:r>
              <a:rPr lang="en-US" sz="1600" b="1" dirty="0" smtClean="0"/>
              <a:t>JASON 2/3</a:t>
            </a:r>
            <a:endParaRPr lang="en-US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299263" y="4035544"/>
            <a:ext cx="130035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GREEN </a:t>
            </a:r>
            <a:r>
              <a:rPr lang="en-US" b="1" baseline="30000" dirty="0" smtClean="0">
                <a:solidFill>
                  <a:schemeClr val="bg1"/>
                </a:solidFill>
              </a:rPr>
              <a:t>(5)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>
            <a:off x="3276545" y="4144665"/>
            <a:ext cx="1656184" cy="276552"/>
          </a:xfrm>
          <a:prstGeom prst="leftArrow">
            <a:avLst>
              <a:gd name="adj1" fmla="val 50000"/>
              <a:gd name="adj2" fmla="val 1198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ZoneTexte 25"/>
          <p:cNvSpPr txBox="1"/>
          <p:nvPr/>
        </p:nvSpPr>
        <p:spPr>
          <a:xfrm>
            <a:off x="5637705" y="4043095"/>
            <a:ext cx="250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All data above </a:t>
            </a:r>
          </a:p>
          <a:p>
            <a:pPr algn="ctr"/>
            <a:r>
              <a:rPr lang="en-US" sz="1600" b="1" dirty="0" smtClean="0"/>
              <a:t> + RBSP +  POLAR + THEMIS</a:t>
            </a:r>
            <a:endParaRPr lang="en-US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07504" y="5690373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(4) D. </a:t>
            </a:r>
            <a:r>
              <a:rPr lang="en-US" sz="1100" dirty="0" err="1" smtClean="0"/>
              <a:t>Boscher</a:t>
            </a:r>
            <a:r>
              <a:rPr lang="en-US" sz="1100" dirty="0" smtClean="0"/>
              <a:t>,  </a:t>
            </a:r>
            <a:r>
              <a:rPr lang="en-US" sz="1100" dirty="0"/>
              <a:t>Sicard-Piet,  A.,  Lazaro,  D.,  </a:t>
            </a:r>
            <a:r>
              <a:rPr lang="en-US" sz="1100" dirty="0" err="1"/>
              <a:t>Cayton</a:t>
            </a:r>
            <a:r>
              <a:rPr lang="en-US" sz="1100" dirty="0"/>
              <a:t>,  T.,  and  </a:t>
            </a:r>
            <a:r>
              <a:rPr lang="en-US" sz="1100" dirty="0" err="1"/>
              <a:t>Rol</a:t>
            </a:r>
            <a:r>
              <a:rPr lang="en-US" sz="1100" dirty="0"/>
              <a:t>-land,   G.:   A   new   Proton   Model   for   Low   Altitude   </a:t>
            </a:r>
            <a:r>
              <a:rPr lang="en-US" sz="1100" dirty="0" err="1"/>
              <a:t>HighEnergy</a:t>
            </a:r>
            <a:r>
              <a:rPr lang="en-US" sz="1100" dirty="0"/>
              <a:t>   Specification,   IEEE   T.   </a:t>
            </a:r>
            <a:r>
              <a:rPr lang="en-US" sz="1100" dirty="0" err="1"/>
              <a:t>Nucl</a:t>
            </a:r>
            <a:r>
              <a:rPr lang="en-US" sz="1100" dirty="0"/>
              <a:t>.   Sci.,   61,   3401–3407,https://doi.org/10.1109/TNS.2014.2365214, 2014.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27824" y="4649152"/>
            <a:ext cx="9036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(1) </a:t>
            </a:r>
            <a:r>
              <a:rPr lang="en-US" sz="1100" dirty="0"/>
              <a:t>A. Sicard-Piet et al., "A new international geostationary electron model: IGE-2006, from 1 keV to 5.2 MeV," in Space Weather, vol. 6, no. 7, pp. 1-13, July 2008.doi: 10.1029/2007SW000368.</a:t>
            </a:r>
          </a:p>
          <a:p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27824" y="4999032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(2</a:t>
            </a:r>
            <a:r>
              <a:rPr lang="fr-FR" sz="1100" dirty="0"/>
              <a:t>) A. Sicard-Piet, D. </a:t>
            </a:r>
            <a:r>
              <a:rPr lang="fr-FR" sz="1100" dirty="0" err="1"/>
              <a:t>Boscher</a:t>
            </a:r>
            <a:r>
              <a:rPr lang="fr-FR" sz="1100" dirty="0"/>
              <a:t>, D. Lazaro, S. </a:t>
            </a:r>
            <a:r>
              <a:rPr lang="fr-FR" sz="1100" dirty="0" err="1"/>
              <a:t>Bourdarie</a:t>
            </a:r>
            <a:r>
              <a:rPr lang="fr-FR" sz="1100" dirty="0"/>
              <a:t> and G. Rolland, "A New ONERA-CNES Slot Electron Model," in IEEE Transactions on </a:t>
            </a:r>
            <a:r>
              <a:rPr lang="fr-FR" sz="1100" dirty="0" err="1"/>
              <a:t>Nuclear</a:t>
            </a:r>
            <a:r>
              <a:rPr lang="fr-FR" sz="1100" dirty="0"/>
              <a:t> Science, vol. 61, no. 4, pp. 1648-1655, </a:t>
            </a:r>
            <a:r>
              <a:rPr lang="fr-FR" sz="1100" dirty="0" err="1"/>
              <a:t>Aug</a:t>
            </a:r>
            <a:r>
              <a:rPr lang="fr-FR" sz="1100" dirty="0"/>
              <a:t>. 2014.doi: </a:t>
            </a:r>
            <a:r>
              <a:rPr lang="fr-FR" sz="1100" dirty="0" smtClean="0"/>
              <a:t>10.1109/TNS.2013.2293346.</a:t>
            </a:r>
            <a:endParaRPr lang="fr-FR" sz="1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27824" y="5338752"/>
            <a:ext cx="9036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(3</a:t>
            </a:r>
            <a:r>
              <a:rPr lang="fr-FR" sz="1100" dirty="0"/>
              <a:t>) </a:t>
            </a:r>
            <a:r>
              <a:rPr lang="fr-FR" sz="1100" dirty="0" smtClean="0"/>
              <a:t>A. Sicard-Piet</a:t>
            </a:r>
            <a:r>
              <a:rPr lang="fr-FR" sz="1100" dirty="0"/>
              <a:t>, </a:t>
            </a:r>
            <a:r>
              <a:rPr lang="fr-FR" sz="1100" dirty="0" smtClean="0"/>
              <a:t> </a:t>
            </a:r>
            <a:r>
              <a:rPr lang="fr-FR" sz="1100" dirty="0" err="1"/>
              <a:t>Bourdarie</a:t>
            </a:r>
            <a:r>
              <a:rPr lang="fr-FR" sz="1100" dirty="0"/>
              <a:t>,   S.,   </a:t>
            </a:r>
            <a:r>
              <a:rPr lang="fr-FR" sz="1100" dirty="0" err="1"/>
              <a:t>Boscher</a:t>
            </a:r>
            <a:r>
              <a:rPr lang="fr-FR" sz="1100" dirty="0"/>
              <a:t>,   D.,   Friedel,   R.,   </a:t>
            </a:r>
            <a:r>
              <a:rPr lang="fr-FR" sz="1100" dirty="0" err="1"/>
              <a:t>andCayton</a:t>
            </a:r>
            <a:r>
              <a:rPr lang="fr-FR" sz="1100" dirty="0"/>
              <a:t>,   T.:   Solar   cycle   </a:t>
            </a:r>
            <a:r>
              <a:rPr lang="fr-FR" sz="1100" dirty="0" err="1"/>
              <a:t>electron</a:t>
            </a:r>
            <a:r>
              <a:rPr lang="fr-FR" sz="1100" dirty="0"/>
              <a:t>   radiation   </a:t>
            </a:r>
            <a:r>
              <a:rPr lang="fr-FR" sz="1100" dirty="0" err="1"/>
              <a:t>environement</a:t>
            </a:r>
            <a:r>
              <a:rPr lang="fr-FR" sz="1100" dirty="0"/>
              <a:t>   </a:t>
            </a:r>
            <a:r>
              <a:rPr lang="fr-FR" sz="1100" dirty="0" err="1"/>
              <a:t>atGNSS</a:t>
            </a:r>
            <a:r>
              <a:rPr lang="fr-FR" sz="1100" dirty="0"/>
              <a:t> </a:t>
            </a:r>
            <a:r>
              <a:rPr lang="fr-FR" sz="1100" dirty="0" err="1"/>
              <a:t>like</a:t>
            </a:r>
            <a:r>
              <a:rPr lang="fr-FR" sz="1100" dirty="0"/>
              <a:t> altitude, 57th International </a:t>
            </a:r>
            <a:r>
              <a:rPr lang="fr-FR" sz="1100" dirty="0" err="1"/>
              <a:t>Astronautical</a:t>
            </a:r>
            <a:r>
              <a:rPr lang="fr-FR" sz="1100" dirty="0"/>
              <a:t> </a:t>
            </a:r>
            <a:r>
              <a:rPr lang="fr-FR" sz="1100" dirty="0" err="1"/>
              <a:t>Congress,International</a:t>
            </a:r>
            <a:r>
              <a:rPr lang="fr-FR" sz="1100" dirty="0"/>
              <a:t>  </a:t>
            </a:r>
            <a:r>
              <a:rPr lang="fr-FR" sz="1100" dirty="0" err="1"/>
              <a:t>Astronautical</a:t>
            </a:r>
            <a:r>
              <a:rPr lang="fr-FR" sz="1100" dirty="0"/>
              <a:t>  </a:t>
            </a:r>
            <a:r>
              <a:rPr lang="fr-FR" sz="1100" dirty="0" err="1"/>
              <a:t>Congress</a:t>
            </a:r>
            <a:r>
              <a:rPr lang="fr-FR" sz="1100" dirty="0"/>
              <a:t>  (IAF),  Valencia,  </a:t>
            </a:r>
            <a:r>
              <a:rPr lang="fr-FR" sz="1100" dirty="0" err="1"/>
              <a:t>Spain,https</a:t>
            </a:r>
            <a:r>
              <a:rPr lang="fr-FR" sz="1100" dirty="0"/>
              <a:t>://doi.org/10.2514/6.IAC-06-D5.2.04, 2006.</a:t>
            </a:r>
            <a:endParaRPr lang="en-US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651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952</Words>
  <Application>Microsoft Office PowerPoint</Application>
  <PresentationFormat>Affichage à l'écran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Sicard Angélica</dc:creator>
  <cp:lastModifiedBy>Angélica SICARD</cp:lastModifiedBy>
  <cp:revision>88</cp:revision>
  <dcterms:created xsi:type="dcterms:W3CDTF">2019-05-21T13:29:31Z</dcterms:created>
  <dcterms:modified xsi:type="dcterms:W3CDTF">2019-05-29T05:16:24Z</dcterms:modified>
</cp:coreProperties>
</file>