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74" r:id="rId2"/>
  </p:sldMasterIdLst>
  <p:handoutMasterIdLst>
    <p:handoutMasterId r:id="rId17"/>
  </p:handoutMasterIdLst>
  <p:sldIdLst>
    <p:sldId id="256" r:id="rId3"/>
    <p:sldId id="259" r:id="rId4"/>
    <p:sldId id="281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58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66FF"/>
    <a:srgbClr val="9933FF"/>
    <a:srgbClr val="B9EDFF"/>
    <a:srgbClr val="9BE5FF"/>
    <a:srgbClr val="E8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>
        <p:scale>
          <a:sx n="75" d="100"/>
          <a:sy n="75" d="100"/>
        </p:scale>
        <p:origin x="988" y="-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1CA42-8C26-48C1-9070-B12AAC34B635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F30C4-97D5-418A-ADE9-14665D8B80B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63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 txBox="1">
            <a:spLocks/>
          </p:cNvSpPr>
          <p:nvPr userDrawn="1"/>
        </p:nvSpPr>
        <p:spPr>
          <a:xfrm>
            <a:off x="224389" y="6538118"/>
            <a:ext cx="8091838" cy="40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IRENE</a:t>
            </a:r>
            <a:r>
              <a:rPr lang="en-US" baseline="0" dirty="0" smtClean="0"/>
              <a:t> </a:t>
            </a:r>
            <a:r>
              <a:rPr lang="en-US" dirty="0" smtClean="0"/>
              <a:t>Space Radiation Modelling and Data Analysis Workshop 2019, </a:t>
            </a:r>
            <a:r>
              <a:rPr lang="en-US" dirty="0" err="1" smtClean="0"/>
              <a:t>Sykia</a:t>
            </a:r>
            <a:r>
              <a:rPr lang="en-US" dirty="0" smtClean="0"/>
              <a:t>, Peloponnese, Greece,</a:t>
            </a:r>
            <a:r>
              <a:rPr lang="en-US" baseline="0" dirty="0" smtClean="0"/>
              <a:t> </a:t>
            </a:r>
            <a:r>
              <a:rPr lang="en-US" dirty="0" smtClean="0"/>
              <a:t>29-31 May 2019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00507" y="65666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6497A-B8E5-4251-BEBC-11ADCABC7F64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-59267"/>
            <a:ext cx="9144001" cy="6705599"/>
          </a:xfrm>
          <a:prstGeom prst="rect">
            <a:avLst/>
          </a:prstGeom>
          <a:gradFill>
            <a:gsLst>
              <a:gs pos="803">
                <a:schemeClr val="bg1"/>
              </a:gs>
              <a:gs pos="6000">
                <a:schemeClr val="bg1"/>
              </a:gs>
              <a:gs pos="65000">
                <a:srgbClr val="B9EDFF"/>
              </a:gs>
              <a:gs pos="83000">
                <a:srgbClr val="B9ED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66" y="-47426"/>
            <a:ext cx="753533" cy="50265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420702" y="24345"/>
            <a:ext cx="53575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kern="1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Angular proton distributions measured by </a:t>
            </a:r>
            <a:r>
              <a:rPr lang="en-US" sz="1100" b="1" kern="1400" dirty="0" err="1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</a:t>
            </a:r>
            <a:r>
              <a:rPr lang="en-US" sz="1100" b="1" kern="14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-V/EPT and their comparison to AP8 and IRENE/AP9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9" y="-38751"/>
            <a:ext cx="1582402" cy="365611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30499" y="240473"/>
            <a:ext cx="2406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Gadugi" panose="020B0502040204020203" pitchFamily="34" charset="0"/>
              </a:rPr>
              <a:t>Center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Gadugi" panose="020B0502040204020203" pitchFamily="34" charset="0"/>
              </a:rPr>
              <a:t> for Space Radiations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1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0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6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6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6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6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3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9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11899"/>
            <a:ext cx="5486400" cy="40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SPACEMON: Space Environment Monitoring Workshop, 13-15 December 2017, ESTEC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497A-B8E5-4251-BEBC-11ADCABC7F64}" type="slidenum">
              <a:rPr lang="en-GB" smtClean="0"/>
              <a:t>‹N°›</a:t>
            </a:fld>
            <a:endParaRPr lang="en-GB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err="1" smtClean="0"/>
              <a:t>cece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13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ECB0-0CF0-4D6B-8C41-D3E5A18E5722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60D1-207B-4470-A215-4064B0BBB8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687" y="1121750"/>
            <a:ext cx="8122624" cy="169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4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Angular proton distributions measured by </a:t>
            </a:r>
            <a:r>
              <a:rPr lang="en-US" sz="2400" b="1" kern="1400" dirty="0" err="1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</a:t>
            </a:r>
            <a:r>
              <a:rPr lang="en-US" sz="2400" b="1" kern="14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-V/EPT and their </a:t>
            </a:r>
            <a:endParaRPr lang="en-US" sz="2400" b="1" kern="1400" dirty="0" smtClean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kern="1400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 </a:t>
            </a:r>
            <a:r>
              <a:rPr lang="en-US" sz="2400" b="1" kern="14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AP8 and IRENE/AP9</a:t>
            </a:r>
            <a:endParaRPr lang="en-GB" sz="800" kern="1400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6278" y="3762296"/>
            <a:ext cx="8075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Stanislav </a:t>
            </a:r>
            <a:r>
              <a:rPr lang="en-GB" u="sng" dirty="0" err="1" smtClean="0"/>
              <a:t>Borisov</a:t>
            </a:r>
            <a:r>
              <a:rPr lang="en-GB" dirty="0" smtClean="0"/>
              <a:t>, Sylvie Benck, Mathias </a:t>
            </a:r>
            <a:r>
              <a:rPr lang="en-GB" dirty="0" err="1" smtClean="0"/>
              <a:t>Cyamukungu</a:t>
            </a:r>
            <a:endParaRPr lang="en-GB" baseline="30000" dirty="0" smtClean="0"/>
          </a:p>
          <a:p>
            <a:endParaRPr lang="en-GB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431797" y="4405387"/>
            <a:ext cx="45173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aseline="30000" dirty="0"/>
          </a:p>
          <a:p>
            <a:pPr algn="ctr"/>
            <a:r>
              <a:rPr lang="en-GB" sz="1400" dirty="0" err="1" smtClean="0"/>
              <a:t>Center</a:t>
            </a:r>
            <a:r>
              <a:rPr lang="en-GB" sz="1400" dirty="0" smtClean="0"/>
              <a:t> </a:t>
            </a:r>
            <a:r>
              <a:rPr lang="en-GB" sz="1400" dirty="0"/>
              <a:t>for Space Radiations, Earth and Life Institute, </a:t>
            </a:r>
            <a:r>
              <a:rPr lang="en-GB" sz="1400" dirty="0" err="1"/>
              <a:t>Université</a:t>
            </a:r>
            <a:r>
              <a:rPr lang="en-GB" sz="1400" dirty="0"/>
              <a:t> </a:t>
            </a:r>
            <a:r>
              <a:rPr lang="en-GB" sz="1400" dirty="0" err="1"/>
              <a:t>catholique</a:t>
            </a:r>
            <a:r>
              <a:rPr lang="en-GB" sz="1400" dirty="0"/>
              <a:t> de </a:t>
            </a:r>
            <a:r>
              <a:rPr lang="en-GB" sz="1400" dirty="0" smtClean="0"/>
              <a:t>Louvain</a:t>
            </a:r>
            <a:r>
              <a:rPr lang="en-GB" sz="1400" dirty="0"/>
              <a:t> </a:t>
            </a:r>
            <a:r>
              <a:rPr lang="en-GB" sz="1400" dirty="0" smtClean="0"/>
              <a:t>(UCL/ELI/CSR</a:t>
            </a:r>
            <a:r>
              <a:rPr lang="en-GB" sz="1400" dirty="0"/>
              <a:t>), </a:t>
            </a:r>
            <a:endParaRPr lang="en-GB" sz="1400" dirty="0" smtClean="0"/>
          </a:p>
          <a:p>
            <a:pPr algn="ctr"/>
            <a:r>
              <a:rPr lang="en-GB" sz="1400" dirty="0" smtClean="0"/>
              <a:t>Place </a:t>
            </a:r>
            <a:r>
              <a:rPr lang="en-GB" sz="1400" dirty="0"/>
              <a:t>Louis Pasteur, 3,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B-1348 </a:t>
            </a:r>
            <a:r>
              <a:rPr lang="en-GB" sz="1400" dirty="0"/>
              <a:t>Louvain-la-</a:t>
            </a:r>
            <a:r>
              <a:rPr lang="en-GB" sz="1400" dirty="0" err="1"/>
              <a:t>Neuve</a:t>
            </a:r>
            <a:r>
              <a:rPr lang="en-GB" sz="1400" dirty="0"/>
              <a:t>, </a:t>
            </a:r>
            <a:r>
              <a:rPr lang="en-GB" sz="1400" dirty="0" smtClean="0"/>
              <a:t>Belgium</a:t>
            </a:r>
            <a:endParaRPr lang="en-GB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084" y="2927458"/>
            <a:ext cx="3171984" cy="123854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8" y="4255957"/>
            <a:ext cx="2160448" cy="1440000"/>
          </a:xfrm>
          <a:prstGeom prst="rect">
            <a:avLst/>
          </a:prstGeom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71" y="4255957"/>
            <a:ext cx="176933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238089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AP8 &amp; IRENE/AP9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4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3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42775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Comparison AP8 &amp; IRENE/AP9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3" y="1738143"/>
            <a:ext cx="8161867" cy="42118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302" y="995774"/>
            <a:ext cx="8294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Forthcoming new products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 http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swe.ssa.esa.int/web/guest/csr-ept-federated:</a:t>
            </a:r>
            <a:b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-V/EPT radiation modelling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6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3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42775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Comparison AP8 &amp; IRENE/AP9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9" y="1015999"/>
            <a:ext cx="8230740" cy="42474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628" y="5498209"/>
            <a:ext cx="85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 Observation of general trends linked for example to </a:t>
            </a:r>
            <a:r>
              <a:rPr lang="en-GB" dirty="0">
                <a:sym typeface="Wingdings" panose="05000000000000000000" pitchFamily="2" charset="2"/>
              </a:rPr>
              <a:t>high </a:t>
            </a:r>
            <a:r>
              <a:rPr lang="en-GB" dirty="0" err="1">
                <a:sym typeface="Wingdings" panose="05000000000000000000" pitchFamily="2" charset="2"/>
              </a:rPr>
              <a:t>Dst</a:t>
            </a:r>
            <a:r>
              <a:rPr lang="en-GB" dirty="0">
                <a:sym typeface="Wingdings" panose="05000000000000000000" pitchFamily="2" charset="2"/>
              </a:rPr>
              <a:t> decrease </a:t>
            </a:r>
            <a:r>
              <a:rPr lang="en-GB" dirty="0" smtClean="0">
                <a:sym typeface="Wingdings" panose="05000000000000000000" pitchFamily="2" charset="2"/>
              </a:rPr>
              <a:t>(|</a:t>
            </a:r>
            <a:r>
              <a:rPr lang="en-GB" dirty="0" err="1" smtClean="0">
                <a:sym typeface="Wingdings" panose="05000000000000000000" pitchFamily="2" charset="2"/>
              </a:rPr>
              <a:t>Dst</a:t>
            </a:r>
            <a:r>
              <a:rPr lang="en-GB" dirty="0" smtClean="0">
                <a:sym typeface="Wingdings" panose="05000000000000000000" pitchFamily="2" charset="2"/>
              </a:rPr>
              <a:t>| ~ 170 </a:t>
            </a:r>
            <a:r>
              <a:rPr lang="en-GB" dirty="0" err="1" smtClean="0">
                <a:sym typeface="Wingdings" panose="05000000000000000000" pitchFamily="2" charset="2"/>
              </a:rPr>
              <a:t>nT</a:t>
            </a:r>
            <a:r>
              <a:rPr lang="en-GB" dirty="0" smtClean="0">
                <a:sym typeface="Wingdings" panose="05000000000000000000" pitchFamily="2" charset="2"/>
              </a:rPr>
              <a:t>) or small </a:t>
            </a:r>
            <a:r>
              <a:rPr lang="en-GB" dirty="0" err="1" smtClean="0">
                <a:sym typeface="Wingdings" panose="05000000000000000000" pitchFamily="2" charset="2"/>
              </a:rPr>
              <a:t>Dst</a:t>
            </a:r>
            <a:r>
              <a:rPr lang="en-GB" dirty="0" smtClean="0">
                <a:sym typeface="Wingdings" panose="05000000000000000000" pitchFamily="2" charset="2"/>
              </a:rPr>
              <a:t> events (|</a:t>
            </a:r>
            <a:r>
              <a:rPr lang="en-GB" dirty="0" err="1" smtClean="0">
                <a:sym typeface="Wingdings" panose="05000000000000000000" pitchFamily="2" charset="2"/>
              </a:rPr>
              <a:t>Dst</a:t>
            </a:r>
            <a:r>
              <a:rPr lang="en-GB" dirty="0" smtClean="0">
                <a:sym typeface="Wingdings" panose="05000000000000000000" pitchFamily="2" charset="2"/>
              </a:rPr>
              <a:t>| &lt; 60 </a:t>
            </a:r>
            <a:r>
              <a:rPr lang="en-GB" dirty="0" err="1" smtClean="0">
                <a:sym typeface="Wingdings" panose="05000000000000000000" pitchFamily="2" charset="2"/>
              </a:rPr>
              <a:t>nT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  <a:endParaRPr lang="en-GB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384800" y="2895600"/>
            <a:ext cx="2277533" cy="265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2827867" y="3395133"/>
            <a:ext cx="33866" cy="2426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3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42775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Comparison AP8 &amp; IRENE/AP9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521" y="819846"/>
            <a:ext cx="5076925" cy="58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79452" y="1035117"/>
            <a:ext cx="73346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Despite FOV degradation due to noise increase in front sensor, analysis of PAD proton data is still possible for E&gt;92 MeV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New anisotropy factors for proton flux distribution have been obtained for different positions in the SAA: n ~ 20-25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Earlier measurements from Fischer et al. reported n values of ~12 for L=1.3-1.4 for E=5.6 - 46 MeV based on a completely different approach.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mean unidirectional fluxes at 90° from Irene/AP9 overestimate the one from EPT by a factor of  about 2-3 while showing a similar PAD shape.</a:t>
            </a:r>
          </a:p>
        </p:txBody>
      </p:sp>
      <p:graphicFrame>
        <p:nvGraphicFramePr>
          <p:cNvPr id="8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86348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AP8 &amp; IRENE/AP9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8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61589" y="3735387"/>
            <a:ext cx="84208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Acknowledgements: The authors are grateful to the PROBA-V/EPT teams at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B.USOC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ESA/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deep involvement in the data acquisition process. They thank P.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Coquay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Nijskens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H.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Verbeelen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W.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Verschueren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 the Belgian Science Policy – Space Research and Applications (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BELSPO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for support to the PRODEX project entitled “PROBA-V/EPT – Data Exploitation-Extension”, ESA/PRODEX PEA N° C4000107617. They  also thank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ESA/ESTEC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members P.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Nieminen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H. Evans, E. Daly, P.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Jiggens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for their continuous support throughout the EPT project and 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ESA/ESOC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members for funding EPT product developments within the  Space Weather program (SSA – ESC – P2 and –P3). Finally the CSR team would also like to express its gratitude to H.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Mellab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Tilmans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E. Martin, C.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Baijot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their colleagues for authorizing, preparing and performing the off-pointing manoeuvres without which these PAD measurements would not have been possible.</a:t>
            </a:r>
          </a:p>
          <a:p>
            <a:pPr algn="just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187" y="1743567"/>
            <a:ext cx="3069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GB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8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42486"/>
              </p:ext>
            </p:extLst>
          </p:nvPr>
        </p:nvGraphicFramePr>
        <p:xfrm>
          <a:off x="-3" y="534495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AP8 &amp; IRENE/AP9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6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268101" y="3311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7"/>
          <p:cNvSpPr txBox="1"/>
          <p:nvPr/>
        </p:nvSpPr>
        <p:spPr>
          <a:xfrm>
            <a:off x="123815" y="1253565"/>
            <a:ext cx="55323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fr-FR" dirty="0" err="1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</a:t>
            </a:r>
            <a:r>
              <a:rPr lang="fr-FR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 </a:t>
            </a:r>
            <a:r>
              <a:rPr lang="fr-FR" dirty="0" err="1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EPT </a:t>
            </a:r>
            <a:r>
              <a:rPr lang="fr-FR" dirty="0" err="1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</a:t>
            </a:r>
            <a:r>
              <a:rPr lang="fr-FR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dirty="0" err="1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aunched</a:t>
            </a:r>
            <a:r>
              <a:rPr lang="fr-FR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7 May 2013 </a:t>
            </a:r>
            <a:r>
              <a:rPr lang="fr-FR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sun-synchronous</a:t>
            </a:r>
            <a:r>
              <a:rPr lang="fr-FR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polar </a:t>
            </a:r>
            <a:r>
              <a:rPr lang="fr-FR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</a:t>
            </a:r>
            <a:r>
              <a:rPr lang="fr-FR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~820 </a:t>
            </a:r>
            <a:r>
              <a:rPr lang="fr-FR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altitude </a:t>
            </a:r>
            <a:endParaRPr lang="fr-FR" dirty="0" smtClean="0">
              <a:solidFill>
                <a:schemeClr val="accent3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fr-FR" dirty="0">
              <a:solidFill>
                <a:schemeClr val="accent3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US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EPT is oriented WEST when in daylight </a:t>
            </a:r>
            <a:r>
              <a:rPr lang="en-US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oriented EAST when in </a:t>
            </a:r>
            <a:r>
              <a:rPr lang="en-US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24" y="3028983"/>
            <a:ext cx="5035044" cy="36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3528" y="4472532"/>
            <a:ext cx="271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Cyamukungu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 </a:t>
            </a:r>
            <a:r>
              <a:rPr lang="en-US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TNS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61, no. 6, pp. 3667-3681, December 2014</a:t>
            </a:r>
            <a:endParaRPr lang="fr-B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380" y="863050"/>
            <a:ext cx="2846605" cy="23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661076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AP8 &amp; IRENE/AP9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23815" y="898804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instrument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1" y="1165933"/>
            <a:ext cx="6651057" cy="32305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249" y="4396515"/>
            <a:ext cx="9105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campaigns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 angular distributions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protons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various positions 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SAA: </a:t>
            </a:r>
          </a:p>
          <a:p>
            <a:pPr marL="800100" lvl="1" indent="-34290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2013-January 2014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(P1)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2017- February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2018 (P2)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bjective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the off-pointing measurements 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2017: </a:t>
            </a:r>
          </a:p>
          <a:p>
            <a:pPr marL="800100" lvl="1" indent="-34290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better characterize the performances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EPT after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its recalibration in summer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marL="800100" lvl="1" indent="-34290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extend the angular distribution study to regions of higher L and B </a:t>
            </a:r>
          </a:p>
        </p:txBody>
      </p:sp>
      <p:graphicFrame>
        <p:nvGraphicFramePr>
          <p:cNvPr id="5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20293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AP8 &amp; IRENE/AP9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22211" y="796601"/>
            <a:ext cx="392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off-pointing measurements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69203" y="2781224"/>
            <a:ext cx="1655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Off-pointing done in regions where no East-West effect is observed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4734" y="926446"/>
            <a:ext cx="845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Proton angular distribution in the SAA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7" y="2064258"/>
            <a:ext cx="5170289" cy="33952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9489" y="1317372"/>
            <a:ext cx="836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t -56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°±2° longitude, -20°±2° </a:t>
            </a: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latitude,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828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km altitude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(centred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L=1.27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B=0.165 G).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00368" y="3049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5" name="Groupe 4"/>
          <p:cNvGrpSpPr/>
          <p:nvPr/>
        </p:nvGrpSpPr>
        <p:grpSpPr>
          <a:xfrm>
            <a:off x="5587889" y="1804138"/>
            <a:ext cx="3454511" cy="1815882"/>
            <a:chOff x="5863630" y="2021396"/>
            <a:chExt cx="3082470" cy="1815882"/>
          </a:xfrm>
        </p:grpSpPr>
        <p:sp>
          <p:nvSpPr>
            <p:cNvPr id="17" name="ZoneTexte 16"/>
            <p:cNvSpPr txBox="1"/>
            <p:nvPr/>
          </p:nvSpPr>
          <p:spPr>
            <a:xfrm>
              <a:off x="5970607" y="2021396"/>
              <a:ext cx="297549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Measured count </a:t>
              </a:r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rate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</a:t>
              </a:r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function of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boresight </a:t>
              </a:r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orientation </a:t>
              </a:r>
              <a:endParaRPr lang="en-US" sz="1400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counts </a:t>
              </a:r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prediction based on the best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 </a:t>
              </a:r>
              <a:r>
                <a:rPr lang="en-US" sz="1400" dirty="0" err="1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PADmodel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F=J</a:t>
              </a:r>
              <a:r>
                <a:rPr lang="en-US" sz="1400" baseline="-250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</a:t>
              </a:r>
              <a:r>
                <a:rPr lang="en-US" sz="1400" baseline="300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 search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 and J</a:t>
              </a:r>
              <a:r>
                <a:rPr lang="en-US" sz="1400" baseline="-250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that best fits the data given the efficiency matrices calculated for a set of anisotropy factors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and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868224" y="2142582"/>
              <a:ext cx="72008" cy="72008"/>
            </a:xfrm>
            <a:prstGeom prst="rect">
              <a:avLst/>
            </a:prstGeom>
            <a:solidFill>
              <a:srgbClr val="0000CC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863630" y="2777271"/>
              <a:ext cx="72008" cy="7200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707778" y="3692652"/>
            <a:ext cx="3217697" cy="2031325"/>
            <a:chOff x="5728403" y="4152662"/>
            <a:chExt cx="3217697" cy="2031325"/>
          </a:xfrm>
        </p:grpSpPr>
        <p:cxnSp>
          <p:nvCxnSpPr>
            <p:cNvPr id="20" name="Connecteur droit 19"/>
            <p:cNvCxnSpPr/>
            <p:nvPr/>
          </p:nvCxnSpPr>
          <p:spPr bwMode="auto">
            <a:xfrm>
              <a:off x="5728403" y="4535271"/>
              <a:ext cx="2422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cteur droit 20"/>
            <p:cNvCxnSpPr/>
            <p:nvPr/>
          </p:nvCxnSpPr>
          <p:spPr bwMode="auto">
            <a:xfrm>
              <a:off x="5728403" y="4957759"/>
              <a:ext cx="2422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 bwMode="auto">
            <a:xfrm>
              <a:off x="5728403" y="5359781"/>
              <a:ext cx="2422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>
              <a:off x="5728403" y="5810353"/>
              <a:ext cx="24220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ZoneTexte 24"/>
            <p:cNvSpPr txBox="1"/>
            <p:nvPr/>
          </p:nvSpPr>
          <p:spPr>
            <a:xfrm>
              <a:off x="5970607" y="4152662"/>
              <a:ext cx="297549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inset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shows: </a:t>
              </a:r>
              <a:endParaRPr lang="en-US" sz="1400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­­Badhwar-</a:t>
              </a:r>
              <a:r>
                <a:rPr lang="en-US" sz="1400" dirty="0" err="1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Konradi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scaling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factor for </a:t>
              </a:r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RP. </a:t>
              </a:r>
            </a:p>
            <a:p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normalized </a:t>
              </a:r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 of the form </a:t>
              </a:r>
              <a:r>
                <a:rPr lang="en-US" sz="1400" dirty="0" err="1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</a:t>
              </a:r>
              <a:r>
                <a:rPr lang="en-US" sz="1400" i="1" baseline="30000" dirty="0" err="1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i="1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i="1" dirty="0">
                  <a:solidFill>
                    <a:schemeClr val="accent3">
                      <a:lumMod val="25000"/>
                    </a:schemeClr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r>
                <a:rPr lang="en-US" sz="1400" i="1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</a:t>
              </a:r>
              <a:r>
                <a:rPr lang="en-US" sz="1400" i="1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=25</a:t>
              </a:r>
            </a:p>
            <a:p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normalized PAD of the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 </a:t>
              </a:r>
              <a:r>
                <a:rPr lang="en-US" sz="1400" dirty="0" err="1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</a:t>
              </a:r>
              <a:r>
                <a:rPr lang="en-US" sz="1400" i="1" baseline="30000" dirty="0" err="1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i="1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i="1" dirty="0" smtClean="0">
                  <a:solidFill>
                    <a:schemeClr val="accent3">
                      <a:lumMod val="25000"/>
                    </a:schemeClr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r>
                <a:rPr lang="en-US" sz="1400" i="1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 </a:t>
              </a:r>
              <a:r>
                <a:rPr lang="en-US" sz="1400" i="1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=18</a:t>
              </a:r>
            </a:p>
            <a:p>
              <a:pPr>
                <a:spcAft>
                  <a:spcPts val="600"/>
                </a:spcAft>
              </a:pPr>
              <a:r>
                <a:rPr lang="en-US" sz="1400" dirty="0" smtClean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shape </a:t>
              </a:r>
              <a:r>
                <a:rPr lang="en-US" sz="1400" dirty="0">
                  <a:solidFill>
                    <a:schemeClr val="accent3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AP9 pitch angle distribution for 40 MeV protons.</a:t>
              </a:r>
              <a:endParaRPr lang="en-GB" sz="1400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0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63477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AP8 &amp; IRENE/AP9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199489" y="6223188"/>
            <a:ext cx="7084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Borisov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U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IEEE TNS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vol. 61 Issue: 6, pp3371-3379,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GB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268101" y="3311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826022" y="5034306"/>
            <a:ext cx="435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proton spectrum measured by the EPT on Nov. 17th, </a:t>
            </a:r>
            <a:r>
              <a:rPr lang="en-US" sz="1600" dirty="0" smtClean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</a:t>
            </a:r>
            <a:endParaRPr lang="en-GB" sz="1600" dirty="0">
              <a:solidFill>
                <a:schemeClr val="accent3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8690" y="829587"/>
            <a:ext cx="845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Proton spectra in the SAA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0" y="1221107"/>
            <a:ext cx="4967479" cy="386932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2694" y="5534054"/>
            <a:ext cx="8998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Note that here the differential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spectra were extracted using a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method that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assumes isotropic flux in the half-hemisphere facing the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instrument aperture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This method allows measuring the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average flux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of protons over the EPT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≤52°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FOV. The same method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was applied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to measure the average fluxes over the RPS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26°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FOV.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05044" y="1759888"/>
            <a:ext cx="3679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AP9 (</a:t>
            </a:r>
            <a:r>
              <a:rPr lang="fr-BE" dirty="0" smtClean="0"/>
              <a:t>V1.05.001)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unidirectional flux at 90°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MeV (</a:t>
            </a:r>
            <a:r>
              <a:rPr lang="fr-BE" dirty="0" err="1" smtClean="0"/>
              <a:t>median</a:t>
            </a:r>
            <a:r>
              <a:rPr lang="fr-BE" dirty="0" smtClean="0"/>
              <a:t>)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44 #/cm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/s/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/MeV (factor x ~7)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!! Steepness of PAD ??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Omnidirectional flux divided by 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9.2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#/cm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/s/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/MeV</a:t>
            </a:r>
          </a:p>
        </p:txBody>
      </p:sp>
      <p:graphicFrame>
        <p:nvGraphicFramePr>
          <p:cNvPr id="14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36498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AP8 &amp; IRENE/AP9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4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36555" y="1837199"/>
            <a:ext cx="848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FOV deterioration for measurements up to DAM 3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Discard those measurements from the analysis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4" y="2846225"/>
            <a:ext cx="3195638" cy="2432581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97" y="2846225"/>
            <a:ext cx="3297238" cy="243258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031929" y="2501898"/>
            <a:ext cx="14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 DAM3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4728633" y="2509843"/>
            <a:ext cx="14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 DAM4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191664" y="1101854"/>
            <a:ext cx="425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cap="small" dirty="0"/>
              <a:t>Bin 1: LON [-58°, -54°]  and LAT [-26°,-22°]</a:t>
            </a:r>
            <a:endParaRPr lang="en-GB" b="1" cap="small" dirty="0"/>
          </a:p>
        </p:txBody>
      </p:sp>
      <p:sp>
        <p:nvSpPr>
          <p:cNvPr id="18" name="ZoneTexte 17"/>
          <p:cNvSpPr txBox="1"/>
          <p:nvPr/>
        </p:nvSpPr>
        <p:spPr>
          <a:xfrm>
            <a:off x="314208" y="5775077"/>
            <a:ext cx="410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 dirty="0"/>
              <a:t>Bin 2</a:t>
            </a:r>
            <a:r>
              <a:rPr lang="en-GB" b="1" cap="small" dirty="0" smtClean="0"/>
              <a:t>: LON [-</a:t>
            </a:r>
            <a:r>
              <a:rPr lang="en-GB" b="1" cap="small" dirty="0"/>
              <a:t>64°,-60°] </a:t>
            </a:r>
            <a:r>
              <a:rPr lang="en-GB" b="1" cap="small" dirty="0" smtClean="0"/>
              <a:t>and LAT </a:t>
            </a:r>
            <a:r>
              <a:rPr lang="en-GB" b="1" cap="small" dirty="0"/>
              <a:t>[-34°,-30</a:t>
            </a:r>
            <a:r>
              <a:rPr lang="en-GB" b="1" cap="small" dirty="0" smtClean="0"/>
              <a:t>°]</a:t>
            </a:r>
            <a:endParaRPr lang="fr-BE" b="1" cap="small" dirty="0"/>
          </a:p>
          <a:p>
            <a:r>
              <a:rPr lang="en-GB" b="1" cap="small" dirty="0"/>
              <a:t>Bin 3</a:t>
            </a:r>
            <a:r>
              <a:rPr lang="en-GB" b="1" cap="small" dirty="0" smtClean="0"/>
              <a:t>: LON [-</a:t>
            </a:r>
            <a:r>
              <a:rPr lang="en-GB" b="1" cap="small" dirty="0"/>
              <a:t>34°,-30°] </a:t>
            </a:r>
            <a:r>
              <a:rPr lang="en-GB" b="1" cap="small" dirty="0" smtClean="0"/>
              <a:t>and LAT [-</a:t>
            </a:r>
            <a:r>
              <a:rPr lang="en-GB" b="1" cap="small" dirty="0"/>
              <a:t>24°,-20</a:t>
            </a:r>
            <a:r>
              <a:rPr lang="en-GB" b="1" cap="small" dirty="0" smtClean="0"/>
              <a:t>°]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4449344" y="5913576"/>
            <a:ext cx="383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Analysis only for E &gt; 92 MeV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7352457" y="3736888"/>
            <a:ext cx="2658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P1 : All energies</a:t>
            </a:r>
          </a:p>
          <a:p>
            <a:r>
              <a:rPr lang="en-GB" dirty="0" smtClean="0"/>
              <a:t>P2: </a:t>
            </a:r>
            <a:r>
              <a:rPr lang="en-GB" dirty="0"/>
              <a:t>E &gt; 92 MeV</a:t>
            </a:r>
          </a:p>
          <a:p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7018870" y="3896152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</a:t>
            </a:r>
            <a:endParaRPr lang="en-GB" dirty="0"/>
          </a:p>
        </p:txBody>
      </p:sp>
      <p:graphicFrame>
        <p:nvGraphicFramePr>
          <p:cNvPr id="22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64932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AP8 &amp; IRENE/AP9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02261" y="2982159"/>
            <a:ext cx="122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Red: P1</a:t>
            </a:r>
          </a:p>
          <a:p>
            <a:r>
              <a:rPr lang="en-GB" sz="1600" dirty="0" smtClean="0">
                <a:solidFill>
                  <a:srgbClr val="0000CC"/>
                </a:solidFill>
              </a:rPr>
              <a:t>Blue: P2</a:t>
            </a:r>
          </a:p>
        </p:txBody>
      </p:sp>
    </p:spTree>
    <p:extLst>
      <p:ext uri="{BB962C8B-B14F-4D97-AF65-F5344CB8AC3E}">
        <p14:creationId xmlns:p14="http://schemas.microsoft.com/office/powerpoint/2010/main" val="25122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9" y="1413953"/>
            <a:ext cx="4632859" cy="28916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34" y="3652840"/>
            <a:ext cx="4669366" cy="29144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31612" y="2734486"/>
            <a:ext cx="377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Check of the quality of the minima found by the </a:t>
            </a:r>
            <a:r>
              <a:rPr lang="en-GB" dirty="0" err="1" smtClean="0"/>
              <a:t>TMinuit</a:t>
            </a:r>
            <a:r>
              <a:rPr lang="en-GB" dirty="0" smtClean="0"/>
              <a:t> class in the Root framework </a:t>
            </a:r>
            <a:r>
              <a:rPr lang="en-GB" dirty="0" smtClean="0">
                <a:sym typeface="Wingdings" panose="05000000000000000000" pitchFamily="2" charset="2"/>
              </a:rPr>
              <a:t> Draw CHi2 map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448733" y="573193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get the unidirectional flux at 90° in #/cm</a:t>
            </a:r>
            <a:r>
              <a:rPr lang="en-GB" baseline="30000" dirty="0" smtClean="0"/>
              <a:t>2</a:t>
            </a:r>
            <a:r>
              <a:rPr lang="en-GB" dirty="0" smtClean="0"/>
              <a:t>/s/</a:t>
            </a:r>
            <a:r>
              <a:rPr lang="en-GB" dirty="0" err="1" smtClean="0"/>
              <a:t>sr</a:t>
            </a:r>
            <a:r>
              <a:rPr lang="en-GB" dirty="0" smtClean="0"/>
              <a:t>/MeV: do J</a:t>
            </a:r>
            <a:r>
              <a:rPr lang="en-GB" baseline="-25000" dirty="0" smtClean="0"/>
              <a:t>0</a:t>
            </a:r>
            <a:r>
              <a:rPr lang="en-GB" dirty="0" smtClean="0"/>
              <a:t>/</a:t>
            </a:r>
            <a:r>
              <a:rPr lang="en-GB" dirty="0" smtClean="0">
                <a:latin typeface="Symbol" panose="05050102010706020507" pitchFamily="18" charset="2"/>
              </a:rPr>
              <a:t>D</a:t>
            </a:r>
            <a:r>
              <a:rPr lang="en-GB" dirty="0" smtClean="0"/>
              <a:t>E  </a:t>
            </a:r>
            <a:endParaRPr lang="en-GB" dirty="0"/>
          </a:p>
        </p:txBody>
      </p:sp>
      <p:graphicFrame>
        <p:nvGraphicFramePr>
          <p:cNvPr id="15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33481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AP8 &amp; IRENE/AP9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17744" y="912912"/>
            <a:ext cx="511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analysis: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7650" y="4305603"/>
            <a:ext cx="286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schemeClr val="accent5"/>
                </a:solidFill>
              </a:rPr>
              <a:t>W</a:t>
            </a:r>
            <a:r>
              <a:rPr lang="en-GB" sz="1200" i="1" baseline="-25000" dirty="0" smtClean="0">
                <a:solidFill>
                  <a:schemeClr val="accent5"/>
                </a:solidFill>
              </a:rPr>
              <a:t>BK</a:t>
            </a:r>
            <a:r>
              <a:rPr lang="en-GB" sz="1200" i="1" dirty="0" smtClean="0">
                <a:solidFill>
                  <a:schemeClr val="accent5"/>
                </a:solidFill>
              </a:rPr>
              <a:t> = BK-MAX parameters from Trend-3 Report, 1996 (</a:t>
            </a:r>
            <a:r>
              <a:rPr lang="en-GB" sz="1200" i="1" dirty="0" err="1" smtClean="0">
                <a:solidFill>
                  <a:schemeClr val="accent5"/>
                </a:solidFill>
              </a:rPr>
              <a:t>Kruglanski</a:t>
            </a:r>
            <a:r>
              <a:rPr lang="en-GB" sz="1200" i="1" dirty="0" smtClean="0">
                <a:solidFill>
                  <a:schemeClr val="accent5"/>
                </a:solidFill>
              </a:rPr>
              <a:t> and </a:t>
            </a:r>
            <a:r>
              <a:rPr lang="en-GB" sz="1200" i="1" dirty="0" err="1" smtClean="0">
                <a:solidFill>
                  <a:schemeClr val="accent5"/>
                </a:solidFill>
              </a:rPr>
              <a:t>Lemaire</a:t>
            </a:r>
            <a:r>
              <a:rPr lang="en-GB" sz="1200" i="1" dirty="0" smtClean="0">
                <a:solidFill>
                  <a:schemeClr val="accent5"/>
                </a:solidFill>
              </a:rPr>
              <a:t>)</a:t>
            </a:r>
            <a:endParaRPr lang="en-GB" sz="1200" i="1" dirty="0">
              <a:solidFill>
                <a:schemeClr val="accent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8733" y="5270268"/>
            <a:ext cx="168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 = 20-25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6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 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" y="1299690"/>
            <a:ext cx="2988000" cy="24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4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99" y="1299690"/>
            <a:ext cx="2988000" cy="24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05" y="1299690"/>
            <a:ext cx="2988000" cy="24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9900" y="3830747"/>
            <a:ext cx="2489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 [-26°,-22°] LAT, [-58°, -54°] LON</a:t>
            </a:r>
            <a:endParaRPr kumimoji="0" lang="fr-BE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87732" y="3830746"/>
            <a:ext cx="24045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 [-34°,-30°] LAT, [-64°,-60°] LON</a:t>
            </a:r>
            <a:endParaRPr kumimoji="0" lang="fr-BE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445250" y="3830746"/>
            <a:ext cx="2514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"/>
                <a:ea typeface="Times New Roman" panose="02020603050405020304" pitchFamily="18" charset="0"/>
                <a:cs typeface="Times New Roman" panose="02020603050405020304" pitchFamily="18" charset="0"/>
              </a:rPr>
              <a:t> [-24°,-20°] LAT, [-34°,-30°] LON</a:t>
            </a:r>
            <a:endParaRPr kumimoji="0" lang="fr-BE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39" y="4330613"/>
            <a:ext cx="4996051" cy="225734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561491" y="809614"/>
            <a:ext cx="2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9966FF"/>
                </a:solidFill>
              </a:rPr>
              <a:t>___ AP9 </a:t>
            </a:r>
            <a:r>
              <a:rPr lang="en-GB" sz="1200" dirty="0" err="1" smtClean="0">
                <a:solidFill>
                  <a:srgbClr val="9966FF"/>
                </a:solidFill>
              </a:rPr>
              <a:t>uni</a:t>
            </a:r>
            <a:r>
              <a:rPr lang="en-GB" sz="1200" dirty="0" smtClean="0">
                <a:solidFill>
                  <a:srgbClr val="9966FF"/>
                </a:solidFill>
              </a:rPr>
              <a:t> 90</a:t>
            </a:r>
            <a:r>
              <a:rPr lang="en-GB" sz="1200" dirty="0">
                <a:solidFill>
                  <a:srgbClr val="9966FF"/>
                </a:solidFill>
              </a:rPr>
              <a:t>° </a:t>
            </a:r>
            <a:r>
              <a:rPr lang="en-GB" sz="1200" dirty="0" smtClean="0">
                <a:solidFill>
                  <a:srgbClr val="9966FF"/>
                </a:solidFill>
              </a:rPr>
              <a:t>mean (v1.50.001)</a:t>
            </a:r>
          </a:p>
          <a:p>
            <a:r>
              <a:rPr lang="en-GB" sz="1200" dirty="0" smtClean="0">
                <a:solidFill>
                  <a:schemeClr val="accent2"/>
                </a:solidFill>
              </a:rPr>
              <a:t>___ AP8 </a:t>
            </a:r>
            <a:r>
              <a:rPr lang="en-GB" sz="1200" dirty="0" err="1" smtClean="0">
                <a:solidFill>
                  <a:schemeClr val="accent2"/>
                </a:solidFill>
              </a:rPr>
              <a:t>uni</a:t>
            </a:r>
            <a:r>
              <a:rPr lang="en-GB" sz="1200" dirty="0" smtClean="0">
                <a:solidFill>
                  <a:schemeClr val="accent2"/>
                </a:solidFill>
              </a:rPr>
              <a:t> 90° </a:t>
            </a:r>
            <a:r>
              <a:rPr lang="en-GB" sz="1000" dirty="0" smtClean="0">
                <a:solidFill>
                  <a:schemeClr val="accent2"/>
                </a:solidFill>
              </a:rPr>
              <a:t>(= </a:t>
            </a:r>
            <a:r>
              <a:rPr lang="en-GB" sz="1000" dirty="0" err="1" smtClean="0">
                <a:solidFill>
                  <a:schemeClr val="accent2"/>
                </a:solidFill>
              </a:rPr>
              <a:t>omni</a:t>
            </a:r>
            <a:r>
              <a:rPr lang="en-GB" sz="1000" dirty="0" smtClean="0">
                <a:solidFill>
                  <a:schemeClr val="accent2"/>
                </a:solidFill>
              </a:rPr>
              <a:t>/4</a:t>
            </a:r>
            <a:r>
              <a:rPr lang="en-GB" sz="10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GB" sz="1000" dirty="0" smtClean="0">
                <a:solidFill>
                  <a:schemeClr val="accent2"/>
                </a:solidFill>
              </a:rPr>
              <a:t> * W</a:t>
            </a:r>
            <a:r>
              <a:rPr lang="en-GB" sz="1000" baseline="-25000" dirty="0" smtClean="0">
                <a:solidFill>
                  <a:schemeClr val="accent2"/>
                </a:solidFill>
              </a:rPr>
              <a:t>BK</a:t>
            </a:r>
            <a:r>
              <a:rPr lang="en-GB" sz="1000" dirty="0" smtClean="0">
                <a:solidFill>
                  <a:schemeClr val="accent2"/>
                </a:solidFill>
              </a:rPr>
              <a:t> )</a:t>
            </a:r>
            <a:endParaRPr lang="en-GB" sz="1000" dirty="0">
              <a:solidFill>
                <a:schemeClr val="accent2"/>
              </a:solidFill>
            </a:endParaRPr>
          </a:p>
        </p:txBody>
      </p:sp>
      <p:cxnSp>
        <p:nvCxnSpPr>
          <p:cNvPr id="12" name="Connecteur droit 11"/>
          <p:cNvCxnSpPr>
            <a:stCxn id="7" idx="2"/>
          </p:cNvCxnSpPr>
          <p:nvPr/>
        </p:nvCxnSpPr>
        <p:spPr>
          <a:xfrm>
            <a:off x="1714500" y="4107746"/>
            <a:ext cx="1378617" cy="1521160"/>
          </a:xfrm>
          <a:prstGeom prst="line">
            <a:avLst/>
          </a:prstGeom>
          <a:ln w="2222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2992967" y="5736856"/>
            <a:ext cx="241300" cy="3598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necteur droit 1027"/>
          <p:cNvCxnSpPr/>
          <p:nvPr/>
        </p:nvCxnSpPr>
        <p:spPr>
          <a:xfrm flipV="1">
            <a:off x="3227134" y="4082681"/>
            <a:ext cx="716216" cy="165417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3661833" y="4118666"/>
            <a:ext cx="3935572" cy="145663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15770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AP8 &amp; IRENE/AP9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ZoneTexte 43"/>
          <p:cNvSpPr txBox="1"/>
          <p:nvPr/>
        </p:nvSpPr>
        <p:spPr>
          <a:xfrm>
            <a:off x="73024" y="855780"/>
            <a:ext cx="511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comparison: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3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22505"/>
              </p:ext>
            </p:extLst>
          </p:nvPr>
        </p:nvGraphicFramePr>
        <p:xfrm>
          <a:off x="-1" y="495843"/>
          <a:ext cx="9144001" cy="285360"/>
        </p:xfrm>
        <a:graphic>
          <a:graphicData uri="http://schemas.openxmlformats.org/drawingml/2006/table">
            <a:tbl>
              <a:tblPr firstRow="1" lastRow="1" bandRow="1"/>
              <a:tblGrid>
                <a:gridCol w="112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6607583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257975864"/>
                    </a:ext>
                  </a:extLst>
                </a:gridCol>
              </a:tblGrid>
              <a:tr h="22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Former PAD data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PAD data</a:t>
                      </a:r>
                      <a:endParaRPr lang="en-US" sz="1400" b="0" kern="12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Comparison AP8 &amp; IRENE/AP9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SSA EPT rad. mod. 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 marL="18000" marR="18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10422" y="829471"/>
            <a:ext cx="511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 on the differences observed: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7" y="1392822"/>
            <a:ext cx="432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628551" y="1782421"/>
            <a:ext cx="3409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PAD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differential fluxes of 150 MeV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 function of the form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en-US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n=24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5041410" y="2791326"/>
            <a:ext cx="58714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6812" y="1306568"/>
            <a:ext cx="37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a)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156812" y="3999076"/>
            <a:ext cx="37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Ellipse 8"/>
          <p:cNvSpPr/>
          <p:nvPr/>
        </p:nvSpPr>
        <p:spPr>
          <a:xfrm flipH="1">
            <a:off x="5419023" y="1910962"/>
            <a:ext cx="105878" cy="134944"/>
          </a:xfrm>
          <a:prstGeom prst="ellipse">
            <a:avLst/>
          </a:prstGeom>
          <a:solidFill>
            <a:srgbClr val="9933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5224290" y="842585"/>
            <a:ext cx="173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of Bin 1</a:t>
            </a:r>
            <a:endParaRPr lang="en-GB" dirty="0"/>
          </a:p>
        </p:txBody>
      </p:sp>
      <p:pic>
        <p:nvPicPr>
          <p:cNvPr id="13" name="Imag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7" y="4044727"/>
            <a:ext cx="432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5334980" y="4935395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AP9 </a:t>
            </a:r>
            <a:r>
              <a:rPr lang="en-GB" dirty="0" err="1" smtClean="0"/>
              <a:t>omni</a:t>
            </a:r>
            <a:r>
              <a:rPr lang="en-GB" dirty="0" smtClean="0"/>
              <a:t> &gt; AP8 </a:t>
            </a:r>
            <a:r>
              <a:rPr lang="en-GB" dirty="0" err="1" smtClean="0"/>
              <a:t>omni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6457415" y="3259749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 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cem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</TotalTime>
  <Words>1261</Words>
  <Application>Microsoft Office PowerPoint</Application>
  <PresentationFormat>Affichage à l'écran (4:3)</PresentationFormat>
  <Paragraphs>170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Gadugi</vt:lpstr>
      <vt:lpstr>Palatino</vt:lpstr>
      <vt:lpstr>Symbol</vt:lpstr>
      <vt:lpstr>Times New Roman</vt:lpstr>
      <vt:lpstr>Wingdings</vt:lpstr>
      <vt:lpstr>spacemon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Benck</dc:creator>
  <cp:lastModifiedBy>Sylvie Benck</cp:lastModifiedBy>
  <cp:revision>351</cp:revision>
  <dcterms:created xsi:type="dcterms:W3CDTF">2017-11-28T10:58:19Z</dcterms:created>
  <dcterms:modified xsi:type="dcterms:W3CDTF">2019-05-23T13:37:44Z</dcterms:modified>
</cp:coreProperties>
</file>