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7" r:id="rId1"/>
  </p:sldMasterIdLst>
  <p:notesMasterIdLst>
    <p:notesMasterId r:id="rId21"/>
  </p:notesMasterIdLst>
  <p:handoutMasterIdLst>
    <p:handoutMasterId r:id="rId22"/>
  </p:handoutMasterIdLst>
  <p:sldIdLst>
    <p:sldId id="270" r:id="rId2"/>
    <p:sldId id="285" r:id="rId3"/>
    <p:sldId id="345" r:id="rId4"/>
    <p:sldId id="346" r:id="rId5"/>
    <p:sldId id="274" r:id="rId6"/>
    <p:sldId id="343" r:id="rId7"/>
    <p:sldId id="336" r:id="rId8"/>
    <p:sldId id="337" r:id="rId9"/>
    <p:sldId id="338" r:id="rId10"/>
    <p:sldId id="265" r:id="rId11"/>
    <p:sldId id="266" r:id="rId12"/>
    <p:sldId id="267" r:id="rId13"/>
    <p:sldId id="268" r:id="rId14"/>
    <p:sldId id="347" r:id="rId15"/>
    <p:sldId id="269" r:id="rId16"/>
    <p:sldId id="339" r:id="rId17"/>
    <p:sldId id="340" r:id="rId18"/>
    <p:sldId id="341" r:id="rId19"/>
    <p:sldId id="34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C0C0C0"/>
    <a:srgbClr val="996633"/>
    <a:srgbClr val="CC00CC"/>
    <a:srgbClr val="666633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94694"/>
  </p:normalViewPr>
  <p:slideViewPr>
    <p:cSldViewPr>
      <p:cViewPr varScale="1">
        <p:scale>
          <a:sx n="121" d="100"/>
          <a:sy n="121" d="100"/>
        </p:scale>
        <p:origin x="9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046F6-C5BC-EA49-BEDE-037BF4EA95FB}" type="datetimeFigureOut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A60F0-7543-D74A-B5E9-CEC741028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2BC1169-FBF6-994D-BC82-0B4591CF0E8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7669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27760DA-EF9A-454A-BB00-FA211B82B5CD}" type="slidenum">
              <a:rPr lang="ja-JP" altLang="en-US" sz="1200">
                <a:latin typeface="Arial" charset="0"/>
              </a:rPr>
              <a:pPr eaLnBrk="1" hangingPunct="1"/>
              <a:t>10</a:t>
            </a:fld>
            <a:endParaRPr lang="en-US" altLang="ja-JP" sz="120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838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5946326"/>
            <a:ext cx="9144000" cy="911674"/>
          </a:xfrm>
          <a:prstGeom prst="rect">
            <a:avLst/>
          </a:prstGeom>
          <a:solidFill>
            <a:srgbClr val="A602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41421"/>
            <a:ext cx="5105400" cy="16795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721"/>
            <a:ext cx="44196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artner_logo_v1_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09" y="6023244"/>
            <a:ext cx="2809469" cy="753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01" y="6116969"/>
            <a:ext cx="3694641" cy="610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67200" y="-228600"/>
            <a:ext cx="4724400" cy="15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43971-4670-4E45-93AB-B9FA23BB5DCF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C2AD7-5DB4-9E44-8A9E-1A5ECA4331BA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7700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935C63-4281-E343-8ADD-76D42A7C3E5D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565DD-9231-C648-A2D7-D0C1B291BBFF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902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9B2F6B-2CB4-8845-B2A8-3F4A664F04C9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D44D3-891C-8744-B294-38E976E0F9C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430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B26120-1E49-3343-9221-DD25ACBDB752}" type="datetime1">
              <a:rPr lang="en-US" smtClean="0"/>
              <a:t>10/21/19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2B7F4-A600-8B43-8A02-80A4EA8D0F26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063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DF01CB-7AD0-4D41-9FE0-284D5768381D}" type="datetime1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5ACD5-A178-024D-84FB-B91C0FACDA6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070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01AC14-3227-6140-932C-66FAF2A53389}" type="datetime1">
              <a:rPr lang="en-US" smtClean="0"/>
              <a:t>10/21/19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C39C2-5CE6-454D-9AD0-73666A90E9C2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865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82FF0-0511-4948-9F13-8D1E7184B8F6}" type="datetime1">
              <a:rPr lang="en-US" smtClean="0"/>
              <a:t>10/21/19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91B09-8FA5-2A4D-AF77-60857650C447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90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6EAA5A-CFB4-224E-B744-42141C5ED331}" type="datetime1">
              <a:rPr lang="en-US" smtClean="0"/>
              <a:t>10/21/19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A3FFE-E753-9543-AD9E-98C02268FFA0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232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B4DF60-8420-C84E-8D85-11116D7E67C1}" type="datetime1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F8D94-67F0-7A44-A349-FE731C3C48B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5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90F604-2FEF-004D-81B3-B14F2427E0DA}" type="datetime1">
              <a:rPr lang="en-US" smtClean="0"/>
              <a:t>10/21/19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CC9DB-52A8-4840-9602-4D8103F83D48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367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A602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916" y="139930"/>
            <a:ext cx="8721667" cy="341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167" y="711407"/>
            <a:ext cx="8685251" cy="5536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8835" y="6356350"/>
            <a:ext cx="6658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711" y="6356350"/>
            <a:ext cx="412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1E5B45-977F-A84C-8E61-761D40112636}" type="slidenum">
              <a:rPr lang="ja-JP" altLang="en-US" smtClean="0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4694" y="6339532"/>
            <a:ext cx="1433603" cy="4260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83109"/>
            <a:ext cx="8991600" cy="209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483109"/>
            <a:ext cx="8991600" cy="2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6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rn.ch/geant4/support/planned_features" TargetMode="External"/><Relationship Id="rId2" Type="http://schemas.openxmlformats.org/officeDocument/2006/relationships/hyperlink" Target="http://cern.ch/geant4-data/ReleaseNotes/Patch4.10.5-1.tx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9CD4-7DF0-7C40-8014-764623791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41421"/>
            <a:ext cx="5486400" cy="1679575"/>
          </a:xfrm>
        </p:spPr>
        <p:txBody>
          <a:bodyPr/>
          <a:lstStyle/>
          <a:p>
            <a:r>
              <a:rPr lang="en-US" sz="3200" dirty="0"/>
              <a:t>Recent developments and plans</a:t>
            </a:r>
            <a:br>
              <a:rPr lang="en-US" sz="3200" dirty="0"/>
            </a:br>
            <a:r>
              <a:rPr lang="en-US" sz="3200" dirty="0"/>
              <a:t>- non-physics part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EBF06-2FEA-9E47-916A-1EFD58CFC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Makoto </a:t>
            </a:r>
            <a:r>
              <a:rPr lang="en-US" dirty="0" err="1"/>
              <a:t>Asai</a:t>
            </a:r>
            <a:r>
              <a:rPr lang="en-US" dirty="0"/>
              <a:t> (SLAC)</a:t>
            </a:r>
          </a:p>
          <a:p>
            <a:r>
              <a:rPr lang="en-US" dirty="0"/>
              <a:t>Geant4 Space Users Workshop 2019</a:t>
            </a:r>
          </a:p>
        </p:txBody>
      </p:sp>
    </p:spTree>
    <p:extLst>
      <p:ext uri="{BB962C8B-B14F-4D97-AF65-F5344CB8AC3E}">
        <p14:creationId xmlns:p14="http://schemas.microsoft.com/office/powerpoint/2010/main" val="251177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dirty="0">
                <a:latin typeface="Arial" charset="0"/>
              </a:rPr>
              <a:t>Extending command-based scorer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chemeClr val="bg1"/>
                </a:solidFill>
              </a:rPr>
              <a:t>Recent developments and plans (non-physics part) - M. Asai (SLAC)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80AC6A5-1D44-6245-BF63-A0F22AE48E99}" type="slidenum">
              <a:rPr lang="ja-JP" altLang="en-US" sz="1400">
                <a:solidFill>
                  <a:schemeClr val="bg1"/>
                </a:solidFill>
              </a:rPr>
              <a:pPr/>
              <a:t>10</a:t>
            </a:fld>
            <a:endParaRPr lang="en-US" altLang="ja-JP" sz="1400">
              <a:solidFill>
                <a:schemeClr val="bg1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45368" y="762000"/>
            <a:ext cx="8670032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command-based scorer works as following.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Construct a parallel world with mesh geometry and register a dedicated G4ParallelWorldProcess to </a:t>
            </a:r>
            <a:r>
              <a:rPr lang="en-US" dirty="0" err="1"/>
              <a:t>ProcessManager</a:t>
            </a:r>
            <a:r>
              <a:rPr lang="en-US" dirty="0"/>
              <a:t> of all particle types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Instantiate thread-local G4MultiFunctionalDetector and register requested </a:t>
            </a:r>
            <a:r>
              <a:rPr lang="en-US" dirty="0" err="1"/>
              <a:t>PrimitiveScoere</a:t>
            </a:r>
            <a:r>
              <a:rPr lang="en-US" dirty="0"/>
              <a:t>(s)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Set thread-local G4MultiFunctionalDetector to logical volume of the mesh cell in the parallel world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HitMap</a:t>
            </a:r>
            <a:r>
              <a:rPr lang="en-US" dirty="0"/>
              <a:t> of each </a:t>
            </a:r>
            <a:r>
              <a:rPr lang="en-US" dirty="0" err="1"/>
              <a:t>PrimitiveScoere</a:t>
            </a:r>
            <a:r>
              <a:rPr lang="en-US" dirty="0"/>
              <a:t> is summed up after each event, and merged over the worker threads after the event loop</a:t>
            </a:r>
          </a:p>
          <a:p>
            <a:r>
              <a:rPr lang="en-US" dirty="0"/>
              <a:t>Idea is to provide the same command-based scoring mechanism for volumes defined in mass world.</a:t>
            </a:r>
          </a:p>
          <a:p>
            <a:pPr lvl="1"/>
            <a:r>
              <a:rPr lang="en-US" dirty="0"/>
              <a:t>Steps 2. and 4. can be reused. The only addition is setting thread-local G4MultiFunctionalDetector to a logical volume in the mass world</a:t>
            </a:r>
          </a:p>
          <a:p>
            <a:pPr lvl="1"/>
            <a:r>
              <a:rPr lang="en-US" dirty="0"/>
              <a:t>Thanks to the recent developments, a logical volume may have more than one sensitive detectors</a:t>
            </a:r>
          </a:p>
          <a:p>
            <a:r>
              <a:rPr lang="en-US" dirty="0"/>
              <a:t>Also, we can utilize the G4Analysis package to create histograms, plots, n-tuples on the fly without writing any single line of C++ code.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6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D5CE-398E-054A-A8CE-C24E2BB3E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3E67C-61EA-4341-B01E-F889AF603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geometry via reading GDML or ordinary detector construction, etc.</a:t>
            </a:r>
          </a:p>
          <a:p>
            <a:r>
              <a:rPr lang="en-US" dirty="0"/>
              <a:t>Command samples</a:t>
            </a:r>
          </a:p>
          <a:p>
            <a:pPr marL="457200" lvl="1" indent="0">
              <a:buNone/>
            </a:pPr>
            <a:r>
              <a:rPr lang="en-US" dirty="0"/>
              <a:t>/score/create/</a:t>
            </a:r>
            <a:r>
              <a:rPr lang="en-US" dirty="0" err="1"/>
              <a:t>realWorldLogVol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&lt;</a:t>
            </a:r>
            <a:r>
              <a:rPr lang="en-US" i="1" dirty="0" err="1">
                <a:solidFill>
                  <a:srgbClr val="FF0000"/>
                </a:solidFill>
              </a:rPr>
              <a:t>logVolName</a:t>
            </a:r>
            <a:r>
              <a:rPr lang="en-US" i="1" dirty="0">
                <a:solidFill>
                  <a:srgbClr val="FF0000"/>
                </a:solidFill>
              </a:rPr>
              <a:t>&gt; </a:t>
            </a:r>
            <a:r>
              <a:rPr lang="en-US" i="1" dirty="0"/>
              <a:t>&lt;</a:t>
            </a:r>
            <a:r>
              <a:rPr lang="en-US" i="1" dirty="0" err="1"/>
              <a:t>geoLevel</a:t>
            </a:r>
            <a:r>
              <a:rPr lang="en-US" i="1" dirty="0"/>
              <a:t>&gt;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/score/quantity/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energyDeposit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primitiveScorerName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 &lt;unit&gt;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/score/close</a:t>
            </a:r>
          </a:p>
          <a:p>
            <a:pPr marL="457200" lvl="1" indent="0">
              <a:buNone/>
            </a:pPr>
            <a:r>
              <a:rPr lang="en-US" dirty="0"/>
              <a:t>/score/analysis/1D/create </a:t>
            </a:r>
            <a:r>
              <a:rPr lang="en-US" i="1" dirty="0"/>
              <a:t>&lt;</a:t>
            </a:r>
            <a:r>
              <a:rPr lang="en-US" i="1" dirty="0" err="1"/>
              <a:t>logVolName</a:t>
            </a:r>
            <a:r>
              <a:rPr lang="en-US" i="1" dirty="0"/>
              <a:t>&gt; &lt;</a:t>
            </a:r>
            <a:r>
              <a:rPr lang="en-US" i="1" dirty="0" err="1"/>
              <a:t>primitiveScorerName</a:t>
            </a:r>
            <a:r>
              <a:rPr lang="en-US" i="1" dirty="0"/>
              <a:t>&gt; &lt;</a:t>
            </a:r>
            <a:r>
              <a:rPr lang="en-US" i="1" dirty="0" err="1"/>
              <a:t>copyNo</a:t>
            </a:r>
            <a:r>
              <a:rPr lang="en-US" i="1" dirty="0"/>
              <a:t>&gt;</a:t>
            </a:r>
          </a:p>
          <a:p>
            <a:pPr marL="457200" lvl="1" indent="0">
              <a:buNone/>
            </a:pPr>
            <a:r>
              <a:rPr lang="en-US" dirty="0"/>
              <a:t>/score/analysis/1D/set </a:t>
            </a:r>
            <a:r>
              <a:rPr lang="en-US" i="1" dirty="0"/>
              <a:t>&lt;</a:t>
            </a:r>
            <a:r>
              <a:rPr lang="en-US" i="1" dirty="0" err="1"/>
              <a:t>nBin</a:t>
            </a:r>
            <a:r>
              <a:rPr lang="en-US" i="1" dirty="0"/>
              <a:t>&gt; &lt;low&gt; &lt;high&gt; &lt;unit&gt;</a:t>
            </a:r>
          </a:p>
          <a:p>
            <a:pPr marL="457200" lvl="1" indent="0">
              <a:buNone/>
            </a:pPr>
            <a:r>
              <a:rPr lang="en-US" dirty="0"/>
              <a:t>/score/analysis/1P/create </a:t>
            </a:r>
            <a:r>
              <a:rPr lang="en-US" i="1" dirty="0"/>
              <a:t>&lt;</a:t>
            </a:r>
            <a:r>
              <a:rPr lang="en-US" i="1" dirty="0" err="1"/>
              <a:t>logVolName</a:t>
            </a:r>
            <a:r>
              <a:rPr lang="en-US" i="1" dirty="0"/>
              <a:t>&gt; &lt;</a:t>
            </a:r>
            <a:r>
              <a:rPr lang="en-US" i="1" dirty="0" err="1"/>
              <a:t>primitiveScorerName</a:t>
            </a:r>
            <a:r>
              <a:rPr lang="en-US" i="1" dirty="0"/>
              <a:t>&gt; &lt;</a:t>
            </a:r>
            <a:r>
              <a:rPr lang="en-US" i="1" dirty="0" err="1"/>
              <a:t>nBin</a:t>
            </a:r>
            <a:r>
              <a:rPr lang="en-US" i="1" dirty="0"/>
              <a:t>&gt;</a:t>
            </a:r>
          </a:p>
          <a:p>
            <a:pPr marL="457200" lvl="1" indent="0">
              <a:buNone/>
            </a:pPr>
            <a:r>
              <a:rPr lang="en-US" dirty="0"/>
              <a:t>/score/analysis/1P/set </a:t>
            </a:r>
            <a:r>
              <a:rPr lang="en-US" i="1" dirty="0"/>
              <a:t>&lt;low&gt; &lt;high&gt; &lt;unit&gt;</a:t>
            </a:r>
          </a:p>
          <a:p>
            <a:pPr marL="457200" lvl="1" indent="0">
              <a:buNone/>
            </a:pPr>
            <a:r>
              <a:rPr lang="en-US" dirty="0"/>
              <a:t>/score/analysis/plot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/run/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beamOn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1000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/score/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dumpAllQuantitiesToFile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logVolName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 &lt;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fileName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&gt;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3F9F6-A7B2-F24E-A5A6-3677EDAE5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4F691-FD17-FE4D-BC86-23744876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D44D3-891C-8744-B294-38E976E0F9C8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301B2-C8B0-0C45-A25E-6A1D66F6C5AF}"/>
              </a:ext>
            </a:extLst>
          </p:cNvPr>
          <p:cNvSpPr txBox="1"/>
          <p:nvPr/>
        </p:nvSpPr>
        <p:spPr>
          <a:xfrm>
            <a:off x="2971800" y="5739547"/>
            <a:ext cx="519401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Note: some command names are still tentative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2AC7F-E159-9645-849C-8F73D92283BE}"/>
              </a:ext>
            </a:extLst>
          </p:cNvPr>
          <p:cNvSpPr txBox="1"/>
          <p:nvPr/>
        </p:nvSpPr>
        <p:spPr>
          <a:xfrm>
            <a:off x="2971800" y="4738251"/>
            <a:ext cx="52578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&lt;</a:t>
            </a:r>
            <a:r>
              <a:rPr lang="en-US" sz="1600" i="1" dirty="0" err="1">
                <a:solidFill>
                  <a:srgbClr val="FF0000"/>
                </a:solidFill>
              </a:rPr>
              <a:t>logVolName</a:t>
            </a:r>
            <a:r>
              <a:rPr lang="en-US" sz="1600" i="1" dirty="0">
                <a:solidFill>
                  <a:srgbClr val="FF0000"/>
                </a:solidFill>
              </a:rPr>
              <a:t>&gt; </a:t>
            </a:r>
            <a:r>
              <a:rPr lang="en-US" sz="1600" dirty="0">
                <a:solidFill>
                  <a:srgbClr val="FF0000"/>
                </a:solidFill>
              </a:rPr>
              <a:t>could be the name of any logical volume used in the mass geometry, either hard-coded or imported from CAD/GDML</a:t>
            </a:r>
          </a:p>
        </p:txBody>
      </p:sp>
    </p:spTree>
    <p:extLst>
      <p:ext uri="{BB962C8B-B14F-4D97-AF65-F5344CB8AC3E}">
        <p14:creationId xmlns:p14="http://schemas.microsoft.com/office/powerpoint/2010/main" val="237186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0C956F-2EFD-2443-8A58-F03F5293F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94"/>
            <a:ext cx="9144000" cy="674361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75BDE-20FB-CD4A-9828-7AAC2A83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23214-10EC-0F44-9494-E3BF67E0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A3FFE-E753-9543-AD9E-98C02268FFA0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BA7C2-B691-004E-B688-828C202122B3}"/>
              </a:ext>
            </a:extLst>
          </p:cNvPr>
          <p:cNvSpPr txBox="1"/>
          <p:nvPr/>
        </p:nvSpPr>
        <p:spPr>
          <a:xfrm>
            <a:off x="253178" y="3886200"/>
            <a:ext cx="4876800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/score/create/</a:t>
            </a:r>
            <a:r>
              <a:rPr lang="en-US" dirty="0" err="1"/>
              <a:t>realWorldLogVol</a:t>
            </a:r>
            <a:r>
              <a:rPr lang="en-US" dirty="0"/>
              <a:t> Gap 1</a:t>
            </a:r>
          </a:p>
          <a:p>
            <a:r>
              <a:rPr lang="en-US" dirty="0"/>
              <a:t>/score/quantity/</a:t>
            </a:r>
            <a:r>
              <a:rPr lang="en-US" dirty="0" err="1"/>
              <a:t>energyDeposit</a:t>
            </a:r>
            <a:r>
              <a:rPr lang="en-US" dirty="0"/>
              <a:t> </a:t>
            </a:r>
            <a:r>
              <a:rPr lang="en-US" dirty="0" err="1"/>
              <a:t>eDepRW</a:t>
            </a:r>
            <a:r>
              <a:rPr lang="en-US" dirty="0"/>
              <a:t> MeV</a:t>
            </a:r>
          </a:p>
          <a:p>
            <a:r>
              <a:rPr lang="en-US" dirty="0"/>
              <a:t>/score/close</a:t>
            </a:r>
          </a:p>
          <a:p>
            <a:r>
              <a:rPr lang="en-US" dirty="0"/>
              <a:t>/score/analysis/1D/create Gap </a:t>
            </a:r>
            <a:r>
              <a:rPr lang="en-US" dirty="0" err="1"/>
              <a:t>eDepRW</a:t>
            </a:r>
            <a:endParaRPr lang="en-US" dirty="0"/>
          </a:p>
          <a:p>
            <a:r>
              <a:rPr lang="en-US" dirty="0"/>
              <a:t>/score/analysis/1D/set 100 0. 50. MeV</a:t>
            </a:r>
          </a:p>
          <a:p>
            <a:r>
              <a:rPr lang="en-US" dirty="0"/>
              <a:t>/score/analysis/1P/create Gap </a:t>
            </a:r>
            <a:r>
              <a:rPr lang="en-US" dirty="0" err="1"/>
              <a:t>eDepRW</a:t>
            </a:r>
            <a:r>
              <a:rPr lang="en-US" dirty="0"/>
              <a:t> 10</a:t>
            </a:r>
          </a:p>
          <a:p>
            <a:r>
              <a:rPr lang="en-US" dirty="0"/>
              <a:t>/score/analysis/1P/set 0. 50. MeV</a:t>
            </a:r>
          </a:p>
          <a:p>
            <a:r>
              <a:rPr lang="en-US" dirty="0"/>
              <a:t>/score/analysis/plot</a:t>
            </a:r>
          </a:p>
          <a:p>
            <a:r>
              <a:rPr lang="en-US" dirty="0"/>
              <a:t>/run/</a:t>
            </a:r>
            <a:r>
              <a:rPr lang="en-US" dirty="0" err="1"/>
              <a:t>beamOn</a:t>
            </a:r>
            <a:r>
              <a:rPr lang="en-US" dirty="0"/>
              <a:t> 1000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8FDFE-9169-2244-B3EF-252905C25DF2}"/>
              </a:ext>
            </a:extLst>
          </p:cNvPr>
          <p:cNvSpPr txBox="1"/>
          <p:nvPr/>
        </p:nvSpPr>
        <p:spPr>
          <a:xfrm>
            <a:off x="2362200" y="609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Basic/B4a geometry</a:t>
            </a:r>
          </a:p>
        </p:txBody>
      </p:sp>
    </p:spTree>
    <p:extLst>
      <p:ext uri="{BB962C8B-B14F-4D97-AF65-F5344CB8AC3E}">
        <p14:creationId xmlns:p14="http://schemas.microsoft.com/office/powerpoint/2010/main" val="239645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75BDE-20FB-CD4A-9828-7AAC2A83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23214-10EC-0F44-9494-E3BF67E0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A3FFE-E753-9543-AD9E-98C02268FFA0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1D632-83DC-FA49-9435-E9741F084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9144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0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75BDE-20FB-CD4A-9828-7AAC2A83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823214-10EC-0F44-9494-E3BF67E0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A3FFE-E753-9543-AD9E-98C02268FFA0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512BB-6317-A84C-8877-FAD4686E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68"/>
            <a:ext cx="9144000" cy="61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3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892F-4655-A44B-8FDC-C39F8E29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A1EC-1DF1-1F47-8B44-C786B06E8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10.6 will include some limited functionalities</a:t>
            </a:r>
          </a:p>
          <a:p>
            <a:pPr lvl="1"/>
            <a:r>
              <a:rPr lang="en-US" dirty="0"/>
              <a:t>/score/create/</a:t>
            </a:r>
            <a:r>
              <a:rPr lang="en-US" dirty="0" err="1"/>
              <a:t>realWorldLogVol</a:t>
            </a:r>
            <a:r>
              <a:rPr lang="en-US" dirty="0"/>
              <a:t> and related commands to define scorers to </a:t>
            </a:r>
            <a:br>
              <a:rPr lang="en-US" dirty="0"/>
            </a:br>
            <a:r>
              <a:rPr lang="en-US" dirty="0"/>
              <a:t>mass-world volume</a:t>
            </a:r>
          </a:p>
          <a:p>
            <a:r>
              <a:rPr lang="en-US" dirty="0"/>
              <a:t>Year-2020 release will have full functionalities including histogram/plot/n-tuple</a:t>
            </a:r>
          </a:p>
          <a:p>
            <a:pPr lvl="1"/>
            <a:r>
              <a:rPr lang="en-US" dirty="0"/>
              <a:t>histogram/plot/n-tuple will also be available for parallel-world scoring mesh defined through current command-based scorer</a:t>
            </a:r>
          </a:p>
          <a:p>
            <a:pPr lvl="1"/>
            <a:r>
              <a:rPr lang="en-US" dirty="0"/>
              <a:t>Part of the code will be inside Geant4 source, and other part in an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AC02F-76EA-DC4E-9C5B-CCB3A325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F7A41-6662-3C4C-B210-25E677A3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D44D3-891C-8744-B294-38E976E0F9C8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267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and Category Interfaces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13" y="838200"/>
            <a:ext cx="8363272" cy="4525963"/>
          </a:xfrm>
        </p:spPr>
        <p:txBody>
          <a:bodyPr>
            <a:normAutofit/>
          </a:bodyPr>
          <a:lstStyle/>
          <a:p>
            <a:r>
              <a:rPr lang="en-US" sz="2800" dirty="0"/>
              <a:t>Improvements to </a:t>
            </a:r>
            <a:r>
              <a:rPr lang="en-US" sz="2800" dirty="0" err="1"/>
              <a:t>ZeroMQ</a:t>
            </a:r>
            <a:r>
              <a:rPr lang="en-US" sz="2800" dirty="0"/>
              <a:t> interface / </a:t>
            </a:r>
            <a:r>
              <a:rPr lang="en-US" sz="2800" dirty="0" err="1"/>
              <a:t>Jupyter</a:t>
            </a:r>
            <a:r>
              <a:rPr lang="en-US" sz="2800" dirty="0"/>
              <a:t> frontend  (backend for UI-command distribution using </a:t>
            </a:r>
            <a:r>
              <a:rPr lang="en-US" sz="2800" dirty="0" err="1"/>
              <a:t>ZeroMQ</a:t>
            </a:r>
            <a:r>
              <a:rPr lang="en-US" sz="2800" dirty="0"/>
              <a:t> message-queue service)</a:t>
            </a:r>
          </a:p>
          <a:p>
            <a:r>
              <a:rPr lang="en-US" sz="2800" dirty="0"/>
              <a:t>Integration of G4Py module to </a:t>
            </a:r>
            <a:r>
              <a:rPr lang="en-US" sz="2800" dirty="0" err="1"/>
              <a:t>CMake</a:t>
            </a:r>
            <a:r>
              <a:rPr lang="en-US" sz="2800" dirty="0"/>
              <a:t> build </a:t>
            </a:r>
            <a:r>
              <a:rPr lang="en-US" sz="28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Visualisation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28" y="762000"/>
            <a:ext cx="8229600" cy="5334000"/>
          </a:xfrm>
        </p:spPr>
        <p:txBody>
          <a:bodyPr>
            <a:normAutofit/>
          </a:bodyPr>
          <a:lstStyle/>
          <a:p>
            <a:r>
              <a:rPr lang="en-US" sz="1600" dirty="0"/>
              <a:t>OpenGL drivers:</a:t>
            </a:r>
          </a:p>
          <a:p>
            <a:pPr lvl="1"/>
            <a:r>
              <a:rPr lang="en-US" sz="1400" dirty="0"/>
              <a:t>New driver </a:t>
            </a:r>
            <a:r>
              <a:rPr lang="en-US" sz="1400" dirty="0" err="1"/>
              <a:t>OGLFile</a:t>
            </a:r>
            <a:r>
              <a:rPr lang="en-US" sz="1400" dirty="0"/>
              <a:t> to produce image files in batch jobs</a:t>
            </a:r>
          </a:p>
          <a:p>
            <a:pPr lvl="1"/>
            <a:r>
              <a:rPr lang="en-US" sz="1400" dirty="0"/>
              <a:t>Improvements to toolbar in OpenGL Qt</a:t>
            </a:r>
          </a:p>
          <a:p>
            <a:pPr lvl="1"/>
            <a:r>
              <a:rPr lang="en-US" sz="1400" dirty="0"/>
              <a:t>Adaptions to newer OpenGL versions, exploit new functionalities and replace deprecated calls </a:t>
            </a:r>
            <a:r>
              <a:rPr lang="en-US" sz="16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1600" dirty="0"/>
          </a:p>
          <a:p>
            <a:r>
              <a:rPr lang="en-US" sz="1600" dirty="0"/>
              <a:t>Other drivers:</a:t>
            </a:r>
          </a:p>
          <a:p>
            <a:pPr lvl="1"/>
            <a:r>
              <a:rPr lang="en-US" sz="1400" dirty="0"/>
              <a:t>New Apple/Metal driver for MacOS and native Qt driver </a:t>
            </a:r>
            <a:r>
              <a:rPr lang="en-US" sz="14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1400" dirty="0">
              <a:solidFill>
                <a:srgbClr val="FFC000"/>
              </a:solidFill>
            </a:endParaRPr>
          </a:p>
          <a:p>
            <a:pPr lvl="1"/>
            <a:r>
              <a:rPr lang="en-US" sz="1400" dirty="0"/>
              <a:t>New driver for export to format readable by </a:t>
            </a:r>
            <a:r>
              <a:rPr lang="en-US" sz="1400" dirty="0" err="1"/>
              <a:t>Paraview</a:t>
            </a:r>
            <a:endParaRPr lang="en-US" sz="1400" dirty="0"/>
          </a:p>
          <a:p>
            <a:pPr lvl="1"/>
            <a:r>
              <a:rPr lang="en-US" sz="1400" dirty="0"/>
              <a:t>Updates to </a:t>
            </a:r>
            <a:r>
              <a:rPr lang="en-US" sz="1400" dirty="0" err="1"/>
              <a:t>gMocrenFile</a:t>
            </a:r>
            <a:r>
              <a:rPr lang="en-US" sz="1400" dirty="0"/>
              <a:t> and </a:t>
            </a:r>
            <a:r>
              <a:rPr lang="en-US" sz="1400" dirty="0" err="1"/>
              <a:t>gMocren</a:t>
            </a:r>
            <a:r>
              <a:rPr lang="en-US" sz="1400" dirty="0"/>
              <a:t> to support visualization attributes and other information</a:t>
            </a:r>
          </a:p>
          <a:p>
            <a:pPr lvl="1"/>
            <a:r>
              <a:rPr lang="en-US" sz="1400" dirty="0"/>
              <a:t>New driver G4DAE exporter for export in </a:t>
            </a:r>
            <a:r>
              <a:rPr lang="en-US" sz="1400" dirty="0" err="1"/>
              <a:t>Collada</a:t>
            </a:r>
            <a:r>
              <a:rPr lang="en-US" sz="1400" dirty="0"/>
              <a:t> format</a:t>
            </a:r>
          </a:p>
          <a:p>
            <a:pPr lvl="1"/>
            <a:r>
              <a:rPr lang="en-US" sz="1400" dirty="0"/>
              <a:t>Updates to </a:t>
            </a:r>
            <a:r>
              <a:rPr lang="en-US" sz="1400" dirty="0" err="1"/>
              <a:t>OpenInventor</a:t>
            </a:r>
            <a:r>
              <a:rPr lang="en-US" sz="1400" dirty="0"/>
              <a:t> Extended Viewer</a:t>
            </a:r>
            <a:endParaRPr lang="en-US" sz="900" dirty="0"/>
          </a:p>
          <a:p>
            <a:pPr lvl="1"/>
            <a:r>
              <a:rPr lang="en-US" sz="1400" dirty="0"/>
              <a:t>Development of visualization solutions for iOS and Android devices</a:t>
            </a:r>
          </a:p>
          <a:p>
            <a:pPr lvl="1"/>
            <a:r>
              <a:rPr lang="en-US" sz="1400" dirty="0"/>
              <a:t>Rewrite of </a:t>
            </a:r>
            <a:r>
              <a:rPr lang="en-US" sz="1400" dirty="0" err="1"/>
              <a:t>Wt</a:t>
            </a:r>
            <a:r>
              <a:rPr lang="en-US" sz="1400" dirty="0"/>
              <a:t> driver</a:t>
            </a:r>
          </a:p>
          <a:p>
            <a:pPr lvl="1"/>
            <a:r>
              <a:rPr lang="en-US" sz="1400" dirty="0"/>
              <a:t>Change from flat format to hierarchical format in VRML</a:t>
            </a:r>
          </a:p>
          <a:p>
            <a:r>
              <a:rPr lang="en-US" sz="1600" dirty="0"/>
              <a:t>Support for </a:t>
            </a:r>
            <a:r>
              <a:rPr lang="en-US" sz="1600" dirty="0" err="1"/>
              <a:t>visualisation</a:t>
            </a:r>
            <a:r>
              <a:rPr lang="en-US" sz="1600" dirty="0"/>
              <a:t> of Boolean shapes </a:t>
            </a:r>
            <a:r>
              <a:rPr lang="en-US" sz="16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1600" dirty="0">
              <a:solidFill>
                <a:srgbClr val="FFC000"/>
              </a:solidFill>
            </a:endParaRPr>
          </a:p>
          <a:p>
            <a:r>
              <a:rPr lang="en-US" sz="1600" dirty="0"/>
              <a:t>New tool to support high resolution transparent visualization with ability to rotate and zoom</a:t>
            </a:r>
          </a:p>
          <a:p>
            <a:r>
              <a:rPr lang="en-US" sz="1600" dirty="0" err="1"/>
              <a:t>Visualisation</a:t>
            </a:r>
            <a:r>
              <a:rPr lang="en-US" sz="1600" dirty="0"/>
              <a:t> of geometry overlaps </a:t>
            </a:r>
            <a:r>
              <a:rPr lang="en-US" sz="16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1600" dirty="0"/>
          </a:p>
          <a:p>
            <a:r>
              <a:rPr lang="en-US" sz="1600" dirty="0"/>
              <a:t>Support of user-drawn primitives in multi-threaded mode</a:t>
            </a:r>
          </a:p>
          <a:p>
            <a:r>
              <a:rPr lang="en-US" sz="1600" dirty="0"/>
              <a:t>Integrated visualization of field lines</a:t>
            </a:r>
            <a:r>
              <a:rPr lang="en-US" sz="1600" dirty="0">
                <a:solidFill>
                  <a:srgbClr val="FFC000"/>
                </a:solidFill>
              </a:rPr>
              <a:t> </a:t>
            </a:r>
            <a:r>
              <a:rPr lang="en-US" sz="16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11" y="73353"/>
            <a:ext cx="8229600" cy="706090"/>
          </a:xfrm>
        </p:spPr>
        <p:txBody>
          <a:bodyPr/>
          <a:lstStyle/>
          <a:p>
            <a:r>
              <a:rPr lang="en-US" dirty="0"/>
              <a:t>Novice &amp; Extended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111" y="779443"/>
            <a:ext cx="8435280" cy="546162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New example "</a:t>
            </a:r>
            <a:r>
              <a:rPr lang="en-US" sz="2400" dirty="0" err="1"/>
              <a:t>dnadamage</a:t>
            </a:r>
            <a:r>
              <a:rPr lang="en-US" sz="2400" dirty="0"/>
              <a:t>" for Geant4-DNA </a:t>
            </a:r>
            <a:r>
              <a:rPr lang="en-US" sz="2400" dirty="0">
                <a:solidFill>
                  <a:srgbClr val="00B050"/>
                </a:solidFill>
                <a:latin typeface="Symbol" pitchFamily="2" charset="2"/>
              </a:rPr>
              <a:t>·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Simulation of a DNA chromatin segment with molecular definition</a:t>
            </a:r>
          </a:p>
          <a:p>
            <a:r>
              <a:rPr lang="en-US" sz="2400" dirty="0"/>
              <a:t>New cross-sections for gas materials in the "</a:t>
            </a:r>
            <a:r>
              <a:rPr lang="en-US" sz="2400" dirty="0" err="1"/>
              <a:t>icsd</a:t>
            </a:r>
            <a:r>
              <a:rPr lang="en-US" sz="2400" dirty="0"/>
              <a:t>” DNA example</a:t>
            </a:r>
          </a:p>
          <a:p>
            <a:r>
              <a:rPr lang="en-US" sz="2400" dirty="0"/>
              <a:t>New example illustrating generic biasing</a:t>
            </a:r>
          </a:p>
          <a:p>
            <a:pPr lvl="1"/>
            <a:r>
              <a:rPr lang="en-US" sz="2000" dirty="0"/>
              <a:t>"DXTRAN" MCNP-like option and implicit capture</a:t>
            </a:r>
          </a:p>
          <a:p>
            <a:r>
              <a:rPr lang="en-US" sz="2400" dirty="0"/>
              <a:t>Extended biasing examples </a:t>
            </a:r>
            <a:r>
              <a:rPr lang="en-US" sz="24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400" dirty="0">
              <a:solidFill>
                <a:srgbClr val="FFC000"/>
              </a:solidFill>
            </a:endParaRPr>
          </a:p>
          <a:p>
            <a:pPr lvl="1"/>
            <a:r>
              <a:rPr lang="en-US" sz="2000" dirty="0"/>
              <a:t>Fix overlap among B02, B03 and GB03 examples</a:t>
            </a:r>
          </a:p>
          <a:p>
            <a:r>
              <a:rPr lang="en-US" sz="2400" dirty="0"/>
              <a:t>Updating selected examples with usage of G4Accumulable </a:t>
            </a:r>
            <a:r>
              <a:rPr lang="en-US" sz="24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/>
              <a:t>Porting of Geant4e and related example to multi-threading</a:t>
            </a:r>
          </a:p>
          <a:p>
            <a:r>
              <a:rPr lang="en-US" sz="2400" dirty="0"/>
              <a:t>Extension to the DICOM reader to support RT Dose format</a:t>
            </a:r>
          </a:p>
          <a:p>
            <a:r>
              <a:rPr lang="en-US" sz="2400" dirty="0"/>
              <a:t>Complete migration to </a:t>
            </a:r>
            <a:r>
              <a:rPr lang="en-US" sz="2400" dirty="0" err="1"/>
              <a:t>MixMax</a:t>
            </a:r>
            <a:r>
              <a:rPr lang="en-US" sz="2400" dirty="0"/>
              <a:t> in EM examples </a:t>
            </a:r>
            <a:r>
              <a:rPr lang="en-US" sz="24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2400" dirty="0"/>
          </a:p>
          <a:p>
            <a:r>
              <a:rPr lang="en-US" sz="2400" dirty="0"/>
              <a:t>Review of examples macros and tests </a:t>
            </a:r>
            <a:r>
              <a:rPr lang="en-US" sz="24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/>
              <a:t>Complete application of coding guidelines &amp; code review </a:t>
            </a:r>
            <a:r>
              <a:rPr lang="en-US" sz="24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8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Development of alternative approaches for LET 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/>
              <a:t>calculation in hadron-therapy </a:t>
            </a:r>
            <a:r>
              <a:rPr lang="en-US" sz="28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800" dirty="0"/>
          </a:p>
          <a:p>
            <a:r>
              <a:rPr lang="en-US" sz="2800" dirty="0"/>
              <a:t>New example for nanomedicine</a:t>
            </a:r>
          </a:p>
          <a:p>
            <a:pPr lvl="1"/>
            <a:r>
              <a:rPr lang="en-US" sz="2400" dirty="0"/>
              <a:t>Gold nanoparticles in X-ray radiotherapy</a:t>
            </a:r>
          </a:p>
          <a:p>
            <a:r>
              <a:rPr lang="en-US" sz="2800" dirty="0"/>
              <a:t>Migration of </a:t>
            </a:r>
            <a:r>
              <a:rPr lang="en-US" sz="2800" dirty="0" err="1"/>
              <a:t>air_shower</a:t>
            </a:r>
            <a:r>
              <a:rPr lang="en-US" sz="2800" dirty="0"/>
              <a:t> example to multi-threading</a:t>
            </a:r>
          </a:p>
          <a:p>
            <a:r>
              <a:rPr lang="en-US" sz="2800" dirty="0"/>
              <a:t>Assessment of physics of advanced examples and analysis of software quality metrics </a:t>
            </a:r>
            <a:r>
              <a:rPr lang="en-US" sz="28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/>
              <a:t>Code review and coding </a:t>
            </a:r>
            <a:r>
              <a:rPr lang="en-US" sz="2800"/>
              <a:t>guidelines </a:t>
            </a:r>
            <a:r>
              <a:rPr lang="en-US" sz="280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3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37288" y="-77440"/>
            <a:ext cx="8229600" cy="850106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Outline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43111" y="772666"/>
            <a:ext cx="8229600" cy="496855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Overview of planned developments for 2019-</a:t>
            </a:r>
          </a:p>
          <a:p>
            <a:pPr lvl="1" eaLnBrk="1" hangingPunct="1"/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Kernel modules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Physics (see talks by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V.Ivantchenko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)</a:t>
            </a: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en-US" sz="2400" i="1" dirty="0">
                <a:latin typeface="Calibri" charset="0"/>
                <a:ea typeface="ＭＳ Ｐゴシック" charset="0"/>
              </a:rPr>
              <a:t>Detailed patch release notes:</a:t>
            </a:r>
          </a:p>
          <a:p>
            <a:pPr lvl="2" eaLnBrk="1" hangingPunct="1"/>
            <a:r>
              <a:rPr lang="en-US" sz="1600" b="1" dirty="0">
                <a:solidFill>
                  <a:srgbClr val="006600"/>
                </a:solidFill>
                <a:latin typeface="Calibri" charset="0"/>
                <a:ea typeface="ＭＳ Ｐゴシック" charset="0"/>
                <a:cs typeface="Courier New" charset="0"/>
                <a:hlinkClick r:id="rId2"/>
              </a:rPr>
              <a:t>http://cern.ch/geant4-data/ReleaseNotes/Patch4.10.5-1.txt</a:t>
            </a:r>
            <a:endParaRPr lang="en-US" sz="2400" i="1" dirty="0"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2"/>
              <a:buChar char="Ø"/>
            </a:pPr>
            <a:r>
              <a:rPr lang="en-US" sz="2400" i="1" dirty="0">
                <a:latin typeface="Calibri" charset="0"/>
                <a:ea typeface="ＭＳ Ｐゴシック" charset="0"/>
              </a:rPr>
              <a:t>List of planned features for 2019:</a:t>
            </a:r>
          </a:p>
          <a:p>
            <a:pPr lvl="2" eaLnBrk="1" hangingPunct="1">
              <a:buClr>
                <a:srgbClr val="006600"/>
              </a:buClr>
            </a:pPr>
            <a:r>
              <a:rPr lang="en-US" sz="1600" b="1" dirty="0">
                <a:latin typeface="Calibri" charset="0"/>
                <a:ea typeface="ＭＳ Ｐゴシック" charset="0"/>
                <a:hlinkClick r:id="rId3"/>
              </a:rPr>
              <a:t>http://cern.ch/geant4/support/planned_features</a:t>
            </a:r>
            <a:endParaRPr lang="en-US" sz="1600" b="1" dirty="0">
              <a:latin typeface="Calibri" charset="0"/>
              <a:ea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Current version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Version 10.5-patch01 (released on April 17</a:t>
            </a:r>
            <a:r>
              <a:rPr lang="en-US" sz="2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th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Next release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Version 10.6 (scheduled on December 6</a:t>
            </a:r>
            <a:r>
              <a:rPr lang="en-US" sz="2800" baseline="300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th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)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CCEA02-5A7B-4B42-B9E2-9C3F8590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9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C408-A4C3-FE43-9A88-693DC5A5F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11" y="0"/>
            <a:ext cx="8229600" cy="706090"/>
          </a:xfrm>
        </p:spPr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58666-F473-D040-8F6A-F0A57F281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75" y="849201"/>
            <a:ext cx="8363272" cy="5159598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/>
              <a:t>Migration of </a:t>
            </a:r>
            <a:r>
              <a:rPr lang="en-US" sz="4400" dirty="0" err="1"/>
              <a:t>HyperNews</a:t>
            </a:r>
            <a:r>
              <a:rPr lang="en-US" sz="4400" dirty="0"/>
              <a:t> fora to Discourse </a:t>
            </a:r>
            <a:r>
              <a:rPr lang="en-US" sz="44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4400" dirty="0">
              <a:solidFill>
                <a:srgbClr val="00B050"/>
              </a:solidFill>
            </a:endParaRPr>
          </a:p>
          <a:p>
            <a:r>
              <a:rPr lang="en-US" sz="4400" dirty="0"/>
              <a:t>Migration of web site to Drupal-8</a:t>
            </a:r>
            <a:endParaRPr lang="en-US" sz="2900" i="1" dirty="0"/>
          </a:p>
          <a:p>
            <a:pPr lvl="1"/>
            <a:r>
              <a:rPr lang="en-US" sz="3300" dirty="0"/>
              <a:t>Upgrade from existing Drupal-7 site</a:t>
            </a:r>
          </a:p>
          <a:p>
            <a:r>
              <a:rPr lang="en-US" sz="4400" dirty="0"/>
              <a:t>Testing infrastructure in Jenkins </a:t>
            </a:r>
            <a:r>
              <a:rPr lang="en-US" sz="44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4400" dirty="0">
              <a:solidFill>
                <a:srgbClr val="FFC000"/>
              </a:solidFill>
            </a:endParaRPr>
          </a:p>
          <a:p>
            <a:pPr lvl="1"/>
            <a:r>
              <a:rPr lang="en-US" sz="3300" dirty="0"/>
              <a:t>Adoption of Docker containers for testing</a:t>
            </a:r>
            <a:endParaRPr lang="en-US" sz="2200" dirty="0"/>
          </a:p>
          <a:p>
            <a:pPr lvl="1"/>
            <a:r>
              <a:rPr lang="en-US" sz="3300" dirty="0"/>
              <a:t>Versioning of builds through pipelines</a:t>
            </a:r>
            <a:endParaRPr lang="en-US" sz="2200" dirty="0"/>
          </a:p>
          <a:p>
            <a:r>
              <a:rPr lang="en-US" sz="4400" dirty="0"/>
              <a:t>Enhancements to Geant4 GitLab workflow </a:t>
            </a:r>
            <a:r>
              <a:rPr lang="en-US" sz="42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4200" dirty="0"/>
          </a:p>
          <a:p>
            <a:pPr lvl="1"/>
            <a:r>
              <a:rPr lang="en-US" sz="3300" dirty="0"/>
              <a:t>Addition of code formatting hooks; integration with </a:t>
            </a:r>
            <a:r>
              <a:rPr lang="en-US" sz="3300" dirty="0" err="1"/>
              <a:t>Coverity</a:t>
            </a:r>
            <a:r>
              <a:rPr lang="en-US" sz="3300" dirty="0"/>
              <a:t> analysis; …</a:t>
            </a:r>
          </a:p>
          <a:p>
            <a:pPr lvl="1"/>
            <a:r>
              <a:rPr lang="en-US" sz="3300" dirty="0"/>
              <a:t>Adaptation to new features in future versions of GitLab; study of GitLab CI use</a:t>
            </a:r>
          </a:p>
          <a:p>
            <a:r>
              <a:rPr lang="en-US" sz="4400" dirty="0"/>
              <a:t>Build and publication of Docker/Singularity images for releases</a:t>
            </a:r>
          </a:p>
          <a:p>
            <a:r>
              <a:rPr lang="en-US" sz="4400" dirty="0"/>
              <a:t>Migration of static preprocessor –D flags to #define/</a:t>
            </a:r>
            <a:r>
              <a:rPr lang="en-US" sz="4400" dirty="0" err="1"/>
              <a:t>undef</a:t>
            </a:r>
            <a:r>
              <a:rPr lang="en-US" sz="4400" dirty="0"/>
              <a:t> directives </a:t>
            </a:r>
            <a:r>
              <a:rPr lang="en-US" sz="44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4400" dirty="0"/>
          </a:p>
          <a:p>
            <a:r>
              <a:rPr lang="en-US" sz="4400" dirty="0"/>
              <a:t>Modularization of Geant4 Libraries </a:t>
            </a:r>
            <a:r>
              <a:rPr lang="en-US" sz="38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3800" dirty="0">
              <a:solidFill>
                <a:srgbClr val="C00000"/>
              </a:solidFill>
            </a:endParaRPr>
          </a:p>
          <a:p>
            <a:pPr lvl="1"/>
            <a:r>
              <a:rPr lang="en-US" sz="3300" dirty="0"/>
              <a:t>Global/granular/optional</a:t>
            </a:r>
          </a:p>
          <a:p>
            <a:r>
              <a:rPr lang="en-US" sz="4400" dirty="0"/>
              <a:t>Optimization of Data Libraries</a:t>
            </a:r>
            <a:endParaRPr lang="en-US" sz="2900" dirty="0">
              <a:solidFill>
                <a:srgbClr val="C00000"/>
              </a:solidFill>
            </a:endParaRPr>
          </a:p>
          <a:p>
            <a:pPr lvl="1"/>
            <a:r>
              <a:rPr lang="en-US" sz="3300" dirty="0"/>
              <a:t>Simplify data library configuration/location using layered lookup via self-location, single environment variable, UI commands/C++ API</a:t>
            </a:r>
          </a:p>
          <a:p>
            <a:pPr lvl="1"/>
            <a:r>
              <a:rPr lang="en-US" sz="3300" dirty="0"/>
              <a:t>Provide C++ API for accessing/parsing data libraries</a:t>
            </a:r>
          </a:p>
          <a:p>
            <a:pPr lvl="1"/>
            <a:r>
              <a:rPr lang="en-US" sz="3300" dirty="0"/>
              <a:t>Optimize file access patterns and formats to minimize number of small files opened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8D2B2C-4C4A-CE45-8AE1-1CDB6360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7C3C2-5739-584C-9E31-3FDDFC9A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08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C661EA-21E3-BC4A-BC3F-351DA665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https://geant4-forum.web.cern.ch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6A23D2-4AEC-EA41-A9E8-2610BBBA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Recent developments and plans (non-physics part) - M. Asai (SLAC)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5F6B8A-EC75-D34E-BAB1-BD9F3DDF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A3FFE-E753-9543-AD9E-98C02268FFA0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17D51-C37A-674D-9996-949D194F8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60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45FF-B53D-2D4F-B978-CDDAD074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 &amp;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AE3AC-A011-9E4F-84D8-F293FEA8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27" y="838200"/>
            <a:ext cx="8808243" cy="4938712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VecGeom</a:t>
            </a:r>
            <a:endParaRPr lang="en-US" sz="2100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Implementation of missing shapes/constructs: ellipsoid, elliptical cone, etc.. </a:t>
            </a:r>
            <a:r>
              <a:rPr lang="en-US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dirty="0"/>
          </a:p>
          <a:p>
            <a:pPr lvl="1"/>
            <a:r>
              <a:rPr lang="en-US" dirty="0"/>
              <a:t>Enhancements to specialized navigators, neighbor volume detection</a:t>
            </a:r>
          </a:p>
          <a:p>
            <a:pPr lvl="1"/>
            <a:r>
              <a:rPr lang="en-US" dirty="0"/>
              <a:t>Addition of replicas/divisions – </a:t>
            </a:r>
            <a:r>
              <a:rPr lang="en-US" sz="1900" i="1" dirty="0"/>
              <a:t>proposed summer project</a:t>
            </a:r>
            <a:endParaRPr lang="en-US" i="1" dirty="0"/>
          </a:p>
          <a:p>
            <a:pPr lvl="1"/>
            <a:r>
              <a:rPr lang="en-US" dirty="0"/>
              <a:t>Use of </a:t>
            </a:r>
            <a:r>
              <a:rPr lang="en-US" dirty="0" err="1"/>
              <a:t>Embree</a:t>
            </a:r>
            <a:r>
              <a:rPr lang="en-US" dirty="0"/>
              <a:t> library for tessellated shapes – </a:t>
            </a:r>
            <a:r>
              <a:rPr lang="en-US" sz="1900" i="1" dirty="0"/>
              <a:t>proposed summer project</a:t>
            </a:r>
            <a:endParaRPr lang="en-US" i="1" dirty="0"/>
          </a:p>
          <a:p>
            <a:pPr lvl="1"/>
            <a:r>
              <a:rPr lang="en-US" dirty="0"/>
              <a:t>GDML writer &amp; ROOT I/O persistency – </a:t>
            </a:r>
            <a:r>
              <a:rPr lang="en-US" sz="1900" i="1" dirty="0"/>
              <a:t>proposed summer project </a:t>
            </a:r>
            <a:r>
              <a:rPr lang="en-US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i="1" dirty="0">
              <a:solidFill>
                <a:srgbClr val="FFC000"/>
              </a:solidFill>
            </a:endParaRPr>
          </a:p>
          <a:p>
            <a:pPr lvl="1"/>
            <a:r>
              <a:rPr lang="en-US" dirty="0"/>
              <a:t>Generation of polyhedral meshes for shapes </a:t>
            </a:r>
            <a:r>
              <a:rPr lang="en-US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i="1" dirty="0"/>
          </a:p>
          <a:p>
            <a:pPr lvl="1"/>
            <a:r>
              <a:rPr lang="en-US" dirty="0"/>
              <a:t>Overlaps checking – </a:t>
            </a:r>
            <a:r>
              <a:rPr lang="en-US" sz="1900" i="1" dirty="0"/>
              <a:t>proposed summer project </a:t>
            </a:r>
            <a:r>
              <a:rPr lang="en-US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i="1" dirty="0">
              <a:solidFill>
                <a:srgbClr val="FFC000"/>
              </a:solidFill>
            </a:endParaRPr>
          </a:p>
          <a:p>
            <a:r>
              <a:rPr lang="en-US" dirty="0"/>
              <a:t>Implementation of a prototype navigator based on </a:t>
            </a:r>
            <a:r>
              <a:rPr lang="en-US" dirty="0" err="1"/>
              <a:t>VecGeom</a:t>
            </a:r>
            <a:r>
              <a:rPr lang="en-US" dirty="0"/>
              <a:t> </a:t>
            </a:r>
            <a:r>
              <a:rPr lang="en-US" sz="17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1700" dirty="0">
              <a:solidFill>
                <a:srgbClr val="FFC000"/>
              </a:solidFill>
            </a:endParaRPr>
          </a:p>
          <a:p>
            <a:r>
              <a:rPr lang="en-US" dirty="0"/>
              <a:t>Separate safety computation and state from navigator</a:t>
            </a:r>
            <a:endParaRPr lang="en-US" sz="2100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Implement strategy for a light-weight base navigator class not holding navigation state</a:t>
            </a:r>
          </a:p>
          <a:p>
            <a:r>
              <a:rPr lang="en-US" dirty="0"/>
              <a:t>Profiling and optimization of multiple navigation</a:t>
            </a:r>
            <a:endParaRPr lang="en-US" sz="2100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Revise design and implementation of multiple navigation and coupled-transportation</a:t>
            </a:r>
          </a:p>
          <a:p>
            <a:r>
              <a:rPr lang="en-US" dirty="0"/>
              <a:t>Revision of transportation processes 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/>
              <a:t>Specialized transportation processes for neutral and charged particles</a:t>
            </a:r>
          </a:p>
          <a:p>
            <a:pPr lvl="1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51BBCC-742E-BD45-B0D8-00473E7F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82C51-D63B-984A-95DF-D7FB00836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0E4D-6662-FC4E-8577-0765DF14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EE5B-04A2-7C45-AA50-CB70CDD8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24" y="838200"/>
            <a:ext cx="8507288" cy="4637112"/>
          </a:xfrm>
        </p:spPr>
        <p:txBody>
          <a:bodyPr/>
          <a:lstStyle/>
          <a:p>
            <a:r>
              <a:rPr lang="en-US" dirty="0"/>
              <a:t>Enable default use of interpolation in intersection calculation in field propagation </a:t>
            </a:r>
            <a:r>
              <a:rPr lang="en-US" sz="24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2300" dirty="0"/>
          </a:p>
          <a:p>
            <a:r>
              <a:rPr lang="en-US" dirty="0"/>
              <a:t>Revise protocol between transportation and tracking to better cope with particles looping in field </a:t>
            </a:r>
            <a:r>
              <a:rPr lang="en-US" sz="20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/>
              <a:t>Review accuracy of boundary crossing in field </a:t>
            </a:r>
            <a:r>
              <a:rPr lang="en-US" sz="20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400" i="1" dirty="0">
              <a:solidFill>
                <a:srgbClr val="FFC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Recent ALICE and CMS requirement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EBF9C-F427-784C-8817-E3A51E11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5ABED-5649-024A-8386-FFFB7819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03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0979"/>
          </a:xfrm>
        </p:spPr>
        <p:txBody>
          <a:bodyPr/>
          <a:lstStyle/>
          <a:p>
            <a:r>
              <a:rPr lang="en-US" dirty="0"/>
              <a:t>Materials &amp; Biasing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59" y="777193"/>
            <a:ext cx="8229600" cy="5303614"/>
          </a:xfrm>
        </p:spPr>
        <p:txBody>
          <a:bodyPr/>
          <a:lstStyle/>
          <a:p>
            <a:r>
              <a:rPr lang="en-US" sz="2000" dirty="0"/>
              <a:t>Implementation of an extension for multiple particle type biasing</a:t>
            </a:r>
          </a:p>
          <a:p>
            <a:r>
              <a:rPr lang="en-US" sz="2000" dirty="0"/>
              <a:t>Enrich event biasing options</a:t>
            </a:r>
          </a:p>
          <a:p>
            <a:pPr lvl="1"/>
            <a:r>
              <a:rPr lang="en-US" sz="1800" dirty="0"/>
              <a:t>leading particle biasing, DXTRAN-like biasing, implicit capture </a:t>
            </a:r>
            <a:r>
              <a:rPr lang="en-US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1800" dirty="0"/>
          </a:p>
          <a:p>
            <a:r>
              <a:rPr lang="en-US" sz="2000" dirty="0"/>
              <a:t>Extend generic biasing scheme for at rest case </a:t>
            </a:r>
            <a:r>
              <a:rPr lang="en-US" sz="20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000" dirty="0"/>
          </a:p>
          <a:p>
            <a:r>
              <a:rPr lang="en-US" sz="2000" dirty="0"/>
              <a:t>Prototype implementation of generic biasing techniques:</a:t>
            </a:r>
          </a:p>
          <a:p>
            <a:pPr lvl="1"/>
            <a:r>
              <a:rPr lang="en-US" sz="1800" dirty="0"/>
              <a:t>biasing of charged particles (with cross-section changing over the step) </a:t>
            </a:r>
            <a:r>
              <a:rPr lang="en-US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1800" dirty="0"/>
          </a:p>
          <a:p>
            <a:pPr lvl="1"/>
            <a:r>
              <a:rPr lang="en-US" sz="1800" dirty="0"/>
              <a:t>occurrence biasing (continuous density change inside a same volume)</a:t>
            </a:r>
          </a:p>
          <a:p>
            <a:pPr lvl="1"/>
            <a:r>
              <a:rPr lang="en-US" sz="1800" dirty="0"/>
              <a:t>material/isotope biasing; Woodcock tracking</a:t>
            </a:r>
          </a:p>
          <a:p>
            <a:r>
              <a:rPr lang="en-US" sz="2000" dirty="0"/>
              <a:t>Adoption of the new elastic differential cross-section class in hadron elastic </a:t>
            </a:r>
            <a:r>
              <a:rPr lang="en-US" sz="16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1600" dirty="0"/>
          </a:p>
          <a:p>
            <a:r>
              <a:rPr lang="en-US" sz="2000" dirty="0"/>
              <a:t>Implementation of new elastic differential cross-section class to be used in DXTRAN biasing option </a:t>
            </a:r>
          </a:p>
          <a:p>
            <a:r>
              <a:rPr lang="en-US" sz="2000" dirty="0"/>
              <a:t>Investigation on potential difficulties in propagating tiny weights for large cross-section change (neutrino interactions)</a:t>
            </a:r>
          </a:p>
          <a:p>
            <a:r>
              <a:rPr lang="en-US" sz="2000" dirty="0"/>
              <a:t>Revision of the </a:t>
            </a:r>
            <a:r>
              <a:rPr lang="en-US" sz="2000" dirty="0" err="1"/>
              <a:t>GFlash</a:t>
            </a:r>
            <a:r>
              <a:rPr lang="en-US" sz="2000" dirty="0"/>
              <a:t> fast-simulation model </a:t>
            </a:r>
            <a:r>
              <a:rPr lang="en-US" sz="2000" dirty="0">
                <a:solidFill>
                  <a:srgbClr val="FFC000"/>
                </a:solidFill>
                <a:latin typeface="Symbol" pitchFamily="2" charset="2"/>
              </a:rPr>
              <a:t>·</a:t>
            </a:r>
            <a:r>
              <a:rPr lang="en-US" sz="2000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997" y="18138"/>
            <a:ext cx="8229600" cy="684107"/>
          </a:xfrm>
        </p:spPr>
        <p:txBody>
          <a:bodyPr/>
          <a:lstStyle/>
          <a:p>
            <a:r>
              <a:rPr lang="en-US" sz="4000" dirty="0"/>
              <a:t>Persistency &amp;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440"/>
            <a:ext cx="8363272" cy="2614270"/>
          </a:xfrm>
        </p:spPr>
        <p:txBody>
          <a:bodyPr/>
          <a:lstStyle/>
          <a:p>
            <a:r>
              <a:rPr lang="en-US" sz="2000" dirty="0"/>
              <a:t>Enabling of import/export of assemblies envelopes in GDML </a:t>
            </a:r>
            <a:r>
              <a:rPr lang="en-US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1800" dirty="0"/>
          </a:p>
          <a:p>
            <a:r>
              <a:rPr lang="en-US" sz="2000" dirty="0"/>
              <a:t>Improvements to n-tuple merging in row-wise mode </a:t>
            </a:r>
            <a:r>
              <a:rPr lang="en-US" sz="20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000" dirty="0"/>
          </a:p>
          <a:p>
            <a:r>
              <a:rPr lang="en-US" sz="2000" dirty="0"/>
              <a:t>Addition of analysis "executive" to provide possibility to choose output type at run-time </a:t>
            </a:r>
            <a:r>
              <a:rPr lang="en-US" sz="2000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sz="2000" dirty="0"/>
          </a:p>
          <a:p>
            <a:r>
              <a:rPr lang="en-US" sz="2000" dirty="0"/>
              <a:t>Additional flexibility in resetting/deleting histograms</a:t>
            </a:r>
          </a:p>
          <a:p>
            <a:r>
              <a:rPr lang="en-US" sz="2000" dirty="0"/>
              <a:t>Review support for writing same histogram/profile on file several times</a:t>
            </a:r>
          </a:p>
          <a:p>
            <a:r>
              <a:rPr lang="en-US" sz="2000" dirty="0"/>
              <a:t>Handling of more files by analysis manager </a:t>
            </a:r>
            <a:r>
              <a:rPr lang="en-US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E1AB3D-AF3C-D944-ABCE-508B348A43FD}"/>
              </a:ext>
            </a:extLst>
          </p:cNvPr>
          <p:cNvSpPr txBox="1">
            <a:spLocks/>
          </p:cNvSpPr>
          <p:nvPr/>
        </p:nvSpPr>
        <p:spPr bwMode="auto">
          <a:xfrm>
            <a:off x="323528" y="3762370"/>
            <a:ext cx="8229600" cy="7073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sz="3600" dirty="0"/>
              <a:t>Particles &amp; Track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9B39FD-6EDB-404F-A56D-448B70E2573D}"/>
              </a:ext>
            </a:extLst>
          </p:cNvPr>
          <p:cNvSpPr txBox="1">
            <a:spLocks/>
          </p:cNvSpPr>
          <p:nvPr/>
        </p:nvSpPr>
        <p:spPr bwMode="auto">
          <a:xfrm>
            <a:off x="457200" y="4590374"/>
            <a:ext cx="8363272" cy="15969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Improvements and update of G4IonTable and G4ParticleTable to cope with muonic atom and hyperons </a:t>
            </a:r>
            <a:r>
              <a:rPr lang="en-US" sz="2000" dirty="0">
                <a:solidFill>
                  <a:srgbClr val="00B050"/>
                </a:solidFill>
                <a:latin typeface="Symbol" pitchFamily="2" charset="2"/>
              </a:rPr>
              <a:t>·</a:t>
            </a:r>
            <a:r>
              <a:rPr lang="en-US" sz="2000" dirty="0"/>
              <a:t> </a:t>
            </a:r>
          </a:p>
          <a:p>
            <a:r>
              <a:rPr lang="en-US" sz="2000" dirty="0"/>
              <a:t>Review of production thresholds 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0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Run, Event &amp; Detector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Multi-threading:</a:t>
            </a:r>
          </a:p>
          <a:p>
            <a:pPr lvl="1"/>
            <a:r>
              <a:rPr lang="en-US" sz="2400" dirty="0"/>
              <a:t>Workspace and memory cleanup in MT</a:t>
            </a:r>
          </a:p>
          <a:p>
            <a:pPr lvl="1"/>
            <a:r>
              <a:rPr lang="en-US" sz="2400" dirty="0"/>
              <a:t>Finalize new design of threads though tasking mechanism (allow threads to join/leave workers pool) </a:t>
            </a:r>
            <a:r>
              <a:rPr lang="en-US" sz="2400" dirty="0">
                <a:solidFill>
                  <a:srgbClr val="FFC000"/>
                </a:solidFill>
                <a:latin typeface="Symbol" pitchFamily="2" charset="2"/>
              </a:rPr>
              <a:t>·</a:t>
            </a:r>
            <a:endParaRPr lang="en-US" sz="2400" dirty="0">
              <a:solidFill>
                <a:srgbClr val="FFC000"/>
              </a:solidFill>
            </a:endParaRPr>
          </a:p>
          <a:p>
            <a:pPr lvl="1"/>
            <a:r>
              <a:rPr lang="en-US" sz="2400" dirty="0"/>
              <a:t>Implement hooks for allowing sub-event level parallelism</a:t>
            </a:r>
          </a:p>
          <a:p>
            <a:r>
              <a:rPr lang="en-US" sz="2800" dirty="0"/>
              <a:t>Implementation of phase-space file interface to GPS</a:t>
            </a:r>
          </a:p>
          <a:p>
            <a:r>
              <a:rPr lang="en-US" sz="2800" dirty="0"/>
              <a:t>Revision of production thresholds </a:t>
            </a:r>
          </a:p>
          <a:p>
            <a:r>
              <a:rPr lang="en-US" sz="2800" dirty="0"/>
              <a:t>Command-based scoring for real-world volumes </a:t>
            </a:r>
            <a:r>
              <a:rPr lang="en-US" dirty="0">
                <a:solidFill>
                  <a:srgbClr val="00B050"/>
                </a:solidFill>
                <a:latin typeface="Symbol" pitchFamily="2" charset="2"/>
              </a:rPr>
              <a:t>·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Recent developments and plans (non-physics part) - M. Asai (SLAC)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9C88D-842F-0849-AE87-4CDD9665D6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07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SLACTutorial2009_Template</Template>
  <TotalTime>10216</TotalTime>
  <Words>1553</Words>
  <Application>Microsoft Macintosh PowerPoint</Application>
  <PresentationFormat>On-screen Show (4:3)</PresentationFormat>
  <Paragraphs>208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Tahoma</vt:lpstr>
      <vt:lpstr>Wingdings</vt:lpstr>
      <vt:lpstr>Template</vt:lpstr>
      <vt:lpstr>Recent developments and plans - non-physics part</vt:lpstr>
      <vt:lpstr>Outline</vt:lpstr>
      <vt:lpstr>Infrastructure</vt:lpstr>
      <vt:lpstr>https://geant4-forum.web.cern.ch</vt:lpstr>
      <vt:lpstr>Geometry &amp; Transportation</vt:lpstr>
      <vt:lpstr>Field Propagation</vt:lpstr>
      <vt:lpstr>Materials &amp; Biasing</vt:lpstr>
      <vt:lpstr>Persistency &amp; Analysis</vt:lpstr>
      <vt:lpstr>Run, Event &amp; Detector Response</vt:lpstr>
      <vt:lpstr>Extending command-based scorer</vt:lpstr>
      <vt:lpstr>Command examples</vt:lpstr>
      <vt:lpstr>PowerPoint Presentation</vt:lpstr>
      <vt:lpstr>PowerPoint Presentation</vt:lpstr>
      <vt:lpstr>PowerPoint Presentation</vt:lpstr>
      <vt:lpstr>Plan</vt:lpstr>
      <vt:lpstr>User and Category Interfaces</vt:lpstr>
      <vt:lpstr>Visualisation</vt:lpstr>
      <vt:lpstr>Novice &amp; Extended Examples</vt:lpstr>
      <vt:lpstr>Advanced Examples</vt:lpstr>
    </vt:vector>
  </TitlesOfParts>
  <Company>Stanford Linear Accelerator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– Updates  Event biasing Cuts per region Restructuring of RunManager</dc:title>
  <dc:creator>makoto</dc:creator>
  <cp:lastModifiedBy>Asai, Makoto</cp:lastModifiedBy>
  <cp:revision>200</cp:revision>
  <dcterms:created xsi:type="dcterms:W3CDTF">2003-07-01T23:02:37Z</dcterms:created>
  <dcterms:modified xsi:type="dcterms:W3CDTF">2019-10-21T11:57:00Z</dcterms:modified>
</cp:coreProperties>
</file>