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73" r:id="rId1"/>
  </p:sldMasterIdLst>
  <p:notesMasterIdLst>
    <p:notesMasterId r:id="rId6"/>
  </p:notesMasterIdLst>
  <p:handoutMasterIdLst>
    <p:handoutMasterId r:id="rId7"/>
  </p:handoutMasterIdLst>
  <p:sldIdLst>
    <p:sldId id="620" r:id="rId2"/>
    <p:sldId id="634" r:id="rId3"/>
    <p:sldId id="626" r:id="rId4"/>
    <p:sldId id="627" r:id="rId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9900"/>
    <a:srgbClr val="C0C0C0"/>
    <a:srgbClr val="996633"/>
    <a:srgbClr val="CC00CC"/>
    <a:srgbClr val="666633"/>
    <a:srgbClr val="00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41"/>
    <p:restoredTop sz="94630"/>
  </p:normalViewPr>
  <p:slideViewPr>
    <p:cSldViewPr>
      <p:cViewPr varScale="1">
        <p:scale>
          <a:sx n="87" d="100"/>
          <a:sy n="87" d="100"/>
        </p:scale>
        <p:origin x="114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B37522F-57B4-6448-A249-4D0D4B73A53E}" type="datetimeFigureOut">
              <a:rPr lang="en-US"/>
              <a:pPr>
                <a:defRPr/>
              </a:pPr>
              <a:t>10/22/19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35EEB36-186B-B146-BF97-41EC83C2DD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4793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noProof="0"/>
              <a:t>Click to edit Master text styles</a:t>
            </a:r>
          </a:p>
          <a:p>
            <a:pPr lvl="1"/>
            <a:r>
              <a:rPr lang="en-US" altLang="ja-JP" noProof="0"/>
              <a:t>Second level</a:t>
            </a:r>
          </a:p>
          <a:p>
            <a:pPr lvl="2"/>
            <a:r>
              <a:rPr lang="en-US" altLang="ja-JP" noProof="0"/>
              <a:t>Third level</a:t>
            </a:r>
          </a:p>
          <a:p>
            <a:pPr lvl="3"/>
            <a:r>
              <a:rPr lang="en-US" altLang="ja-JP" noProof="0"/>
              <a:t>Fourth level</a:t>
            </a:r>
          </a:p>
          <a:p>
            <a:pPr lvl="4"/>
            <a:r>
              <a:rPr lang="en-US" altLang="ja-JP" noProof="0"/>
              <a:t>Fifth level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33719AD3-849F-EB4A-B1D4-C6FABD024DC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420591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040AD15F-6219-6349-B9B2-397EBC3276A3}" type="slidenum">
              <a:rPr lang="ja-JP" altLang="en-US" sz="1200">
                <a:latin typeface="Arial" charset="0"/>
              </a:rPr>
              <a:pPr eaLnBrk="1" hangingPunct="1"/>
              <a:t>1</a:t>
            </a:fld>
            <a:endParaRPr lang="en-US" altLang="ja-JP" sz="1200">
              <a:latin typeface="Arial" charset="0"/>
            </a:endParaRPr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70413" cy="3427413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0225"/>
            <a:ext cx="5029200" cy="41179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ja-JP">
                <a:latin typeface="Arial" charset="0"/>
              </a:rPr>
              <a:t>can be converted from STEP (see TEST directory)</a:t>
            </a:r>
          </a:p>
          <a:p>
            <a:pPr eaLnBrk="1" hangingPunct="1"/>
            <a:r>
              <a:rPr lang="en-US" altLang="ja-JP">
                <a:latin typeface="Arial" charset="0"/>
              </a:rPr>
              <a:t>vertices need to be defined in the right order with absolute of relative positions</a:t>
            </a:r>
          </a:p>
          <a:p>
            <a:pPr eaLnBrk="1" hangingPunct="1"/>
            <a:endParaRPr lang="ja-JP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893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500"/>
            <a:ext cx="9158400" cy="6868800"/>
          </a:xfrm>
          <a:prstGeom prst="rect">
            <a:avLst/>
          </a:prstGeom>
        </p:spPr>
      </p:pic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5946326"/>
            <a:ext cx="9144000" cy="911674"/>
          </a:xfrm>
          <a:prstGeom prst="rect">
            <a:avLst/>
          </a:prstGeom>
          <a:solidFill>
            <a:srgbClr val="A6023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41421"/>
            <a:ext cx="5105400" cy="16795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200721"/>
            <a:ext cx="4419600" cy="1295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partner_logo_v1_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709" y="6023244"/>
            <a:ext cx="2809469" cy="7537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701" y="6116969"/>
            <a:ext cx="3694641" cy="610310"/>
          </a:xfrm>
          <a:prstGeom prst="rect">
            <a:avLst/>
          </a:prstGeom>
        </p:spPr>
      </p:pic>
      <p:sp>
        <p:nvSpPr>
          <p:cNvPr id="10" name="Text Box 12"/>
          <p:cNvSpPr txBox="1">
            <a:spLocks noChangeArrowheads="1"/>
          </p:cNvSpPr>
          <p:nvPr userDrawn="1"/>
        </p:nvSpPr>
        <p:spPr bwMode="auto">
          <a:xfrm>
            <a:off x="7239000" y="1176309"/>
            <a:ext cx="1676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ja-JP" sz="1800" dirty="0">
                <a:latin typeface="Arial Narrow" charset="0"/>
              </a:rPr>
              <a:t>Version 10.5.p01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267200" y="-228600"/>
            <a:ext cx="4724400" cy="157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086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35B63E-4C8C-5B4B-8175-2B90D871A6DB}" type="datetime1">
              <a:rPr lang="en-US" smtClean="0"/>
              <a:t>10/22/19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Geant4 for Space Radiation Applications - M.Asai (SLAC)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724AFA-3650-114B-8087-DE332C2EFE2A}" type="slidenum">
              <a:rPr lang="ja-JP" altLang="en-US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87700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47DFDB-7DDE-7341-83E1-D76899F192DC}" type="datetime1">
              <a:rPr lang="en-US" smtClean="0"/>
              <a:t>10/22/19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Geant4 for Space Radiation Applications - M.Asai (SLAC)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CC74D7-9CB0-CE4E-B399-43925D873D5C}" type="slidenum">
              <a:rPr lang="ja-JP" altLang="en-US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99021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24B9D5-0C89-D642-B12D-A8BCB0B277EF}" type="datetime1">
              <a:rPr lang="en-US" smtClean="0"/>
              <a:t>10/22/19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Geant4 for Space Radiation Applications - M.Asai (SLAC)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47AB56-9111-4547-8F25-C13FFE459158}" type="slidenum">
              <a:rPr lang="ja-JP" altLang="en-US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24308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FADEFA-030D-2E42-B401-62677739D99C}" type="datetime1">
              <a:rPr lang="en-US" smtClean="0"/>
              <a:t>10/22/19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Geant4 for Space Radiation Applications - M.Asai (SLAC)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61CAEE-11C0-B74B-9953-65DB9C3D31CF}" type="slidenum">
              <a:rPr lang="ja-JP" altLang="en-US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10632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9D62EE-7778-8A45-A16E-D5B409AD1044}" type="datetime1">
              <a:rPr lang="en-US" smtClean="0"/>
              <a:t>10/22/19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Geant4 for Space Radiation Applications - M.Asai (SLAC)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4D60E3-1010-2241-9D2D-D66C05FE2016}" type="slidenum">
              <a:rPr lang="ja-JP" altLang="en-US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00709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147D99-2BB4-1C4C-878B-81F7AAE56BCE}" type="datetime1">
              <a:rPr lang="en-US" smtClean="0"/>
              <a:t>10/22/19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Geant4 for Space Radiation Applications - M.Asai (SLAC)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D5768-E987-744A-AA83-0C2E36F80421}" type="slidenum">
              <a:rPr lang="ja-JP" altLang="en-US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78656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61769F-11D6-044A-81AB-563E24A758E9}" type="datetime1">
              <a:rPr lang="en-US" smtClean="0"/>
              <a:t>10/22/19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Geant4 for Space Radiation Applications - M.Asai (SLAC)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874C8-9A05-8145-B898-C0426FB3F8A7}" type="slidenum">
              <a:rPr lang="ja-JP" altLang="en-US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19037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68FA4B-C0AF-1E47-936F-458E942BDFA2}" type="datetime1">
              <a:rPr lang="en-US" smtClean="0"/>
              <a:t>10/22/19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Geant4 for Space Radiation Applications - M.Asai (SLAC)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7A23E-2AAA-1643-8460-892924782EDD}" type="slidenum">
              <a:rPr lang="ja-JP" altLang="en-US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72321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D59C90-1086-E74B-8C9B-8622777B9FF3}" type="datetime1">
              <a:rPr lang="en-US" smtClean="0"/>
              <a:t>10/22/19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Geant4 for Space Radiation Applications - M.Asai (SLAC)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AC1624-C021-3649-949A-3FD04440E72D}" type="slidenum">
              <a:rPr lang="ja-JP" altLang="en-US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0656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9A2CDE-5C0B-954E-B042-3FCEFC296FB9}" type="datetime1">
              <a:rPr lang="en-US" smtClean="0"/>
              <a:t>10/22/19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Geant4 for Space Radiation Applications - M.Asai (SLAC)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F21B4B-F8FB-1D48-ADDA-21A3DB3F097D}" type="slidenum">
              <a:rPr lang="ja-JP" altLang="en-US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53674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A6023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5916" y="139930"/>
            <a:ext cx="8721667" cy="3411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167" y="711407"/>
            <a:ext cx="8685251" cy="55369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8835" y="6356350"/>
            <a:ext cx="66580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ja-JP"/>
              <a:t>Geant4 for Space Radiation Applications - M.Asai (SLAC)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356350"/>
            <a:ext cx="5268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E42B048-E819-4349-B3E4-6B4ACAC7189A}" type="slidenum">
              <a:rPr lang="ja-JP" altLang="en-US" smtClean="0"/>
              <a:pPr>
                <a:defRPr/>
              </a:pPr>
              <a:t>‹#›</a:t>
            </a:fld>
            <a:endParaRPr lang="en-US" altLang="ja-JP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4694" y="6339532"/>
            <a:ext cx="1433603" cy="4260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483109"/>
            <a:ext cx="8991600" cy="2098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483109"/>
            <a:ext cx="8991600" cy="20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967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>
                <a:latin typeface="Arial" charset="0"/>
              </a:rPr>
              <a:t>Tessellated solids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762000"/>
            <a:ext cx="8686800" cy="5410200"/>
          </a:xfrm>
        </p:spPr>
        <p:txBody>
          <a:bodyPr/>
          <a:lstStyle/>
          <a:p>
            <a:pPr eaLnBrk="1" hangingPunct="1"/>
            <a:r>
              <a:rPr lang="en-US" altLang="ja-JP" sz="2000" b="1" dirty="0">
                <a:latin typeface="Courier New" charset="0"/>
              </a:rPr>
              <a:t>G4TessellatedSolid</a:t>
            </a:r>
            <a:endParaRPr lang="en-US" altLang="ja-JP" sz="2000" dirty="0">
              <a:latin typeface="Arial" charset="0"/>
            </a:endParaRPr>
          </a:p>
          <a:p>
            <a:pPr lvl="1" eaLnBrk="1" hangingPunct="1"/>
            <a:r>
              <a:rPr lang="en-US" altLang="ja-JP" sz="2000" dirty="0">
                <a:latin typeface="Arial" charset="0"/>
                <a:cs typeface="ＭＳ Ｐゴシック" charset="0"/>
              </a:rPr>
              <a:t>Generic solid defined by a number of facets (</a:t>
            </a:r>
            <a:r>
              <a:rPr lang="en-US" altLang="ja-JP" sz="1600" b="1" dirty="0">
                <a:latin typeface="Courier New" charset="0"/>
                <a:cs typeface="ＭＳ Ｐゴシック" charset="0"/>
              </a:rPr>
              <a:t>G4VFacet</a:t>
            </a:r>
            <a:r>
              <a:rPr lang="en-US" altLang="ja-JP" sz="2000" dirty="0">
                <a:latin typeface="Arial" charset="0"/>
                <a:cs typeface="ＭＳ Ｐゴシック" charset="0"/>
              </a:rPr>
              <a:t>)</a:t>
            </a:r>
          </a:p>
          <a:p>
            <a:pPr lvl="2" eaLnBrk="1" hangingPunct="1"/>
            <a:r>
              <a:rPr lang="en-US" altLang="ja-JP" sz="2000" dirty="0">
                <a:latin typeface="Arial" charset="0"/>
                <a:cs typeface="ＭＳ Ｐゴシック" charset="0"/>
              </a:rPr>
              <a:t>Facets can be triangular (</a:t>
            </a:r>
            <a:r>
              <a:rPr lang="en-US" altLang="ja-JP" b="1" dirty="0">
                <a:latin typeface="Courier New" charset="0"/>
                <a:cs typeface="ＭＳ Ｐゴシック" charset="0"/>
              </a:rPr>
              <a:t>G4TriangularFacet</a:t>
            </a:r>
            <a:r>
              <a:rPr lang="en-US" altLang="ja-JP" sz="2000" dirty="0">
                <a:latin typeface="Arial" charset="0"/>
                <a:cs typeface="ＭＳ Ｐゴシック" charset="0"/>
              </a:rPr>
              <a:t>) or quadrangular (</a:t>
            </a:r>
            <a:r>
              <a:rPr lang="en-US" altLang="ja-JP" b="1" dirty="0">
                <a:latin typeface="Courier New" charset="0"/>
                <a:cs typeface="ＭＳ Ｐゴシック" charset="0"/>
              </a:rPr>
              <a:t>G4QuadrangularFacet</a:t>
            </a:r>
            <a:r>
              <a:rPr lang="en-US" altLang="ja-JP" sz="2000" dirty="0">
                <a:latin typeface="Arial" charset="0"/>
                <a:cs typeface="ＭＳ Ｐゴシック" charset="0"/>
              </a:rPr>
              <a:t>) </a:t>
            </a:r>
          </a:p>
          <a:p>
            <a:pPr lvl="1" eaLnBrk="1" hangingPunct="1"/>
            <a:r>
              <a:rPr lang="en-US" altLang="ja-JP" sz="2000" dirty="0">
                <a:latin typeface="Arial" charset="0"/>
                <a:cs typeface="ＭＳ Ｐゴシック" charset="0"/>
              </a:rPr>
              <a:t>Constructs especially important for conversion of complex geometrical shapes imported from CAD systems</a:t>
            </a:r>
          </a:p>
          <a:p>
            <a:pPr lvl="1" eaLnBrk="1" hangingPunct="1"/>
            <a:r>
              <a:rPr lang="en-US" altLang="ja-JP" sz="2000" dirty="0">
                <a:latin typeface="Arial" charset="0"/>
                <a:cs typeface="ＭＳ Ｐゴシック" charset="0"/>
              </a:rPr>
              <a:t>But can also be explicitly defined:</a:t>
            </a:r>
          </a:p>
          <a:p>
            <a:pPr lvl="2" eaLnBrk="1" hangingPunct="1"/>
            <a:r>
              <a:rPr lang="en-US" altLang="ja-JP" sz="2000" dirty="0">
                <a:latin typeface="Arial" charset="0"/>
                <a:cs typeface="ＭＳ Ｐゴシック" charset="0"/>
              </a:rPr>
              <a:t>By providing the vertices of the facets in </a:t>
            </a:r>
            <a:r>
              <a:rPr lang="en-US" altLang="ja-JP" sz="2000" i="1" dirty="0">
                <a:latin typeface="Arial" charset="0"/>
                <a:cs typeface="ＭＳ Ｐゴシック" charset="0"/>
              </a:rPr>
              <a:t>anti-clock wise</a:t>
            </a:r>
            <a:r>
              <a:rPr lang="en-US" altLang="ja-JP" sz="2000" dirty="0">
                <a:latin typeface="Arial" charset="0"/>
                <a:cs typeface="ＭＳ Ｐゴシック" charset="0"/>
              </a:rPr>
              <a:t> order, in </a:t>
            </a:r>
            <a:r>
              <a:rPr lang="en-US" altLang="ja-JP" sz="2000" i="1" dirty="0">
                <a:latin typeface="Arial" charset="0"/>
                <a:cs typeface="ＭＳ Ｐゴシック" charset="0"/>
              </a:rPr>
              <a:t>absolute</a:t>
            </a:r>
            <a:r>
              <a:rPr lang="en-US" altLang="ja-JP" sz="2000" dirty="0">
                <a:latin typeface="Arial" charset="0"/>
                <a:cs typeface="ＭＳ Ｐゴシック" charset="0"/>
              </a:rPr>
              <a:t> or </a:t>
            </a:r>
            <a:r>
              <a:rPr lang="en-US" altLang="ja-JP" sz="2000" i="1" dirty="0">
                <a:latin typeface="Arial" charset="0"/>
                <a:cs typeface="ＭＳ Ｐゴシック" charset="0"/>
              </a:rPr>
              <a:t>relative</a:t>
            </a:r>
            <a:r>
              <a:rPr lang="en-US" altLang="ja-JP" sz="2000" dirty="0">
                <a:latin typeface="Arial" charset="0"/>
                <a:cs typeface="ＭＳ Ｐゴシック" charset="0"/>
              </a:rPr>
              <a:t> reference frame</a:t>
            </a:r>
          </a:p>
          <a:p>
            <a:pPr lvl="1" eaLnBrk="1" hangingPunct="1"/>
            <a:r>
              <a:rPr lang="en-US" altLang="ja-JP" sz="2000" dirty="0">
                <a:latin typeface="Arial" charset="0"/>
                <a:cs typeface="ＭＳ Ｐゴシック" charset="0"/>
              </a:rPr>
              <a:t>GDML binding</a:t>
            </a:r>
          </a:p>
          <a:p>
            <a:pPr lvl="1" eaLnBrk="1" hangingPunct="1"/>
            <a:endParaRPr lang="en-US" altLang="ja-JP" sz="2000" dirty="0">
              <a:latin typeface="Arial" charset="0"/>
              <a:cs typeface="ＭＳ Ｐゴシック" charset="0"/>
            </a:endParaRPr>
          </a:p>
          <a:p>
            <a:r>
              <a:rPr lang="en-US" altLang="ja-JP" sz="2000" b="1" dirty="0">
                <a:latin typeface="Arial"/>
                <a:cs typeface="Arial"/>
              </a:rPr>
              <a:t>G4ExtrudedSolid</a:t>
            </a:r>
            <a:r>
              <a:rPr lang="en-US" altLang="ja-JP" sz="2000" dirty="0">
                <a:latin typeface="Arial"/>
                <a:cs typeface="Arial"/>
              </a:rPr>
              <a:t> is re-implemented </a:t>
            </a:r>
            <a:br>
              <a:rPr lang="en-US" altLang="ja-JP" sz="2000" dirty="0">
                <a:latin typeface="Arial"/>
                <a:cs typeface="Arial"/>
              </a:rPr>
            </a:br>
            <a:r>
              <a:rPr lang="en-US" altLang="ja-JP" sz="2000" dirty="0">
                <a:latin typeface="Arial"/>
                <a:cs typeface="Arial"/>
              </a:rPr>
              <a:t>to internally use </a:t>
            </a:r>
            <a:r>
              <a:rPr lang="en-US" altLang="ja-JP" sz="2000" b="1" dirty="0">
                <a:latin typeface="Arial"/>
                <a:cs typeface="Arial"/>
              </a:rPr>
              <a:t>G4TessellatedSolid.</a:t>
            </a:r>
            <a:endParaRPr lang="en-US" altLang="ja-JP" sz="20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altLang="ja-JP" sz="2000" dirty="0">
              <a:latin typeface="Arial"/>
              <a:cs typeface="Arial"/>
            </a:endParaRPr>
          </a:p>
        </p:txBody>
      </p:sp>
      <p:sp>
        <p:nvSpPr>
          <p:cNvPr id="5939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altLang="ja-JP" sz="1400">
                <a:solidFill>
                  <a:schemeClr val="bg1"/>
                </a:solidFill>
              </a:rPr>
              <a:t>Geant4 for Space Radiation Applications - M.Asai (SLAC)</a:t>
            </a:r>
          </a:p>
        </p:txBody>
      </p:sp>
      <p:sp>
        <p:nvSpPr>
          <p:cNvPr id="5939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32E0E377-69B2-444A-8AF7-79E10B6E3A00}" type="slidenum">
              <a:rPr lang="ja-JP" altLang="en-US" sz="1400">
                <a:solidFill>
                  <a:schemeClr val="bg1"/>
                </a:solidFill>
              </a:rPr>
              <a:pPr/>
              <a:t>1</a:t>
            </a:fld>
            <a:endParaRPr lang="en-US" altLang="ja-JP" sz="1400">
              <a:solidFill>
                <a:schemeClr val="bg1"/>
              </a:solidFill>
            </a:endParaRPr>
          </a:p>
        </p:txBody>
      </p:sp>
      <p:pic>
        <p:nvPicPr>
          <p:cNvPr id="59397" name="Picture 4" descr="cad-tes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13" y="3903663"/>
            <a:ext cx="3963987" cy="295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9174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Geometry updates – New solid library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2347" y="529260"/>
            <a:ext cx="8707416" cy="5617327"/>
          </a:xfrm>
        </p:spPr>
        <p:txBody>
          <a:bodyPr>
            <a:normAutofit/>
          </a:bodyPr>
          <a:lstStyle/>
          <a:p>
            <a:r>
              <a:rPr lang="en-US" dirty="0"/>
              <a:t>An important effort was begun in the last few years to write a new solid library, reviewing at the algorithmic level most of the primitives and provides an enhanced, optimized and well-tested implementation to be shared among software packages. </a:t>
            </a:r>
          </a:p>
          <a:p>
            <a:r>
              <a:rPr lang="en-US" dirty="0"/>
              <a:t>In most cases considerable performance improvement was achieved. </a:t>
            </a:r>
          </a:p>
          <a:p>
            <a:pPr lvl="1"/>
            <a:r>
              <a:rPr lang="en-US" dirty="0"/>
              <a:t>For example, the time required to compute intersections with the tessellated solid was dramatically reduced with the adoption of spatial partitioning for composing facets into a 3D grid of voxels.</a:t>
            </a:r>
          </a:p>
          <a:p>
            <a:r>
              <a:rPr lang="en-US" dirty="0"/>
              <a:t>Such techniques allow speedup factors of a few thousand for relatively complex structures having of order 100k to millions of facets, which is typical for geometry descriptions imported  from CAD drawings.</a:t>
            </a:r>
          </a:p>
          <a:p>
            <a:pPr lvl="1"/>
            <a:r>
              <a:rPr lang="en-US" dirty="0"/>
              <a:t>Consequently, it is now possible to use tessellated geometries for tuning the precision in simulation </a:t>
            </a:r>
            <a:br>
              <a:rPr lang="en-US" dirty="0"/>
            </a:br>
            <a:r>
              <a:rPr lang="en-US" dirty="0"/>
              <a:t>by increasing the mesh </a:t>
            </a:r>
            <a:br>
              <a:rPr lang="en-US" dirty="0"/>
            </a:br>
            <a:r>
              <a:rPr lang="en-US" dirty="0"/>
              <a:t>resolution, something </a:t>
            </a:r>
            <a:br>
              <a:rPr lang="en-US" dirty="0"/>
            </a:br>
            <a:r>
              <a:rPr lang="en-US" dirty="0"/>
              <a:t>that was not possible </a:t>
            </a:r>
            <a:br>
              <a:rPr lang="en-US" dirty="0"/>
            </a:br>
            <a:r>
              <a:rPr lang="en-US" dirty="0"/>
              <a:t>before.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Geant4 for Space Radiation Applications - M.Asai (SLAC)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C62F-D2ED-9649-B617-81420BABA075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4792" y="3864350"/>
            <a:ext cx="5969208" cy="29936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20465305">
            <a:off x="412276" y="5300447"/>
            <a:ext cx="2721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>
                <a:solidFill>
                  <a:srgbClr val="FF0000"/>
                </a:solidFill>
                <a:latin typeface="Apple Chancery"/>
                <a:cs typeface="Apple Chancery"/>
              </a:rPr>
              <a:t>New</a:t>
            </a:r>
            <a:r>
              <a:rPr lang="ja-JP" altLang="en-US" sz="3600" b="1" dirty="0">
                <a:solidFill>
                  <a:srgbClr val="FF0000"/>
                </a:solidFill>
                <a:latin typeface="Apple Chancery"/>
                <a:cs typeface="Apple Chancery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Apple Chancery"/>
                <a:cs typeface="Apple Chancery"/>
              </a:rPr>
              <a:t>in</a:t>
            </a:r>
            <a:r>
              <a:rPr lang="ja-JP" altLang="en-US" sz="3600" b="1" dirty="0">
                <a:solidFill>
                  <a:srgbClr val="FF0000"/>
                </a:solidFill>
                <a:latin typeface="Apple Chancery"/>
                <a:cs typeface="Apple Chancery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Apple Chancery"/>
                <a:cs typeface="Apple Chancery"/>
              </a:rPr>
              <a:t>v10.4</a:t>
            </a:r>
            <a:endParaRPr lang="en-US" sz="3600" b="1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2572736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“multi-union” solid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6307" y="589170"/>
            <a:ext cx="8685251" cy="3832061"/>
          </a:xfrm>
        </p:spPr>
        <p:txBody>
          <a:bodyPr>
            <a:normAutofit/>
          </a:bodyPr>
          <a:lstStyle/>
          <a:p>
            <a:r>
              <a:rPr lang="en-US" dirty="0"/>
              <a:t>In addition to a full set of highly optimized primitives and a tessellated solid, the library includes a new "multi-union” structure implementing a composite set of many solids to be placed in 3D space. </a:t>
            </a:r>
          </a:p>
          <a:p>
            <a:r>
              <a:rPr lang="en-US" dirty="0"/>
              <a:t>This differs from the simple technique based on Boolean unions, with the aim of providing excellent scalability on the number of constituent solids.</a:t>
            </a:r>
          </a:p>
          <a:p>
            <a:r>
              <a:rPr lang="en-US" dirty="0"/>
              <a:t>The multi-union adopts a similar </a:t>
            </a:r>
            <a:r>
              <a:rPr lang="en-US" dirty="0" err="1"/>
              <a:t>voxelization</a:t>
            </a:r>
            <a:r>
              <a:rPr lang="en-US" dirty="0"/>
              <a:t> technique to partition 3D space, allowing dramatically improved speed and scalability over the original implementation based on Boolean unions.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Geant4 for Space Radiation Applications - M.Asai (SLAC)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C62F-D2ED-9649-B617-81420BABA075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480" y="2789494"/>
            <a:ext cx="6388520" cy="40672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9430855">
            <a:off x="309599" y="4626840"/>
            <a:ext cx="2721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>
                <a:solidFill>
                  <a:srgbClr val="FF0000"/>
                </a:solidFill>
                <a:latin typeface="Apple Chancery"/>
                <a:cs typeface="Apple Chancery"/>
              </a:rPr>
              <a:t>New</a:t>
            </a:r>
            <a:r>
              <a:rPr lang="ja-JP" altLang="en-US" sz="3600" b="1" dirty="0">
                <a:solidFill>
                  <a:srgbClr val="FF0000"/>
                </a:solidFill>
                <a:latin typeface="Apple Chancery"/>
                <a:cs typeface="Apple Chancery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Apple Chancery"/>
                <a:cs typeface="Apple Chancery"/>
              </a:rPr>
              <a:t>in</a:t>
            </a:r>
            <a:r>
              <a:rPr lang="ja-JP" altLang="en-US" sz="3600" b="1" dirty="0">
                <a:solidFill>
                  <a:srgbClr val="FF0000"/>
                </a:solidFill>
                <a:latin typeface="Apple Chancery"/>
                <a:cs typeface="Apple Chancery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Apple Chancery"/>
                <a:cs typeface="Apple Chancery"/>
              </a:rPr>
              <a:t>v10.4</a:t>
            </a:r>
            <a:endParaRPr lang="en-US" sz="3600" b="1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275894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G4MultiUnion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G4MultiUnion* </a:t>
            </a:r>
            <a:r>
              <a:rPr lang="en-US" dirty="0" err="1"/>
              <a:t>munion_solid</a:t>
            </a:r>
            <a:r>
              <a:rPr lang="en-US" dirty="0"/>
              <a:t> = new G4MultiUnion(“</a:t>
            </a:r>
            <a:r>
              <a:rPr lang="en-US" i="1" dirty="0" err="1"/>
              <a:t>UnitedBoxes</a:t>
            </a:r>
            <a:r>
              <a:rPr lang="en-US" dirty="0"/>
              <a:t>");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for(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=0 ; I &lt; </a:t>
            </a:r>
            <a:r>
              <a:rPr lang="en-US" dirty="0" err="1"/>
              <a:t>nNode</a:t>
            </a:r>
            <a:r>
              <a:rPr lang="en-US" dirty="0"/>
              <a:t> ; </a:t>
            </a:r>
            <a:r>
              <a:rPr lang="en-US" dirty="0" err="1"/>
              <a:t>i</a:t>
            </a:r>
            <a:r>
              <a:rPr lang="en-US" dirty="0"/>
              <a:t>++)</a:t>
            </a:r>
          </a:p>
          <a:p>
            <a:pPr marL="0" indent="0">
              <a:buNone/>
            </a:pPr>
            <a:r>
              <a:rPr lang="en-US" dirty="0"/>
              <a:t>{</a:t>
            </a:r>
          </a:p>
          <a:p>
            <a:pPr marL="0" indent="0">
              <a:buNone/>
            </a:pPr>
            <a:r>
              <a:rPr lang="en-US" dirty="0"/>
              <a:t>  G4Box* </a:t>
            </a:r>
            <a:r>
              <a:rPr lang="en-US" dirty="0" err="1"/>
              <a:t>aBox</a:t>
            </a:r>
            <a:r>
              <a:rPr lang="en-US" dirty="0"/>
              <a:t> = new G4Box(</a:t>
            </a:r>
            <a:r>
              <a:rPr lang="mr-IN" dirty="0"/>
              <a:t>…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  G4ThreeVector </a:t>
            </a:r>
            <a:r>
              <a:rPr lang="en-US" dirty="0" err="1"/>
              <a:t>pos</a:t>
            </a:r>
            <a:r>
              <a:rPr lang="en-US" dirty="0"/>
              <a:t> = G4ThreeVector(</a:t>
            </a:r>
            <a:r>
              <a:rPr lang="mr-IN" dirty="0"/>
              <a:t>…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  G4RotationMatrix rot = G4ThreeVector(</a:t>
            </a:r>
            <a:r>
              <a:rPr lang="mr-IN" dirty="0"/>
              <a:t>…</a:t>
            </a:r>
            <a:r>
              <a:rPr lang="en-US" dirty="0"/>
              <a:t>); </a:t>
            </a:r>
          </a:p>
          <a:p>
            <a:pPr marL="0" indent="0">
              <a:buNone/>
            </a:pPr>
            <a:r>
              <a:rPr lang="en-US" dirty="0"/>
              <a:t>  G4Transform3D </a:t>
            </a:r>
            <a:r>
              <a:rPr lang="en-US" dirty="0" err="1"/>
              <a:t>tr</a:t>
            </a:r>
            <a:r>
              <a:rPr lang="en-US" dirty="0"/>
              <a:t> = G4Transform3D(rot, </a:t>
            </a:r>
            <a:r>
              <a:rPr lang="en-US" dirty="0" err="1"/>
              <a:t>pos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err="1"/>
              <a:t>munion_solid</a:t>
            </a:r>
            <a:r>
              <a:rPr lang="en-US" dirty="0"/>
              <a:t> -&gt; </a:t>
            </a:r>
            <a:r>
              <a:rPr lang="en-US" dirty="0" err="1"/>
              <a:t>AddNode</a:t>
            </a:r>
            <a:r>
              <a:rPr lang="en-US" dirty="0"/>
              <a:t>( *</a:t>
            </a:r>
            <a:r>
              <a:rPr lang="en-US" dirty="0" err="1"/>
              <a:t>aBox</a:t>
            </a:r>
            <a:r>
              <a:rPr lang="en-US" dirty="0"/>
              <a:t>, </a:t>
            </a:r>
            <a:r>
              <a:rPr lang="en-US" dirty="0" err="1"/>
              <a:t>tr</a:t>
            </a:r>
            <a:r>
              <a:rPr lang="en-US" dirty="0"/>
              <a:t> );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munion_solid</a:t>
            </a:r>
            <a:r>
              <a:rPr lang="en-US" dirty="0"/>
              <a:t> -&gt; </a:t>
            </a:r>
            <a:r>
              <a:rPr lang="en-US" dirty="0" err="1"/>
              <a:t>Voxelize</a:t>
            </a:r>
            <a:r>
              <a:rPr lang="en-US" dirty="0"/>
              <a:t>();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Note : G4MultiUnion is a solid. Use it to create a logical volume.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Geant4 for Space Radiation Applications - M.Asai (SLAC)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56982C-FBBD-4E42-9027-577D59B92473}" type="slidenum">
              <a:rPr lang="ja-JP" altLang="en-US" smtClean="0"/>
              <a:pPr>
                <a:defRPr/>
              </a:pPr>
              <a:t>4</a:t>
            </a:fld>
            <a:endParaRPr lang="en-US" altLang="ja-JP"/>
          </a:p>
        </p:txBody>
      </p:sp>
      <p:grpSp>
        <p:nvGrpSpPr>
          <p:cNvPr id="18" name="Group 17"/>
          <p:cNvGrpSpPr/>
          <p:nvPr/>
        </p:nvGrpSpPr>
        <p:grpSpPr>
          <a:xfrm>
            <a:off x="5715000" y="2514600"/>
            <a:ext cx="3124200" cy="2971800"/>
            <a:chOff x="5715000" y="2514600"/>
            <a:chExt cx="3124200" cy="297180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6858000" y="2514600"/>
              <a:ext cx="0" cy="19812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6858000" y="4495800"/>
              <a:ext cx="198120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5715000" y="4495800"/>
              <a:ext cx="1143000" cy="9906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Arrow Connector 14"/>
          <p:cNvCxnSpPr/>
          <p:nvPr/>
        </p:nvCxnSpPr>
        <p:spPr>
          <a:xfrm flipH="1" flipV="1">
            <a:off x="6248400" y="3810000"/>
            <a:ext cx="6096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6858000" y="4343400"/>
            <a:ext cx="4572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6594763" y="4495800"/>
            <a:ext cx="263237" cy="240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ube 13"/>
          <p:cNvSpPr/>
          <p:nvPr/>
        </p:nvSpPr>
        <p:spPr>
          <a:xfrm rot="21444878">
            <a:off x="5410200" y="3124200"/>
            <a:ext cx="1676400" cy="1219200"/>
          </a:xfrm>
          <a:prstGeom prst="cub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be 18"/>
          <p:cNvSpPr/>
          <p:nvPr/>
        </p:nvSpPr>
        <p:spPr>
          <a:xfrm rot="1672894">
            <a:off x="6512375" y="3750215"/>
            <a:ext cx="1676400" cy="1219200"/>
          </a:xfrm>
          <a:prstGeom prst="cub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/>
          <p:cNvSpPr/>
          <p:nvPr/>
        </p:nvSpPr>
        <p:spPr>
          <a:xfrm rot="20801942">
            <a:off x="5756563" y="3834089"/>
            <a:ext cx="1676400" cy="1219200"/>
          </a:xfrm>
          <a:prstGeom prst="cub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45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22" grpId="0" animBg="1"/>
    </p:bldLst>
  </p:timing>
</p:sld>
</file>

<file path=ppt/theme/theme1.xml><?xml version="1.0" encoding="utf-8"?>
<a:theme xmlns:a="http://schemas.openxmlformats.org/drawingml/2006/main" name="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72639</TotalTime>
  <Words>481</Words>
  <Application>Microsoft Macintosh PowerPoint</Application>
  <PresentationFormat>On-screen Show (4:3)</PresentationFormat>
  <Paragraphs>50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Apple Chancery</vt:lpstr>
      <vt:lpstr>Arial</vt:lpstr>
      <vt:lpstr>Arial Narrow</vt:lpstr>
      <vt:lpstr>Calibri</vt:lpstr>
      <vt:lpstr>Courier New</vt:lpstr>
      <vt:lpstr>Tahoma</vt:lpstr>
      <vt:lpstr>Template</vt:lpstr>
      <vt:lpstr>Tessellated solids</vt:lpstr>
      <vt:lpstr>Geometry updates – New solid library</vt:lpstr>
      <vt:lpstr>New “multi-union” solid</vt:lpstr>
      <vt:lpstr>G4MultiUnion</vt:lpstr>
    </vt:vector>
  </TitlesOfParts>
  <Company>Stanford Linear Accelerator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Geant4 – Updates  Event biasing Cuts per region Restructuring of RunManager</dc:title>
  <dc:creator>makoto</dc:creator>
  <cp:lastModifiedBy>Asai, Makoto</cp:lastModifiedBy>
  <cp:revision>304</cp:revision>
  <cp:lastPrinted>2019-05-13T19:48:29Z</cp:lastPrinted>
  <dcterms:created xsi:type="dcterms:W3CDTF">2003-07-01T23:02:37Z</dcterms:created>
  <dcterms:modified xsi:type="dcterms:W3CDTF">2019-10-30T21:02:14Z</dcterms:modified>
</cp:coreProperties>
</file>