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sldIdLst>
    <p:sldId id="460" r:id="rId2"/>
    <p:sldId id="307" r:id="rId3"/>
    <p:sldId id="462" r:id="rId4"/>
    <p:sldId id="463" r:id="rId5"/>
    <p:sldId id="466" r:id="rId6"/>
    <p:sldId id="465" r:id="rId7"/>
    <p:sldId id="469" r:id="rId8"/>
    <p:sldId id="470" r:id="rId9"/>
    <p:sldId id="471" r:id="rId10"/>
    <p:sldId id="472" r:id="rId11"/>
    <p:sldId id="745" r:id="rId12"/>
    <p:sldId id="862" r:id="rId13"/>
    <p:sldId id="478" r:id="rId14"/>
    <p:sldId id="863" r:id="rId15"/>
    <p:sldId id="864" r:id="rId16"/>
    <p:sldId id="865" r:id="rId17"/>
    <p:sldId id="872" r:id="rId18"/>
    <p:sldId id="866" r:id="rId19"/>
    <p:sldId id="867" r:id="rId20"/>
    <p:sldId id="868" r:id="rId21"/>
    <p:sldId id="869" r:id="rId22"/>
    <p:sldId id="870" r:id="rId23"/>
    <p:sldId id="871" r:id="rId24"/>
    <p:sldId id="873" r:id="rId25"/>
    <p:sldId id="874" r:id="rId26"/>
    <p:sldId id="875" r:id="rId27"/>
    <p:sldId id="876" r:id="rId28"/>
    <p:sldId id="877" r:id="rId29"/>
    <p:sldId id="878" r:id="rId30"/>
    <p:sldId id="879" r:id="rId31"/>
    <p:sldId id="880" r:id="rId32"/>
    <p:sldId id="881" r:id="rId33"/>
    <p:sldId id="883" r:id="rId34"/>
    <p:sldId id="884" r:id="rId35"/>
    <p:sldId id="885" r:id="rId36"/>
    <p:sldId id="886" r:id="rId37"/>
    <p:sldId id="887" r:id="rId38"/>
    <p:sldId id="888" r:id="rId39"/>
    <p:sldId id="889" r:id="rId40"/>
    <p:sldId id="892" r:id="rId41"/>
    <p:sldId id="893" r:id="rId42"/>
    <p:sldId id="890" r:id="rId43"/>
    <p:sldId id="891" r:id="rId44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ADF42C"/>
    <a:srgbClr val="EDD56F"/>
    <a:srgbClr val="CFF983"/>
    <a:srgbClr val="FFFF99"/>
    <a:srgbClr val="FF00FF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25" autoAdjust="0"/>
    <p:restoredTop sz="94638" autoAdjust="0"/>
  </p:normalViewPr>
  <p:slideViewPr>
    <p:cSldViewPr>
      <p:cViewPr varScale="1">
        <p:scale>
          <a:sx n="58" d="100"/>
          <a:sy n="58" d="100"/>
        </p:scale>
        <p:origin x="1104" y="3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3969" y="33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E1DB117-1DED-4C96-BECE-1A7F6C553282}" type="datetimeFigureOut">
              <a:rPr lang="it-IT" smtClean="0"/>
              <a:pPr/>
              <a:t>21/01/2020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46B72F1-BD76-47C9-A2AA-2530C2F494B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85815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685800" y="3138538"/>
            <a:ext cx="7772400" cy="93853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aseline="0">
                <a:solidFill>
                  <a:srgbClr val="336600"/>
                </a:solidFill>
                <a:latin typeface="Adobe Garamond Pro Bold" pitchFamily="18" charset="0"/>
              </a:defRPr>
            </a:lvl1pPr>
          </a:lstStyle>
          <a:p>
            <a:r>
              <a:rPr lang="it-IT" dirty="0" smtClean="0"/>
              <a:t>Presentation Title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683568" y="4293096"/>
            <a:ext cx="7776864" cy="504056"/>
          </a:xfrm>
        </p:spPr>
        <p:txBody>
          <a:bodyPr>
            <a:noAutofit/>
          </a:bodyPr>
          <a:lstStyle>
            <a:lvl1pPr marL="0" indent="0" algn="ctr">
              <a:buNone/>
              <a:defRPr sz="2400" i="1" baseline="0">
                <a:solidFill>
                  <a:schemeClr val="bg1">
                    <a:lumMod val="50000"/>
                  </a:schemeClr>
                </a:solidFill>
                <a:latin typeface="Adobe Garamond Pro Bold" pitchFamily="18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Name</a:t>
            </a:r>
            <a:r>
              <a:rPr lang="it-IT" dirty="0" smtClean="0"/>
              <a:t> and </a:t>
            </a:r>
            <a:r>
              <a:rPr lang="it-IT" dirty="0" err="1" smtClean="0"/>
              <a:t>affiliation</a:t>
            </a:r>
            <a:r>
              <a:rPr lang="it-IT" dirty="0" smtClean="0"/>
              <a:t> of the </a:t>
            </a:r>
            <a:r>
              <a:rPr lang="it-IT" dirty="0" err="1" smtClean="0"/>
              <a:t>author</a:t>
            </a:r>
            <a:r>
              <a:rPr lang="it-IT" dirty="0" smtClean="0"/>
              <a:t>/</a:t>
            </a:r>
            <a:r>
              <a:rPr lang="it-IT" dirty="0" err="1" smtClean="0"/>
              <a:t>presenter</a:t>
            </a:r>
            <a:endParaRPr lang="it-IT" dirty="0"/>
          </a:p>
        </p:txBody>
      </p:sp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395950"/>
            <a:ext cx="1440162" cy="345418"/>
          </a:xfrm>
          <a:prstGeom prst="rect">
            <a:avLst/>
          </a:prstGeom>
        </p:spPr>
      </p:pic>
      <p:sp>
        <p:nvSpPr>
          <p:cNvPr id="18" name="CasellaDiTesto 17"/>
          <p:cNvSpPr txBox="1"/>
          <p:nvPr userDrawn="1"/>
        </p:nvSpPr>
        <p:spPr>
          <a:xfrm>
            <a:off x="554582" y="188643"/>
            <a:ext cx="8121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600" kern="1200" baseline="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  <a:ea typeface="+mn-ea"/>
                <a:cs typeface="+mn-cs"/>
              </a:rPr>
              <a:t>Single GaN Chip HPA/LNA</a:t>
            </a:r>
            <a:br>
              <a:rPr lang="it-IT" sz="3600" kern="1200" baseline="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  <a:ea typeface="+mn-ea"/>
                <a:cs typeface="+mn-cs"/>
              </a:rPr>
            </a:br>
            <a:r>
              <a:rPr lang="it-IT" sz="3600" kern="1200" baseline="0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  <a:ea typeface="+mn-ea"/>
                <a:cs typeface="+mn-cs"/>
              </a:rPr>
              <a:t>for RADAR Applications</a:t>
            </a:r>
          </a:p>
        </p:txBody>
      </p:sp>
      <p:pic>
        <p:nvPicPr>
          <p:cNvPr id="15" name="Immagine 14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4" b="12849"/>
          <a:stretch/>
        </p:blipFill>
        <p:spPr bwMode="auto">
          <a:xfrm>
            <a:off x="179514" y="6426872"/>
            <a:ext cx="630586" cy="2611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Immagine 20"/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8"/>
          <a:stretch/>
        </p:blipFill>
        <p:spPr bwMode="auto">
          <a:xfrm>
            <a:off x="822430" y="6415648"/>
            <a:ext cx="725234" cy="3173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magine 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0" r="48742"/>
          <a:stretch/>
        </p:blipFill>
        <p:spPr>
          <a:xfrm>
            <a:off x="1584723" y="6463757"/>
            <a:ext cx="1115071" cy="205607"/>
          </a:xfrm>
          <a:prstGeom prst="rect">
            <a:avLst/>
          </a:prstGeom>
        </p:spPr>
      </p:pic>
      <p:grpSp>
        <p:nvGrpSpPr>
          <p:cNvPr id="4" name="Gruppo 3"/>
          <p:cNvGrpSpPr/>
          <p:nvPr userDrawn="1"/>
        </p:nvGrpSpPr>
        <p:grpSpPr>
          <a:xfrm>
            <a:off x="3054822" y="1509852"/>
            <a:ext cx="2741314" cy="1415092"/>
            <a:chOff x="3054822" y="1509852"/>
            <a:chExt cx="2741314" cy="1415092"/>
          </a:xfrm>
        </p:grpSpPr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27" t="20648" r="10445" b="15165"/>
            <a:stretch/>
          </p:blipFill>
          <p:spPr bwMode="auto">
            <a:xfrm>
              <a:off x="3417993" y="1858212"/>
              <a:ext cx="2207290" cy="979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Immagine 22"/>
            <p:cNvPicPr/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84" b="12849"/>
            <a:stretch/>
          </p:blipFill>
          <p:spPr bwMode="auto">
            <a:xfrm>
              <a:off x="4061248" y="1509852"/>
              <a:ext cx="920778" cy="38128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Immagine 23"/>
            <p:cNvPicPr/>
            <p:nvPr userDrawn="1"/>
          </p:nvPicPr>
          <p:blipFill rotWithShape="1"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78"/>
            <a:stretch/>
          </p:blipFill>
          <p:spPr bwMode="auto">
            <a:xfrm>
              <a:off x="3054822" y="2461534"/>
              <a:ext cx="1058983" cy="46341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5" name="Immagine 24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060" r="48742"/>
            <a:stretch/>
          </p:blipFill>
          <p:spPr>
            <a:xfrm>
              <a:off x="4167915" y="2531776"/>
              <a:ext cx="1628221" cy="3002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4279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67171"/>
            <a:ext cx="7488832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it-IT" sz="3200">
                <a:solidFill>
                  <a:srgbClr val="336600"/>
                </a:solidFill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36600"/>
                </a:solidFill>
              </a:defRPr>
            </a:lvl1pPr>
            <a:lvl2pPr>
              <a:defRPr>
                <a:solidFill>
                  <a:srgbClr val="336600"/>
                </a:solidFill>
              </a:defRPr>
            </a:lvl2pPr>
            <a:lvl3pPr>
              <a:defRPr>
                <a:solidFill>
                  <a:srgbClr val="336600"/>
                </a:solidFill>
              </a:defRPr>
            </a:lvl3pPr>
            <a:lvl4pPr>
              <a:defRPr>
                <a:solidFill>
                  <a:srgbClr val="336600"/>
                </a:solidFill>
              </a:defRPr>
            </a:lvl4pPr>
            <a:lvl5pPr>
              <a:defRPr>
                <a:solidFill>
                  <a:srgbClr val="336600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467546" y="606698"/>
            <a:ext cx="7164815" cy="0"/>
          </a:xfrm>
          <a:prstGeom prst="line">
            <a:avLst/>
          </a:prstGeom>
          <a:ln w="38100" cap="rnd" cmpd="thickThin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7" t="20648" r="10445" b="15165"/>
          <a:stretch/>
        </p:blipFill>
        <p:spPr bwMode="auto">
          <a:xfrm>
            <a:off x="7632361" y="44628"/>
            <a:ext cx="1511641" cy="67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egnaposto testo 11"/>
          <p:cNvSpPr txBox="1">
            <a:spLocks/>
          </p:cNvSpPr>
          <p:nvPr userDrawn="1"/>
        </p:nvSpPr>
        <p:spPr>
          <a:xfrm>
            <a:off x="108248" y="6524629"/>
            <a:ext cx="1727448" cy="288925"/>
          </a:xfrm>
          <a:prstGeom prst="rect">
            <a:avLst/>
          </a:prstGeom>
        </p:spPr>
        <p:txBody>
          <a:bodyPr wrap="none" lIns="0" tIns="72000" rIns="0" bIns="7200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336600"/>
                </a:solidFill>
                <a:latin typeface="Adobe Garamond Pro Bold" pitchFamily="18" charset="0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kern="1200" baseline="0">
                <a:solidFill>
                  <a:srgbClr val="336600"/>
                </a:solidFill>
                <a:latin typeface="Adobe Garamond Pro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36600"/>
                </a:solidFill>
                <a:latin typeface="Adobe Garamond Pro Bold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336600"/>
                </a:solidFill>
                <a:latin typeface="Adobe Garamond Pro Bold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336600"/>
                </a:solidFill>
                <a:latin typeface="Adobe Garamond Pro Bold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it-IT" sz="1000" i="1" dirty="0" err="1" smtClean="0"/>
              <a:t>Noordwijk</a:t>
            </a:r>
            <a:r>
              <a:rPr lang="it-IT" sz="1000" i="1" dirty="0" smtClean="0"/>
              <a:t>, </a:t>
            </a:r>
            <a:r>
              <a:rPr lang="it-IT" sz="1000" i="1" dirty="0" err="1" smtClean="0"/>
              <a:t>January</a:t>
            </a:r>
            <a:r>
              <a:rPr lang="it-IT" sz="1000" i="1" dirty="0" smtClean="0"/>
              <a:t> 22</a:t>
            </a:r>
            <a:r>
              <a:rPr lang="it-IT" sz="1000" i="1" baseline="30000" dirty="0" smtClean="0"/>
              <a:t>nd</a:t>
            </a:r>
            <a:r>
              <a:rPr lang="it-IT" sz="1000" i="1" dirty="0" smtClean="0"/>
              <a:t>, 2020</a:t>
            </a:r>
          </a:p>
        </p:txBody>
      </p:sp>
      <p:sp>
        <p:nvSpPr>
          <p:cNvPr id="10" name="Segnaposto testo 11"/>
          <p:cNvSpPr txBox="1">
            <a:spLocks/>
          </p:cNvSpPr>
          <p:nvPr userDrawn="1"/>
        </p:nvSpPr>
        <p:spPr>
          <a:xfrm>
            <a:off x="3707904" y="6525348"/>
            <a:ext cx="1872208" cy="288925"/>
          </a:xfrm>
          <a:prstGeom prst="rect">
            <a:avLst/>
          </a:prstGeom>
        </p:spPr>
        <p:txBody>
          <a:bodyPr wrap="none" lIns="0" tIns="72000" rIns="0" bIns="7200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336600"/>
                </a:solidFill>
                <a:latin typeface="Adobe Garamond Pro Bold" pitchFamily="18" charset="0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kern="1200" baseline="0">
                <a:solidFill>
                  <a:srgbClr val="336600"/>
                </a:solidFill>
                <a:latin typeface="Adobe Garamond Pro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36600"/>
                </a:solidFill>
                <a:latin typeface="Adobe Garamond Pro Bold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336600"/>
                </a:solidFill>
                <a:latin typeface="Adobe Garamond Pro Bold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336600"/>
                </a:solidFill>
                <a:latin typeface="Adobe Garamond Pro Bold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it-IT" sz="1000" i="1" dirty="0" smtClean="0"/>
              <a:t>SCFE </a:t>
            </a:r>
            <a:r>
              <a:rPr lang="it-IT" sz="1000" i="1" dirty="0" err="1" smtClean="0"/>
              <a:t>Phase</a:t>
            </a:r>
            <a:r>
              <a:rPr lang="it-IT" sz="1000" i="1" dirty="0" smtClean="0"/>
              <a:t> II</a:t>
            </a:r>
            <a:r>
              <a:rPr lang="it-IT" sz="1000" i="1" baseline="0" dirty="0" smtClean="0"/>
              <a:t> </a:t>
            </a:r>
            <a:r>
              <a:rPr lang="it-IT" sz="1000" i="1" baseline="0" dirty="0" err="1" smtClean="0"/>
              <a:t>Final</a:t>
            </a:r>
            <a:r>
              <a:rPr lang="it-IT" sz="1000" i="1" baseline="0" dirty="0" smtClean="0"/>
              <a:t> Presentation </a:t>
            </a:r>
            <a:r>
              <a:rPr lang="it-IT" sz="1000" i="1" baseline="0" dirty="0" err="1" smtClean="0"/>
              <a:t>Days</a:t>
            </a:r>
            <a:endParaRPr lang="it-IT" sz="1000" i="1" dirty="0" smtClean="0"/>
          </a:p>
        </p:txBody>
      </p:sp>
      <p:sp>
        <p:nvSpPr>
          <p:cNvPr id="11" name="Segnaposto testo 11"/>
          <p:cNvSpPr txBox="1">
            <a:spLocks/>
          </p:cNvSpPr>
          <p:nvPr userDrawn="1"/>
        </p:nvSpPr>
        <p:spPr>
          <a:xfrm>
            <a:off x="7668344" y="6524629"/>
            <a:ext cx="1299344" cy="288925"/>
          </a:xfrm>
          <a:prstGeom prst="rect">
            <a:avLst/>
          </a:prstGeom>
        </p:spPr>
        <p:txBody>
          <a:bodyPr wrap="none" lIns="0" tIns="72000" rIns="0" bIns="7200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336600"/>
                </a:solidFill>
                <a:latin typeface="Adobe Garamond Pro Bold" pitchFamily="18" charset="0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kern="1200" baseline="0">
                <a:solidFill>
                  <a:srgbClr val="336600"/>
                </a:solidFill>
                <a:latin typeface="Adobe Garamond Pro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36600"/>
                </a:solidFill>
                <a:latin typeface="Adobe Garamond Pro Bold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336600"/>
                </a:solidFill>
                <a:latin typeface="Adobe Garamond Pro Bold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336600"/>
                </a:solidFill>
                <a:latin typeface="Adobe Garamond Pro Bold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r">
              <a:defRPr/>
            </a:pPr>
            <a:fld id="{539836FF-9706-41D6-A742-9BF269B469AF}" type="slidenum">
              <a:rPr lang="it-IT" sz="1000" i="1" smtClean="0"/>
              <a:t>‹N›</a:t>
            </a:fld>
            <a:endParaRPr lang="it-IT" sz="1000" i="1" dirty="0" smtClean="0"/>
          </a:p>
        </p:txBody>
      </p:sp>
      <p:pic>
        <p:nvPicPr>
          <p:cNvPr id="12" name="Immagine 11"/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4" b="12849"/>
          <a:stretch/>
        </p:blipFill>
        <p:spPr bwMode="auto">
          <a:xfrm>
            <a:off x="7956378" y="511425"/>
            <a:ext cx="920778" cy="3812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0766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1775" y="161925"/>
            <a:ext cx="6219825" cy="781050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25443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 bwMode="auto">
          <a:xfrm>
            <a:off x="7326313" y="5091113"/>
            <a:ext cx="1187450" cy="941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" name="Rectangle 9"/>
          <p:cNvSpPr/>
          <p:nvPr userDrawn="1"/>
        </p:nvSpPr>
        <p:spPr>
          <a:xfrm>
            <a:off x="0" y="-3709"/>
            <a:ext cx="9144000" cy="1176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60326" y="3754831"/>
            <a:ext cx="7721674" cy="722356"/>
          </a:xfrm>
        </p:spPr>
        <p:txBody>
          <a:bodyPr>
            <a:normAutofit/>
          </a:bodyPr>
          <a:lstStyle>
            <a:lvl1pPr marL="0" indent="0" algn="l">
              <a:buNone/>
              <a:defRPr sz="2000" b="1" cap="none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</a:t>
            </a:r>
            <a:endParaRPr lang="nl-BE" dirty="0"/>
          </a:p>
        </p:txBody>
      </p:sp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643319" y="2821094"/>
            <a:ext cx="7720096" cy="781281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dirty="0"/>
              <a:t>title</a:t>
            </a:r>
          </a:p>
        </p:txBody>
      </p:sp>
      <p:pic>
        <p:nvPicPr>
          <p:cNvPr id="8" name="Immagine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9" y="157958"/>
            <a:ext cx="305752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81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1775" y="161925"/>
            <a:ext cx="6219825" cy="781050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52000" indent="-252000">
              <a:defRPr sz="2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Tx/>
              <a:defRPr sz="280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3894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463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rgbClr val="336600"/>
          </a:solidFill>
          <a:latin typeface="Adobe Garamond Pro Bold" pitchFamily="18" charset="0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336600"/>
          </a:solidFill>
          <a:latin typeface="Adobe Garamond Pro Bold" pitchFamily="18" charset="0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336600"/>
          </a:solidFill>
          <a:latin typeface="Adobe Garamond Pro Bold" pitchFamily="18" charset="0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336600"/>
          </a:solidFill>
          <a:latin typeface="Adobe Garamond Pro Bold" pitchFamily="18" charset="0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336600"/>
          </a:solidFill>
          <a:latin typeface="Adobe Garamond Pro Bold" pitchFamily="18" charset="0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336600"/>
          </a:solidFill>
          <a:latin typeface="Adobe Garamond Pro Bold" pitchFamily="18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685800" y="3498580"/>
            <a:ext cx="7772400" cy="2234679"/>
          </a:xfrm>
        </p:spPr>
        <p:txBody>
          <a:bodyPr/>
          <a:lstStyle/>
          <a:p>
            <a:r>
              <a:rPr lang="en-US" dirty="0" smtClean="0"/>
              <a:t>Phase II</a:t>
            </a:r>
            <a:br>
              <a:rPr lang="en-US" dirty="0" smtClean="0"/>
            </a:br>
            <a:r>
              <a:rPr lang="en-US" dirty="0" smtClean="0"/>
              <a:t>Final Presentation Days</a:t>
            </a:r>
            <a:br>
              <a:rPr lang="en-US" dirty="0" smtClean="0"/>
            </a:br>
            <a:r>
              <a:rPr lang="en-US" sz="2400" i="1" dirty="0"/>
              <a:t/>
            </a:r>
            <a:br>
              <a:rPr lang="en-US" sz="2400" i="1" dirty="0"/>
            </a:br>
            <a:r>
              <a:rPr lang="en-US" sz="2400" dirty="0" err="1" smtClean="0"/>
              <a:t>Noordwijk</a:t>
            </a:r>
            <a:r>
              <a:rPr lang="en-US" sz="2400" dirty="0" smtClean="0"/>
              <a:t>, January 22</a:t>
            </a:r>
            <a:r>
              <a:rPr lang="en-US" sz="2400" baseline="30000" dirty="0" smtClean="0"/>
              <a:t>nd</a:t>
            </a:r>
            <a:r>
              <a:rPr lang="en-US" sz="2400" dirty="0"/>
              <a:t>, </a:t>
            </a:r>
            <a:r>
              <a:rPr lang="en-US" sz="2400" dirty="0" smtClean="0"/>
              <a:t>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251520" y="67172"/>
            <a:ext cx="7488832" cy="56207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Design </a:t>
            </a:r>
            <a:r>
              <a:rPr lang="it-IT" dirty="0" err="1"/>
              <a:t>Consolidation</a:t>
            </a:r>
            <a:r>
              <a:rPr lang="it-IT" dirty="0"/>
              <a:t> - </a:t>
            </a:r>
            <a:r>
              <a:rPr lang="it-IT" dirty="0" err="1"/>
              <a:t>Rx</a:t>
            </a:r>
            <a:r>
              <a:rPr lang="it-IT" dirty="0"/>
              <a:t> </a:t>
            </a:r>
            <a:r>
              <a:rPr lang="it-IT" dirty="0" err="1"/>
              <a:t>Requirements</a:t>
            </a:r>
            <a:endParaRPr lang="it-IT" dirty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654685"/>
              </p:ext>
            </p:extLst>
          </p:nvPr>
        </p:nvGraphicFramePr>
        <p:xfrm>
          <a:off x="2253342" y="1124747"/>
          <a:ext cx="4550906" cy="4500179"/>
        </p:xfrm>
        <a:graphic>
          <a:graphicData uri="http://schemas.openxmlformats.org/drawingml/2006/table">
            <a:tbl>
              <a:tblPr firstRow="1" firstCol="1" bandRow="1"/>
              <a:tblGrid>
                <a:gridCol w="1563464">
                  <a:extLst>
                    <a:ext uri="{9D8B030D-6E8A-4147-A177-3AD203B41FA5}">
                      <a16:colId xmlns:a16="http://schemas.microsoft.com/office/drawing/2014/main" val="251283891"/>
                    </a:ext>
                  </a:extLst>
                </a:gridCol>
                <a:gridCol w="899211">
                  <a:extLst>
                    <a:ext uri="{9D8B030D-6E8A-4147-A177-3AD203B41FA5}">
                      <a16:colId xmlns:a16="http://schemas.microsoft.com/office/drawing/2014/main" val="4079743793"/>
                    </a:ext>
                  </a:extLst>
                </a:gridCol>
                <a:gridCol w="2088231">
                  <a:extLst>
                    <a:ext uri="{9D8B030D-6E8A-4147-A177-3AD203B41FA5}">
                      <a16:colId xmlns:a16="http://schemas.microsoft.com/office/drawing/2014/main" val="3542115957"/>
                    </a:ext>
                  </a:extLst>
                </a:gridCol>
              </a:tblGrid>
              <a:tr h="3262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 err="1">
                          <a:effectLst/>
                          <a:latin typeface="Adobe Garamond Pro" panose="02020502060506020403" pitchFamily="18" charset="0"/>
                          <a:ea typeface="Times New Roman" panose="02020603050405020304" pitchFamily="18" charset="0"/>
                        </a:rPr>
                        <a:t>Parameter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09" marR="54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  <a:latin typeface="Adobe Garamond Pro" panose="02020502060506020403" pitchFamily="18" charset="0"/>
                          <a:ea typeface="Times New Roman" panose="02020603050405020304" pitchFamily="18" charset="0"/>
                        </a:rPr>
                        <a:t>Value</a:t>
                      </a:r>
                      <a:endParaRPr lang="it-I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09" marR="54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  <a:latin typeface="Adobe Garamond Pro" panose="02020502060506020403" pitchFamily="18" charset="0"/>
                          <a:ea typeface="Times New Roman" panose="02020603050405020304" pitchFamily="18" charset="0"/>
                        </a:rPr>
                        <a:t>Remarks</a:t>
                      </a:r>
                      <a:endParaRPr lang="it-I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609" marR="54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894071"/>
                  </a:ext>
                </a:extLst>
              </a:tr>
              <a:tr h="897862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  <a:latin typeface="Adobe Garamond Pro" panose="02020502060506020403" pitchFamily="18" charset="0"/>
                        </a:rPr>
                        <a:t>Maximum Power Consumption during </a:t>
                      </a:r>
                      <a:r>
                        <a:rPr lang="en-US" sz="1100" dirty="0" err="1" smtClean="0">
                          <a:effectLst/>
                          <a:latin typeface="Adobe Garamond Pro" panose="02020502060506020403" pitchFamily="18" charset="0"/>
                        </a:rPr>
                        <a:t>Rx_only</a:t>
                      </a:r>
                      <a:r>
                        <a:rPr lang="en-US" sz="1100" dirty="0" smtClean="0">
                          <a:effectLst/>
                          <a:latin typeface="Adobe Garamond Pro" panose="02020502060506020403" pitchFamily="18" charset="0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Adobe Garamond Pro" panose="02020502060506020403" pitchFamily="18" charset="0"/>
                        </a:rPr>
                        <a:t>mode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609" marR="54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&lt; 0.3 W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609" marR="54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Within NIP range The same power consumption corrected by the Duty Cycle will be achieved in RM</a:t>
                      </a:r>
                      <a:endParaRPr lang="it-IT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609" marR="54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1400454"/>
                  </a:ext>
                </a:extLst>
              </a:tr>
              <a:tr h="1056086">
                <a:tc>
                  <a:txBody>
                    <a:bodyPr/>
                    <a:lstStyle/>
                    <a:p>
                      <a:r>
                        <a:rPr lang="it-IT" sz="1100" dirty="0">
                          <a:effectLst/>
                          <a:latin typeface="Adobe Garamond Pro" panose="02020502060506020403" pitchFamily="18" charset="0"/>
                        </a:rPr>
                        <a:t>Input </a:t>
                      </a:r>
                      <a:r>
                        <a:rPr lang="it-IT" sz="1100" dirty="0" err="1">
                          <a:effectLst/>
                          <a:latin typeface="Adobe Garamond Pro" panose="02020502060506020403" pitchFamily="18" charset="0"/>
                        </a:rPr>
                        <a:t>Overdrive</a:t>
                      </a:r>
                      <a:r>
                        <a:rPr lang="it-IT" sz="1100" dirty="0">
                          <a:effectLst/>
                          <a:latin typeface="Adobe Garamond Pro" panose="02020502060506020403" pitchFamily="18" charset="0"/>
                        </a:rPr>
                        <a:t> </a:t>
                      </a:r>
                      <a:r>
                        <a:rPr lang="it-IT" sz="1100" dirty="0" err="1">
                          <a:effectLst/>
                          <a:latin typeface="Adobe Garamond Pro" panose="02020502060506020403" pitchFamily="18" charset="0"/>
                        </a:rPr>
                        <a:t>capability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609" marR="54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&gt; 30 </a:t>
                      </a:r>
                      <a:r>
                        <a:rPr lang="it-IT" sz="1100" dirty="0" err="1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dBm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609" marR="54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Adobe Garamond Pro" panose="02020502060506020403" pitchFamily="18" charset="0"/>
                        </a:rPr>
                        <a:t>Pulsed signal with pulse length as specified in </a:t>
                      </a:r>
                      <a:r>
                        <a:rPr lang="en-US" sz="1100" b="1">
                          <a:effectLst/>
                          <a:latin typeface="Times New Roman" panose="02020603050405020304" pitchFamily="18" charset="0"/>
                        </a:rPr>
                        <a:t>AD.4</a:t>
                      </a:r>
                      <a:r>
                        <a:rPr lang="en-US" sz="1100">
                          <a:effectLst/>
                          <a:latin typeface="Adobe Garamond Pro" panose="02020502060506020403" pitchFamily="18" charset="0"/>
                        </a:rPr>
                        <a:t> for conditions :</a:t>
                      </a:r>
                      <a:endParaRPr lang="it-IT" sz="110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100">
                          <a:effectLst/>
                          <a:latin typeface="Adobe Garamond Pro" panose="02020502060506020403" pitchFamily="18" charset="0"/>
                        </a:rPr>
                        <a:t>- Chip completely unbiased</a:t>
                      </a:r>
                      <a:endParaRPr lang="it-IT" sz="110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100">
                          <a:effectLst/>
                          <a:latin typeface="Adobe Garamond Pro" panose="02020502060506020403" pitchFamily="18" charset="0"/>
                        </a:rPr>
                        <a:t>- Gate bias applied, drain unbiased</a:t>
                      </a:r>
                      <a:endParaRPr lang="it-IT" sz="110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100">
                          <a:effectLst/>
                          <a:latin typeface="Adobe Garamond Pro" panose="02020502060506020403" pitchFamily="18" charset="0"/>
                        </a:rPr>
                        <a:t>- In receive mode (no performance required)</a:t>
                      </a:r>
                      <a:endParaRPr lang="it-IT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609" marR="54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976359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  <a:latin typeface="Adobe Garamond Pro" panose="02020502060506020403" pitchFamily="18" charset="0"/>
                        </a:rPr>
                        <a:t>Maximum Power Consumption during Overdrive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609" marR="54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&lt; 0.5 W</a:t>
                      </a:r>
                      <a:endParaRPr lang="it-IT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609" marR="54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SPDT DC contribution excluded</a:t>
                      </a:r>
                      <a:endParaRPr lang="it-IT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609" marR="54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18450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  <a:latin typeface="Adobe Garamond Pro" panose="02020502060506020403" pitchFamily="18" charset="0"/>
                        </a:rPr>
                        <a:t>Maximum Output Power during Overdrive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609" marR="54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&lt; 10 dBm</a:t>
                      </a:r>
                      <a:endParaRPr lang="it-IT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609" marR="54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At </a:t>
                      </a:r>
                      <a:r>
                        <a:rPr lang="it-IT" sz="1100" dirty="0" err="1" smtClean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Rx</a:t>
                      </a:r>
                      <a:r>
                        <a:rPr lang="it-IT" sz="1100" dirty="0" smtClean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it-IT" sz="1100" dirty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output </a:t>
                      </a:r>
                      <a:r>
                        <a:rPr lang="it-IT" sz="1100" dirty="0" err="1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port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609" marR="54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5505491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r>
                        <a:rPr lang="it-IT" sz="1100" dirty="0">
                          <a:effectLst/>
                          <a:latin typeface="Adobe Garamond Pro" panose="02020502060506020403" pitchFamily="18" charset="0"/>
                        </a:rPr>
                        <a:t>Input </a:t>
                      </a:r>
                      <a:r>
                        <a:rPr lang="it-IT" sz="1100" dirty="0" err="1">
                          <a:effectLst/>
                          <a:latin typeface="Adobe Garamond Pro" panose="02020502060506020403" pitchFamily="18" charset="0"/>
                        </a:rPr>
                        <a:t>Reflection</a:t>
                      </a:r>
                      <a:r>
                        <a:rPr lang="it-IT" sz="1100" dirty="0">
                          <a:effectLst/>
                          <a:latin typeface="Adobe Garamond Pro" panose="02020502060506020403" pitchFamily="18" charset="0"/>
                        </a:rPr>
                        <a:t> </a:t>
                      </a:r>
                      <a:r>
                        <a:rPr lang="it-IT" sz="1100" dirty="0" err="1">
                          <a:effectLst/>
                          <a:latin typeface="Adobe Garamond Pro" panose="02020502060506020403" pitchFamily="18" charset="0"/>
                        </a:rPr>
                        <a:t>Coefficient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609" marR="54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&lt; -10 dB</a:t>
                      </a:r>
                      <a:endParaRPr lang="it-IT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609" marR="54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@ NIP, over entire BW</a:t>
                      </a:r>
                      <a:endParaRPr lang="it-IT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609" marR="54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0839714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r>
                        <a:rPr lang="it-IT" sz="1100" dirty="0">
                          <a:effectLst/>
                          <a:latin typeface="Adobe Garamond Pro" panose="02020502060506020403" pitchFamily="18" charset="0"/>
                        </a:rPr>
                        <a:t>Output </a:t>
                      </a:r>
                      <a:r>
                        <a:rPr lang="it-IT" sz="1100" dirty="0" err="1">
                          <a:effectLst/>
                          <a:latin typeface="Adobe Garamond Pro" panose="02020502060506020403" pitchFamily="18" charset="0"/>
                        </a:rPr>
                        <a:t>Reflection</a:t>
                      </a:r>
                      <a:r>
                        <a:rPr lang="it-IT" sz="1100" dirty="0">
                          <a:effectLst/>
                          <a:latin typeface="Adobe Garamond Pro" panose="02020502060506020403" pitchFamily="18" charset="0"/>
                        </a:rPr>
                        <a:t> </a:t>
                      </a:r>
                      <a:r>
                        <a:rPr lang="it-IT" sz="1100" dirty="0" err="1">
                          <a:effectLst/>
                          <a:latin typeface="Adobe Garamond Pro" panose="02020502060506020403" pitchFamily="18" charset="0"/>
                        </a:rPr>
                        <a:t>Coefficient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609" marR="54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&lt; -15 dB</a:t>
                      </a:r>
                      <a:endParaRPr lang="it-IT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609" marR="54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@ NIP, over entire BW</a:t>
                      </a:r>
                      <a:endParaRPr lang="it-IT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609" marR="54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850463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r>
                        <a:rPr lang="it-IT" sz="1100" dirty="0">
                          <a:effectLst/>
                          <a:latin typeface="Adobe Garamond Pro" panose="02020502060506020403" pitchFamily="18" charset="0"/>
                        </a:rPr>
                        <a:t>OIP3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609" marR="54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&gt; 20 dBm</a:t>
                      </a:r>
                      <a:endParaRPr lang="it-IT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609" marR="54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Worst case over temperature</a:t>
                      </a:r>
                      <a:endParaRPr lang="it-IT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609" marR="54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1136521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  <a:latin typeface="Adobe Garamond Pro" panose="02020502060506020403" pitchFamily="18" charset="0"/>
                        </a:rPr>
                        <a:t>Return Loss in </a:t>
                      </a:r>
                      <a:r>
                        <a:rPr lang="en-US" sz="1100" dirty="0" err="1" smtClean="0">
                          <a:effectLst/>
                          <a:latin typeface="Adobe Garamond Pro" panose="02020502060506020403" pitchFamily="18" charset="0"/>
                        </a:rPr>
                        <a:t>Rx_off</a:t>
                      </a:r>
                      <a:r>
                        <a:rPr lang="en-US" sz="1100" dirty="0" smtClean="0">
                          <a:effectLst/>
                          <a:latin typeface="Adobe Garamond Pro" panose="02020502060506020403" pitchFamily="18" charset="0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Adobe Garamond Pro" panose="02020502060506020403" pitchFamily="18" charset="0"/>
                        </a:rPr>
                        <a:t>condition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609" marR="54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&lt; -2 dB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609" marR="54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At Antenna </a:t>
                      </a:r>
                      <a:r>
                        <a:rPr lang="it-IT" sz="1100" dirty="0" err="1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port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609" marR="546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3597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77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6656449" y="2079040"/>
            <a:ext cx="1255345" cy="2253710"/>
            <a:chOff x="6499257" y="3058373"/>
            <a:chExt cx="1368940" cy="1698439"/>
          </a:xfrm>
        </p:grpSpPr>
        <p:sp>
          <p:nvSpPr>
            <p:cNvPr id="28" name="TextBox 7"/>
            <p:cNvSpPr txBox="1"/>
            <p:nvPr/>
          </p:nvSpPr>
          <p:spPr>
            <a:xfrm>
              <a:off x="6503385" y="3058373"/>
              <a:ext cx="1364812" cy="8118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  <a:latin typeface="Adobe Garamond Pro" panose="02020502060506020403"/>
                </a:rPr>
                <a:t>SCFE v1:</a:t>
              </a:r>
            </a:p>
            <a:p>
              <a:pPr marL="285750" indent="-285750">
                <a:buFontTx/>
                <a:buChar char="-"/>
              </a:pPr>
              <a:r>
                <a:rPr lang="it-IT" sz="1600" dirty="0" smtClean="0">
                  <a:solidFill>
                    <a:srgbClr val="336600"/>
                  </a:solidFill>
                  <a:latin typeface="Adobe Garamond Pro" panose="02020502060506020403"/>
                </a:rPr>
                <a:t>SPDT</a:t>
              </a:r>
              <a:endParaRPr lang="en-US" sz="1600" dirty="0" smtClean="0">
                <a:solidFill>
                  <a:srgbClr val="336600"/>
                </a:solidFill>
                <a:latin typeface="Adobe Garamond Pro" panose="02020502060506020403"/>
              </a:endParaRPr>
            </a:p>
            <a:p>
              <a:pPr marL="285750" indent="-285750">
                <a:buFontTx/>
                <a:buChar char="-"/>
              </a:pPr>
              <a:r>
                <a:rPr lang="en-US" sz="1600" dirty="0" smtClean="0">
                  <a:solidFill>
                    <a:srgbClr val="336600"/>
                  </a:solidFill>
                  <a:latin typeface="Adobe Garamond Pro" panose="02020502060506020403"/>
                </a:rPr>
                <a:t>HPA v1</a:t>
              </a:r>
            </a:p>
            <a:p>
              <a:pPr marL="285750" indent="-285750">
                <a:buFontTx/>
                <a:buChar char="-"/>
              </a:pPr>
              <a:r>
                <a:rPr lang="en-US" sz="1600" dirty="0" smtClean="0">
                  <a:solidFill>
                    <a:srgbClr val="336600"/>
                  </a:solidFill>
                  <a:latin typeface="Adobe Garamond Pro" panose="02020502060506020403"/>
                </a:rPr>
                <a:t>LNA v1</a:t>
              </a:r>
              <a:endParaRPr lang="en-US" sz="1600" dirty="0">
                <a:solidFill>
                  <a:srgbClr val="336600"/>
                </a:solidFill>
                <a:latin typeface="Adobe Garamond Pro" panose="02020502060506020403"/>
              </a:endParaRPr>
            </a:p>
          </p:txBody>
        </p:sp>
        <p:sp>
          <p:nvSpPr>
            <p:cNvPr id="29" name="TextBox 7"/>
            <p:cNvSpPr txBox="1"/>
            <p:nvPr/>
          </p:nvSpPr>
          <p:spPr>
            <a:xfrm>
              <a:off x="6499257" y="3945000"/>
              <a:ext cx="1364812" cy="8118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  <a:latin typeface="Adobe Garamond Pro" panose="02020502060506020403"/>
                </a:rPr>
                <a:t>SCFE v2:</a:t>
              </a:r>
            </a:p>
            <a:p>
              <a:pPr marL="285750" indent="-285750">
                <a:buFontTx/>
                <a:buChar char="-"/>
              </a:pPr>
              <a:r>
                <a:rPr lang="it-IT" sz="1600" dirty="0" smtClean="0">
                  <a:solidFill>
                    <a:srgbClr val="336600"/>
                  </a:solidFill>
                  <a:latin typeface="Adobe Garamond Pro" panose="02020502060506020403"/>
                </a:rPr>
                <a:t>SPDT</a:t>
              </a:r>
              <a:endParaRPr lang="en-US" sz="1600" dirty="0" smtClean="0">
                <a:solidFill>
                  <a:srgbClr val="336600"/>
                </a:solidFill>
                <a:latin typeface="Adobe Garamond Pro" panose="02020502060506020403"/>
              </a:endParaRPr>
            </a:p>
            <a:p>
              <a:pPr marL="285750" indent="-285750">
                <a:buFontTx/>
                <a:buChar char="-"/>
              </a:pPr>
              <a:r>
                <a:rPr lang="en-US" sz="1600" dirty="0" smtClean="0">
                  <a:solidFill>
                    <a:srgbClr val="336600"/>
                  </a:solidFill>
                  <a:latin typeface="Adobe Garamond Pro" panose="02020502060506020403"/>
                </a:rPr>
                <a:t>HPA v2</a:t>
              </a:r>
            </a:p>
            <a:p>
              <a:pPr marL="285750" indent="-285750">
                <a:buFontTx/>
                <a:buChar char="-"/>
              </a:pPr>
              <a:r>
                <a:rPr lang="en-US" sz="1600" dirty="0" smtClean="0">
                  <a:solidFill>
                    <a:srgbClr val="336600"/>
                  </a:solidFill>
                  <a:latin typeface="Adobe Garamond Pro" panose="02020502060506020403"/>
                </a:rPr>
                <a:t>LNA v2</a:t>
              </a:r>
              <a:endParaRPr lang="en-US" sz="1600" dirty="0">
                <a:solidFill>
                  <a:srgbClr val="336600"/>
                </a:solidFill>
                <a:latin typeface="Adobe Garamond Pro" panose="02020502060506020403"/>
              </a:endParaRPr>
            </a:p>
          </p:txBody>
        </p:sp>
      </p:grpSp>
      <p:grpSp>
        <p:nvGrpSpPr>
          <p:cNvPr id="7" name="Gruppo 6"/>
          <p:cNvGrpSpPr/>
          <p:nvPr/>
        </p:nvGrpSpPr>
        <p:grpSpPr>
          <a:xfrm>
            <a:off x="246472" y="764704"/>
            <a:ext cx="5477656" cy="3729373"/>
            <a:chOff x="5231823" y="970413"/>
            <a:chExt cx="3741313" cy="2920885"/>
          </a:xfrm>
        </p:grpSpPr>
        <p:sp>
          <p:nvSpPr>
            <p:cNvPr id="26" name="TextBox 7"/>
            <p:cNvSpPr txBox="1"/>
            <p:nvPr/>
          </p:nvSpPr>
          <p:spPr>
            <a:xfrm>
              <a:off x="6138272" y="970413"/>
              <a:ext cx="1900397" cy="3133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Adobe Garamond Pro" panose="02020502060506020403"/>
                </a:rPr>
                <a:t>Single Chip Front-end</a:t>
              </a:r>
              <a:endParaRPr lang="en-US" sz="2000" b="1" dirty="0">
                <a:solidFill>
                  <a:srgbClr val="FF0000"/>
                </a:solidFill>
                <a:latin typeface="Adobe Garamond Pro" panose="02020502060506020403"/>
              </a:endParaRPr>
            </a:p>
          </p:txBody>
        </p:sp>
        <p:grpSp>
          <p:nvGrpSpPr>
            <p:cNvPr id="3" name="Gruppo 2"/>
            <p:cNvGrpSpPr/>
            <p:nvPr/>
          </p:nvGrpSpPr>
          <p:grpSpPr>
            <a:xfrm>
              <a:off x="5231823" y="1400555"/>
              <a:ext cx="3741313" cy="2490743"/>
              <a:chOff x="5231823" y="1400555"/>
              <a:chExt cx="3741313" cy="2490743"/>
            </a:xfrm>
          </p:grpSpPr>
          <p:grpSp>
            <p:nvGrpSpPr>
              <p:cNvPr id="12" name="Gruppo 11"/>
              <p:cNvGrpSpPr/>
              <p:nvPr/>
            </p:nvGrpSpPr>
            <p:grpSpPr>
              <a:xfrm>
                <a:off x="5231823" y="1400555"/>
                <a:ext cx="3741313" cy="2490743"/>
                <a:chOff x="5556019" y="1384146"/>
                <a:chExt cx="3741313" cy="2490743"/>
              </a:xfrm>
            </p:grpSpPr>
            <p:grpSp>
              <p:nvGrpSpPr>
                <p:cNvPr id="15" name="Gruppo 14"/>
                <p:cNvGrpSpPr/>
                <p:nvPr/>
              </p:nvGrpSpPr>
              <p:grpSpPr>
                <a:xfrm rot="10800000">
                  <a:off x="5570210" y="1384146"/>
                  <a:ext cx="3654060" cy="2490743"/>
                  <a:chOff x="-133704" y="2160979"/>
                  <a:chExt cx="8616086" cy="4225695"/>
                </a:xfrm>
              </p:grpSpPr>
              <p:grpSp>
                <p:nvGrpSpPr>
                  <p:cNvPr id="16" name="Group 5"/>
                  <p:cNvGrpSpPr/>
                  <p:nvPr/>
                </p:nvGrpSpPr>
                <p:grpSpPr>
                  <a:xfrm>
                    <a:off x="-133704" y="2160979"/>
                    <a:ext cx="8616086" cy="4183374"/>
                    <a:chOff x="1507177" y="1622790"/>
                    <a:chExt cx="8833333" cy="4613182"/>
                  </a:xfrm>
                </p:grpSpPr>
                <p:grpSp>
                  <p:nvGrpSpPr>
                    <p:cNvPr id="20" name="Group 3"/>
                    <p:cNvGrpSpPr/>
                    <p:nvPr/>
                  </p:nvGrpSpPr>
                  <p:grpSpPr>
                    <a:xfrm>
                      <a:off x="1828801" y="1622790"/>
                      <a:ext cx="8165054" cy="4613182"/>
                      <a:chOff x="3072383" y="2505035"/>
                      <a:chExt cx="5775579" cy="4003698"/>
                    </a:xfrm>
                  </p:grpSpPr>
                  <p:pic>
                    <p:nvPicPr>
                      <p:cNvPr id="24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 flipV="1">
                        <a:off x="3072383" y="2505035"/>
                        <a:ext cx="5775579" cy="40036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25" name="Rectangle 2"/>
                      <p:cNvSpPr/>
                      <p:nvPr/>
                    </p:nvSpPr>
                    <p:spPr>
                      <a:xfrm>
                        <a:off x="4406097" y="3124076"/>
                        <a:ext cx="1089660" cy="2202180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0066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2000" dirty="0">
                          <a:ln>
                            <a:solidFill>
                              <a:srgbClr val="92D050"/>
                            </a:solidFill>
                          </a:ln>
                          <a:solidFill>
                            <a:srgbClr val="336600"/>
                          </a:solidFill>
                          <a:latin typeface="Adobe Garamond Pro" panose="02020502060506020403"/>
                        </a:endParaRPr>
                      </a:p>
                    </p:txBody>
                  </p:sp>
                </p:grpSp>
                <p:sp>
                  <p:nvSpPr>
                    <p:cNvPr id="21" name="TextBox 4"/>
                    <p:cNvSpPr txBox="1"/>
                    <p:nvPr/>
                  </p:nvSpPr>
                  <p:spPr>
                    <a:xfrm rot="10800000">
                      <a:off x="9014629" y="2388081"/>
                      <a:ext cx="1325881" cy="33823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900" b="1" dirty="0" smtClean="0">
                          <a:solidFill>
                            <a:srgbClr val="336600"/>
                          </a:solidFill>
                          <a:latin typeface="Adobe Garamond Pro" panose="02020502060506020403"/>
                        </a:rPr>
                        <a:t>LNA output</a:t>
                      </a:r>
                      <a:endParaRPr lang="en-US" sz="900" b="1" dirty="0">
                        <a:solidFill>
                          <a:srgbClr val="336600"/>
                        </a:solidFill>
                        <a:latin typeface="Adobe Garamond Pro" panose="02020502060506020403"/>
                      </a:endParaRPr>
                    </a:p>
                  </p:txBody>
                </p:sp>
                <p:sp>
                  <p:nvSpPr>
                    <p:cNvPr id="22" name="TextBox 6"/>
                    <p:cNvSpPr txBox="1"/>
                    <p:nvPr/>
                  </p:nvSpPr>
                  <p:spPr>
                    <a:xfrm rot="10800000">
                      <a:off x="8989602" y="4579000"/>
                      <a:ext cx="1325879" cy="33823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900" b="1" dirty="0" smtClean="0">
                          <a:solidFill>
                            <a:srgbClr val="336600"/>
                          </a:solidFill>
                          <a:latin typeface="Adobe Garamond Pro" panose="02020502060506020403"/>
                        </a:rPr>
                        <a:t>HPA input</a:t>
                      </a:r>
                      <a:endParaRPr lang="en-US" sz="900" b="1" dirty="0">
                        <a:solidFill>
                          <a:srgbClr val="336600"/>
                        </a:solidFill>
                        <a:latin typeface="Adobe Garamond Pro" panose="02020502060506020403"/>
                      </a:endParaRPr>
                    </a:p>
                  </p:txBody>
                </p:sp>
                <p:sp>
                  <p:nvSpPr>
                    <p:cNvPr id="23" name="TextBox 7"/>
                    <p:cNvSpPr txBox="1"/>
                    <p:nvPr/>
                  </p:nvSpPr>
                  <p:spPr>
                    <a:xfrm rot="10800000">
                      <a:off x="1507177" y="3183430"/>
                      <a:ext cx="1567578" cy="33823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900" b="1" dirty="0" smtClean="0">
                          <a:solidFill>
                            <a:srgbClr val="336600"/>
                          </a:solidFill>
                          <a:latin typeface="Adobe Garamond Pro" panose="02020502060506020403"/>
                        </a:rPr>
                        <a:t>Antenna in/out</a:t>
                      </a:r>
                      <a:endParaRPr lang="en-US" sz="900" b="1" dirty="0">
                        <a:solidFill>
                          <a:srgbClr val="336600"/>
                        </a:solidFill>
                        <a:latin typeface="Adobe Garamond Pro" panose="02020502060506020403"/>
                      </a:endParaRPr>
                    </a:p>
                  </p:txBody>
                </p:sp>
              </p:grpSp>
              <p:sp>
                <p:nvSpPr>
                  <p:cNvPr id="17" name="Rettangolo 16"/>
                  <p:cNvSpPr/>
                  <p:nvPr/>
                </p:nvSpPr>
                <p:spPr>
                  <a:xfrm>
                    <a:off x="2300748" y="6017342"/>
                    <a:ext cx="4100052" cy="3270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>
                      <a:solidFill>
                        <a:srgbClr val="336600"/>
                      </a:solidFill>
                      <a:latin typeface="Adobe Garamond Pro" panose="02020502060506020403"/>
                    </a:endParaRPr>
                  </a:p>
                </p:txBody>
              </p:sp>
              <p:sp>
                <p:nvSpPr>
                  <p:cNvPr id="18" name="TextBox 7"/>
                  <p:cNvSpPr txBox="1"/>
                  <p:nvPr/>
                </p:nvSpPr>
                <p:spPr>
                  <a:xfrm rot="10800000">
                    <a:off x="2093571" y="6058792"/>
                    <a:ext cx="1229903" cy="30672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b="1" dirty="0" err="1" smtClean="0">
                        <a:solidFill>
                          <a:srgbClr val="336600"/>
                        </a:solidFill>
                        <a:latin typeface="Adobe Garamond Pro" panose="02020502060506020403"/>
                      </a:rPr>
                      <a:t>Tx</a:t>
                    </a:r>
                    <a:r>
                      <a:rPr lang="en-US" sz="900" b="1" dirty="0" smtClean="0">
                        <a:solidFill>
                          <a:srgbClr val="336600"/>
                        </a:solidFill>
                        <a:latin typeface="Adobe Garamond Pro" panose="02020502060506020403"/>
                      </a:rPr>
                      <a:t> Gate</a:t>
                    </a:r>
                    <a:endParaRPr lang="en-US" sz="900" b="1" dirty="0">
                      <a:solidFill>
                        <a:srgbClr val="336600"/>
                      </a:solidFill>
                      <a:latin typeface="Adobe Garamond Pro" panose="02020502060506020403"/>
                    </a:endParaRPr>
                  </a:p>
                </p:txBody>
              </p:sp>
              <p:sp>
                <p:nvSpPr>
                  <p:cNvPr id="19" name="TextBox 7"/>
                  <p:cNvSpPr txBox="1"/>
                  <p:nvPr/>
                </p:nvSpPr>
                <p:spPr>
                  <a:xfrm rot="10800000">
                    <a:off x="3966925" y="6079953"/>
                    <a:ext cx="2218266" cy="30672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900" b="1" dirty="0" smtClean="0">
                        <a:solidFill>
                          <a:srgbClr val="336600"/>
                        </a:solidFill>
                        <a:latin typeface="Adobe Garamond Pro" panose="02020502060506020403"/>
                      </a:rPr>
                      <a:t>Power supply</a:t>
                    </a:r>
                    <a:endParaRPr lang="en-US" sz="900" b="1" dirty="0">
                      <a:solidFill>
                        <a:srgbClr val="336600"/>
                      </a:solidFill>
                      <a:latin typeface="Adobe Garamond Pro" panose="02020502060506020403"/>
                    </a:endParaRPr>
                  </a:p>
                </p:txBody>
              </p:sp>
            </p:grpSp>
            <p:sp>
              <p:nvSpPr>
                <p:cNvPr id="2" name="CasellaDiTesto 1"/>
                <p:cNvSpPr txBox="1"/>
                <p:nvPr/>
              </p:nvSpPr>
              <p:spPr>
                <a:xfrm>
                  <a:off x="8604270" y="2652025"/>
                  <a:ext cx="693062" cy="2410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400" b="1" dirty="0" smtClean="0">
                      <a:solidFill>
                        <a:srgbClr val="336600"/>
                      </a:solidFill>
                      <a:latin typeface="Adobe Garamond Pro" panose="02020502060506020403"/>
                      <a:cs typeface="Gill Sans MT"/>
                    </a:rPr>
                    <a:t>PORT 1</a:t>
                  </a:r>
                  <a:endParaRPr lang="en-US" sz="1400" b="1" dirty="0">
                    <a:solidFill>
                      <a:srgbClr val="336600"/>
                    </a:solidFill>
                    <a:latin typeface="Adobe Garamond Pro" panose="02020502060506020403"/>
                    <a:cs typeface="Gill Sans MT"/>
                  </a:endParaRPr>
                </a:p>
              </p:txBody>
            </p:sp>
            <p:sp>
              <p:nvSpPr>
                <p:cNvPr id="30" name="CasellaDiTesto 29"/>
                <p:cNvSpPr txBox="1"/>
                <p:nvPr/>
              </p:nvSpPr>
              <p:spPr>
                <a:xfrm>
                  <a:off x="5556019" y="2312734"/>
                  <a:ext cx="693062" cy="2410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400" b="1" dirty="0" smtClean="0">
                      <a:solidFill>
                        <a:srgbClr val="336600"/>
                      </a:solidFill>
                      <a:latin typeface="Adobe Garamond Pro" panose="02020502060506020403"/>
                      <a:cs typeface="Gill Sans MT"/>
                    </a:rPr>
                    <a:t>PORT 3</a:t>
                  </a:r>
                  <a:endParaRPr lang="en-US" sz="1400" b="1" dirty="0">
                    <a:solidFill>
                      <a:srgbClr val="336600"/>
                    </a:solidFill>
                    <a:latin typeface="Adobe Garamond Pro" panose="02020502060506020403"/>
                    <a:cs typeface="Gill Sans MT"/>
                  </a:endParaRPr>
                </a:p>
              </p:txBody>
            </p:sp>
            <p:sp>
              <p:nvSpPr>
                <p:cNvPr id="31" name="CasellaDiTesto 30"/>
                <p:cNvSpPr txBox="1"/>
                <p:nvPr/>
              </p:nvSpPr>
              <p:spPr>
                <a:xfrm>
                  <a:off x="5556019" y="3043988"/>
                  <a:ext cx="693062" cy="2410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400" b="1" dirty="0" smtClean="0">
                      <a:solidFill>
                        <a:srgbClr val="336600"/>
                      </a:solidFill>
                      <a:latin typeface="Adobe Garamond Pro" panose="02020502060506020403"/>
                      <a:cs typeface="Gill Sans MT"/>
                    </a:rPr>
                    <a:t>PORT 2</a:t>
                  </a:r>
                  <a:endParaRPr lang="en-US" sz="1400" b="1" dirty="0">
                    <a:solidFill>
                      <a:srgbClr val="336600"/>
                    </a:solidFill>
                    <a:latin typeface="Adobe Garamond Pro" panose="02020502060506020403"/>
                    <a:cs typeface="Gill Sans MT"/>
                  </a:endParaRPr>
                </a:p>
              </p:txBody>
            </p:sp>
            <p:cxnSp>
              <p:nvCxnSpPr>
                <p:cNvPr id="5" name="Connettore 1 4"/>
                <p:cNvCxnSpPr/>
                <p:nvPr/>
              </p:nvCxnSpPr>
              <p:spPr>
                <a:xfrm flipV="1">
                  <a:off x="8235084" y="2340437"/>
                  <a:ext cx="0" cy="42181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Connettore 1 7"/>
                <p:cNvCxnSpPr/>
                <p:nvPr/>
              </p:nvCxnSpPr>
              <p:spPr>
                <a:xfrm>
                  <a:off x="8126583" y="2759825"/>
                  <a:ext cx="119643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Connettore 1 9"/>
                <p:cNvCxnSpPr/>
                <p:nvPr/>
              </p:nvCxnSpPr>
              <p:spPr>
                <a:xfrm>
                  <a:off x="8235010" y="2340437"/>
                  <a:ext cx="352113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" name="Per 10"/>
                <p:cNvSpPr/>
                <p:nvPr/>
              </p:nvSpPr>
              <p:spPr>
                <a:xfrm>
                  <a:off x="8073762" y="2764688"/>
                  <a:ext cx="225285" cy="52475"/>
                </a:xfrm>
                <a:prstGeom prst="mathMultiply">
                  <a:avLst>
                    <a:gd name="adj1" fmla="val 5012"/>
                  </a:avLst>
                </a:prstGeom>
                <a:solidFill>
                  <a:schemeClr val="tx1"/>
                </a:solidFill>
                <a:ln w="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rgbClr val="336600"/>
                    </a:solidFill>
                    <a:latin typeface="Adobe Garamond Pro" panose="02020502060506020403"/>
                  </a:endParaRPr>
                </a:p>
              </p:txBody>
            </p:sp>
            <p:sp>
              <p:nvSpPr>
                <p:cNvPr id="32" name="CasellaDiTesto 31"/>
                <p:cNvSpPr txBox="1"/>
                <p:nvPr/>
              </p:nvSpPr>
              <p:spPr>
                <a:xfrm>
                  <a:off x="8598932" y="2174235"/>
                  <a:ext cx="693062" cy="2410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sz="1400" b="1" dirty="0" smtClean="0">
                      <a:solidFill>
                        <a:srgbClr val="336600"/>
                      </a:solidFill>
                      <a:latin typeface="Adobe Garamond Pro" panose="02020502060506020403"/>
                      <a:cs typeface="Gill Sans MT"/>
                    </a:rPr>
                    <a:t>PORT 4</a:t>
                  </a:r>
                  <a:endParaRPr lang="en-US" sz="1400" b="1" dirty="0">
                    <a:solidFill>
                      <a:srgbClr val="336600"/>
                    </a:solidFill>
                    <a:latin typeface="Adobe Garamond Pro" panose="02020502060506020403"/>
                    <a:cs typeface="Gill Sans MT"/>
                  </a:endParaRPr>
                </a:p>
              </p:txBody>
            </p:sp>
          </p:grpSp>
          <p:sp>
            <p:nvSpPr>
              <p:cNvPr id="33" name="TextBox 7"/>
              <p:cNvSpPr txBox="1"/>
              <p:nvPr/>
            </p:nvSpPr>
            <p:spPr>
              <a:xfrm>
                <a:off x="8227074" y="2041965"/>
                <a:ext cx="697545" cy="1807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 smtClean="0">
                    <a:solidFill>
                      <a:srgbClr val="336600"/>
                    </a:solidFill>
                    <a:latin typeface="Adobe Garamond Pro" panose="02020502060506020403"/>
                  </a:rPr>
                  <a:t>RF probe port</a:t>
                </a:r>
                <a:endParaRPr lang="en-US" sz="900" b="1" dirty="0">
                  <a:solidFill>
                    <a:srgbClr val="336600"/>
                  </a:solidFill>
                  <a:latin typeface="Adobe Garamond Pro" panose="02020502060506020403"/>
                </a:endParaRPr>
              </a:p>
            </p:txBody>
          </p:sp>
        </p:grpSp>
      </p:grp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Design </a:t>
            </a:r>
            <a:r>
              <a:rPr lang="it-IT" dirty="0" err="1"/>
              <a:t>Consolidation</a:t>
            </a:r>
            <a:r>
              <a:rPr lang="it-IT" dirty="0"/>
              <a:t> - </a:t>
            </a:r>
            <a:r>
              <a:rPr lang="it-IT" dirty="0" smtClean="0"/>
              <a:t>6</a:t>
            </a:r>
            <a:endParaRPr lang="en-US" dirty="0"/>
          </a:p>
        </p:txBody>
      </p:sp>
      <p:sp>
        <p:nvSpPr>
          <p:cNvPr id="34" name="TextBox 7"/>
          <p:cNvSpPr txBox="1"/>
          <p:nvPr/>
        </p:nvSpPr>
        <p:spPr>
          <a:xfrm>
            <a:off x="5422367" y="908720"/>
            <a:ext cx="3326097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dobe Garamond Pro" panose="02020502060506020403"/>
              </a:rPr>
              <a:t>2 versions have been developed: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  <a:latin typeface="Adobe Garamond Pro" panose="02020502060506020403"/>
              </a:rPr>
              <a:t>2 HPAs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  <a:latin typeface="Adobe Garamond Pro" panose="02020502060506020403"/>
              </a:rPr>
              <a:t>2 LNAs</a:t>
            </a:r>
            <a:endParaRPr lang="en-US" b="1" dirty="0">
              <a:solidFill>
                <a:srgbClr val="FF0000"/>
              </a:solidFill>
              <a:latin typeface="Adobe Garamond Pro" panose="02020502060506020403"/>
            </a:endParaRPr>
          </a:p>
        </p:txBody>
      </p:sp>
      <p:sp>
        <p:nvSpPr>
          <p:cNvPr id="35" name="TextBox 7"/>
          <p:cNvSpPr txBox="1"/>
          <p:nvPr/>
        </p:nvSpPr>
        <p:spPr>
          <a:xfrm>
            <a:off x="477200" y="4695250"/>
            <a:ext cx="7983232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36600"/>
                </a:solidFill>
                <a:latin typeface="Adobe Garamond Pro" panose="02020502060506020403"/>
              </a:rPr>
              <a:t>The SCFE v1 is featured by a higher ‘designer risk’: </a:t>
            </a:r>
            <a:r>
              <a:rPr lang="en-US" sz="2000" b="1" dirty="0" smtClean="0">
                <a:solidFill>
                  <a:srgbClr val="FF0000"/>
                </a:solidFill>
                <a:latin typeface="Adobe Garamond Pro" panose="02020502060506020403"/>
              </a:rPr>
              <a:t>single-side bias </a:t>
            </a:r>
            <a:r>
              <a:rPr lang="en-US" sz="2000" b="1" dirty="0" smtClean="0">
                <a:solidFill>
                  <a:srgbClr val="336600"/>
                </a:solidFill>
                <a:latin typeface="Adobe Garamond Pro" panose="02020502060506020403"/>
              </a:rPr>
              <a:t>for the HPA, </a:t>
            </a:r>
            <a:r>
              <a:rPr lang="en-US" sz="2000" b="1" dirty="0" smtClean="0">
                <a:solidFill>
                  <a:srgbClr val="FF0000"/>
                </a:solidFill>
                <a:latin typeface="Adobe Garamond Pro" panose="02020502060506020403"/>
              </a:rPr>
              <a:t>limiter</a:t>
            </a:r>
            <a:r>
              <a:rPr lang="en-US" sz="2000" b="1" dirty="0" smtClean="0">
                <a:solidFill>
                  <a:srgbClr val="336600"/>
                </a:solidFill>
                <a:latin typeface="Adobe Garamond Pro" panose="02020502060506020403"/>
              </a:rPr>
              <a:t> at the </a:t>
            </a:r>
            <a:r>
              <a:rPr lang="en-US" sz="2000" b="1" dirty="0" smtClean="0">
                <a:solidFill>
                  <a:srgbClr val="FF0000"/>
                </a:solidFill>
                <a:latin typeface="Adobe Garamond Pro" panose="02020502060506020403"/>
              </a:rPr>
              <a:t>end of the Rx Chain </a:t>
            </a:r>
          </a:p>
          <a:p>
            <a:pPr algn="just"/>
            <a:endParaRPr lang="en-US" sz="2000" b="1" dirty="0" smtClean="0">
              <a:solidFill>
                <a:srgbClr val="336600"/>
              </a:solidFill>
              <a:latin typeface="Adobe Garamond Pro" panose="02020502060506020403"/>
            </a:endParaRPr>
          </a:p>
          <a:p>
            <a:r>
              <a:rPr lang="en-US" sz="2000" b="1" dirty="0" smtClean="0">
                <a:solidFill>
                  <a:srgbClr val="336600"/>
                </a:solidFill>
                <a:latin typeface="Adobe Garamond Pro" panose="02020502060506020403"/>
              </a:rPr>
              <a:t>The SCFE v2 is the ‘</a:t>
            </a:r>
            <a:r>
              <a:rPr lang="en-US" sz="2000" b="1" dirty="0" smtClean="0">
                <a:solidFill>
                  <a:srgbClr val="FF0000"/>
                </a:solidFill>
                <a:latin typeface="Adobe Garamond Pro" panose="02020502060506020403"/>
              </a:rPr>
              <a:t>baseline design</a:t>
            </a:r>
            <a:r>
              <a:rPr lang="en-US" sz="2000" b="1" dirty="0" smtClean="0">
                <a:solidFill>
                  <a:srgbClr val="336600"/>
                </a:solidFill>
                <a:latin typeface="Adobe Garamond Pro" panose="02020502060506020403"/>
              </a:rPr>
              <a:t>’.</a:t>
            </a:r>
            <a:endParaRPr lang="en-US" sz="2000" b="1" dirty="0">
              <a:solidFill>
                <a:srgbClr val="336600"/>
              </a:solidFill>
              <a:latin typeface="Adobe Garamond Pro" panose="02020502060506020403"/>
            </a:endParaRPr>
          </a:p>
        </p:txBody>
      </p:sp>
    </p:spTree>
    <p:extLst>
      <p:ext uri="{BB962C8B-B14F-4D97-AF65-F5344CB8AC3E}">
        <p14:creationId xmlns:p14="http://schemas.microsoft.com/office/powerpoint/2010/main" val="269703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Design </a:t>
            </a:r>
            <a:r>
              <a:rPr lang="it-IT" dirty="0" err="1"/>
              <a:t>Consolidation</a:t>
            </a:r>
            <a:r>
              <a:rPr lang="it-IT" dirty="0"/>
              <a:t> - </a:t>
            </a:r>
            <a:r>
              <a:rPr lang="it-IT" dirty="0" smtClean="0"/>
              <a:t>7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48" y="1284421"/>
            <a:ext cx="3911770" cy="2913923"/>
          </a:xfrm>
          <a:prstGeom prst="rect">
            <a:avLst/>
          </a:prstGeom>
        </p:spPr>
      </p:pic>
      <p:sp>
        <p:nvSpPr>
          <p:cNvPr id="5" name="Segnaposto contenuto 4"/>
          <p:cNvSpPr>
            <a:spLocks noGrp="1"/>
          </p:cNvSpPr>
          <p:nvPr>
            <p:ph idx="4294967295"/>
          </p:nvPr>
        </p:nvSpPr>
        <p:spPr>
          <a:xfrm>
            <a:off x="279748" y="4254651"/>
            <a:ext cx="4148236" cy="2006600"/>
          </a:xfrm>
        </p:spPr>
        <p:txBody>
          <a:bodyPr>
            <a:normAutofit/>
          </a:bodyPr>
          <a:lstStyle/>
          <a:p>
            <a:r>
              <a:rPr lang="en-US" sz="2000" b="1" i="1" dirty="0" smtClean="0">
                <a:latin typeface="Adobe Garamond Pro" panose="02020502060506020403"/>
                <a:cs typeface="Calibri" panose="020F0502020204030204" pitchFamily="34" charset="0"/>
              </a:rPr>
              <a:t>3-stage </a:t>
            </a:r>
            <a:r>
              <a:rPr lang="en-US" sz="2000" b="1" i="1" dirty="0" smtClean="0">
                <a:solidFill>
                  <a:srgbClr val="FF0000"/>
                </a:solidFill>
                <a:latin typeface="Adobe Garamond Pro" panose="02020502060506020403"/>
                <a:cs typeface="Calibri" panose="020F0502020204030204" pitchFamily="34" charset="0"/>
              </a:rPr>
              <a:t>single side bias </a:t>
            </a:r>
            <a:r>
              <a:rPr lang="en-US" sz="2000" b="1" i="1" dirty="0" smtClean="0">
                <a:latin typeface="Adobe Garamond Pro" panose="02020502060506020403"/>
                <a:cs typeface="Calibri" panose="020F0502020204030204" pitchFamily="34" charset="0"/>
              </a:rPr>
              <a:t>HPA </a:t>
            </a:r>
          </a:p>
          <a:p>
            <a:r>
              <a:rPr lang="en-US" sz="2000" b="1" i="1" dirty="0" smtClean="0">
                <a:latin typeface="Adobe Garamond Pro" panose="02020502060506020403"/>
                <a:cs typeface="Calibri" panose="020F0502020204030204" pitchFamily="34" charset="0"/>
              </a:rPr>
              <a:t>3-stage LNA</a:t>
            </a:r>
          </a:p>
          <a:p>
            <a:r>
              <a:rPr lang="en-US" sz="2000" b="1" i="1" dirty="0">
                <a:solidFill>
                  <a:srgbClr val="FF0000"/>
                </a:solidFill>
                <a:latin typeface="Adobe Garamond Pro" panose="02020502060506020403"/>
                <a:cs typeface="Calibri" panose="020F0502020204030204" pitchFamily="34" charset="0"/>
              </a:rPr>
              <a:t>A </a:t>
            </a:r>
            <a:r>
              <a:rPr lang="en-US" sz="2000" b="1" i="1" dirty="0" smtClean="0">
                <a:solidFill>
                  <a:srgbClr val="FF0000"/>
                </a:solidFill>
                <a:latin typeface="Adobe Garamond Pro" panose="02020502060506020403"/>
                <a:cs typeface="Calibri" panose="020F0502020204030204" pitchFamily="34" charset="0"/>
              </a:rPr>
              <a:t>limiter towards the core chip</a:t>
            </a:r>
            <a:endParaRPr lang="en-US" sz="2000" b="1" i="1" dirty="0">
              <a:solidFill>
                <a:srgbClr val="FF0000"/>
              </a:solidFill>
              <a:latin typeface="Adobe Garamond Pro" panose="02020502060506020403"/>
              <a:cs typeface="Calibri" panose="020F0502020204030204" pitchFamily="34" charset="0"/>
            </a:endParaRPr>
          </a:p>
          <a:p>
            <a:r>
              <a:rPr lang="en-US" sz="2000" b="1" i="1" dirty="0" smtClean="0">
                <a:latin typeface="Adobe Garamond Pro" panose="02020502060506020403"/>
                <a:cs typeface="Calibri" panose="020F0502020204030204" pitchFamily="34" charset="0"/>
              </a:rPr>
              <a:t>SPDT Switch</a:t>
            </a:r>
          </a:p>
          <a:p>
            <a:r>
              <a:rPr lang="en-US" sz="2000" b="1" i="1" dirty="0" smtClean="0">
                <a:latin typeface="Adobe Garamond Pro" panose="02020502060506020403"/>
                <a:cs typeface="Calibri" panose="020F0502020204030204" pitchFamily="34" charset="0"/>
              </a:rPr>
              <a:t>Power sampler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547664" y="836712"/>
            <a:ext cx="2110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dobe Garamond Pro" panose="02020502060506020403"/>
                <a:cs typeface="Calibri" panose="020F0502020204030204" pitchFamily="34" charset="0"/>
              </a:rPr>
              <a:t>SCFE V1</a:t>
            </a:r>
            <a:endParaRPr lang="en-US" sz="2400" b="1" dirty="0">
              <a:solidFill>
                <a:srgbClr val="FF0000"/>
              </a:solidFill>
              <a:latin typeface="Adobe Garamond Pro" panose="02020502060506020403"/>
              <a:cs typeface="Calibri" panose="020F050202020403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721" y="1256282"/>
            <a:ext cx="3682988" cy="2885756"/>
          </a:xfrm>
          <a:prstGeom prst="rect">
            <a:avLst/>
          </a:prstGeom>
        </p:spPr>
      </p:pic>
      <p:sp>
        <p:nvSpPr>
          <p:cNvPr id="8" name="Segnaposto contenuto 4"/>
          <p:cNvSpPr txBox="1">
            <a:spLocks/>
          </p:cNvSpPr>
          <p:nvPr/>
        </p:nvSpPr>
        <p:spPr bwMode="auto">
          <a:xfrm>
            <a:off x="4911881" y="4254651"/>
            <a:ext cx="4074668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93663" indent="-93663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nl-NL" sz="22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365125" indent="-271463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nl-NL"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pitchFamily="34" charset="-128"/>
              </a:defRPr>
            </a:lvl2pPr>
            <a:lvl3pPr marL="620713" indent="-241300" algn="l" rtl="0" eaLnBrk="0" fontAlgn="base" hangingPunct="0">
              <a:spcBef>
                <a:spcPct val="0"/>
              </a:spcBef>
              <a:spcAft>
                <a:spcPts val="5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900113" indent="-279400" algn="l" rtl="0" eaLnBrk="0" fontAlgn="base" hangingPunct="0">
              <a:spcBef>
                <a:spcPct val="0"/>
              </a:spcBef>
              <a:spcAft>
                <a:spcPts val="500"/>
              </a:spcAft>
              <a:buFont typeface="Verdana" panose="020B0604030504040204" pitchFamily="34" charset="0"/>
              <a:buChar char="-"/>
              <a:defRPr sz="2000" kern="1200">
                <a:solidFill>
                  <a:schemeClr val="tx1"/>
                </a:solidFill>
                <a:latin typeface="Verdana" pitchFamily="34" charset="0"/>
                <a:ea typeface="ＭＳ Ｐゴシック" charset="-128"/>
                <a:cs typeface="ＭＳ Ｐゴシック" pitchFamily="34" charset="-128"/>
              </a:defRPr>
            </a:lvl4pPr>
            <a:lvl5pPr marL="1166813" indent="-266700" algn="l" rtl="0" eaLnBrk="0" fontAlgn="base" hangingPunct="0">
              <a:spcBef>
                <a:spcPct val="0"/>
              </a:spcBef>
              <a:spcAft>
                <a:spcPts val="500"/>
              </a:spcAft>
              <a:buFont typeface="Gill Sans MT" pitchFamily="34" charset="0"/>
              <a:buChar char="-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1882775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416175" indent="-228600" algn="l" defTabSz="914400" rtl="0" eaLnBrk="1" latinLnBrk="0" hangingPunct="1">
              <a:spcBef>
                <a:spcPct val="20000"/>
              </a:spcBef>
              <a:buFont typeface="Verdana" pitchFamily="34" charset="0"/>
              <a:buChar char="»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lvl="1" indent="-342891" defTabSz="914377" eaLnBrk="1" hangingPunct="1">
              <a:lnSpc>
                <a:spcPct val="80000"/>
              </a:lnSpc>
              <a:spcBef>
                <a:spcPct val="20000"/>
              </a:spcBef>
              <a:buClr>
                <a:srgbClr val="006600"/>
              </a:buClr>
            </a:pPr>
            <a:r>
              <a:rPr lang="en-US" sz="2000" b="1" i="1" dirty="0">
                <a:solidFill>
                  <a:srgbClr val="336600"/>
                </a:solidFill>
                <a:latin typeface="Adobe Garamond Pro" panose="02020502060506020403"/>
                <a:ea typeface="+mn-ea"/>
                <a:cs typeface="Calibri" panose="020F0502020204030204" pitchFamily="34" charset="0"/>
              </a:rPr>
              <a:t>3-stage dual side bias HPA </a:t>
            </a:r>
          </a:p>
          <a:p>
            <a:pPr marL="342891" lvl="1" indent="-342891" defTabSz="914377" eaLnBrk="1" hangingPunct="1">
              <a:lnSpc>
                <a:spcPct val="80000"/>
              </a:lnSpc>
              <a:spcBef>
                <a:spcPct val="20000"/>
              </a:spcBef>
              <a:buClr>
                <a:srgbClr val="006600"/>
              </a:buClr>
            </a:pPr>
            <a:r>
              <a:rPr lang="en-US" sz="2000" b="1" i="1" dirty="0">
                <a:solidFill>
                  <a:srgbClr val="336600"/>
                </a:solidFill>
                <a:latin typeface="Adobe Garamond Pro" panose="02020502060506020403"/>
                <a:ea typeface="+mn-ea"/>
                <a:cs typeface="Calibri" panose="020F0502020204030204" pitchFamily="34" charset="0"/>
              </a:rPr>
              <a:t>3-stage LNA</a:t>
            </a:r>
          </a:p>
          <a:p>
            <a:pPr marL="342891" lvl="1" indent="-342891" defTabSz="914377" eaLnBrk="1" hangingPunct="1">
              <a:lnSpc>
                <a:spcPct val="80000"/>
              </a:lnSpc>
              <a:spcBef>
                <a:spcPct val="20000"/>
              </a:spcBef>
              <a:buClr>
                <a:srgbClr val="006600"/>
              </a:buClr>
            </a:pPr>
            <a:r>
              <a:rPr lang="en-US" sz="2000" b="1" i="1" dirty="0" smtClean="0">
                <a:solidFill>
                  <a:srgbClr val="336600"/>
                </a:solidFill>
                <a:latin typeface="Adobe Garamond Pro" panose="02020502060506020403"/>
                <a:ea typeface="+mn-ea"/>
                <a:cs typeface="Calibri" panose="020F0502020204030204" pitchFamily="34" charset="0"/>
              </a:rPr>
              <a:t>SPDT </a:t>
            </a:r>
            <a:r>
              <a:rPr lang="en-US" sz="2000" b="1" i="1" dirty="0">
                <a:solidFill>
                  <a:srgbClr val="336600"/>
                </a:solidFill>
                <a:latin typeface="Adobe Garamond Pro" panose="02020502060506020403"/>
                <a:ea typeface="+mn-ea"/>
                <a:cs typeface="Calibri" panose="020F0502020204030204" pitchFamily="34" charset="0"/>
              </a:rPr>
              <a:t>Switch</a:t>
            </a:r>
          </a:p>
          <a:p>
            <a:pPr marL="342891" lvl="1" indent="-342891" defTabSz="914377" eaLnBrk="1" hangingPunct="1">
              <a:lnSpc>
                <a:spcPct val="80000"/>
              </a:lnSpc>
              <a:spcBef>
                <a:spcPct val="20000"/>
              </a:spcBef>
              <a:buClr>
                <a:srgbClr val="006600"/>
              </a:buClr>
            </a:pPr>
            <a:r>
              <a:rPr lang="en-US" sz="2000" b="1" i="1" dirty="0">
                <a:solidFill>
                  <a:srgbClr val="336600"/>
                </a:solidFill>
                <a:latin typeface="Adobe Garamond Pro" panose="02020502060506020403"/>
                <a:ea typeface="+mn-ea"/>
                <a:cs typeface="Calibri" panose="020F0502020204030204" pitchFamily="34" charset="0"/>
              </a:rPr>
              <a:t>P</a:t>
            </a:r>
            <a:r>
              <a:rPr lang="en-US" sz="2000" b="1" i="1" dirty="0" smtClean="0">
                <a:solidFill>
                  <a:srgbClr val="336600"/>
                </a:solidFill>
                <a:latin typeface="Adobe Garamond Pro" panose="02020502060506020403"/>
                <a:ea typeface="+mn-ea"/>
                <a:cs typeface="Calibri" panose="020F0502020204030204" pitchFamily="34" charset="0"/>
              </a:rPr>
              <a:t>ower sampler</a:t>
            </a:r>
            <a:endParaRPr lang="en-US" sz="2000" b="1" i="1" dirty="0">
              <a:solidFill>
                <a:srgbClr val="336600"/>
              </a:solidFill>
              <a:latin typeface="Adobe Garamond Pro" panose="02020502060506020403"/>
              <a:ea typeface="+mn-ea"/>
              <a:cs typeface="Calibri" panose="020F0502020204030204" pitchFamily="34" charset="0"/>
            </a:endParaRPr>
          </a:p>
          <a:p>
            <a:pPr marL="342891" lvl="1" indent="-342891" defTabSz="914377" eaLnBrk="1" hangingPunct="1">
              <a:spcBef>
                <a:spcPct val="20000"/>
              </a:spcBef>
              <a:buClr>
                <a:srgbClr val="006600"/>
              </a:buClr>
            </a:pPr>
            <a:endParaRPr lang="en-US" sz="2000" b="1" i="1" dirty="0">
              <a:solidFill>
                <a:srgbClr val="336600"/>
              </a:solidFill>
              <a:latin typeface="Adobe Garamond Pro" panose="02020502060506020403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990801" y="836712"/>
            <a:ext cx="2110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dobe Garamond Pro" panose="02020502060506020403"/>
                <a:cs typeface="Calibri" panose="020F0502020204030204" pitchFamily="34" charset="0"/>
              </a:rPr>
              <a:t>SCFE V2</a:t>
            </a:r>
            <a:endParaRPr lang="en-US" sz="2400" b="1" dirty="0">
              <a:solidFill>
                <a:srgbClr val="FF0000"/>
              </a:solidFill>
              <a:latin typeface="Adobe Garamond Pro" panose="02020502060506020403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177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Design </a:t>
            </a:r>
            <a:r>
              <a:rPr lang="it-IT" dirty="0" err="1"/>
              <a:t>Consolidation</a:t>
            </a:r>
            <a:r>
              <a:rPr lang="it-IT" dirty="0"/>
              <a:t> - </a:t>
            </a:r>
            <a:r>
              <a:rPr lang="it-IT" dirty="0" smtClean="0"/>
              <a:t>8</a:t>
            </a:r>
            <a:endParaRPr lang="en-US" dirty="0">
              <a:latin typeface="Adobe Garamond Pro Bold"/>
            </a:endParaRPr>
          </a:p>
        </p:txBody>
      </p:sp>
      <p:pic>
        <p:nvPicPr>
          <p:cNvPr id="48" name="Immagin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2564904"/>
            <a:ext cx="2889962" cy="318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Segnaposto contenuto 5"/>
          <p:cNvSpPr txBox="1">
            <a:spLocks/>
          </p:cNvSpPr>
          <p:nvPr/>
        </p:nvSpPr>
        <p:spPr>
          <a:xfrm>
            <a:off x="179512" y="999051"/>
            <a:ext cx="8803140" cy="406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336600"/>
                </a:solidFill>
                <a:latin typeface="Adobe Garamond Pro Bold" pitchFamily="18" charset="0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336600"/>
                </a:solidFill>
                <a:latin typeface="Adobe Garamond Pro Bold" pitchFamily="18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36600"/>
                </a:solidFill>
                <a:latin typeface="Adobe Garamond Pro Bold" pitchFamily="18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336600"/>
                </a:solidFill>
                <a:latin typeface="Adobe Garamond Pro Bold" pitchFamily="18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336600"/>
                </a:solidFill>
                <a:latin typeface="Adobe Garamond Pro Bold" pitchFamily="18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800" b="1" dirty="0" smtClean="0"/>
              <a:t>SPDT: Same on both versions, reflective architecture, switches between Rx and </a:t>
            </a:r>
            <a:r>
              <a:rPr lang="en-US" sz="1800" b="1" dirty="0" err="1" smtClean="0"/>
              <a:t>Tx</a:t>
            </a:r>
            <a:r>
              <a:rPr lang="en-US" sz="1800" b="1" dirty="0" smtClean="0"/>
              <a:t> mode</a:t>
            </a:r>
          </a:p>
        </p:txBody>
      </p:sp>
      <p:sp>
        <p:nvSpPr>
          <p:cNvPr id="50" name="CasellaDiTesto 49"/>
          <p:cNvSpPr txBox="1"/>
          <p:nvPr/>
        </p:nvSpPr>
        <p:spPr>
          <a:xfrm>
            <a:off x="4364116" y="5778462"/>
            <a:ext cx="2872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smtClean="0">
                <a:solidFill>
                  <a:srgbClr val="FF0000"/>
                </a:solidFill>
                <a:latin typeface="Adobe Garamond Pro" panose="02020502060506020403"/>
              </a:rPr>
              <a:t>Isolation &amp; Insertion Losses</a:t>
            </a:r>
            <a:endParaRPr lang="en-US" sz="1800" b="1" i="1" dirty="0">
              <a:solidFill>
                <a:srgbClr val="FF0000"/>
              </a:solidFill>
              <a:latin typeface="Adobe Garamond Pro" panose="02020502060506020403"/>
            </a:endParaRPr>
          </a:p>
        </p:txBody>
      </p:sp>
      <p:sp>
        <p:nvSpPr>
          <p:cNvPr id="51" name="Segnaposto contenuto 1"/>
          <p:cNvSpPr txBox="1">
            <a:spLocks/>
          </p:cNvSpPr>
          <p:nvPr/>
        </p:nvSpPr>
        <p:spPr>
          <a:xfrm>
            <a:off x="3503826" y="1484784"/>
            <a:ext cx="2740299" cy="84697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60604" indent="-260604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64642" indent="-217170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6868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1615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63624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911096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58568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604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351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Adobe Garamond Pro" panose="02020502060506020403"/>
              </a:rPr>
              <a:t>Rx Path (</a:t>
            </a:r>
            <a:r>
              <a:rPr lang="en-US" sz="1800" b="1" dirty="0" smtClean="0">
                <a:solidFill>
                  <a:srgbClr val="FF0000"/>
                </a:solidFill>
                <a:latin typeface="Adobe Garamond Pro" panose="02020502060506020403"/>
              </a:rPr>
              <a:t>P</a:t>
            </a:r>
            <a:r>
              <a:rPr lang="en-US" sz="1800" b="1" baseline="-25000" dirty="0" smtClean="0">
                <a:solidFill>
                  <a:srgbClr val="FF0000"/>
                </a:solidFill>
                <a:latin typeface="Adobe Garamond Pro" panose="02020502060506020403"/>
              </a:rPr>
              <a:t>ANT</a:t>
            </a:r>
            <a:r>
              <a:rPr lang="en-US" sz="1800" b="1" dirty="0" smtClean="0">
                <a:solidFill>
                  <a:srgbClr val="FF0000"/>
                </a:solidFill>
                <a:latin typeface="Adobe Garamond Pro" panose="02020502060506020403"/>
              </a:rPr>
              <a:t>-to-P</a:t>
            </a:r>
            <a:r>
              <a:rPr lang="en-US" sz="1800" b="1" baseline="-25000" dirty="0" smtClean="0">
                <a:solidFill>
                  <a:srgbClr val="FF0000"/>
                </a:solidFill>
                <a:latin typeface="Adobe Garamond Pro" panose="02020502060506020403"/>
              </a:rPr>
              <a:t>LNA</a:t>
            </a:r>
            <a:r>
              <a:rPr lang="en-US" sz="1800" b="1" dirty="0" smtClean="0">
                <a:solidFill>
                  <a:srgbClr val="FF0000"/>
                </a:solidFill>
                <a:latin typeface="Adobe Garamond Pro" panose="02020502060506020403"/>
              </a:rPr>
              <a:t>)</a:t>
            </a:r>
            <a:endParaRPr lang="en-US" sz="1800" b="1" baseline="-25000" dirty="0">
              <a:solidFill>
                <a:srgbClr val="FF0000"/>
              </a:solidFill>
              <a:latin typeface="Adobe Garamond Pro" panose="02020502060506020403"/>
            </a:endParaRPr>
          </a:p>
          <a:p>
            <a:pPr marL="347472" lvl="1" indent="0" algn="just" fontAlgn="auto"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Adobe Garamond Pro" panose="02020502060506020403"/>
              </a:rPr>
              <a:t>FET</a:t>
            </a:r>
            <a:r>
              <a:rPr lang="en-US" sz="1600" b="1" baseline="-25000" dirty="0" smtClean="0">
                <a:solidFill>
                  <a:srgbClr val="FF0000"/>
                </a:solidFill>
                <a:latin typeface="Adobe Garamond Pro" panose="02020502060506020403"/>
              </a:rPr>
              <a:t>1</a:t>
            </a:r>
            <a:r>
              <a:rPr lang="en-US" sz="1600" b="1" dirty="0" smtClean="0">
                <a:solidFill>
                  <a:srgbClr val="FF0000"/>
                </a:solidFill>
                <a:latin typeface="Adobe Garamond Pro" panose="02020502060506020403"/>
              </a:rPr>
              <a:t> – FET</a:t>
            </a:r>
            <a:r>
              <a:rPr lang="en-US" sz="1600" b="1" baseline="-25000" dirty="0" smtClean="0">
                <a:solidFill>
                  <a:srgbClr val="FF0000"/>
                </a:solidFill>
                <a:latin typeface="Adobe Garamond Pro" panose="02020502060506020403"/>
              </a:rPr>
              <a:t>3</a:t>
            </a:r>
            <a:endParaRPr lang="en-US" sz="1600" b="1" baseline="-25000" dirty="0">
              <a:solidFill>
                <a:srgbClr val="FF0000"/>
              </a:solidFill>
              <a:latin typeface="Adobe Garamond Pro" panose="02020502060506020403"/>
            </a:endParaRPr>
          </a:p>
          <a:p>
            <a:pPr marL="347472" lvl="1" indent="0" algn="just" fontAlgn="auto"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0000"/>
                </a:solidFill>
                <a:latin typeface="Adobe Garamond Pro" panose="02020502060506020403"/>
              </a:rPr>
              <a:t>L</a:t>
            </a:r>
            <a:r>
              <a:rPr lang="en-US" sz="1600" b="1" baseline="-25000" dirty="0">
                <a:solidFill>
                  <a:srgbClr val="FF0000"/>
                </a:solidFill>
                <a:latin typeface="Adobe Garamond Pro" panose="02020502060506020403"/>
              </a:rPr>
              <a:t>2</a:t>
            </a:r>
            <a:r>
              <a:rPr lang="en-US" sz="1600" b="1" dirty="0">
                <a:solidFill>
                  <a:srgbClr val="FF0000"/>
                </a:solidFill>
                <a:latin typeface="Adobe Garamond Pro" panose="02020502060506020403"/>
              </a:rPr>
              <a:t> &amp; </a:t>
            </a:r>
            <a:r>
              <a:rPr lang="el-GR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λ</a:t>
            </a:r>
            <a:r>
              <a:rPr lang="it-IT" sz="1600" b="1" dirty="0">
                <a:solidFill>
                  <a:srgbClr val="FF0000"/>
                </a:solidFill>
                <a:latin typeface="Adobe Garamond Pro" panose="02020502060506020403"/>
              </a:rPr>
              <a:t>/4@f</a:t>
            </a:r>
            <a:r>
              <a:rPr lang="it-IT" sz="1600" b="1" baseline="-25000" dirty="0">
                <a:solidFill>
                  <a:srgbClr val="FF0000"/>
                </a:solidFill>
                <a:latin typeface="Adobe Garamond Pro" panose="02020502060506020403"/>
              </a:rPr>
              <a:t>0</a:t>
            </a:r>
          </a:p>
        </p:txBody>
      </p:sp>
      <p:sp>
        <p:nvSpPr>
          <p:cNvPr id="55" name="Segnaposto contenuto 1"/>
          <p:cNvSpPr txBox="1">
            <a:spLocks/>
          </p:cNvSpPr>
          <p:nvPr/>
        </p:nvSpPr>
        <p:spPr>
          <a:xfrm>
            <a:off x="6057449" y="1501748"/>
            <a:ext cx="2511988" cy="58926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60604" indent="-260604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64642" indent="-217170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6868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1615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63624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911096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58568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604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351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00B050"/>
                </a:solidFill>
                <a:latin typeface="Adobe Garamond Pro" panose="02020502060506020403"/>
              </a:rPr>
              <a:t>Tx</a:t>
            </a:r>
            <a:r>
              <a:rPr lang="en-US" sz="1800" b="1" dirty="0">
                <a:solidFill>
                  <a:srgbClr val="00B050"/>
                </a:solidFill>
                <a:latin typeface="Adobe Garamond Pro" panose="02020502060506020403"/>
              </a:rPr>
              <a:t> Path (</a:t>
            </a:r>
            <a:r>
              <a:rPr lang="en-US" sz="1800" b="1" dirty="0" smtClean="0">
                <a:solidFill>
                  <a:srgbClr val="00B050"/>
                </a:solidFill>
                <a:latin typeface="Adobe Garamond Pro" panose="02020502060506020403"/>
              </a:rPr>
              <a:t>P</a:t>
            </a:r>
            <a:r>
              <a:rPr lang="en-US" sz="1800" b="1" baseline="-25000" dirty="0" smtClean="0">
                <a:solidFill>
                  <a:srgbClr val="00B050"/>
                </a:solidFill>
                <a:latin typeface="Adobe Garamond Pro" panose="02020502060506020403"/>
              </a:rPr>
              <a:t>HPA</a:t>
            </a:r>
            <a:r>
              <a:rPr lang="en-US" sz="1800" b="1" dirty="0" smtClean="0">
                <a:solidFill>
                  <a:srgbClr val="00B050"/>
                </a:solidFill>
                <a:latin typeface="Adobe Garamond Pro" panose="02020502060506020403"/>
              </a:rPr>
              <a:t>-to-P</a:t>
            </a:r>
            <a:r>
              <a:rPr lang="en-US" sz="1800" b="1" baseline="-25000" dirty="0" smtClean="0">
                <a:solidFill>
                  <a:srgbClr val="00B050"/>
                </a:solidFill>
                <a:latin typeface="Adobe Garamond Pro" panose="02020502060506020403"/>
              </a:rPr>
              <a:t>ANT</a:t>
            </a:r>
            <a:r>
              <a:rPr lang="en-US" sz="1800" b="1" dirty="0" smtClean="0">
                <a:solidFill>
                  <a:srgbClr val="00B050"/>
                </a:solidFill>
                <a:latin typeface="Adobe Garamond Pro" panose="02020502060506020403"/>
              </a:rPr>
              <a:t>)</a:t>
            </a:r>
            <a:endParaRPr lang="en-US" sz="1800" b="1" baseline="-25000" dirty="0">
              <a:solidFill>
                <a:srgbClr val="00B050"/>
              </a:solidFill>
              <a:latin typeface="Adobe Garamond Pro" panose="02020502060506020403"/>
            </a:endParaRPr>
          </a:p>
          <a:p>
            <a:pPr marL="347472" lvl="1" indent="0" algn="just" fontAlgn="auto"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00B050"/>
                </a:solidFill>
                <a:latin typeface="Adobe Garamond Pro" panose="02020502060506020403"/>
              </a:rPr>
              <a:t>FET</a:t>
            </a:r>
            <a:r>
              <a:rPr lang="en-US" sz="1600" b="1" baseline="-25000" dirty="0" smtClean="0">
                <a:solidFill>
                  <a:srgbClr val="00B050"/>
                </a:solidFill>
                <a:latin typeface="Adobe Garamond Pro" panose="02020502060506020403"/>
              </a:rPr>
              <a:t>4</a:t>
            </a:r>
            <a:r>
              <a:rPr lang="en-US" sz="1600" b="1" dirty="0" smtClean="0">
                <a:solidFill>
                  <a:srgbClr val="00B050"/>
                </a:solidFill>
                <a:latin typeface="Adobe Garamond Pro" panose="02020502060506020403"/>
              </a:rPr>
              <a:t> </a:t>
            </a:r>
            <a:r>
              <a:rPr lang="en-US" sz="1600" b="1" dirty="0">
                <a:solidFill>
                  <a:srgbClr val="00B050"/>
                </a:solidFill>
                <a:latin typeface="Adobe Garamond Pro" panose="02020502060506020403"/>
              </a:rPr>
              <a:t>&amp; L</a:t>
            </a:r>
            <a:r>
              <a:rPr lang="en-US" sz="1600" b="1" baseline="-25000" dirty="0">
                <a:solidFill>
                  <a:srgbClr val="00B050"/>
                </a:solidFill>
                <a:latin typeface="Adobe Garamond Pro" panose="02020502060506020403"/>
              </a:rPr>
              <a:t>1</a:t>
            </a:r>
          </a:p>
        </p:txBody>
      </p:sp>
      <p:sp>
        <p:nvSpPr>
          <p:cNvPr id="56" name="Segnaposto contenuto 1"/>
          <p:cNvSpPr txBox="1">
            <a:spLocks/>
          </p:cNvSpPr>
          <p:nvPr/>
        </p:nvSpPr>
        <p:spPr>
          <a:xfrm>
            <a:off x="3131840" y="2607058"/>
            <a:ext cx="3241728" cy="91582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60604" indent="-260604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64642" indent="-217170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6868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1615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63624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911096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58568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604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351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it-IT" sz="1800" b="1" dirty="0">
                <a:latin typeface="Adobe Garamond Pro" panose="02020502060506020403"/>
              </a:rPr>
              <a:t>V</a:t>
            </a:r>
            <a:r>
              <a:rPr lang="it-IT" sz="1800" b="1" baseline="-25000" dirty="0">
                <a:latin typeface="Adobe Garamond Pro" panose="02020502060506020403"/>
              </a:rPr>
              <a:t>C</a:t>
            </a:r>
            <a:r>
              <a:rPr lang="it-IT" sz="1800" b="1" dirty="0">
                <a:latin typeface="Adobe Garamond Pro" panose="02020502060506020403"/>
              </a:rPr>
              <a:t>= </a:t>
            </a:r>
            <a:r>
              <a:rPr lang="it-IT" sz="1800" b="1" dirty="0" smtClean="0">
                <a:latin typeface="Adobe Garamond Pro" panose="02020502060506020403"/>
              </a:rPr>
              <a:t>-50V </a:t>
            </a:r>
            <a:r>
              <a:rPr lang="it-IT" sz="1800" b="1" dirty="0">
                <a:latin typeface="Adobe Garamond Pro" panose="02020502060506020403"/>
              </a:rPr>
              <a:t>SPDT in </a:t>
            </a:r>
            <a:r>
              <a:rPr lang="it-IT" sz="1800" b="1" dirty="0" err="1">
                <a:latin typeface="Adobe Garamond Pro" panose="02020502060506020403"/>
              </a:rPr>
              <a:t>Rx</a:t>
            </a:r>
            <a:r>
              <a:rPr lang="it-IT" sz="1800" b="1" dirty="0">
                <a:latin typeface="Adobe Garamond Pro" panose="02020502060506020403"/>
              </a:rPr>
              <a:t> Mode</a:t>
            </a:r>
          </a:p>
          <a:p>
            <a:pPr marL="347472" lvl="1" indent="0" algn="just" fontAlgn="auto"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rgbClr val="FF0000"/>
                </a:solidFill>
                <a:latin typeface="Adobe Garamond Pro" panose="02020502060506020403"/>
              </a:rPr>
              <a:t>FET</a:t>
            </a:r>
            <a:r>
              <a:rPr lang="en-US" sz="1400" b="1" baseline="-25000" dirty="0" smtClean="0">
                <a:solidFill>
                  <a:srgbClr val="FF0000"/>
                </a:solidFill>
                <a:latin typeface="Adobe Garamond Pro" panose="02020502060506020403"/>
              </a:rPr>
              <a:t>1</a:t>
            </a:r>
            <a:r>
              <a:rPr lang="en-US" sz="1400" b="1" dirty="0" smtClean="0">
                <a:solidFill>
                  <a:srgbClr val="FF0000"/>
                </a:solidFill>
                <a:latin typeface="Adobe Garamond Pro" panose="02020502060506020403"/>
              </a:rPr>
              <a:t>-FET</a:t>
            </a:r>
            <a:r>
              <a:rPr lang="en-US" sz="1400" b="1" baseline="-25000" dirty="0" smtClean="0">
                <a:solidFill>
                  <a:srgbClr val="FF0000"/>
                </a:solidFill>
                <a:latin typeface="Adobe Garamond Pro" panose="02020502060506020403"/>
              </a:rPr>
              <a:t>3</a:t>
            </a:r>
            <a:r>
              <a:rPr lang="en-US" sz="1400" b="1" dirty="0" smtClean="0">
                <a:solidFill>
                  <a:srgbClr val="FF0000"/>
                </a:solidFill>
                <a:latin typeface="Adobe Garamond Pro" panose="02020502060506020403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Adobe Garamond Pro" panose="02020502060506020403"/>
              </a:rPr>
              <a:t>//L2 ≈ Open Circuit</a:t>
            </a:r>
          </a:p>
          <a:p>
            <a:pPr marL="347472" lvl="1" indent="0" algn="just" fontAlgn="auto"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rgbClr val="00B050"/>
                </a:solidFill>
                <a:latin typeface="Adobe Garamond Pro" panose="02020502060506020403"/>
              </a:rPr>
              <a:t>FET</a:t>
            </a:r>
            <a:r>
              <a:rPr lang="en-US" sz="1400" b="1" baseline="-25000" dirty="0" smtClean="0">
                <a:solidFill>
                  <a:srgbClr val="00B050"/>
                </a:solidFill>
                <a:latin typeface="Adobe Garamond Pro" panose="02020502060506020403"/>
              </a:rPr>
              <a:t>4</a:t>
            </a:r>
            <a:r>
              <a:rPr lang="en-US" sz="1400" b="1" dirty="0" smtClean="0">
                <a:solidFill>
                  <a:srgbClr val="00B050"/>
                </a:solidFill>
                <a:latin typeface="Adobe Garamond Pro" panose="02020502060506020403"/>
              </a:rPr>
              <a:t>//</a:t>
            </a:r>
            <a:r>
              <a:rPr lang="en-US" sz="1400" b="1" dirty="0">
                <a:solidFill>
                  <a:srgbClr val="00B050"/>
                </a:solidFill>
                <a:latin typeface="Adobe Garamond Pro" panose="02020502060506020403"/>
              </a:rPr>
              <a:t>L</a:t>
            </a:r>
            <a:r>
              <a:rPr lang="en-US" sz="1400" b="1" baseline="-25000" dirty="0">
                <a:solidFill>
                  <a:srgbClr val="00B050"/>
                </a:solidFill>
                <a:latin typeface="Adobe Garamond Pro" panose="02020502060506020403"/>
              </a:rPr>
              <a:t>1</a:t>
            </a:r>
            <a:r>
              <a:rPr lang="en-US" sz="1400" b="1" dirty="0">
                <a:solidFill>
                  <a:srgbClr val="00B050"/>
                </a:solidFill>
                <a:latin typeface="Adobe Garamond Pro" panose="02020502060506020403"/>
              </a:rPr>
              <a:t>≈ Open </a:t>
            </a:r>
            <a:r>
              <a:rPr lang="en-US" sz="1400" b="1" dirty="0" smtClean="0">
                <a:solidFill>
                  <a:srgbClr val="00B050"/>
                </a:solidFill>
                <a:latin typeface="Adobe Garamond Pro" panose="02020502060506020403"/>
              </a:rPr>
              <a:t>Circuit</a:t>
            </a:r>
            <a:endParaRPr lang="it-IT" sz="1400" b="1" dirty="0">
              <a:solidFill>
                <a:srgbClr val="00B050"/>
              </a:solidFill>
              <a:latin typeface="Adobe Garamond Pro" panose="02020502060506020403"/>
            </a:endParaRPr>
          </a:p>
          <a:p>
            <a:pPr marL="347472" lvl="1" indent="0" algn="just" fontAlgn="auto">
              <a:spcAft>
                <a:spcPts val="0"/>
              </a:spcAft>
              <a:buNone/>
            </a:pPr>
            <a:endParaRPr lang="it-IT" sz="1200" b="1" dirty="0">
              <a:latin typeface="Adobe Garamond Pro" panose="02020502060506020403"/>
            </a:endParaRPr>
          </a:p>
          <a:p>
            <a:pPr marL="347472" lvl="1" indent="0" algn="just" fontAlgn="auto">
              <a:spcAft>
                <a:spcPts val="0"/>
              </a:spcAft>
              <a:buNone/>
            </a:pPr>
            <a:endParaRPr lang="en-US" sz="1500" b="1" baseline="-25000" dirty="0">
              <a:latin typeface="Adobe Garamond Pro" panose="02020502060506020403"/>
            </a:endParaRPr>
          </a:p>
        </p:txBody>
      </p:sp>
      <p:sp>
        <p:nvSpPr>
          <p:cNvPr id="57" name="Segnaposto contenuto 1"/>
          <p:cNvSpPr txBox="1">
            <a:spLocks/>
          </p:cNvSpPr>
          <p:nvPr/>
        </p:nvSpPr>
        <p:spPr>
          <a:xfrm>
            <a:off x="6057449" y="2599269"/>
            <a:ext cx="2901645" cy="756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60604" indent="-260604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64642" indent="-217170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6868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1615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63624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911096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58568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604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351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it-IT" sz="1800" b="1" dirty="0">
                <a:latin typeface="Adobe Garamond Pro" panose="02020502060506020403"/>
              </a:rPr>
              <a:t>V</a:t>
            </a:r>
            <a:r>
              <a:rPr lang="it-IT" sz="1800" b="1" baseline="-25000" dirty="0">
                <a:latin typeface="Adobe Garamond Pro" panose="02020502060506020403"/>
              </a:rPr>
              <a:t>C</a:t>
            </a:r>
            <a:r>
              <a:rPr lang="it-IT" sz="1800" b="1" dirty="0">
                <a:latin typeface="Adobe Garamond Pro" panose="02020502060506020403"/>
              </a:rPr>
              <a:t>=0V SPDT in </a:t>
            </a:r>
            <a:r>
              <a:rPr lang="it-IT" sz="1800" b="1" dirty="0" err="1">
                <a:latin typeface="Adobe Garamond Pro" panose="02020502060506020403"/>
              </a:rPr>
              <a:t>Tx</a:t>
            </a:r>
            <a:r>
              <a:rPr lang="it-IT" sz="1800" b="1" dirty="0">
                <a:latin typeface="Adobe Garamond Pro" panose="02020502060506020403"/>
              </a:rPr>
              <a:t> Mode</a:t>
            </a:r>
          </a:p>
          <a:p>
            <a:pPr marL="347472" lvl="1" indent="0" algn="just" fontAlgn="auto"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rgbClr val="FF0000"/>
                </a:solidFill>
                <a:latin typeface="Adobe Garamond Pro" panose="02020502060506020403"/>
              </a:rPr>
              <a:t>FET</a:t>
            </a:r>
            <a:r>
              <a:rPr lang="en-US" sz="1400" b="1" baseline="-25000" dirty="0" smtClean="0">
                <a:solidFill>
                  <a:srgbClr val="FF0000"/>
                </a:solidFill>
                <a:latin typeface="Adobe Garamond Pro" panose="02020502060506020403"/>
              </a:rPr>
              <a:t>1</a:t>
            </a:r>
            <a:r>
              <a:rPr lang="en-US" sz="1400" b="1" dirty="0" smtClean="0">
                <a:solidFill>
                  <a:srgbClr val="FF0000"/>
                </a:solidFill>
                <a:latin typeface="Adobe Garamond Pro" panose="02020502060506020403"/>
              </a:rPr>
              <a:t>-FET</a:t>
            </a:r>
            <a:r>
              <a:rPr lang="en-US" sz="1400" b="1" baseline="-25000" dirty="0" smtClean="0">
                <a:solidFill>
                  <a:srgbClr val="FF0000"/>
                </a:solidFill>
                <a:latin typeface="Adobe Garamond Pro" panose="02020502060506020403"/>
              </a:rPr>
              <a:t>3</a:t>
            </a:r>
            <a:r>
              <a:rPr lang="en-US" sz="1400" b="1" dirty="0" smtClean="0">
                <a:solidFill>
                  <a:srgbClr val="FF0000"/>
                </a:solidFill>
                <a:latin typeface="Adobe Garamond Pro" panose="02020502060506020403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Adobe Garamond Pro" panose="02020502060506020403"/>
              </a:rPr>
              <a:t>//L2 ≈ Short Circuit</a:t>
            </a:r>
          </a:p>
          <a:p>
            <a:pPr marL="347472" lvl="1" indent="0" algn="just" fontAlgn="auto">
              <a:spcAft>
                <a:spcPts val="0"/>
              </a:spcAft>
              <a:buNone/>
            </a:pPr>
            <a:r>
              <a:rPr lang="en-US" sz="1400" b="1" dirty="0" smtClean="0">
                <a:solidFill>
                  <a:srgbClr val="00B050"/>
                </a:solidFill>
                <a:latin typeface="Adobe Garamond Pro" panose="02020502060506020403"/>
              </a:rPr>
              <a:t>FET</a:t>
            </a:r>
            <a:r>
              <a:rPr lang="en-US" sz="1400" b="1" baseline="-25000" dirty="0" smtClean="0">
                <a:solidFill>
                  <a:srgbClr val="00B050"/>
                </a:solidFill>
                <a:latin typeface="Adobe Garamond Pro" panose="02020502060506020403"/>
              </a:rPr>
              <a:t>4</a:t>
            </a:r>
            <a:r>
              <a:rPr lang="en-US" sz="1400" b="1" dirty="0" smtClean="0">
                <a:solidFill>
                  <a:srgbClr val="00B050"/>
                </a:solidFill>
                <a:latin typeface="Adobe Garamond Pro" panose="02020502060506020403"/>
              </a:rPr>
              <a:t>//</a:t>
            </a:r>
            <a:r>
              <a:rPr lang="en-US" sz="1400" b="1" dirty="0">
                <a:solidFill>
                  <a:srgbClr val="00B050"/>
                </a:solidFill>
                <a:latin typeface="Adobe Garamond Pro" panose="02020502060506020403"/>
              </a:rPr>
              <a:t>L</a:t>
            </a:r>
            <a:r>
              <a:rPr lang="en-US" sz="1400" b="1" baseline="-25000" dirty="0">
                <a:solidFill>
                  <a:srgbClr val="00B050"/>
                </a:solidFill>
                <a:latin typeface="Adobe Garamond Pro" panose="02020502060506020403"/>
              </a:rPr>
              <a:t>1</a:t>
            </a:r>
            <a:r>
              <a:rPr lang="en-US" sz="1400" b="1" dirty="0">
                <a:solidFill>
                  <a:srgbClr val="00B050"/>
                </a:solidFill>
                <a:latin typeface="Adobe Garamond Pro" panose="02020502060506020403"/>
              </a:rPr>
              <a:t>≈ Short </a:t>
            </a:r>
            <a:r>
              <a:rPr lang="en-US" sz="1400" b="1" dirty="0" smtClean="0">
                <a:solidFill>
                  <a:srgbClr val="00B050"/>
                </a:solidFill>
                <a:latin typeface="Adobe Garamond Pro" panose="02020502060506020403"/>
              </a:rPr>
              <a:t>Circuit</a:t>
            </a:r>
            <a:endParaRPr lang="it-IT" sz="1400" b="1" dirty="0">
              <a:solidFill>
                <a:srgbClr val="00B050"/>
              </a:solidFill>
              <a:latin typeface="Adobe Garamond Pro" panose="02020502060506020403"/>
            </a:endParaRPr>
          </a:p>
          <a:p>
            <a:pPr marL="347472" lvl="1" indent="0" algn="just" fontAlgn="auto">
              <a:spcAft>
                <a:spcPts val="0"/>
              </a:spcAft>
              <a:buNone/>
            </a:pPr>
            <a:endParaRPr lang="it-IT" sz="1350" b="1" dirty="0">
              <a:latin typeface="Adobe Garamond Pro" panose="02020502060506020403"/>
            </a:endParaRPr>
          </a:p>
          <a:p>
            <a:pPr marL="347472" lvl="1" indent="0" algn="just" fontAlgn="auto">
              <a:spcAft>
                <a:spcPts val="0"/>
              </a:spcAft>
              <a:buNone/>
            </a:pPr>
            <a:endParaRPr lang="en-US" sz="1800" b="1" baseline="-25000" dirty="0">
              <a:latin typeface="Adobe Garamond Pro" panose="02020502060506020403"/>
            </a:endParaRPr>
          </a:p>
        </p:txBody>
      </p:sp>
      <p:graphicFrame>
        <p:nvGraphicFramePr>
          <p:cNvPr id="58" name="Tabella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780184"/>
              </p:ext>
            </p:extLst>
          </p:nvPr>
        </p:nvGraphicFramePr>
        <p:xfrm>
          <a:off x="513318" y="1789046"/>
          <a:ext cx="2749868" cy="6318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5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latin typeface="Calibri" panose="020F0502020204030204" pitchFamily="34" charset="0"/>
                        </a:rPr>
                        <a:t>FET</a:t>
                      </a:r>
                      <a:r>
                        <a:rPr lang="it-IT" sz="1400" baseline="-25000" dirty="0" smtClean="0"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it-IT" sz="1400" dirty="0" smtClean="0">
                          <a:latin typeface="Calibri" panose="020F0502020204030204" pitchFamily="34" charset="0"/>
                        </a:rPr>
                        <a:t>, FET</a:t>
                      </a:r>
                      <a:r>
                        <a:rPr lang="it-IT" sz="1400" baseline="-25000" dirty="0" smtClean="0"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it-IT" sz="1400" baseline="0" dirty="0" smtClean="0">
                          <a:latin typeface="Calibri" panose="020F0502020204030204" pitchFamily="34" charset="0"/>
                        </a:rPr>
                        <a:t>, FET</a:t>
                      </a:r>
                      <a:r>
                        <a:rPr lang="it-IT" sz="1400" baseline="-25000" dirty="0" smtClean="0">
                          <a:latin typeface="Calibri" panose="020F0502020204030204" pitchFamily="34" charset="0"/>
                        </a:rPr>
                        <a:t>3</a:t>
                      </a:r>
                      <a:endParaRPr lang="it-IT" sz="1400" baseline="-2500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>
                          <a:latin typeface="Calibri" panose="020F0502020204030204" pitchFamily="34" charset="0"/>
                        </a:rPr>
                        <a:t>SP5FZ (5x175 µm)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921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Calibri" panose="020F0502020204030204" pitchFamily="34" charset="0"/>
                        </a:rPr>
                        <a:t>FET</a:t>
                      </a:r>
                      <a:r>
                        <a:rPr lang="it-IT" sz="1400" baseline="-25000" dirty="0" smtClean="0"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it-IT" sz="1400" dirty="0" smtClean="0">
                          <a:latin typeface="Calibri" panose="020F0502020204030204" pitchFamily="34" charset="0"/>
                        </a:rPr>
                        <a:t> </a:t>
                      </a:r>
                      <a:endParaRPr lang="it-IT" sz="140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latin typeface="Calibri" panose="020F0502020204030204" pitchFamily="34" charset="0"/>
                        </a:rPr>
                        <a:t>SS8G (8x200 µm)</a:t>
                      </a:r>
                      <a:endParaRPr lang="it-IT" sz="140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9" name="Gruppo 58"/>
          <p:cNvGrpSpPr/>
          <p:nvPr/>
        </p:nvGrpSpPr>
        <p:grpSpPr>
          <a:xfrm>
            <a:off x="5950474" y="3861048"/>
            <a:ext cx="2885340" cy="2027212"/>
            <a:chOff x="5953637" y="3744885"/>
            <a:chExt cx="2885340" cy="2027212"/>
          </a:xfrm>
        </p:grpSpPr>
        <p:pic>
          <p:nvPicPr>
            <p:cNvPr id="60" name="Immagine 59"/>
            <p:cNvPicPr>
              <a:picLocks noChangeAspect="1"/>
            </p:cNvPicPr>
            <p:nvPr/>
          </p:nvPicPr>
          <p:blipFill rotWithShape="1">
            <a:blip r:embed="rId3"/>
            <a:srcRect r="1992"/>
            <a:stretch/>
          </p:blipFill>
          <p:spPr>
            <a:xfrm>
              <a:off x="5953637" y="3744885"/>
              <a:ext cx="2885340" cy="2027212"/>
            </a:xfrm>
            <a:prstGeom prst="rect">
              <a:avLst/>
            </a:prstGeom>
          </p:spPr>
        </p:pic>
        <p:sp>
          <p:nvSpPr>
            <p:cNvPr id="61" name="Ovale 60"/>
            <p:cNvSpPr/>
            <p:nvPr/>
          </p:nvSpPr>
          <p:spPr>
            <a:xfrm>
              <a:off x="8002851" y="4063018"/>
              <a:ext cx="130929" cy="181069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36600"/>
                </a:solidFill>
                <a:latin typeface="Adobe Garamond Pro" panose="02020502060506020403"/>
              </a:endParaRPr>
            </a:p>
          </p:txBody>
        </p:sp>
        <p:cxnSp>
          <p:nvCxnSpPr>
            <p:cNvPr id="62" name="Connettore 2 61"/>
            <p:cNvCxnSpPr/>
            <p:nvPr/>
          </p:nvCxnSpPr>
          <p:spPr>
            <a:xfrm>
              <a:off x="8037485" y="4253141"/>
              <a:ext cx="398353" cy="0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e 62"/>
            <p:cNvSpPr/>
            <p:nvPr/>
          </p:nvSpPr>
          <p:spPr>
            <a:xfrm>
              <a:off x="6725927" y="4974025"/>
              <a:ext cx="130929" cy="181069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36600"/>
                </a:solidFill>
                <a:latin typeface="Adobe Garamond Pro" panose="02020502060506020403"/>
              </a:endParaRPr>
            </a:p>
          </p:txBody>
        </p:sp>
        <p:cxnSp>
          <p:nvCxnSpPr>
            <p:cNvPr id="64" name="Connettore 2 63"/>
            <p:cNvCxnSpPr/>
            <p:nvPr/>
          </p:nvCxnSpPr>
          <p:spPr>
            <a:xfrm flipH="1" flipV="1">
              <a:off x="6535696" y="4975154"/>
              <a:ext cx="233948" cy="6803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uppo 64"/>
          <p:cNvGrpSpPr/>
          <p:nvPr/>
        </p:nvGrpSpPr>
        <p:grpSpPr>
          <a:xfrm>
            <a:off x="2881944" y="3892798"/>
            <a:ext cx="2866143" cy="1944661"/>
            <a:chOff x="6005170" y="1640670"/>
            <a:chExt cx="2866143" cy="1944661"/>
          </a:xfrm>
        </p:grpSpPr>
        <p:pic>
          <p:nvPicPr>
            <p:cNvPr id="66" name="Immagine 6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05170" y="1640670"/>
              <a:ext cx="2866143" cy="1944661"/>
            </a:xfrm>
            <a:prstGeom prst="rect">
              <a:avLst/>
            </a:prstGeom>
          </p:spPr>
        </p:pic>
        <p:sp>
          <p:nvSpPr>
            <p:cNvPr id="67" name="Ovale 66"/>
            <p:cNvSpPr/>
            <p:nvPr/>
          </p:nvSpPr>
          <p:spPr>
            <a:xfrm>
              <a:off x="8037485" y="1928789"/>
              <a:ext cx="130929" cy="181069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dobe Garamond Pro" panose="02020502060506020403"/>
              </a:endParaRPr>
            </a:p>
          </p:txBody>
        </p:sp>
        <p:cxnSp>
          <p:nvCxnSpPr>
            <p:cNvPr id="68" name="Connettore 2 67"/>
            <p:cNvCxnSpPr/>
            <p:nvPr/>
          </p:nvCxnSpPr>
          <p:spPr>
            <a:xfrm>
              <a:off x="8072119" y="2118912"/>
              <a:ext cx="398353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e 68"/>
            <p:cNvSpPr/>
            <p:nvPr/>
          </p:nvSpPr>
          <p:spPr>
            <a:xfrm>
              <a:off x="6704179" y="2628607"/>
              <a:ext cx="130929" cy="181069"/>
            </a:xfrm>
            <a:prstGeom prst="ellipse">
              <a:avLst/>
            </a:prstGeom>
            <a:noFill/>
            <a:ln>
              <a:solidFill>
                <a:srgbClr val="FA2A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dobe Garamond Pro" panose="02020502060506020403"/>
              </a:endParaRPr>
            </a:p>
          </p:txBody>
        </p:sp>
        <p:cxnSp>
          <p:nvCxnSpPr>
            <p:cNvPr id="70" name="Connettore 2 69"/>
            <p:cNvCxnSpPr/>
            <p:nvPr/>
          </p:nvCxnSpPr>
          <p:spPr>
            <a:xfrm flipH="1" flipV="1">
              <a:off x="6513948" y="2792695"/>
              <a:ext cx="233948" cy="6803"/>
            </a:xfrm>
            <a:prstGeom prst="straightConnector1">
              <a:avLst/>
            </a:prstGeom>
            <a:ln w="19050">
              <a:solidFill>
                <a:srgbClr val="FA2AB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CasellaDiTesto 70"/>
          <p:cNvSpPr txBox="1"/>
          <p:nvPr/>
        </p:nvSpPr>
        <p:spPr>
          <a:xfrm>
            <a:off x="589298" y="5793376"/>
            <a:ext cx="196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 smtClean="0">
                <a:solidFill>
                  <a:srgbClr val="FF0000"/>
                </a:solidFill>
                <a:latin typeface="Adobe Garamond Pro" panose="02020502060506020403"/>
              </a:rPr>
              <a:t>Electrical Scheme</a:t>
            </a:r>
            <a:endParaRPr lang="en-US" sz="1800" b="1" i="1" dirty="0">
              <a:solidFill>
                <a:srgbClr val="FF0000"/>
              </a:solidFill>
              <a:latin typeface="Adobe Garamond Pro" panose="02020502060506020403"/>
            </a:endParaRPr>
          </a:p>
        </p:txBody>
      </p:sp>
    </p:spTree>
    <p:extLst>
      <p:ext uri="{BB962C8B-B14F-4D97-AF65-F5344CB8AC3E}">
        <p14:creationId xmlns:p14="http://schemas.microsoft.com/office/powerpoint/2010/main" val="332083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Design </a:t>
            </a:r>
            <a:r>
              <a:rPr lang="it-IT" dirty="0" err="1"/>
              <a:t>Consolidation</a:t>
            </a:r>
            <a:r>
              <a:rPr lang="it-IT" dirty="0"/>
              <a:t> - </a:t>
            </a:r>
            <a:r>
              <a:rPr lang="it-IT" dirty="0" smtClean="0"/>
              <a:t>9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848" y="3412835"/>
            <a:ext cx="4095751" cy="237611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" y="3489693"/>
            <a:ext cx="4202634" cy="2222397"/>
          </a:xfrm>
          <a:prstGeom prst="rect">
            <a:avLst/>
          </a:prstGeom>
        </p:spPr>
      </p:pic>
      <p:sp>
        <p:nvSpPr>
          <p:cNvPr id="6" name="Segnaposto contenuto 9"/>
          <p:cNvSpPr>
            <a:spLocks noGrp="1"/>
          </p:cNvSpPr>
          <p:nvPr>
            <p:ph idx="4294967295"/>
          </p:nvPr>
        </p:nvSpPr>
        <p:spPr>
          <a:xfrm>
            <a:off x="355634" y="980728"/>
            <a:ext cx="8229600" cy="7185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dirty="0" smtClean="0">
                <a:latin typeface="Adobe Garamond Pro" panose="02020502060506020403"/>
              </a:rPr>
              <a:t>In both Versions, inductive </a:t>
            </a:r>
            <a:r>
              <a:rPr lang="en-US" sz="1800" dirty="0">
                <a:latin typeface="Adobe Garamond Pro" panose="02020502060506020403"/>
              </a:rPr>
              <a:t>feedback </a:t>
            </a:r>
            <a:r>
              <a:rPr lang="en-US" sz="1800" dirty="0" smtClean="0">
                <a:latin typeface="Adobe Garamond Pro" panose="02020502060506020403"/>
              </a:rPr>
              <a:t>in </a:t>
            </a:r>
            <a:r>
              <a:rPr lang="en-US" sz="1800" dirty="0">
                <a:latin typeface="Adobe Garamond Pro" panose="02020502060506020403"/>
              </a:rPr>
              <a:t>all </a:t>
            </a:r>
            <a:r>
              <a:rPr lang="en-US" sz="1800" dirty="0" smtClean="0">
                <a:latin typeface="Adobe Garamond Pro" panose="02020502060506020403"/>
              </a:rPr>
              <a:t>stages </a:t>
            </a:r>
            <a:r>
              <a:rPr lang="en-US" sz="1800" dirty="0">
                <a:latin typeface="Adobe Garamond Pro" panose="02020502060506020403"/>
              </a:rPr>
              <a:t>was selected to </a:t>
            </a:r>
            <a:r>
              <a:rPr lang="en-US" sz="1800" dirty="0" smtClean="0">
                <a:latin typeface="Adobe Garamond Pro" panose="02020502060506020403"/>
              </a:rPr>
              <a:t>design </a:t>
            </a:r>
            <a:r>
              <a:rPr lang="en-US" sz="1800" dirty="0">
                <a:latin typeface="Adobe Garamond Pro" panose="02020502060506020403"/>
              </a:rPr>
              <a:t>the </a:t>
            </a:r>
            <a:r>
              <a:rPr lang="en-US" sz="1800" dirty="0" smtClean="0">
                <a:latin typeface="Adobe Garamond Pro" panose="02020502060506020403"/>
              </a:rPr>
              <a:t>LNA</a:t>
            </a:r>
          </a:p>
          <a:p>
            <a:pPr marL="0" indent="0" algn="just">
              <a:buNone/>
            </a:pPr>
            <a:r>
              <a:rPr lang="en-US" sz="1800" dirty="0" smtClean="0">
                <a:latin typeface="Adobe Garamond Pro" panose="02020502060506020403"/>
              </a:rPr>
              <a:t>In V1, a HEMT limiter follows the third stage</a:t>
            </a:r>
            <a:endParaRPr lang="en-US" sz="1800" dirty="0">
              <a:latin typeface="Adobe Garamond Pro" panose="02020502060506020403"/>
            </a:endParaRPr>
          </a:p>
          <a:p>
            <a:pPr marL="0" indent="0" algn="just">
              <a:buNone/>
            </a:pPr>
            <a:endParaRPr lang="en-US" sz="1800" dirty="0">
              <a:latin typeface="Adobe Garamond Pro" panose="02020502060506020403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470672" y="5790959"/>
            <a:ext cx="2165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  <a:latin typeface="Adobe Garamond Pro" panose="02020502060506020403"/>
              </a:rPr>
              <a:t>Electrical Scheme (V2)</a:t>
            </a:r>
            <a:endParaRPr lang="en-US" sz="1600" b="1" i="1" dirty="0">
              <a:solidFill>
                <a:srgbClr val="FF0000"/>
              </a:solidFill>
              <a:latin typeface="Adobe Garamond Pro" panose="02020502060506020403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304491" y="5790959"/>
            <a:ext cx="3205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FF0000"/>
                </a:solidFill>
                <a:latin typeface="Adobe Garamond Pro" panose="02020502060506020403"/>
              </a:rPr>
              <a:t>Rx Performance (w SPDT in V2)</a:t>
            </a:r>
            <a:endParaRPr lang="en-US" sz="1600" b="1" i="1" dirty="0">
              <a:solidFill>
                <a:srgbClr val="FF0000"/>
              </a:solidFill>
              <a:latin typeface="Adobe Garamond Pro" panose="02020502060506020403"/>
            </a:endParaRPr>
          </a:p>
        </p:txBody>
      </p:sp>
      <p:sp>
        <p:nvSpPr>
          <p:cNvPr id="9" name="Segnaposto contenuto 1"/>
          <p:cNvSpPr txBox="1">
            <a:spLocks/>
          </p:cNvSpPr>
          <p:nvPr/>
        </p:nvSpPr>
        <p:spPr>
          <a:xfrm>
            <a:off x="407057" y="1779806"/>
            <a:ext cx="2809262" cy="14263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60604" indent="-260604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64642" indent="-217170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6868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1615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63624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911096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58568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604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351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5731" indent="-135731" algn="just" fontAlgn="auto">
              <a:spcAft>
                <a:spcPts val="0"/>
              </a:spcAft>
            </a:pPr>
            <a:r>
              <a:rPr lang="en-US" sz="1800" b="1" i="1" dirty="0" smtClean="0">
                <a:latin typeface="Adobe Garamond Pro" panose="02020502060506020403"/>
              </a:rPr>
              <a:t>FET</a:t>
            </a:r>
            <a:r>
              <a:rPr lang="en-US" sz="1800" b="1" i="1" baseline="-25000" dirty="0" smtClean="0">
                <a:latin typeface="Adobe Garamond Pro" panose="02020502060506020403"/>
              </a:rPr>
              <a:t>1</a:t>
            </a:r>
            <a:r>
              <a:rPr lang="en-US" sz="1800" b="1" i="1" dirty="0" smtClean="0">
                <a:latin typeface="Adobe Garamond Pro" panose="02020502060506020403"/>
              </a:rPr>
              <a:t> &amp; FET</a:t>
            </a:r>
            <a:r>
              <a:rPr lang="en-US" sz="1800" b="1" i="1" baseline="-25000" dirty="0" smtClean="0">
                <a:latin typeface="Adobe Garamond Pro" panose="02020502060506020403"/>
              </a:rPr>
              <a:t>2</a:t>
            </a:r>
            <a:r>
              <a:rPr lang="en-US" sz="1800" b="1" i="1" dirty="0" smtClean="0">
                <a:latin typeface="Adobe Garamond Pro" panose="02020502060506020403"/>
              </a:rPr>
              <a:t> are 4x50um</a:t>
            </a:r>
            <a:endParaRPr lang="en-US" sz="1800" b="1" i="1" baseline="-25000" dirty="0">
              <a:latin typeface="Adobe Garamond Pro" panose="02020502060506020403"/>
            </a:endParaRPr>
          </a:p>
          <a:p>
            <a:pPr marL="135731" indent="-135731" algn="just" fontAlgn="auto">
              <a:spcAft>
                <a:spcPts val="0"/>
              </a:spcAft>
            </a:pPr>
            <a:r>
              <a:rPr lang="en-US" sz="1800" b="1" i="1" dirty="0" smtClean="0">
                <a:latin typeface="Adobe Garamond Pro" panose="02020502060506020403"/>
              </a:rPr>
              <a:t>FET</a:t>
            </a:r>
            <a:r>
              <a:rPr lang="en-US" sz="1800" b="1" i="1" baseline="-25000" dirty="0">
                <a:latin typeface="Adobe Garamond Pro" panose="02020502060506020403"/>
              </a:rPr>
              <a:t>3</a:t>
            </a:r>
            <a:r>
              <a:rPr lang="en-US" sz="1800" b="1" i="1" dirty="0" smtClean="0">
                <a:latin typeface="Adobe Garamond Pro" panose="02020502060506020403"/>
              </a:rPr>
              <a:t> is 4x25um</a:t>
            </a:r>
            <a:endParaRPr lang="en-US" sz="1800" b="1" i="1" baseline="-25000" dirty="0">
              <a:latin typeface="Adobe Garamond Pro" panose="02020502060506020403"/>
            </a:endParaRPr>
          </a:p>
          <a:p>
            <a:pPr marL="135731" indent="-135731" algn="just" fontAlgn="auto">
              <a:spcAft>
                <a:spcPts val="0"/>
              </a:spcAft>
            </a:pPr>
            <a:r>
              <a:rPr lang="en-US" sz="1600" b="1" i="1" dirty="0" err="1" smtClean="0">
                <a:latin typeface="Adobe Garamond Pro" panose="02020502060506020403"/>
              </a:rPr>
              <a:t>R</a:t>
            </a:r>
            <a:r>
              <a:rPr lang="en-US" sz="1600" b="1" i="1" baseline="-25000" dirty="0" err="1" smtClean="0">
                <a:latin typeface="Adobe Garamond Pro" panose="02020502060506020403"/>
              </a:rPr>
              <a:t>gate</a:t>
            </a:r>
            <a:r>
              <a:rPr lang="en-US" sz="1600" b="1" i="1" dirty="0" smtClean="0">
                <a:latin typeface="Adobe Garamond Pro" panose="02020502060506020403"/>
              </a:rPr>
              <a:t>=5k</a:t>
            </a:r>
            <a:r>
              <a:rPr lang="el-GR" sz="1600" b="1" i="1" dirty="0">
                <a:latin typeface="Calibri" panose="020F0502020204030204" pitchFamily="34" charset="0"/>
              </a:rPr>
              <a:t>Ω</a:t>
            </a:r>
            <a:r>
              <a:rPr lang="it-IT" sz="1600" b="1" i="1" dirty="0">
                <a:latin typeface="Adobe Garamond Pro" panose="02020502060506020403"/>
              </a:rPr>
              <a:t> for </a:t>
            </a:r>
            <a:r>
              <a:rPr lang="en-US" sz="1600" b="1" i="1" dirty="0">
                <a:latin typeface="Adobe Garamond Pro" panose="02020502060506020403"/>
              </a:rPr>
              <a:t>robustness</a:t>
            </a:r>
          </a:p>
          <a:p>
            <a:pPr marL="135731" indent="-135731" algn="just" fontAlgn="auto">
              <a:spcAft>
                <a:spcPts val="0"/>
              </a:spcAft>
            </a:pPr>
            <a:r>
              <a:rPr lang="it-IT" sz="1600" b="1" i="1" dirty="0" smtClean="0">
                <a:latin typeface="Adobe Garamond Pro" panose="02020502060506020403"/>
              </a:rPr>
              <a:t>V</a:t>
            </a:r>
            <a:r>
              <a:rPr lang="it-IT" sz="1600" b="1" i="1" baseline="-25000" dirty="0" smtClean="0">
                <a:latin typeface="Adobe Garamond Pro" panose="02020502060506020403"/>
              </a:rPr>
              <a:t>DD</a:t>
            </a:r>
            <a:r>
              <a:rPr lang="it-IT" sz="1600" b="1" i="1" dirty="0" smtClean="0">
                <a:latin typeface="Adobe Garamond Pro" panose="02020502060506020403"/>
              </a:rPr>
              <a:t>=10V </a:t>
            </a:r>
            <a:r>
              <a:rPr lang="it-IT" sz="1600" b="1" i="1" dirty="0">
                <a:latin typeface="Adobe Garamond Pro" panose="02020502060506020403"/>
              </a:rPr>
              <a:t>&amp; V</a:t>
            </a:r>
            <a:r>
              <a:rPr lang="it-IT" sz="1600" b="1" i="1" baseline="-25000" dirty="0">
                <a:latin typeface="Adobe Garamond Pro" panose="02020502060506020403"/>
              </a:rPr>
              <a:t>GG</a:t>
            </a:r>
            <a:r>
              <a:rPr lang="it-IT" sz="1600" b="1" i="1" dirty="0">
                <a:latin typeface="Adobe Garamond Pro" panose="02020502060506020403"/>
              </a:rPr>
              <a:t>=-</a:t>
            </a:r>
            <a:r>
              <a:rPr lang="it-IT" sz="1600" b="1" i="1" dirty="0" smtClean="0">
                <a:latin typeface="Adobe Garamond Pro" panose="02020502060506020403"/>
              </a:rPr>
              <a:t>3V</a:t>
            </a:r>
            <a:endParaRPr lang="it-IT" sz="1600" b="1" i="1" dirty="0">
              <a:latin typeface="Adobe Garamond Pro" panose="02020502060506020403"/>
            </a:endParaRPr>
          </a:p>
        </p:txBody>
      </p:sp>
      <p:sp>
        <p:nvSpPr>
          <p:cNvPr id="10" name="Segnaposto contenuto 1"/>
          <p:cNvSpPr txBox="1">
            <a:spLocks/>
          </p:cNvSpPr>
          <p:nvPr/>
        </p:nvSpPr>
        <p:spPr>
          <a:xfrm>
            <a:off x="4830325" y="1889699"/>
            <a:ext cx="3944273" cy="127182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60604" indent="-260604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64642" indent="-217170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6868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1615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63624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911096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58568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604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351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en-US" sz="1800" dirty="0">
                <a:latin typeface="Adobe Garamond Pro" panose="02020502060506020403"/>
              </a:rPr>
              <a:t>The circuit exhibits an abrupt saturation around </a:t>
            </a:r>
            <a:r>
              <a:rPr lang="en-US" sz="1800" dirty="0" smtClean="0">
                <a:latin typeface="Adobe Garamond Pro" panose="02020502060506020403"/>
              </a:rPr>
              <a:t>24 </a:t>
            </a:r>
            <a:r>
              <a:rPr lang="en-US" sz="1800" dirty="0" err="1">
                <a:latin typeface="Adobe Garamond Pro" panose="02020502060506020403"/>
              </a:rPr>
              <a:t>dBm</a:t>
            </a:r>
            <a:r>
              <a:rPr lang="en-US" sz="1800" dirty="0">
                <a:latin typeface="Adobe Garamond Pro" panose="02020502060506020403"/>
              </a:rPr>
              <a:t> of output power.</a:t>
            </a:r>
          </a:p>
          <a:p>
            <a:pPr marL="0" indent="0" algn="just" fontAlgn="auto">
              <a:spcAft>
                <a:spcPts val="0"/>
              </a:spcAft>
              <a:buNone/>
            </a:pPr>
            <a:r>
              <a:rPr lang="en-US" sz="1800" dirty="0">
                <a:latin typeface="Adobe Garamond Pro" panose="02020502060506020403"/>
              </a:rPr>
              <a:t>This aids to limit the power towards Core Chip</a:t>
            </a:r>
            <a:endParaRPr lang="en-US" sz="1050" dirty="0">
              <a:latin typeface="Adobe Garamond Pro" panose="02020502060506020403"/>
            </a:endParaRPr>
          </a:p>
        </p:txBody>
      </p:sp>
      <p:sp>
        <p:nvSpPr>
          <p:cNvPr id="11" name="Segnaposto contenuto 1"/>
          <p:cNvSpPr txBox="1">
            <a:spLocks/>
          </p:cNvSpPr>
          <p:nvPr/>
        </p:nvSpPr>
        <p:spPr>
          <a:xfrm>
            <a:off x="3221599" y="2551795"/>
            <a:ext cx="1451969" cy="859028"/>
          </a:xfrm>
          <a:prstGeom prst="rect">
            <a:avLst/>
          </a:prstGeom>
          <a:solidFill>
            <a:srgbClr val="FFFF00"/>
          </a:solidFill>
        </p:spPr>
        <p:txBody>
          <a:bodyPr vert="horz" lIns="68580" tIns="34290" rIns="68580" bIns="34290" rtlCol="0">
            <a:noAutofit/>
          </a:bodyPr>
          <a:lstStyle>
            <a:lvl1pPr marL="260604" indent="-260604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64642" indent="-217170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6868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1615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63624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911096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58568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604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351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5731" indent="-135731" algn="just" fontAlgn="auto">
              <a:spcAft>
                <a:spcPts val="0"/>
              </a:spcAft>
            </a:pPr>
            <a:r>
              <a:rPr lang="en-US" sz="1500" b="1" dirty="0" smtClean="0">
                <a:solidFill>
                  <a:srgbClr val="FF0000"/>
                </a:solidFill>
                <a:latin typeface="Adobe Garamond Pro" panose="02020502060506020403"/>
              </a:rPr>
              <a:t>NF</a:t>
            </a:r>
            <a:r>
              <a:rPr lang="en-US" sz="1500" b="1" baseline="-25000" dirty="0" smtClean="0">
                <a:solidFill>
                  <a:srgbClr val="FF0000"/>
                </a:solidFill>
                <a:latin typeface="Adobe Garamond Pro" panose="02020502060506020403"/>
              </a:rPr>
              <a:t>LNA</a:t>
            </a:r>
            <a:r>
              <a:rPr lang="en-US" sz="1500" b="1" dirty="0" smtClean="0">
                <a:solidFill>
                  <a:srgbClr val="FF0000"/>
                </a:solidFill>
                <a:latin typeface="Adobe Garamond Pro" panose="02020502060506020403"/>
              </a:rPr>
              <a:t>=1.6 dB</a:t>
            </a:r>
            <a:endParaRPr lang="en-US" sz="1500" b="1" dirty="0">
              <a:solidFill>
                <a:srgbClr val="FF0000"/>
              </a:solidFill>
              <a:latin typeface="Adobe Garamond Pro" panose="02020502060506020403"/>
            </a:endParaRPr>
          </a:p>
          <a:p>
            <a:pPr marL="135731" indent="-135731" algn="just" fontAlgn="auto">
              <a:spcAft>
                <a:spcPts val="0"/>
              </a:spcAft>
            </a:pPr>
            <a:r>
              <a:rPr lang="it-IT" sz="1500" b="1" dirty="0" smtClean="0">
                <a:solidFill>
                  <a:srgbClr val="FF0000"/>
                </a:solidFill>
                <a:latin typeface="Adobe Garamond Pro" panose="02020502060506020403"/>
              </a:rPr>
              <a:t>Gain=36 dB</a:t>
            </a:r>
            <a:endParaRPr lang="it-IT" sz="1500" b="1" dirty="0">
              <a:solidFill>
                <a:srgbClr val="FF0000"/>
              </a:solidFill>
              <a:latin typeface="Adobe Garamond Pro" panose="02020502060506020403"/>
            </a:endParaRPr>
          </a:p>
          <a:p>
            <a:pPr marL="135731" indent="-135731" algn="just" fontAlgn="auto">
              <a:spcAft>
                <a:spcPts val="0"/>
              </a:spcAft>
            </a:pPr>
            <a:r>
              <a:rPr lang="it-IT" sz="1500" b="1" dirty="0" smtClean="0">
                <a:solidFill>
                  <a:srgbClr val="FF0000"/>
                </a:solidFill>
                <a:latin typeface="Adobe Garamond Pro" panose="02020502060506020403"/>
              </a:rPr>
              <a:t>P</a:t>
            </a:r>
            <a:r>
              <a:rPr lang="it-IT" sz="1500" b="1" baseline="-25000" dirty="0" smtClean="0">
                <a:solidFill>
                  <a:srgbClr val="FF0000"/>
                </a:solidFill>
                <a:latin typeface="Adobe Garamond Pro" panose="02020502060506020403"/>
              </a:rPr>
              <a:t>DC</a:t>
            </a:r>
            <a:r>
              <a:rPr lang="it-IT" sz="1500" b="1" dirty="0" smtClean="0">
                <a:solidFill>
                  <a:srgbClr val="FF0000"/>
                </a:solidFill>
                <a:latin typeface="Adobe Garamond Pro" panose="02020502060506020403"/>
              </a:rPr>
              <a:t>=0.25 W</a:t>
            </a:r>
            <a:endParaRPr lang="en-US" sz="1500" b="1" dirty="0">
              <a:solidFill>
                <a:srgbClr val="FF0000"/>
              </a:solidFill>
              <a:latin typeface="Adobe Garamond Pro" panose="02020502060506020403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677752" y="3971727"/>
            <a:ext cx="313517" cy="342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e 12"/>
          <p:cNvSpPr/>
          <p:nvPr/>
        </p:nvSpPr>
        <p:spPr>
          <a:xfrm>
            <a:off x="1827492" y="3944798"/>
            <a:ext cx="363926" cy="2813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e 13"/>
          <p:cNvSpPr/>
          <p:nvPr/>
        </p:nvSpPr>
        <p:spPr>
          <a:xfrm>
            <a:off x="3027641" y="3931669"/>
            <a:ext cx="297252" cy="3829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52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Design </a:t>
            </a:r>
            <a:r>
              <a:rPr lang="it-IT" dirty="0" err="1"/>
              <a:t>Consolidation</a:t>
            </a:r>
            <a:r>
              <a:rPr lang="it-IT" dirty="0"/>
              <a:t> - </a:t>
            </a:r>
            <a:r>
              <a:rPr lang="it-IT" dirty="0" smtClean="0"/>
              <a:t>10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757" y="3518532"/>
            <a:ext cx="4107184" cy="260014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06" y="2132856"/>
            <a:ext cx="4281341" cy="3851034"/>
          </a:xfrm>
          <a:prstGeom prst="rect">
            <a:avLst/>
          </a:prstGeom>
        </p:spPr>
      </p:pic>
      <p:sp>
        <p:nvSpPr>
          <p:cNvPr id="6" name="Segnaposto contenuto 5"/>
          <p:cNvSpPr>
            <a:spLocks noGrp="1"/>
          </p:cNvSpPr>
          <p:nvPr>
            <p:ph idx="4294967295"/>
          </p:nvPr>
        </p:nvSpPr>
        <p:spPr>
          <a:xfrm>
            <a:off x="411782" y="902477"/>
            <a:ext cx="8576354" cy="1086363"/>
          </a:xfrm>
        </p:spPr>
        <p:txBody>
          <a:bodyPr>
            <a:noAutofit/>
          </a:bodyPr>
          <a:lstStyle/>
          <a:p>
            <a:r>
              <a:rPr lang="en-US" sz="1800" dirty="0">
                <a:latin typeface="Adobe Garamond Pro" panose="02020502060506020403"/>
              </a:rPr>
              <a:t>Three stage architecture: FET</a:t>
            </a:r>
            <a:r>
              <a:rPr lang="en-US" sz="1800" baseline="-25000" dirty="0">
                <a:latin typeface="Adobe Garamond Pro" panose="02020502060506020403"/>
              </a:rPr>
              <a:t>1</a:t>
            </a:r>
            <a:r>
              <a:rPr lang="en-US" sz="1800" dirty="0">
                <a:latin typeface="Adobe Garamond Pro" panose="02020502060506020403"/>
              </a:rPr>
              <a:t> is </a:t>
            </a:r>
            <a:r>
              <a:rPr lang="en-US" sz="1800" dirty="0" smtClean="0">
                <a:latin typeface="Adobe Garamond Pro" panose="02020502060506020403"/>
              </a:rPr>
              <a:t>10x100um</a:t>
            </a:r>
            <a:r>
              <a:rPr lang="en-US" sz="1800" dirty="0">
                <a:latin typeface="Adobe Garamond Pro" panose="02020502060506020403"/>
              </a:rPr>
              <a:t>, whereas FET</a:t>
            </a:r>
            <a:r>
              <a:rPr lang="en-US" sz="1800" baseline="-25000" dirty="0">
                <a:latin typeface="Adobe Garamond Pro" panose="02020502060506020403"/>
              </a:rPr>
              <a:t>2</a:t>
            </a:r>
            <a:r>
              <a:rPr lang="en-US" sz="1800" dirty="0">
                <a:latin typeface="Adobe Garamond Pro" panose="02020502060506020403"/>
              </a:rPr>
              <a:t> and FET</a:t>
            </a:r>
            <a:r>
              <a:rPr lang="en-US" sz="1800" baseline="-25000" dirty="0">
                <a:latin typeface="Adobe Garamond Pro" panose="02020502060506020403"/>
              </a:rPr>
              <a:t>3</a:t>
            </a:r>
            <a:r>
              <a:rPr lang="en-US" sz="1800" dirty="0">
                <a:latin typeface="Adobe Garamond Pro" panose="02020502060506020403"/>
              </a:rPr>
              <a:t> are </a:t>
            </a:r>
            <a:r>
              <a:rPr lang="en-US" sz="1800" dirty="0" smtClean="0">
                <a:latin typeface="Adobe Garamond Pro" panose="02020502060506020403"/>
              </a:rPr>
              <a:t>12x150um.</a:t>
            </a:r>
          </a:p>
          <a:p>
            <a:r>
              <a:rPr lang="en-US" sz="1800" dirty="0" smtClean="0">
                <a:latin typeface="Adobe Garamond Pro" panose="02020502060506020403"/>
              </a:rPr>
              <a:t>Same active periphery in both versions for all stages</a:t>
            </a:r>
            <a:endParaRPr lang="en-US" sz="1800" dirty="0">
              <a:latin typeface="Adobe Garamond Pro" panose="02020502060506020403"/>
            </a:endParaRPr>
          </a:p>
          <a:p>
            <a:r>
              <a:rPr lang="en-US" sz="1800" dirty="0">
                <a:latin typeface="Adobe Garamond Pro" panose="02020502060506020403"/>
              </a:rPr>
              <a:t>Bias Point: </a:t>
            </a:r>
            <a:r>
              <a:rPr lang="it-IT" sz="1800" b="1" dirty="0" smtClean="0">
                <a:solidFill>
                  <a:srgbClr val="FF0000"/>
                </a:solidFill>
                <a:latin typeface="Adobe Garamond Pro" panose="02020502060506020403"/>
              </a:rPr>
              <a:t>V</a:t>
            </a:r>
            <a:r>
              <a:rPr lang="it-IT" sz="1800" b="1" baseline="-25000" dirty="0" smtClean="0">
                <a:solidFill>
                  <a:srgbClr val="FF0000"/>
                </a:solidFill>
                <a:latin typeface="Adobe Garamond Pro" panose="02020502060506020403"/>
              </a:rPr>
              <a:t>DD</a:t>
            </a:r>
            <a:r>
              <a:rPr lang="it-IT" sz="1800" b="1" dirty="0" smtClean="0">
                <a:solidFill>
                  <a:srgbClr val="FF0000"/>
                </a:solidFill>
                <a:latin typeface="Adobe Garamond Pro" panose="02020502060506020403"/>
              </a:rPr>
              <a:t>=30 V</a:t>
            </a:r>
            <a:r>
              <a:rPr lang="it-IT" sz="1800" b="1" dirty="0">
                <a:solidFill>
                  <a:srgbClr val="FF0000"/>
                </a:solidFill>
                <a:latin typeface="Adobe Garamond Pro" panose="02020502060506020403"/>
              </a:rPr>
              <a:t>, V</a:t>
            </a:r>
            <a:r>
              <a:rPr lang="it-IT" sz="1800" b="1" baseline="-25000" dirty="0">
                <a:solidFill>
                  <a:srgbClr val="FF0000"/>
                </a:solidFill>
                <a:latin typeface="Adobe Garamond Pro" panose="02020502060506020403"/>
              </a:rPr>
              <a:t>GG</a:t>
            </a:r>
            <a:r>
              <a:rPr lang="it-IT" sz="1800" b="1" dirty="0">
                <a:solidFill>
                  <a:srgbClr val="FF0000"/>
                </a:solidFill>
                <a:latin typeface="Adobe Garamond Pro" panose="02020502060506020403"/>
              </a:rPr>
              <a:t>= -</a:t>
            </a:r>
            <a:r>
              <a:rPr lang="it-IT" sz="1800" b="1" dirty="0" smtClean="0">
                <a:solidFill>
                  <a:srgbClr val="FF0000"/>
                </a:solidFill>
                <a:latin typeface="Adobe Garamond Pro" panose="02020502060506020403"/>
              </a:rPr>
              <a:t>3 V </a:t>
            </a:r>
            <a:r>
              <a:rPr lang="it-IT" sz="1800" b="1" dirty="0">
                <a:solidFill>
                  <a:srgbClr val="FF0000"/>
                </a:solidFill>
                <a:latin typeface="Adobe Garamond Pro" panose="02020502060506020403"/>
              </a:rPr>
              <a:t>&amp; </a:t>
            </a:r>
            <a:r>
              <a:rPr lang="it-IT" sz="1800" b="1" dirty="0" smtClean="0">
                <a:solidFill>
                  <a:srgbClr val="FF0000"/>
                </a:solidFill>
                <a:latin typeface="Adobe Garamond Pro" panose="02020502060506020403"/>
              </a:rPr>
              <a:t>I</a:t>
            </a:r>
            <a:r>
              <a:rPr lang="it-IT" sz="1800" b="1" baseline="-25000" dirty="0" smtClean="0">
                <a:solidFill>
                  <a:srgbClr val="FF0000"/>
                </a:solidFill>
                <a:latin typeface="Adobe Garamond Pro" panose="02020502060506020403"/>
              </a:rPr>
              <a:t>D</a:t>
            </a:r>
            <a:r>
              <a:rPr lang="it-IT" sz="1800" b="1" dirty="0" smtClean="0">
                <a:solidFill>
                  <a:srgbClr val="FF0000"/>
                </a:solidFill>
                <a:latin typeface="Adobe Garamond Pro" panose="02020502060506020403"/>
              </a:rPr>
              <a:t>=1.6 A</a:t>
            </a:r>
            <a:endParaRPr lang="it-IT" sz="1800" b="1" dirty="0">
              <a:solidFill>
                <a:srgbClr val="FF0000"/>
              </a:solidFill>
              <a:latin typeface="Adobe Garamond Pro" panose="02020502060506020403"/>
            </a:endParaRPr>
          </a:p>
        </p:txBody>
      </p:sp>
      <p:sp>
        <p:nvSpPr>
          <p:cNvPr id="7" name="Segnaposto contenuto 1"/>
          <p:cNvSpPr txBox="1">
            <a:spLocks/>
          </p:cNvSpPr>
          <p:nvPr/>
        </p:nvSpPr>
        <p:spPr>
          <a:xfrm>
            <a:off x="4753254" y="2057713"/>
            <a:ext cx="3988475" cy="146081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60604" indent="-260604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64642" indent="-217170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6868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1615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63624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911096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58568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604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351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indent="-342891" algn="just" defTabSz="914377" fontAlgn="auto">
              <a:spcAft>
                <a:spcPts val="0"/>
              </a:spcAft>
            </a:pPr>
            <a:r>
              <a:rPr lang="en-US" sz="1800" dirty="0">
                <a:solidFill>
                  <a:srgbClr val="336600"/>
                </a:solidFill>
                <a:latin typeface="Adobe Garamond Pro" panose="02020502060506020403"/>
              </a:rPr>
              <a:t>Internal stability checked under both linear and nonlinear regimes</a:t>
            </a:r>
          </a:p>
          <a:p>
            <a:pPr marL="342891" indent="-342891" algn="just" defTabSz="914377" fontAlgn="auto">
              <a:spcAft>
                <a:spcPts val="0"/>
              </a:spcAft>
            </a:pPr>
            <a:r>
              <a:rPr lang="en-US" sz="1800" dirty="0">
                <a:solidFill>
                  <a:srgbClr val="336600"/>
                </a:solidFill>
                <a:latin typeface="Adobe Garamond Pro" panose="02020502060506020403"/>
              </a:rPr>
              <a:t>10</a:t>
            </a:r>
            <a:r>
              <a:rPr lang="el-GR" sz="1800" dirty="0">
                <a:solidFill>
                  <a:srgbClr val="336600"/>
                </a:solidFill>
                <a:latin typeface="Adobe Garamond Pro" panose="02020502060506020403"/>
              </a:rPr>
              <a:t>Ω</a:t>
            </a:r>
            <a:r>
              <a:rPr lang="it-IT" sz="1800" dirty="0">
                <a:solidFill>
                  <a:srgbClr val="336600"/>
                </a:solidFill>
                <a:latin typeface="Adobe Garamond Pro" panose="02020502060506020403"/>
              </a:rPr>
              <a:t> </a:t>
            </a:r>
            <a:r>
              <a:rPr lang="en-US" sz="1800" dirty="0">
                <a:solidFill>
                  <a:srgbClr val="336600"/>
                </a:solidFill>
                <a:latin typeface="Adobe Garamond Pro" panose="02020502060506020403"/>
              </a:rPr>
              <a:t>Resistors added between gates in the final stage</a:t>
            </a:r>
            <a:endParaRPr lang="it-IT" sz="1800" dirty="0">
              <a:solidFill>
                <a:srgbClr val="336600"/>
              </a:solidFill>
              <a:latin typeface="Adobe Garamond Pro" panose="02020502060506020403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504688" y="5896779"/>
            <a:ext cx="26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  <a:latin typeface="Adobe Garamond Pro" panose="02020502060506020403"/>
              </a:rPr>
              <a:t>HPA Topology</a:t>
            </a:r>
            <a:endParaRPr lang="en-US" sz="1600" b="1" i="1" dirty="0">
              <a:solidFill>
                <a:srgbClr val="FF0000"/>
              </a:solidFill>
              <a:latin typeface="Adobe Garamond Pro" panose="02020502060506020403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753254" y="6062674"/>
            <a:ext cx="37051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FF0000"/>
                </a:solidFill>
                <a:latin typeface="Adobe Garamond Pro" panose="02020502060506020403"/>
              </a:rPr>
              <a:t>V2 Performance (w SPDT)</a:t>
            </a:r>
            <a:endParaRPr lang="en-US" sz="1600" b="1" i="1" dirty="0">
              <a:solidFill>
                <a:srgbClr val="FF0000"/>
              </a:solidFill>
              <a:latin typeface="Adobe Garamond Pro" panose="02020502060506020403"/>
            </a:endParaRPr>
          </a:p>
        </p:txBody>
      </p:sp>
    </p:spTree>
    <p:extLst>
      <p:ext uri="{BB962C8B-B14F-4D97-AF65-F5344CB8AC3E}">
        <p14:creationId xmlns:p14="http://schemas.microsoft.com/office/powerpoint/2010/main" val="3430127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Design </a:t>
            </a:r>
            <a:r>
              <a:rPr lang="it-IT" dirty="0" err="1"/>
              <a:t>Consolidation</a:t>
            </a:r>
            <a:r>
              <a:rPr lang="it-IT" dirty="0"/>
              <a:t> - 10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604" y="1529625"/>
            <a:ext cx="4497728" cy="4438858"/>
          </a:xfrm>
          <a:prstGeom prst="rect">
            <a:avLst/>
          </a:prstGeom>
        </p:spPr>
      </p:pic>
      <p:sp>
        <p:nvSpPr>
          <p:cNvPr id="5" name="Segnaposto contenuto 4"/>
          <p:cNvSpPr>
            <a:spLocks noGrp="1"/>
          </p:cNvSpPr>
          <p:nvPr>
            <p:ph idx="4294967295"/>
          </p:nvPr>
        </p:nvSpPr>
        <p:spPr>
          <a:xfrm>
            <a:off x="5364088" y="1033363"/>
            <a:ext cx="2185977" cy="3794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i="1" dirty="0" smtClean="0">
                <a:solidFill>
                  <a:srgbClr val="0070C0"/>
                </a:solidFill>
                <a:latin typeface="Adobe Garamond Pro" panose="02020502060506020403"/>
              </a:rPr>
              <a:t>HPA (V2)</a:t>
            </a:r>
            <a:endParaRPr lang="en-US" sz="2400" b="1" i="1" dirty="0">
              <a:solidFill>
                <a:srgbClr val="0070C0"/>
              </a:solidFill>
              <a:latin typeface="Adobe Garamond Pro" panose="02020502060506020403"/>
            </a:endParaRPr>
          </a:p>
        </p:txBody>
      </p:sp>
      <p:sp>
        <p:nvSpPr>
          <p:cNvPr id="6" name="Segnaposto contenuto 4"/>
          <p:cNvSpPr txBox="1">
            <a:spLocks/>
          </p:cNvSpPr>
          <p:nvPr/>
        </p:nvSpPr>
        <p:spPr>
          <a:xfrm>
            <a:off x="5629260" y="6035001"/>
            <a:ext cx="1246996" cy="346327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10000"/>
          </a:bodyPr>
          <a:lstStyle>
            <a:lvl1pPr marL="260604" indent="-260604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64642" indent="-217170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6868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1615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63624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911096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58568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604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351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400" b="1" i="1" dirty="0" smtClean="0">
                <a:solidFill>
                  <a:srgbClr val="00B050"/>
                </a:solidFill>
                <a:latin typeface="Adobe Garamond Pro" panose="02020502060506020403"/>
              </a:rPr>
              <a:t>LNA (V2)</a:t>
            </a:r>
            <a:endParaRPr lang="en-US" sz="2400" b="1" i="1" dirty="0">
              <a:solidFill>
                <a:srgbClr val="00B050"/>
              </a:solidFill>
              <a:latin typeface="Adobe Garamond Pro" panose="02020502060506020403"/>
            </a:endParaRPr>
          </a:p>
        </p:txBody>
      </p:sp>
      <p:sp>
        <p:nvSpPr>
          <p:cNvPr id="7" name="Segnaposto contenuto 4"/>
          <p:cNvSpPr txBox="1">
            <a:spLocks/>
          </p:cNvSpPr>
          <p:nvPr/>
        </p:nvSpPr>
        <p:spPr>
          <a:xfrm>
            <a:off x="7610516" y="5993151"/>
            <a:ext cx="830492" cy="466520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10000"/>
          </a:bodyPr>
          <a:lstStyle>
            <a:lvl1pPr marL="260604" indent="-260604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64642" indent="-217170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6868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1615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63624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911096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58568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604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351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400" b="1" i="1" dirty="0">
                <a:solidFill>
                  <a:srgbClr val="FF0000"/>
                </a:solidFill>
                <a:latin typeface="Adobe Garamond Pro" panose="02020502060506020403"/>
              </a:rPr>
              <a:t>SPDT</a:t>
            </a:r>
            <a:endParaRPr lang="en-US" sz="2000" b="1" i="1" dirty="0">
              <a:solidFill>
                <a:srgbClr val="FF0000"/>
              </a:solidFill>
              <a:latin typeface="Adobe Garamond Pro" panose="02020502060506020403"/>
            </a:endParaRPr>
          </a:p>
        </p:txBody>
      </p:sp>
      <p:sp>
        <p:nvSpPr>
          <p:cNvPr id="8" name="Segnaposto contenuto 4"/>
          <p:cNvSpPr txBox="1">
            <a:spLocks/>
          </p:cNvSpPr>
          <p:nvPr/>
        </p:nvSpPr>
        <p:spPr>
          <a:xfrm>
            <a:off x="7774372" y="1209359"/>
            <a:ext cx="936960" cy="37973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60604" indent="-260604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64642" indent="-217170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6868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1615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63624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911096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58568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6040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53512" indent="-173736" algn="l" defTabSz="69494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800" b="1" i="1" dirty="0" smtClean="0">
                <a:solidFill>
                  <a:srgbClr val="7030A0"/>
                </a:solidFill>
                <a:latin typeface="Adobe Garamond Pro" panose="02020502060506020403"/>
              </a:rPr>
              <a:t>Coupler</a:t>
            </a:r>
            <a:endParaRPr lang="en-US" sz="1800" b="1" i="1" dirty="0">
              <a:solidFill>
                <a:srgbClr val="7030A0"/>
              </a:solidFill>
              <a:latin typeface="Adobe Garamond Pro" panose="02020502060506020403"/>
            </a:endParaRPr>
          </a:p>
        </p:txBody>
      </p:sp>
      <p:sp>
        <p:nvSpPr>
          <p:cNvPr id="9" name="Rettangolo 8"/>
          <p:cNvSpPr>
            <a:spLocks noChangeAspect="1"/>
          </p:cNvSpPr>
          <p:nvPr/>
        </p:nvSpPr>
        <p:spPr>
          <a:xfrm>
            <a:off x="4208318" y="1562676"/>
            <a:ext cx="3558461" cy="3030105"/>
          </a:xfrm>
          <a:prstGeom prst="rect">
            <a:avLst/>
          </a:prstGeom>
          <a:solidFill>
            <a:srgbClr val="0070C0">
              <a:alpha val="25000"/>
            </a:srgbClr>
          </a:solidFill>
          <a:ln w="28575"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dobe Garamond Pro" panose="02020502060506020403"/>
            </a:endParaRPr>
          </a:p>
        </p:txBody>
      </p:sp>
      <p:sp>
        <p:nvSpPr>
          <p:cNvPr id="10" name="Forma a L 9"/>
          <p:cNvSpPr>
            <a:spLocks noChangeAspect="1"/>
          </p:cNvSpPr>
          <p:nvPr/>
        </p:nvSpPr>
        <p:spPr>
          <a:xfrm flipH="1">
            <a:off x="7395170" y="2941637"/>
            <a:ext cx="1045837" cy="3026846"/>
          </a:xfrm>
          <a:prstGeom prst="corner">
            <a:avLst>
              <a:gd name="adj1" fmla="val 115196"/>
              <a:gd name="adj2" fmla="val 71065"/>
            </a:avLst>
          </a:prstGeom>
          <a:solidFill>
            <a:srgbClr val="FF0000">
              <a:alpha val="25000"/>
            </a:srgbClr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dobe Garamond Pro" panose="02020502060506020403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63704" y="1529625"/>
            <a:ext cx="3625593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731" indent="-13573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dobe Garamond Pro" panose="02020502060506020403"/>
              </a:rPr>
              <a:t>The HPA is </a:t>
            </a:r>
            <a:r>
              <a:rPr lang="en-US" sz="2000" dirty="0">
                <a:latin typeface="Adobe Garamond Pro" panose="02020502060506020403"/>
              </a:rPr>
              <a:t>placed on the upper left area. The LNA is positioned </a:t>
            </a:r>
            <a:r>
              <a:rPr lang="en-US" sz="2000" dirty="0" smtClean="0">
                <a:latin typeface="Adobe Garamond Pro" panose="02020502060506020403"/>
              </a:rPr>
              <a:t>below the HPA, whereas the </a:t>
            </a:r>
            <a:r>
              <a:rPr lang="en-US" sz="2000" dirty="0">
                <a:latin typeface="Adobe Garamond Pro" panose="02020502060506020403"/>
              </a:rPr>
              <a:t>SPDT </a:t>
            </a:r>
            <a:r>
              <a:rPr lang="en-US" sz="2000" dirty="0" smtClean="0">
                <a:latin typeface="Adobe Garamond Pro" panose="02020502060506020403"/>
              </a:rPr>
              <a:t>switch is </a:t>
            </a:r>
            <a:r>
              <a:rPr lang="en-US" sz="2000" dirty="0">
                <a:latin typeface="Adobe Garamond Pro" panose="02020502060506020403"/>
              </a:rPr>
              <a:t>placed among the amplifiers and the </a:t>
            </a:r>
            <a:r>
              <a:rPr lang="en-US" sz="2000" dirty="0" smtClean="0">
                <a:latin typeface="Adobe Garamond Pro" panose="02020502060506020403"/>
              </a:rPr>
              <a:t>antenna.</a:t>
            </a:r>
            <a:endParaRPr lang="en-US" sz="2000" dirty="0">
              <a:latin typeface="Adobe Garamond Pro" panose="02020502060506020403"/>
            </a:endParaRPr>
          </a:p>
          <a:p>
            <a:pPr marL="135731" indent="-13573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dobe Garamond Pro" panose="02020502060506020403"/>
              </a:rPr>
              <a:t>A -30 </a:t>
            </a:r>
            <a:r>
              <a:rPr lang="en-US" sz="2000" dirty="0">
                <a:latin typeface="Adobe Garamond Pro" panose="02020502060506020403"/>
              </a:rPr>
              <a:t>dB coupled line was </a:t>
            </a:r>
            <a:r>
              <a:rPr lang="en-US" sz="2000" dirty="0" smtClean="0">
                <a:latin typeface="Adobe Garamond Pro" panose="02020502060506020403"/>
              </a:rPr>
              <a:t>added at </a:t>
            </a:r>
            <a:r>
              <a:rPr lang="en-US" sz="2000" dirty="0">
                <a:latin typeface="Adobe Garamond Pro" panose="02020502060506020403"/>
              </a:rPr>
              <a:t>the antenna </a:t>
            </a:r>
            <a:r>
              <a:rPr lang="en-US" sz="2000" dirty="0" smtClean="0">
                <a:latin typeface="Adobe Garamond Pro" panose="02020502060506020403"/>
              </a:rPr>
              <a:t>port</a:t>
            </a:r>
          </a:p>
          <a:p>
            <a:pPr marL="135731" indent="-13573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dobe Garamond Pro" panose="02020502060506020403"/>
              </a:rPr>
              <a:t>DC </a:t>
            </a:r>
            <a:r>
              <a:rPr lang="en-US" sz="2000" dirty="0">
                <a:latin typeface="Adobe Garamond Pro" panose="02020502060506020403"/>
              </a:rPr>
              <a:t>pads are placed at </a:t>
            </a:r>
            <a:r>
              <a:rPr lang="en-US" sz="2000" dirty="0" smtClean="0">
                <a:latin typeface="Adobe Garamond Pro" panose="02020502060506020403"/>
              </a:rPr>
              <a:t>the upper </a:t>
            </a:r>
            <a:r>
              <a:rPr lang="en-US" sz="2000" dirty="0">
                <a:latin typeface="Adobe Garamond Pro" panose="02020502060506020403"/>
              </a:rPr>
              <a:t>and lower sides aiming at providing to the HPA a </a:t>
            </a:r>
            <a:r>
              <a:rPr lang="en-US" sz="2000" dirty="0" smtClean="0">
                <a:latin typeface="Adobe Garamond Pro" panose="02020502060506020403"/>
              </a:rPr>
              <a:t>power supply </a:t>
            </a:r>
            <a:r>
              <a:rPr lang="en-US" sz="2000" dirty="0">
                <a:latin typeface="Adobe Garamond Pro" panose="02020502060506020403"/>
              </a:rPr>
              <a:t>as symmetrical as possible.</a:t>
            </a:r>
          </a:p>
          <a:p>
            <a:pPr marL="135731" indent="-135731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dobe Garamond Pro" panose="02020502060506020403"/>
              </a:rPr>
              <a:t>Chip </a:t>
            </a:r>
            <a:r>
              <a:rPr lang="en-US" sz="2000" dirty="0">
                <a:latin typeface="Adobe Garamond Pro" panose="02020502060506020403"/>
              </a:rPr>
              <a:t>size is 7x7mm</a:t>
            </a:r>
            <a:r>
              <a:rPr lang="en-US" sz="2000" baseline="30000" dirty="0">
                <a:latin typeface="Adobe Garamond Pro" panose="02020502060506020403"/>
              </a:rPr>
              <a:t>2</a:t>
            </a:r>
            <a:r>
              <a:rPr lang="en-US" sz="2000" dirty="0">
                <a:latin typeface="Adobe Garamond Pro" panose="02020502060506020403"/>
              </a:rPr>
              <a:t>.</a:t>
            </a:r>
          </a:p>
        </p:txBody>
      </p:sp>
      <p:sp>
        <p:nvSpPr>
          <p:cNvPr id="12" name="Rettangolo 11"/>
          <p:cNvSpPr>
            <a:spLocks noChangeAspect="1"/>
          </p:cNvSpPr>
          <p:nvPr/>
        </p:nvSpPr>
        <p:spPr>
          <a:xfrm>
            <a:off x="8204821" y="1540015"/>
            <a:ext cx="461927" cy="1947333"/>
          </a:xfrm>
          <a:prstGeom prst="rect">
            <a:avLst/>
          </a:prstGeom>
          <a:solidFill>
            <a:srgbClr val="7030A0">
              <a:alpha val="25000"/>
            </a:srgbClr>
          </a:solidFill>
          <a:ln w="28575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dobe Garamond Pro" panose="02020502060506020403"/>
            </a:endParaRPr>
          </a:p>
        </p:txBody>
      </p:sp>
      <p:sp>
        <p:nvSpPr>
          <p:cNvPr id="13" name="Rettangolo 12"/>
          <p:cNvSpPr>
            <a:spLocks noChangeAspect="1"/>
          </p:cNvSpPr>
          <p:nvPr/>
        </p:nvSpPr>
        <p:spPr>
          <a:xfrm>
            <a:off x="4208318" y="4625833"/>
            <a:ext cx="3186854" cy="1319489"/>
          </a:xfrm>
          <a:prstGeom prst="rect">
            <a:avLst/>
          </a:prstGeom>
          <a:solidFill>
            <a:srgbClr val="00B050">
              <a:alpha val="25000"/>
            </a:srgbClr>
          </a:solidFill>
          <a:ln w="28575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dobe Garamond Pro" panose="02020502060506020403"/>
            </a:endParaRPr>
          </a:p>
        </p:txBody>
      </p:sp>
    </p:spTree>
    <p:extLst>
      <p:ext uri="{BB962C8B-B14F-4D97-AF65-F5344CB8AC3E}">
        <p14:creationId xmlns:p14="http://schemas.microsoft.com/office/powerpoint/2010/main" val="303147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Wafer </a:t>
            </a:r>
            <a:r>
              <a:rPr lang="it-IT" dirty="0" err="1"/>
              <a:t>Realisation</a:t>
            </a:r>
            <a:r>
              <a:rPr lang="it-IT" dirty="0"/>
              <a:t> - 1</a:t>
            </a:r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231775" y="980728"/>
            <a:ext cx="7364561" cy="36176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800" dirty="0" smtClean="0">
                <a:solidFill>
                  <a:srgbClr val="006600"/>
                </a:solidFill>
                <a:latin typeface="Adobe Garamond Pro" panose="02020502060506020403"/>
              </a:rPr>
              <a:t>Both versions have been realized on two wafers with different epitaxy: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3276321" y="6096977"/>
            <a:ext cx="2906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 err="1" smtClean="0">
                <a:solidFill>
                  <a:srgbClr val="006600"/>
                </a:solidFill>
                <a:latin typeface="Adobe Garamond Pro" panose="02020502060506020403"/>
              </a:rPr>
              <a:t>Sizes</a:t>
            </a:r>
            <a:r>
              <a:rPr lang="it-IT" sz="1800" b="1" dirty="0" smtClean="0">
                <a:solidFill>
                  <a:srgbClr val="006600"/>
                </a:solidFill>
                <a:latin typeface="Adobe Garamond Pro" panose="02020502060506020403"/>
              </a:rPr>
              <a:t> are 7.0 </a:t>
            </a:r>
            <a:r>
              <a:rPr lang="it-IT" sz="1800" dirty="0" smtClean="0">
                <a:solidFill>
                  <a:srgbClr val="006600"/>
                </a:solidFill>
                <a:latin typeface="Adobe Garamond Pro" panose="02020502060506020403"/>
              </a:rPr>
              <a:t>mm x </a:t>
            </a:r>
            <a:r>
              <a:rPr lang="it-IT" sz="1800" b="1" dirty="0" smtClean="0">
                <a:solidFill>
                  <a:srgbClr val="006600"/>
                </a:solidFill>
                <a:latin typeface="Adobe Garamond Pro" panose="02020502060506020403"/>
              </a:rPr>
              <a:t>7.0 </a:t>
            </a:r>
            <a:r>
              <a:rPr lang="it-IT" sz="1800" dirty="0" smtClean="0">
                <a:solidFill>
                  <a:srgbClr val="006600"/>
                </a:solidFill>
                <a:latin typeface="Adobe Garamond Pro" panose="02020502060506020403"/>
              </a:rPr>
              <a:t>mm</a:t>
            </a:r>
          </a:p>
        </p:txBody>
      </p:sp>
      <p:grpSp>
        <p:nvGrpSpPr>
          <p:cNvPr id="12" name="Gruppo 11"/>
          <p:cNvGrpSpPr/>
          <p:nvPr/>
        </p:nvGrpSpPr>
        <p:grpSpPr>
          <a:xfrm>
            <a:off x="323528" y="1392439"/>
            <a:ext cx="4118326" cy="4603704"/>
            <a:chOff x="4548124" y="1444288"/>
            <a:chExt cx="4118326" cy="4603704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48124" y="1856645"/>
              <a:ext cx="4118326" cy="4191347"/>
            </a:xfrm>
            <a:prstGeom prst="rect">
              <a:avLst/>
            </a:prstGeom>
          </p:spPr>
        </p:pic>
        <p:sp>
          <p:nvSpPr>
            <p:cNvPr id="8" name="CasellaDiTesto 7"/>
            <p:cNvSpPr txBox="1"/>
            <p:nvPr/>
          </p:nvSpPr>
          <p:spPr>
            <a:xfrm>
              <a:off x="6444208" y="1444288"/>
              <a:ext cx="7069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0000"/>
                  </a:solidFill>
                  <a:latin typeface="Adobe Garamond Pro" panose="02020502060506020403"/>
                </a:rPr>
                <a:t>V1</a:t>
              </a:r>
              <a:endParaRPr lang="en-US" sz="2400" b="1" i="1" dirty="0">
                <a:solidFill>
                  <a:srgbClr val="FF0000"/>
                </a:solidFill>
                <a:latin typeface="Adobe Garamond Pro" panose="02020502060506020403"/>
              </a:endParaRPr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4729787" y="1392439"/>
            <a:ext cx="4104457" cy="4584848"/>
            <a:chOff x="337681" y="1463144"/>
            <a:chExt cx="4104457" cy="4584848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3"/>
            <a:srcRect l="353" t="711" r="1718" b="628"/>
            <a:stretch/>
          </p:blipFill>
          <p:spPr>
            <a:xfrm>
              <a:off x="337681" y="1871528"/>
              <a:ext cx="4104457" cy="4176464"/>
            </a:xfrm>
            <a:prstGeom prst="rect">
              <a:avLst/>
            </a:prstGeom>
          </p:spPr>
        </p:pic>
        <p:sp>
          <p:nvSpPr>
            <p:cNvPr id="9" name="CasellaDiTesto 8"/>
            <p:cNvSpPr txBox="1"/>
            <p:nvPr/>
          </p:nvSpPr>
          <p:spPr>
            <a:xfrm>
              <a:off x="1979712" y="1463144"/>
              <a:ext cx="686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0000"/>
                  </a:solidFill>
                  <a:latin typeface="Adobe Garamond Pro" panose="02020502060506020403"/>
                </a:rPr>
                <a:t>V2</a:t>
              </a:r>
              <a:endParaRPr lang="en-US" sz="2400" b="1" i="1" dirty="0">
                <a:solidFill>
                  <a:srgbClr val="FF0000"/>
                </a:solidFill>
                <a:latin typeface="Adobe Garamond Pro" panose="02020502060506020403"/>
              </a:endParaRPr>
            </a:p>
          </p:txBody>
        </p:sp>
      </p:grpSp>
      <p:sp>
        <p:nvSpPr>
          <p:cNvPr id="10" name="Rettangolo 9"/>
          <p:cNvSpPr/>
          <p:nvPr/>
        </p:nvSpPr>
        <p:spPr>
          <a:xfrm>
            <a:off x="6669360" y="875485"/>
            <a:ext cx="1853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>
                <a:solidFill>
                  <a:srgbClr val="006600"/>
                </a:solidFill>
                <a:latin typeface="Adobe Garamond Pro" panose="02020502060506020403"/>
              </a:rPr>
              <a:t>SLX4 CG01</a:t>
            </a:r>
          </a:p>
          <a:p>
            <a:pPr lvl="1"/>
            <a:r>
              <a:rPr lang="en-US" b="1" dirty="0">
                <a:solidFill>
                  <a:srgbClr val="006600"/>
                </a:solidFill>
                <a:latin typeface="Adobe Garamond Pro" panose="02020502060506020403"/>
              </a:rPr>
              <a:t>SLX4 ID10</a:t>
            </a:r>
          </a:p>
        </p:txBody>
      </p:sp>
    </p:spTree>
    <p:extLst>
      <p:ext uri="{BB962C8B-B14F-4D97-AF65-F5344CB8AC3E}">
        <p14:creationId xmlns:p14="http://schemas.microsoft.com/office/powerpoint/2010/main" val="3128594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Wafer </a:t>
            </a:r>
            <a:r>
              <a:rPr lang="it-IT" dirty="0" err="1" smtClean="0"/>
              <a:t>Realisation</a:t>
            </a:r>
            <a:r>
              <a:rPr lang="it-IT" dirty="0" smtClean="0"/>
              <a:t> </a:t>
            </a:r>
            <a:r>
              <a:rPr lang="it-IT" dirty="0"/>
              <a:t>- </a:t>
            </a:r>
            <a:r>
              <a:rPr lang="it-IT" dirty="0" smtClean="0"/>
              <a:t>2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07505" y="908720"/>
            <a:ext cx="1872208" cy="720080"/>
          </a:xfrm>
          <a:prstGeom prst="rect">
            <a:avLst/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latin typeface="Adobe Garamond Pro" panose="02020502060506020403"/>
              </a:rPr>
              <a:t>Mask</a:t>
            </a:r>
            <a:r>
              <a:rPr lang="it-IT" dirty="0" smtClean="0">
                <a:latin typeface="Adobe Garamond Pro" panose="02020502060506020403"/>
              </a:rPr>
              <a:t> set</a:t>
            </a:r>
            <a:endParaRPr lang="it-IT" dirty="0">
              <a:latin typeface="Adobe Garamond Pro" panose="02020502060506020403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979713" y="933078"/>
            <a:ext cx="70309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6600"/>
                </a:solidFill>
                <a:latin typeface="Adobe Garamond Pro" panose="02020502060506020403"/>
              </a:rPr>
              <a:t>Dec. 2017 ÷ Feb. 2018 	=  Definition of the mask-set and reticle supplying.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6600"/>
                </a:solidFill>
                <a:latin typeface="Adobe Garamond Pro" panose="02020502060506020403"/>
              </a:rPr>
              <a:t>Feb. 2018		= Definition </a:t>
            </a:r>
            <a:r>
              <a:rPr lang="en-US" sz="1400" dirty="0">
                <a:solidFill>
                  <a:srgbClr val="336600"/>
                </a:solidFill>
                <a:latin typeface="Adobe Garamond Pro" panose="02020502060506020403"/>
              </a:rPr>
              <a:t>of </a:t>
            </a:r>
            <a:r>
              <a:rPr lang="en-US" sz="1400" dirty="0" smtClean="0">
                <a:solidFill>
                  <a:srgbClr val="336600"/>
                </a:solidFill>
                <a:latin typeface="Adobe Garamond Pro" panose="02020502060506020403"/>
              </a:rPr>
              <a:t>wafer’s shotmap. Difficulty increased by 			    such a large die, divided in two different reticles.</a:t>
            </a:r>
          </a:p>
        </p:txBody>
      </p:sp>
      <p:sp>
        <p:nvSpPr>
          <p:cNvPr id="6" name="Rettangolo 5"/>
          <p:cNvSpPr/>
          <p:nvPr/>
        </p:nvSpPr>
        <p:spPr>
          <a:xfrm>
            <a:off x="107505" y="1772816"/>
            <a:ext cx="1872208" cy="1728192"/>
          </a:xfrm>
          <a:prstGeom prst="rect">
            <a:avLst/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Adobe Garamond Pro" panose="02020502060506020403"/>
              </a:rPr>
              <a:t>Batch 1</a:t>
            </a:r>
            <a:endParaRPr lang="it-IT" dirty="0">
              <a:latin typeface="Adobe Garamond Pro" panose="02020502060506020403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979712" y="1772816"/>
            <a:ext cx="703093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6600"/>
                </a:solidFill>
                <a:latin typeface="Adobe Garamond Pro" panose="02020502060506020403"/>
              </a:rPr>
              <a:t>Mar. 2018 ÷Sep. 2018 	=  Process up to PCM measurements. Wafers processed</a:t>
            </a:r>
          </a:p>
          <a:p>
            <a:r>
              <a:rPr lang="en-US" sz="1400" dirty="0" smtClean="0">
                <a:solidFill>
                  <a:srgbClr val="336600"/>
                </a:solidFill>
                <a:latin typeface="Adobe Garamond Pro" panose="02020502060506020403"/>
              </a:rPr>
              <a:t>			    with </a:t>
            </a:r>
            <a:r>
              <a:rPr lang="en-US" sz="1400" dirty="0">
                <a:solidFill>
                  <a:srgbClr val="336600"/>
                </a:solidFill>
                <a:latin typeface="Adobe Garamond Pro" panose="02020502060506020403"/>
              </a:rPr>
              <a:t>a wrong mask-set (</a:t>
            </a:r>
            <a:r>
              <a:rPr lang="en-US" sz="1400" dirty="0" smtClean="0">
                <a:solidFill>
                  <a:srgbClr val="336600"/>
                </a:solidFill>
                <a:latin typeface="Adobe Garamond Pro" panose="02020502060506020403"/>
              </a:rPr>
              <a:t>SCFE-LDO-NCR-001 – 			    </a:t>
            </a:r>
            <a:r>
              <a:rPr lang="en-US" sz="1400" dirty="0" err="1" smtClean="0">
                <a:solidFill>
                  <a:srgbClr val="336600"/>
                </a:solidFill>
                <a:latin typeface="Adobe Garamond Pro" panose="02020502060506020403"/>
              </a:rPr>
              <a:t>Ohmic</a:t>
            </a:r>
            <a:r>
              <a:rPr lang="en-US" sz="1400" dirty="0" smtClean="0">
                <a:solidFill>
                  <a:srgbClr val="336600"/>
                </a:solidFill>
                <a:latin typeface="Adobe Garamond Pro" panose="02020502060506020403"/>
              </a:rPr>
              <a:t> missing on switches).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6600"/>
                </a:solidFill>
                <a:latin typeface="Adobe Garamond Pro" panose="02020502060506020403"/>
              </a:rPr>
              <a:t>Delays during </a:t>
            </a:r>
            <a:r>
              <a:rPr lang="en-US" sz="1400" dirty="0">
                <a:solidFill>
                  <a:srgbClr val="336600"/>
                </a:solidFill>
                <a:latin typeface="Adobe Garamond Pro" panose="02020502060506020403"/>
              </a:rPr>
              <a:t>the </a:t>
            </a:r>
            <a:r>
              <a:rPr lang="en-US" sz="1400" dirty="0" smtClean="0">
                <a:solidFill>
                  <a:srgbClr val="336600"/>
                </a:solidFill>
                <a:latin typeface="Adobe Garamond Pro" panose="02020502060506020403"/>
              </a:rPr>
              <a:t>process, (common with High </a:t>
            </a:r>
            <a:r>
              <a:rPr lang="en-US" sz="1400" dirty="0">
                <a:solidFill>
                  <a:srgbClr val="336600"/>
                </a:solidFill>
                <a:latin typeface="Adobe Garamond Pro" panose="02020502060506020403"/>
              </a:rPr>
              <a:t>Power GaN C-Band </a:t>
            </a:r>
            <a:r>
              <a:rPr lang="en-US" sz="1400" dirty="0" smtClean="0">
                <a:solidFill>
                  <a:srgbClr val="336600"/>
                </a:solidFill>
                <a:latin typeface="Adobe Garamond Pro" panose="02020502060506020403"/>
              </a:rPr>
              <a:t>TRM batch), due to: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6600"/>
                </a:solidFill>
                <a:latin typeface="Adobe Garamond Pro" panose="02020502060506020403"/>
              </a:rPr>
              <a:t>Clean room expansion (completed)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6600"/>
                </a:solidFill>
                <a:latin typeface="Adobe Garamond Pro" panose="02020502060506020403"/>
              </a:rPr>
              <a:t>Ion implanter malfunctioning (solved)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6600"/>
                </a:solidFill>
                <a:latin typeface="Adobe Garamond Pro" panose="02020502060506020403"/>
              </a:rPr>
              <a:t>Activities re-scheduling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979713" y="3756278"/>
            <a:ext cx="7030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6600"/>
                </a:solidFill>
                <a:latin typeface="Adobe Garamond Pro" panose="02020502060506020403"/>
              </a:rPr>
              <a:t>Sep. 2018 		= Mask set correction and new reticles delivery.  </a:t>
            </a:r>
          </a:p>
        </p:txBody>
      </p:sp>
      <p:sp>
        <p:nvSpPr>
          <p:cNvPr id="9" name="Rettangolo 8"/>
          <p:cNvSpPr/>
          <p:nvPr/>
        </p:nvSpPr>
        <p:spPr>
          <a:xfrm>
            <a:off x="107505" y="3694142"/>
            <a:ext cx="1872208" cy="432048"/>
          </a:xfrm>
          <a:prstGeom prst="rect">
            <a:avLst/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latin typeface="Adobe Garamond Pro" panose="02020502060506020403"/>
              </a:rPr>
              <a:t>Mask</a:t>
            </a:r>
            <a:r>
              <a:rPr lang="it-IT" dirty="0" smtClean="0">
                <a:latin typeface="Adobe Garamond Pro" panose="02020502060506020403"/>
              </a:rPr>
              <a:t> set</a:t>
            </a:r>
            <a:endParaRPr lang="it-IT" dirty="0">
              <a:latin typeface="Adobe Garamond Pro" panose="02020502060506020403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07505" y="4270206"/>
            <a:ext cx="1872208" cy="1463050"/>
          </a:xfrm>
          <a:prstGeom prst="rect">
            <a:avLst/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Adobe Garamond Pro" panose="02020502060506020403"/>
              </a:rPr>
              <a:t>Batch 2</a:t>
            </a:r>
            <a:endParaRPr lang="it-IT" dirty="0">
              <a:latin typeface="Adobe Garamond Pro" panose="02020502060506020403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979712" y="4270206"/>
            <a:ext cx="70309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6600"/>
                </a:solidFill>
                <a:latin typeface="Adobe Garamond Pro" panose="02020502060506020403"/>
              </a:rPr>
              <a:t>Oct. 2018 ÷Apr. 2019 	= Process and OWT completed on 2 wafers.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6600"/>
                </a:solidFill>
                <a:latin typeface="Adobe Garamond Pro" panose="02020502060506020403"/>
              </a:rPr>
              <a:t>One wafer aborted for low breakdown (CF10)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6600"/>
                </a:solidFill>
                <a:latin typeface="Adobe Garamond Pro" panose="02020502060506020403"/>
              </a:rPr>
              <a:t>Delays due to: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6600"/>
                </a:solidFill>
                <a:latin typeface="Adobe Garamond Pro" panose="02020502060506020403"/>
              </a:rPr>
              <a:t>Gate adhesion issue observed on different wafers. SCFE wafers waited for Gate step until DOE was completed and the problem was solved (Nov. 2018).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6600"/>
                </a:solidFill>
                <a:latin typeface="Adobe Garamond Pro" panose="02020502060506020403"/>
              </a:rPr>
              <a:t>Activities re-scheduling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07504" y="5930116"/>
            <a:ext cx="1872208" cy="432048"/>
          </a:xfrm>
          <a:prstGeom prst="rect">
            <a:avLst/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Adobe Garamond Pro" panose="02020502060506020403"/>
              </a:rPr>
              <a:t>Batch 3</a:t>
            </a:r>
            <a:endParaRPr lang="it-IT" dirty="0">
              <a:latin typeface="Adobe Garamond Pro" panose="02020502060506020403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979711" y="5930116"/>
            <a:ext cx="7030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6600"/>
                </a:solidFill>
                <a:latin typeface="Adobe Garamond Pro" panose="02020502060506020403"/>
              </a:rPr>
              <a:t>Mar. 2019 ÷On hold 	= Process restarted on 2 wafers to replace CF10 wafer.</a:t>
            </a:r>
          </a:p>
        </p:txBody>
      </p:sp>
    </p:spTree>
    <p:extLst>
      <p:ext uri="{BB962C8B-B14F-4D97-AF65-F5344CB8AC3E}">
        <p14:creationId xmlns:p14="http://schemas.microsoft.com/office/powerpoint/2010/main" val="3433530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Wafer </a:t>
            </a:r>
            <a:r>
              <a:rPr lang="it-IT" dirty="0" err="1" smtClean="0"/>
              <a:t>Realisation</a:t>
            </a:r>
            <a:r>
              <a:rPr lang="it-IT" dirty="0" smtClean="0"/>
              <a:t> </a:t>
            </a:r>
            <a:r>
              <a:rPr lang="it-IT" dirty="0"/>
              <a:t>- </a:t>
            </a:r>
            <a:r>
              <a:rPr lang="it-IT" dirty="0" smtClean="0"/>
              <a:t>3</a:t>
            </a:r>
            <a:endParaRPr lang="it-IT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52" y="3702156"/>
            <a:ext cx="5165725" cy="257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Connettore 1 15"/>
          <p:cNvCxnSpPr/>
          <p:nvPr/>
        </p:nvCxnSpPr>
        <p:spPr>
          <a:xfrm flipV="1">
            <a:off x="4844476" y="836712"/>
            <a:ext cx="686204" cy="286544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6"/>
          <p:cNvCxnSpPr/>
          <p:nvPr/>
        </p:nvCxnSpPr>
        <p:spPr>
          <a:xfrm flipV="1">
            <a:off x="2887684" y="851453"/>
            <a:ext cx="516632" cy="285070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8"/>
          <p:cNvCxnSpPr/>
          <p:nvPr/>
        </p:nvCxnSpPr>
        <p:spPr>
          <a:xfrm flipV="1">
            <a:off x="2267744" y="851454"/>
            <a:ext cx="652270" cy="285070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310952" y="3702156"/>
            <a:ext cx="1956792" cy="1944216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" name="Connettore 1 4"/>
          <p:cNvCxnSpPr/>
          <p:nvPr/>
        </p:nvCxnSpPr>
        <p:spPr>
          <a:xfrm flipV="1">
            <a:off x="310952" y="851453"/>
            <a:ext cx="516632" cy="285070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2"/>
          <p:cNvCxnSpPr/>
          <p:nvPr/>
        </p:nvCxnSpPr>
        <p:spPr>
          <a:xfrm flipV="1">
            <a:off x="2267744" y="2982076"/>
            <a:ext cx="652270" cy="2614606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10"/>
          <p:cNvCxnSpPr/>
          <p:nvPr/>
        </p:nvCxnSpPr>
        <p:spPr>
          <a:xfrm flipV="1">
            <a:off x="310952" y="2982076"/>
            <a:ext cx="516632" cy="2664296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/>
          <p:cNvSpPr/>
          <p:nvPr/>
        </p:nvSpPr>
        <p:spPr>
          <a:xfrm>
            <a:off x="2887684" y="3702156"/>
            <a:ext cx="1956792" cy="1944216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" name="Connettore 1 17"/>
          <p:cNvCxnSpPr/>
          <p:nvPr/>
        </p:nvCxnSpPr>
        <p:spPr>
          <a:xfrm flipV="1">
            <a:off x="4844476" y="2970079"/>
            <a:ext cx="686204" cy="262660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18"/>
          <p:cNvCxnSpPr/>
          <p:nvPr/>
        </p:nvCxnSpPr>
        <p:spPr>
          <a:xfrm flipV="1">
            <a:off x="2887684" y="2982076"/>
            <a:ext cx="522356" cy="2664296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ttangolo 24"/>
          <p:cNvSpPr/>
          <p:nvPr/>
        </p:nvSpPr>
        <p:spPr>
          <a:xfrm>
            <a:off x="6084168" y="2069260"/>
            <a:ext cx="29523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u="sng" dirty="0" smtClean="0">
                <a:solidFill>
                  <a:srgbClr val="336600"/>
                </a:solidFill>
                <a:latin typeface="Adobe Garamond Pro Bold" panose="02020702060506020403" pitchFamily="18" charset="0"/>
              </a:rPr>
              <a:t>Mask composition:</a:t>
            </a:r>
          </a:p>
          <a:p>
            <a:endParaRPr lang="en-US" sz="1800" u="sng" dirty="0" smtClean="0">
              <a:solidFill>
                <a:srgbClr val="336600"/>
              </a:solidFill>
              <a:latin typeface="Adobe Garamond Pro Bold" panose="020207020605060204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336600"/>
                </a:solidFill>
                <a:latin typeface="Adobe Garamond Pro Bold" panose="02020702060506020403" pitchFamily="18" charset="0"/>
              </a:rPr>
              <a:t>#2 </a:t>
            </a:r>
            <a:r>
              <a:rPr lang="en-US" sz="1800" dirty="0">
                <a:solidFill>
                  <a:srgbClr val="336600"/>
                </a:solidFill>
                <a:latin typeface="Adobe Garamond Pro Bold" panose="02020702060506020403" pitchFamily="18" charset="0"/>
              </a:rPr>
              <a:t>different version of </a:t>
            </a:r>
            <a:r>
              <a:rPr lang="en-US" sz="1800" dirty="0" smtClean="0">
                <a:solidFill>
                  <a:srgbClr val="336600"/>
                </a:solidFill>
                <a:latin typeface="Adobe Garamond Pro Bold" panose="02020702060506020403" pitchFamily="18" charset="0"/>
              </a:rPr>
              <a:t>SCFE (V</a:t>
            </a:r>
            <a:r>
              <a:rPr lang="en-US" sz="1800" baseline="-25000" dirty="0" smtClean="0">
                <a:solidFill>
                  <a:srgbClr val="336600"/>
                </a:solidFill>
                <a:latin typeface="Adobe Garamond Pro Bold" panose="02020702060506020403" pitchFamily="18" charset="0"/>
              </a:rPr>
              <a:t>1</a:t>
            </a:r>
            <a:r>
              <a:rPr lang="en-US" sz="1800" dirty="0" smtClean="0">
                <a:solidFill>
                  <a:srgbClr val="336600"/>
                </a:solidFill>
                <a:latin typeface="Adobe Garamond Pro Bold" panose="02020702060506020403" pitchFamily="18" charset="0"/>
              </a:rPr>
              <a:t>, V</a:t>
            </a:r>
            <a:r>
              <a:rPr lang="en-US" sz="1800" baseline="-25000" dirty="0" smtClean="0">
                <a:solidFill>
                  <a:srgbClr val="336600"/>
                </a:solidFill>
                <a:latin typeface="Adobe Garamond Pro Bold" panose="02020702060506020403" pitchFamily="18" charset="0"/>
              </a:rPr>
              <a:t>2</a:t>
            </a:r>
            <a:r>
              <a:rPr lang="en-US" sz="1800" dirty="0" smtClean="0">
                <a:solidFill>
                  <a:srgbClr val="336600"/>
                </a:solidFill>
                <a:latin typeface="Adobe Garamond Pro Bold" panose="02020702060506020403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336600"/>
                </a:solidFill>
                <a:latin typeface="Adobe Garamond Pro Bold" panose="02020702060506020403" pitchFamily="18" charset="0"/>
              </a:rPr>
              <a:t>#1 SPST Switch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336600"/>
                </a:solidFill>
                <a:latin typeface="Adobe Garamond Pro Bold" panose="02020702060506020403" pitchFamily="18" charset="0"/>
              </a:rPr>
              <a:t>#2 </a:t>
            </a:r>
            <a:r>
              <a:rPr lang="en-US" sz="1800" dirty="0">
                <a:solidFill>
                  <a:srgbClr val="336600"/>
                </a:solidFill>
                <a:latin typeface="Adobe Garamond Pro Bold" panose="02020702060506020403" pitchFamily="18" charset="0"/>
              </a:rPr>
              <a:t>stand-alone </a:t>
            </a:r>
            <a:r>
              <a:rPr lang="en-US" sz="1800" dirty="0" smtClean="0">
                <a:solidFill>
                  <a:srgbClr val="336600"/>
                </a:solidFill>
                <a:latin typeface="Adobe Garamond Pro Bold" panose="02020702060506020403" pitchFamily="18" charset="0"/>
              </a:rPr>
              <a:t>LNAs + SPST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336600"/>
                </a:solidFill>
                <a:latin typeface="Adobe Garamond Pro Bold" panose="02020702060506020403" pitchFamily="18" charset="0"/>
              </a:rPr>
              <a:t>RF </a:t>
            </a:r>
            <a:r>
              <a:rPr lang="en-US" sz="1800" dirty="0">
                <a:solidFill>
                  <a:srgbClr val="336600"/>
                </a:solidFill>
                <a:latin typeface="Adobe Garamond Pro Bold" panose="02020702060506020403" pitchFamily="18" charset="0"/>
              </a:rPr>
              <a:t>test </a:t>
            </a:r>
            <a:r>
              <a:rPr lang="en-US" sz="1800" dirty="0" smtClean="0">
                <a:solidFill>
                  <a:srgbClr val="336600"/>
                </a:solidFill>
                <a:latin typeface="Adobe Garamond Pro Bold" panose="02020702060506020403" pitchFamily="18" charset="0"/>
              </a:rPr>
              <a:t>structures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336600"/>
                </a:solidFill>
                <a:latin typeface="Adobe Garamond Pro Bold" panose="02020702060506020403" pitchFamily="18" charset="0"/>
              </a:rPr>
              <a:t>Discrete devices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336600"/>
                </a:solidFill>
                <a:latin typeface="Adobe Garamond Pro Bold" panose="02020702060506020403" pitchFamily="18" charset="0"/>
              </a:rPr>
              <a:t>PCM</a:t>
            </a:r>
            <a:endParaRPr lang="it-IT" sz="1800" dirty="0">
              <a:solidFill>
                <a:srgbClr val="336600"/>
              </a:solidFill>
              <a:latin typeface="Adobe Garamond Pro Bold" panose="02020702060506020403" pitchFamily="18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57482"/>
            <a:ext cx="2133600" cy="217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510" y="859567"/>
            <a:ext cx="2163763" cy="217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305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67172"/>
            <a:ext cx="7416824" cy="562075"/>
          </a:xfrm>
        </p:spPr>
        <p:txBody>
          <a:bodyPr/>
          <a:lstStyle/>
          <a:p>
            <a:r>
              <a:rPr lang="it-IT" dirty="0" err="1" smtClean="0"/>
              <a:t>Overall</a:t>
            </a:r>
            <a:r>
              <a:rPr lang="it-IT" dirty="0" smtClean="0"/>
              <a:t> </a:t>
            </a:r>
            <a:r>
              <a:rPr lang="it-IT" dirty="0" err="1" smtClean="0"/>
              <a:t>Summary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79712" y="2060848"/>
            <a:ext cx="5472608" cy="2448272"/>
          </a:xfrm>
        </p:spPr>
        <p:txBody>
          <a:bodyPr>
            <a:normAutofit fontScale="85000" lnSpcReduction="10000"/>
          </a:bodyPr>
          <a:lstStyle/>
          <a:p>
            <a:pPr marL="538149" indent="-538149"/>
            <a:r>
              <a:rPr lang="en-US" dirty="0" smtClean="0"/>
              <a:t>Introduction</a:t>
            </a:r>
          </a:p>
          <a:p>
            <a:pPr marL="538149" indent="-538149"/>
            <a:r>
              <a:rPr lang="en-US" dirty="0" smtClean="0"/>
              <a:t>Design Consolidation</a:t>
            </a:r>
          </a:p>
          <a:p>
            <a:pPr marL="538149" indent="-538149"/>
            <a:r>
              <a:rPr lang="en-US" dirty="0" smtClean="0"/>
              <a:t>Wafer </a:t>
            </a:r>
            <a:r>
              <a:rPr lang="en-US" dirty="0" err="1" smtClean="0"/>
              <a:t>Realisation</a:t>
            </a:r>
            <a:endParaRPr lang="en-US" dirty="0"/>
          </a:p>
          <a:p>
            <a:pPr marL="538149" indent="-538149"/>
            <a:r>
              <a:rPr lang="en-US" dirty="0" smtClean="0"/>
              <a:t>On-wafer Measurement Results</a:t>
            </a:r>
            <a:endParaRPr lang="en-US" dirty="0"/>
          </a:p>
          <a:p>
            <a:pPr marL="538149" indent="-538149"/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92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Wafer </a:t>
            </a:r>
            <a:r>
              <a:rPr lang="it-IT" dirty="0" err="1" smtClean="0"/>
              <a:t>Realisation</a:t>
            </a:r>
            <a:r>
              <a:rPr lang="it-IT" dirty="0" smtClean="0"/>
              <a:t> </a:t>
            </a:r>
            <a:r>
              <a:rPr lang="it-IT" dirty="0"/>
              <a:t>- </a:t>
            </a:r>
            <a:r>
              <a:rPr lang="it-IT" dirty="0" smtClean="0"/>
              <a:t>4</a:t>
            </a:r>
            <a:endParaRPr lang="it-IT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22" y="818979"/>
            <a:ext cx="6894562" cy="297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ttangolo 28"/>
          <p:cNvSpPr/>
          <p:nvPr/>
        </p:nvSpPr>
        <p:spPr>
          <a:xfrm>
            <a:off x="107504" y="3861048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336600"/>
                </a:solidFill>
                <a:latin typeface="Adobe Garamond Pro Bold" panose="02020702060506020403" pitchFamily="18" charset="0"/>
              </a:rPr>
              <a:t>First batch composed by wafers SLX4_CF01, CF02 and ID05 were processed with a wrong mask-set (SCFE-LDO-NCR-001), where switches belonging to the MMIC SCFE V2 were missing. </a:t>
            </a:r>
          </a:p>
          <a:p>
            <a:pPr algn="just"/>
            <a:r>
              <a:rPr lang="en-US" sz="1400" dirty="0">
                <a:solidFill>
                  <a:srgbClr val="336600"/>
                </a:solidFill>
                <a:latin typeface="Adobe Garamond Pro Bold" panose="02020702060506020403" pitchFamily="18" charset="0"/>
              </a:rPr>
              <a:t>Process have so been started on batch 2 composed by wafers SLX4_CG01, CF10, ID09 and ID10. </a:t>
            </a:r>
          </a:p>
          <a:p>
            <a:pPr algn="just"/>
            <a:r>
              <a:rPr lang="en-US" sz="1400" dirty="0">
                <a:solidFill>
                  <a:srgbClr val="336600"/>
                </a:solidFill>
                <a:latin typeface="Adobe Garamond Pro Bold" panose="02020702060506020403" pitchFamily="18" charset="0"/>
              </a:rPr>
              <a:t>A breakdown voltage issue occurs in different ways on Batch 2 wafers. In particular: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6600"/>
                </a:solidFill>
                <a:latin typeface="Adobe Garamond Pro Bold" panose="02020702060506020403" pitchFamily="18" charset="0"/>
              </a:rPr>
              <a:t>CF10</a:t>
            </a:r>
            <a:r>
              <a:rPr lang="en-US" sz="1400" dirty="0">
                <a:solidFill>
                  <a:srgbClr val="336600"/>
                </a:solidFill>
                <a:latin typeface="Adobe Garamond Pro Bold" panose="02020702060506020403" pitchFamily="18" charset="0"/>
              </a:rPr>
              <a:t>: very low breakdown voltage at the end of front side. Process aborted.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6600"/>
                </a:solidFill>
                <a:latin typeface="Adobe Garamond Pro Bold" panose="02020702060506020403" pitchFamily="18" charset="0"/>
              </a:rPr>
              <a:t>CG01</a:t>
            </a:r>
            <a:r>
              <a:rPr lang="en-US" sz="1400" dirty="0">
                <a:solidFill>
                  <a:srgbClr val="336600"/>
                </a:solidFill>
                <a:latin typeface="Adobe Garamond Pro Bold" panose="02020702060506020403" pitchFamily="18" charset="0"/>
              </a:rPr>
              <a:t>, ID09: breakdown voltage lower than the specs (≈65V instead of &gt;100V);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336600"/>
                </a:solidFill>
                <a:latin typeface="Adobe Garamond Pro Bold" panose="02020702060506020403" pitchFamily="18" charset="0"/>
              </a:rPr>
              <a:t>ID10</a:t>
            </a:r>
            <a:r>
              <a:rPr lang="en-US" sz="1400" dirty="0">
                <a:solidFill>
                  <a:srgbClr val="336600"/>
                </a:solidFill>
                <a:latin typeface="Adobe Garamond Pro Bold" panose="02020702060506020403" pitchFamily="18" charset="0"/>
              </a:rPr>
              <a:t>: breakdown voltage in line with the specs. </a:t>
            </a:r>
          </a:p>
          <a:p>
            <a:pPr algn="just"/>
            <a:endParaRPr lang="it-IT" sz="1400" dirty="0">
              <a:solidFill>
                <a:srgbClr val="336600"/>
              </a:solidFill>
              <a:latin typeface="Adobe Garamond Pro Bold" panose="02020702060506020403" pitchFamily="18" charset="0"/>
            </a:endParaRPr>
          </a:p>
          <a:p>
            <a:pPr algn="just"/>
            <a:r>
              <a:rPr lang="en-US" sz="1400" dirty="0">
                <a:solidFill>
                  <a:srgbClr val="336600"/>
                </a:solidFill>
                <a:latin typeface="Adobe Garamond Pro Bold" panose="02020702060506020403" pitchFamily="18" charset="0"/>
              </a:rPr>
              <a:t>As a backup solution, a further batch (CH10 and CH11) has been started. </a:t>
            </a:r>
          </a:p>
          <a:p>
            <a:pPr algn="just"/>
            <a:r>
              <a:rPr lang="en-US" sz="1400" dirty="0">
                <a:solidFill>
                  <a:srgbClr val="336600"/>
                </a:solidFill>
                <a:latin typeface="Adobe Garamond Pro Bold" panose="02020702060506020403" pitchFamily="18" charset="0"/>
              </a:rPr>
              <a:t>All the wafers of batch 2 have been completed in terms of fabrication as well as DC, Pulsed and RF </a:t>
            </a:r>
            <a:r>
              <a:rPr lang="en-US" sz="1400" dirty="0" err="1" smtClean="0">
                <a:solidFill>
                  <a:srgbClr val="336600"/>
                </a:solidFill>
                <a:latin typeface="Adobe Garamond Pro Bold" panose="02020702060506020403" pitchFamily="18" charset="0"/>
              </a:rPr>
              <a:t>characterisation</a:t>
            </a:r>
            <a:r>
              <a:rPr lang="en-US" sz="1400" dirty="0" smtClean="0">
                <a:solidFill>
                  <a:srgbClr val="336600"/>
                </a:solidFill>
                <a:latin typeface="Adobe Garamond Pro Bold" panose="02020702060506020403" pitchFamily="18" charset="0"/>
              </a:rPr>
              <a:t>.</a:t>
            </a:r>
          </a:p>
          <a:p>
            <a:pPr algn="just"/>
            <a:endParaRPr lang="en-US" sz="1400" dirty="0">
              <a:solidFill>
                <a:srgbClr val="336600"/>
              </a:solidFill>
              <a:latin typeface="Adobe Garamond Pro Bold" panose="02020702060506020403" pitchFamily="18" charset="0"/>
            </a:endParaRPr>
          </a:p>
          <a:p>
            <a:pPr algn="just"/>
            <a:r>
              <a:rPr lang="en-US" sz="1400" dirty="0" smtClean="0">
                <a:solidFill>
                  <a:srgbClr val="336600"/>
                </a:solidFill>
                <a:latin typeface="Adobe Garamond Pro Bold" panose="02020702060506020403" pitchFamily="18" charset="0"/>
              </a:rPr>
              <a:t>A total of 9 wafers (3 batches) have been dedicated to this project.</a:t>
            </a:r>
            <a:endParaRPr lang="it-IT" sz="1400" dirty="0">
              <a:solidFill>
                <a:srgbClr val="336600"/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477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Wafer </a:t>
            </a:r>
            <a:r>
              <a:rPr lang="it-IT" dirty="0" err="1"/>
              <a:t>Realisation</a:t>
            </a:r>
            <a:r>
              <a:rPr lang="it-IT" dirty="0"/>
              <a:t> </a:t>
            </a:r>
            <a:r>
              <a:rPr lang="it-IT" dirty="0" smtClean="0"/>
              <a:t>– RF Screening on P10D</a:t>
            </a: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32519"/>
            <a:ext cx="80772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39552" y="1187460"/>
            <a:ext cx="57579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CG01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350556" y="1187460"/>
            <a:ext cx="5229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ID09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164932" y="1187460"/>
            <a:ext cx="5229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ID10</a:t>
            </a:r>
            <a:endParaRPr lang="it-IT" sz="1400" dirty="0">
              <a:solidFill>
                <a:srgbClr val="FF0000"/>
              </a:solidFill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901838"/>
              </p:ext>
            </p:extLst>
          </p:nvPr>
        </p:nvGraphicFramePr>
        <p:xfrm>
          <a:off x="380046" y="4628675"/>
          <a:ext cx="5488098" cy="1569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8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1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44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89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002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Main RF </a:t>
                      </a:r>
                      <a:r>
                        <a:rPr lang="en-US" sz="1200" dirty="0" err="1">
                          <a:effectLst/>
                        </a:rPr>
                        <a:t>FoM</a:t>
                      </a:r>
                      <a:r>
                        <a:rPr lang="en-US" sz="1200" dirty="0">
                          <a:effectLst/>
                        </a:rPr>
                        <a:t> on P10D CPW – End of Front Side</a:t>
                      </a:r>
                      <a:endParaRPr lang="it-IT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2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it-IT" sz="1200" b="1" dirty="0" err="1">
                          <a:solidFill>
                            <a:schemeClr val="bg1"/>
                          </a:solidFill>
                          <a:effectLst/>
                        </a:rPr>
                        <a:t>ft</a:t>
                      </a: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</a:rPr>
                        <a:t>[GHz] 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it-IT" sz="1200" b="1" dirty="0" err="1">
                          <a:solidFill>
                            <a:schemeClr val="bg1"/>
                          </a:solidFill>
                          <a:effectLst/>
                        </a:rPr>
                        <a:t>fMAX</a:t>
                      </a: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</a:rPr>
                        <a:t>[GHz] 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</a:rPr>
                        <a:t> Gmax@5.5GHz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</a:rPr>
                        <a:t>[dB] 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</a:rPr>
                        <a:t> Pout@30V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</a:rPr>
                        <a:t>[W/mm]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Drain Eff.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[%]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 Yield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[%] 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Ref.</a:t>
                      </a:r>
                      <a:endParaRPr lang="it-IT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22,50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49,00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18,40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6,50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74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</a:rPr>
                        <a:t>&gt;60</a:t>
                      </a:r>
                      <a:endParaRPr lang="it-IT" sz="11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SLX4_CG01</a:t>
                      </a:r>
                      <a:endParaRPr lang="it-IT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22,41</a:t>
                      </a:r>
                      <a:endParaRPr lang="it-IT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41,90</a:t>
                      </a:r>
                      <a:endParaRPr lang="it-IT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19,70</a:t>
                      </a:r>
                      <a:endParaRPr lang="it-IT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7,04</a:t>
                      </a:r>
                      <a:endParaRPr lang="it-IT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67,88</a:t>
                      </a:r>
                      <a:endParaRPr lang="it-IT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61</a:t>
                      </a:r>
                      <a:endParaRPr lang="it-IT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SLX4_ID09</a:t>
                      </a:r>
                      <a:endParaRPr lang="it-IT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21,49</a:t>
                      </a:r>
                      <a:endParaRPr lang="it-IT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46,94</a:t>
                      </a:r>
                      <a:endParaRPr lang="it-IT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19,58</a:t>
                      </a:r>
                      <a:endParaRPr lang="it-IT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6,90</a:t>
                      </a:r>
                      <a:endParaRPr lang="it-IT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69,76</a:t>
                      </a:r>
                      <a:endParaRPr lang="it-IT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74</a:t>
                      </a:r>
                      <a:endParaRPr lang="it-IT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SLX4_ID1</a:t>
                      </a:r>
                      <a:r>
                        <a:rPr lang="it-IT" sz="1200">
                          <a:effectLst/>
                        </a:rPr>
                        <a:t>0</a:t>
                      </a:r>
                      <a:endParaRPr lang="it-IT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20,95</a:t>
                      </a:r>
                      <a:endParaRPr lang="it-IT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42,77</a:t>
                      </a:r>
                      <a:endParaRPr lang="it-IT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19,29</a:t>
                      </a:r>
                      <a:endParaRPr lang="it-IT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6,62</a:t>
                      </a:r>
                      <a:endParaRPr lang="it-IT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69,10</a:t>
                      </a:r>
                      <a:endParaRPr lang="it-IT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  <a:endParaRPr lang="it-IT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Rettangolo 8"/>
          <p:cNvSpPr/>
          <p:nvPr/>
        </p:nvSpPr>
        <p:spPr>
          <a:xfrm>
            <a:off x="380046" y="6217567"/>
            <a:ext cx="54880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Adobe Garamond Pro" panose="02020502060506020403"/>
              </a:rPr>
              <a:t>RF measurements are in line with the specs.</a:t>
            </a:r>
            <a:endParaRPr lang="it-IT" sz="1400" dirty="0">
              <a:solidFill>
                <a:srgbClr val="FF0000"/>
              </a:solidFill>
              <a:latin typeface="Adobe Garamond Pro" panose="02020502060506020403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940152" y="4437112"/>
            <a:ext cx="29523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solidFill>
                  <a:srgbClr val="006600"/>
                </a:solidFill>
                <a:latin typeface="Adobe Garamond Pro" panose="02020502060506020403"/>
              </a:rPr>
              <a:t>Considering: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6600"/>
                </a:solidFill>
                <a:latin typeface="Adobe Garamond Pro" panose="02020502060506020403"/>
              </a:rPr>
              <a:t>3 functions (HPA</a:t>
            </a:r>
            <a:r>
              <a:rPr lang="en-US" sz="1400" dirty="0">
                <a:solidFill>
                  <a:srgbClr val="006600"/>
                </a:solidFill>
                <a:latin typeface="Adobe Garamond Pro" panose="02020502060506020403"/>
              </a:rPr>
              <a:t>, LNA and SPST) </a:t>
            </a:r>
            <a:r>
              <a:rPr lang="en-US" sz="1400" dirty="0" smtClean="0">
                <a:solidFill>
                  <a:srgbClr val="006600"/>
                </a:solidFill>
                <a:latin typeface="Adobe Garamond Pro" panose="02020502060506020403"/>
              </a:rPr>
              <a:t>in the SCFE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6600"/>
                </a:solidFill>
                <a:latin typeface="Adobe Garamond Pro" panose="02020502060506020403"/>
              </a:rPr>
              <a:t>the </a:t>
            </a:r>
            <a:r>
              <a:rPr lang="en-US" sz="1400" dirty="0">
                <a:solidFill>
                  <a:srgbClr val="006600"/>
                </a:solidFill>
                <a:latin typeface="Adobe Garamond Pro" panose="02020502060506020403"/>
              </a:rPr>
              <a:t>High Power GaN C-Band TRM Demonstrator </a:t>
            </a:r>
            <a:r>
              <a:rPr lang="en-US" sz="1400" dirty="0" smtClean="0">
                <a:solidFill>
                  <a:srgbClr val="006600"/>
                </a:solidFill>
                <a:latin typeface="Adobe Garamond Pro" panose="02020502060506020403"/>
              </a:rPr>
              <a:t>yield (best case 72%);</a:t>
            </a:r>
          </a:p>
          <a:p>
            <a:pPr algn="just"/>
            <a:endParaRPr lang="en-US" sz="1400" dirty="0" smtClean="0">
              <a:solidFill>
                <a:srgbClr val="006600"/>
              </a:solidFill>
              <a:latin typeface="Adobe Garamond Pro" panose="02020502060506020403"/>
            </a:endParaRPr>
          </a:p>
          <a:p>
            <a:pPr algn="just"/>
            <a:r>
              <a:rPr lang="en-US" sz="1400" dirty="0" smtClean="0">
                <a:solidFill>
                  <a:srgbClr val="006600"/>
                </a:solidFill>
                <a:latin typeface="Adobe Garamond Pro" panose="02020502060506020403"/>
              </a:rPr>
              <a:t>a </a:t>
            </a:r>
            <a:r>
              <a:rPr lang="en-US" sz="1400" dirty="0">
                <a:solidFill>
                  <a:srgbClr val="006600"/>
                </a:solidFill>
                <a:latin typeface="Adobe Garamond Pro" panose="02020502060506020403"/>
              </a:rPr>
              <a:t>total </a:t>
            </a:r>
            <a:r>
              <a:rPr lang="en-US" sz="1400" dirty="0" smtClean="0">
                <a:solidFill>
                  <a:srgbClr val="006600"/>
                </a:solidFill>
                <a:latin typeface="Adobe Garamond Pro" panose="02020502060506020403"/>
              </a:rPr>
              <a:t>yield lower than 10% can </a:t>
            </a:r>
            <a:r>
              <a:rPr lang="en-US" sz="1400" dirty="0">
                <a:solidFill>
                  <a:srgbClr val="006600"/>
                </a:solidFill>
                <a:latin typeface="Adobe Garamond Pro" panose="02020502060506020403"/>
              </a:rPr>
              <a:t>be </a:t>
            </a:r>
            <a:r>
              <a:rPr lang="en-US" sz="1400" dirty="0" smtClean="0">
                <a:solidFill>
                  <a:srgbClr val="006600"/>
                </a:solidFill>
                <a:latin typeface="Adobe Garamond Pro" panose="02020502060506020403"/>
              </a:rPr>
              <a:t>foreseen for the complete SCFE.</a:t>
            </a:r>
            <a:endParaRPr lang="it-IT" sz="1400" dirty="0">
              <a:solidFill>
                <a:srgbClr val="006600"/>
              </a:solidFill>
              <a:latin typeface="Adobe Garamond Pro" panose="02020502060506020403"/>
            </a:endParaRPr>
          </a:p>
        </p:txBody>
      </p:sp>
    </p:spTree>
    <p:extLst>
      <p:ext uri="{BB962C8B-B14F-4D97-AF65-F5344CB8AC3E}">
        <p14:creationId xmlns:p14="http://schemas.microsoft.com/office/powerpoint/2010/main" val="3189013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Wafer </a:t>
            </a:r>
            <a:r>
              <a:rPr lang="it-IT" dirty="0" err="1"/>
              <a:t>Realisation</a:t>
            </a:r>
            <a:r>
              <a:rPr lang="it-IT" dirty="0"/>
              <a:t> – SLX4_ID10 – SCFE </a:t>
            </a:r>
            <a:r>
              <a:rPr lang="it-IT" dirty="0" smtClean="0"/>
              <a:t>V1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5364088" y="1493069"/>
            <a:ext cx="367240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 smtClean="0">
                <a:solidFill>
                  <a:srgbClr val="006600"/>
                </a:solidFill>
                <a:latin typeface="Adobe Garamond Pro Bold" panose="02020702060506020403" pitchFamily="18" charset="0"/>
              </a:rPr>
              <a:t>Screening criteria:</a:t>
            </a:r>
          </a:p>
          <a:p>
            <a:pPr algn="just"/>
            <a:r>
              <a:rPr lang="en-US" sz="1400" dirty="0" smtClean="0">
                <a:solidFill>
                  <a:srgbClr val="006600"/>
                </a:solidFill>
                <a:latin typeface="Adobe Garamond Pro Bold" panose="02020702060506020403" pitchFamily="18" charset="0"/>
              </a:rPr>
              <a:t>All </a:t>
            </a:r>
            <a:r>
              <a:rPr lang="en-US" sz="1400" dirty="0">
                <a:solidFill>
                  <a:srgbClr val="006600"/>
                </a:solidFill>
                <a:latin typeface="Adobe Garamond Pro Bold" panose="02020702060506020403" pitchFamily="18" charset="0"/>
              </a:rPr>
              <a:t>the LNAs V</a:t>
            </a:r>
            <a:r>
              <a:rPr lang="en-US" sz="1400" baseline="-25000" dirty="0">
                <a:solidFill>
                  <a:srgbClr val="006600"/>
                </a:solidFill>
                <a:latin typeface="Adobe Garamond Pro Bold" panose="02020702060506020403" pitchFamily="18" charset="0"/>
              </a:rPr>
              <a:t>1</a:t>
            </a:r>
            <a:r>
              <a:rPr lang="en-US" sz="1400" dirty="0">
                <a:solidFill>
                  <a:srgbClr val="006600"/>
                </a:solidFill>
                <a:latin typeface="Adobe Garamond Pro Bold" panose="02020702060506020403" pitchFamily="18" charset="0"/>
              </a:rPr>
              <a:t> have been measured as a wafer screening, and so only the functioning Rx chain dies, even if out of specs (KORF), have been measured also in terms of </a:t>
            </a:r>
            <a:r>
              <a:rPr lang="en-US" sz="1400" dirty="0" err="1">
                <a:solidFill>
                  <a:srgbClr val="006600"/>
                </a:solidFill>
                <a:latin typeface="Adobe Garamond Pro Bold" panose="02020702060506020403" pitchFamily="18" charset="0"/>
              </a:rPr>
              <a:t>Tx</a:t>
            </a:r>
            <a:r>
              <a:rPr lang="en-US" sz="1400" dirty="0">
                <a:solidFill>
                  <a:srgbClr val="006600"/>
                </a:solidFill>
                <a:latin typeface="Adobe Garamond Pro Bold" panose="02020702060506020403" pitchFamily="18" charset="0"/>
              </a:rPr>
              <a:t> chain</a:t>
            </a:r>
            <a:r>
              <a:rPr lang="en-US" sz="1400" dirty="0" smtClean="0">
                <a:solidFill>
                  <a:srgbClr val="006600"/>
                </a:solidFill>
                <a:latin typeface="Adobe Garamond Pro Bold" panose="02020702060506020403" pitchFamily="18" charset="0"/>
              </a:rPr>
              <a:t>.</a:t>
            </a:r>
          </a:p>
          <a:p>
            <a:pPr algn="just"/>
            <a:r>
              <a:rPr lang="en-US" sz="1400" dirty="0" smtClean="0">
                <a:solidFill>
                  <a:srgbClr val="006600"/>
                </a:solidFill>
                <a:latin typeface="Adobe Garamond Pro Bold" panose="02020702060506020403" pitchFamily="18" charset="0"/>
              </a:rPr>
              <a:t>Derogation has been selected in order to indicate working SCFEs, even if not properly within the specs due to the complexity of the design and fabrication related to a very large area and multi-functional MMIC.</a:t>
            </a:r>
            <a:endParaRPr lang="it-IT" sz="1400" dirty="0">
              <a:solidFill>
                <a:srgbClr val="006600"/>
              </a:solidFill>
              <a:latin typeface="Adobe Garamond Pro Bold" panose="02020702060506020403" pitchFamily="18" charset="0"/>
            </a:endParaRPr>
          </a:p>
          <a:p>
            <a:endParaRPr lang="en-US" sz="1400" dirty="0" smtClean="0">
              <a:solidFill>
                <a:srgbClr val="006600"/>
              </a:solidFill>
              <a:latin typeface="Adobe Garamond Pro Bold" panose="02020702060506020403" pitchFamily="18" charset="0"/>
            </a:endParaRPr>
          </a:p>
          <a:p>
            <a:r>
              <a:rPr lang="en-US" sz="1400" u="sng" dirty="0" smtClean="0">
                <a:solidFill>
                  <a:srgbClr val="006600"/>
                </a:solidFill>
                <a:latin typeface="Adobe Garamond Pro Bold" panose="02020702060506020403" pitchFamily="18" charset="0"/>
              </a:rPr>
              <a:t>Spec1 (SCFE): Dies E6, G5</a:t>
            </a:r>
          </a:p>
          <a:p>
            <a:r>
              <a:rPr lang="en-US" sz="1400" dirty="0" err="1" smtClean="0">
                <a:solidFill>
                  <a:srgbClr val="006600"/>
                </a:solidFill>
                <a:latin typeface="Adobe Garamond Pro Bold" panose="02020702060506020403" pitchFamily="18" charset="0"/>
              </a:rPr>
              <a:t>Tx</a:t>
            </a:r>
            <a:r>
              <a:rPr lang="en-US" sz="1400" dirty="0" smtClean="0">
                <a:solidFill>
                  <a:srgbClr val="006600"/>
                </a:solidFill>
                <a:latin typeface="Adobe Garamond Pro Bold" panose="02020702060506020403" pitchFamily="18" charset="0"/>
              </a:rPr>
              <a:t> mode: Pout&gt;46dBm, Linear Gain= </a:t>
            </a:r>
            <a:r>
              <a:rPr lang="en-US" sz="1400" dirty="0">
                <a:solidFill>
                  <a:srgbClr val="006600"/>
                </a:solidFill>
                <a:latin typeface="Adobe Garamond Pro Bold" panose="02020702060506020403" pitchFamily="18" charset="0"/>
              </a:rPr>
              <a:t>43dB</a:t>
            </a:r>
            <a:endParaRPr lang="en-US" sz="1400" dirty="0" smtClean="0">
              <a:solidFill>
                <a:srgbClr val="006600"/>
              </a:solidFill>
              <a:latin typeface="Adobe Garamond Pro Bold" panose="02020702060506020403" pitchFamily="18" charset="0"/>
            </a:endParaRPr>
          </a:p>
          <a:p>
            <a:r>
              <a:rPr lang="en-US" sz="1400" dirty="0" smtClean="0">
                <a:solidFill>
                  <a:srgbClr val="006600"/>
                </a:solidFill>
                <a:latin typeface="Adobe Garamond Pro Bold" panose="02020702060506020403" pitchFamily="18" charset="0"/>
              </a:rPr>
              <a:t>Rx mode: Gain&gt;36dB, NF&lt;3dB</a:t>
            </a:r>
            <a:endParaRPr lang="en-US" sz="1400" dirty="0">
              <a:solidFill>
                <a:srgbClr val="006600"/>
              </a:solidFill>
              <a:latin typeface="Adobe Garamond Pro Bold" panose="02020702060506020403" pitchFamily="18" charset="0"/>
            </a:endParaRPr>
          </a:p>
          <a:p>
            <a:endParaRPr lang="en-US" sz="1400" dirty="0" smtClean="0">
              <a:solidFill>
                <a:srgbClr val="006600"/>
              </a:solidFill>
              <a:latin typeface="Adobe Garamond Pro Bold" panose="02020702060506020403" pitchFamily="18" charset="0"/>
            </a:endParaRPr>
          </a:p>
          <a:p>
            <a:r>
              <a:rPr lang="en-US" sz="1400" u="sng" dirty="0" smtClean="0">
                <a:solidFill>
                  <a:srgbClr val="006600"/>
                </a:solidFill>
                <a:latin typeface="Adobe Garamond Pro Bold" panose="02020702060506020403" pitchFamily="18" charset="0"/>
              </a:rPr>
              <a:t>Spec2 (derogation): Dies G8, C3, G3</a:t>
            </a:r>
          </a:p>
          <a:p>
            <a:r>
              <a:rPr lang="it-IT" sz="1400" dirty="0" smtClean="0">
                <a:solidFill>
                  <a:srgbClr val="006600"/>
                </a:solidFill>
                <a:latin typeface="Adobe Garamond Pro Bold" panose="02020702060506020403" pitchFamily="18" charset="0"/>
              </a:rPr>
              <a:t>Gain </a:t>
            </a:r>
            <a:r>
              <a:rPr lang="it-IT" sz="1400" dirty="0" err="1" smtClean="0">
                <a:solidFill>
                  <a:srgbClr val="006600"/>
                </a:solidFill>
                <a:latin typeface="Adobe Garamond Pro Bold" panose="02020702060506020403" pitchFamily="18" charset="0"/>
              </a:rPr>
              <a:t>Rx</a:t>
            </a:r>
            <a:r>
              <a:rPr lang="it-IT" sz="1400" dirty="0" smtClean="0">
                <a:solidFill>
                  <a:srgbClr val="006600"/>
                </a:solidFill>
                <a:latin typeface="Adobe Garamond Pro Bold" panose="02020702060506020403" pitchFamily="18" charset="0"/>
              </a:rPr>
              <a:t>&gt;20dB, NF&lt;4.5dB</a:t>
            </a:r>
            <a:endParaRPr lang="en-US" sz="1400" dirty="0">
              <a:solidFill>
                <a:srgbClr val="006600"/>
              </a:solidFill>
              <a:latin typeface="Adobe Garamond Pro Bold" panose="02020702060506020403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3" y="1268760"/>
            <a:ext cx="5280025" cy="433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082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67171"/>
            <a:ext cx="7704856" cy="562074"/>
          </a:xfrm>
        </p:spPr>
        <p:txBody>
          <a:bodyPr/>
          <a:lstStyle/>
          <a:p>
            <a:r>
              <a:rPr lang="it-IT" dirty="0"/>
              <a:t>Wafer </a:t>
            </a:r>
            <a:r>
              <a:rPr lang="it-IT" dirty="0" err="1"/>
              <a:t>Realisation</a:t>
            </a:r>
            <a:r>
              <a:rPr lang="it-IT" dirty="0"/>
              <a:t> – SLX4_CG01 – SCFE V2</a:t>
            </a:r>
          </a:p>
        </p:txBody>
      </p:sp>
      <p:sp>
        <p:nvSpPr>
          <p:cNvPr id="4" name="Rettangolo 3"/>
          <p:cNvSpPr/>
          <p:nvPr/>
        </p:nvSpPr>
        <p:spPr>
          <a:xfrm>
            <a:off x="5436096" y="1484784"/>
            <a:ext cx="367240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 smtClean="0">
                <a:solidFill>
                  <a:srgbClr val="006600"/>
                </a:solidFill>
                <a:latin typeface="Adobe Garamond Pro Bold" panose="02020702060506020403" pitchFamily="18" charset="0"/>
              </a:rPr>
              <a:t>Screening criteria:</a:t>
            </a:r>
          </a:p>
          <a:p>
            <a:r>
              <a:rPr lang="en-US" sz="1400" dirty="0">
                <a:solidFill>
                  <a:srgbClr val="006600"/>
                </a:solidFill>
                <a:latin typeface="Adobe Garamond Pro Bold" panose="02020702060506020403" pitchFamily="18" charset="0"/>
              </a:rPr>
              <a:t>All the LNAs and HPAs </a:t>
            </a:r>
            <a:r>
              <a:rPr lang="en-US" sz="1400" dirty="0" smtClean="0">
                <a:solidFill>
                  <a:srgbClr val="006600"/>
                </a:solidFill>
                <a:latin typeface="Adobe Garamond Pro Bold" panose="02020702060506020403" pitchFamily="18" charset="0"/>
              </a:rPr>
              <a:t>V</a:t>
            </a:r>
            <a:r>
              <a:rPr lang="en-US" sz="1400" baseline="-25000" dirty="0" smtClean="0">
                <a:solidFill>
                  <a:srgbClr val="006600"/>
                </a:solidFill>
                <a:latin typeface="Adobe Garamond Pro Bold" panose="02020702060506020403" pitchFamily="18" charset="0"/>
              </a:rPr>
              <a:t>2</a:t>
            </a:r>
            <a:r>
              <a:rPr lang="en-US" sz="1400" dirty="0" smtClean="0">
                <a:solidFill>
                  <a:srgbClr val="006600"/>
                </a:solidFill>
                <a:latin typeface="Adobe Garamond Pro Bold" panose="02020702060506020403" pitchFamily="18" charset="0"/>
              </a:rPr>
              <a:t> </a:t>
            </a:r>
            <a:r>
              <a:rPr lang="en-US" sz="1400" dirty="0">
                <a:solidFill>
                  <a:srgbClr val="006600"/>
                </a:solidFill>
                <a:latin typeface="Adobe Garamond Pro Bold" panose="02020702060506020403" pitchFamily="18" charset="0"/>
              </a:rPr>
              <a:t>have been measured</a:t>
            </a:r>
            <a:r>
              <a:rPr lang="en-US" sz="1400" dirty="0" smtClean="0">
                <a:solidFill>
                  <a:srgbClr val="006600"/>
                </a:solidFill>
                <a:latin typeface="Adobe Garamond Pro Bold" panose="02020702060506020403" pitchFamily="18" charset="0"/>
              </a:rPr>
              <a:t>.</a:t>
            </a:r>
          </a:p>
          <a:p>
            <a:pPr algn="just"/>
            <a:r>
              <a:rPr lang="en-US" sz="1400" dirty="0">
                <a:solidFill>
                  <a:srgbClr val="006600"/>
                </a:solidFill>
                <a:latin typeface="Adobe Garamond Pro Bold" panose="02020702060506020403" pitchFamily="18" charset="0"/>
              </a:rPr>
              <a:t>Derogation has been selected in order to indicate working SCFE, even if not properly within the specs due to the complexity of the design and fabrication related to a very large area and multi-functional </a:t>
            </a:r>
            <a:r>
              <a:rPr lang="en-US" sz="1400" dirty="0" smtClean="0">
                <a:solidFill>
                  <a:srgbClr val="006600"/>
                </a:solidFill>
                <a:latin typeface="Adobe Garamond Pro Bold" panose="02020702060506020403" pitchFamily="18" charset="0"/>
              </a:rPr>
              <a:t>MMIC</a:t>
            </a:r>
            <a:r>
              <a:rPr lang="en-US" sz="1400" dirty="0">
                <a:solidFill>
                  <a:srgbClr val="006600"/>
                </a:solidFill>
                <a:latin typeface="Adobe Garamond Pro Bold" panose="02020702060506020403" pitchFamily="18" charset="0"/>
              </a:rPr>
              <a:t>.</a:t>
            </a:r>
            <a:endParaRPr lang="it-IT" sz="1400" dirty="0">
              <a:solidFill>
                <a:srgbClr val="006600"/>
              </a:solidFill>
              <a:latin typeface="Adobe Garamond Pro Bold" panose="02020702060506020403" pitchFamily="18" charset="0"/>
            </a:endParaRPr>
          </a:p>
          <a:p>
            <a:endParaRPr lang="en-US" sz="1400" dirty="0">
              <a:solidFill>
                <a:srgbClr val="006600"/>
              </a:solidFill>
              <a:latin typeface="Adobe Garamond Pro Bold" panose="02020702060506020403" pitchFamily="18" charset="0"/>
            </a:endParaRPr>
          </a:p>
          <a:p>
            <a:endParaRPr lang="en-US" sz="1400" dirty="0" smtClean="0">
              <a:solidFill>
                <a:srgbClr val="006600"/>
              </a:solidFill>
              <a:latin typeface="Adobe Garamond Pro Bold" panose="02020702060506020403" pitchFamily="18" charset="0"/>
            </a:endParaRPr>
          </a:p>
          <a:p>
            <a:r>
              <a:rPr lang="en-US" sz="1400" u="sng" dirty="0" smtClean="0">
                <a:solidFill>
                  <a:srgbClr val="006600"/>
                </a:solidFill>
                <a:latin typeface="Adobe Garamond Pro Bold" panose="02020702060506020403" pitchFamily="18" charset="0"/>
              </a:rPr>
              <a:t>Spec1 (SCFE): Die H7</a:t>
            </a:r>
          </a:p>
          <a:p>
            <a:r>
              <a:rPr lang="en-US" sz="1400" dirty="0" err="1" smtClean="0">
                <a:solidFill>
                  <a:srgbClr val="006600"/>
                </a:solidFill>
                <a:latin typeface="Adobe Garamond Pro Bold" panose="02020702060506020403" pitchFamily="18" charset="0"/>
              </a:rPr>
              <a:t>Tx</a:t>
            </a:r>
            <a:r>
              <a:rPr lang="en-US" sz="1400" dirty="0" smtClean="0">
                <a:solidFill>
                  <a:srgbClr val="006600"/>
                </a:solidFill>
                <a:latin typeface="Adobe Garamond Pro Bold" panose="02020702060506020403" pitchFamily="18" charset="0"/>
              </a:rPr>
              <a:t> mode: Pout&gt;45,5dBm, Linear Gain= 41,5dB</a:t>
            </a:r>
          </a:p>
          <a:p>
            <a:r>
              <a:rPr lang="en-US" sz="1400" dirty="0" smtClean="0">
                <a:solidFill>
                  <a:srgbClr val="006600"/>
                </a:solidFill>
                <a:latin typeface="Adobe Garamond Pro Bold" panose="02020702060506020403" pitchFamily="18" charset="0"/>
              </a:rPr>
              <a:t>Rx mode: Gain&gt;34dB, NF&lt;3,5dB</a:t>
            </a:r>
            <a:endParaRPr lang="en-US" sz="1400" dirty="0">
              <a:solidFill>
                <a:srgbClr val="006600"/>
              </a:solidFill>
              <a:latin typeface="Adobe Garamond Pro Bold" panose="02020702060506020403" pitchFamily="18" charset="0"/>
            </a:endParaRPr>
          </a:p>
          <a:p>
            <a:endParaRPr lang="en-US" sz="1400" dirty="0" smtClean="0">
              <a:solidFill>
                <a:srgbClr val="006600"/>
              </a:solidFill>
              <a:latin typeface="Adobe Garamond Pro Bold" panose="02020702060506020403" pitchFamily="18" charset="0"/>
            </a:endParaRPr>
          </a:p>
          <a:p>
            <a:r>
              <a:rPr lang="en-US" sz="1400" u="sng" dirty="0" smtClean="0">
                <a:solidFill>
                  <a:srgbClr val="006600"/>
                </a:solidFill>
                <a:latin typeface="Adobe Garamond Pro Bold" panose="02020702060506020403" pitchFamily="18" charset="0"/>
              </a:rPr>
              <a:t>Spec2 (derogation): Die F4</a:t>
            </a:r>
          </a:p>
          <a:p>
            <a:r>
              <a:rPr lang="it-IT" sz="1400" dirty="0" smtClean="0">
                <a:solidFill>
                  <a:srgbClr val="006600"/>
                </a:solidFill>
                <a:latin typeface="Adobe Garamond Pro Bold" panose="02020702060506020403" pitchFamily="18" charset="0"/>
              </a:rPr>
              <a:t>NF&lt;4.5dB</a:t>
            </a:r>
            <a:endParaRPr lang="en-US" sz="1400" dirty="0">
              <a:solidFill>
                <a:srgbClr val="006600"/>
              </a:solidFill>
              <a:latin typeface="Adobe Garamond Pro Bold" panose="02020702060506020403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8" y="1257052"/>
            <a:ext cx="5295900" cy="433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808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On-wafer </a:t>
            </a:r>
            <a:r>
              <a:rPr lang="en-US" dirty="0" smtClean="0"/>
              <a:t>Results - Rx chain V1</a:t>
            </a: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6084168" y="1187451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dobe Garamond Pro" panose="02020502060506020403"/>
              </a:rPr>
              <a:t>SLX4 ID10</a:t>
            </a:r>
          </a:p>
        </p:txBody>
      </p:sp>
      <p:sp>
        <p:nvSpPr>
          <p:cNvPr id="5" name="Rettangolo 4"/>
          <p:cNvSpPr/>
          <p:nvPr/>
        </p:nvSpPr>
        <p:spPr>
          <a:xfrm>
            <a:off x="1532104" y="1191568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dobe Garamond Pro" panose="02020502060506020403"/>
              </a:rPr>
              <a:t>SLX4 CG01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09" y="1774280"/>
            <a:ext cx="4348735" cy="296917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61687" y="5269746"/>
            <a:ext cx="44785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Chip DG8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V</a:t>
            </a:r>
            <a:r>
              <a:rPr lang="en-US" sz="2000" baseline="-25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DD,m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=10V,  </a:t>
            </a:r>
            <a:r>
              <a:rPr lang="en-US" sz="2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V</a:t>
            </a:r>
            <a:r>
              <a:rPr lang="en-US" sz="2000" baseline="-25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GG,m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=-3V, </a:t>
            </a:r>
            <a:r>
              <a:rPr lang="en-US" sz="2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I</a:t>
            </a:r>
            <a:r>
              <a:rPr lang="en-US" sz="2000" baseline="-25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D,m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=32.6mA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V</a:t>
            </a:r>
            <a:r>
              <a:rPr lang="en-US" sz="2000" baseline="-25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DD,s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=10V,  V</a:t>
            </a:r>
            <a:r>
              <a:rPr lang="en-US" sz="2000" baseline="-25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GG,s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=-3V, I</a:t>
            </a:r>
            <a:r>
              <a:rPr lang="en-US" sz="2000" baseline="-25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D,s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=50mA</a:t>
            </a:r>
            <a:endParaRPr lang="en-US" sz="2000" dirty="0">
              <a:solidFill>
                <a:srgbClr val="006600"/>
              </a:solidFill>
              <a:latin typeface="Adobe Garamond Pro" panose="02020502060506020403"/>
              <a:cs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692692" y="5269747"/>
            <a:ext cx="42653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Chip DG5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V</a:t>
            </a:r>
            <a:r>
              <a:rPr lang="en-US" sz="2000" baseline="-25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DD,m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=10V,  </a:t>
            </a:r>
            <a:r>
              <a:rPr lang="en-US" sz="2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V</a:t>
            </a:r>
            <a:r>
              <a:rPr lang="en-US" sz="2000" baseline="-25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GG,m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=-3V, </a:t>
            </a:r>
            <a:r>
              <a:rPr lang="en-US" sz="2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I</a:t>
            </a:r>
            <a:r>
              <a:rPr lang="en-US" sz="2000" baseline="-25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D,m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=40mA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V</a:t>
            </a:r>
            <a:r>
              <a:rPr lang="en-US" sz="2000" baseline="-25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DD,s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=10V,  V</a:t>
            </a:r>
            <a:r>
              <a:rPr lang="en-US" sz="2000" baseline="-25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GG,s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=-3V, I</a:t>
            </a:r>
            <a:r>
              <a:rPr lang="en-US" sz="2000" baseline="-25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D,s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=50mA</a:t>
            </a:r>
            <a:endParaRPr lang="en-US" sz="2000" dirty="0">
              <a:solidFill>
                <a:srgbClr val="006600"/>
              </a:solidFill>
              <a:latin typeface="Adobe Garamond Pro" panose="02020502060506020403"/>
              <a:cs typeface="Arial" panose="020B060402020202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054" y="1774280"/>
            <a:ext cx="4353510" cy="296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19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/>
          <a:srcRect l="5434" t="9044" r="7400" b="10449"/>
          <a:stretch/>
        </p:blipFill>
        <p:spPr>
          <a:xfrm>
            <a:off x="1259632" y="1016389"/>
            <a:ext cx="6659773" cy="429630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67171"/>
            <a:ext cx="7560840" cy="562074"/>
          </a:xfrm>
        </p:spPr>
        <p:txBody>
          <a:bodyPr/>
          <a:lstStyle/>
          <a:p>
            <a:r>
              <a:rPr lang="en-US" dirty="0"/>
              <a:t>On-wafer Results - Rx chain </a:t>
            </a:r>
            <a:r>
              <a:rPr lang="en-US" dirty="0" smtClean="0"/>
              <a:t>V1: SLX4 </a:t>
            </a:r>
            <a:r>
              <a:rPr lang="en-US" dirty="0"/>
              <a:t>ID10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710588" y="5392063"/>
            <a:ext cx="41326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Chip DG5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V</a:t>
            </a:r>
            <a:r>
              <a:rPr lang="en-US" sz="2000" baseline="-25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DD,m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=10V,  </a:t>
            </a:r>
            <a:r>
              <a:rPr lang="en-US" sz="2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V</a:t>
            </a:r>
            <a:r>
              <a:rPr lang="en-US" sz="2000" baseline="-25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GG,m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=-3V, </a:t>
            </a:r>
            <a:r>
              <a:rPr lang="en-US" sz="2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I</a:t>
            </a:r>
            <a:r>
              <a:rPr lang="en-US" sz="2000" baseline="-25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D,m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=40mA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V</a:t>
            </a:r>
            <a:r>
              <a:rPr lang="en-US" sz="2000" baseline="-25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DD,s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=10V,  V</a:t>
            </a:r>
            <a:r>
              <a:rPr lang="en-US" sz="2000" baseline="-25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GG,s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=-3V, I</a:t>
            </a:r>
            <a:r>
              <a:rPr lang="en-US" sz="2000" baseline="-25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D,s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=50mA</a:t>
            </a:r>
            <a:endParaRPr lang="en-US" sz="2000" dirty="0">
              <a:solidFill>
                <a:srgbClr val="006600"/>
              </a:solidFill>
              <a:latin typeface="Adobe Garamond Pro" panose="02020502060506020403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31775" y="5699839"/>
            <a:ext cx="3844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dobe Garamond Pro" panose="02020502060506020403"/>
                <a:cs typeface="Arial" panose="020B0604020202020204" pitchFamily="34" charset="0"/>
              </a:rPr>
              <a:t>Ports are inverted in measurements </a:t>
            </a:r>
            <a:endParaRPr lang="en-US" sz="2000" dirty="0">
              <a:solidFill>
                <a:srgbClr val="FF0000"/>
              </a:solidFill>
              <a:latin typeface="Adobe Garamond Pro" panose="0202050206050602040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0850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5277" t="8536" r="8199" b="10538"/>
          <a:stretch/>
        </p:blipFill>
        <p:spPr>
          <a:xfrm>
            <a:off x="1475656" y="824740"/>
            <a:ext cx="6607734" cy="431677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67171"/>
            <a:ext cx="7704856" cy="562074"/>
          </a:xfrm>
        </p:spPr>
        <p:txBody>
          <a:bodyPr/>
          <a:lstStyle/>
          <a:p>
            <a:r>
              <a:rPr lang="en-US" dirty="0"/>
              <a:t>On-wafer Results - Rx chain </a:t>
            </a:r>
            <a:r>
              <a:rPr lang="en-US" dirty="0" smtClean="0"/>
              <a:t>V1: SLX4 CG01</a:t>
            </a:r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38770" y="5699840"/>
            <a:ext cx="3844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dobe Garamond Pro" panose="02020502060506020403"/>
                <a:cs typeface="Arial" panose="020B0604020202020204" pitchFamily="34" charset="0"/>
              </a:rPr>
              <a:t>Ports are inverted in measurements </a:t>
            </a:r>
            <a:endParaRPr lang="en-US" sz="2000" dirty="0">
              <a:solidFill>
                <a:srgbClr val="FF0000"/>
              </a:solidFill>
              <a:latin typeface="Adobe Garamond Pro" panose="02020502060506020403"/>
              <a:cs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696954" y="5334337"/>
            <a:ext cx="42653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Chip DG8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V</a:t>
            </a:r>
            <a:r>
              <a:rPr lang="en-US" sz="2000" baseline="-25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DD,m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=10V,  </a:t>
            </a:r>
            <a:r>
              <a:rPr lang="en-US" sz="2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V</a:t>
            </a:r>
            <a:r>
              <a:rPr lang="en-US" sz="2000" baseline="-25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GG,m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=-3V, </a:t>
            </a:r>
            <a:r>
              <a:rPr lang="en-US" sz="2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I</a:t>
            </a:r>
            <a:r>
              <a:rPr lang="en-US" sz="2000" baseline="-25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D,m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=34mA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V</a:t>
            </a:r>
            <a:r>
              <a:rPr lang="en-US" sz="2000" baseline="-25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DD,s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=10V,  V</a:t>
            </a:r>
            <a:r>
              <a:rPr lang="en-US" sz="2000" baseline="-25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GG,s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=-3V, I</a:t>
            </a:r>
            <a:r>
              <a:rPr lang="en-US" sz="2000" baseline="-25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D,s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=50mA</a:t>
            </a:r>
            <a:endParaRPr lang="en-US" sz="2000" dirty="0">
              <a:solidFill>
                <a:srgbClr val="006600"/>
              </a:solidFill>
              <a:latin typeface="Adobe Garamond Pro" panose="0202050206050602040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842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On-wafer Results - </a:t>
            </a:r>
            <a:r>
              <a:rPr lang="en-US" dirty="0" err="1"/>
              <a:t>Tx</a:t>
            </a:r>
            <a:r>
              <a:rPr lang="en-US" dirty="0"/>
              <a:t> </a:t>
            </a:r>
            <a:r>
              <a:rPr lang="en-US" dirty="0" smtClean="0"/>
              <a:t>chain V1</a:t>
            </a:r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31775" y="5115858"/>
            <a:ext cx="4335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Chip DG3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V</a:t>
            </a:r>
            <a:r>
              <a:rPr lang="en-US" sz="2000" baseline="-25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DD,m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=30V,  </a:t>
            </a:r>
            <a:r>
              <a:rPr lang="en-US" sz="2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V</a:t>
            </a:r>
            <a:r>
              <a:rPr lang="en-US" sz="2000" baseline="-25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GG,m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=-2.9V, </a:t>
            </a:r>
            <a:r>
              <a:rPr lang="en-US" sz="2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I</a:t>
            </a:r>
            <a:r>
              <a:rPr lang="en-US" sz="2000" baseline="-25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D,m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=1.6A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692692" y="5115858"/>
            <a:ext cx="4335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Chip DI7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V</a:t>
            </a:r>
            <a:r>
              <a:rPr lang="en-US" sz="2000" baseline="-25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DD,m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=30V,  </a:t>
            </a:r>
            <a:r>
              <a:rPr lang="en-US" sz="2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V</a:t>
            </a:r>
            <a:r>
              <a:rPr lang="en-US" sz="2000" baseline="-25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GG,m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=-2.8V, </a:t>
            </a:r>
            <a:r>
              <a:rPr lang="en-US" sz="2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I</a:t>
            </a:r>
            <a:r>
              <a:rPr lang="en-US" sz="2000" baseline="-25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D,m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=1.6A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95" y="1772815"/>
            <a:ext cx="4214379" cy="3227807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693" y="1822713"/>
            <a:ext cx="4271796" cy="3115597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6084168" y="1187451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dobe Garamond Pro" panose="02020502060506020403"/>
              </a:rPr>
              <a:t>SLX4 ID10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1532104" y="1191568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dobe Garamond Pro" panose="02020502060506020403"/>
              </a:rPr>
              <a:t>SLX4 CG01</a:t>
            </a:r>
          </a:p>
        </p:txBody>
      </p:sp>
    </p:spTree>
    <p:extLst>
      <p:ext uri="{BB962C8B-B14F-4D97-AF65-F5344CB8AC3E}">
        <p14:creationId xmlns:p14="http://schemas.microsoft.com/office/powerpoint/2010/main" val="3168211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6216" t="9672" r="8710" b="9672"/>
          <a:stretch/>
        </p:blipFill>
        <p:spPr>
          <a:xfrm>
            <a:off x="1219555" y="912212"/>
            <a:ext cx="6791325" cy="450466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67171"/>
            <a:ext cx="7632848" cy="562074"/>
          </a:xfrm>
        </p:spPr>
        <p:txBody>
          <a:bodyPr/>
          <a:lstStyle/>
          <a:p>
            <a:r>
              <a:rPr lang="en-US" dirty="0"/>
              <a:t>On-wafer Results - </a:t>
            </a:r>
            <a:r>
              <a:rPr lang="en-US" dirty="0" err="1"/>
              <a:t>Tx</a:t>
            </a:r>
            <a:r>
              <a:rPr lang="en-US" dirty="0"/>
              <a:t> </a:t>
            </a:r>
            <a:r>
              <a:rPr lang="en-US" dirty="0" smtClean="0"/>
              <a:t>chain V1: SLX4 </a:t>
            </a:r>
            <a:r>
              <a:rPr lang="en-US" dirty="0"/>
              <a:t>ID10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38770" y="5699840"/>
            <a:ext cx="3844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dobe Garamond Pro" panose="02020502060506020403"/>
                <a:cs typeface="Arial" panose="020B0604020202020204" pitchFamily="34" charset="0"/>
              </a:rPr>
              <a:t>Ports are inverted in measurements </a:t>
            </a:r>
            <a:endParaRPr lang="en-US" sz="2000" dirty="0">
              <a:solidFill>
                <a:srgbClr val="FF0000"/>
              </a:solidFill>
              <a:latin typeface="Adobe Garamond Pro" panose="02020502060506020403"/>
              <a:cs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716016" y="5392064"/>
            <a:ext cx="43358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Chip DI7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V</a:t>
            </a:r>
            <a:r>
              <a:rPr lang="en-US" sz="2000" baseline="-25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DD,m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=30V,  </a:t>
            </a:r>
            <a:r>
              <a:rPr lang="en-US" sz="2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V</a:t>
            </a:r>
            <a:r>
              <a:rPr lang="en-US" sz="2000" baseline="-25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GG,m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=-2.8V, </a:t>
            </a:r>
            <a:r>
              <a:rPr lang="en-US" sz="2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I</a:t>
            </a:r>
            <a:r>
              <a:rPr lang="en-US" sz="2000" baseline="-25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D,m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=1.6A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V</a:t>
            </a:r>
            <a:r>
              <a:rPr lang="en-US" sz="2000" baseline="-25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DD,s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=30V</a:t>
            </a:r>
            <a:r>
              <a:rPr lang="en-US" sz="2000" dirty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,  V</a:t>
            </a:r>
            <a:r>
              <a:rPr lang="en-US" sz="2000" baseline="-25000" dirty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GG,s</a:t>
            </a:r>
            <a:r>
              <a:rPr lang="en-US" sz="2000" dirty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=-3V, 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I</a:t>
            </a:r>
            <a:r>
              <a:rPr lang="en-US" sz="2000" baseline="-25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D,s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=1.6A</a:t>
            </a:r>
            <a:endParaRPr lang="en-US" sz="2000" dirty="0">
              <a:solidFill>
                <a:srgbClr val="006600"/>
              </a:solidFill>
              <a:latin typeface="Adobe Garamond Pro" panose="0202050206050602040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1842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6216" t="8444" r="7678" b="9549"/>
          <a:stretch/>
        </p:blipFill>
        <p:spPr>
          <a:xfrm>
            <a:off x="1259632" y="823412"/>
            <a:ext cx="7005542" cy="466802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67171"/>
            <a:ext cx="7704856" cy="562074"/>
          </a:xfrm>
        </p:spPr>
        <p:txBody>
          <a:bodyPr/>
          <a:lstStyle/>
          <a:p>
            <a:r>
              <a:rPr lang="en-US" dirty="0"/>
              <a:t>On-wafer Results - </a:t>
            </a:r>
            <a:r>
              <a:rPr lang="en-US" dirty="0" err="1"/>
              <a:t>Tx</a:t>
            </a:r>
            <a:r>
              <a:rPr lang="en-US" dirty="0"/>
              <a:t> chain </a:t>
            </a:r>
            <a:r>
              <a:rPr lang="en-US" dirty="0" smtClean="0"/>
              <a:t>V1: SLX4 CG01</a:t>
            </a:r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38770" y="5699840"/>
            <a:ext cx="3844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dobe Garamond Pro" panose="02020502060506020403"/>
                <a:cs typeface="Arial" panose="020B0604020202020204" pitchFamily="34" charset="0"/>
              </a:rPr>
              <a:t>Ports are inverted in measurements </a:t>
            </a:r>
            <a:endParaRPr lang="en-US" sz="2000" dirty="0">
              <a:solidFill>
                <a:srgbClr val="FF0000"/>
              </a:solidFill>
              <a:latin typeface="Adobe Garamond Pro" panose="02020502060506020403"/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860032" y="5438230"/>
            <a:ext cx="4190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Chip DG3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V</a:t>
            </a:r>
            <a:r>
              <a:rPr lang="en-US" sz="2000" baseline="-25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DD,m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=30V,  </a:t>
            </a:r>
            <a:r>
              <a:rPr lang="en-US" sz="2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V</a:t>
            </a:r>
            <a:r>
              <a:rPr lang="en-US" sz="2000" baseline="-25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GG,m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=-2.9V, </a:t>
            </a:r>
            <a:r>
              <a:rPr lang="en-US" sz="2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I</a:t>
            </a:r>
            <a:r>
              <a:rPr lang="en-US" sz="2000" baseline="-25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D,m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=1.6A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V</a:t>
            </a:r>
            <a:r>
              <a:rPr lang="en-US" sz="2000" baseline="-25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DD,s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=30V</a:t>
            </a:r>
            <a:r>
              <a:rPr lang="en-US" sz="2000" dirty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,  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V</a:t>
            </a:r>
            <a:r>
              <a:rPr lang="en-US" sz="2000" baseline="-25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GG,s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=-3V</a:t>
            </a:r>
            <a:r>
              <a:rPr lang="en-US" sz="2000" dirty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, 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I</a:t>
            </a:r>
            <a:r>
              <a:rPr lang="en-US" sz="2000" baseline="-25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D,s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=1.6A</a:t>
            </a:r>
            <a:endParaRPr lang="en-US" sz="2000" dirty="0">
              <a:solidFill>
                <a:srgbClr val="006600"/>
              </a:solidFill>
              <a:latin typeface="Adobe Garamond Pro" panose="0202050206050602040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066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Introduction</a:t>
            </a:r>
            <a:r>
              <a:rPr lang="it-IT" dirty="0" smtClean="0"/>
              <a:t> - 1</a:t>
            </a:r>
            <a:endParaRPr lang="it-IT" dirty="0"/>
          </a:p>
        </p:txBody>
      </p:sp>
      <p:sp>
        <p:nvSpPr>
          <p:cNvPr id="4" name="Segnaposto contenuto 4"/>
          <p:cNvSpPr>
            <a:spLocks noGrp="1"/>
          </p:cNvSpPr>
          <p:nvPr>
            <p:ph idx="1"/>
          </p:nvPr>
        </p:nvSpPr>
        <p:spPr>
          <a:xfrm>
            <a:off x="457200" y="836714"/>
            <a:ext cx="8229600" cy="5256581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it-IT" dirty="0" smtClean="0">
                <a:latin typeface="Adobe Garamond Pro"/>
              </a:rPr>
              <a:t>The first </a:t>
            </a:r>
            <a:r>
              <a:rPr lang="it-IT" dirty="0" err="1" smtClean="0">
                <a:latin typeface="Adobe Garamond Pro"/>
              </a:rPr>
              <a:t>phase</a:t>
            </a:r>
            <a:r>
              <a:rPr lang="it-IT" dirty="0" smtClean="0">
                <a:latin typeface="Adobe Garamond Pro"/>
              </a:rPr>
              <a:t> of the SCFE </a:t>
            </a:r>
            <a:r>
              <a:rPr lang="it-IT" dirty="0" err="1" smtClean="0">
                <a:latin typeface="Adobe Garamond Pro"/>
              </a:rPr>
              <a:t>project</a:t>
            </a:r>
            <a:r>
              <a:rPr lang="it-IT" dirty="0" smtClean="0">
                <a:latin typeface="Adobe Garamond Pro"/>
              </a:rPr>
              <a:t> </a:t>
            </a:r>
            <a:r>
              <a:rPr lang="it-IT" dirty="0" err="1" smtClean="0">
                <a:latin typeface="Adobe Garamond Pro"/>
              </a:rPr>
              <a:t>has</a:t>
            </a:r>
            <a:r>
              <a:rPr lang="it-IT" dirty="0" smtClean="0">
                <a:latin typeface="Adobe Garamond Pro"/>
              </a:rPr>
              <a:t> </a:t>
            </a:r>
            <a:r>
              <a:rPr lang="it-IT" dirty="0" err="1" smtClean="0">
                <a:latin typeface="Adobe Garamond Pro"/>
              </a:rPr>
              <a:t>been</a:t>
            </a:r>
            <a:r>
              <a:rPr lang="it-IT" dirty="0" smtClean="0">
                <a:latin typeface="Adobe Garamond Pro"/>
              </a:rPr>
              <a:t> </a:t>
            </a:r>
            <a:r>
              <a:rPr lang="it-IT" dirty="0" err="1" smtClean="0">
                <a:latin typeface="Adobe Garamond Pro"/>
              </a:rPr>
              <a:t>successfully</a:t>
            </a:r>
            <a:r>
              <a:rPr lang="it-IT" dirty="0" smtClean="0">
                <a:latin typeface="Adobe Garamond Pro"/>
              </a:rPr>
              <a:t> </a:t>
            </a:r>
            <a:r>
              <a:rPr lang="it-IT" dirty="0" err="1" smtClean="0">
                <a:latin typeface="Adobe Garamond Pro"/>
              </a:rPr>
              <a:t>completed</a:t>
            </a:r>
            <a:r>
              <a:rPr lang="it-IT" dirty="0" smtClean="0">
                <a:latin typeface="Adobe Garamond Pro"/>
              </a:rPr>
              <a:t> with the </a:t>
            </a:r>
            <a:r>
              <a:rPr lang="it-IT" dirty="0" err="1" smtClean="0">
                <a:latin typeface="Adobe Garamond Pro"/>
              </a:rPr>
              <a:t>final</a:t>
            </a:r>
            <a:r>
              <a:rPr lang="it-IT" dirty="0" smtClean="0">
                <a:latin typeface="Adobe Garamond Pro"/>
              </a:rPr>
              <a:t> </a:t>
            </a:r>
            <a:r>
              <a:rPr lang="it-IT" dirty="0" err="1" smtClean="0">
                <a:latin typeface="Adobe Garamond Pro"/>
              </a:rPr>
              <a:t>review</a:t>
            </a:r>
            <a:r>
              <a:rPr lang="it-IT" dirty="0" smtClean="0">
                <a:latin typeface="Adobe Garamond Pro"/>
              </a:rPr>
              <a:t> on </a:t>
            </a:r>
            <a:r>
              <a:rPr lang="it-IT" dirty="0" err="1" smtClean="0">
                <a:latin typeface="Adobe Garamond Pro"/>
              </a:rPr>
              <a:t>July</a:t>
            </a:r>
            <a:r>
              <a:rPr lang="it-IT" dirty="0" smtClean="0">
                <a:latin typeface="Adobe Garamond Pro"/>
              </a:rPr>
              <a:t> 31</a:t>
            </a:r>
            <a:r>
              <a:rPr lang="it-IT" baseline="30000" dirty="0" smtClean="0">
                <a:latin typeface="Adobe Garamond Pro"/>
              </a:rPr>
              <a:t>st</a:t>
            </a:r>
            <a:r>
              <a:rPr lang="it-IT" dirty="0" smtClean="0">
                <a:latin typeface="Adobe Garamond Pro"/>
              </a:rPr>
              <a:t> 2014.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it-IT" dirty="0" smtClean="0">
                <a:latin typeface="Adobe Garamond Pro"/>
              </a:rPr>
              <a:t>The target of the first </a:t>
            </a:r>
            <a:r>
              <a:rPr lang="it-IT" dirty="0" err="1" smtClean="0">
                <a:latin typeface="Adobe Garamond Pro"/>
              </a:rPr>
              <a:t>phase</a:t>
            </a:r>
            <a:r>
              <a:rPr lang="it-IT" dirty="0" smtClean="0">
                <a:latin typeface="Adobe Garamond Pro"/>
              </a:rPr>
              <a:t> </a:t>
            </a:r>
            <a:r>
              <a:rPr lang="it-IT" dirty="0" err="1" smtClean="0">
                <a:latin typeface="Adobe Garamond Pro"/>
              </a:rPr>
              <a:t>was</a:t>
            </a:r>
            <a:r>
              <a:rPr lang="it-IT" dirty="0" smtClean="0">
                <a:latin typeface="Adobe Garamond Pro"/>
              </a:rPr>
              <a:t> the design of a SCFE in C Band </a:t>
            </a:r>
            <a:r>
              <a:rPr lang="it-IT" dirty="0" err="1" smtClean="0">
                <a:latin typeface="Adobe Garamond Pro"/>
              </a:rPr>
              <a:t>adopting</a:t>
            </a:r>
            <a:r>
              <a:rPr lang="it-IT" dirty="0" smtClean="0">
                <a:latin typeface="Adobe Garamond Pro"/>
              </a:rPr>
              <a:t> UMS and </a:t>
            </a:r>
            <a:r>
              <a:rPr lang="it-IT" dirty="0" err="1" smtClean="0">
                <a:latin typeface="Adobe Garamond Pro"/>
              </a:rPr>
              <a:t>Selex</a:t>
            </a:r>
            <a:r>
              <a:rPr lang="it-IT" dirty="0" smtClean="0">
                <a:latin typeface="Adobe Garamond Pro"/>
              </a:rPr>
              <a:t> ES </a:t>
            </a:r>
            <a:r>
              <a:rPr lang="it-IT" dirty="0" err="1" smtClean="0">
                <a:latin typeface="Adobe Garamond Pro"/>
              </a:rPr>
              <a:t>technologies</a:t>
            </a:r>
            <a:r>
              <a:rPr lang="it-IT" dirty="0" smtClean="0">
                <a:latin typeface="Adobe Garamond Pro"/>
              </a:rPr>
              <a:t> (0.25</a:t>
            </a:r>
            <a:r>
              <a:rPr lang="it-IT" dirty="0" smtClean="0">
                <a:latin typeface="Adobe Garamond Pro"/>
                <a:sym typeface="Symbol" panose="05050102010706020507" pitchFamily="18" charset="2"/>
              </a:rPr>
              <a:t>µm</a:t>
            </a:r>
            <a:r>
              <a:rPr lang="it-IT" dirty="0" smtClean="0">
                <a:latin typeface="Adobe Garamond Pro"/>
              </a:rPr>
              <a:t> and 0.5</a:t>
            </a:r>
            <a:r>
              <a:rPr lang="it-IT" dirty="0" smtClean="0">
                <a:latin typeface="Adobe Garamond Pro"/>
                <a:sym typeface="Symbol" panose="05050102010706020507" pitchFamily="18" charset="2"/>
              </a:rPr>
              <a:t>µm</a:t>
            </a:r>
            <a:r>
              <a:rPr lang="it-IT" dirty="0" smtClean="0">
                <a:latin typeface="Adobe Garamond Pro"/>
              </a:rPr>
              <a:t> </a:t>
            </a:r>
            <a:r>
              <a:rPr lang="it-IT" dirty="0" err="1" smtClean="0">
                <a:latin typeface="Adobe Garamond Pro"/>
              </a:rPr>
              <a:t>respectively</a:t>
            </a:r>
            <a:r>
              <a:rPr lang="it-IT" dirty="0" smtClean="0">
                <a:latin typeface="Adobe Garamond Pro"/>
              </a:rPr>
              <a:t>).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it-IT" dirty="0" smtClean="0">
                <a:latin typeface="Adobe Garamond Pro"/>
              </a:rPr>
              <a:t>The </a:t>
            </a:r>
            <a:r>
              <a:rPr lang="it-IT" dirty="0" err="1" smtClean="0">
                <a:latin typeface="Adobe Garamond Pro"/>
              </a:rPr>
              <a:t>second</a:t>
            </a:r>
            <a:r>
              <a:rPr lang="it-IT" dirty="0" smtClean="0">
                <a:latin typeface="Adobe Garamond Pro"/>
              </a:rPr>
              <a:t> </a:t>
            </a:r>
            <a:r>
              <a:rPr lang="it-IT" dirty="0" err="1" smtClean="0">
                <a:latin typeface="Adobe Garamond Pro"/>
              </a:rPr>
              <a:t>phase</a:t>
            </a:r>
            <a:r>
              <a:rPr lang="it-IT" dirty="0" smtClean="0">
                <a:latin typeface="Adobe Garamond Pro"/>
              </a:rPr>
              <a:t> </a:t>
            </a:r>
            <a:r>
              <a:rPr lang="it-IT" dirty="0" err="1" smtClean="0">
                <a:latin typeface="Adobe Garamond Pro"/>
              </a:rPr>
              <a:t>is</a:t>
            </a:r>
            <a:r>
              <a:rPr lang="it-IT" dirty="0" smtClean="0">
                <a:latin typeface="Adobe Garamond Pro"/>
              </a:rPr>
              <a:t> </a:t>
            </a:r>
            <a:r>
              <a:rPr lang="it-IT" dirty="0" err="1" smtClean="0">
                <a:latin typeface="Adobe Garamond Pro"/>
              </a:rPr>
              <a:t>focusing</a:t>
            </a:r>
            <a:r>
              <a:rPr lang="it-IT" dirty="0" smtClean="0">
                <a:latin typeface="Adobe Garamond Pro"/>
              </a:rPr>
              <a:t> on the </a:t>
            </a:r>
            <a:r>
              <a:rPr lang="it-IT" dirty="0" err="1" smtClean="0">
                <a:latin typeface="Adobe Garamond Pro"/>
              </a:rPr>
              <a:t>actual</a:t>
            </a:r>
            <a:r>
              <a:rPr lang="it-IT" dirty="0" smtClean="0">
                <a:latin typeface="Adobe Garamond Pro"/>
              </a:rPr>
              <a:t> </a:t>
            </a:r>
            <a:r>
              <a:rPr lang="it-IT" dirty="0" err="1" smtClean="0">
                <a:latin typeface="Adobe Garamond Pro"/>
              </a:rPr>
              <a:t>realisation</a:t>
            </a:r>
            <a:r>
              <a:rPr lang="it-IT" dirty="0" smtClean="0">
                <a:latin typeface="Adobe Garamond Pro"/>
              </a:rPr>
              <a:t> of a SCFE with the </a:t>
            </a:r>
            <a:r>
              <a:rPr lang="it-IT" dirty="0" err="1" smtClean="0">
                <a:latin typeface="Adobe Garamond Pro"/>
              </a:rPr>
              <a:t>same</a:t>
            </a:r>
            <a:r>
              <a:rPr lang="it-IT" dirty="0" smtClean="0">
                <a:latin typeface="Adobe Garamond Pro"/>
              </a:rPr>
              <a:t> </a:t>
            </a:r>
            <a:r>
              <a:rPr lang="it-IT" dirty="0" err="1" smtClean="0">
                <a:latin typeface="Adobe Garamond Pro"/>
              </a:rPr>
              <a:t>basic</a:t>
            </a:r>
            <a:r>
              <a:rPr lang="it-IT" dirty="0" smtClean="0">
                <a:latin typeface="Adobe Garamond Pro"/>
              </a:rPr>
              <a:t> </a:t>
            </a:r>
            <a:r>
              <a:rPr lang="it-IT" dirty="0" err="1" smtClean="0">
                <a:latin typeface="Adobe Garamond Pro"/>
              </a:rPr>
              <a:t>specifications</a:t>
            </a:r>
            <a:r>
              <a:rPr lang="it-IT" dirty="0" smtClean="0">
                <a:latin typeface="Adobe Garamond Pro"/>
              </a:rPr>
              <a:t>, </a:t>
            </a:r>
            <a:r>
              <a:rPr lang="it-IT" dirty="0" err="1" smtClean="0">
                <a:latin typeface="Adobe Garamond Pro"/>
              </a:rPr>
              <a:t>making</a:t>
            </a:r>
            <a:r>
              <a:rPr lang="it-IT" dirty="0" smtClean="0">
                <a:latin typeface="Adobe Garamond Pro"/>
              </a:rPr>
              <a:t> use of the Leonardo 0.25</a:t>
            </a:r>
            <a:r>
              <a:rPr lang="it-IT" dirty="0" smtClean="0">
                <a:latin typeface="Adobe Garamond Pro"/>
                <a:sym typeface="Symbol" panose="05050102010706020507" pitchFamily="18" charset="2"/>
              </a:rPr>
              <a:t>µm GaN </a:t>
            </a:r>
            <a:r>
              <a:rPr lang="it-IT" dirty="0" err="1" smtClean="0">
                <a:latin typeface="Adobe Garamond Pro"/>
                <a:sym typeface="Symbol" panose="05050102010706020507" pitchFamily="18" charset="2"/>
              </a:rPr>
              <a:t>technology</a:t>
            </a:r>
            <a:r>
              <a:rPr lang="it-IT" dirty="0">
                <a:latin typeface="Adobe Garamond Pro"/>
                <a:sym typeface="Symbol" panose="05050102010706020507" pitchFamily="18" charset="2"/>
              </a:rPr>
              <a:t> (</a:t>
            </a:r>
            <a:r>
              <a:rPr lang="it-IT" dirty="0" smtClean="0">
                <a:latin typeface="Adobe Garamond Pro"/>
                <a:sym typeface="Symbol" panose="05050102010706020507" pitchFamily="18" charset="2"/>
              </a:rPr>
              <a:t>SG025).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it-IT" dirty="0" err="1">
                <a:latin typeface="Adobe Garamond Pro"/>
              </a:rPr>
              <a:t>Being</a:t>
            </a:r>
            <a:r>
              <a:rPr lang="it-IT" dirty="0">
                <a:latin typeface="Adobe Garamond Pro"/>
              </a:rPr>
              <a:t> SG025 a brand new </a:t>
            </a:r>
            <a:r>
              <a:rPr lang="it-IT" dirty="0" err="1">
                <a:latin typeface="Adobe Garamond Pro"/>
              </a:rPr>
              <a:t>technology</a:t>
            </a:r>
            <a:r>
              <a:rPr lang="it-IT" dirty="0">
                <a:latin typeface="Adobe Garamond Pro"/>
              </a:rPr>
              <a:t>, the </a:t>
            </a:r>
            <a:r>
              <a:rPr lang="it-IT" dirty="0" err="1">
                <a:latin typeface="Adobe Garamond Pro"/>
              </a:rPr>
              <a:t>entire</a:t>
            </a:r>
            <a:r>
              <a:rPr lang="it-IT" dirty="0">
                <a:latin typeface="Adobe Garamond Pro"/>
              </a:rPr>
              <a:t> SCFE design </a:t>
            </a:r>
            <a:r>
              <a:rPr lang="it-IT" dirty="0" err="1" smtClean="0">
                <a:latin typeface="Adobe Garamond Pro"/>
              </a:rPr>
              <a:t>has</a:t>
            </a:r>
            <a:r>
              <a:rPr lang="it-IT" dirty="0" smtClean="0">
                <a:latin typeface="Adobe Garamond Pro"/>
              </a:rPr>
              <a:t> </a:t>
            </a:r>
            <a:r>
              <a:rPr lang="it-IT" dirty="0" err="1" smtClean="0">
                <a:latin typeface="Adobe Garamond Pro"/>
              </a:rPr>
              <a:t>been</a:t>
            </a:r>
            <a:r>
              <a:rPr lang="it-IT" dirty="0" smtClean="0">
                <a:latin typeface="Adobe Garamond Pro"/>
              </a:rPr>
              <a:t> </a:t>
            </a:r>
            <a:r>
              <a:rPr lang="it-IT" dirty="0" err="1" smtClean="0">
                <a:latin typeface="Adobe Garamond Pro"/>
              </a:rPr>
              <a:t>consolidated</a:t>
            </a:r>
            <a:r>
              <a:rPr lang="it-IT" dirty="0" smtClean="0">
                <a:latin typeface="Adobe Garamond Pro"/>
              </a:rPr>
              <a:t>, </a:t>
            </a:r>
            <a:r>
              <a:rPr lang="it-IT" dirty="0">
                <a:latin typeface="Adobe Garamond Pro"/>
              </a:rPr>
              <a:t>with a </a:t>
            </a:r>
            <a:r>
              <a:rPr lang="it-IT" dirty="0" err="1">
                <a:latin typeface="Adobe Garamond Pro"/>
              </a:rPr>
              <a:t>preliminary</a:t>
            </a:r>
            <a:r>
              <a:rPr lang="it-IT" dirty="0">
                <a:latin typeface="Adobe Garamond Pro"/>
              </a:rPr>
              <a:t> </a:t>
            </a:r>
            <a:r>
              <a:rPr lang="it-IT" dirty="0" err="1">
                <a:latin typeface="Adobe Garamond Pro"/>
              </a:rPr>
              <a:t>evaluation</a:t>
            </a:r>
            <a:r>
              <a:rPr lang="it-IT" dirty="0">
                <a:latin typeface="Adobe Garamond Pro"/>
              </a:rPr>
              <a:t> and </a:t>
            </a:r>
            <a:r>
              <a:rPr lang="it-IT" dirty="0" err="1">
                <a:latin typeface="Adobe Garamond Pro"/>
              </a:rPr>
              <a:t>tuning</a:t>
            </a:r>
            <a:r>
              <a:rPr lang="it-IT" dirty="0">
                <a:latin typeface="Adobe Garamond Pro"/>
              </a:rPr>
              <a:t> of the </a:t>
            </a:r>
            <a:r>
              <a:rPr lang="it-IT" dirty="0" err="1">
                <a:latin typeface="Adobe Garamond Pro"/>
              </a:rPr>
              <a:t>available</a:t>
            </a:r>
            <a:r>
              <a:rPr lang="it-IT" dirty="0">
                <a:latin typeface="Adobe Garamond Pro"/>
              </a:rPr>
              <a:t> </a:t>
            </a:r>
            <a:r>
              <a:rPr lang="it-IT" dirty="0" err="1">
                <a:latin typeface="Adobe Garamond Pro"/>
              </a:rPr>
              <a:t>foundry</a:t>
            </a:r>
            <a:r>
              <a:rPr lang="it-IT" dirty="0">
                <a:latin typeface="Adobe Garamond Pro"/>
              </a:rPr>
              <a:t> </a:t>
            </a:r>
            <a:r>
              <a:rPr lang="it-IT" dirty="0" err="1">
                <a:latin typeface="Adobe Garamond Pro"/>
              </a:rPr>
              <a:t>models</a:t>
            </a:r>
            <a:r>
              <a:rPr lang="it-IT" dirty="0">
                <a:latin typeface="Adobe Garamond Pro"/>
              </a:rPr>
              <a:t> and </a:t>
            </a:r>
            <a:r>
              <a:rPr lang="it-IT" dirty="0" smtClean="0">
                <a:latin typeface="Adobe Garamond Pro"/>
              </a:rPr>
              <a:t>PDK</a:t>
            </a:r>
            <a:r>
              <a:rPr lang="it-IT" dirty="0">
                <a:latin typeface="Adobe Garamond Pro"/>
              </a:rPr>
              <a:t>. </a:t>
            </a:r>
            <a:r>
              <a:rPr lang="it-IT" dirty="0" smtClean="0">
                <a:latin typeface="Adobe Garamond Pro"/>
              </a:rPr>
              <a:t>In </a:t>
            </a:r>
            <a:r>
              <a:rPr lang="it-IT" dirty="0" err="1">
                <a:latin typeface="Adobe Garamond Pro"/>
              </a:rPr>
              <a:t>particular</a:t>
            </a:r>
            <a:r>
              <a:rPr lang="it-IT" dirty="0">
                <a:latin typeface="Adobe Garamond Pro"/>
              </a:rPr>
              <a:t> </a:t>
            </a:r>
            <a:r>
              <a:rPr lang="it-IT" dirty="0" err="1">
                <a:latin typeface="Adobe Garamond Pro"/>
              </a:rPr>
              <a:t>Noise</a:t>
            </a:r>
            <a:r>
              <a:rPr lang="it-IT" dirty="0">
                <a:latin typeface="Adobe Garamond Pro"/>
              </a:rPr>
              <a:t> </a:t>
            </a:r>
            <a:r>
              <a:rPr lang="it-IT" dirty="0" err="1" smtClean="0">
                <a:latin typeface="Adobe Garamond Pro"/>
              </a:rPr>
              <a:t>models</a:t>
            </a:r>
            <a:r>
              <a:rPr lang="it-IT" dirty="0" smtClean="0">
                <a:latin typeface="Adobe Garamond Pro"/>
              </a:rPr>
              <a:t> for a family of Leonardo </a:t>
            </a:r>
            <a:r>
              <a:rPr lang="it-IT" dirty="0" err="1" smtClean="0">
                <a:latin typeface="Adobe Garamond Pro"/>
              </a:rPr>
              <a:t>active</a:t>
            </a:r>
            <a:r>
              <a:rPr lang="it-IT" dirty="0" smtClean="0">
                <a:latin typeface="Adobe Garamond Pro"/>
              </a:rPr>
              <a:t> </a:t>
            </a:r>
            <a:r>
              <a:rPr lang="it-IT" dirty="0" err="1" smtClean="0">
                <a:latin typeface="Adobe Garamond Pro"/>
              </a:rPr>
              <a:t>devices</a:t>
            </a:r>
            <a:r>
              <a:rPr lang="it-IT" dirty="0" smtClean="0">
                <a:latin typeface="Adobe Garamond Pro"/>
              </a:rPr>
              <a:t> </a:t>
            </a:r>
            <a:r>
              <a:rPr lang="it-IT" dirty="0" err="1" smtClean="0">
                <a:latin typeface="Adobe Garamond Pro"/>
              </a:rPr>
              <a:t>have</a:t>
            </a:r>
            <a:r>
              <a:rPr lang="it-IT" dirty="0" smtClean="0">
                <a:latin typeface="Adobe Garamond Pro"/>
              </a:rPr>
              <a:t> </a:t>
            </a:r>
            <a:r>
              <a:rPr lang="it-IT" dirty="0" err="1" smtClean="0">
                <a:latin typeface="Adobe Garamond Pro"/>
              </a:rPr>
              <a:t>been</a:t>
            </a:r>
            <a:r>
              <a:rPr lang="it-IT" dirty="0" smtClean="0">
                <a:latin typeface="Adobe Garamond Pro"/>
              </a:rPr>
              <a:t> </a:t>
            </a:r>
            <a:r>
              <a:rPr lang="it-IT" dirty="0" err="1" smtClean="0">
                <a:latin typeface="Adobe Garamond Pro"/>
              </a:rPr>
              <a:t>purposedly</a:t>
            </a:r>
            <a:r>
              <a:rPr lang="it-IT" dirty="0" smtClean="0">
                <a:latin typeface="Adobe Garamond Pro"/>
              </a:rPr>
              <a:t> </a:t>
            </a:r>
            <a:r>
              <a:rPr lang="it-IT" dirty="0" err="1" smtClean="0">
                <a:latin typeface="Adobe Garamond Pro"/>
              </a:rPr>
              <a:t>extracted</a:t>
            </a:r>
            <a:r>
              <a:rPr lang="it-IT" dirty="0" smtClean="0">
                <a:latin typeface="Adobe Garamond Pro"/>
              </a:rPr>
              <a:t> for use in the new design </a:t>
            </a:r>
            <a:r>
              <a:rPr lang="it-IT" dirty="0" err="1" smtClean="0">
                <a:latin typeface="Adobe Garamond Pro"/>
              </a:rPr>
              <a:t>as</a:t>
            </a:r>
            <a:r>
              <a:rPr lang="it-IT" dirty="0" smtClean="0">
                <a:latin typeface="Adobe Garamond Pro"/>
              </a:rPr>
              <a:t> part of the </a:t>
            </a:r>
            <a:r>
              <a:rPr lang="it-IT" dirty="0" err="1" smtClean="0">
                <a:latin typeface="Adobe Garamond Pro"/>
              </a:rPr>
              <a:t>activity</a:t>
            </a:r>
            <a:r>
              <a:rPr lang="it-IT" dirty="0" smtClean="0">
                <a:latin typeface="Adobe Garamond Pro"/>
              </a:rPr>
              <a:t>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it-IT" dirty="0">
                <a:latin typeface="Adobe Garamond Pro"/>
              </a:rPr>
              <a:t>The </a:t>
            </a:r>
            <a:r>
              <a:rPr lang="it-IT" dirty="0" smtClean="0">
                <a:latin typeface="Adobe Garamond Pro"/>
              </a:rPr>
              <a:t>new SCFE </a:t>
            </a:r>
            <a:r>
              <a:rPr lang="it-IT" dirty="0" err="1" smtClean="0">
                <a:latin typeface="Adobe Garamond Pro"/>
              </a:rPr>
              <a:t>project</a:t>
            </a:r>
            <a:r>
              <a:rPr lang="it-IT" dirty="0" smtClean="0">
                <a:latin typeface="Adobe Garamond Pro"/>
              </a:rPr>
              <a:t> </a:t>
            </a:r>
            <a:r>
              <a:rPr lang="it-IT" dirty="0" err="1" smtClean="0">
                <a:latin typeface="Adobe Garamond Pro"/>
              </a:rPr>
              <a:t>phase</a:t>
            </a:r>
            <a:r>
              <a:rPr lang="it-IT" dirty="0" smtClean="0">
                <a:latin typeface="Adobe Garamond Pro"/>
              </a:rPr>
              <a:t> II </a:t>
            </a:r>
            <a:r>
              <a:rPr lang="it-IT" dirty="0" err="1" smtClean="0">
                <a:latin typeface="Adobe Garamond Pro"/>
              </a:rPr>
              <a:t>has</a:t>
            </a:r>
            <a:r>
              <a:rPr lang="it-IT" dirty="0" smtClean="0">
                <a:latin typeface="Adobe Garamond Pro"/>
              </a:rPr>
              <a:t> </a:t>
            </a:r>
            <a:r>
              <a:rPr lang="it-IT" dirty="0" err="1" smtClean="0">
                <a:latin typeface="Adobe Garamond Pro"/>
              </a:rPr>
              <a:t>concurrent</a:t>
            </a:r>
            <a:r>
              <a:rPr lang="it-IT" dirty="0" smtClean="0">
                <a:latin typeface="Adobe Garamond Pro"/>
              </a:rPr>
              <a:t> and </a:t>
            </a:r>
            <a:r>
              <a:rPr lang="it-IT" dirty="0" err="1" smtClean="0">
                <a:latin typeface="Adobe Garamond Pro"/>
              </a:rPr>
              <a:t>potetially</a:t>
            </a:r>
            <a:r>
              <a:rPr lang="it-IT" dirty="0" smtClean="0">
                <a:latin typeface="Adobe Garamond Pro"/>
              </a:rPr>
              <a:t> </a:t>
            </a:r>
            <a:r>
              <a:rPr lang="it-IT" dirty="0" err="1" smtClean="0">
                <a:latin typeface="Adobe Garamond Pro"/>
              </a:rPr>
              <a:t>synergic</a:t>
            </a:r>
            <a:r>
              <a:rPr lang="it-IT" dirty="0" smtClean="0">
                <a:latin typeface="Adobe Garamond Pro"/>
              </a:rPr>
              <a:t> </a:t>
            </a:r>
            <a:r>
              <a:rPr lang="it-IT" dirty="0" err="1" smtClean="0">
                <a:latin typeface="Adobe Garamond Pro"/>
              </a:rPr>
              <a:t>projects</a:t>
            </a:r>
            <a:r>
              <a:rPr lang="it-IT" dirty="0" smtClean="0">
                <a:latin typeface="Adobe Garamond Pro"/>
              </a:rPr>
              <a:t> </a:t>
            </a:r>
            <a:r>
              <a:rPr lang="it-IT" dirty="0" err="1" smtClean="0">
                <a:latin typeface="Adobe Garamond Pro"/>
              </a:rPr>
              <a:t>running</a:t>
            </a:r>
            <a:r>
              <a:rPr lang="it-IT" dirty="0" smtClean="0">
                <a:latin typeface="Adobe Garamond Pro"/>
              </a:rPr>
              <a:t> on </a:t>
            </a:r>
            <a:r>
              <a:rPr lang="it-IT" dirty="0" err="1">
                <a:latin typeface="Adobe Garamond Pro"/>
              </a:rPr>
              <a:t>related</a:t>
            </a:r>
            <a:r>
              <a:rPr lang="it-IT" dirty="0">
                <a:latin typeface="Adobe Garamond Pro"/>
              </a:rPr>
              <a:t> </a:t>
            </a:r>
            <a:r>
              <a:rPr lang="it-IT" dirty="0" err="1">
                <a:latin typeface="Adobe Garamond Pro"/>
              </a:rPr>
              <a:t>topics</a:t>
            </a:r>
            <a:r>
              <a:rPr lang="it-IT" dirty="0">
                <a:latin typeface="Adobe Garamond Pro"/>
              </a:rPr>
              <a:t> (e.g. C-Band TRM led by TAS-I and/or Leonardo GaN </a:t>
            </a:r>
            <a:r>
              <a:rPr lang="it-IT" dirty="0" err="1">
                <a:latin typeface="Adobe Garamond Pro"/>
              </a:rPr>
              <a:t>technology</a:t>
            </a:r>
            <a:r>
              <a:rPr lang="it-IT" dirty="0">
                <a:latin typeface="Adobe Garamond Pro"/>
              </a:rPr>
              <a:t> </a:t>
            </a:r>
            <a:r>
              <a:rPr lang="it-IT" dirty="0" err="1">
                <a:latin typeface="Adobe Garamond Pro"/>
              </a:rPr>
              <a:t>space</a:t>
            </a:r>
            <a:r>
              <a:rPr lang="it-IT" dirty="0">
                <a:latin typeface="Adobe Garamond Pro"/>
              </a:rPr>
              <a:t> </a:t>
            </a:r>
            <a:r>
              <a:rPr lang="it-IT" dirty="0" err="1">
                <a:latin typeface="Adobe Garamond Pro"/>
              </a:rPr>
              <a:t>evaluation</a:t>
            </a:r>
            <a:r>
              <a:rPr lang="it-IT" dirty="0" smtClean="0">
                <a:latin typeface="Adobe Garamond Pro"/>
              </a:rPr>
              <a:t>).</a:t>
            </a:r>
            <a:endParaRPr lang="it-IT" dirty="0">
              <a:latin typeface="Adobe Garamond Pro"/>
            </a:endParaRPr>
          </a:p>
        </p:txBody>
      </p:sp>
    </p:spTree>
    <p:extLst>
      <p:ext uri="{BB962C8B-B14F-4D97-AF65-F5344CB8AC3E}">
        <p14:creationId xmlns:p14="http://schemas.microsoft.com/office/powerpoint/2010/main" val="74087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67171"/>
            <a:ext cx="7704856" cy="562074"/>
          </a:xfrm>
        </p:spPr>
        <p:txBody>
          <a:bodyPr/>
          <a:lstStyle/>
          <a:p>
            <a:r>
              <a:rPr lang="en-US" dirty="0"/>
              <a:t>On-wafer Results - </a:t>
            </a:r>
            <a:r>
              <a:rPr lang="en-US" dirty="0" err="1"/>
              <a:t>Tx</a:t>
            </a:r>
            <a:r>
              <a:rPr lang="en-US" dirty="0"/>
              <a:t> </a:t>
            </a:r>
            <a:r>
              <a:rPr lang="en-US" dirty="0" smtClean="0"/>
              <a:t>chain </a:t>
            </a:r>
            <a:r>
              <a:rPr lang="en-US" dirty="0"/>
              <a:t>V1 meas</a:t>
            </a:r>
            <a:r>
              <a:rPr lang="en-US" dirty="0" smtClean="0"/>
              <a:t>. vs. sim</a:t>
            </a:r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31775" y="5115858"/>
            <a:ext cx="43358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Chip DG3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V</a:t>
            </a:r>
            <a:r>
              <a:rPr lang="en-US" sz="2000" baseline="-25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DD,m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=30V,  </a:t>
            </a:r>
            <a:r>
              <a:rPr lang="en-US" sz="2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V</a:t>
            </a:r>
            <a:r>
              <a:rPr lang="en-US" sz="2000" baseline="-25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GG,m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=-2.9V, </a:t>
            </a:r>
            <a:r>
              <a:rPr lang="en-US" sz="2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I</a:t>
            </a:r>
            <a:r>
              <a:rPr lang="en-US" sz="2000" baseline="-25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D,m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=1.6A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V</a:t>
            </a:r>
            <a:r>
              <a:rPr lang="en-US" sz="2000" baseline="-25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DD,s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=30V,  V</a:t>
            </a:r>
            <a:r>
              <a:rPr lang="en-US" sz="2000" baseline="-25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GG,s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=-3V, I</a:t>
            </a:r>
            <a:r>
              <a:rPr lang="en-US" sz="2000" baseline="-25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D,s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=1.55A</a:t>
            </a:r>
            <a:endParaRPr lang="en-US" sz="2000" dirty="0">
              <a:solidFill>
                <a:srgbClr val="006600"/>
              </a:solidFill>
              <a:latin typeface="Adobe Garamond Pro" panose="02020502060506020403"/>
              <a:cs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692692" y="5115858"/>
            <a:ext cx="43358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Chip DI7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V</a:t>
            </a:r>
            <a:r>
              <a:rPr lang="en-US" sz="2000" baseline="-25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DD,m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=30V,  </a:t>
            </a:r>
            <a:r>
              <a:rPr lang="en-US" sz="2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V</a:t>
            </a:r>
            <a:r>
              <a:rPr lang="en-US" sz="2000" baseline="-25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GG,m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=-2.8V, </a:t>
            </a:r>
            <a:r>
              <a:rPr lang="en-US" sz="2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I</a:t>
            </a:r>
            <a:r>
              <a:rPr lang="en-US" sz="2000" baseline="-25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D,m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=1.6A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V</a:t>
            </a:r>
            <a:r>
              <a:rPr lang="en-US" sz="2000" baseline="-25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DD,s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=30V,  V</a:t>
            </a:r>
            <a:r>
              <a:rPr lang="en-US" sz="2000" baseline="-25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GG,s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=-3V, I</a:t>
            </a:r>
            <a:r>
              <a:rPr lang="en-US" sz="2000" baseline="-25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D,s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=1.55A</a:t>
            </a:r>
            <a:endParaRPr lang="en-US" sz="2000" dirty="0">
              <a:solidFill>
                <a:srgbClr val="006600"/>
              </a:solidFill>
              <a:latin typeface="Adobe Garamond Pro" panose="02020502060506020403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1733550"/>
            <a:ext cx="4163786" cy="30861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417" y="1733550"/>
            <a:ext cx="4191211" cy="3034497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6084168" y="1187451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dobe Garamond Pro" panose="02020502060506020403"/>
              </a:rPr>
              <a:t>SLX4 ID10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532104" y="1191568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dobe Garamond Pro" panose="02020502060506020403"/>
              </a:rPr>
              <a:t>SLX4 CG01</a:t>
            </a:r>
          </a:p>
        </p:txBody>
      </p:sp>
    </p:spTree>
    <p:extLst>
      <p:ext uri="{BB962C8B-B14F-4D97-AF65-F5344CB8AC3E}">
        <p14:creationId xmlns:p14="http://schemas.microsoft.com/office/powerpoint/2010/main" val="9412077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67171"/>
            <a:ext cx="7704856" cy="562074"/>
          </a:xfrm>
        </p:spPr>
        <p:txBody>
          <a:bodyPr/>
          <a:lstStyle/>
          <a:p>
            <a:r>
              <a:rPr lang="en-US" dirty="0"/>
              <a:t>On-wafer Results - </a:t>
            </a:r>
            <a:r>
              <a:rPr lang="en-US" dirty="0" err="1"/>
              <a:t>Tx</a:t>
            </a:r>
            <a:r>
              <a:rPr lang="en-US" dirty="0"/>
              <a:t> chain V1 meas. vs. </a:t>
            </a:r>
            <a:r>
              <a:rPr lang="en-US" dirty="0" smtClean="0"/>
              <a:t>sim </a:t>
            </a:r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407" y="1038225"/>
            <a:ext cx="7374043" cy="543877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6712830" y="6015335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00"/>
                </a:solidFill>
                <a:cs typeface="Arial" panose="020B0604020202020204" pitchFamily="34" charset="0"/>
              </a:rPr>
              <a:t>Chip DG3</a:t>
            </a:r>
          </a:p>
        </p:txBody>
      </p:sp>
    </p:spTree>
    <p:extLst>
      <p:ext uri="{BB962C8B-B14F-4D97-AF65-F5344CB8AC3E}">
        <p14:creationId xmlns:p14="http://schemas.microsoft.com/office/powerpoint/2010/main" val="22591335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67171"/>
            <a:ext cx="7776864" cy="562074"/>
          </a:xfrm>
        </p:spPr>
        <p:txBody>
          <a:bodyPr/>
          <a:lstStyle/>
          <a:p>
            <a:r>
              <a:rPr lang="en-US" dirty="0"/>
              <a:t>On-wafer Results - </a:t>
            </a:r>
            <a:r>
              <a:rPr lang="en-US" dirty="0" err="1"/>
              <a:t>Tx</a:t>
            </a:r>
            <a:r>
              <a:rPr lang="en-US" dirty="0"/>
              <a:t> chain V1 meas. vs. </a:t>
            </a:r>
            <a:r>
              <a:rPr lang="en-US" dirty="0" smtClean="0"/>
              <a:t>sim 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736" y="1076325"/>
            <a:ext cx="7243858" cy="5402119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7010906" y="6016779"/>
            <a:ext cx="974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00"/>
                </a:solidFill>
                <a:cs typeface="Arial" panose="020B0604020202020204" pitchFamily="34" charset="0"/>
              </a:rPr>
              <a:t>Chip DI7</a:t>
            </a:r>
          </a:p>
        </p:txBody>
      </p:sp>
    </p:spTree>
    <p:extLst>
      <p:ext uri="{BB962C8B-B14F-4D97-AF65-F5344CB8AC3E}">
        <p14:creationId xmlns:p14="http://schemas.microsoft.com/office/powerpoint/2010/main" val="32622056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On-wafer Results - Rx </a:t>
            </a:r>
            <a:r>
              <a:rPr lang="en-US" dirty="0" smtClean="0"/>
              <a:t>chain V2</a:t>
            </a:r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31775" y="4699225"/>
            <a:ext cx="45173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Chip AF4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V</a:t>
            </a:r>
            <a:r>
              <a:rPr lang="en-US" sz="2000" baseline="-25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DD,m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=10V,  </a:t>
            </a:r>
            <a:r>
              <a:rPr lang="en-US" sz="2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V</a:t>
            </a:r>
            <a:r>
              <a:rPr lang="en-US" sz="2000" baseline="-25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GG,m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=-2,8V, </a:t>
            </a:r>
            <a:r>
              <a:rPr lang="en-US" sz="2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I</a:t>
            </a:r>
            <a:r>
              <a:rPr lang="en-US" sz="2000" baseline="-25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D,m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=39.2mA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V</a:t>
            </a:r>
            <a:r>
              <a:rPr lang="en-US" sz="2000" baseline="-25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DD,s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=10V,  V</a:t>
            </a:r>
            <a:r>
              <a:rPr lang="en-US" sz="2000" baseline="-25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GG,s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=-3V, I</a:t>
            </a:r>
            <a:r>
              <a:rPr lang="en-US" sz="2000" baseline="-25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D,s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=25mA</a:t>
            </a:r>
            <a:endParaRPr lang="en-US" sz="2000" dirty="0">
              <a:solidFill>
                <a:srgbClr val="006600"/>
              </a:solidFill>
              <a:latin typeface="Adobe Garamond Pro" panose="02020502060506020403"/>
              <a:cs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607604" y="4683095"/>
            <a:ext cx="45173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Chip DF6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V</a:t>
            </a:r>
            <a:r>
              <a:rPr lang="en-US" sz="2000" baseline="-25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DD,m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=10V,  </a:t>
            </a:r>
            <a:r>
              <a:rPr lang="en-US" sz="2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V</a:t>
            </a:r>
            <a:r>
              <a:rPr lang="en-US" sz="2000" baseline="-25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GG,m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=-2.9V, </a:t>
            </a:r>
            <a:r>
              <a:rPr lang="en-US" sz="2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I</a:t>
            </a:r>
            <a:r>
              <a:rPr lang="en-US" sz="2000" baseline="-25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D,m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=38,9mA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V</a:t>
            </a:r>
            <a:r>
              <a:rPr lang="en-US" sz="2000" baseline="-25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DD,s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=10V,  V</a:t>
            </a:r>
            <a:r>
              <a:rPr lang="en-US" sz="2000" baseline="-25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GG,s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=-3V, I</a:t>
            </a:r>
            <a:r>
              <a:rPr lang="en-US" sz="2000" baseline="-25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D,s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=25mA</a:t>
            </a:r>
            <a:endParaRPr lang="en-US" sz="2000" dirty="0">
              <a:solidFill>
                <a:srgbClr val="006600"/>
              </a:solidFill>
              <a:latin typeface="Adobe Garamond Pro" panose="02020502060506020403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49" y="1660036"/>
            <a:ext cx="4432525" cy="302306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604" y="1687895"/>
            <a:ext cx="4386860" cy="29952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6084168" y="1187451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dobe Garamond Pro" panose="02020502060506020403"/>
              </a:rPr>
              <a:t>SLX4 ID10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532104" y="1191568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dobe Garamond Pro" panose="02020502060506020403"/>
              </a:rPr>
              <a:t>SLX4 CG01</a:t>
            </a:r>
          </a:p>
        </p:txBody>
      </p:sp>
    </p:spTree>
    <p:extLst>
      <p:ext uri="{BB962C8B-B14F-4D97-AF65-F5344CB8AC3E}">
        <p14:creationId xmlns:p14="http://schemas.microsoft.com/office/powerpoint/2010/main" val="15706353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/>
          <a:srcRect l="6146" t="8000" r="8220" b="9600"/>
          <a:stretch/>
        </p:blipFill>
        <p:spPr>
          <a:xfrm>
            <a:off x="1452829" y="986224"/>
            <a:ext cx="6511997" cy="437674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67171"/>
            <a:ext cx="7704856" cy="562074"/>
          </a:xfrm>
        </p:spPr>
        <p:txBody>
          <a:bodyPr/>
          <a:lstStyle/>
          <a:p>
            <a:r>
              <a:rPr lang="en-US" dirty="0"/>
              <a:t>On-wafer Results - Rx chain </a:t>
            </a:r>
            <a:r>
              <a:rPr lang="en-US" dirty="0" smtClean="0"/>
              <a:t>V2: SLX4 </a:t>
            </a:r>
            <a:r>
              <a:rPr lang="en-US" dirty="0"/>
              <a:t>ID10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788024" y="5334337"/>
            <a:ext cx="42480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Chip DF6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V</a:t>
            </a:r>
            <a:r>
              <a:rPr lang="en-US" sz="2000" baseline="-25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DD,m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=10V,  </a:t>
            </a:r>
            <a:r>
              <a:rPr lang="en-US" sz="2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V</a:t>
            </a:r>
            <a:r>
              <a:rPr lang="en-US" sz="2000" baseline="-25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GG,m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=-3V, </a:t>
            </a:r>
            <a:r>
              <a:rPr lang="en-US" sz="2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I</a:t>
            </a:r>
            <a:r>
              <a:rPr lang="en-US" sz="2000" baseline="-25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D,m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</a:t>
            </a:r>
            <a:r>
              <a:rPr lang="en-US" sz="2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XXmA</a:t>
            </a:r>
            <a:endParaRPr lang="en-US" sz="2000" dirty="0" smtClean="0">
              <a:solidFill>
                <a:srgbClr val="006600"/>
              </a:solidFill>
              <a:latin typeface="Adobe Garamond Pro" panose="02020502060506020403"/>
              <a:cs typeface="Arial" panose="020B0604020202020204" pitchFamily="34" charset="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V</a:t>
            </a:r>
            <a:r>
              <a:rPr lang="en-US" sz="2000" baseline="-25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DD,s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=10V,  V</a:t>
            </a:r>
            <a:r>
              <a:rPr lang="en-US" sz="2000" baseline="-25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GG,s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=-3V, I</a:t>
            </a:r>
            <a:r>
              <a:rPr lang="en-US" sz="2000" baseline="-25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D,s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=25mA</a:t>
            </a:r>
            <a:endParaRPr lang="en-US" sz="2000" dirty="0">
              <a:solidFill>
                <a:srgbClr val="006600"/>
              </a:solidFill>
              <a:latin typeface="Adobe Garamond Pro" panose="02020502060506020403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38770" y="5699840"/>
            <a:ext cx="3844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dobe Garamond Pro" panose="02020502060506020403"/>
                <a:cs typeface="Arial" panose="020B0604020202020204" pitchFamily="34" charset="0"/>
              </a:rPr>
              <a:t>Ports are inverted in measurements </a:t>
            </a:r>
            <a:endParaRPr lang="en-US" sz="2000" dirty="0">
              <a:solidFill>
                <a:srgbClr val="FF0000"/>
              </a:solidFill>
              <a:latin typeface="Adobe Garamond Pro" panose="0202050206050602040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5232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4962" t="9588" r="8951" b="10396"/>
          <a:stretch/>
        </p:blipFill>
        <p:spPr>
          <a:xfrm>
            <a:off x="1125043" y="898564"/>
            <a:ext cx="6910230" cy="44862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67171"/>
            <a:ext cx="7776864" cy="562074"/>
          </a:xfrm>
        </p:spPr>
        <p:txBody>
          <a:bodyPr/>
          <a:lstStyle/>
          <a:p>
            <a:r>
              <a:rPr lang="en-US" dirty="0"/>
              <a:t>On-wafer Results - Rx chain </a:t>
            </a:r>
            <a:r>
              <a:rPr lang="en-US" dirty="0" smtClean="0"/>
              <a:t>V2: SLX4 CG01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716016" y="5334337"/>
            <a:ext cx="43249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Chip DF4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V</a:t>
            </a:r>
            <a:r>
              <a:rPr lang="en-US" sz="2000" baseline="-25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DD,m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=10V,  </a:t>
            </a:r>
            <a:r>
              <a:rPr lang="en-US" sz="2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V</a:t>
            </a:r>
            <a:r>
              <a:rPr lang="en-US" sz="2000" baseline="-25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GG,m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=-2.8V, </a:t>
            </a:r>
            <a:r>
              <a:rPr lang="en-US" sz="2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I</a:t>
            </a:r>
            <a:r>
              <a:rPr lang="en-US" sz="2000" baseline="-25000" dirty="0" err="1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D,m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=40mA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V</a:t>
            </a:r>
            <a:r>
              <a:rPr lang="en-US" sz="2000" baseline="-25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DD,s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=10V,  V</a:t>
            </a:r>
            <a:r>
              <a:rPr lang="en-US" sz="2000" baseline="-25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GG,s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=-3V, I</a:t>
            </a:r>
            <a:r>
              <a:rPr lang="en-US" sz="2000" baseline="-25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D,s</a:t>
            </a:r>
            <a:r>
              <a:rPr lang="en-US" sz="2000" dirty="0" smtClean="0">
                <a:solidFill>
                  <a:srgbClr val="006600"/>
                </a:solidFill>
                <a:latin typeface="Adobe Garamond Pro" panose="02020502060506020403"/>
                <a:cs typeface="Arial" panose="020B0604020202020204" pitchFamily="34" charset="0"/>
              </a:rPr>
              <a:t>=25mA</a:t>
            </a:r>
            <a:endParaRPr lang="en-US" sz="2000" dirty="0">
              <a:solidFill>
                <a:srgbClr val="006600"/>
              </a:solidFill>
              <a:latin typeface="Adobe Garamond Pro" panose="02020502060506020403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38770" y="5699840"/>
            <a:ext cx="3844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dobe Garamond Pro" panose="02020502060506020403"/>
                <a:cs typeface="Arial" panose="020B0604020202020204" pitchFamily="34" charset="0"/>
              </a:rPr>
              <a:t>Ports are inverted in measurements </a:t>
            </a:r>
            <a:endParaRPr lang="en-US" sz="2000" dirty="0">
              <a:solidFill>
                <a:srgbClr val="FF0000"/>
              </a:solidFill>
              <a:latin typeface="Adobe Garamond Pro" panose="0202050206050602040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7889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On-wafer Results - </a:t>
            </a:r>
            <a:r>
              <a:rPr lang="en-US" dirty="0" err="1"/>
              <a:t>Tx</a:t>
            </a:r>
            <a:r>
              <a:rPr lang="en-US" dirty="0"/>
              <a:t> </a:t>
            </a:r>
            <a:r>
              <a:rPr lang="en-US" dirty="0" smtClean="0"/>
              <a:t>chain </a:t>
            </a:r>
            <a:r>
              <a:rPr lang="en-US" dirty="0"/>
              <a:t>V2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31775" y="5115858"/>
            <a:ext cx="38497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6600"/>
                </a:solidFill>
                <a:cs typeface="Arial" panose="020B0604020202020204" pitchFamily="34" charset="0"/>
              </a:rPr>
              <a:t>No Spar </a:t>
            </a:r>
            <a:r>
              <a:rPr lang="en-US" sz="2000" dirty="0" err="1" smtClean="0">
                <a:solidFill>
                  <a:srgbClr val="006600"/>
                </a:solidFill>
                <a:cs typeface="Arial" panose="020B0604020202020204" pitchFamily="34" charset="0"/>
              </a:rPr>
              <a:t>meas</a:t>
            </a:r>
            <a:endParaRPr lang="en-US" sz="2000" dirty="0" smtClean="0">
              <a:solidFill>
                <a:srgbClr val="006600"/>
              </a:solidFill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6600"/>
                </a:solidFill>
                <a:cs typeface="Arial" panose="020B0604020202020204" pitchFamily="34" charset="0"/>
              </a:rPr>
              <a:t>Chip DF4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6600"/>
                </a:solidFill>
                <a:cs typeface="Arial" panose="020B0604020202020204" pitchFamily="34" charset="0"/>
              </a:rPr>
              <a:t>V</a:t>
            </a:r>
            <a:r>
              <a:rPr lang="en-US" sz="2000" baseline="-25000" dirty="0" err="1" smtClean="0">
                <a:solidFill>
                  <a:srgbClr val="006600"/>
                </a:solidFill>
                <a:cs typeface="Arial" panose="020B0604020202020204" pitchFamily="34" charset="0"/>
              </a:rPr>
              <a:t>DD,m</a:t>
            </a:r>
            <a:r>
              <a:rPr lang="en-US" sz="2000" dirty="0" smtClean="0">
                <a:solidFill>
                  <a:srgbClr val="006600"/>
                </a:solidFill>
                <a:cs typeface="Arial" panose="020B0604020202020204" pitchFamily="34" charset="0"/>
              </a:rPr>
              <a:t>=30V,  </a:t>
            </a:r>
            <a:r>
              <a:rPr lang="en-US" sz="2000" dirty="0" err="1" smtClean="0">
                <a:solidFill>
                  <a:srgbClr val="006600"/>
                </a:solidFill>
                <a:cs typeface="Arial" panose="020B0604020202020204" pitchFamily="34" charset="0"/>
              </a:rPr>
              <a:t>V</a:t>
            </a:r>
            <a:r>
              <a:rPr lang="en-US" sz="2000" baseline="-25000" dirty="0" err="1" smtClean="0">
                <a:solidFill>
                  <a:srgbClr val="006600"/>
                </a:solidFill>
                <a:cs typeface="Arial" panose="020B0604020202020204" pitchFamily="34" charset="0"/>
              </a:rPr>
              <a:t>GG,m</a:t>
            </a:r>
            <a:r>
              <a:rPr lang="en-US" sz="2000" dirty="0" smtClean="0">
                <a:solidFill>
                  <a:srgbClr val="006600"/>
                </a:solidFill>
                <a:cs typeface="Arial" panose="020B0604020202020204" pitchFamily="34" charset="0"/>
              </a:rPr>
              <a:t>=-2.9V, </a:t>
            </a:r>
            <a:r>
              <a:rPr lang="en-US" sz="2000" dirty="0" err="1" smtClean="0">
                <a:solidFill>
                  <a:srgbClr val="006600"/>
                </a:solidFill>
                <a:cs typeface="Arial" panose="020B0604020202020204" pitchFamily="34" charset="0"/>
              </a:rPr>
              <a:t>I</a:t>
            </a:r>
            <a:r>
              <a:rPr lang="en-US" sz="2000" baseline="-25000" dirty="0" err="1" smtClean="0">
                <a:solidFill>
                  <a:srgbClr val="006600"/>
                </a:solidFill>
                <a:cs typeface="Arial" panose="020B0604020202020204" pitchFamily="34" charset="0"/>
              </a:rPr>
              <a:t>D,m</a:t>
            </a:r>
            <a:r>
              <a:rPr lang="en-US" sz="2000" dirty="0" smtClean="0">
                <a:solidFill>
                  <a:srgbClr val="006600"/>
                </a:solidFill>
                <a:cs typeface="Arial" panose="020B0604020202020204" pitchFamily="34" charset="0"/>
              </a:rPr>
              <a:t>=1.6A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692692" y="5115858"/>
            <a:ext cx="38497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cs typeface="Arial" panose="020B0604020202020204" pitchFamily="34" charset="0"/>
              </a:rPr>
              <a:t>No Spar </a:t>
            </a:r>
            <a:r>
              <a:rPr lang="en-US" sz="2000" dirty="0" err="1" smtClean="0">
                <a:solidFill>
                  <a:srgbClr val="006600"/>
                </a:solidFill>
                <a:cs typeface="Arial" panose="020B0604020202020204" pitchFamily="34" charset="0"/>
              </a:rPr>
              <a:t>meas</a:t>
            </a:r>
            <a:endParaRPr lang="en-US" sz="2000" dirty="0" smtClean="0">
              <a:solidFill>
                <a:srgbClr val="006600"/>
              </a:solidFill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6600"/>
                </a:solidFill>
                <a:cs typeface="Arial" panose="020B0604020202020204" pitchFamily="34" charset="0"/>
              </a:rPr>
              <a:t>Chip DH7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6600"/>
                </a:solidFill>
                <a:cs typeface="Arial" panose="020B0604020202020204" pitchFamily="34" charset="0"/>
              </a:rPr>
              <a:t>V</a:t>
            </a:r>
            <a:r>
              <a:rPr lang="en-US" sz="2000" baseline="-25000" dirty="0" err="1" smtClean="0">
                <a:solidFill>
                  <a:srgbClr val="006600"/>
                </a:solidFill>
                <a:cs typeface="Arial" panose="020B0604020202020204" pitchFamily="34" charset="0"/>
              </a:rPr>
              <a:t>DD,m</a:t>
            </a:r>
            <a:r>
              <a:rPr lang="en-US" sz="2000" dirty="0" smtClean="0">
                <a:solidFill>
                  <a:srgbClr val="006600"/>
                </a:solidFill>
                <a:cs typeface="Arial" panose="020B0604020202020204" pitchFamily="34" charset="0"/>
              </a:rPr>
              <a:t>=30V,  </a:t>
            </a:r>
            <a:r>
              <a:rPr lang="en-US" sz="2000" dirty="0" err="1" smtClean="0">
                <a:solidFill>
                  <a:srgbClr val="006600"/>
                </a:solidFill>
                <a:cs typeface="Arial" panose="020B0604020202020204" pitchFamily="34" charset="0"/>
              </a:rPr>
              <a:t>V</a:t>
            </a:r>
            <a:r>
              <a:rPr lang="en-US" sz="2000" baseline="-25000" dirty="0" err="1" smtClean="0">
                <a:solidFill>
                  <a:srgbClr val="006600"/>
                </a:solidFill>
                <a:cs typeface="Arial" panose="020B0604020202020204" pitchFamily="34" charset="0"/>
              </a:rPr>
              <a:t>GG,m</a:t>
            </a:r>
            <a:r>
              <a:rPr lang="en-US" sz="2000" dirty="0" smtClean="0">
                <a:solidFill>
                  <a:srgbClr val="006600"/>
                </a:solidFill>
                <a:cs typeface="Arial" panose="020B0604020202020204" pitchFamily="34" charset="0"/>
              </a:rPr>
              <a:t>=-2,8V, </a:t>
            </a:r>
            <a:r>
              <a:rPr lang="en-US" sz="2000" dirty="0" err="1" smtClean="0">
                <a:solidFill>
                  <a:srgbClr val="006600"/>
                </a:solidFill>
                <a:cs typeface="Arial" panose="020B0604020202020204" pitchFamily="34" charset="0"/>
              </a:rPr>
              <a:t>I</a:t>
            </a:r>
            <a:r>
              <a:rPr lang="en-US" sz="2000" baseline="-25000" dirty="0" err="1" smtClean="0">
                <a:solidFill>
                  <a:srgbClr val="006600"/>
                </a:solidFill>
                <a:cs typeface="Arial" panose="020B0604020202020204" pitchFamily="34" charset="0"/>
              </a:rPr>
              <a:t>D,m</a:t>
            </a:r>
            <a:r>
              <a:rPr lang="en-US" sz="2000" dirty="0" smtClean="0">
                <a:solidFill>
                  <a:srgbClr val="006600"/>
                </a:solidFill>
                <a:cs typeface="Arial" panose="020B0604020202020204" pitchFamily="34" charset="0"/>
              </a:rPr>
              <a:t>=1.6A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293" y="1711429"/>
            <a:ext cx="4344937" cy="320347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6" y="1727432"/>
            <a:ext cx="4112520" cy="3187468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6084168" y="1187451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dobe Garamond Pro" panose="02020502060506020403"/>
              </a:rPr>
              <a:t>SLX4 ID10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532104" y="1191568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dobe Garamond Pro" panose="02020502060506020403"/>
              </a:rPr>
              <a:t>SLX4 CG01</a:t>
            </a:r>
          </a:p>
        </p:txBody>
      </p:sp>
    </p:spTree>
    <p:extLst>
      <p:ext uri="{BB962C8B-B14F-4D97-AF65-F5344CB8AC3E}">
        <p14:creationId xmlns:p14="http://schemas.microsoft.com/office/powerpoint/2010/main" val="6021946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19" y="67171"/>
            <a:ext cx="7725983" cy="562074"/>
          </a:xfrm>
        </p:spPr>
        <p:txBody>
          <a:bodyPr/>
          <a:lstStyle/>
          <a:p>
            <a:r>
              <a:rPr lang="en-US" dirty="0"/>
              <a:t>On-wafer Results - </a:t>
            </a:r>
            <a:r>
              <a:rPr lang="en-US" dirty="0" err="1"/>
              <a:t>Tx</a:t>
            </a:r>
            <a:r>
              <a:rPr lang="en-US" dirty="0"/>
              <a:t> </a:t>
            </a:r>
            <a:r>
              <a:rPr lang="en-US" dirty="0" smtClean="0"/>
              <a:t>chain </a:t>
            </a:r>
            <a:r>
              <a:rPr lang="en-US" dirty="0"/>
              <a:t>V2 meas</a:t>
            </a:r>
            <a:r>
              <a:rPr lang="en-US" dirty="0" smtClean="0"/>
              <a:t>. vs. sim</a:t>
            </a:r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31775" y="4985881"/>
            <a:ext cx="38497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6600"/>
                </a:solidFill>
                <a:cs typeface="Arial" panose="020B0604020202020204" pitchFamily="34" charset="0"/>
              </a:rPr>
              <a:t>No Spar </a:t>
            </a:r>
            <a:r>
              <a:rPr lang="en-US" sz="2000" dirty="0" err="1" smtClean="0">
                <a:solidFill>
                  <a:srgbClr val="006600"/>
                </a:solidFill>
                <a:cs typeface="Arial" panose="020B0604020202020204" pitchFamily="34" charset="0"/>
              </a:rPr>
              <a:t>meas</a:t>
            </a:r>
            <a:endParaRPr lang="en-US" sz="2000" dirty="0" smtClean="0">
              <a:solidFill>
                <a:srgbClr val="006600"/>
              </a:solidFill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6600"/>
                </a:solidFill>
                <a:cs typeface="Arial" panose="020B0604020202020204" pitchFamily="34" charset="0"/>
              </a:rPr>
              <a:t>Chip DF4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6600"/>
                </a:solidFill>
                <a:cs typeface="Arial" panose="020B0604020202020204" pitchFamily="34" charset="0"/>
              </a:rPr>
              <a:t>V</a:t>
            </a:r>
            <a:r>
              <a:rPr lang="en-US" sz="2000" baseline="-25000" dirty="0" err="1" smtClean="0">
                <a:solidFill>
                  <a:srgbClr val="006600"/>
                </a:solidFill>
                <a:cs typeface="Arial" panose="020B0604020202020204" pitchFamily="34" charset="0"/>
              </a:rPr>
              <a:t>DD,m</a:t>
            </a:r>
            <a:r>
              <a:rPr lang="en-US" sz="2000" dirty="0" smtClean="0">
                <a:solidFill>
                  <a:srgbClr val="006600"/>
                </a:solidFill>
                <a:cs typeface="Arial" panose="020B0604020202020204" pitchFamily="34" charset="0"/>
              </a:rPr>
              <a:t>=30V,  </a:t>
            </a:r>
            <a:r>
              <a:rPr lang="en-US" sz="2000" dirty="0" err="1" smtClean="0">
                <a:solidFill>
                  <a:srgbClr val="006600"/>
                </a:solidFill>
                <a:cs typeface="Arial" panose="020B0604020202020204" pitchFamily="34" charset="0"/>
              </a:rPr>
              <a:t>V</a:t>
            </a:r>
            <a:r>
              <a:rPr lang="en-US" sz="2000" baseline="-25000" dirty="0" err="1" smtClean="0">
                <a:solidFill>
                  <a:srgbClr val="006600"/>
                </a:solidFill>
                <a:cs typeface="Arial" panose="020B0604020202020204" pitchFamily="34" charset="0"/>
              </a:rPr>
              <a:t>GG,m</a:t>
            </a:r>
            <a:r>
              <a:rPr lang="en-US" sz="2000" dirty="0" smtClean="0">
                <a:solidFill>
                  <a:srgbClr val="006600"/>
                </a:solidFill>
                <a:cs typeface="Arial" panose="020B0604020202020204" pitchFamily="34" charset="0"/>
              </a:rPr>
              <a:t>=-2.9V, </a:t>
            </a:r>
            <a:r>
              <a:rPr lang="en-US" sz="2000" dirty="0" err="1" smtClean="0">
                <a:solidFill>
                  <a:srgbClr val="006600"/>
                </a:solidFill>
                <a:cs typeface="Arial" panose="020B0604020202020204" pitchFamily="34" charset="0"/>
              </a:rPr>
              <a:t>I</a:t>
            </a:r>
            <a:r>
              <a:rPr lang="en-US" sz="2000" baseline="-25000" dirty="0" err="1" smtClean="0">
                <a:solidFill>
                  <a:srgbClr val="006600"/>
                </a:solidFill>
                <a:cs typeface="Arial" panose="020B0604020202020204" pitchFamily="34" charset="0"/>
              </a:rPr>
              <a:t>D,m</a:t>
            </a:r>
            <a:r>
              <a:rPr lang="en-US" sz="2000" dirty="0" smtClean="0">
                <a:solidFill>
                  <a:srgbClr val="006600"/>
                </a:solidFill>
                <a:cs typeface="Arial" panose="020B0604020202020204" pitchFamily="34" charset="0"/>
              </a:rPr>
              <a:t>=1.6A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6600"/>
                </a:solidFill>
                <a:cs typeface="Arial" panose="020B0604020202020204" pitchFamily="34" charset="0"/>
              </a:rPr>
              <a:t>V</a:t>
            </a:r>
            <a:r>
              <a:rPr lang="en-US" sz="2000" baseline="-25000" dirty="0" smtClean="0">
                <a:solidFill>
                  <a:srgbClr val="006600"/>
                </a:solidFill>
                <a:cs typeface="Arial" panose="020B0604020202020204" pitchFamily="34" charset="0"/>
              </a:rPr>
              <a:t>DD,s</a:t>
            </a:r>
            <a:r>
              <a:rPr lang="en-US" sz="2000" dirty="0" smtClean="0">
                <a:solidFill>
                  <a:srgbClr val="006600"/>
                </a:solidFill>
                <a:cs typeface="Arial" panose="020B0604020202020204" pitchFamily="34" charset="0"/>
              </a:rPr>
              <a:t>=30V,  V</a:t>
            </a:r>
            <a:r>
              <a:rPr lang="en-US" sz="2000" baseline="-25000" dirty="0" smtClean="0">
                <a:solidFill>
                  <a:srgbClr val="006600"/>
                </a:solidFill>
                <a:cs typeface="Arial" panose="020B0604020202020204" pitchFamily="34" charset="0"/>
              </a:rPr>
              <a:t>GG,s</a:t>
            </a:r>
            <a:r>
              <a:rPr lang="en-US" sz="2000" dirty="0" smtClean="0">
                <a:solidFill>
                  <a:srgbClr val="006600"/>
                </a:solidFill>
                <a:cs typeface="Arial" panose="020B0604020202020204" pitchFamily="34" charset="0"/>
              </a:rPr>
              <a:t>=-3V, I</a:t>
            </a:r>
            <a:r>
              <a:rPr lang="en-US" sz="2000" baseline="-25000" dirty="0" smtClean="0">
                <a:solidFill>
                  <a:srgbClr val="006600"/>
                </a:solidFill>
                <a:cs typeface="Arial" panose="020B0604020202020204" pitchFamily="34" charset="0"/>
              </a:rPr>
              <a:t>D,s</a:t>
            </a:r>
            <a:r>
              <a:rPr lang="en-US" sz="2000" dirty="0" smtClean="0">
                <a:solidFill>
                  <a:srgbClr val="006600"/>
                </a:solidFill>
                <a:cs typeface="Arial" panose="020B0604020202020204" pitchFamily="34" charset="0"/>
              </a:rPr>
              <a:t>=1.55A</a:t>
            </a:r>
            <a:endParaRPr lang="en-US" sz="2000" dirty="0">
              <a:solidFill>
                <a:srgbClr val="006600"/>
              </a:solidFill>
              <a:cs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692692" y="4985881"/>
            <a:ext cx="36557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  <a:cs typeface="Arial" panose="020B0604020202020204" pitchFamily="34" charset="0"/>
              </a:rPr>
              <a:t>No Spar </a:t>
            </a:r>
            <a:r>
              <a:rPr lang="en-US" sz="2000" dirty="0" err="1" smtClean="0">
                <a:solidFill>
                  <a:srgbClr val="006600"/>
                </a:solidFill>
                <a:cs typeface="Arial" panose="020B0604020202020204" pitchFamily="34" charset="0"/>
              </a:rPr>
              <a:t>meas</a:t>
            </a:r>
            <a:endParaRPr lang="en-US" sz="2000" dirty="0" smtClean="0">
              <a:solidFill>
                <a:srgbClr val="006600"/>
              </a:solidFill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rgbClr val="006600"/>
                </a:solidFill>
                <a:cs typeface="Arial" panose="020B0604020202020204" pitchFamily="34" charset="0"/>
              </a:rPr>
              <a:t>Chip DH7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6600"/>
                </a:solidFill>
                <a:cs typeface="Arial" panose="020B0604020202020204" pitchFamily="34" charset="0"/>
              </a:rPr>
              <a:t>V</a:t>
            </a:r>
            <a:r>
              <a:rPr lang="en-US" sz="2000" baseline="-25000" dirty="0" err="1" smtClean="0">
                <a:solidFill>
                  <a:srgbClr val="006600"/>
                </a:solidFill>
                <a:cs typeface="Arial" panose="020B0604020202020204" pitchFamily="34" charset="0"/>
              </a:rPr>
              <a:t>DD,m</a:t>
            </a:r>
            <a:r>
              <a:rPr lang="en-US" sz="2000" dirty="0" smtClean="0">
                <a:solidFill>
                  <a:srgbClr val="006600"/>
                </a:solidFill>
                <a:cs typeface="Arial" panose="020B0604020202020204" pitchFamily="34" charset="0"/>
              </a:rPr>
              <a:t>=30V,  </a:t>
            </a:r>
            <a:r>
              <a:rPr lang="en-US" sz="2000" dirty="0" err="1" smtClean="0">
                <a:solidFill>
                  <a:srgbClr val="006600"/>
                </a:solidFill>
                <a:cs typeface="Arial" panose="020B0604020202020204" pitchFamily="34" charset="0"/>
              </a:rPr>
              <a:t>V</a:t>
            </a:r>
            <a:r>
              <a:rPr lang="en-US" sz="2000" baseline="-25000" dirty="0" err="1" smtClean="0">
                <a:solidFill>
                  <a:srgbClr val="006600"/>
                </a:solidFill>
                <a:cs typeface="Arial" panose="020B0604020202020204" pitchFamily="34" charset="0"/>
              </a:rPr>
              <a:t>GG,m</a:t>
            </a:r>
            <a:r>
              <a:rPr lang="en-US" sz="2000" dirty="0" smtClean="0">
                <a:solidFill>
                  <a:srgbClr val="006600"/>
                </a:solidFill>
                <a:cs typeface="Arial" panose="020B0604020202020204" pitchFamily="34" charset="0"/>
              </a:rPr>
              <a:t>=-3V, </a:t>
            </a:r>
            <a:r>
              <a:rPr lang="en-US" sz="2000" dirty="0" err="1" smtClean="0">
                <a:solidFill>
                  <a:srgbClr val="006600"/>
                </a:solidFill>
                <a:cs typeface="Arial" panose="020B0604020202020204" pitchFamily="34" charset="0"/>
              </a:rPr>
              <a:t>I</a:t>
            </a:r>
            <a:r>
              <a:rPr lang="en-US" sz="2000" baseline="-25000" dirty="0" err="1" smtClean="0">
                <a:solidFill>
                  <a:srgbClr val="006600"/>
                </a:solidFill>
                <a:cs typeface="Arial" panose="020B0604020202020204" pitchFamily="34" charset="0"/>
              </a:rPr>
              <a:t>D,m</a:t>
            </a:r>
            <a:r>
              <a:rPr lang="en-US" sz="2000" dirty="0" smtClean="0">
                <a:solidFill>
                  <a:srgbClr val="006600"/>
                </a:solidFill>
                <a:cs typeface="Arial" panose="020B0604020202020204" pitchFamily="34" charset="0"/>
              </a:rPr>
              <a:t>=1.6A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6600"/>
                </a:solidFill>
                <a:cs typeface="Arial" panose="020B0604020202020204" pitchFamily="34" charset="0"/>
              </a:rPr>
              <a:t>V</a:t>
            </a:r>
            <a:r>
              <a:rPr lang="en-US" sz="2000" baseline="-25000" dirty="0" smtClean="0">
                <a:solidFill>
                  <a:srgbClr val="006600"/>
                </a:solidFill>
                <a:cs typeface="Arial" panose="020B0604020202020204" pitchFamily="34" charset="0"/>
              </a:rPr>
              <a:t>DD,s</a:t>
            </a:r>
            <a:r>
              <a:rPr lang="en-US" sz="2000" dirty="0" smtClean="0">
                <a:solidFill>
                  <a:srgbClr val="006600"/>
                </a:solidFill>
                <a:cs typeface="Arial" panose="020B0604020202020204" pitchFamily="34" charset="0"/>
              </a:rPr>
              <a:t>=30V,  V</a:t>
            </a:r>
            <a:r>
              <a:rPr lang="en-US" sz="2000" baseline="-25000" dirty="0" smtClean="0">
                <a:solidFill>
                  <a:srgbClr val="006600"/>
                </a:solidFill>
                <a:cs typeface="Arial" panose="020B0604020202020204" pitchFamily="34" charset="0"/>
              </a:rPr>
              <a:t>GG,s</a:t>
            </a:r>
            <a:r>
              <a:rPr lang="en-US" sz="2000" dirty="0" smtClean="0">
                <a:solidFill>
                  <a:srgbClr val="006600"/>
                </a:solidFill>
                <a:cs typeface="Arial" panose="020B0604020202020204" pitchFamily="34" charset="0"/>
              </a:rPr>
              <a:t>=-3V, I</a:t>
            </a:r>
            <a:r>
              <a:rPr lang="en-US" sz="2000" baseline="-25000" dirty="0" smtClean="0">
                <a:solidFill>
                  <a:srgbClr val="006600"/>
                </a:solidFill>
                <a:cs typeface="Arial" panose="020B0604020202020204" pitchFamily="34" charset="0"/>
              </a:rPr>
              <a:t>D,s</a:t>
            </a:r>
            <a:r>
              <a:rPr lang="en-US" sz="2000" dirty="0" smtClean="0">
                <a:solidFill>
                  <a:srgbClr val="006600"/>
                </a:solidFill>
                <a:cs typeface="Arial" panose="020B0604020202020204" pitchFamily="34" charset="0"/>
              </a:rPr>
              <a:t>=1.55A</a:t>
            </a:r>
            <a:endParaRPr lang="en-US" sz="2000" dirty="0">
              <a:solidFill>
                <a:srgbClr val="006600"/>
              </a:solidFill>
              <a:cs typeface="Arial" panose="020B0604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1821033"/>
            <a:ext cx="4167691" cy="312290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692" y="1821033"/>
            <a:ext cx="4270809" cy="3122908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6084168" y="1187451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dobe Garamond Pro" panose="02020502060506020403"/>
              </a:rPr>
              <a:t>SLX4 ID10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532104" y="1191568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dobe Garamond Pro" panose="02020502060506020403"/>
              </a:rPr>
              <a:t>SLX4 CG01</a:t>
            </a:r>
          </a:p>
        </p:txBody>
      </p:sp>
    </p:spTree>
    <p:extLst>
      <p:ext uri="{BB962C8B-B14F-4D97-AF65-F5344CB8AC3E}">
        <p14:creationId xmlns:p14="http://schemas.microsoft.com/office/powerpoint/2010/main" val="35492575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69" y="1015750"/>
            <a:ext cx="7786425" cy="507674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67171"/>
            <a:ext cx="7776864" cy="562074"/>
          </a:xfrm>
        </p:spPr>
        <p:txBody>
          <a:bodyPr/>
          <a:lstStyle/>
          <a:p>
            <a:r>
              <a:rPr lang="en-US" dirty="0"/>
              <a:t>On-wafer Results - </a:t>
            </a:r>
            <a:r>
              <a:rPr lang="en-US" dirty="0" err="1"/>
              <a:t>Tx</a:t>
            </a:r>
            <a:r>
              <a:rPr lang="en-US" dirty="0"/>
              <a:t> chain V2 meas. vs. </a:t>
            </a:r>
            <a:r>
              <a:rPr lang="en-US" dirty="0" smtClean="0"/>
              <a:t>sim </a:t>
            </a: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6712830" y="6015335"/>
            <a:ext cx="1023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00"/>
                </a:solidFill>
                <a:cs typeface="Arial" panose="020B0604020202020204" pitchFamily="34" charset="0"/>
              </a:rPr>
              <a:t>Chip </a:t>
            </a:r>
            <a:r>
              <a:rPr lang="en-US" dirty="0" smtClean="0">
                <a:solidFill>
                  <a:srgbClr val="006600"/>
                </a:solidFill>
                <a:cs typeface="Arial" panose="020B0604020202020204" pitchFamily="34" charset="0"/>
              </a:rPr>
              <a:t>DF4</a:t>
            </a:r>
            <a:endParaRPr lang="en-US" dirty="0">
              <a:solidFill>
                <a:srgbClr val="0066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8484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4" y="1109552"/>
            <a:ext cx="7802921" cy="508169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67171"/>
            <a:ext cx="7704856" cy="562074"/>
          </a:xfrm>
        </p:spPr>
        <p:txBody>
          <a:bodyPr/>
          <a:lstStyle/>
          <a:p>
            <a:r>
              <a:rPr lang="en-US" dirty="0"/>
              <a:t>On-wafer Results - </a:t>
            </a:r>
            <a:r>
              <a:rPr lang="en-US" dirty="0" err="1"/>
              <a:t>Tx</a:t>
            </a:r>
            <a:r>
              <a:rPr lang="en-US" dirty="0"/>
              <a:t> chain V2 meas. vs. </a:t>
            </a:r>
            <a:r>
              <a:rPr lang="en-US" dirty="0" smtClean="0"/>
              <a:t>sim </a:t>
            </a:r>
            <a:endParaRPr lang="en-US" dirty="0"/>
          </a:p>
        </p:txBody>
      </p:sp>
      <p:sp>
        <p:nvSpPr>
          <p:cNvPr id="5" name="Rettangolo 4"/>
          <p:cNvSpPr/>
          <p:nvPr/>
        </p:nvSpPr>
        <p:spPr>
          <a:xfrm>
            <a:off x="7010906" y="6016779"/>
            <a:ext cx="1061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00"/>
                </a:solidFill>
                <a:cs typeface="Arial" panose="020B0604020202020204" pitchFamily="34" charset="0"/>
              </a:rPr>
              <a:t>Chip </a:t>
            </a:r>
            <a:r>
              <a:rPr lang="en-US" dirty="0" smtClean="0">
                <a:solidFill>
                  <a:srgbClr val="006600"/>
                </a:solidFill>
                <a:cs typeface="Arial" panose="020B0604020202020204" pitchFamily="34" charset="0"/>
              </a:rPr>
              <a:t>DH7</a:t>
            </a:r>
            <a:endParaRPr lang="en-US" dirty="0">
              <a:solidFill>
                <a:srgbClr val="0066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87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Introduction</a:t>
            </a:r>
            <a:r>
              <a:rPr lang="it-IT" dirty="0" smtClean="0"/>
              <a:t> - 2</a:t>
            </a:r>
            <a:endParaRPr lang="it-IT" dirty="0"/>
          </a:p>
        </p:txBody>
      </p:sp>
      <p:pic>
        <p:nvPicPr>
          <p:cNvPr id="5" name="Immagin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8306295" cy="3960440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467544" y="836712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dirty="0" smtClean="0">
                <a:solidFill>
                  <a:srgbClr val="336600"/>
                </a:solidFill>
                <a:latin typeface="Adobe Garamond Pro Bold" pitchFamily="18" charset="0"/>
              </a:rPr>
              <a:t>The final goal of the SCFE Project is to design, </a:t>
            </a:r>
            <a:r>
              <a:rPr lang="en-US" dirty="0" err="1" smtClean="0">
                <a:solidFill>
                  <a:srgbClr val="336600"/>
                </a:solidFill>
                <a:latin typeface="Adobe Garamond Pro Bold" pitchFamily="18" charset="0"/>
              </a:rPr>
              <a:t>realise</a:t>
            </a:r>
            <a:r>
              <a:rPr lang="en-US" dirty="0" smtClean="0">
                <a:solidFill>
                  <a:srgbClr val="336600"/>
                </a:solidFill>
                <a:latin typeface="Adobe Garamond Pro Bold" pitchFamily="18" charset="0"/>
              </a:rPr>
              <a:t> and test a Single-Chip Front-End in monolithic </a:t>
            </a:r>
            <a:r>
              <a:rPr lang="en-US" dirty="0" err="1" smtClean="0">
                <a:solidFill>
                  <a:srgbClr val="336600"/>
                </a:solidFill>
                <a:latin typeface="Adobe Garamond Pro Bold" pitchFamily="18" charset="0"/>
              </a:rPr>
              <a:t>GaN</a:t>
            </a:r>
            <a:r>
              <a:rPr lang="en-US" dirty="0" smtClean="0">
                <a:solidFill>
                  <a:srgbClr val="336600"/>
                </a:solidFill>
                <a:latin typeface="Adobe Garamond Pro Bold" pitchFamily="18" charset="0"/>
              </a:rPr>
              <a:t> HEMT technology, integrating high-power and low noise amplification together with signal routing (SPDT switching). The WBS is </a:t>
            </a:r>
            <a:endParaRPr lang="en-US" dirty="0">
              <a:solidFill>
                <a:srgbClr val="336600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69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In-Jig </a:t>
            </a:r>
            <a:r>
              <a:rPr lang="en-US" dirty="0"/>
              <a:t>Results </a:t>
            </a:r>
            <a:r>
              <a:rPr lang="en-US" dirty="0" smtClean="0"/>
              <a:t>– Mounting 1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83" y="1412776"/>
            <a:ext cx="8885813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801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In-Jig </a:t>
            </a:r>
            <a:r>
              <a:rPr lang="en-US" dirty="0"/>
              <a:t>Results </a:t>
            </a:r>
            <a:r>
              <a:rPr lang="en-US" dirty="0" smtClean="0"/>
              <a:t>– Mounting 2</a:t>
            </a:r>
            <a:endParaRPr lang="it-IT" dirty="0"/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2"/>
          <a:srcRect r="3213"/>
          <a:stretch/>
        </p:blipFill>
        <p:spPr>
          <a:xfrm>
            <a:off x="179512" y="1628800"/>
            <a:ext cx="886180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6932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000" dirty="0" smtClean="0"/>
              <a:t>The design and experimental results of two C-band SCFEs realized on a 0.25μm </a:t>
            </a:r>
            <a:r>
              <a:rPr lang="en-US" sz="2000" dirty="0" err="1" smtClean="0"/>
              <a:t>GaN</a:t>
            </a:r>
            <a:r>
              <a:rPr lang="en-US" sz="2000" dirty="0" smtClean="0"/>
              <a:t> LDO technology have been presented.</a:t>
            </a:r>
          </a:p>
          <a:p>
            <a:pPr algn="just"/>
            <a:r>
              <a:rPr lang="en-US" sz="2000" dirty="0" smtClean="0"/>
              <a:t>Even though some differences between measurements and simulations have been observed in this first run, the experimental characterization has demonstrated interesting results.</a:t>
            </a:r>
          </a:p>
          <a:p>
            <a:pPr lvl="2" algn="just"/>
            <a:r>
              <a:rPr lang="en-US" sz="1600" dirty="0"/>
              <a:t>CG01 - V1: 1 sample shows a Pout greater than 46.5dBm with a linear Gain of 43dB in </a:t>
            </a:r>
            <a:r>
              <a:rPr lang="en-US" sz="1600" dirty="0" err="1"/>
              <a:t>Tx</a:t>
            </a:r>
            <a:r>
              <a:rPr lang="en-US" sz="1600" dirty="0"/>
              <a:t> mode, together with a Gain greater than 34dB and NF&lt;4dB in Rx mode</a:t>
            </a:r>
            <a:r>
              <a:rPr lang="en-US" sz="1600" dirty="0" smtClean="0"/>
              <a:t>.</a:t>
            </a:r>
          </a:p>
          <a:p>
            <a:pPr lvl="2" algn="just"/>
            <a:endParaRPr lang="en-US" sz="1600" dirty="0"/>
          </a:p>
          <a:p>
            <a:pPr lvl="2" algn="just"/>
            <a:r>
              <a:rPr lang="en-US" sz="1600" dirty="0"/>
              <a:t>CG01 - V2: 1 sample shows a Pout greater than 45.5dBm with a linear Gain of 41.5dB in </a:t>
            </a:r>
            <a:r>
              <a:rPr lang="en-US" sz="1600" dirty="0" err="1"/>
              <a:t>Tx</a:t>
            </a:r>
            <a:r>
              <a:rPr lang="en-US" sz="1600" dirty="0"/>
              <a:t> mode, together with a Gain greater than 34dB and NF&lt;4.5dB in Rx mode</a:t>
            </a:r>
            <a:r>
              <a:rPr lang="en-US" sz="1600" dirty="0" smtClean="0"/>
              <a:t>.</a:t>
            </a:r>
          </a:p>
          <a:p>
            <a:pPr lvl="2" algn="just"/>
            <a:endParaRPr lang="en-US" sz="1600" dirty="0"/>
          </a:p>
          <a:p>
            <a:pPr lvl="2" algn="just"/>
            <a:r>
              <a:rPr lang="en-US" sz="1600" dirty="0"/>
              <a:t>ID10 - V1: 1 sample shows a Pout greater than 46dBm with a linear Gain of 43dB in </a:t>
            </a:r>
            <a:r>
              <a:rPr lang="en-US" sz="1600" dirty="0" err="1"/>
              <a:t>Tx</a:t>
            </a:r>
            <a:r>
              <a:rPr lang="en-US" sz="1600" dirty="0"/>
              <a:t> mode, together with a Gain greater than 36dB and NF&lt;3dB in Rx mode</a:t>
            </a:r>
            <a:r>
              <a:rPr lang="en-US" sz="1600" dirty="0" smtClean="0"/>
              <a:t>.</a:t>
            </a:r>
          </a:p>
          <a:p>
            <a:pPr lvl="2" algn="just"/>
            <a:endParaRPr lang="en-US" sz="1600" dirty="0"/>
          </a:p>
          <a:p>
            <a:pPr lvl="2" algn="just"/>
            <a:r>
              <a:rPr lang="en-US" sz="1600" dirty="0"/>
              <a:t>ID10 - V2: 1 sample shows a Pout greater than 45dBm with a linear Gain of 41dB in </a:t>
            </a:r>
            <a:r>
              <a:rPr lang="en-US" sz="1600" dirty="0" err="1"/>
              <a:t>Tx</a:t>
            </a:r>
            <a:r>
              <a:rPr lang="en-US" sz="1600" dirty="0"/>
              <a:t> mode, together with a Gain greater than 34dB and NF&lt;3.5dB in Rx mode</a:t>
            </a:r>
            <a:r>
              <a:rPr lang="en-US" sz="1600" dirty="0" smtClean="0"/>
              <a:t>.</a:t>
            </a:r>
          </a:p>
          <a:p>
            <a:pPr marL="342891" lvl="2" indent="-342891" algn="just"/>
            <a:r>
              <a:rPr lang="en-US" sz="2100" dirty="0"/>
              <a:t>In-Jig measurements are </a:t>
            </a:r>
            <a:r>
              <a:rPr lang="en-US" sz="2100" dirty="0" smtClean="0"/>
              <a:t>being performed (completion by end of January)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73332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State-of-the-Art</a:t>
            </a:r>
            <a:endParaRPr lang="en-US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670059"/>
              </p:ext>
            </p:extLst>
          </p:nvPr>
        </p:nvGraphicFramePr>
        <p:xfrm>
          <a:off x="395536" y="2132856"/>
          <a:ext cx="8368537" cy="27736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691642">
                  <a:extLst>
                    <a:ext uri="{9D8B030D-6E8A-4147-A177-3AD203B41FA5}">
                      <a16:colId xmlns:a16="http://schemas.microsoft.com/office/drawing/2014/main" val="164244177"/>
                    </a:ext>
                  </a:extLst>
                </a:gridCol>
                <a:gridCol w="448627">
                  <a:extLst>
                    <a:ext uri="{9D8B030D-6E8A-4147-A177-3AD203B41FA5}">
                      <a16:colId xmlns:a16="http://schemas.microsoft.com/office/drawing/2014/main" val="3157644669"/>
                    </a:ext>
                  </a:extLst>
                </a:gridCol>
                <a:gridCol w="993521">
                  <a:extLst>
                    <a:ext uri="{9D8B030D-6E8A-4147-A177-3AD203B41FA5}">
                      <a16:colId xmlns:a16="http://schemas.microsoft.com/office/drawing/2014/main" val="242226190"/>
                    </a:ext>
                  </a:extLst>
                </a:gridCol>
                <a:gridCol w="907796">
                  <a:extLst>
                    <a:ext uri="{9D8B030D-6E8A-4147-A177-3AD203B41FA5}">
                      <a16:colId xmlns:a16="http://schemas.microsoft.com/office/drawing/2014/main" val="2897122135"/>
                    </a:ext>
                  </a:extLst>
                </a:gridCol>
                <a:gridCol w="1291717">
                  <a:extLst>
                    <a:ext uri="{9D8B030D-6E8A-4147-A177-3AD203B41FA5}">
                      <a16:colId xmlns:a16="http://schemas.microsoft.com/office/drawing/2014/main" val="1423122618"/>
                    </a:ext>
                  </a:extLst>
                </a:gridCol>
                <a:gridCol w="1171321">
                  <a:extLst>
                    <a:ext uri="{9D8B030D-6E8A-4147-A177-3AD203B41FA5}">
                      <a16:colId xmlns:a16="http://schemas.microsoft.com/office/drawing/2014/main" val="398087267"/>
                    </a:ext>
                  </a:extLst>
                </a:gridCol>
                <a:gridCol w="1026477">
                  <a:extLst>
                    <a:ext uri="{9D8B030D-6E8A-4147-A177-3AD203B41FA5}">
                      <a16:colId xmlns:a16="http://schemas.microsoft.com/office/drawing/2014/main" val="380193777"/>
                    </a:ext>
                  </a:extLst>
                </a:gridCol>
                <a:gridCol w="1014159">
                  <a:extLst>
                    <a:ext uri="{9D8B030D-6E8A-4147-A177-3AD203B41FA5}">
                      <a16:colId xmlns:a16="http://schemas.microsoft.com/office/drawing/2014/main" val="2378909444"/>
                    </a:ext>
                  </a:extLst>
                </a:gridCol>
                <a:gridCol w="823277">
                  <a:extLst>
                    <a:ext uri="{9D8B030D-6E8A-4147-A177-3AD203B41FA5}">
                      <a16:colId xmlns:a16="http://schemas.microsoft.com/office/drawing/2014/main" val="3684449386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dobe Garamond Pro" panose="02020502060506020403"/>
                        </a:rPr>
                        <a:t>Feature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dobe Garamond Pro" panose="02020502060506020403"/>
                        </a:rPr>
                        <a:t>Unit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kern="1200" baseline="0" dirty="0" smtClean="0">
                          <a:solidFill>
                            <a:schemeClr val="lt1"/>
                          </a:solidFill>
                          <a:latin typeface="Adobe Garamond Pro" panose="02020502060506020403"/>
                          <a:ea typeface="+mn-ea"/>
                          <a:cs typeface="+mn-cs"/>
                        </a:rPr>
                        <a:t>Limiti et al. </a:t>
                      </a:r>
                    </a:p>
                    <a:p>
                      <a:pPr algn="ctr"/>
                      <a:r>
                        <a:rPr lang="en-US" sz="1400" b="1" i="0" u="none" strike="noStrike" kern="1200" baseline="0" dirty="0" smtClean="0">
                          <a:solidFill>
                            <a:schemeClr val="lt1"/>
                          </a:solidFill>
                          <a:latin typeface="Adobe Garamond Pro" panose="02020502060506020403"/>
                          <a:ea typeface="+mn-ea"/>
                          <a:cs typeface="+mn-cs"/>
                        </a:rPr>
                        <a:t>[2015]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kern="1200" baseline="0" dirty="0" smtClean="0">
                          <a:solidFill>
                            <a:schemeClr val="lt1"/>
                          </a:solidFill>
                          <a:latin typeface="Adobe Garamond Pro" panose="02020502060506020403"/>
                          <a:ea typeface="+mn-ea"/>
                          <a:cs typeface="+mn-cs"/>
                        </a:rPr>
                        <a:t>Choi et al. </a:t>
                      </a:r>
                    </a:p>
                    <a:p>
                      <a:pPr algn="ctr"/>
                      <a:r>
                        <a:rPr lang="en-US" sz="1400" b="1" i="0" u="none" strike="noStrike" kern="1200" baseline="0" dirty="0" smtClean="0">
                          <a:solidFill>
                            <a:schemeClr val="lt1"/>
                          </a:solidFill>
                          <a:latin typeface="Adobe Garamond Pro" panose="02020502060506020403"/>
                          <a:ea typeface="+mn-ea"/>
                          <a:cs typeface="+mn-cs"/>
                        </a:rPr>
                        <a:t>[2015]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kern="1200" baseline="0" dirty="0" smtClean="0">
                          <a:solidFill>
                            <a:schemeClr val="lt1"/>
                          </a:solidFill>
                          <a:latin typeface="Adobe Garamond Pro" panose="02020502060506020403"/>
                          <a:ea typeface="+mn-ea"/>
                          <a:cs typeface="+mn-cs"/>
                        </a:rPr>
                        <a:t>Van </a:t>
                      </a:r>
                      <a:r>
                        <a:rPr lang="en-US" sz="1400" b="1" i="0" u="none" strike="noStrike" kern="1200" baseline="0" dirty="0" err="1" smtClean="0">
                          <a:solidFill>
                            <a:schemeClr val="lt1"/>
                          </a:solidFill>
                          <a:latin typeface="Adobe Garamond Pro" panose="02020502060506020403"/>
                          <a:ea typeface="+mn-ea"/>
                          <a:cs typeface="+mn-cs"/>
                        </a:rPr>
                        <a:t>Heijn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lt1"/>
                          </a:solidFill>
                          <a:latin typeface="Adobe Garamond Pro" panose="02020502060506020403"/>
                          <a:ea typeface="+mn-ea"/>
                          <a:cs typeface="+mn-cs"/>
                        </a:rPr>
                        <a:t>. et al.</a:t>
                      </a:r>
                    </a:p>
                    <a:p>
                      <a:pPr algn="ctr"/>
                      <a:r>
                        <a:rPr lang="en-US" sz="1400" b="1" i="0" u="none" strike="noStrike" kern="1200" baseline="0" dirty="0" smtClean="0">
                          <a:solidFill>
                            <a:schemeClr val="lt1"/>
                          </a:solidFill>
                          <a:latin typeface="Adobe Garamond Pro" panose="02020502060506020403"/>
                          <a:ea typeface="+mn-ea"/>
                          <a:cs typeface="+mn-cs"/>
                        </a:rPr>
                        <a:t>[2017]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kern="1200" baseline="0" dirty="0" smtClean="0">
                          <a:solidFill>
                            <a:schemeClr val="lt1"/>
                          </a:solidFill>
                          <a:latin typeface="Adobe Garamond Pro" panose="02020502060506020403"/>
                          <a:ea typeface="+mn-ea"/>
                          <a:cs typeface="+mn-cs"/>
                        </a:rPr>
                        <a:t>Masuda et al. </a:t>
                      </a:r>
                    </a:p>
                    <a:p>
                      <a:pPr algn="ctr"/>
                      <a:r>
                        <a:rPr lang="en-US" sz="1400" b="1" i="0" u="none" strike="noStrike" kern="1200" baseline="0" dirty="0" smtClean="0">
                          <a:solidFill>
                            <a:schemeClr val="lt1"/>
                          </a:solidFill>
                          <a:latin typeface="Adobe Garamond Pro" panose="02020502060506020403"/>
                          <a:ea typeface="+mn-ea"/>
                          <a:cs typeface="+mn-cs"/>
                        </a:rPr>
                        <a:t>[2012]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dobe Garamond Pro" panose="02020502060506020403"/>
                        </a:rPr>
                        <a:t>Giofrè</a:t>
                      </a:r>
                      <a:r>
                        <a:rPr lang="en-US" sz="1400" b="1" dirty="0" smtClean="0">
                          <a:latin typeface="Adobe Garamond Pro" panose="02020502060506020403"/>
                        </a:rPr>
                        <a:t> et al.</a:t>
                      </a:r>
                    </a:p>
                    <a:p>
                      <a:pPr algn="ctr"/>
                      <a:r>
                        <a:rPr lang="en-US" sz="1400" b="1" dirty="0" smtClean="0">
                          <a:latin typeface="Adobe Garamond Pro" panose="02020502060506020403"/>
                        </a:rPr>
                        <a:t>[2018]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dobe Garamond Pro" panose="02020502060506020403"/>
                        </a:rPr>
                        <a:t>Biondi</a:t>
                      </a:r>
                      <a:r>
                        <a:rPr lang="en-US" sz="1400" b="1" dirty="0" smtClean="0">
                          <a:latin typeface="Adobe Garamond Pro" panose="02020502060506020403"/>
                        </a:rPr>
                        <a:t> et al.</a:t>
                      </a:r>
                    </a:p>
                    <a:p>
                      <a:pPr algn="ctr"/>
                      <a:r>
                        <a:rPr lang="en-US" sz="1400" b="1" dirty="0" smtClean="0">
                          <a:latin typeface="Adobe Garamond Pro" panose="02020502060506020403"/>
                        </a:rPr>
                        <a:t>[2016]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dobe Garamond Pro" panose="02020502060506020403"/>
                        </a:rPr>
                        <a:t>T. W.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53409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dobe Garamond Pro" panose="02020502060506020403"/>
                        </a:rPr>
                        <a:t>Freq.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dobe Garamond Pro" panose="02020502060506020403"/>
                        </a:rPr>
                        <a:t>GHz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dobe Garamond Pro" panose="02020502060506020403"/>
                        </a:rPr>
                        <a:t>5.25-5.57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dobe Garamond Pro" panose="02020502060506020403"/>
                        </a:rPr>
                        <a:t>5.7-6.7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dobe Garamond Pro" panose="02020502060506020403"/>
                        </a:rPr>
                        <a:t>5.2-5.6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dobe Garamond Pro" panose="02020502060506020403"/>
                        </a:rPr>
                        <a:t>10.5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dobe Garamond Pro" panose="02020502060506020403"/>
                        </a:rPr>
                        <a:t>13% in S-Band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dobe Garamond Pro" panose="02020502060506020403"/>
                        </a:rPr>
                        <a:t>8.6-11.2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dobe Garamond Pro" panose="02020502060506020403"/>
                        </a:rPr>
                        <a:t>5.25-5.57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46809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dobe Garamond Pro" panose="02020502060506020403"/>
                        </a:rPr>
                        <a:t>G</a:t>
                      </a:r>
                      <a:r>
                        <a:rPr lang="en-US" sz="1400" b="1" baseline="-25000" dirty="0" smtClean="0">
                          <a:latin typeface="Adobe Garamond Pro" panose="02020502060506020403"/>
                        </a:rPr>
                        <a:t>RX</a:t>
                      </a:r>
                      <a:endParaRPr lang="en-US" sz="1400" b="1" baseline="-25000" dirty="0">
                        <a:latin typeface="Adobe Garamond Pro" panose="02020502060506020403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dobe Garamond Pro" panose="02020502060506020403"/>
                        </a:rPr>
                        <a:t>dB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dobe Garamond Pro" panose="02020502060506020403"/>
                        </a:rPr>
                        <a:t>36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dobe Garamond Pro" panose="02020502060506020403"/>
                        </a:rPr>
                        <a:t>8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dobe Garamond Pro" panose="02020502060506020403"/>
                        </a:rPr>
                        <a:t>31.5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dobe Garamond Pro" panose="02020502060506020403"/>
                        </a:rPr>
                        <a:t>18.5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dobe Garamond Pro" panose="02020502060506020403"/>
                        </a:rPr>
                        <a:t>30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dobe Garamond Pro" panose="02020502060506020403"/>
                        </a:rPr>
                        <a:t>15.5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dobe Garamond Pro" panose="02020502060506020403"/>
                        </a:rPr>
                        <a:t>35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37868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dobe Garamond Pro" panose="02020502060506020403"/>
                        </a:rPr>
                        <a:t>NF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dobe Garamond Pro" panose="02020502060506020403"/>
                        </a:rPr>
                        <a:t>dB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dobe Garamond Pro" panose="02020502060506020403"/>
                        </a:rPr>
                        <a:t>2.5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dobe Garamond Pro" panose="02020502060506020403"/>
                        </a:rPr>
                        <a:t>3.7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dobe Garamond Pro" panose="02020502060506020403"/>
                        </a:rPr>
                        <a:t>2.4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dobe Garamond Pro" panose="02020502060506020403"/>
                        </a:rPr>
                        <a:t>2.3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dobe Garamond Pro" panose="02020502060506020403"/>
                        </a:rPr>
                        <a:t>1.75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dobe Garamond Pro" panose="02020502060506020403"/>
                        </a:rPr>
                        <a:t>2.75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dobe Garamond Pro" panose="02020502060506020403"/>
                        </a:rPr>
                        <a:t>3.2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5308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dobe Garamond Pro" panose="02020502060506020403"/>
                        </a:rPr>
                        <a:t>G</a:t>
                      </a:r>
                      <a:r>
                        <a:rPr lang="en-US" sz="1400" b="1" baseline="-25000" dirty="0" smtClean="0">
                          <a:latin typeface="Adobe Garamond Pro" panose="02020502060506020403"/>
                        </a:rPr>
                        <a:t>TX</a:t>
                      </a:r>
                      <a:endParaRPr lang="en-US" sz="1400" b="1" baseline="-25000" dirty="0">
                        <a:latin typeface="Adobe Garamond Pro" panose="02020502060506020403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dobe Garamond Pro" panose="02020502060506020403"/>
                        </a:rPr>
                        <a:t>dB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dobe Garamond Pro" panose="02020502060506020403"/>
                        </a:rPr>
                        <a:t>35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dobe Garamond Pro" panose="02020502060506020403"/>
                        </a:rPr>
                        <a:t>4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dobe Garamond Pro" panose="02020502060506020403"/>
                        </a:rPr>
                        <a:t>18.5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dobe Garamond Pro" panose="02020502060506020403"/>
                        </a:rPr>
                        <a:t>20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dobe Garamond Pro" panose="02020502060506020403"/>
                        </a:rPr>
                        <a:t>35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dobe Garamond Pro" panose="02020502060506020403"/>
                        </a:rPr>
                        <a:t>24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dobe Garamond Pro" panose="02020502060506020403"/>
                        </a:rPr>
                        <a:t>36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66836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dobe Garamond Pro" panose="02020502060506020403"/>
                        </a:rPr>
                        <a:t>Pout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dobe Garamond Pro" panose="02020502060506020403"/>
                        </a:rPr>
                        <a:t>W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dobe Garamond Pro" panose="02020502060506020403"/>
                        </a:rPr>
                        <a:t>40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dobe Garamond Pro" panose="02020502060506020403"/>
                        </a:rPr>
                        <a:t>2.5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dobe Garamond Pro" panose="02020502060506020403"/>
                        </a:rPr>
                        <a:t>40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dobe Garamond Pro" panose="02020502060506020403"/>
                        </a:rPr>
                        <a:t>6.3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dobe Garamond Pro" panose="02020502060506020403"/>
                        </a:rPr>
                        <a:t>40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dobe Garamond Pro" panose="02020502060506020403"/>
                        </a:rPr>
                        <a:t>8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dobe Garamond Pro" panose="02020502060506020403"/>
                        </a:rPr>
                        <a:t>40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445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dobe Garamond Pro" panose="02020502060506020403"/>
                        </a:rPr>
                        <a:t>PAE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dobe Garamond Pro" panose="02020502060506020403"/>
                        </a:rPr>
                        <a:t>%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dobe Garamond Pro" panose="02020502060506020403"/>
                        </a:rPr>
                        <a:t>35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dobe Garamond Pro" panose="02020502060506020403"/>
                        </a:rPr>
                        <a:t>44*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dobe Garamond Pro" panose="02020502060506020403"/>
                        </a:rPr>
                        <a:t>36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dobe Garamond Pro" panose="02020502060506020403"/>
                        </a:rPr>
                        <a:t>28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dobe Garamond Pro" panose="02020502060506020403"/>
                        </a:rPr>
                        <a:t>43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dobe Garamond Pro" panose="02020502060506020403"/>
                        </a:rPr>
                        <a:t>25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dobe Garamond Pro" panose="02020502060506020403"/>
                        </a:rPr>
                        <a:t>30</a:t>
                      </a:r>
                      <a:endParaRPr lang="en-US" sz="1400" b="1" dirty="0">
                        <a:latin typeface="Adobe Garamond Pro" panose="02020502060506020403"/>
                      </a:endParaRPr>
                    </a:p>
                  </a:txBody>
                  <a:tcPr marL="45720" marR="4572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855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734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Introduction</a:t>
            </a:r>
            <a:r>
              <a:rPr lang="it-IT" dirty="0" smtClean="0"/>
              <a:t> - 3</a:t>
            </a:r>
            <a:endParaRPr lang="it-IT" dirty="0"/>
          </a:p>
        </p:txBody>
      </p:sp>
      <p:pic>
        <p:nvPicPr>
          <p:cNvPr id="4" name="Immagin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42707" y="908720"/>
            <a:ext cx="8377767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8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Design </a:t>
            </a:r>
            <a:r>
              <a:rPr lang="it-IT" dirty="0" err="1" smtClean="0"/>
              <a:t>Consolidation</a:t>
            </a:r>
            <a:r>
              <a:rPr lang="it-IT" dirty="0" smtClean="0"/>
              <a:t> - 1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23531" y="908720"/>
            <a:ext cx="852231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dirty="0" smtClean="0">
                <a:solidFill>
                  <a:srgbClr val="336600"/>
                </a:solidFill>
                <a:latin typeface="Adobe Garamond Pro Bold" pitchFamily="18" charset="0"/>
              </a:rPr>
              <a:t>WP 4000 – Design Consolidation</a:t>
            </a:r>
          </a:p>
          <a:p>
            <a:pPr marL="342891" indent="-342891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36600"/>
              </a:solidFill>
              <a:latin typeface="Adobe Garamond Pro Bold" pitchFamily="18" charset="0"/>
            </a:endParaRPr>
          </a:p>
          <a:p>
            <a:pPr marL="342891" indent="-342891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36600"/>
                </a:solidFill>
                <a:latin typeface="Adobe Garamond Pro Bold" pitchFamily="18" charset="0"/>
              </a:rPr>
              <a:t>Model </a:t>
            </a:r>
            <a:r>
              <a:rPr lang="en-US" sz="2000" dirty="0">
                <a:solidFill>
                  <a:srgbClr val="336600"/>
                </a:solidFill>
                <a:latin typeface="Adobe Garamond Pro Bold" pitchFamily="18" charset="0"/>
              </a:rPr>
              <a:t>verification for key active devices intended to be used for HPA, LNA and Switching functionalities</a:t>
            </a:r>
          </a:p>
          <a:p>
            <a:pPr marL="342891" indent="-342891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6600"/>
                </a:solidFill>
                <a:latin typeface="Adobe Garamond Pro Bold" pitchFamily="18" charset="0"/>
              </a:rPr>
              <a:t>Model verification for passive devices</a:t>
            </a:r>
          </a:p>
          <a:p>
            <a:pPr marL="342891" indent="-342891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6600"/>
                </a:solidFill>
                <a:latin typeface="Adobe Garamond Pro Bold" pitchFamily="18" charset="0"/>
              </a:rPr>
              <a:t>Critical review of performances and specifications and eventual update</a:t>
            </a:r>
          </a:p>
          <a:p>
            <a:pPr marL="342891" indent="-342891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Adobe Garamond Pro Bold" pitchFamily="18" charset="0"/>
              </a:rPr>
              <a:t>Re-design of individual circuit functions (HPA, LNA and Switch)</a:t>
            </a:r>
          </a:p>
          <a:p>
            <a:pPr marL="342891" indent="-342891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Adobe Garamond Pro Bold" pitchFamily="18" charset="0"/>
              </a:rPr>
              <a:t>Integration into the SCFE of the individual circuit functions</a:t>
            </a:r>
          </a:p>
          <a:p>
            <a:pPr marL="342891" indent="-342891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Adobe Garamond Pro Bold" pitchFamily="18" charset="0"/>
              </a:rPr>
              <a:t>EM simulations and eventual tuning of critical portions of the SCFE.</a:t>
            </a:r>
          </a:p>
          <a:p>
            <a:pPr marL="342891" indent="-342891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Adobe Garamond Pro Bold" pitchFamily="18" charset="0"/>
              </a:rPr>
              <a:t>Tile generation, that will include at least one version of the SCFE and eventually, depending on available mask size, standalone functionalities (HPA, LNA and Switch)</a:t>
            </a:r>
          </a:p>
          <a:p>
            <a:pPr marL="342891" indent="-342891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6600"/>
                </a:solidFill>
                <a:latin typeface="Adobe Garamond Pro Bold" pitchFamily="18" charset="0"/>
              </a:rPr>
              <a:t>Test plan generation for On-Wafer tests (including LDO contribution)</a:t>
            </a:r>
          </a:p>
          <a:p>
            <a:pPr marL="342891" indent="-342891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6600"/>
                </a:solidFill>
                <a:latin typeface="Adobe Garamond Pro Bold" pitchFamily="18" charset="0"/>
              </a:rPr>
              <a:t>Test plan generation for In-Jig tests (including TAS contribution)</a:t>
            </a:r>
          </a:p>
        </p:txBody>
      </p:sp>
    </p:spTree>
    <p:extLst>
      <p:ext uri="{BB962C8B-B14F-4D97-AF65-F5344CB8AC3E}">
        <p14:creationId xmlns:p14="http://schemas.microsoft.com/office/powerpoint/2010/main" val="341964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251520" y="67172"/>
            <a:ext cx="7488832" cy="56207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Design </a:t>
            </a:r>
            <a:r>
              <a:rPr lang="it-IT" dirty="0" err="1" smtClean="0"/>
              <a:t>Consolidation</a:t>
            </a:r>
            <a:r>
              <a:rPr lang="it-IT" dirty="0" smtClean="0"/>
              <a:t> - </a:t>
            </a:r>
            <a:r>
              <a:rPr lang="it-IT" dirty="0" err="1" smtClean="0"/>
              <a:t>Tx</a:t>
            </a:r>
            <a:r>
              <a:rPr lang="it-IT" dirty="0" smtClean="0"/>
              <a:t> </a:t>
            </a:r>
            <a:r>
              <a:rPr lang="it-IT" dirty="0" err="1" smtClean="0"/>
              <a:t>Requirements</a:t>
            </a:r>
            <a:endParaRPr lang="it-IT" dirty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619581"/>
              </p:ext>
            </p:extLst>
          </p:nvPr>
        </p:nvGraphicFramePr>
        <p:xfrm>
          <a:off x="1619672" y="764704"/>
          <a:ext cx="5616624" cy="5282469"/>
        </p:xfrm>
        <a:graphic>
          <a:graphicData uri="http://schemas.openxmlformats.org/drawingml/2006/table">
            <a:tbl>
              <a:tblPr firstRow="1" firstCol="1" bandRow="1"/>
              <a:tblGrid>
                <a:gridCol w="1808071">
                  <a:extLst>
                    <a:ext uri="{9D8B030D-6E8A-4147-A177-3AD203B41FA5}">
                      <a16:colId xmlns:a16="http://schemas.microsoft.com/office/drawing/2014/main" val="2837182227"/>
                    </a:ext>
                  </a:extLst>
                </a:gridCol>
                <a:gridCol w="2056562">
                  <a:extLst>
                    <a:ext uri="{9D8B030D-6E8A-4147-A177-3AD203B41FA5}">
                      <a16:colId xmlns:a16="http://schemas.microsoft.com/office/drawing/2014/main" val="2587339357"/>
                    </a:ext>
                  </a:extLst>
                </a:gridCol>
                <a:gridCol w="1751991">
                  <a:extLst>
                    <a:ext uri="{9D8B030D-6E8A-4147-A177-3AD203B41FA5}">
                      <a16:colId xmlns:a16="http://schemas.microsoft.com/office/drawing/2014/main" val="1258540513"/>
                    </a:ext>
                  </a:extLst>
                </a:gridCol>
              </a:tblGrid>
              <a:tr h="1731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 err="1">
                          <a:effectLst/>
                          <a:latin typeface="Adobe Garamond Pro" panose="02020502060506020403" pitchFamily="18" charset="0"/>
                          <a:ea typeface="Times New Roman" panose="02020603050405020304" pitchFamily="18" charset="0"/>
                        </a:rPr>
                        <a:t>Parameter</a:t>
                      </a:r>
                      <a:endParaRPr lang="it-IT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281" marR="52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  <a:latin typeface="Adobe Garamond Pro" panose="02020502060506020403" pitchFamily="18" charset="0"/>
                          <a:ea typeface="Times New Roman" panose="02020603050405020304" pitchFamily="18" charset="0"/>
                        </a:rPr>
                        <a:t>Value</a:t>
                      </a:r>
                      <a:endParaRPr lang="it-IT" sz="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281" marR="52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 err="1">
                          <a:effectLst/>
                          <a:latin typeface="Adobe Garamond Pro" panose="02020502060506020403" pitchFamily="18" charset="0"/>
                          <a:ea typeface="Times New Roman" panose="02020603050405020304" pitchFamily="18" charset="0"/>
                        </a:rPr>
                        <a:t>Remarks</a:t>
                      </a:r>
                      <a:endParaRPr lang="it-IT" sz="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2281" marR="52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427846"/>
                  </a:ext>
                </a:extLst>
              </a:tr>
              <a:tr h="538961">
                <a:tc>
                  <a:txBody>
                    <a:bodyPr/>
                    <a:lstStyle/>
                    <a:p>
                      <a:r>
                        <a:rPr lang="it-IT" sz="1200" dirty="0" err="1">
                          <a:effectLst/>
                          <a:latin typeface="Adobe Garamond Pro" panose="02020502060506020403" pitchFamily="18" charset="0"/>
                        </a:rPr>
                        <a:t>Nominal</a:t>
                      </a:r>
                      <a:r>
                        <a:rPr lang="it-IT" sz="1200" dirty="0">
                          <a:effectLst/>
                          <a:latin typeface="Adobe Garamond Pro" panose="02020502060506020403" pitchFamily="18" charset="0"/>
                        </a:rPr>
                        <a:t> Output </a:t>
                      </a:r>
                      <a:r>
                        <a:rPr lang="it-IT" sz="1200" dirty="0" err="1">
                          <a:effectLst/>
                          <a:latin typeface="Adobe Garamond Pro" panose="02020502060506020403" pitchFamily="18" charset="0"/>
                        </a:rPr>
                        <a:t>Power</a:t>
                      </a:r>
                      <a:r>
                        <a:rPr lang="it-IT" sz="1200" dirty="0">
                          <a:effectLst/>
                          <a:latin typeface="Adobe Garamond Pro" panose="02020502060506020403" pitchFamily="18" charset="0"/>
                        </a:rPr>
                        <a:t> (NOP)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81" marR="52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&gt; 40 W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81" marR="52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Peak power during pulse @ 2dB below SOA or as per [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</a:rPr>
                        <a:t>AD.1</a:t>
                      </a:r>
                      <a:r>
                        <a:rPr lang="en-US" sz="900" dirty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], whichever is lower at Antenna port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81" marR="52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567155"/>
                  </a:ext>
                </a:extLst>
              </a:tr>
              <a:tr h="862338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dobe Garamond Pro" panose="02020502060506020403" pitchFamily="18" charset="0"/>
                        </a:rPr>
                        <a:t>Power-Added Efficiency</a:t>
                      </a:r>
                      <a:br>
                        <a:rPr lang="en-US" sz="1200" dirty="0">
                          <a:effectLst/>
                          <a:latin typeface="Adobe Garamond Pro" panose="02020502060506020403" pitchFamily="18" charset="0"/>
                        </a:rPr>
                      </a:br>
                      <a:r>
                        <a:rPr lang="en-US" sz="1200" dirty="0" smtClean="0">
                          <a:effectLst/>
                          <a:latin typeface="Adobe Garamond Pro" panose="02020502060506020403" pitchFamily="18" charset="0"/>
                        </a:rPr>
                        <a:t>(</a:t>
                      </a:r>
                      <a:r>
                        <a:rPr lang="en-US" sz="1200" dirty="0" err="1" smtClean="0">
                          <a:effectLst/>
                          <a:latin typeface="Adobe Garamond Pro" panose="02020502060506020403" pitchFamily="18" charset="0"/>
                        </a:rPr>
                        <a:t>Tx_only</a:t>
                      </a:r>
                      <a:r>
                        <a:rPr lang="en-US" sz="1200" dirty="0">
                          <a:effectLst/>
                          <a:latin typeface="Adobe Garamond Pro" panose="02020502060506020403" pitchFamily="18" charset="0"/>
                        </a:rPr>
                        <a:t>)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81" marR="52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&gt; 40 %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81" marR="52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@ NOP @ worst case backside temp.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900" dirty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The same efficiency will be achieved in RM while </a:t>
                      </a:r>
                      <a:r>
                        <a:rPr lang="en-US" sz="900" dirty="0" smtClean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Rx </a:t>
                      </a:r>
                      <a:r>
                        <a:rPr lang="en-US" sz="900" dirty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power consumption will be subtracted</a:t>
                      </a:r>
                      <a:br>
                        <a:rPr lang="en-US" sz="900" dirty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</a:br>
                      <a:r>
                        <a:rPr lang="en-US" sz="900" dirty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(see 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</a:rPr>
                        <a:t>AD.4</a:t>
                      </a:r>
                      <a:r>
                        <a:rPr lang="en-US" sz="900" dirty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)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81" marR="52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149044"/>
                  </a:ext>
                </a:extLst>
              </a:tr>
              <a:tr h="287446">
                <a:tc>
                  <a:txBody>
                    <a:bodyPr/>
                    <a:lstStyle/>
                    <a:p>
                      <a:r>
                        <a:rPr lang="it-IT" sz="1200" dirty="0">
                          <a:effectLst/>
                          <a:latin typeface="Adobe Garamond Pro" panose="02020502060506020403" pitchFamily="18" charset="0"/>
                        </a:rPr>
                        <a:t>Centre </a:t>
                      </a:r>
                      <a:r>
                        <a:rPr lang="it-IT" sz="1200" dirty="0" err="1">
                          <a:effectLst/>
                          <a:latin typeface="Adobe Garamond Pro" panose="02020502060506020403" pitchFamily="18" charset="0"/>
                        </a:rPr>
                        <a:t>Frequency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81" marR="52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5.405 GHz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81" marR="52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C Band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81" marR="52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0569652"/>
                  </a:ext>
                </a:extLst>
              </a:tr>
              <a:tr h="215584">
                <a:tc>
                  <a:txBody>
                    <a:bodyPr/>
                    <a:lstStyle/>
                    <a:p>
                      <a:r>
                        <a:rPr lang="it-IT" sz="1200" dirty="0" err="1">
                          <a:effectLst/>
                          <a:latin typeface="Adobe Garamond Pro" panose="02020502060506020403" pitchFamily="18" charset="0"/>
                        </a:rPr>
                        <a:t>Bandwidth</a:t>
                      </a:r>
                      <a:r>
                        <a:rPr lang="it-IT" sz="1200" dirty="0">
                          <a:effectLst/>
                          <a:latin typeface="Adobe Garamond Pro" panose="02020502060506020403" pitchFamily="18" charset="0"/>
                        </a:rPr>
                        <a:t> (BW)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81" marR="52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Minimum 320 MHz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81" marR="52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For ± 0.1 dB variation of NOP over BW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81" marR="52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6626277"/>
                  </a:ext>
                </a:extLst>
              </a:tr>
              <a:tr h="143723">
                <a:tc>
                  <a:txBody>
                    <a:bodyPr/>
                    <a:lstStyle/>
                    <a:p>
                      <a:r>
                        <a:rPr lang="it-IT" sz="1200" dirty="0">
                          <a:effectLst/>
                          <a:latin typeface="Adobe Garamond Pro" panose="02020502060506020403" pitchFamily="18" charset="0"/>
                        </a:rPr>
                        <a:t>Gain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81" marR="52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Minimum 36 dB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81" marR="52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@ NOP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81" marR="52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360200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r>
                        <a:rPr lang="it-IT" sz="1200" dirty="0">
                          <a:effectLst/>
                          <a:latin typeface="Adobe Garamond Pro" panose="02020502060506020403" pitchFamily="18" charset="0"/>
                        </a:rPr>
                        <a:t>Gain </a:t>
                      </a:r>
                      <a:r>
                        <a:rPr lang="it-IT" sz="1200" dirty="0" err="1">
                          <a:effectLst/>
                          <a:latin typeface="Adobe Garamond Pro" panose="02020502060506020403" pitchFamily="18" charset="0"/>
                        </a:rPr>
                        <a:t>Compression</a:t>
                      </a:r>
                      <a:r>
                        <a:rPr lang="it-IT" sz="1200" dirty="0">
                          <a:effectLst/>
                          <a:latin typeface="Adobe Garamond Pro" panose="02020502060506020403" pitchFamily="18" charset="0"/>
                        </a:rPr>
                        <a:t> Level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81" marR="52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2 dB </a:t>
                      </a:r>
                      <a:r>
                        <a:rPr lang="it-IT" sz="1100" dirty="0" err="1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below</a:t>
                      </a:r>
                      <a:r>
                        <a:rPr lang="it-IT" sz="1100" dirty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 SOA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81" marR="52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SOA = safe operating area as per [</a:t>
                      </a:r>
                      <a:r>
                        <a:rPr lang="en-US" sz="900" b="1" dirty="0">
                          <a:effectLst/>
                          <a:latin typeface="Times New Roman" panose="02020603050405020304" pitchFamily="18" charset="0"/>
                        </a:rPr>
                        <a:t>AD.1</a:t>
                      </a:r>
                      <a:r>
                        <a:rPr lang="en-US" sz="900" dirty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]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81" marR="52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9622236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dobe Garamond Pro" panose="02020502060506020403" pitchFamily="18" charset="0"/>
                        </a:rPr>
                        <a:t>Pulse-to-Pulse Gain stability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81" marR="52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&lt; 0.1 dB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81" marR="52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Comparing the same part of the pulses, over the full pulse length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81" marR="52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5358376"/>
                  </a:ext>
                </a:extLst>
              </a:tr>
              <a:tr h="574892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dobe Garamond Pro" panose="02020502060506020403" pitchFamily="18" charset="0"/>
                        </a:rPr>
                        <a:t>Within Pulse Gain Ripple including BW and Droop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81" marR="52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&lt; 0.2 dB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81" marR="52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Up and down chirp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900" dirty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@ NOP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81" marR="52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888039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dobe Garamond Pro" panose="02020502060506020403" pitchFamily="18" charset="0"/>
                        </a:rPr>
                        <a:t>Pulse-to-Pulse Phase Shift Stability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81" marR="52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effectLst/>
                          <a:latin typeface="Adobe Garamond Pro" panose="02020502060506020403" pitchFamily="18" charset="0"/>
                          <a:ea typeface="ArialUnicodeMS"/>
                        </a:rPr>
                        <a:t>&lt; </a:t>
                      </a:r>
                      <a:r>
                        <a:rPr lang="it-IT" sz="1100" dirty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3 </a:t>
                      </a:r>
                      <a:r>
                        <a:rPr lang="it-IT" sz="1100" dirty="0" err="1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deg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81" marR="52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Comparing the same part of the pulses, over the full pulse length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81" marR="52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216049"/>
                  </a:ext>
                </a:extLst>
              </a:tr>
              <a:tr h="431169"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  <a:latin typeface="Adobe Garamond Pro" panose="02020502060506020403" pitchFamily="18" charset="0"/>
                        </a:rPr>
                        <a:t>Within Pulse Phase Shift Stability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81" marR="52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effectLst/>
                          <a:latin typeface="Adobe Garamond Pro" panose="02020502060506020403" pitchFamily="18" charset="0"/>
                          <a:ea typeface="ArialUnicodeMS"/>
                        </a:rPr>
                        <a:t>&lt; </a:t>
                      </a:r>
                      <a:r>
                        <a:rPr lang="it-IT" sz="1100" dirty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3 </a:t>
                      </a:r>
                      <a:r>
                        <a:rPr lang="it-IT" sz="1100" dirty="0" err="1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deg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81" marR="52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dirty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Up and down </a:t>
                      </a:r>
                      <a:r>
                        <a:rPr lang="it-IT" sz="900" dirty="0" err="1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chirp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81" marR="52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1849949"/>
                  </a:ext>
                </a:extLst>
              </a:tr>
              <a:tr h="323377">
                <a:tc>
                  <a:txBody>
                    <a:bodyPr/>
                    <a:lstStyle/>
                    <a:p>
                      <a:r>
                        <a:rPr lang="it-IT" sz="1200" dirty="0">
                          <a:effectLst/>
                          <a:latin typeface="Adobe Garamond Pro" panose="02020502060506020403" pitchFamily="18" charset="0"/>
                        </a:rPr>
                        <a:t>AM/AM </a:t>
                      </a:r>
                      <a:r>
                        <a:rPr lang="it-IT" sz="1200" dirty="0" err="1">
                          <a:effectLst/>
                          <a:latin typeface="Adobe Garamond Pro" panose="02020502060506020403" pitchFamily="18" charset="0"/>
                        </a:rPr>
                        <a:t>Compression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81" marR="52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0.5 dB/dB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81" marR="52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Over ± 1 dB dynamic range from nominal power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81" marR="52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86920"/>
                  </a:ext>
                </a:extLst>
              </a:tr>
              <a:tr h="340437">
                <a:tc>
                  <a:txBody>
                    <a:bodyPr/>
                    <a:lstStyle/>
                    <a:p>
                      <a:r>
                        <a:rPr lang="it-IT" sz="1200" dirty="0">
                          <a:effectLst/>
                          <a:latin typeface="Adobe Garamond Pro" panose="02020502060506020403" pitchFamily="18" charset="0"/>
                        </a:rPr>
                        <a:t>AM/PM Conversion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81" marR="52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5 </a:t>
                      </a:r>
                      <a:r>
                        <a:rPr lang="it-IT" sz="1100" dirty="0" err="1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deg</a:t>
                      </a:r>
                      <a:r>
                        <a:rPr lang="it-IT" sz="1100" dirty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/dB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81" marR="52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Over ± 1 dB dynamic range from nominal power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2281" marR="522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3532848"/>
                  </a:ext>
                </a:extLst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1547664" y="908720"/>
            <a:ext cx="5760640" cy="2160240"/>
          </a:xfrm>
          <a:prstGeom prst="rect">
            <a:avLst/>
          </a:prstGeom>
          <a:solidFill>
            <a:schemeClr val="accent2">
              <a:alpha val="3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940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251520" y="67172"/>
            <a:ext cx="7488832" cy="56207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Design </a:t>
            </a:r>
            <a:r>
              <a:rPr lang="it-IT" dirty="0" err="1"/>
              <a:t>Consolidation</a:t>
            </a:r>
            <a:r>
              <a:rPr lang="it-IT" dirty="0"/>
              <a:t> - </a:t>
            </a:r>
            <a:r>
              <a:rPr lang="it-IT" dirty="0" err="1"/>
              <a:t>Tx</a:t>
            </a:r>
            <a:r>
              <a:rPr lang="it-IT" dirty="0"/>
              <a:t> </a:t>
            </a:r>
            <a:r>
              <a:rPr lang="it-IT" dirty="0" err="1"/>
              <a:t>Requirements</a:t>
            </a:r>
            <a:endParaRPr lang="it-IT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692303"/>
              </p:ext>
            </p:extLst>
          </p:nvPr>
        </p:nvGraphicFramePr>
        <p:xfrm>
          <a:off x="2339752" y="764704"/>
          <a:ext cx="4176464" cy="5351081"/>
        </p:xfrm>
        <a:graphic>
          <a:graphicData uri="http://schemas.openxmlformats.org/drawingml/2006/table">
            <a:tbl>
              <a:tblPr firstRow="1" firstCol="1" bandRow="1"/>
              <a:tblGrid>
                <a:gridCol w="1344463">
                  <a:extLst>
                    <a:ext uri="{9D8B030D-6E8A-4147-A177-3AD203B41FA5}">
                      <a16:colId xmlns:a16="http://schemas.microsoft.com/office/drawing/2014/main" val="2728635950"/>
                    </a:ext>
                  </a:extLst>
                </a:gridCol>
                <a:gridCol w="1529238">
                  <a:extLst>
                    <a:ext uri="{9D8B030D-6E8A-4147-A177-3AD203B41FA5}">
                      <a16:colId xmlns:a16="http://schemas.microsoft.com/office/drawing/2014/main" val="2606130328"/>
                    </a:ext>
                  </a:extLst>
                </a:gridCol>
                <a:gridCol w="1302763">
                  <a:extLst>
                    <a:ext uri="{9D8B030D-6E8A-4147-A177-3AD203B41FA5}">
                      <a16:colId xmlns:a16="http://schemas.microsoft.com/office/drawing/2014/main" val="933798157"/>
                    </a:ext>
                  </a:extLst>
                </a:gridCol>
              </a:tblGrid>
              <a:tr h="1603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 err="1">
                          <a:effectLst/>
                          <a:latin typeface="Adobe Garamond Pro" panose="02020502060506020403" pitchFamily="18" charset="0"/>
                          <a:ea typeface="Times New Roman" panose="02020603050405020304" pitchFamily="18" charset="0"/>
                        </a:rPr>
                        <a:t>Parameter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451" marR="60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Adobe Garamond Pro" panose="02020502060506020403" pitchFamily="18" charset="0"/>
                          <a:ea typeface="Times New Roman" panose="02020603050405020304" pitchFamily="18" charset="0"/>
                        </a:rPr>
                        <a:t>Value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451" marR="60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  <a:latin typeface="Adobe Garamond Pro" panose="02020502060506020403" pitchFamily="18" charset="0"/>
                          <a:ea typeface="Times New Roman" panose="02020603050405020304" pitchFamily="18" charset="0"/>
                        </a:rPr>
                        <a:t>Remarks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0451" marR="60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217868"/>
                  </a:ext>
                </a:extLst>
              </a:tr>
              <a:tr h="405182">
                <a:tc>
                  <a:txBody>
                    <a:bodyPr/>
                    <a:lstStyle/>
                    <a:p>
                      <a:r>
                        <a:rPr lang="it-IT" sz="1100" dirty="0">
                          <a:effectLst/>
                          <a:latin typeface="Adobe Garamond Pro" panose="02020502060506020403" pitchFamily="18" charset="0"/>
                        </a:rPr>
                        <a:t>Input </a:t>
                      </a:r>
                      <a:r>
                        <a:rPr lang="it-IT" sz="1100" dirty="0" err="1">
                          <a:effectLst/>
                          <a:latin typeface="Adobe Garamond Pro" panose="02020502060506020403" pitchFamily="18" charset="0"/>
                        </a:rPr>
                        <a:t>Reflection</a:t>
                      </a:r>
                      <a:r>
                        <a:rPr lang="it-IT" sz="1100" dirty="0">
                          <a:effectLst/>
                          <a:latin typeface="Adobe Garamond Pro" panose="02020502060506020403" pitchFamily="18" charset="0"/>
                        </a:rPr>
                        <a:t> </a:t>
                      </a:r>
                      <a:r>
                        <a:rPr lang="it-IT" sz="1100" dirty="0" err="1">
                          <a:effectLst/>
                          <a:latin typeface="Adobe Garamond Pro" panose="02020502060506020403" pitchFamily="18" charset="0"/>
                        </a:rPr>
                        <a:t>coefficient</a:t>
                      </a:r>
                      <a:r>
                        <a:rPr lang="it-IT" sz="1100" dirty="0">
                          <a:effectLst/>
                          <a:latin typeface="Adobe Garamond Pro" panose="02020502060506020403" pitchFamily="18" charset="0"/>
                        </a:rPr>
                        <a:t> 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451" marR="60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&lt; -15 dB</a:t>
                      </a:r>
                      <a:endParaRPr lang="it-IT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451" marR="60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@ NOP, over entire BW</a:t>
                      </a:r>
                      <a:endParaRPr lang="it-IT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451" marR="60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227105"/>
                  </a:ext>
                </a:extLst>
              </a:tr>
              <a:tr h="540243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  <a:latin typeface="Adobe Garamond Pro" panose="02020502060506020403" pitchFamily="18" charset="0"/>
                        </a:rPr>
                        <a:t>2</a:t>
                      </a:r>
                      <a:r>
                        <a:rPr lang="en-US" sz="1100" baseline="30000" dirty="0">
                          <a:effectLst/>
                          <a:latin typeface="Adobe Garamond Pro" panose="02020502060506020403" pitchFamily="18" charset="0"/>
                        </a:rPr>
                        <a:t>nd</a:t>
                      </a:r>
                      <a:r>
                        <a:rPr lang="en-US" sz="1100" dirty="0">
                          <a:effectLst/>
                          <a:latin typeface="Adobe Garamond Pro" panose="02020502060506020403" pitchFamily="18" charset="0"/>
                        </a:rPr>
                        <a:t> , 3</a:t>
                      </a:r>
                      <a:r>
                        <a:rPr lang="en-US" sz="1100" baseline="30000" dirty="0">
                          <a:effectLst/>
                          <a:latin typeface="Adobe Garamond Pro" panose="02020502060506020403" pitchFamily="18" charset="0"/>
                        </a:rPr>
                        <a:t>rd</a:t>
                      </a:r>
                      <a:r>
                        <a:rPr lang="en-US" sz="1100" dirty="0">
                          <a:effectLst/>
                          <a:latin typeface="Adobe Garamond Pro" panose="02020502060506020403" pitchFamily="18" charset="0"/>
                        </a:rPr>
                        <a:t> and 4</a:t>
                      </a:r>
                      <a:r>
                        <a:rPr lang="en-US" sz="1100" baseline="30000" dirty="0">
                          <a:effectLst/>
                          <a:latin typeface="Adobe Garamond Pro" panose="02020502060506020403" pitchFamily="18" charset="0"/>
                        </a:rPr>
                        <a:t>th</a:t>
                      </a:r>
                      <a:r>
                        <a:rPr lang="en-US" sz="1100" dirty="0">
                          <a:effectLst/>
                          <a:latin typeface="Adobe Garamond Pro" panose="02020502060506020403" pitchFamily="18" charset="0"/>
                        </a:rPr>
                        <a:t> harmonic rejection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451" marR="60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&lt; -45 dBc</a:t>
                      </a:r>
                      <a:endParaRPr lang="it-IT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451" marR="60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Target</a:t>
                      </a:r>
                      <a:endParaRPr lang="it-IT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451" marR="60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1516487"/>
                  </a:ext>
                </a:extLst>
              </a:tr>
              <a:tr h="945425">
                <a:tc>
                  <a:txBody>
                    <a:bodyPr/>
                    <a:lstStyle/>
                    <a:p>
                      <a:r>
                        <a:rPr lang="it-IT" sz="1100" dirty="0">
                          <a:effectLst/>
                          <a:latin typeface="Adobe Garamond Pro" panose="02020502060506020403" pitchFamily="18" charset="0"/>
                        </a:rPr>
                        <a:t>VSWR </a:t>
                      </a:r>
                      <a:r>
                        <a:rPr lang="it-IT" sz="1100" dirty="0" err="1">
                          <a:effectLst/>
                          <a:latin typeface="Adobe Garamond Pro" panose="02020502060506020403" pitchFamily="18" charset="0"/>
                        </a:rPr>
                        <a:t>handling</a:t>
                      </a:r>
                      <a:r>
                        <a:rPr lang="it-IT" sz="1100" dirty="0">
                          <a:effectLst/>
                          <a:latin typeface="Adobe Garamond Pro" panose="02020502060506020403" pitchFamily="18" charset="0"/>
                        </a:rPr>
                        <a:t> </a:t>
                      </a:r>
                      <a:r>
                        <a:rPr lang="it-IT" sz="1100" dirty="0" err="1">
                          <a:effectLst/>
                          <a:latin typeface="Adobe Garamond Pro" panose="02020502060506020403" pitchFamily="18" charset="0"/>
                        </a:rPr>
                        <a:t>capability</a:t>
                      </a:r>
                      <a:r>
                        <a:rPr lang="it-IT" sz="1100" dirty="0">
                          <a:effectLst/>
                          <a:latin typeface="Adobe Garamond Pro" panose="02020502060506020403" pitchFamily="18" charset="0"/>
                        </a:rPr>
                        <a:t> / </a:t>
                      </a:r>
                      <a:r>
                        <a:rPr lang="it-IT" sz="1100" dirty="0" err="1">
                          <a:effectLst/>
                          <a:latin typeface="Adobe Garamond Pro" panose="02020502060506020403" pitchFamily="18" charset="0"/>
                        </a:rPr>
                        <a:t>Ruggedness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451" marR="60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10:1</a:t>
                      </a:r>
                      <a:endParaRPr lang="it-IT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451" marR="60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For all phases at Antenna port.</a:t>
                      </a:r>
                      <a:endParaRPr lang="it-IT" sz="110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10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during Transmit cycle.</a:t>
                      </a:r>
                      <a:endParaRPr lang="it-IT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451" marR="60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1349042"/>
                  </a:ext>
                </a:extLst>
              </a:tr>
              <a:tr h="810364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  <a:latin typeface="Adobe Garamond Pro" panose="02020502060506020403" pitchFamily="18" charset="0"/>
                        </a:rPr>
                        <a:t>Sensitivity to load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en-US" sz="1100" dirty="0">
                          <a:effectLst/>
                          <a:latin typeface="Adobe Garamond Pro" panose="02020502060506020403" pitchFamily="18" charset="0"/>
                        </a:rPr>
                        <a:t>variations dB(S21), </a:t>
                      </a:r>
                      <a:r>
                        <a:rPr lang="en-US" sz="1100" dirty="0" err="1">
                          <a:effectLst/>
                          <a:latin typeface="Adobe Garamond Pro" panose="02020502060506020403" pitchFamily="18" charset="0"/>
                        </a:rPr>
                        <a:t>ph</a:t>
                      </a:r>
                      <a:r>
                        <a:rPr lang="en-US" sz="1100" dirty="0">
                          <a:effectLst/>
                          <a:latin typeface="Adobe Garamond Pro" panose="02020502060506020403" pitchFamily="18" charset="0"/>
                        </a:rPr>
                        <a:t>(S21)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451" marR="60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&lt; 0.5 dB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100" dirty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&lt; 6 </a:t>
                      </a:r>
                      <a:r>
                        <a:rPr lang="it-IT" sz="1100" dirty="0" err="1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deg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451" marR="60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For any load with return loss &lt; 8 dB and arbitrary phase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451" marR="60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9857610"/>
                  </a:ext>
                </a:extLst>
              </a:tr>
              <a:tr h="441075">
                <a:tc>
                  <a:txBody>
                    <a:bodyPr/>
                    <a:lstStyle/>
                    <a:p>
                      <a:r>
                        <a:rPr lang="it-IT" sz="1100">
                          <a:effectLst/>
                          <a:latin typeface="Adobe Garamond Pro" panose="02020502060506020403" pitchFamily="18" charset="0"/>
                        </a:rPr>
                        <a:t>Spurious Emission In-Band</a:t>
                      </a:r>
                      <a:endParaRPr lang="it-IT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451" marR="60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-55 </a:t>
                      </a:r>
                      <a:r>
                        <a:rPr lang="it-IT" sz="1100" dirty="0" err="1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dBc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451" marR="60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451" marR="60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8097771"/>
                  </a:ext>
                </a:extLst>
              </a:tr>
              <a:tr h="675304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dobe Garamond Pro" panose="02020502060506020403" pitchFamily="18" charset="0"/>
                        </a:rPr>
                        <a:t>Spurious Emission Out-of-band</a:t>
                      </a:r>
                      <a:br>
                        <a:rPr lang="en-US" sz="1100">
                          <a:effectLst/>
                          <a:latin typeface="Adobe Garamond Pro" panose="02020502060506020403" pitchFamily="18" charset="0"/>
                        </a:rPr>
                      </a:br>
                      <a:r>
                        <a:rPr lang="en-US" sz="1100">
                          <a:effectLst/>
                          <a:latin typeface="Adobe Garamond Pro" panose="02020502060506020403" pitchFamily="18" charset="0"/>
                        </a:rPr>
                        <a:t>(not harmonics)</a:t>
                      </a:r>
                      <a:endParaRPr lang="it-IT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451" marR="60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-70 </a:t>
                      </a:r>
                      <a:r>
                        <a:rPr lang="it-IT" sz="1100" dirty="0" err="1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dBc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451" marR="60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Outside BW frequency range is 50 MHz to 18 GHz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451" marR="60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3981192"/>
                  </a:ext>
                </a:extLst>
              </a:tr>
              <a:tr h="675304">
                <a:tc>
                  <a:txBody>
                    <a:bodyPr/>
                    <a:lstStyle/>
                    <a:p>
                      <a:r>
                        <a:rPr lang="it-IT" sz="1100">
                          <a:effectLst/>
                          <a:latin typeface="Adobe Garamond Pro" panose="02020502060506020403" pitchFamily="18" charset="0"/>
                        </a:rPr>
                        <a:t>Operation with Signal 1</a:t>
                      </a:r>
                      <a:endParaRPr lang="it-IT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451" marR="60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Full performance will be reached with Signal 1, in a 50 </a:t>
                      </a:r>
                      <a:r>
                        <a:rPr lang="en-US" sz="1100" dirty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  <a:sym typeface="Symbol" panose="05050102010706020507" pitchFamily="18" charset="2"/>
                        </a:rPr>
                        <a:t></a:t>
                      </a:r>
                      <a:r>
                        <a:rPr lang="en-US" sz="1100" dirty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env</a:t>
                      </a:r>
                      <a:r>
                        <a:rPr lang="en-US" sz="1100" dirty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. In particular junction temperature will be with this signal.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451" marR="60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777743"/>
                  </a:ext>
                </a:extLst>
              </a:tr>
              <a:tr h="675304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  <a:latin typeface="Adobe Garamond Pro" panose="02020502060506020403" pitchFamily="18" charset="0"/>
                        </a:rPr>
                        <a:t>Stability</a:t>
                      </a:r>
                      <a:endParaRPr lang="it-IT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451" marR="60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The </a:t>
                      </a:r>
                      <a:r>
                        <a:rPr lang="en-US" sz="1100" dirty="0" err="1" smtClean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Tx</a:t>
                      </a:r>
                      <a:r>
                        <a:rPr lang="en-US" sz="1100" dirty="0" smtClean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path will be unconditionally stable when any impedance is presented at its input and output at any power level.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451" marR="60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701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880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251520" y="67172"/>
            <a:ext cx="7488832" cy="56207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Design </a:t>
            </a:r>
            <a:r>
              <a:rPr lang="it-IT" dirty="0" err="1"/>
              <a:t>Consolidation</a:t>
            </a:r>
            <a:r>
              <a:rPr lang="it-IT" dirty="0"/>
              <a:t> - </a:t>
            </a:r>
            <a:r>
              <a:rPr lang="it-IT" dirty="0" err="1" smtClean="0"/>
              <a:t>Rx</a:t>
            </a:r>
            <a:r>
              <a:rPr lang="it-IT" dirty="0" smtClean="0"/>
              <a:t> </a:t>
            </a:r>
            <a:r>
              <a:rPr lang="it-IT" dirty="0" err="1"/>
              <a:t>Requirements</a:t>
            </a: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366973"/>
              </p:ext>
            </p:extLst>
          </p:nvPr>
        </p:nvGraphicFramePr>
        <p:xfrm>
          <a:off x="1979712" y="836714"/>
          <a:ext cx="5040560" cy="5481320"/>
        </p:xfrm>
        <a:graphic>
          <a:graphicData uri="http://schemas.openxmlformats.org/drawingml/2006/table">
            <a:tbl>
              <a:tblPr firstRow="1" firstCol="1" bandRow="1"/>
              <a:tblGrid>
                <a:gridCol w="1731686">
                  <a:extLst>
                    <a:ext uri="{9D8B030D-6E8A-4147-A177-3AD203B41FA5}">
                      <a16:colId xmlns:a16="http://schemas.microsoft.com/office/drawing/2014/main" val="1736656209"/>
                    </a:ext>
                  </a:extLst>
                </a:gridCol>
                <a:gridCol w="1323199">
                  <a:extLst>
                    <a:ext uri="{9D8B030D-6E8A-4147-A177-3AD203B41FA5}">
                      <a16:colId xmlns:a16="http://schemas.microsoft.com/office/drawing/2014/main" val="3026029579"/>
                    </a:ext>
                  </a:extLst>
                </a:gridCol>
                <a:gridCol w="1985675">
                  <a:extLst>
                    <a:ext uri="{9D8B030D-6E8A-4147-A177-3AD203B41FA5}">
                      <a16:colId xmlns:a16="http://schemas.microsoft.com/office/drawing/2014/main" val="676480851"/>
                    </a:ext>
                  </a:extLst>
                </a:gridCol>
              </a:tblGrid>
              <a:tr h="325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 dirty="0" err="1">
                          <a:effectLst/>
                          <a:latin typeface="Adobe Garamond Pro" panose="02020502060506020403" pitchFamily="18" charset="0"/>
                          <a:ea typeface="Times New Roman" panose="02020603050405020304" pitchFamily="18" charset="0"/>
                        </a:rPr>
                        <a:t>Parameter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79" marR="5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  <a:latin typeface="Adobe Garamond Pro" panose="02020502060506020403" pitchFamily="18" charset="0"/>
                          <a:ea typeface="Times New Roman" panose="02020603050405020304" pitchFamily="18" charset="0"/>
                        </a:rPr>
                        <a:t>Value</a:t>
                      </a:r>
                      <a:endParaRPr lang="it-I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79" marR="5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  <a:latin typeface="Adobe Garamond Pro" panose="02020502060506020403" pitchFamily="18" charset="0"/>
                          <a:ea typeface="Times New Roman" panose="02020603050405020304" pitchFamily="18" charset="0"/>
                        </a:rPr>
                        <a:t>Remarks</a:t>
                      </a:r>
                      <a:endParaRPr lang="it-IT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879" marR="5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309746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r>
                        <a:rPr lang="it-IT" sz="1100" dirty="0">
                          <a:effectLst/>
                          <a:latin typeface="Adobe Garamond Pro" panose="02020502060506020403" pitchFamily="18" charset="0"/>
                        </a:rPr>
                        <a:t>Centre </a:t>
                      </a:r>
                      <a:r>
                        <a:rPr lang="it-IT" sz="1100" dirty="0" err="1">
                          <a:effectLst/>
                          <a:latin typeface="Adobe Garamond Pro" panose="02020502060506020403" pitchFamily="18" charset="0"/>
                        </a:rPr>
                        <a:t>Frequency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9" marR="5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5.405 GHz</a:t>
                      </a:r>
                      <a:endParaRPr lang="it-IT" sz="105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9" marR="5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it-IT" sz="105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9" marR="5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8055925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it-IT" sz="1100" dirty="0" err="1">
                          <a:effectLst/>
                          <a:latin typeface="Adobe Garamond Pro" panose="02020502060506020403" pitchFamily="18" charset="0"/>
                        </a:rPr>
                        <a:t>Bandwidth</a:t>
                      </a:r>
                      <a:r>
                        <a:rPr lang="it-IT" sz="1100" dirty="0">
                          <a:effectLst/>
                          <a:latin typeface="Adobe Garamond Pro" panose="02020502060506020403" pitchFamily="18" charset="0"/>
                        </a:rPr>
                        <a:t> (BW)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9" marR="5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Minimum 320 MHz</a:t>
                      </a:r>
                      <a:endParaRPr lang="it-IT" sz="105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9" marR="5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Gain Flatness within BW ± 0.15 dB</a:t>
                      </a:r>
                      <a:endParaRPr lang="it-IT" sz="105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9" marR="5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5351274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r>
                        <a:rPr lang="it-IT" sz="1100" dirty="0" err="1">
                          <a:effectLst/>
                          <a:latin typeface="Adobe Garamond Pro" panose="02020502060506020403" pitchFamily="18" charset="0"/>
                        </a:rPr>
                        <a:t>Nominal</a:t>
                      </a:r>
                      <a:r>
                        <a:rPr lang="it-IT" sz="1100" dirty="0">
                          <a:effectLst/>
                          <a:latin typeface="Adobe Garamond Pro" panose="02020502060506020403" pitchFamily="18" charset="0"/>
                        </a:rPr>
                        <a:t> Input </a:t>
                      </a:r>
                      <a:r>
                        <a:rPr lang="it-IT" sz="1100" dirty="0" err="1">
                          <a:effectLst/>
                          <a:latin typeface="Adobe Garamond Pro" panose="02020502060506020403" pitchFamily="18" charset="0"/>
                        </a:rPr>
                        <a:t>Power</a:t>
                      </a:r>
                      <a:r>
                        <a:rPr lang="it-IT" sz="1100" dirty="0">
                          <a:effectLst/>
                          <a:latin typeface="Adobe Garamond Pro" panose="02020502060506020403" pitchFamily="18" charset="0"/>
                        </a:rPr>
                        <a:t> (NIP)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9" marR="5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-80 to -30 dBm</a:t>
                      </a:r>
                      <a:endParaRPr lang="it-IT" sz="105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9" marR="5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At Antenna port</a:t>
                      </a:r>
                      <a:endParaRPr lang="it-IT" sz="105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9" marR="5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3303897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r>
                        <a:rPr lang="it-IT" sz="1100" dirty="0">
                          <a:effectLst/>
                          <a:latin typeface="Adobe Garamond Pro" panose="02020502060506020403" pitchFamily="18" charset="0"/>
                        </a:rPr>
                        <a:t>Gain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9" marR="5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Minimum 36 dB</a:t>
                      </a:r>
                      <a:endParaRPr lang="it-IT" sz="105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9" marR="5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@ NIP over entire BW</a:t>
                      </a:r>
                      <a:endParaRPr lang="it-IT" sz="105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9" marR="5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3433586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it-IT" sz="1100" dirty="0" err="1">
                          <a:effectLst/>
                          <a:latin typeface="Adobe Garamond Pro" panose="02020502060506020403" pitchFamily="18" charset="0"/>
                        </a:rPr>
                        <a:t>Noise</a:t>
                      </a:r>
                      <a:r>
                        <a:rPr lang="it-IT" sz="1100" dirty="0">
                          <a:effectLst/>
                          <a:latin typeface="Adobe Garamond Pro" panose="02020502060506020403" pitchFamily="18" charset="0"/>
                        </a:rPr>
                        <a:t> Figure (NF)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9" marR="5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&lt; 2.5 dB</a:t>
                      </a:r>
                      <a:endParaRPr lang="it-IT" sz="105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9" marR="5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@ room temperature (22 °C) and NIP.</a:t>
                      </a:r>
                      <a:br>
                        <a:rPr lang="en-US" sz="1050" dirty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</a:br>
                      <a:r>
                        <a:rPr lang="en-US" sz="1050" dirty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For whole path from Antenna to </a:t>
                      </a:r>
                      <a:r>
                        <a:rPr lang="en-US" sz="1050" dirty="0" smtClean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Rx </a:t>
                      </a:r>
                      <a:r>
                        <a:rPr lang="en-US" sz="1050" dirty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output ports.</a:t>
                      </a:r>
                      <a:endParaRPr lang="it-IT" sz="105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9" marR="5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5971442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  <a:latin typeface="Adobe Garamond Pro" panose="02020502060506020403" pitchFamily="18" charset="0"/>
                        </a:rPr>
                        <a:t>NF variation with Temperature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9" marR="5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0.017 dB/K</a:t>
                      </a:r>
                      <a:endParaRPr lang="it-IT" sz="105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9" marR="5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it-IT" sz="105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9" marR="5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9163046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  <a:latin typeface="Adobe Garamond Pro" panose="02020502060506020403" pitchFamily="18" charset="0"/>
                        </a:rPr>
                        <a:t>Pulse to Pulse Gain Stability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9" marR="5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&lt; 0.05 dB</a:t>
                      </a:r>
                      <a:endParaRPr lang="it-IT" sz="105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9" marR="5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it-IT" sz="105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9" marR="5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131756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  <a:latin typeface="Adobe Garamond Pro" panose="02020502060506020403" pitchFamily="18" charset="0"/>
                        </a:rPr>
                        <a:t>Receive Window Gain Stability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9" marR="5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&lt; 0.2 dB</a:t>
                      </a:r>
                      <a:endParaRPr lang="it-IT" sz="105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9" marR="5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Receive window defined as:</a:t>
                      </a:r>
                      <a:br>
                        <a:rPr lang="en-US" sz="105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</a:br>
                      <a:r>
                        <a:rPr lang="en-US" sz="105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(1/(Duty Cycle)-1)* Pulse width</a:t>
                      </a:r>
                      <a:endParaRPr lang="it-IT" sz="105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9" marR="5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0241382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r>
                        <a:rPr lang="it-IT" sz="1100" dirty="0">
                          <a:effectLst/>
                          <a:latin typeface="Adobe Garamond Pro" panose="02020502060506020403" pitchFamily="18" charset="0"/>
                        </a:rPr>
                        <a:t>Gain </a:t>
                      </a:r>
                      <a:r>
                        <a:rPr lang="it-IT" sz="1100" dirty="0" err="1">
                          <a:effectLst/>
                          <a:latin typeface="Adobe Garamond Pro" panose="02020502060506020403" pitchFamily="18" charset="0"/>
                        </a:rPr>
                        <a:t>Ripple</a:t>
                      </a:r>
                      <a:r>
                        <a:rPr lang="it-IT" sz="1100" dirty="0">
                          <a:effectLst/>
                          <a:latin typeface="Adobe Garamond Pro" panose="02020502060506020403" pitchFamily="18" charset="0"/>
                        </a:rPr>
                        <a:t> vs. BW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9" marR="5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&lt; 0.5 dB</a:t>
                      </a:r>
                      <a:endParaRPr lang="it-IT" sz="105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9" marR="5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Within any position inside the receive window</a:t>
                      </a:r>
                      <a:endParaRPr lang="it-IT" sz="105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9" marR="5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0041056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  <a:latin typeface="Adobe Garamond Pro" panose="02020502060506020403" pitchFamily="18" charset="0"/>
                        </a:rPr>
                        <a:t>Pulse to Pulse Phase Shift Stability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9" marR="5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&lt; 1 deg</a:t>
                      </a:r>
                      <a:endParaRPr lang="it-IT" sz="105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9" marR="5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it-IT" sz="105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9" marR="5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7813278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  <a:latin typeface="Adobe Garamond Pro" panose="02020502060506020403" pitchFamily="18" charset="0"/>
                        </a:rPr>
                        <a:t>Receive window Phase Shift Stability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9" marR="5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&lt; 1 deg</a:t>
                      </a:r>
                      <a:endParaRPr lang="it-IT" sz="105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9" marR="5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Receive window defined as:</a:t>
                      </a:r>
                      <a:br>
                        <a:rPr lang="en-US" sz="105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</a:br>
                      <a:r>
                        <a:rPr lang="en-US" sz="105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(1/(Duty Cycle)-1)* Pulse width</a:t>
                      </a:r>
                      <a:endParaRPr lang="it-IT" sz="105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9" marR="5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2928757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  <a:latin typeface="Adobe Garamond Pro" panose="02020502060506020403" pitchFamily="18" charset="0"/>
                        </a:rPr>
                        <a:t>Phase Ripple over Bandwidth</a:t>
                      </a:r>
                      <a:endParaRPr lang="it-IT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9" marR="5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&lt; 5 </a:t>
                      </a:r>
                      <a:r>
                        <a:rPr lang="en-US" sz="1050" dirty="0" err="1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deg</a:t>
                      </a:r>
                      <a:endParaRPr lang="it-IT" sz="105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9" marR="5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effectLst/>
                          <a:latin typeface="Adobe Garamond Pro" panose="02020502060506020403" pitchFamily="18" charset="0"/>
                          <a:ea typeface="Calibri" panose="020F0502020204030204" pitchFamily="34" charset="0"/>
                        </a:rPr>
                        <a:t>Deviation from linear phase</a:t>
                      </a:r>
                      <a:endParaRPr lang="it-IT" sz="105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879" marR="548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501423"/>
                  </a:ext>
                </a:extLst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1547664" y="1124744"/>
            <a:ext cx="5760640" cy="2088232"/>
          </a:xfrm>
          <a:prstGeom prst="rect">
            <a:avLst/>
          </a:prstGeom>
          <a:solidFill>
            <a:schemeClr val="accent2">
              <a:alpha val="3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869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4819</TotalTime>
  <Words>3199</Words>
  <Application>Microsoft Office PowerPoint</Application>
  <PresentationFormat>Presentazione su schermo (4:3)</PresentationFormat>
  <Paragraphs>557</Paragraphs>
  <Slides>43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54" baseType="lpstr">
      <vt:lpstr>ＭＳ Ｐゴシック</vt:lpstr>
      <vt:lpstr>Adobe Garamond Pro</vt:lpstr>
      <vt:lpstr>Adobe Garamond Pro Bold</vt:lpstr>
      <vt:lpstr>Arial</vt:lpstr>
      <vt:lpstr>ArialUnicodeMS</vt:lpstr>
      <vt:lpstr>Calibri</vt:lpstr>
      <vt:lpstr>Gill Sans MT</vt:lpstr>
      <vt:lpstr>Symbol</vt:lpstr>
      <vt:lpstr>Times New Roman</vt:lpstr>
      <vt:lpstr>Verdana</vt:lpstr>
      <vt:lpstr>Tema di Office</vt:lpstr>
      <vt:lpstr>Phase II Final Presentation Days  Noordwijk, January 22nd, 2020</vt:lpstr>
      <vt:lpstr>Overall Summary</vt:lpstr>
      <vt:lpstr>Introduction - 1</vt:lpstr>
      <vt:lpstr>Introduction - 2</vt:lpstr>
      <vt:lpstr>Introduction - 3</vt:lpstr>
      <vt:lpstr>Design Consolidation - 1</vt:lpstr>
      <vt:lpstr>Design Consolidation - Tx Requirements</vt:lpstr>
      <vt:lpstr>Design Consolidation - Tx Requirements</vt:lpstr>
      <vt:lpstr>Design Consolidation - Rx Requirements</vt:lpstr>
      <vt:lpstr>Design Consolidation - Rx Requirements</vt:lpstr>
      <vt:lpstr>Design Consolidation - 6</vt:lpstr>
      <vt:lpstr>Design Consolidation - 7</vt:lpstr>
      <vt:lpstr>Design Consolidation - 8</vt:lpstr>
      <vt:lpstr>Design Consolidation - 9</vt:lpstr>
      <vt:lpstr>Design Consolidation - 10</vt:lpstr>
      <vt:lpstr>Design Consolidation - 10</vt:lpstr>
      <vt:lpstr>Wafer Realisation - 1</vt:lpstr>
      <vt:lpstr>Wafer Realisation - 2</vt:lpstr>
      <vt:lpstr>Wafer Realisation - 3</vt:lpstr>
      <vt:lpstr>Wafer Realisation - 4</vt:lpstr>
      <vt:lpstr>Wafer Realisation – RF Screening on P10D</vt:lpstr>
      <vt:lpstr>Wafer Realisation – SLX4_ID10 – SCFE V1</vt:lpstr>
      <vt:lpstr>Wafer Realisation – SLX4_CG01 – SCFE V2</vt:lpstr>
      <vt:lpstr>On-wafer Results - Rx chain V1</vt:lpstr>
      <vt:lpstr>On-wafer Results - Rx chain V1: SLX4 ID10</vt:lpstr>
      <vt:lpstr>On-wafer Results - Rx chain V1: SLX4 CG01</vt:lpstr>
      <vt:lpstr>On-wafer Results - Tx chain V1</vt:lpstr>
      <vt:lpstr>On-wafer Results - Tx chain V1: SLX4 ID10</vt:lpstr>
      <vt:lpstr>On-wafer Results - Tx chain V1: SLX4 CG01</vt:lpstr>
      <vt:lpstr>On-wafer Results - Tx chain V1 meas. vs. sim</vt:lpstr>
      <vt:lpstr>On-wafer Results - Tx chain V1 meas. vs. sim </vt:lpstr>
      <vt:lpstr>On-wafer Results - Tx chain V1 meas. vs. sim </vt:lpstr>
      <vt:lpstr>On-wafer Results - Rx chain V2</vt:lpstr>
      <vt:lpstr>On-wafer Results - Rx chain V2: SLX4 ID10</vt:lpstr>
      <vt:lpstr>On-wafer Results - Rx chain V2: SLX4 CG01</vt:lpstr>
      <vt:lpstr>On-wafer Results - Tx chain V2</vt:lpstr>
      <vt:lpstr>On-wafer Results - Tx chain V2 meas. vs. sim</vt:lpstr>
      <vt:lpstr>On-wafer Results - Tx chain V2 meas. vs. sim </vt:lpstr>
      <vt:lpstr>On-wafer Results - Tx chain V2 meas. vs. sim </vt:lpstr>
      <vt:lpstr>In-Jig Results – Mounting 1</vt:lpstr>
      <vt:lpstr>In-Jig Results – Mounting 2</vt:lpstr>
      <vt:lpstr>Conclusions</vt:lpstr>
      <vt:lpstr>State-of-the-Art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Ernesto</dc:creator>
  <cp:lastModifiedBy>Ernesto Limiti</cp:lastModifiedBy>
  <cp:revision>511</cp:revision>
  <cp:lastPrinted>2017-07-01T17:42:49Z</cp:lastPrinted>
  <dcterms:created xsi:type="dcterms:W3CDTF">2013-04-14T13:02:51Z</dcterms:created>
  <dcterms:modified xsi:type="dcterms:W3CDTF">2020-01-21T15:19:33Z</dcterms:modified>
</cp:coreProperties>
</file>