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sldIdLst>
    <p:sldId id="256" r:id="rId5"/>
    <p:sldId id="257" r:id="rId6"/>
    <p:sldId id="258" r:id="rId7"/>
    <p:sldId id="288" r:id="rId8"/>
    <p:sldId id="259" r:id="rId9"/>
    <p:sldId id="260" r:id="rId10"/>
    <p:sldId id="284" r:id="rId11"/>
    <p:sldId id="261" r:id="rId12"/>
    <p:sldId id="262" r:id="rId13"/>
    <p:sldId id="263" r:id="rId14"/>
    <p:sldId id="264" r:id="rId15"/>
    <p:sldId id="265" r:id="rId16"/>
    <p:sldId id="269" r:id="rId17"/>
    <p:sldId id="270" r:id="rId18"/>
    <p:sldId id="271" r:id="rId19"/>
    <p:sldId id="272" r:id="rId20"/>
    <p:sldId id="273" r:id="rId21"/>
    <p:sldId id="274" r:id="rId22"/>
    <p:sldId id="285" r:id="rId23"/>
    <p:sldId id="287" r:id="rId24"/>
    <p:sldId id="286" r:id="rId25"/>
    <p:sldId id="280" r:id="rId26"/>
    <p:sldId id="281" r:id="rId27"/>
    <p:sldId id="279" r:id="rId28"/>
    <p:sldId id="289" r:id="rId29"/>
    <p:sldId id="278" r:id="rId30"/>
    <p:sldId id="277" r:id="rId31"/>
  </p:sldIdLst>
  <p:sldSz cx="12188825" cy="6858000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07" autoAdjust="0"/>
    <p:restoredTop sz="94660"/>
  </p:normalViewPr>
  <p:slideViewPr>
    <p:cSldViewPr snapToGrid="0">
      <p:cViewPr varScale="1">
        <p:scale>
          <a:sx n="89" d="100"/>
          <a:sy n="89" d="100"/>
        </p:scale>
        <p:origin x="53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31820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802692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0912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431820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802692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609120" y="273600"/>
            <a:ext cx="1096956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31820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802692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60912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9" name="PlaceHolder 6"/>
          <p:cNvSpPr>
            <a:spLocks noGrp="1"/>
          </p:cNvSpPr>
          <p:nvPr>
            <p:ph type="body"/>
          </p:nvPr>
        </p:nvSpPr>
        <p:spPr>
          <a:xfrm>
            <a:off x="431820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0" name="PlaceHolder 7"/>
          <p:cNvSpPr>
            <a:spLocks noGrp="1"/>
          </p:cNvSpPr>
          <p:nvPr>
            <p:ph type="body"/>
          </p:nvPr>
        </p:nvSpPr>
        <p:spPr>
          <a:xfrm>
            <a:off x="802692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subTitle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subTitle"/>
          </p:nvPr>
        </p:nvSpPr>
        <p:spPr>
          <a:xfrm>
            <a:off x="609120" y="273600"/>
            <a:ext cx="1096956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 type="body"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431820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 type="body"/>
          </p:nvPr>
        </p:nvSpPr>
        <p:spPr>
          <a:xfrm>
            <a:off x="802692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 type="body"/>
          </p:nvPr>
        </p:nvSpPr>
        <p:spPr>
          <a:xfrm>
            <a:off x="60912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20" name="PlaceHolder 6"/>
          <p:cNvSpPr>
            <a:spLocks noGrp="1"/>
          </p:cNvSpPr>
          <p:nvPr>
            <p:ph type="body"/>
          </p:nvPr>
        </p:nvSpPr>
        <p:spPr>
          <a:xfrm>
            <a:off x="431820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21" name="PlaceHolder 7"/>
          <p:cNvSpPr>
            <a:spLocks noGrp="1"/>
          </p:cNvSpPr>
          <p:nvPr>
            <p:ph type="body"/>
          </p:nvPr>
        </p:nvSpPr>
        <p:spPr>
          <a:xfrm>
            <a:off x="802692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subTitle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subTitle"/>
          </p:nvPr>
        </p:nvSpPr>
        <p:spPr>
          <a:xfrm>
            <a:off x="609120" y="273600"/>
            <a:ext cx="1096956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9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55" name="PlaceHolder 5"/>
          <p:cNvSpPr>
            <a:spLocks noGrp="1"/>
          </p:cNvSpPr>
          <p:nvPr>
            <p:ph type="body"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431820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 type="body"/>
          </p:nvPr>
        </p:nvSpPr>
        <p:spPr>
          <a:xfrm>
            <a:off x="802692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60" name="PlaceHolder 5"/>
          <p:cNvSpPr>
            <a:spLocks noGrp="1"/>
          </p:cNvSpPr>
          <p:nvPr>
            <p:ph type="body"/>
          </p:nvPr>
        </p:nvSpPr>
        <p:spPr>
          <a:xfrm>
            <a:off x="60912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61" name="PlaceHolder 6"/>
          <p:cNvSpPr>
            <a:spLocks noGrp="1"/>
          </p:cNvSpPr>
          <p:nvPr>
            <p:ph type="body"/>
          </p:nvPr>
        </p:nvSpPr>
        <p:spPr>
          <a:xfrm>
            <a:off x="431820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62" name="PlaceHolder 7"/>
          <p:cNvSpPr>
            <a:spLocks noGrp="1"/>
          </p:cNvSpPr>
          <p:nvPr>
            <p:ph type="body"/>
          </p:nvPr>
        </p:nvSpPr>
        <p:spPr>
          <a:xfrm>
            <a:off x="802692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609120" y="273600"/>
            <a:ext cx="1096956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3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14"/>
          <a:stretch/>
        </p:blipFill>
        <p:spPr>
          <a:xfrm>
            <a:off x="2350080" y="-99360"/>
            <a:ext cx="12238920" cy="8359200"/>
          </a:xfrm>
          <a:prstGeom prst="rect">
            <a:avLst/>
          </a:prstGeom>
          <a:ln>
            <a:noFill/>
          </a:ln>
        </p:spPr>
      </p:pic>
      <p:pic>
        <p:nvPicPr>
          <p:cNvPr id="5" name="Obraz 10"/>
          <p:cNvPicPr/>
          <p:nvPr/>
        </p:nvPicPr>
        <p:blipFill>
          <a:blip r:embed="rId15"/>
          <a:stretch/>
        </p:blipFill>
        <p:spPr>
          <a:xfrm>
            <a:off x="333720" y="404640"/>
            <a:ext cx="2705760" cy="752040"/>
          </a:xfrm>
          <a:prstGeom prst="rect">
            <a:avLst/>
          </a:prstGeom>
          <a:ln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3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ustomShape 1"/>
          <p:cNvSpPr/>
          <p:nvPr/>
        </p:nvSpPr>
        <p:spPr>
          <a:xfrm>
            <a:off x="0" y="0"/>
            <a:ext cx="12186360" cy="906120"/>
          </a:xfrm>
          <a:prstGeom prst="rect">
            <a:avLst/>
          </a:prstGeom>
          <a:solidFill>
            <a:srgbClr val="FFFFFF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1" name="Obraz 8"/>
          <p:cNvPicPr/>
          <p:nvPr/>
        </p:nvPicPr>
        <p:blipFill>
          <a:blip r:embed="rId14"/>
          <a:stretch/>
        </p:blipFill>
        <p:spPr>
          <a:xfrm>
            <a:off x="10398600" y="208080"/>
            <a:ext cx="1776240" cy="493200"/>
          </a:xfrm>
          <a:prstGeom prst="rect">
            <a:avLst/>
          </a:prstGeom>
          <a:ln>
            <a:noFill/>
          </a:ln>
        </p:spPr>
      </p:pic>
      <p:sp>
        <p:nvSpPr>
          <p:cNvPr id="42" name="Line 2"/>
          <p:cNvSpPr/>
          <p:nvPr/>
        </p:nvSpPr>
        <p:spPr>
          <a:xfrm>
            <a:off x="-11880" y="908640"/>
            <a:ext cx="12189240" cy="360"/>
          </a:xfrm>
          <a:prstGeom prst="line">
            <a:avLst/>
          </a:prstGeom>
          <a:ln w="50760">
            <a:solidFill>
              <a:srgbClr val="4A69B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PlaceHolder 3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3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0" y="0"/>
            <a:ext cx="12186360" cy="906120"/>
          </a:xfrm>
          <a:prstGeom prst="rect">
            <a:avLst/>
          </a:prstGeom>
          <a:solidFill>
            <a:srgbClr val="FFFFFF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2" name="Obraz 8"/>
          <p:cNvPicPr/>
          <p:nvPr/>
        </p:nvPicPr>
        <p:blipFill>
          <a:blip r:embed="rId14"/>
          <a:stretch/>
        </p:blipFill>
        <p:spPr>
          <a:xfrm>
            <a:off x="10398600" y="208080"/>
            <a:ext cx="1776240" cy="493200"/>
          </a:xfrm>
          <a:prstGeom prst="rect">
            <a:avLst/>
          </a:prstGeom>
          <a:ln>
            <a:noFill/>
          </a:ln>
        </p:spPr>
      </p:pic>
      <p:sp>
        <p:nvSpPr>
          <p:cNvPr id="83" name="Line 2"/>
          <p:cNvSpPr/>
          <p:nvPr/>
        </p:nvSpPr>
        <p:spPr>
          <a:xfrm>
            <a:off x="-11880" y="908640"/>
            <a:ext cx="12189240" cy="360"/>
          </a:xfrm>
          <a:prstGeom prst="line">
            <a:avLst/>
          </a:prstGeom>
          <a:ln w="50760">
            <a:solidFill>
              <a:srgbClr val="4A69B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PlaceHolder 3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85" name="PlaceHolder 4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3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0" y="0"/>
            <a:ext cx="12186360" cy="906120"/>
          </a:xfrm>
          <a:prstGeom prst="rect">
            <a:avLst/>
          </a:prstGeom>
          <a:solidFill>
            <a:srgbClr val="FFFFFF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3" name="Obraz 8"/>
          <p:cNvPicPr/>
          <p:nvPr/>
        </p:nvPicPr>
        <p:blipFill>
          <a:blip r:embed="rId14"/>
          <a:stretch/>
        </p:blipFill>
        <p:spPr>
          <a:xfrm>
            <a:off x="10398600" y="208080"/>
            <a:ext cx="1776240" cy="493200"/>
          </a:xfrm>
          <a:prstGeom prst="rect">
            <a:avLst/>
          </a:prstGeom>
          <a:ln>
            <a:noFill/>
          </a:ln>
        </p:spPr>
      </p:pic>
      <p:sp>
        <p:nvSpPr>
          <p:cNvPr id="124" name="Line 2"/>
          <p:cNvSpPr/>
          <p:nvPr/>
        </p:nvSpPr>
        <p:spPr>
          <a:xfrm>
            <a:off x="-11880" y="908640"/>
            <a:ext cx="12189240" cy="360"/>
          </a:xfrm>
          <a:prstGeom prst="line">
            <a:avLst/>
          </a:prstGeom>
          <a:ln w="50760">
            <a:solidFill>
              <a:srgbClr val="4A69B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5" name="PlaceHolder 3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333720" y="1340640"/>
            <a:ext cx="4173840" cy="4910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</a:pPr>
            <a:r>
              <a:rPr lang="en-GB" sz="3200" b="1" strike="noStrike" spc="-1" dirty="0" err="1">
                <a:solidFill>
                  <a:srgbClr val="32628E"/>
                </a:solidFill>
                <a:latin typeface="Calibri"/>
                <a:ea typeface="DejaVu Sans"/>
              </a:rPr>
              <a:t>Monopulse</a:t>
            </a:r>
            <a:r>
              <a:rPr lang="en-GB" sz="3200" b="1" strike="noStrike" spc="-1" dirty="0">
                <a:solidFill>
                  <a:srgbClr val="32628E"/>
                </a:solidFill>
                <a:latin typeface="Calibri"/>
                <a:ea typeface="DejaVu Sans"/>
              </a:rPr>
              <a:t> radar sensor as a proof-of-concept for future miniaturized radar sensors fit for small satellites</a:t>
            </a:r>
            <a:endParaRPr lang="en-GB" sz="3200" b="0" strike="noStrike" spc="-1" dirty="0">
              <a:latin typeface="Arial"/>
            </a:endParaRPr>
          </a:p>
          <a:p>
            <a:pPr>
              <a:lnSpc>
                <a:spcPct val="90000"/>
              </a:lnSpc>
            </a:pPr>
            <a:endParaRPr lang="en-GB" sz="3200" b="0" strike="noStrike" spc="-1" dirty="0">
              <a:latin typeface="Arial"/>
            </a:endParaRPr>
          </a:p>
          <a:p>
            <a:pPr>
              <a:lnSpc>
                <a:spcPct val="90000"/>
              </a:lnSpc>
            </a:pPr>
            <a:endParaRPr lang="en-GB" sz="3200" b="0" strike="noStrike" spc="-1" dirty="0">
              <a:latin typeface="Arial"/>
            </a:endParaRPr>
          </a:p>
          <a:p>
            <a:pPr>
              <a:lnSpc>
                <a:spcPct val="90000"/>
              </a:lnSpc>
            </a:pPr>
            <a:endParaRPr lang="pl-PL" sz="3200" b="1" spc="-1" dirty="0" smtClean="0">
              <a:solidFill>
                <a:srgbClr val="404040"/>
              </a:solidFill>
              <a:latin typeface="Calibri"/>
            </a:endParaRPr>
          </a:p>
          <a:p>
            <a:pPr>
              <a:lnSpc>
                <a:spcPct val="90000"/>
              </a:lnSpc>
            </a:pPr>
            <a:endParaRPr lang="pl-PL" sz="3200" b="1" spc="-1" dirty="0">
              <a:latin typeface="Calibri"/>
            </a:endParaRPr>
          </a:p>
          <a:p>
            <a:pPr>
              <a:lnSpc>
                <a:spcPct val="90000"/>
              </a:lnSpc>
            </a:pPr>
            <a:r>
              <a:rPr lang="en-GB" sz="3200" b="1" spc="-1" dirty="0" smtClean="0">
                <a:latin typeface="Calibri"/>
              </a:rPr>
              <a:t>January </a:t>
            </a:r>
            <a:r>
              <a:rPr lang="en-GB" sz="3200" b="1" strike="noStrike" spc="-1" dirty="0" smtClean="0">
                <a:latin typeface="Calibri"/>
                <a:ea typeface="DejaVu Sans"/>
              </a:rPr>
              <a:t>20</a:t>
            </a:r>
            <a:r>
              <a:rPr lang="pl-PL" sz="3200" b="1" strike="noStrike" spc="-1" dirty="0" smtClean="0">
                <a:latin typeface="Calibri"/>
                <a:ea typeface="DejaVu Sans"/>
              </a:rPr>
              <a:t>20</a:t>
            </a:r>
            <a:endParaRPr lang="en-GB" sz="3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72000" y="45720"/>
            <a:ext cx="10365840" cy="79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en-GB" sz="3600" b="1" strike="noStrike" spc="-1">
                <a:solidFill>
                  <a:srgbClr val="32628E"/>
                </a:solidFill>
                <a:latin typeface="Calibri Light"/>
                <a:ea typeface="DejaVu Sans"/>
              </a:rPr>
              <a:t>First iteration of the sensor </a:t>
            </a:r>
            <a:endParaRPr lang="en-GB" sz="3600" b="0" strike="noStrike" spc="-1">
              <a:latin typeface="Arial"/>
            </a:endParaRPr>
          </a:p>
        </p:txBody>
      </p:sp>
      <p:sp>
        <p:nvSpPr>
          <p:cNvPr id="181" name="CustomShape 2"/>
          <p:cNvSpPr/>
          <p:nvPr/>
        </p:nvSpPr>
        <p:spPr>
          <a:xfrm>
            <a:off x="289440" y="1080000"/>
            <a:ext cx="11230560" cy="53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latin typeface="Calibri"/>
                <a:ea typeface="DejaVu Sans"/>
              </a:rPr>
              <a:t>Variants of the antennas developed for the radar: </a:t>
            </a: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 dirty="0">
              <a:latin typeface="Arial"/>
            </a:endParaRPr>
          </a:p>
        </p:txBody>
      </p:sp>
      <p:pic>
        <p:nvPicPr>
          <p:cNvPr id="182" name="Obraz 181"/>
          <p:cNvPicPr/>
          <p:nvPr/>
        </p:nvPicPr>
        <p:blipFill>
          <a:blip r:embed="rId2"/>
          <a:stretch/>
        </p:blipFill>
        <p:spPr>
          <a:xfrm>
            <a:off x="504000" y="2016360"/>
            <a:ext cx="2304000" cy="3742560"/>
          </a:xfrm>
          <a:prstGeom prst="rect">
            <a:avLst/>
          </a:prstGeom>
          <a:ln>
            <a:noFill/>
          </a:ln>
        </p:spPr>
      </p:pic>
      <p:pic>
        <p:nvPicPr>
          <p:cNvPr id="183" name="Obraz 182"/>
          <p:cNvPicPr/>
          <p:nvPr/>
        </p:nvPicPr>
        <p:blipFill>
          <a:blip r:embed="rId3"/>
          <a:srcRect l="7659" r="7295"/>
          <a:stretch/>
        </p:blipFill>
        <p:spPr>
          <a:xfrm>
            <a:off x="3456000" y="2232000"/>
            <a:ext cx="2519640" cy="3354480"/>
          </a:xfrm>
          <a:prstGeom prst="rect">
            <a:avLst/>
          </a:prstGeom>
          <a:ln>
            <a:noFill/>
          </a:ln>
        </p:spPr>
      </p:pic>
      <p:pic>
        <p:nvPicPr>
          <p:cNvPr id="184" name="Obraz 183"/>
          <p:cNvPicPr/>
          <p:nvPr/>
        </p:nvPicPr>
        <p:blipFill>
          <a:blip r:embed="rId4"/>
          <a:stretch/>
        </p:blipFill>
        <p:spPr>
          <a:xfrm>
            <a:off x="6552000" y="2718000"/>
            <a:ext cx="5040000" cy="246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72000" y="45720"/>
            <a:ext cx="10365840" cy="79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en-GB" sz="3600" b="1" strike="noStrike" spc="-1">
                <a:solidFill>
                  <a:srgbClr val="32628E"/>
                </a:solidFill>
                <a:latin typeface="Calibri Light"/>
                <a:ea typeface="DejaVu Sans"/>
              </a:rPr>
              <a:t>First iteration of the sensor</a:t>
            </a:r>
            <a:endParaRPr lang="en-GB" sz="3600" b="0" strike="noStrike" spc="-1">
              <a:latin typeface="Arial"/>
            </a:endParaRPr>
          </a:p>
        </p:txBody>
      </p:sp>
      <p:sp>
        <p:nvSpPr>
          <p:cNvPr id="186" name="CustomShape 2"/>
          <p:cNvSpPr/>
          <p:nvPr/>
        </p:nvSpPr>
        <p:spPr>
          <a:xfrm>
            <a:off x="333720" y="1224000"/>
            <a:ext cx="11230560" cy="53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latin typeface="Calibri"/>
                <a:ea typeface="DejaVu Sans"/>
              </a:rPr>
              <a:t>Radar functional limits for all the devised radar operating parameters (ramp frequency span, ramp duration, utilised antenna type, IF sampling frequency, etc.) configurations:</a:t>
            </a: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 dirty="0">
              <a:latin typeface="Arial"/>
            </a:endParaRPr>
          </a:p>
        </p:txBody>
      </p:sp>
      <p:pic>
        <p:nvPicPr>
          <p:cNvPr id="187" name="Obraz 186"/>
          <p:cNvPicPr/>
          <p:nvPr/>
        </p:nvPicPr>
        <p:blipFill>
          <a:blip r:embed="rId2"/>
          <a:stretch/>
        </p:blipFill>
        <p:spPr>
          <a:xfrm>
            <a:off x="432000" y="2751120"/>
            <a:ext cx="10967760" cy="2432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72000" y="45720"/>
            <a:ext cx="10366560" cy="79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en-GB" sz="3600" b="1" strike="noStrike" spc="-1">
                <a:solidFill>
                  <a:srgbClr val="32628E"/>
                </a:solidFill>
                <a:latin typeface="Calibri Light"/>
                <a:ea typeface="DejaVu Sans"/>
              </a:rPr>
              <a:t>First iteration of the sensor</a:t>
            </a:r>
            <a:endParaRPr lang="en-GB" sz="3600" b="0" strike="noStrike" spc="-1">
              <a:latin typeface="Arial"/>
            </a:endParaRPr>
          </a:p>
        </p:txBody>
      </p:sp>
      <p:sp>
        <p:nvSpPr>
          <p:cNvPr id="189" name="CustomShape 2"/>
          <p:cNvSpPr/>
          <p:nvPr/>
        </p:nvSpPr>
        <p:spPr>
          <a:xfrm>
            <a:off x="333720" y="978840"/>
            <a:ext cx="11231280" cy="478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latin typeface="Calibri"/>
                <a:ea typeface="DejaVu Sans"/>
              </a:rPr>
              <a:t>Photograph of a fully assembled first prototype of the radar sensor:</a:t>
            </a: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 dirty="0">
              <a:latin typeface="Arial"/>
            </a:endParaRPr>
          </a:p>
        </p:txBody>
      </p:sp>
      <p:pic>
        <p:nvPicPr>
          <p:cNvPr id="190" name="Obraz 189"/>
          <p:cNvPicPr/>
          <p:nvPr/>
        </p:nvPicPr>
        <p:blipFill>
          <a:blip r:embed="rId2"/>
          <a:stretch/>
        </p:blipFill>
        <p:spPr>
          <a:xfrm>
            <a:off x="3240000" y="1512000"/>
            <a:ext cx="5633280" cy="5134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72000" y="45720"/>
            <a:ext cx="10366560" cy="79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en-GB" sz="3600" b="1" strike="noStrike" spc="-1">
                <a:solidFill>
                  <a:srgbClr val="32628E"/>
                </a:solidFill>
                <a:latin typeface="Calibri Light"/>
                <a:ea typeface="DejaVu Sans"/>
              </a:rPr>
              <a:t>First iteration of the sensor</a:t>
            </a:r>
            <a:endParaRPr lang="en-GB" sz="3600" b="0" strike="noStrike" spc="-1">
              <a:latin typeface="Arial"/>
            </a:endParaRPr>
          </a:p>
        </p:txBody>
      </p:sp>
      <p:sp>
        <p:nvSpPr>
          <p:cNvPr id="201" name="CustomShape 2"/>
          <p:cNvSpPr/>
          <p:nvPr/>
        </p:nvSpPr>
        <p:spPr>
          <a:xfrm>
            <a:off x="333720" y="978840"/>
            <a:ext cx="11231280" cy="53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latin typeface="Calibri"/>
                <a:ea typeface="DejaVu Sans"/>
              </a:rPr>
              <a:t>Laboratory tests:  Time-domain real-time spectrum analysis of the radar TX signal during normal FMCW operation   </a:t>
            </a: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 dirty="0">
              <a:latin typeface="Arial"/>
            </a:endParaRPr>
          </a:p>
        </p:txBody>
      </p:sp>
      <p:pic>
        <p:nvPicPr>
          <p:cNvPr id="202" name="Obraz 201"/>
          <p:cNvPicPr/>
          <p:nvPr/>
        </p:nvPicPr>
        <p:blipFill>
          <a:blip r:embed="rId2"/>
          <a:stretch/>
        </p:blipFill>
        <p:spPr>
          <a:xfrm>
            <a:off x="2448000" y="1854360"/>
            <a:ext cx="6768000" cy="4841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72000" y="45720"/>
            <a:ext cx="10366560" cy="79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en-GB" sz="3600" b="1" strike="noStrike" spc="-1">
                <a:solidFill>
                  <a:srgbClr val="32628E"/>
                </a:solidFill>
                <a:latin typeface="Calibri Light"/>
                <a:ea typeface="DejaVu Sans"/>
              </a:rPr>
              <a:t>First iteration of the sensor</a:t>
            </a:r>
            <a:endParaRPr lang="en-GB" sz="3600" b="0" strike="noStrike" spc="-1">
              <a:latin typeface="Arial"/>
            </a:endParaRPr>
          </a:p>
        </p:txBody>
      </p:sp>
      <p:sp>
        <p:nvSpPr>
          <p:cNvPr id="204" name="CustomShape 2"/>
          <p:cNvSpPr/>
          <p:nvPr/>
        </p:nvSpPr>
        <p:spPr>
          <a:xfrm>
            <a:off x="333720" y="978840"/>
            <a:ext cx="11231280" cy="53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latin typeface="Calibri"/>
                <a:ea typeface="DejaVu Sans"/>
              </a:rPr>
              <a:t>Field tests:  Photographs of the antenna setups   </a:t>
            </a: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 dirty="0">
              <a:latin typeface="Arial"/>
            </a:endParaRPr>
          </a:p>
        </p:txBody>
      </p:sp>
      <p:pic>
        <p:nvPicPr>
          <p:cNvPr id="205" name="Obraz 204"/>
          <p:cNvPicPr/>
          <p:nvPr/>
        </p:nvPicPr>
        <p:blipFill>
          <a:blip r:embed="rId2"/>
          <a:stretch/>
        </p:blipFill>
        <p:spPr>
          <a:xfrm>
            <a:off x="936000" y="1512000"/>
            <a:ext cx="4392000" cy="2470680"/>
          </a:xfrm>
          <a:prstGeom prst="rect">
            <a:avLst/>
          </a:prstGeom>
          <a:ln>
            <a:noFill/>
          </a:ln>
        </p:spPr>
      </p:pic>
      <p:pic>
        <p:nvPicPr>
          <p:cNvPr id="206" name="Obraz 205"/>
          <p:cNvPicPr/>
          <p:nvPr/>
        </p:nvPicPr>
        <p:blipFill>
          <a:blip r:embed="rId3"/>
          <a:stretch/>
        </p:blipFill>
        <p:spPr>
          <a:xfrm>
            <a:off x="5832000" y="2376000"/>
            <a:ext cx="5832000" cy="3280320"/>
          </a:xfrm>
          <a:prstGeom prst="rect">
            <a:avLst/>
          </a:prstGeom>
          <a:ln>
            <a:noFill/>
          </a:ln>
        </p:spPr>
      </p:pic>
      <p:pic>
        <p:nvPicPr>
          <p:cNvPr id="207" name="Obraz 206"/>
          <p:cNvPicPr/>
          <p:nvPr/>
        </p:nvPicPr>
        <p:blipFill>
          <a:blip r:embed="rId4"/>
          <a:stretch/>
        </p:blipFill>
        <p:spPr>
          <a:xfrm>
            <a:off x="903600" y="4063320"/>
            <a:ext cx="4424400" cy="2488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CustomShape 1"/>
          <p:cNvSpPr/>
          <p:nvPr/>
        </p:nvSpPr>
        <p:spPr>
          <a:xfrm>
            <a:off x="72000" y="45720"/>
            <a:ext cx="10366560" cy="79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en-GB" sz="3600" b="1" strike="noStrike" spc="-1">
                <a:solidFill>
                  <a:srgbClr val="32628E"/>
                </a:solidFill>
                <a:latin typeface="Calibri Light"/>
                <a:ea typeface="DejaVu Sans"/>
              </a:rPr>
              <a:t>First iteration of the sensor</a:t>
            </a:r>
            <a:endParaRPr lang="en-GB" sz="3600" b="0" strike="noStrike" spc="-1">
              <a:latin typeface="Arial"/>
            </a:endParaRPr>
          </a:p>
        </p:txBody>
      </p:sp>
      <p:sp>
        <p:nvSpPr>
          <p:cNvPr id="209" name="CustomShape 2"/>
          <p:cNvSpPr/>
          <p:nvPr/>
        </p:nvSpPr>
        <p:spPr>
          <a:xfrm>
            <a:off x="333720" y="978840"/>
            <a:ext cx="11231280" cy="53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latin typeface="Calibri"/>
                <a:ea typeface="DejaVu Sans"/>
              </a:rPr>
              <a:t>Field tests:  Exemplary results of the radar’s detection of a small UAV - DJI Phantom 4   </a:t>
            </a: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 dirty="0">
              <a:latin typeface="Arial"/>
            </a:endParaRPr>
          </a:p>
        </p:txBody>
      </p:sp>
      <p:pic>
        <p:nvPicPr>
          <p:cNvPr id="210" name="Obraz 209"/>
          <p:cNvPicPr/>
          <p:nvPr/>
        </p:nvPicPr>
        <p:blipFill>
          <a:blip r:embed="rId2"/>
          <a:stretch/>
        </p:blipFill>
        <p:spPr>
          <a:xfrm>
            <a:off x="1659240" y="1634040"/>
            <a:ext cx="9140760" cy="4917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72000" y="45720"/>
            <a:ext cx="10365840" cy="79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en-GB" sz="3600" b="1" strike="noStrike" spc="-1">
                <a:solidFill>
                  <a:srgbClr val="32628E"/>
                </a:solidFill>
                <a:latin typeface="Calibri Light"/>
                <a:ea typeface="DejaVu Sans"/>
              </a:rPr>
              <a:t>First iteration of the sensor</a:t>
            </a:r>
            <a:endParaRPr lang="en-GB" sz="3600" b="0" strike="noStrike" spc="-1">
              <a:latin typeface="Arial"/>
            </a:endParaRPr>
          </a:p>
        </p:txBody>
      </p:sp>
      <p:sp>
        <p:nvSpPr>
          <p:cNvPr id="212" name="CustomShape 2"/>
          <p:cNvSpPr/>
          <p:nvPr/>
        </p:nvSpPr>
        <p:spPr>
          <a:xfrm>
            <a:off x="333720" y="1080000"/>
            <a:ext cx="11230560" cy="478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latin typeface="Calibri"/>
                <a:ea typeface="DejaVu Sans"/>
              </a:rPr>
              <a:t>Brief evaluation of the first prototype of the radar sensor by the comparison tables: </a:t>
            </a: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Laboratory measurements:</a:t>
            </a: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Field testing results:</a:t>
            </a:r>
            <a:endParaRPr lang="en-GB" sz="2400" b="0" strike="noStrike" spc="-1" dirty="0">
              <a:latin typeface="Arial"/>
            </a:endParaRPr>
          </a:p>
        </p:txBody>
      </p:sp>
      <p:pic>
        <p:nvPicPr>
          <p:cNvPr id="213" name="Obraz 212"/>
          <p:cNvPicPr/>
          <p:nvPr/>
        </p:nvPicPr>
        <p:blipFill>
          <a:blip r:embed="rId2"/>
          <a:stretch/>
        </p:blipFill>
        <p:spPr>
          <a:xfrm>
            <a:off x="360000" y="2311200"/>
            <a:ext cx="11590920" cy="1167120"/>
          </a:xfrm>
          <a:prstGeom prst="rect">
            <a:avLst/>
          </a:prstGeom>
          <a:ln>
            <a:noFill/>
          </a:ln>
        </p:spPr>
      </p:pic>
      <p:pic>
        <p:nvPicPr>
          <p:cNvPr id="214" name="Obraz 213"/>
          <p:cNvPicPr/>
          <p:nvPr/>
        </p:nvPicPr>
        <p:blipFill>
          <a:blip r:embed="rId3"/>
          <a:stretch/>
        </p:blipFill>
        <p:spPr>
          <a:xfrm>
            <a:off x="366120" y="4464000"/>
            <a:ext cx="11584800" cy="1510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ustomShape 1"/>
          <p:cNvSpPr/>
          <p:nvPr/>
        </p:nvSpPr>
        <p:spPr>
          <a:xfrm>
            <a:off x="72000" y="45720"/>
            <a:ext cx="10365840" cy="79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en-GB" sz="3600" b="1" strike="noStrike" spc="-1">
                <a:solidFill>
                  <a:srgbClr val="32628E"/>
                </a:solidFill>
                <a:latin typeface="Calibri Light"/>
                <a:ea typeface="DejaVu Sans"/>
              </a:rPr>
              <a:t>Final version of the radar sensor</a:t>
            </a:r>
            <a:endParaRPr lang="en-GB" sz="3600" b="0" strike="noStrike" spc="-1">
              <a:latin typeface="Arial"/>
            </a:endParaRPr>
          </a:p>
        </p:txBody>
      </p:sp>
      <p:sp>
        <p:nvSpPr>
          <p:cNvPr id="216" name="CustomShape 2"/>
          <p:cNvSpPr/>
          <p:nvPr/>
        </p:nvSpPr>
        <p:spPr>
          <a:xfrm>
            <a:off x="333720" y="1296000"/>
            <a:ext cx="11230560" cy="478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404040"/>
              </a:buClr>
              <a:buFont typeface="Symbol"/>
              <a:buChar char=""/>
            </a:pPr>
            <a:r>
              <a:rPr lang="en-GB" sz="2800" b="0" strike="noStrike" spc="-1" dirty="0">
                <a:latin typeface="Calibri"/>
                <a:ea typeface="DejaVu Sans"/>
              </a:rPr>
              <a:t>The first prototype has been declared successful, thus according to the plan of the activity the final version of the radar sensor </a:t>
            </a:r>
            <a:r>
              <a:rPr lang="pl-PL" sz="2800" b="0" strike="noStrike" spc="-1" dirty="0" smtClean="0">
                <a:latin typeface="Calibri"/>
                <a:ea typeface="DejaVu Sans"/>
              </a:rPr>
              <a:t>was</a:t>
            </a:r>
            <a:r>
              <a:rPr lang="en-GB" sz="2800" b="0" strike="noStrike" spc="-1" dirty="0" smtClean="0">
                <a:latin typeface="Calibri"/>
                <a:ea typeface="DejaVu Sans"/>
              </a:rPr>
              <a:t> </a:t>
            </a:r>
            <a:r>
              <a:rPr lang="en-GB" sz="2800" b="0" strike="noStrike" spc="-1" dirty="0">
                <a:latin typeface="Calibri"/>
                <a:ea typeface="DejaVu Sans"/>
              </a:rPr>
              <a:t>a four RX channel design.</a:t>
            </a:r>
            <a:endParaRPr lang="en-GB" sz="2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GB" sz="2800" b="0" strike="noStrike" spc="-1" dirty="0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404040"/>
              </a:buClr>
              <a:buFont typeface="Symbol"/>
              <a:buChar char=""/>
            </a:pPr>
            <a:r>
              <a:rPr lang="en-GB" sz="2800" b="0" strike="noStrike" spc="-1" dirty="0">
                <a:latin typeface="Calibri"/>
                <a:ea typeface="DejaVu Sans"/>
              </a:rPr>
              <a:t>Apart from the doubling of the radar’s RX channels some other modifications to the radar electronics has been devised, with the most significant change being MCU replacement with a model that potentially could handle all the developed DSP procedures at real-time.</a:t>
            </a:r>
            <a:endParaRPr lang="en-GB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1"/>
          <p:cNvSpPr/>
          <p:nvPr/>
        </p:nvSpPr>
        <p:spPr>
          <a:xfrm>
            <a:off x="72000" y="45720"/>
            <a:ext cx="10365840" cy="79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en-GB" sz="3600" b="1" strike="noStrike" spc="-1">
                <a:solidFill>
                  <a:srgbClr val="32628E"/>
                </a:solidFill>
                <a:latin typeface="Calibri Light"/>
                <a:ea typeface="DejaVu Sans"/>
              </a:rPr>
              <a:t>Final version of the radar sensor</a:t>
            </a:r>
            <a:endParaRPr lang="en-GB" sz="3600" b="0" strike="noStrike" spc="-1">
              <a:latin typeface="Arial"/>
            </a:endParaRPr>
          </a:p>
        </p:txBody>
      </p:sp>
      <p:sp>
        <p:nvSpPr>
          <p:cNvPr id="218" name="CustomShape 2"/>
          <p:cNvSpPr/>
          <p:nvPr/>
        </p:nvSpPr>
        <p:spPr>
          <a:xfrm>
            <a:off x="333720" y="978840"/>
            <a:ext cx="11230560" cy="478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latin typeface="Calibri"/>
                <a:ea typeface="DejaVu Sans"/>
              </a:rPr>
              <a:t>Block diagram of the designed final version of the radar sensor:</a:t>
            </a: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 dirty="0">
              <a:latin typeface="Arial"/>
            </a:endParaRPr>
          </a:p>
        </p:txBody>
      </p:sp>
      <p:pic>
        <p:nvPicPr>
          <p:cNvPr id="219" name="Obraz 218"/>
          <p:cNvPicPr/>
          <p:nvPr/>
        </p:nvPicPr>
        <p:blipFill>
          <a:blip r:embed="rId2"/>
          <a:stretch/>
        </p:blipFill>
        <p:spPr>
          <a:xfrm>
            <a:off x="2736000" y="1476360"/>
            <a:ext cx="6554880" cy="5218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72000" y="45720"/>
            <a:ext cx="10366560" cy="79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pl-PL" sz="3600" b="1" strike="noStrike" spc="-1" dirty="0" err="1" smtClean="0">
                <a:solidFill>
                  <a:srgbClr val="32628E"/>
                </a:solidFill>
                <a:latin typeface="Calibri Light"/>
                <a:ea typeface="DejaVu Sans"/>
              </a:rPr>
              <a:t>Final</a:t>
            </a:r>
            <a:r>
              <a:rPr lang="en-GB" sz="3600" b="1" strike="noStrike" spc="-1" dirty="0" smtClean="0">
                <a:solidFill>
                  <a:srgbClr val="32628E"/>
                </a:solidFill>
                <a:latin typeface="Calibri Light"/>
                <a:ea typeface="DejaVu Sans"/>
              </a:rPr>
              <a:t> </a:t>
            </a:r>
            <a:r>
              <a:rPr lang="pl-PL" sz="3600" b="1" strike="noStrike" spc="-1" dirty="0" smtClean="0">
                <a:solidFill>
                  <a:srgbClr val="32628E"/>
                </a:solidFill>
                <a:latin typeface="Calibri Light"/>
                <a:ea typeface="DejaVu Sans"/>
              </a:rPr>
              <a:t>version</a:t>
            </a:r>
            <a:r>
              <a:rPr lang="en-GB" sz="3600" b="1" strike="noStrike" spc="-1" dirty="0" smtClean="0">
                <a:solidFill>
                  <a:srgbClr val="32628E"/>
                </a:solidFill>
                <a:latin typeface="Calibri Light"/>
                <a:ea typeface="DejaVu Sans"/>
              </a:rPr>
              <a:t> </a:t>
            </a:r>
            <a:r>
              <a:rPr lang="en-GB" sz="3600" b="1" strike="noStrike" spc="-1" dirty="0">
                <a:solidFill>
                  <a:srgbClr val="32628E"/>
                </a:solidFill>
                <a:latin typeface="Calibri Light"/>
                <a:ea typeface="DejaVu Sans"/>
              </a:rPr>
              <a:t>of the sensor</a:t>
            </a:r>
            <a:endParaRPr lang="en-GB" sz="3600" b="0" strike="noStrike" spc="-1" dirty="0">
              <a:latin typeface="Arial"/>
            </a:endParaRPr>
          </a:p>
        </p:txBody>
      </p:sp>
      <p:sp>
        <p:nvSpPr>
          <p:cNvPr id="189" name="CustomShape 2"/>
          <p:cNvSpPr/>
          <p:nvPr/>
        </p:nvSpPr>
        <p:spPr>
          <a:xfrm>
            <a:off x="333720" y="978840"/>
            <a:ext cx="11231280" cy="478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latin typeface="Calibri"/>
                <a:ea typeface="DejaVu Sans"/>
              </a:rPr>
              <a:t>Photograph of a fully assembled </a:t>
            </a:r>
            <a:r>
              <a:rPr lang="pl-PL" sz="2400" b="1" strike="noStrike" spc="-1" dirty="0" err="1" smtClean="0">
                <a:latin typeface="Calibri"/>
                <a:ea typeface="DejaVu Sans"/>
              </a:rPr>
              <a:t>final</a:t>
            </a:r>
            <a:r>
              <a:rPr lang="en-GB" sz="2400" b="1" strike="noStrike" spc="-1" dirty="0" smtClean="0">
                <a:latin typeface="Calibri"/>
                <a:ea typeface="DejaVu Sans"/>
              </a:rPr>
              <a:t> </a:t>
            </a:r>
            <a:r>
              <a:rPr lang="en-GB" sz="2400" b="1" strike="noStrike" spc="-1" dirty="0">
                <a:latin typeface="Calibri"/>
                <a:ea typeface="DejaVu Sans"/>
              </a:rPr>
              <a:t>prototype of the radar sensor:</a:t>
            </a: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 dirty="0">
              <a:latin typeface="Arial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5" t="5174" r="18812" b="6211"/>
          <a:stretch/>
        </p:blipFill>
        <p:spPr>
          <a:xfrm>
            <a:off x="3027679" y="1666240"/>
            <a:ext cx="5844701" cy="470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7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72000" y="45720"/>
            <a:ext cx="10365840" cy="79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en-GB" sz="3600" b="1" strike="noStrike" spc="-1">
                <a:solidFill>
                  <a:srgbClr val="32628E"/>
                </a:solidFill>
                <a:latin typeface="Calibri Light"/>
                <a:ea typeface="DejaVu Sans"/>
              </a:rPr>
              <a:t>Objective of the activity </a:t>
            </a:r>
            <a:endParaRPr lang="en-GB" sz="3600" b="0" strike="noStrike" spc="-1">
              <a:latin typeface="Arial"/>
            </a:endParaRPr>
          </a:p>
        </p:txBody>
      </p:sp>
      <p:sp>
        <p:nvSpPr>
          <p:cNvPr id="165" name="CustomShape 2"/>
          <p:cNvSpPr/>
          <p:nvPr/>
        </p:nvSpPr>
        <p:spPr>
          <a:xfrm>
            <a:off x="433440" y="2088000"/>
            <a:ext cx="11230560" cy="2952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GB" sz="3600" b="1" strike="noStrike" spc="-1" dirty="0">
                <a:latin typeface="Calibri"/>
                <a:ea typeface="DejaVu Sans"/>
              </a:rPr>
              <a:t>Design and prototyping of a </a:t>
            </a:r>
            <a:r>
              <a:rPr lang="en-GB" sz="3600" b="1" strike="noStrike" spc="-1" dirty="0" err="1">
                <a:latin typeface="Calibri"/>
                <a:ea typeface="DejaVu Sans"/>
              </a:rPr>
              <a:t>monopulse</a:t>
            </a:r>
            <a:r>
              <a:rPr lang="en-GB" sz="3600" b="1" strike="noStrike" spc="-1" dirty="0">
                <a:latin typeface="Calibri"/>
                <a:ea typeface="DejaVu Sans"/>
              </a:rPr>
              <a:t> radar sensor based on in-house developed MMICs that will be a proof-of-concept for a future portfolio of miniaturized and low-power radar sensors fit for the application in small satellites.</a:t>
            </a:r>
            <a:endParaRPr lang="en-GB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36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72000" y="45720"/>
            <a:ext cx="10366560" cy="79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pl-PL" sz="3600" b="1" spc="-1" dirty="0" err="1">
                <a:solidFill>
                  <a:srgbClr val="32628E"/>
                </a:solidFill>
                <a:latin typeface="Calibri Light"/>
                <a:ea typeface="DejaVu Sans"/>
              </a:rPr>
              <a:t>F</a:t>
            </a:r>
            <a:r>
              <a:rPr lang="pl-PL" sz="3600" b="1" strike="noStrike" spc="-1" dirty="0" err="1" smtClean="0">
                <a:solidFill>
                  <a:srgbClr val="32628E"/>
                </a:solidFill>
                <a:latin typeface="Calibri Light"/>
                <a:ea typeface="DejaVu Sans"/>
              </a:rPr>
              <a:t>inal</a:t>
            </a:r>
            <a:r>
              <a:rPr lang="en-GB" sz="3600" b="1" strike="noStrike" spc="-1" dirty="0" smtClean="0">
                <a:solidFill>
                  <a:srgbClr val="32628E"/>
                </a:solidFill>
                <a:latin typeface="Calibri Light"/>
                <a:ea typeface="DejaVu Sans"/>
              </a:rPr>
              <a:t> </a:t>
            </a:r>
            <a:r>
              <a:rPr lang="pl-PL" sz="3600" b="1" strike="noStrike" spc="-1" dirty="0" smtClean="0">
                <a:solidFill>
                  <a:srgbClr val="32628E"/>
                </a:solidFill>
                <a:latin typeface="Calibri Light"/>
                <a:ea typeface="DejaVu Sans"/>
              </a:rPr>
              <a:t>version</a:t>
            </a:r>
            <a:r>
              <a:rPr lang="en-GB" sz="3600" b="1" strike="noStrike" spc="-1" dirty="0" smtClean="0">
                <a:solidFill>
                  <a:srgbClr val="32628E"/>
                </a:solidFill>
                <a:latin typeface="Calibri Light"/>
                <a:ea typeface="DejaVu Sans"/>
              </a:rPr>
              <a:t> </a:t>
            </a:r>
            <a:r>
              <a:rPr lang="en-GB" sz="3600" b="1" strike="noStrike" spc="-1" dirty="0">
                <a:solidFill>
                  <a:srgbClr val="32628E"/>
                </a:solidFill>
                <a:latin typeface="Calibri Light"/>
                <a:ea typeface="DejaVu Sans"/>
              </a:rPr>
              <a:t>of the sensor</a:t>
            </a:r>
            <a:endParaRPr lang="en-GB" sz="3600" b="0" strike="noStrike" spc="-1" dirty="0">
              <a:latin typeface="Arial"/>
            </a:endParaRPr>
          </a:p>
        </p:txBody>
      </p:sp>
      <p:sp>
        <p:nvSpPr>
          <p:cNvPr id="189" name="CustomShape 2"/>
          <p:cNvSpPr/>
          <p:nvPr/>
        </p:nvSpPr>
        <p:spPr>
          <a:xfrm>
            <a:off x="333720" y="978840"/>
            <a:ext cx="11231280" cy="478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latin typeface="Calibri"/>
                <a:ea typeface="DejaVu Sans"/>
              </a:rPr>
              <a:t>Photograph of a fully assembled </a:t>
            </a:r>
            <a:r>
              <a:rPr lang="pl-PL" sz="2400" b="1" strike="noStrike" spc="-1" dirty="0" err="1" smtClean="0">
                <a:latin typeface="Calibri"/>
                <a:ea typeface="DejaVu Sans"/>
              </a:rPr>
              <a:t>final</a:t>
            </a:r>
            <a:r>
              <a:rPr lang="en-GB" sz="2400" b="1" strike="noStrike" spc="-1" dirty="0" smtClean="0">
                <a:latin typeface="Calibri"/>
                <a:ea typeface="DejaVu Sans"/>
              </a:rPr>
              <a:t> </a:t>
            </a:r>
            <a:r>
              <a:rPr lang="en-GB" sz="2400" b="1" strike="noStrike" spc="-1" dirty="0">
                <a:latin typeface="Calibri"/>
                <a:ea typeface="DejaVu Sans"/>
              </a:rPr>
              <a:t>prototype of the radar sensor:</a:t>
            </a: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 dirty="0">
              <a:latin typeface="Arial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7" r="23684"/>
          <a:stretch/>
        </p:blipFill>
        <p:spPr>
          <a:xfrm>
            <a:off x="1107440" y="1940373"/>
            <a:ext cx="4236720" cy="381926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6" r="13895"/>
          <a:stretch/>
        </p:blipFill>
        <p:spPr>
          <a:xfrm>
            <a:off x="6244780" y="2052132"/>
            <a:ext cx="4419600" cy="359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39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72000" y="45720"/>
            <a:ext cx="10366560" cy="79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pl-PL" sz="3600" b="1" strike="noStrike" spc="-1" dirty="0" err="1" smtClean="0">
                <a:solidFill>
                  <a:srgbClr val="32628E"/>
                </a:solidFill>
                <a:latin typeface="Calibri Light"/>
                <a:ea typeface="DejaVu Sans"/>
              </a:rPr>
              <a:t>Final</a:t>
            </a:r>
            <a:r>
              <a:rPr lang="en-GB" sz="3600" b="1" strike="noStrike" spc="-1" dirty="0" smtClean="0">
                <a:solidFill>
                  <a:srgbClr val="32628E"/>
                </a:solidFill>
                <a:latin typeface="Calibri Light"/>
                <a:ea typeface="DejaVu Sans"/>
              </a:rPr>
              <a:t> </a:t>
            </a:r>
            <a:r>
              <a:rPr lang="pl-PL" sz="3600" b="1" strike="noStrike" spc="-1" dirty="0" smtClean="0">
                <a:solidFill>
                  <a:srgbClr val="32628E"/>
                </a:solidFill>
                <a:latin typeface="Calibri Light"/>
                <a:ea typeface="DejaVu Sans"/>
              </a:rPr>
              <a:t>version</a:t>
            </a:r>
            <a:r>
              <a:rPr lang="en-GB" sz="3600" b="1" strike="noStrike" spc="-1" dirty="0" smtClean="0">
                <a:solidFill>
                  <a:srgbClr val="32628E"/>
                </a:solidFill>
                <a:latin typeface="Calibri Light"/>
                <a:ea typeface="DejaVu Sans"/>
              </a:rPr>
              <a:t> </a:t>
            </a:r>
            <a:r>
              <a:rPr lang="en-GB" sz="3600" b="1" strike="noStrike" spc="-1" dirty="0">
                <a:solidFill>
                  <a:srgbClr val="32628E"/>
                </a:solidFill>
                <a:latin typeface="Calibri Light"/>
                <a:ea typeface="DejaVu Sans"/>
              </a:rPr>
              <a:t>of the sensor</a:t>
            </a:r>
            <a:endParaRPr lang="en-GB" sz="3600" b="0" strike="noStrike" spc="-1" dirty="0">
              <a:latin typeface="Arial"/>
            </a:endParaRPr>
          </a:p>
        </p:txBody>
      </p:sp>
      <p:sp>
        <p:nvSpPr>
          <p:cNvPr id="189" name="CustomShape 2"/>
          <p:cNvSpPr/>
          <p:nvPr/>
        </p:nvSpPr>
        <p:spPr>
          <a:xfrm>
            <a:off x="333720" y="978840"/>
            <a:ext cx="11231280" cy="478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latin typeface="Calibri"/>
                <a:ea typeface="DejaVu Sans"/>
              </a:rPr>
              <a:t>Photograph of a fully assembled </a:t>
            </a:r>
            <a:r>
              <a:rPr lang="pl-PL" sz="2400" b="1" strike="noStrike" spc="-1" dirty="0" err="1" smtClean="0">
                <a:latin typeface="Calibri"/>
                <a:ea typeface="DejaVu Sans"/>
              </a:rPr>
              <a:t>final</a:t>
            </a:r>
            <a:r>
              <a:rPr lang="en-GB" sz="2400" b="1" strike="noStrike" spc="-1" dirty="0" smtClean="0">
                <a:latin typeface="Calibri"/>
                <a:ea typeface="DejaVu Sans"/>
              </a:rPr>
              <a:t> </a:t>
            </a:r>
            <a:r>
              <a:rPr lang="en-GB" sz="2400" b="1" strike="noStrike" spc="-1" dirty="0">
                <a:latin typeface="Calibri"/>
                <a:ea typeface="DejaVu Sans"/>
              </a:rPr>
              <a:t>prototype of the radar sensor:</a:t>
            </a: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 dirty="0">
              <a:latin typeface="Arial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3" r="3492"/>
          <a:stretch/>
        </p:blipFill>
        <p:spPr>
          <a:xfrm>
            <a:off x="333720" y="2084093"/>
            <a:ext cx="5385803" cy="380910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080" y="1423693"/>
            <a:ext cx="4639693" cy="260982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080" y="4124233"/>
            <a:ext cx="4639693" cy="260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0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stomShape 1"/>
          <p:cNvSpPr/>
          <p:nvPr/>
        </p:nvSpPr>
        <p:spPr>
          <a:xfrm>
            <a:off x="72000" y="45720"/>
            <a:ext cx="10366560" cy="79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en-US" sz="3600" b="1" spc="-1" dirty="0">
                <a:solidFill>
                  <a:srgbClr val="32628E"/>
                </a:solidFill>
                <a:latin typeface="Calibri Light"/>
              </a:rPr>
              <a:t>Final version of the radar sensor</a:t>
            </a:r>
            <a:endParaRPr lang="en-GB" sz="3600" b="0" strike="noStrike" spc="-1" dirty="0">
              <a:latin typeface="Arial"/>
            </a:endParaRPr>
          </a:p>
        </p:txBody>
      </p:sp>
      <p:sp>
        <p:nvSpPr>
          <p:cNvPr id="221" name="CustomShape 2"/>
          <p:cNvSpPr/>
          <p:nvPr/>
        </p:nvSpPr>
        <p:spPr>
          <a:xfrm>
            <a:off x="333720" y="978840"/>
            <a:ext cx="11231280" cy="478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r>
              <a:rPr lang="pl-PL" sz="2400" b="1" dirty="0"/>
              <a:t>Field </a:t>
            </a:r>
            <a:r>
              <a:rPr lang="pl-PL" sz="2400" b="1" dirty="0" err="1"/>
              <a:t>tests</a:t>
            </a:r>
            <a:r>
              <a:rPr lang="pl-PL" sz="2400" b="1" dirty="0"/>
              <a:t>:  </a:t>
            </a:r>
            <a:r>
              <a:rPr lang="pl-PL" sz="2400" b="1" dirty="0" err="1"/>
              <a:t>Exemplary</a:t>
            </a:r>
            <a:r>
              <a:rPr lang="pl-PL" sz="2400" b="1" dirty="0"/>
              <a:t> </a:t>
            </a:r>
            <a:r>
              <a:rPr lang="pl-PL" sz="2400" b="1" dirty="0" err="1"/>
              <a:t>results</a:t>
            </a:r>
            <a:r>
              <a:rPr lang="pl-PL" sz="2400" b="1" dirty="0"/>
              <a:t> of the </a:t>
            </a:r>
            <a:r>
              <a:rPr lang="pl-PL" sz="2400" b="1" dirty="0" err="1"/>
              <a:t>radar’s</a:t>
            </a:r>
            <a:r>
              <a:rPr lang="pl-PL" sz="2400" b="1" dirty="0"/>
              <a:t> </a:t>
            </a:r>
            <a:r>
              <a:rPr lang="pl-PL" sz="2400" b="1" dirty="0" err="1"/>
              <a:t>detection</a:t>
            </a:r>
            <a:r>
              <a:rPr lang="pl-PL" sz="2400" b="1" dirty="0"/>
              <a:t> of a </a:t>
            </a:r>
            <a:r>
              <a:rPr lang="pl-PL" sz="2400" b="1" dirty="0" err="1"/>
              <a:t>walking</a:t>
            </a:r>
            <a:r>
              <a:rPr lang="pl-PL" sz="2400" b="1" dirty="0"/>
              <a:t> </a:t>
            </a:r>
            <a:r>
              <a:rPr lang="pl-PL" sz="2400" b="1" dirty="0" err="1"/>
              <a:t>man</a:t>
            </a:r>
            <a:endParaRPr lang="pl-PL" sz="2400" b="1" dirty="0"/>
          </a:p>
        </p:txBody>
      </p:sp>
      <p:pic>
        <p:nvPicPr>
          <p:cNvPr id="5" name="Picture 295"/>
          <p:cNvPicPr/>
          <p:nvPr/>
        </p:nvPicPr>
        <p:blipFill>
          <a:blip r:embed="rId2"/>
          <a:stretch>
            <a:fillRect/>
          </a:stretch>
        </p:blipFill>
        <p:spPr>
          <a:xfrm>
            <a:off x="1964718" y="1740599"/>
            <a:ext cx="8151555" cy="470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2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stomShape 1"/>
          <p:cNvSpPr/>
          <p:nvPr/>
        </p:nvSpPr>
        <p:spPr>
          <a:xfrm>
            <a:off x="72000" y="45720"/>
            <a:ext cx="10366560" cy="79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en-US" sz="3600" b="1" spc="-1" dirty="0">
                <a:solidFill>
                  <a:srgbClr val="32628E"/>
                </a:solidFill>
                <a:latin typeface="Calibri Light"/>
              </a:rPr>
              <a:t>Final version of the radar sensor</a:t>
            </a:r>
            <a:endParaRPr lang="en-GB" sz="3600" b="0" strike="noStrike" spc="-1" dirty="0">
              <a:latin typeface="Arial"/>
            </a:endParaRPr>
          </a:p>
        </p:txBody>
      </p:sp>
      <p:sp>
        <p:nvSpPr>
          <p:cNvPr id="221" name="CustomShape 2"/>
          <p:cNvSpPr/>
          <p:nvPr/>
        </p:nvSpPr>
        <p:spPr>
          <a:xfrm>
            <a:off x="333720" y="978840"/>
            <a:ext cx="11231280" cy="478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r>
              <a:rPr lang="pl-PL" sz="2400" b="1" dirty="0"/>
              <a:t>Field </a:t>
            </a:r>
            <a:r>
              <a:rPr lang="pl-PL" sz="2400" b="1" dirty="0" err="1"/>
              <a:t>tests</a:t>
            </a:r>
            <a:r>
              <a:rPr lang="pl-PL" sz="2400" b="1" dirty="0"/>
              <a:t>:  </a:t>
            </a:r>
            <a:r>
              <a:rPr lang="pl-PL" sz="2400" b="1" dirty="0" err="1"/>
              <a:t>Exemplary</a:t>
            </a:r>
            <a:r>
              <a:rPr lang="pl-PL" sz="2400" b="1" dirty="0"/>
              <a:t> </a:t>
            </a:r>
            <a:r>
              <a:rPr lang="pl-PL" sz="2400" b="1" dirty="0" err="1"/>
              <a:t>results</a:t>
            </a:r>
            <a:r>
              <a:rPr lang="pl-PL" sz="2400" b="1" dirty="0"/>
              <a:t> of the </a:t>
            </a:r>
            <a:r>
              <a:rPr lang="pl-PL" sz="2400" b="1" dirty="0" err="1"/>
              <a:t>radar’s</a:t>
            </a:r>
            <a:r>
              <a:rPr lang="pl-PL" sz="2400" b="1" dirty="0"/>
              <a:t> </a:t>
            </a:r>
            <a:r>
              <a:rPr lang="pl-PL" sz="2400" b="1" dirty="0" err="1"/>
              <a:t>detection</a:t>
            </a:r>
            <a:r>
              <a:rPr lang="pl-PL" sz="2400" b="1" dirty="0"/>
              <a:t> of a small UAV - DJI Phantom 4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1859280"/>
            <a:ext cx="8433020" cy="474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2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stomShape 1"/>
          <p:cNvSpPr/>
          <p:nvPr/>
        </p:nvSpPr>
        <p:spPr>
          <a:xfrm>
            <a:off x="72000" y="45720"/>
            <a:ext cx="10366560" cy="79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en-GB" sz="3600" b="1" spc="-1" dirty="0">
                <a:solidFill>
                  <a:srgbClr val="32628E"/>
                </a:solidFill>
                <a:latin typeface="Calibri Light"/>
              </a:rPr>
              <a:t>Results of the activity</a:t>
            </a:r>
            <a:endParaRPr lang="en-GB" sz="3600" b="0" strike="noStrike" spc="-1" dirty="0">
              <a:latin typeface="Arial"/>
            </a:endParaRPr>
          </a:p>
        </p:txBody>
      </p:sp>
      <p:sp>
        <p:nvSpPr>
          <p:cNvPr id="221" name="CustomShape 2"/>
          <p:cNvSpPr/>
          <p:nvPr/>
        </p:nvSpPr>
        <p:spPr>
          <a:xfrm>
            <a:off x="333720" y="978840"/>
            <a:ext cx="11231280" cy="478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f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inal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version of the radar sensor has been positively verified through a series of laboratory and field tests. </a:t>
            </a:r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l-PL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l-PL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l-PL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goal of the activity has been successfully achieved: a miniaturized, low-power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monopulse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FMCW radar sensor fit for the application in small satellites has been designed, prototyped and positively verified through a broad series of evaluation tests. </a:t>
            </a:r>
            <a:endParaRPr lang="en-GB" sz="2400" b="1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30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stomShape 1"/>
          <p:cNvSpPr/>
          <p:nvPr/>
        </p:nvSpPr>
        <p:spPr>
          <a:xfrm>
            <a:off x="72000" y="45720"/>
            <a:ext cx="10366560" cy="79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pl-PL" sz="3600" b="1" spc="-1" dirty="0" err="1" smtClean="0">
                <a:solidFill>
                  <a:srgbClr val="32628E"/>
                </a:solidFill>
                <a:latin typeface="Calibri Light"/>
              </a:rPr>
              <a:t>Key</a:t>
            </a:r>
            <a:r>
              <a:rPr lang="pl-PL" sz="3600" b="1" spc="-1" dirty="0" smtClean="0">
                <a:solidFill>
                  <a:srgbClr val="32628E"/>
                </a:solidFill>
                <a:latin typeface="Calibri Light"/>
              </a:rPr>
              <a:t> </a:t>
            </a:r>
            <a:r>
              <a:rPr lang="pl-PL" sz="3600" b="1" spc="-1" dirty="0" err="1" smtClean="0">
                <a:solidFill>
                  <a:srgbClr val="32628E"/>
                </a:solidFill>
                <a:latin typeface="Calibri Light"/>
              </a:rPr>
              <a:t>features</a:t>
            </a:r>
            <a:endParaRPr lang="en-GB" sz="3600" b="0" strike="noStrike" spc="-1" dirty="0">
              <a:latin typeface="Arial"/>
            </a:endParaRPr>
          </a:p>
        </p:txBody>
      </p:sp>
      <p:sp>
        <p:nvSpPr>
          <p:cNvPr id="221" name="CustomShape 2"/>
          <p:cNvSpPr/>
          <p:nvPr/>
        </p:nvSpPr>
        <p:spPr>
          <a:xfrm>
            <a:off x="333720" y="978840"/>
            <a:ext cx="11231280" cy="478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pl-PL" sz="2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pl-PL" sz="2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Compact </a:t>
            </a:r>
            <a:r>
              <a:rPr lang="pl-P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size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 of 80 mm x 100 </a:t>
            </a:r>
            <a:r>
              <a:rPr lang="pl-PL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4 channel </a:t>
            </a:r>
            <a:r>
              <a:rPr lang="pl-P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coherent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sampling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2800" spc="-1" dirty="0">
                <a:latin typeface="Calibri" panose="020F0502020204030204" pitchFamily="34" charset="0"/>
                <a:cs typeface="Calibri" panose="020F0502020204030204" pitchFamily="34" charset="0"/>
              </a:rPr>
              <a:t>Full 3D </a:t>
            </a:r>
            <a:r>
              <a:rPr lang="pl-PL" sz="2800" spc="-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capability</a:t>
            </a:r>
            <a:endParaRPr lang="pl-PL" sz="2800" spc="-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2800" spc="-1" dirty="0" smtClean="0"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pl-PL" sz="2800" spc="-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onboard</a:t>
            </a:r>
            <a:r>
              <a:rPr lang="pl-PL" sz="2800" spc="-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spc="-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processing</a:t>
            </a:r>
            <a:r>
              <a:rPr lang="pl-PL" sz="2800" spc="-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spc="-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power</a:t>
            </a:r>
            <a:endParaRPr lang="pl-PL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lang="pl-PL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power</a:t>
            </a:r>
            <a:r>
              <a:rPr lang="pl-PL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consumption</a:t>
            </a:r>
            <a:endParaRPr lang="pl-PL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2800" strike="noStrike" spc="-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lang="pl-PL" sz="2800" strike="noStrike" spc="-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strike="noStrike" spc="-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cost</a:t>
            </a:r>
            <a:endParaRPr lang="pl-PL" sz="2800" strike="noStrike" spc="-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2800" spc="-1" dirty="0" smtClean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GB" sz="2800" spc="-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ightweight</a:t>
            </a:r>
            <a:endParaRPr lang="en-GB" sz="28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61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1"/>
          <p:cNvSpPr/>
          <p:nvPr/>
        </p:nvSpPr>
        <p:spPr>
          <a:xfrm>
            <a:off x="72000" y="45720"/>
            <a:ext cx="10365840" cy="79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en-US" sz="3600" b="1" strike="noStrike" spc="-1" dirty="0" smtClean="0">
                <a:solidFill>
                  <a:srgbClr val="32628E"/>
                </a:solidFill>
                <a:latin typeface="Calibri Light"/>
                <a:ea typeface="DejaVu Sans"/>
              </a:rPr>
              <a:t>Possible</a:t>
            </a:r>
            <a:r>
              <a:rPr lang="pl-PL" sz="3600" b="1" strike="noStrike" spc="-1" dirty="0" smtClean="0">
                <a:solidFill>
                  <a:srgbClr val="32628E"/>
                </a:solidFill>
                <a:latin typeface="Calibri Light"/>
                <a:ea typeface="DejaVu Sans"/>
              </a:rPr>
              <a:t> </a:t>
            </a:r>
            <a:r>
              <a:rPr lang="en-US" sz="3600" b="1" strike="noStrike" spc="-1" dirty="0" smtClean="0">
                <a:solidFill>
                  <a:srgbClr val="32628E"/>
                </a:solidFill>
                <a:latin typeface="Calibri Light"/>
                <a:ea typeface="DejaVu Sans"/>
              </a:rPr>
              <a:t>future</a:t>
            </a:r>
            <a:r>
              <a:rPr lang="pl-PL" sz="3600" b="1" strike="noStrike" spc="-1" dirty="0" smtClean="0">
                <a:solidFill>
                  <a:srgbClr val="32628E"/>
                </a:solidFill>
                <a:latin typeface="Calibri Light"/>
                <a:ea typeface="DejaVu Sans"/>
              </a:rPr>
              <a:t> </a:t>
            </a:r>
            <a:r>
              <a:rPr lang="en-US" sz="3600" b="1" strike="noStrike" spc="-1" dirty="0" smtClean="0">
                <a:solidFill>
                  <a:srgbClr val="32628E"/>
                </a:solidFill>
                <a:latin typeface="Calibri Light"/>
                <a:ea typeface="DejaVu Sans"/>
              </a:rPr>
              <a:t>activities</a:t>
            </a:r>
            <a:endParaRPr lang="en-US" sz="3600" b="0" strike="noStrike" spc="-1" dirty="0">
              <a:latin typeface="Arial"/>
            </a:endParaRPr>
          </a:p>
        </p:txBody>
      </p:sp>
      <p:sp>
        <p:nvSpPr>
          <p:cNvPr id="224" name="CustomShape 2"/>
          <p:cNvSpPr/>
          <p:nvPr/>
        </p:nvSpPr>
        <p:spPr>
          <a:xfrm>
            <a:off x="333720" y="1296000"/>
            <a:ext cx="11230560" cy="478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Due to the successful closing of the activity following activities could be started</a:t>
            </a:r>
            <a:r>
              <a:rPr lang="en-GB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pl-PL" sz="2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Bringing the project to higher TRL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Further miniaturization of the device by designing a 4 channel version of RX chip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Improving the performance of the ICs.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GB" sz="2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79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1"/>
          <p:cNvSpPr/>
          <p:nvPr/>
        </p:nvSpPr>
        <p:spPr>
          <a:xfrm>
            <a:off x="72000" y="45720"/>
            <a:ext cx="10365840" cy="79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en-GB" sz="3600" b="1" strike="noStrike" spc="-1">
                <a:solidFill>
                  <a:srgbClr val="32628E"/>
                </a:solidFill>
                <a:latin typeface="Calibri Light"/>
                <a:ea typeface="DejaVu Sans"/>
              </a:rPr>
              <a:t> </a:t>
            </a:r>
            <a:endParaRPr lang="en-GB" sz="3600" b="0" strike="noStrike" spc="-1">
              <a:latin typeface="Arial"/>
            </a:endParaRPr>
          </a:p>
        </p:txBody>
      </p:sp>
      <p:sp>
        <p:nvSpPr>
          <p:cNvPr id="226" name="CustomShape 2"/>
          <p:cNvSpPr/>
          <p:nvPr/>
        </p:nvSpPr>
        <p:spPr>
          <a:xfrm>
            <a:off x="1585440" y="2664000"/>
            <a:ext cx="9574560" cy="165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GB" sz="5400" b="1" strike="noStrike" spc="-1" dirty="0">
                <a:latin typeface="Calibri"/>
                <a:ea typeface="DejaVu Sans"/>
              </a:rPr>
              <a:t>Thank you for your attention!</a:t>
            </a:r>
            <a:endParaRPr lang="en-GB" sz="5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5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72000" y="45720"/>
            <a:ext cx="10365840" cy="79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en-GB" sz="3600" b="1" strike="noStrike" spc="-1">
                <a:solidFill>
                  <a:srgbClr val="32628E"/>
                </a:solidFill>
                <a:latin typeface="Calibri Light"/>
                <a:ea typeface="DejaVu Sans"/>
              </a:rPr>
              <a:t>Main steps of the activity</a:t>
            </a:r>
            <a:endParaRPr lang="en-GB" sz="3600" b="0" strike="noStrike" spc="-1">
              <a:latin typeface="Arial"/>
            </a:endParaRPr>
          </a:p>
        </p:txBody>
      </p:sp>
      <p:sp>
        <p:nvSpPr>
          <p:cNvPr id="167" name="CustomShape 2"/>
          <p:cNvSpPr/>
          <p:nvPr/>
        </p:nvSpPr>
        <p:spPr>
          <a:xfrm>
            <a:off x="333720" y="1338840"/>
            <a:ext cx="11230560" cy="384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/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The plan for the activity assume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 the process to be divided into two major steps</a:t>
            </a:r>
            <a:r>
              <a:rPr lang="en-GB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pl-PL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l-PL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the first iteration of the sensor a single TX channel, double RX channel miniature low-power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monopulse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FMCW radar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was developed</a:t>
            </a: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AutoNum type="arabicPeriod"/>
            </a:pPr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As a second iteration,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a radar sensor with four RX channels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was developed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, which, through the use of the two-plane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monopulse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technique,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gave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the radar the full 3D capability. </a:t>
            </a:r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72000" y="45720"/>
            <a:ext cx="10365840" cy="79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pl-PL" sz="3600" b="1" spc="-1" dirty="0" err="1" smtClean="0">
                <a:solidFill>
                  <a:srgbClr val="32628E"/>
                </a:solidFill>
                <a:latin typeface="Calibri Light"/>
                <a:ea typeface="DejaVu Sans"/>
              </a:rPr>
              <a:t>Example</a:t>
            </a:r>
            <a:r>
              <a:rPr lang="pl-PL" sz="3600" b="1" spc="-1" dirty="0" smtClean="0">
                <a:solidFill>
                  <a:srgbClr val="32628E"/>
                </a:solidFill>
                <a:latin typeface="Calibri Light"/>
                <a:ea typeface="DejaVu Sans"/>
              </a:rPr>
              <a:t> </a:t>
            </a:r>
            <a:r>
              <a:rPr lang="pl-PL" sz="3600" b="1" spc="-1" dirty="0" err="1" smtClean="0">
                <a:solidFill>
                  <a:srgbClr val="32628E"/>
                </a:solidFill>
                <a:latin typeface="Calibri Light"/>
                <a:ea typeface="DejaVu Sans"/>
              </a:rPr>
              <a:t>applications</a:t>
            </a:r>
            <a:endParaRPr lang="en-GB" sz="3600" b="0" strike="noStrike" spc="-1" dirty="0">
              <a:latin typeface="Arial"/>
            </a:endParaRPr>
          </a:p>
        </p:txBody>
      </p:sp>
      <p:sp>
        <p:nvSpPr>
          <p:cNvPr id="167" name="CustomShape 2"/>
          <p:cNvSpPr/>
          <p:nvPr/>
        </p:nvSpPr>
        <p:spPr>
          <a:xfrm>
            <a:off x="333720" y="1338840"/>
            <a:ext cx="11230560" cy="384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/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Due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to the small size and low power consumption of the device, it can be integrated into many devices. For example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pl-PL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l-PL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CubeSat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payload for debris detection, formation flying or docking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AutoNum type="arabicPeriod"/>
            </a:pPr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Drone sense and avoid system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pl-PL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Perimeter</a:t>
            </a: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security</a:t>
            </a:r>
            <a:r>
              <a:rPr lang="pl-PL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GB" sz="24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14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72000" y="45720"/>
            <a:ext cx="10365840" cy="79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en-GB" sz="3600" b="1" strike="noStrike" spc="-1">
                <a:solidFill>
                  <a:srgbClr val="32628E"/>
                </a:solidFill>
                <a:latin typeface="Calibri Light"/>
                <a:ea typeface="DejaVu Sans"/>
              </a:rPr>
              <a:t>SIRC’s in-house developed MMICs</a:t>
            </a:r>
            <a:endParaRPr lang="en-GB" sz="3600" b="0" strike="noStrike" spc="-1">
              <a:latin typeface="Arial"/>
            </a:endParaRPr>
          </a:p>
        </p:txBody>
      </p:sp>
      <p:sp>
        <p:nvSpPr>
          <p:cNvPr id="169" name="CustomShape 2"/>
          <p:cNvSpPr/>
          <p:nvPr/>
        </p:nvSpPr>
        <p:spPr>
          <a:xfrm>
            <a:off x="333720" y="1224000"/>
            <a:ext cx="11230560" cy="53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latin typeface="Calibri"/>
                <a:ea typeface="DejaVu Sans"/>
              </a:rPr>
              <a:t>“TX2”: VCO with two buffered outputs and integrated divide-by-8 output</a:t>
            </a: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 dirty="0">
              <a:latin typeface="Arial"/>
            </a:endParaRPr>
          </a:p>
        </p:txBody>
      </p:sp>
      <p:pic>
        <p:nvPicPr>
          <p:cNvPr id="170" name="Obraz 169"/>
          <p:cNvPicPr/>
          <p:nvPr/>
        </p:nvPicPr>
        <p:blipFill>
          <a:blip r:embed="rId2"/>
          <a:stretch/>
        </p:blipFill>
        <p:spPr>
          <a:xfrm>
            <a:off x="1008000" y="2376000"/>
            <a:ext cx="9648000" cy="2748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72000" y="45720"/>
            <a:ext cx="10365840" cy="79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en-GB" sz="3600" b="1" strike="noStrike" spc="-1">
                <a:solidFill>
                  <a:srgbClr val="32628E"/>
                </a:solidFill>
                <a:latin typeface="Calibri Light"/>
                <a:ea typeface="DejaVu Sans"/>
              </a:rPr>
              <a:t>SIRC’s in-house developed MMICs</a:t>
            </a:r>
            <a:endParaRPr lang="en-GB" sz="3600" b="0" strike="noStrike" spc="-1">
              <a:latin typeface="Arial"/>
            </a:endParaRPr>
          </a:p>
        </p:txBody>
      </p:sp>
      <p:sp>
        <p:nvSpPr>
          <p:cNvPr id="172" name="CustomShape 2"/>
          <p:cNvSpPr/>
          <p:nvPr/>
        </p:nvSpPr>
        <p:spPr>
          <a:xfrm>
            <a:off x="333720" y="1224000"/>
            <a:ext cx="11230560" cy="53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latin typeface="Calibri"/>
                <a:ea typeface="DejaVu Sans"/>
              </a:rPr>
              <a:t>“RX2”: Two channel </a:t>
            </a:r>
            <a:r>
              <a:rPr lang="en-GB" sz="2400" b="1" strike="noStrike" spc="-1" dirty="0" err="1">
                <a:latin typeface="Calibri"/>
                <a:ea typeface="DejaVu Sans"/>
              </a:rPr>
              <a:t>downconversion</a:t>
            </a:r>
            <a:r>
              <a:rPr lang="en-GB" sz="2400" b="1" strike="noStrike" spc="-1" dirty="0">
                <a:latin typeface="Calibri"/>
                <a:ea typeface="DejaVu Sans"/>
              </a:rPr>
              <a:t> I/Q mixer with LNA and differential IF outputs</a:t>
            </a: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 dirty="0">
              <a:latin typeface="Arial"/>
            </a:endParaRPr>
          </a:p>
        </p:txBody>
      </p:sp>
      <p:pic>
        <p:nvPicPr>
          <p:cNvPr id="173" name="Obraz 172"/>
          <p:cNvPicPr/>
          <p:nvPr/>
        </p:nvPicPr>
        <p:blipFill>
          <a:blip r:embed="rId2"/>
          <a:stretch/>
        </p:blipFill>
        <p:spPr>
          <a:xfrm>
            <a:off x="1047960" y="2376000"/>
            <a:ext cx="9536040" cy="3308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stomShape 1"/>
          <p:cNvSpPr/>
          <p:nvPr/>
        </p:nvSpPr>
        <p:spPr>
          <a:xfrm>
            <a:off x="72000" y="45720"/>
            <a:ext cx="10366560" cy="79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pl-PL" sz="3600" b="1" spc="-1" dirty="0" err="1" smtClean="0">
                <a:solidFill>
                  <a:srgbClr val="32628E"/>
                </a:solidFill>
                <a:latin typeface="Calibri Light"/>
              </a:rPr>
              <a:t>Bare</a:t>
            </a:r>
            <a:r>
              <a:rPr lang="pl-PL" sz="3600" b="1" spc="-1" dirty="0" smtClean="0">
                <a:solidFill>
                  <a:srgbClr val="32628E"/>
                </a:solidFill>
                <a:latin typeface="Calibri Light"/>
              </a:rPr>
              <a:t> </a:t>
            </a:r>
            <a:r>
              <a:rPr lang="pl-PL" sz="3600" b="1" spc="-1" dirty="0" err="1" smtClean="0">
                <a:solidFill>
                  <a:srgbClr val="32628E"/>
                </a:solidFill>
                <a:latin typeface="Calibri Light"/>
              </a:rPr>
              <a:t>die</a:t>
            </a:r>
            <a:r>
              <a:rPr lang="pl-PL" sz="3600" b="1" spc="-1" dirty="0" smtClean="0">
                <a:solidFill>
                  <a:srgbClr val="32628E"/>
                </a:solidFill>
                <a:latin typeface="Calibri Light"/>
              </a:rPr>
              <a:t> </a:t>
            </a:r>
            <a:r>
              <a:rPr lang="pl-PL" sz="3600" b="1" spc="-1" dirty="0" err="1" smtClean="0">
                <a:solidFill>
                  <a:srgbClr val="32628E"/>
                </a:solidFill>
                <a:latin typeface="Calibri Light"/>
              </a:rPr>
              <a:t>bonded</a:t>
            </a:r>
            <a:r>
              <a:rPr lang="pl-PL" sz="3600" b="1" spc="-1" dirty="0" smtClean="0">
                <a:solidFill>
                  <a:srgbClr val="32628E"/>
                </a:solidFill>
                <a:latin typeface="Calibri Light"/>
              </a:rPr>
              <a:t> to PCB</a:t>
            </a:r>
            <a:endParaRPr lang="en-GB" sz="3600" b="0" strike="noStrike" spc="-1" dirty="0">
              <a:latin typeface="Arial"/>
            </a:endParaRPr>
          </a:p>
        </p:txBody>
      </p:sp>
      <p:sp>
        <p:nvSpPr>
          <p:cNvPr id="221" name="CustomShape 2"/>
          <p:cNvSpPr/>
          <p:nvPr/>
        </p:nvSpPr>
        <p:spPr>
          <a:xfrm>
            <a:off x="333720" y="978840"/>
            <a:ext cx="11231280" cy="478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r>
              <a:rPr lang="pl-PL" sz="2400" b="1" dirty="0" err="1" smtClean="0"/>
              <a:t>Laboratory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tests</a:t>
            </a:r>
            <a:r>
              <a:rPr lang="pl-PL" sz="2400" b="1" dirty="0" smtClean="0"/>
              <a:t>: </a:t>
            </a:r>
            <a:r>
              <a:rPr lang="pl-PL" sz="2400" b="1" dirty="0" err="1" smtClean="0"/>
              <a:t>bare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die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bonded</a:t>
            </a:r>
            <a:r>
              <a:rPr lang="pl-PL" sz="2400" b="1" dirty="0" smtClean="0"/>
              <a:t> to PCB for </a:t>
            </a:r>
            <a:r>
              <a:rPr lang="pl-PL" sz="2400" b="1" dirty="0" err="1" smtClean="0"/>
              <a:t>tests</a:t>
            </a:r>
            <a:endParaRPr lang="pl-PL" sz="2400" b="1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6" t="29180" r="35401" b="27550"/>
          <a:stretch/>
        </p:blipFill>
        <p:spPr>
          <a:xfrm>
            <a:off x="1493521" y="2092960"/>
            <a:ext cx="3634693" cy="35496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5" t="25251" r="34888" b="30469"/>
          <a:stretch/>
        </p:blipFill>
        <p:spPr>
          <a:xfrm>
            <a:off x="6801279" y="2092960"/>
            <a:ext cx="3637281" cy="3550333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994113" y="564256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RX2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8315989" y="564256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TX2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8771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72000" y="45720"/>
            <a:ext cx="10365840" cy="79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en-GB" sz="3600" b="1" strike="noStrike" spc="-1">
                <a:solidFill>
                  <a:srgbClr val="32628E"/>
                </a:solidFill>
                <a:latin typeface="Calibri Light"/>
                <a:ea typeface="DejaVu Sans"/>
              </a:rPr>
              <a:t>First iteration of the sensor </a:t>
            </a:r>
            <a:endParaRPr lang="en-GB" sz="3600" b="0" strike="noStrike" spc="-1">
              <a:latin typeface="Arial"/>
            </a:endParaRPr>
          </a:p>
        </p:txBody>
      </p:sp>
      <p:sp>
        <p:nvSpPr>
          <p:cNvPr id="175" name="CustomShape 2"/>
          <p:cNvSpPr/>
          <p:nvPr/>
        </p:nvSpPr>
        <p:spPr>
          <a:xfrm>
            <a:off x="333720" y="978840"/>
            <a:ext cx="11230560" cy="478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latin typeface="Calibri"/>
                <a:ea typeface="DejaVu Sans"/>
              </a:rPr>
              <a:t>Block diagram of the first version of the radar sensor:</a:t>
            </a: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 dirty="0">
              <a:latin typeface="Arial"/>
            </a:endParaRPr>
          </a:p>
        </p:txBody>
      </p:sp>
      <p:pic>
        <p:nvPicPr>
          <p:cNvPr id="176" name="Obraz 175"/>
          <p:cNvPicPr/>
          <p:nvPr/>
        </p:nvPicPr>
        <p:blipFill>
          <a:blip r:embed="rId2"/>
          <a:stretch/>
        </p:blipFill>
        <p:spPr>
          <a:xfrm>
            <a:off x="1080000" y="1628280"/>
            <a:ext cx="9648000" cy="4923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72000" y="45720"/>
            <a:ext cx="10365840" cy="79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pl-PL" sz="3600" b="1" strike="noStrike" spc="-1" dirty="0" smtClean="0">
                <a:solidFill>
                  <a:srgbClr val="32628E"/>
                </a:solidFill>
                <a:latin typeface="Calibri Light"/>
                <a:ea typeface="DejaVu Sans"/>
              </a:rPr>
              <a:t>DSP </a:t>
            </a:r>
            <a:r>
              <a:rPr lang="pl-PL" sz="3600" b="1" strike="noStrike" spc="-1" dirty="0" err="1" smtClean="0">
                <a:solidFill>
                  <a:srgbClr val="32628E"/>
                </a:solidFill>
                <a:latin typeface="Calibri Light"/>
                <a:ea typeface="DejaVu Sans"/>
              </a:rPr>
              <a:t>algorithm</a:t>
            </a:r>
            <a:endParaRPr lang="en-GB" sz="3600" b="0" strike="noStrike" spc="-1" dirty="0">
              <a:latin typeface="Arial"/>
            </a:endParaRPr>
          </a:p>
        </p:txBody>
      </p:sp>
      <p:sp>
        <p:nvSpPr>
          <p:cNvPr id="178" name="CustomShape 2"/>
          <p:cNvSpPr/>
          <p:nvPr/>
        </p:nvSpPr>
        <p:spPr>
          <a:xfrm>
            <a:off x="333720" y="978840"/>
            <a:ext cx="11230560" cy="478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en-GB" sz="2400" b="0" strike="noStrike" spc="-1" dirty="0">
              <a:latin typeface="Arial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333720" y="2399384"/>
            <a:ext cx="114010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 radar signal processing algorithm is fully coherent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pl-PL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maximum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sensor sensitivity and is based on a set of consecutive Fast Fourier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Transforms</a:t>
            </a:r>
            <a:r>
              <a:rPr lang="pl-PL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(FFT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). Afterwards, </a:t>
            </a:r>
            <a:r>
              <a:rPr lang="pl-PL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CFAR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detection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algorithms are implemented and the target’s Angle of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Arrival</a:t>
            </a:r>
            <a:r>
              <a:rPr lang="pl-PL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AoA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) is calculated using the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monopulse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method.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marketingowa Szklany sześcian (panoramiczna)</Template>
  <TotalTime>1568</TotalTime>
  <Words>797</Words>
  <Application>Microsoft Office PowerPoint</Application>
  <PresentationFormat>Niestandardowy</PresentationFormat>
  <Paragraphs>99</Paragraphs>
  <Slides>27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4</vt:i4>
      </vt:variant>
      <vt:variant>
        <vt:lpstr>Tytuły slajdów</vt:lpstr>
      </vt:variant>
      <vt:variant>
        <vt:i4>27</vt:i4>
      </vt:variant>
    </vt:vector>
  </HeadingPairs>
  <TitlesOfParts>
    <vt:vector size="37" baseType="lpstr">
      <vt:lpstr>Arial</vt:lpstr>
      <vt:lpstr>Calibri</vt:lpstr>
      <vt:lpstr>Calibri Light</vt:lpstr>
      <vt:lpstr>DejaVu Sans</vt:lpstr>
      <vt:lpstr>Symbol</vt:lpstr>
      <vt:lpstr>Wingdings</vt:lpstr>
      <vt:lpstr>Office Theme</vt:lpstr>
      <vt:lpstr>Office Theme</vt:lpstr>
      <vt:lpstr>Office Theme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subject/>
  <dc:creator>Blazej</dc:creator>
  <dc:description/>
  <cp:lastModifiedBy>Błażej Błaszczuk</cp:lastModifiedBy>
  <cp:revision>114</cp:revision>
  <dcterms:created xsi:type="dcterms:W3CDTF">2015-04-12T19:28:02Z</dcterms:created>
  <dcterms:modified xsi:type="dcterms:W3CDTF">2020-01-21T16:46:11Z</dcterms:modified>
  <dc:language>pl-PL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Niestandardowy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</vt:i4>
  </property>
  <property fmtid="{D5CDD505-2E9C-101B-9397-08002B2CF9AE}" pid="12" name="_TemplateID">
    <vt:lpwstr>TC028010849991</vt:lpwstr>
  </property>
</Properties>
</file>