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59" r:id="rId3"/>
    <p:sldId id="260" r:id="rId4"/>
    <p:sldId id="261" r:id="rId5"/>
    <p:sldId id="258" r:id="rId6"/>
    <p:sldId id="272" r:id="rId7"/>
    <p:sldId id="262" r:id="rId8"/>
    <p:sldId id="290" r:id="rId9"/>
    <p:sldId id="291" r:id="rId10"/>
    <p:sldId id="273" r:id="rId11"/>
    <p:sldId id="274" r:id="rId12"/>
    <p:sldId id="275" r:id="rId13"/>
    <p:sldId id="265" r:id="rId14"/>
    <p:sldId id="263" r:id="rId15"/>
    <p:sldId id="264" r:id="rId16"/>
    <p:sldId id="266" r:id="rId17"/>
    <p:sldId id="267" r:id="rId18"/>
    <p:sldId id="268" r:id="rId19"/>
    <p:sldId id="269"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2" r:id="rId35"/>
    <p:sldId id="293" r:id="rId36"/>
    <p:sldId id="294" r:id="rId37"/>
    <p:sldId id="295" r:id="rId38"/>
    <p:sldId id="296" r:id="rId39"/>
    <p:sldId id="297" r:id="rId40"/>
    <p:sldId id="298" r:id="rId41"/>
    <p:sldId id="299" r:id="rId42"/>
    <p:sldId id="300" r:id="rId43"/>
    <p:sldId id="270" r:id="rId44"/>
    <p:sldId id="27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0" autoAdjust="0"/>
    <p:restoredTop sz="94689" autoAdjust="0"/>
  </p:normalViewPr>
  <p:slideViewPr>
    <p:cSldViewPr>
      <p:cViewPr varScale="1">
        <p:scale>
          <a:sx n="85" d="100"/>
          <a:sy n="85" d="100"/>
        </p:scale>
        <p:origin x="624"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DD4714-7F7B-4952-B6E6-B68FFDD1E18A}" type="datetimeFigureOut">
              <a:rPr lang="en-GB" smtClean="0"/>
              <a:t>17/12/2019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740600-EE57-452F-9D6A-4B86ADD38195}" type="slidenum">
              <a:rPr lang="en-GB" smtClean="0"/>
              <a:t>‹#›</a:t>
            </a:fld>
            <a:endParaRPr lang="en-GB"/>
          </a:p>
        </p:txBody>
      </p:sp>
    </p:spTree>
    <p:extLst>
      <p:ext uri="{BB962C8B-B14F-4D97-AF65-F5344CB8AC3E}">
        <p14:creationId xmlns:p14="http://schemas.microsoft.com/office/powerpoint/2010/main" val="69938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Proton belt changes</a:t>
            </a:r>
          </a:p>
          <a:p>
            <a:endParaRPr lang="en-US" dirty="0"/>
          </a:p>
          <a:p>
            <a:r>
              <a:rPr lang="en-US" dirty="0"/>
              <a:t>Quiet</a:t>
            </a:r>
            <a:r>
              <a:rPr lang="en-US" baseline="0" dirty="0"/>
              <a:t> / Active belt come from time averages taken before / after the March 1991 storm. The active environment shows a sustained enhancement</a:t>
            </a:r>
          </a:p>
          <a:p>
            <a:endParaRPr lang="en-US" baseline="0" dirty="0"/>
          </a:p>
          <a:p>
            <a:r>
              <a:rPr lang="en-US" baseline="0" dirty="0"/>
              <a:t>[show how the example EOR trajectory crosses this enhancement]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So we need to be careful about modelling the environment with static/statistical models because large scale dynamic changes can occur in the outer zone which these models do not capture </a:t>
            </a:r>
          </a:p>
          <a:p>
            <a:endParaRPr lang="en-US" dirty="0"/>
          </a:p>
        </p:txBody>
      </p:sp>
      <p:sp>
        <p:nvSpPr>
          <p:cNvPr id="4" name="Slide Number Placeholder 3"/>
          <p:cNvSpPr>
            <a:spLocks noGrp="1"/>
          </p:cNvSpPr>
          <p:nvPr>
            <p:ph type="sldNum" sz="quarter" idx="10"/>
          </p:nvPr>
        </p:nvSpPr>
        <p:spPr/>
        <p:txBody>
          <a:bodyPr/>
          <a:lstStyle/>
          <a:p>
            <a:fld id="{0D740600-EE57-452F-9D6A-4B86ADD38195}" type="slidenum">
              <a:rPr lang="en-GB" smtClean="0"/>
              <a:t>36</a:t>
            </a:fld>
            <a:endParaRPr lang="en-GB"/>
          </a:p>
        </p:txBody>
      </p:sp>
    </p:spTree>
    <p:extLst>
      <p:ext uri="{BB962C8B-B14F-4D97-AF65-F5344CB8AC3E}">
        <p14:creationId xmlns:p14="http://schemas.microsoft.com/office/powerpoint/2010/main" val="371595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Feedback from industry contacts has indicated that EOR is quite open in terms of trajectory so we experiment with two. These trajectories characterise launch from low latitude and launch from high latitude</a:t>
            </a:r>
          </a:p>
          <a:p>
            <a:endParaRPr lang="en-US" dirty="0"/>
          </a:p>
          <a:p>
            <a:r>
              <a:rPr lang="en-US" dirty="0"/>
              <a:t>Annotating a few key</a:t>
            </a:r>
            <a:r>
              <a:rPr lang="en-US" baseline="0" dirty="0"/>
              <a:t> features:</a:t>
            </a:r>
          </a:p>
          <a:p>
            <a:r>
              <a:rPr lang="en-US" baseline="0" dirty="0"/>
              <a:t>	EOR-2 high apogee due to inclination</a:t>
            </a:r>
          </a:p>
          <a:p>
            <a:r>
              <a:rPr lang="en-US" baseline="0" dirty="0"/>
              <a:t>	subtle </a:t>
            </a:r>
            <a:r>
              <a:rPr lang="mr-IN" baseline="0" dirty="0"/>
              <a:t>–</a:t>
            </a:r>
            <a:r>
              <a:rPr lang="en-US" baseline="0" dirty="0"/>
              <a:t> hangs in GTO [come back to this point later]</a:t>
            </a:r>
          </a:p>
          <a:p>
            <a:endParaRPr lang="en-US" dirty="0"/>
          </a:p>
          <a:p>
            <a:endParaRPr lang="en-US" dirty="0"/>
          </a:p>
        </p:txBody>
      </p:sp>
      <p:sp>
        <p:nvSpPr>
          <p:cNvPr id="4" name="Slide Number Placeholder 3"/>
          <p:cNvSpPr>
            <a:spLocks noGrp="1"/>
          </p:cNvSpPr>
          <p:nvPr>
            <p:ph type="sldNum" sz="quarter" idx="10"/>
          </p:nvPr>
        </p:nvSpPr>
        <p:spPr/>
        <p:txBody>
          <a:bodyPr/>
          <a:lstStyle/>
          <a:p>
            <a:fld id="{0D740600-EE57-452F-9D6A-4B86ADD38195}" type="slidenum">
              <a:rPr lang="en-GB" smtClean="0"/>
              <a:t>37</a:t>
            </a:fld>
            <a:endParaRPr lang="en-GB"/>
          </a:p>
        </p:txBody>
      </p:sp>
    </p:spTree>
    <p:extLst>
      <p:ext uri="{BB962C8B-B14F-4D97-AF65-F5344CB8AC3E}">
        <p14:creationId xmlns:p14="http://schemas.microsoft.com/office/powerpoint/2010/main" val="182390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The day range is not as relevant </a:t>
            </a:r>
            <a:r>
              <a:rPr lang="mr-IN" dirty="0">
                <a:solidFill>
                  <a:srgbClr val="FF0000"/>
                </a:solidFill>
              </a:rPr>
              <a:t>–</a:t>
            </a:r>
            <a:r>
              <a:rPr lang="en-US" dirty="0">
                <a:solidFill>
                  <a:srgbClr val="FF0000"/>
                </a:solidFill>
              </a:rPr>
              <a:t> just demonstrate power drop</a:t>
            </a:r>
            <a:r>
              <a:rPr lang="en-US" baseline="0" dirty="0">
                <a:solidFill>
                  <a:srgbClr val="FF0000"/>
                </a:solidFill>
              </a:rPr>
              <a:t> difference</a:t>
            </a:r>
            <a:endParaRPr lang="en-US" dirty="0">
              <a:solidFill>
                <a:srgbClr val="FF0000"/>
              </a:solidFill>
            </a:endParaRPr>
          </a:p>
          <a:p>
            <a:endParaRPr lang="en-US" dirty="0"/>
          </a:p>
          <a:p>
            <a:r>
              <a:rPr lang="en-US" dirty="0"/>
              <a:t>2 differences:</a:t>
            </a:r>
          </a:p>
          <a:p>
            <a:r>
              <a:rPr lang="en-US" dirty="0"/>
              <a:t>	time</a:t>
            </a:r>
            <a:r>
              <a:rPr lang="en-US" baseline="0" dirty="0"/>
              <a:t> window of exposure</a:t>
            </a:r>
          </a:p>
          <a:p>
            <a:r>
              <a:rPr lang="en-US" baseline="0" dirty="0"/>
              <a:t>	total dose</a:t>
            </a:r>
            <a:endParaRPr lang="en-US" dirty="0"/>
          </a:p>
          <a:p>
            <a:endParaRPr lang="en-US" dirty="0"/>
          </a:p>
        </p:txBody>
      </p:sp>
      <p:sp>
        <p:nvSpPr>
          <p:cNvPr id="4" name="Slide Number Placeholder 3"/>
          <p:cNvSpPr>
            <a:spLocks noGrp="1"/>
          </p:cNvSpPr>
          <p:nvPr>
            <p:ph type="sldNum" sz="quarter" idx="10"/>
          </p:nvPr>
        </p:nvSpPr>
        <p:spPr/>
        <p:txBody>
          <a:bodyPr/>
          <a:lstStyle/>
          <a:p>
            <a:fld id="{0D740600-EE57-452F-9D6A-4B86ADD38195}" type="slidenum">
              <a:rPr lang="en-GB" smtClean="0"/>
              <a:t>38</a:t>
            </a:fld>
            <a:endParaRPr lang="en-GB"/>
          </a:p>
        </p:txBody>
      </p:sp>
    </p:spTree>
    <p:extLst>
      <p:ext uri="{BB962C8B-B14F-4D97-AF65-F5344CB8AC3E}">
        <p14:creationId xmlns:p14="http://schemas.microsoft.com/office/powerpoint/2010/main" val="153747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EOR-1</a:t>
            </a:r>
            <a:r>
              <a:rPr lang="en-US" baseline="0" dirty="0"/>
              <a:t> is more susceptible</a:t>
            </a:r>
          </a:p>
          <a:p>
            <a:r>
              <a:rPr lang="en-US" baseline="0" dirty="0"/>
              <a:t>2 </a:t>
            </a:r>
            <a:r>
              <a:rPr lang="mr-IN" baseline="0" dirty="0"/>
              <a:t>–</a:t>
            </a:r>
            <a:r>
              <a:rPr lang="en-US" baseline="0" dirty="0"/>
              <a:t> 5% difference from TRAJECTORY</a:t>
            </a:r>
          </a:p>
          <a:p>
            <a:r>
              <a:rPr lang="en-US" baseline="0" dirty="0"/>
              <a:t>2 </a:t>
            </a:r>
            <a:r>
              <a:rPr lang="mr-IN" baseline="0" dirty="0"/>
              <a:t>–</a:t>
            </a:r>
            <a:r>
              <a:rPr lang="en-US" baseline="0" dirty="0"/>
              <a:t> 5% difference from ENVIRONMENT</a:t>
            </a:r>
          </a:p>
          <a:p>
            <a:endParaRPr lang="en-US" baseline="0" dirty="0"/>
          </a:p>
          <a:p>
            <a:r>
              <a:rPr lang="en-US" baseline="0" dirty="0"/>
              <a:t>But environmental impact can be limited by choosing a good trajectory</a:t>
            </a:r>
          </a:p>
          <a:p>
            <a:endParaRPr lang="en-US" baseline="0" dirty="0"/>
          </a:p>
          <a:p>
            <a:r>
              <a:rPr lang="en-US" baseline="0" dirty="0"/>
              <a:t>However another interesting feature is that the time window over which degradation was accrued doesn’t change much.</a:t>
            </a:r>
          </a:p>
          <a:p>
            <a:r>
              <a:rPr lang="en-US" baseline="0" dirty="0"/>
              <a:t>This is because the environment increased flux at low energies but NOT the spatial extent of these fluxes</a:t>
            </a:r>
          </a:p>
        </p:txBody>
      </p:sp>
      <p:sp>
        <p:nvSpPr>
          <p:cNvPr id="4" name="Slide Number Placeholder 3"/>
          <p:cNvSpPr>
            <a:spLocks noGrp="1"/>
          </p:cNvSpPr>
          <p:nvPr>
            <p:ph type="sldNum" sz="quarter" idx="10"/>
          </p:nvPr>
        </p:nvSpPr>
        <p:spPr/>
        <p:txBody>
          <a:bodyPr/>
          <a:lstStyle/>
          <a:p>
            <a:fld id="{0D740600-EE57-452F-9D6A-4B86ADD38195}" type="slidenum">
              <a:rPr lang="en-GB" smtClean="0"/>
              <a:t>39</a:t>
            </a:fld>
            <a:endParaRPr lang="en-GB"/>
          </a:p>
        </p:txBody>
      </p:sp>
    </p:spTree>
    <p:extLst>
      <p:ext uri="{BB962C8B-B14F-4D97-AF65-F5344CB8AC3E}">
        <p14:creationId xmlns:p14="http://schemas.microsoft.com/office/powerpoint/2010/main" val="1984654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Before we </a:t>
            </a:r>
            <a:r>
              <a:rPr lang="en-US" dirty="0" err="1"/>
              <a:t>summarise</a:t>
            </a:r>
            <a:r>
              <a:rPr lang="en-US" dirty="0"/>
              <a:t>, something about electrons</a:t>
            </a:r>
            <a:r>
              <a:rPr lang="mr-IN" dirty="0"/>
              <a:t>…</a:t>
            </a:r>
            <a:endParaRPr lang="en-US" dirty="0"/>
          </a:p>
          <a:p>
            <a:endParaRPr lang="en-US" dirty="0"/>
          </a:p>
        </p:txBody>
      </p:sp>
      <p:sp>
        <p:nvSpPr>
          <p:cNvPr id="4" name="Slide Number Placeholder 3"/>
          <p:cNvSpPr>
            <a:spLocks noGrp="1"/>
          </p:cNvSpPr>
          <p:nvPr>
            <p:ph type="sldNum" sz="quarter" idx="10"/>
          </p:nvPr>
        </p:nvSpPr>
        <p:spPr/>
        <p:txBody>
          <a:bodyPr/>
          <a:lstStyle/>
          <a:p>
            <a:fld id="{0D740600-EE57-452F-9D6A-4B86ADD38195}" type="slidenum">
              <a:rPr lang="en-GB" smtClean="0"/>
              <a:t>40</a:t>
            </a:fld>
            <a:endParaRPr lang="en-GB"/>
          </a:p>
        </p:txBody>
      </p:sp>
    </p:spTree>
    <p:extLst>
      <p:ext uri="{BB962C8B-B14F-4D97-AF65-F5344CB8AC3E}">
        <p14:creationId xmlns:p14="http://schemas.microsoft.com/office/powerpoint/2010/main" val="131296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40600-EE57-452F-9D6A-4B86ADD38195}" type="slidenum">
              <a:rPr lang="en-GB" smtClean="0"/>
              <a:t>41</a:t>
            </a:fld>
            <a:endParaRPr lang="en-GB"/>
          </a:p>
        </p:txBody>
      </p:sp>
    </p:spTree>
    <p:extLst>
      <p:ext uri="{BB962C8B-B14F-4D97-AF65-F5344CB8AC3E}">
        <p14:creationId xmlns:p14="http://schemas.microsoft.com/office/powerpoint/2010/main" val="1967250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16200000">
            <a:off x="8387896" y="3354132"/>
            <a:ext cx="871297" cy="365760"/>
          </a:xfrm>
          <a:prstGeom prst="rect">
            <a:avLst/>
          </a:prstGeom>
        </p:spPr>
        <p:txBody>
          <a:bodyPr anchor="ctr" anchorCtr="0"/>
          <a:lstStyle>
            <a:lvl1pPr>
              <a:defRPr sz="1000"/>
            </a:lvl1pPr>
          </a:lstStyle>
          <a:p>
            <a:pPr algn="ctr"/>
            <a:r>
              <a:rPr lang="en-US"/>
              <a:t>17/12/2019</a:t>
            </a:r>
            <a:endParaRPr lang="en-GB" dirty="0"/>
          </a:p>
        </p:txBody>
      </p:sp>
      <p:sp>
        <p:nvSpPr>
          <p:cNvPr id="5" name="Footer Placeholder 4"/>
          <p:cNvSpPr>
            <a:spLocks noGrp="1"/>
          </p:cNvSpPr>
          <p:nvPr>
            <p:ph type="ftr" sz="quarter" idx="11"/>
          </p:nvPr>
        </p:nvSpPr>
        <p:spPr>
          <a:xfrm rot="16200000">
            <a:off x="8082431" y="4491288"/>
            <a:ext cx="1482225" cy="365760"/>
          </a:xfrm>
          <a:prstGeom prst="rect">
            <a:avLst/>
          </a:prstGeom>
        </p:spPr>
        <p:txBody>
          <a:bodyPr anchor="ctr" anchorCtr="0"/>
          <a:lstStyle>
            <a:lvl1pPr algn="ctr">
              <a:defRPr sz="1000"/>
            </a:lvl1pPr>
          </a:lstStyle>
          <a:p>
            <a:r>
              <a:rPr lang="en-GB" dirty="0"/>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a:t>
            </a:fld>
            <a:endParaRPr lang="en-GB" dirty="0"/>
          </a:p>
        </p:txBody>
      </p:sp>
      <p:pic>
        <p:nvPicPr>
          <p:cNvPr id="1026" name="Picture 2" descr="C:\Projects\AO8554\docs\proposal\ias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32277" y="2519509"/>
            <a:ext cx="382534" cy="5341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Sites\SEPEM_ODI\server\images\radmod_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82661" y="2123302"/>
            <a:ext cx="681765" cy="396207"/>
          </a:xfrm>
          <a:prstGeom prst="rect">
            <a:avLst/>
          </a:prstGeom>
          <a:solidFill>
            <a:schemeClr val="bg1"/>
          </a:solidFill>
        </p:spPr>
      </p:pic>
      <p:pic>
        <p:nvPicPr>
          <p:cNvPr id="1028" name="Picture 4" descr="C:\Sites\SEPEM_ODI\server\images\kc_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82661" y="1793302"/>
            <a:ext cx="681765" cy="330000"/>
          </a:xfrm>
          <a:prstGeom prst="rect">
            <a:avLst/>
          </a:prstGeom>
          <a:solidFill>
            <a:schemeClr val="bg1"/>
          </a:solidFill>
        </p:spPr>
      </p:pic>
      <p:pic>
        <p:nvPicPr>
          <p:cNvPr id="1029"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p:blipFill>
        <p:spPr bwMode="auto">
          <a:xfrm rot="16200000">
            <a:off x="8162944" y="870215"/>
            <a:ext cx="1321200" cy="524967"/>
          </a:xfrm>
          <a:prstGeom prst="rect">
            <a:avLst/>
          </a:prstGeom>
          <a:solidFill>
            <a:schemeClr val="bg1"/>
          </a:solidFill>
          <a:ln>
            <a:noFill/>
          </a:ln>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8189033" y="2274011"/>
            <a:ext cx="1224135" cy="365760"/>
          </a:xfrm>
          <a:prstGeom prst="rect">
            <a:avLst/>
          </a:prstGeom>
        </p:spPr>
        <p:txBody>
          <a:bodyPr/>
          <a:lstStyle/>
          <a:p>
            <a:r>
              <a:rPr lang="en-US"/>
              <a:t>17/12/2019</a:t>
            </a:r>
            <a:endParaRPr lang="en-GB"/>
          </a:p>
        </p:txBody>
      </p:sp>
      <p:sp>
        <p:nvSpPr>
          <p:cNvPr id="5" name="Footer Placeholder 4"/>
          <p:cNvSpPr>
            <a:spLocks noGrp="1"/>
          </p:cNvSpPr>
          <p:nvPr>
            <p:ph type="ftr" sz="quarter" idx="11"/>
          </p:nvPr>
        </p:nvSpPr>
        <p:spPr>
          <a:xfrm rot="16200000">
            <a:off x="7663944" y="4095244"/>
            <a:ext cx="2274313" cy="365760"/>
          </a:xfrm>
          <a:prstGeom prst="rect">
            <a:avLst/>
          </a:prstGeom>
        </p:spPr>
        <p:txBody>
          <a:bodyPr/>
          <a:lstStyle/>
          <a:p>
            <a:r>
              <a:rPr lang="en-GB"/>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8189033" y="2274011"/>
            <a:ext cx="1224135" cy="365760"/>
          </a:xfrm>
          <a:prstGeom prst="rect">
            <a:avLst/>
          </a:prstGeom>
        </p:spPr>
        <p:txBody>
          <a:bodyPr/>
          <a:lstStyle/>
          <a:p>
            <a:r>
              <a:rPr lang="en-US"/>
              <a:t>17/12/2019</a:t>
            </a:r>
            <a:endParaRPr lang="en-GB"/>
          </a:p>
        </p:txBody>
      </p:sp>
      <p:sp>
        <p:nvSpPr>
          <p:cNvPr id="5" name="Footer Placeholder 4"/>
          <p:cNvSpPr>
            <a:spLocks noGrp="1"/>
          </p:cNvSpPr>
          <p:nvPr>
            <p:ph type="ftr" sz="quarter" idx="11"/>
          </p:nvPr>
        </p:nvSpPr>
        <p:spPr>
          <a:xfrm rot="16200000">
            <a:off x="7663944" y="4095244"/>
            <a:ext cx="2274313" cy="365760"/>
          </a:xfrm>
          <a:prstGeom prst="rect">
            <a:avLst/>
          </a:prstGeom>
        </p:spPr>
        <p:txBody>
          <a:bodyPr/>
          <a:lstStyle/>
          <a:p>
            <a:r>
              <a:rPr lang="en-GB"/>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52D9314-A8F3-465E-96B1-20F71C98FB46}" type="slidenum">
              <a:rPr lang="en-GB" smtClean="0"/>
              <a:t>‹#›</a:t>
            </a:fld>
            <a:endParaRPr lang="en-GB"/>
          </a:p>
        </p:txBody>
      </p:sp>
      <p:sp>
        <p:nvSpPr>
          <p:cNvPr id="5" name="Date Placeholder 3"/>
          <p:cNvSpPr>
            <a:spLocks noGrp="1"/>
          </p:cNvSpPr>
          <p:nvPr>
            <p:ph type="dt" sz="half" idx="10"/>
          </p:nvPr>
        </p:nvSpPr>
        <p:spPr>
          <a:xfrm rot="16200000">
            <a:off x="8391496" y="3318128"/>
            <a:ext cx="864096" cy="365760"/>
          </a:xfrm>
          <a:prstGeom prst="rect">
            <a:avLst/>
          </a:prstGeom>
        </p:spPr>
        <p:txBody>
          <a:bodyPr anchor="ctr" anchorCtr="0"/>
          <a:lstStyle>
            <a:lvl1pPr>
              <a:defRPr sz="1000"/>
            </a:lvl1pPr>
          </a:lstStyle>
          <a:p>
            <a:pPr algn="ctr"/>
            <a:r>
              <a:rPr lang="en-US"/>
              <a:t>17/12/2019</a:t>
            </a:r>
            <a:endParaRPr lang="en-GB" dirty="0"/>
          </a:p>
        </p:txBody>
      </p:sp>
      <p:sp>
        <p:nvSpPr>
          <p:cNvPr id="7" name="Footer Placeholder 4"/>
          <p:cNvSpPr>
            <a:spLocks noGrp="1"/>
          </p:cNvSpPr>
          <p:nvPr>
            <p:ph type="ftr" sz="quarter" idx="11"/>
          </p:nvPr>
        </p:nvSpPr>
        <p:spPr>
          <a:xfrm rot="16200000">
            <a:off x="8082431" y="4491288"/>
            <a:ext cx="1482225" cy="365760"/>
          </a:xfrm>
          <a:prstGeom prst="rect">
            <a:avLst/>
          </a:prstGeom>
        </p:spPr>
        <p:txBody>
          <a:bodyPr anchor="ctr" anchorCtr="0"/>
          <a:lstStyle>
            <a:lvl1pPr algn="ctr">
              <a:defRPr sz="1000"/>
            </a:lvl1pPr>
          </a:lstStyle>
          <a:p>
            <a:r>
              <a:rPr lang="en-GB" dirty="0"/>
              <a:t>Final Presentation Day, ESTEC, The Netherlands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16200000">
            <a:off x="8189033" y="2274011"/>
            <a:ext cx="1224135" cy="365760"/>
          </a:xfrm>
          <a:prstGeom prst="rect">
            <a:avLst/>
          </a:prstGeom>
        </p:spPr>
        <p:txBody>
          <a:bodyPr/>
          <a:lstStyle/>
          <a:p>
            <a:r>
              <a:rPr lang="en-US"/>
              <a:t>17/12/2019</a:t>
            </a:r>
            <a:endParaRPr lang="en-GB"/>
          </a:p>
        </p:txBody>
      </p:sp>
      <p:sp>
        <p:nvSpPr>
          <p:cNvPr id="5" name="Footer Placeholder 4"/>
          <p:cNvSpPr>
            <a:spLocks noGrp="1"/>
          </p:cNvSpPr>
          <p:nvPr>
            <p:ph type="ftr" sz="quarter" idx="11"/>
          </p:nvPr>
        </p:nvSpPr>
        <p:spPr>
          <a:xfrm rot="16200000">
            <a:off x="7663944" y="4095244"/>
            <a:ext cx="2274313" cy="365760"/>
          </a:xfrm>
          <a:prstGeom prst="rect">
            <a:avLst/>
          </a:prstGeom>
        </p:spPr>
        <p:txBody>
          <a:bodyPr/>
          <a:lstStyle/>
          <a:p>
            <a:r>
              <a:rPr lang="en-GB"/>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rot="16200000">
            <a:off x="8189033" y="2274011"/>
            <a:ext cx="1224135" cy="365760"/>
          </a:xfrm>
          <a:prstGeom prst="rect">
            <a:avLst/>
          </a:prstGeom>
        </p:spPr>
        <p:txBody>
          <a:bodyPr/>
          <a:lstStyle/>
          <a:p>
            <a:r>
              <a:rPr lang="en-US"/>
              <a:t>17/12/2019</a:t>
            </a:r>
            <a:endParaRPr lang="en-GB"/>
          </a:p>
        </p:txBody>
      </p:sp>
      <p:sp>
        <p:nvSpPr>
          <p:cNvPr id="6" name="Footer Placeholder 5"/>
          <p:cNvSpPr>
            <a:spLocks noGrp="1"/>
          </p:cNvSpPr>
          <p:nvPr>
            <p:ph type="ftr" sz="quarter" idx="11"/>
          </p:nvPr>
        </p:nvSpPr>
        <p:spPr>
          <a:xfrm rot="16200000">
            <a:off x="7663944" y="4095244"/>
            <a:ext cx="2274313" cy="365760"/>
          </a:xfrm>
          <a:prstGeom prst="rect">
            <a:avLst/>
          </a:prstGeom>
        </p:spPr>
        <p:txBody>
          <a:bodyPr/>
          <a:lstStyle/>
          <a:p>
            <a:r>
              <a:rPr lang="en-GB"/>
              <a:t>Final Presentation Day, ESTEC, The Netherlands</a:t>
            </a:r>
          </a:p>
        </p:txBody>
      </p:sp>
      <p:sp>
        <p:nvSpPr>
          <p:cNvPr id="7" name="Slide Number Placeholder 6"/>
          <p:cNvSpPr>
            <a:spLocks noGrp="1"/>
          </p:cNvSpPr>
          <p:nvPr>
            <p:ph type="sldNum" sz="quarter" idx="12"/>
          </p:nvPr>
        </p:nvSpPr>
        <p:spPr/>
        <p:txBody>
          <a:bodyPr/>
          <a:lstStyle/>
          <a:p>
            <a:fld id="{D52D9314-A8F3-465E-96B1-20F71C98FB46}"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rot="16200000">
            <a:off x="8189033" y="2274011"/>
            <a:ext cx="1224135" cy="365760"/>
          </a:xfrm>
          <a:prstGeom prst="rect">
            <a:avLst/>
          </a:prstGeom>
        </p:spPr>
        <p:txBody>
          <a:bodyPr/>
          <a:lstStyle/>
          <a:p>
            <a:r>
              <a:rPr lang="en-US"/>
              <a:t>17/12/2019</a:t>
            </a:r>
            <a:endParaRPr lang="en-GB"/>
          </a:p>
        </p:txBody>
      </p:sp>
      <p:sp>
        <p:nvSpPr>
          <p:cNvPr id="8" name="Footer Placeholder 7"/>
          <p:cNvSpPr>
            <a:spLocks noGrp="1"/>
          </p:cNvSpPr>
          <p:nvPr>
            <p:ph type="ftr" sz="quarter" idx="11"/>
          </p:nvPr>
        </p:nvSpPr>
        <p:spPr>
          <a:xfrm rot="16200000">
            <a:off x="7663944" y="4095244"/>
            <a:ext cx="2274313" cy="365760"/>
          </a:xfrm>
          <a:prstGeom prst="rect">
            <a:avLst/>
          </a:prstGeom>
        </p:spPr>
        <p:txBody>
          <a:bodyPr/>
          <a:lstStyle/>
          <a:p>
            <a:r>
              <a:rPr lang="en-GB"/>
              <a:t>Final Presentation Day, ESTEC, The Netherlands</a:t>
            </a:r>
          </a:p>
        </p:txBody>
      </p:sp>
      <p:sp>
        <p:nvSpPr>
          <p:cNvPr id="9" name="Slide Number Placeholder 8"/>
          <p:cNvSpPr>
            <a:spLocks noGrp="1"/>
          </p:cNvSpPr>
          <p:nvPr>
            <p:ph type="sldNum" sz="quarter" idx="12"/>
          </p:nvPr>
        </p:nvSpPr>
        <p:spPr/>
        <p:txBody>
          <a:bodyPr/>
          <a:lstStyle/>
          <a:p>
            <a:fld id="{D52D9314-A8F3-465E-96B1-20F71C98FB46}"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52D9314-A8F3-465E-96B1-20F71C98FB46}" type="slidenum">
              <a:rPr lang="en-GB" smtClean="0"/>
              <a:t>‹#›</a:t>
            </a:fld>
            <a:endParaRPr lang="en-GB"/>
          </a:p>
        </p:txBody>
      </p:sp>
      <p:sp>
        <p:nvSpPr>
          <p:cNvPr id="6" name="Date Placeholder 3"/>
          <p:cNvSpPr>
            <a:spLocks noGrp="1"/>
          </p:cNvSpPr>
          <p:nvPr>
            <p:ph type="dt" sz="half" idx="10"/>
          </p:nvPr>
        </p:nvSpPr>
        <p:spPr>
          <a:xfrm rot="16200000">
            <a:off x="8391496" y="3318128"/>
            <a:ext cx="864096" cy="365760"/>
          </a:xfrm>
          <a:prstGeom prst="rect">
            <a:avLst/>
          </a:prstGeom>
        </p:spPr>
        <p:txBody>
          <a:bodyPr anchor="ctr" anchorCtr="0"/>
          <a:lstStyle>
            <a:lvl1pPr>
              <a:defRPr sz="1000"/>
            </a:lvl1pPr>
          </a:lstStyle>
          <a:p>
            <a:pPr algn="ctr"/>
            <a:r>
              <a:rPr lang="en-US"/>
              <a:t>17/12/2019</a:t>
            </a:r>
            <a:endParaRPr lang="en-GB" dirty="0"/>
          </a:p>
        </p:txBody>
      </p:sp>
      <p:sp>
        <p:nvSpPr>
          <p:cNvPr id="7" name="Footer Placeholder 4"/>
          <p:cNvSpPr>
            <a:spLocks noGrp="1"/>
          </p:cNvSpPr>
          <p:nvPr>
            <p:ph type="ftr" sz="quarter" idx="11"/>
          </p:nvPr>
        </p:nvSpPr>
        <p:spPr>
          <a:xfrm rot="16200000">
            <a:off x="8082431" y="4491288"/>
            <a:ext cx="1482225" cy="365760"/>
          </a:xfrm>
          <a:prstGeom prst="rect">
            <a:avLst/>
          </a:prstGeom>
        </p:spPr>
        <p:txBody>
          <a:bodyPr anchor="ctr" anchorCtr="0"/>
          <a:lstStyle>
            <a:lvl1pPr algn="ctr">
              <a:defRPr sz="1000"/>
            </a:lvl1pPr>
          </a:lstStyle>
          <a:p>
            <a:r>
              <a:rPr lang="en-GB" dirty="0"/>
              <a:t>Final Presentation Day, ESTEC, The Netherlands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8189033" y="2274011"/>
            <a:ext cx="1224135" cy="365760"/>
          </a:xfrm>
          <a:prstGeom prst="rect">
            <a:avLst/>
          </a:prstGeom>
        </p:spPr>
        <p:txBody>
          <a:bodyPr/>
          <a:lstStyle/>
          <a:p>
            <a:r>
              <a:rPr lang="en-US"/>
              <a:t>17/12/2019</a:t>
            </a:r>
            <a:endParaRPr lang="en-GB"/>
          </a:p>
        </p:txBody>
      </p:sp>
      <p:sp>
        <p:nvSpPr>
          <p:cNvPr id="3" name="Footer Placeholder 2"/>
          <p:cNvSpPr>
            <a:spLocks noGrp="1"/>
          </p:cNvSpPr>
          <p:nvPr>
            <p:ph type="ftr" sz="quarter" idx="11"/>
          </p:nvPr>
        </p:nvSpPr>
        <p:spPr>
          <a:xfrm rot="16200000">
            <a:off x="7663944" y="4095244"/>
            <a:ext cx="2274313" cy="365760"/>
          </a:xfrm>
          <a:prstGeom prst="rect">
            <a:avLst/>
          </a:prstGeom>
        </p:spPr>
        <p:txBody>
          <a:bodyPr/>
          <a:lstStyle/>
          <a:p>
            <a:r>
              <a:rPr lang="en-GB"/>
              <a:t>Final Presentation Day, ESTEC, The Netherlands</a:t>
            </a:r>
          </a:p>
        </p:txBody>
      </p:sp>
      <p:sp>
        <p:nvSpPr>
          <p:cNvPr id="4" name="Slide Number Placeholder 3"/>
          <p:cNvSpPr>
            <a:spLocks noGrp="1"/>
          </p:cNvSpPr>
          <p:nvPr>
            <p:ph type="sldNum" sz="quarter" idx="12"/>
          </p:nvPr>
        </p:nvSpPr>
        <p:spPr/>
        <p:txBody>
          <a:bodyPr/>
          <a:lstStyle/>
          <a:p>
            <a:fld id="{D52D9314-A8F3-465E-96B1-20F71C98FB46}"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16200000">
            <a:off x="8189033" y="2274011"/>
            <a:ext cx="1224135" cy="365760"/>
          </a:xfrm>
          <a:prstGeom prst="rect">
            <a:avLst/>
          </a:prstGeom>
        </p:spPr>
        <p:txBody>
          <a:bodyPr/>
          <a:lstStyle/>
          <a:p>
            <a:r>
              <a:rPr lang="en-US"/>
              <a:t>17/12/2019</a:t>
            </a:r>
            <a:endParaRPr lang="en-GB"/>
          </a:p>
        </p:txBody>
      </p:sp>
      <p:sp>
        <p:nvSpPr>
          <p:cNvPr id="6" name="Footer Placeholder 5"/>
          <p:cNvSpPr>
            <a:spLocks noGrp="1"/>
          </p:cNvSpPr>
          <p:nvPr>
            <p:ph type="ftr" sz="quarter" idx="11"/>
          </p:nvPr>
        </p:nvSpPr>
        <p:spPr>
          <a:xfrm rot="16200000">
            <a:off x="7663944" y="4095244"/>
            <a:ext cx="2274313" cy="365760"/>
          </a:xfrm>
          <a:prstGeom prst="rect">
            <a:avLst/>
          </a:prstGeom>
        </p:spPr>
        <p:txBody>
          <a:bodyPr/>
          <a:lstStyle/>
          <a:p>
            <a:r>
              <a:rPr lang="en-GB"/>
              <a:t>Final Presentation Day, ESTEC, The Netherlands</a:t>
            </a:r>
          </a:p>
        </p:txBody>
      </p:sp>
      <p:sp>
        <p:nvSpPr>
          <p:cNvPr id="7" name="Slide Number Placeholder 6"/>
          <p:cNvSpPr>
            <a:spLocks noGrp="1"/>
          </p:cNvSpPr>
          <p:nvPr>
            <p:ph type="sldNum" sz="quarter" idx="12"/>
          </p:nvPr>
        </p:nvSpPr>
        <p:spPr/>
        <p:txBody>
          <a:bodyPr/>
          <a:lstStyle/>
          <a:p>
            <a:fld id="{D52D9314-A8F3-465E-96B1-20F71C98FB46}" type="slidenum">
              <a:rPr lang="en-GB" smtClean="0"/>
              <a:t>‹#›</a:t>
            </a:fld>
            <a:endParaRPr lang="en-GB"/>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rot="16200000">
            <a:off x="8189033" y="2274011"/>
            <a:ext cx="1224135" cy="365760"/>
          </a:xfrm>
          <a:prstGeom prst="rect">
            <a:avLst/>
          </a:prstGeom>
        </p:spPr>
        <p:txBody>
          <a:bodyPr/>
          <a:lstStyle/>
          <a:p>
            <a:r>
              <a:rPr lang="en-US"/>
              <a:t>17/12/2019</a:t>
            </a:r>
            <a:endParaRPr lang="en-GB"/>
          </a:p>
        </p:txBody>
      </p:sp>
      <p:sp>
        <p:nvSpPr>
          <p:cNvPr id="9" name="Slide Number Placeholder 8"/>
          <p:cNvSpPr>
            <a:spLocks noGrp="1"/>
          </p:cNvSpPr>
          <p:nvPr>
            <p:ph type="sldNum" sz="quarter" idx="11"/>
          </p:nvPr>
        </p:nvSpPr>
        <p:spPr/>
        <p:txBody>
          <a:bodyPr/>
          <a:lstStyle/>
          <a:p>
            <a:fld id="{D52D9314-A8F3-465E-96B1-20F71C98FB46}" type="slidenum">
              <a:rPr lang="en-GB" smtClean="0"/>
              <a:t>‹#›</a:t>
            </a:fld>
            <a:endParaRPr lang="en-GB"/>
          </a:p>
        </p:txBody>
      </p:sp>
      <p:sp>
        <p:nvSpPr>
          <p:cNvPr id="10" name="Footer Placeholder 9"/>
          <p:cNvSpPr>
            <a:spLocks noGrp="1"/>
          </p:cNvSpPr>
          <p:nvPr>
            <p:ph type="ftr" sz="quarter" idx="12"/>
          </p:nvPr>
        </p:nvSpPr>
        <p:spPr>
          <a:xfrm rot="16200000">
            <a:off x="7663944" y="4095244"/>
            <a:ext cx="2274313" cy="365760"/>
          </a:xfrm>
          <a:prstGeom prst="rect">
            <a:avLst/>
          </a:prstGeom>
        </p:spPr>
        <p:txBody>
          <a:bodyPr/>
          <a:lstStyle/>
          <a:p>
            <a:r>
              <a:rPr lang="en-GB"/>
              <a:t>Final Presentation Day, ESTEC, The Netherlands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18" Type="http://schemas.openxmlformats.org/officeDocument/2006/relationships/image" Target="../media/image7.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jpe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8481060" y="0"/>
            <a:ext cx="685800" cy="68801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8106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D52D9314-A8F3-465E-96B1-20F71C98FB46}" type="slidenum">
              <a:rPr lang="en-GB" smtClean="0"/>
              <a:t>‹#›</a:t>
            </a:fld>
            <a:endParaRPr lang="en-GB"/>
          </a:p>
        </p:txBody>
      </p:sp>
      <p:pic>
        <p:nvPicPr>
          <p:cNvPr id="1026" name="Picture 2" descr="C:\docs\dhconsultancy\dhc_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07651" y="35877"/>
            <a:ext cx="586898" cy="430713"/>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3"/>
          <p:cNvSpPr>
            <a:spLocks noGrp="1"/>
          </p:cNvSpPr>
          <p:nvPr>
            <p:ph type="dt" sz="half" idx="2"/>
          </p:nvPr>
        </p:nvSpPr>
        <p:spPr>
          <a:xfrm rot="16200000">
            <a:off x="8391496" y="3318128"/>
            <a:ext cx="864096" cy="365760"/>
          </a:xfrm>
          <a:prstGeom prst="rect">
            <a:avLst/>
          </a:prstGeom>
        </p:spPr>
        <p:txBody>
          <a:bodyPr anchor="ctr" anchorCtr="0"/>
          <a:lstStyle>
            <a:lvl1pPr>
              <a:defRPr sz="1000"/>
            </a:lvl1pPr>
          </a:lstStyle>
          <a:p>
            <a:pPr algn="ctr"/>
            <a:r>
              <a:rPr lang="en-US"/>
              <a:t>17/12/2019</a:t>
            </a:r>
            <a:endParaRPr lang="en-GB" dirty="0"/>
          </a:p>
        </p:txBody>
      </p:sp>
      <p:sp>
        <p:nvSpPr>
          <p:cNvPr id="12" name="Footer Placeholder 4"/>
          <p:cNvSpPr>
            <a:spLocks noGrp="1"/>
          </p:cNvSpPr>
          <p:nvPr>
            <p:ph type="ftr" sz="quarter" idx="3"/>
          </p:nvPr>
        </p:nvSpPr>
        <p:spPr>
          <a:xfrm rot="16200000">
            <a:off x="8082431" y="4491288"/>
            <a:ext cx="1482225" cy="365760"/>
          </a:xfrm>
          <a:prstGeom prst="rect">
            <a:avLst/>
          </a:prstGeom>
        </p:spPr>
        <p:txBody>
          <a:bodyPr anchor="ctr" anchorCtr="0"/>
          <a:lstStyle>
            <a:lvl1pPr algn="ctr">
              <a:defRPr sz="1000"/>
            </a:lvl1pPr>
          </a:lstStyle>
          <a:p>
            <a:r>
              <a:rPr lang="en-GB" dirty="0"/>
              <a:t>Final Presentation Day, ESTEC, The Netherlands</a:t>
            </a:r>
          </a:p>
        </p:txBody>
      </p:sp>
      <p:pic>
        <p:nvPicPr>
          <p:cNvPr id="13" name="Picture 2" descr="C:\Projects\AO8554\docs\proposal\iasa_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32277" y="2519509"/>
            <a:ext cx="382534" cy="5341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Sites\SEPEM_ODI\server\images\radmod_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82661" y="2123302"/>
            <a:ext cx="681765" cy="396207"/>
          </a:xfrm>
          <a:prstGeom prst="rect">
            <a:avLst/>
          </a:prstGeom>
          <a:solidFill>
            <a:schemeClr val="bg1"/>
          </a:solidFill>
        </p:spPr>
      </p:pic>
      <p:pic>
        <p:nvPicPr>
          <p:cNvPr id="15" name="Picture 4" descr="C:\Sites\SEPEM_ODI\server\images\kc_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82661" y="1793302"/>
            <a:ext cx="681765" cy="330000"/>
          </a:xfrm>
          <a:prstGeom prst="rect">
            <a:avLst/>
          </a:prstGeom>
          <a:solidFill>
            <a:schemeClr val="bg1"/>
          </a:solidFill>
        </p:spPr>
      </p:pic>
      <p:pic>
        <p:nvPicPr>
          <p:cNvPr id="16" name="Picture 5"/>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p:blipFill>
        <p:spPr bwMode="auto">
          <a:xfrm rot="16200000">
            <a:off x="8159330" y="789800"/>
            <a:ext cx="1321200" cy="685797"/>
          </a:xfrm>
          <a:prstGeom prst="rect">
            <a:avLst/>
          </a:prstGeom>
          <a:solidFill>
            <a:schemeClr val="bg1"/>
          </a:solidFill>
          <a:ln>
            <a:noFill/>
          </a:ln>
          <a:effectLst/>
        </p:spPr>
      </p:pic>
      <p:pic>
        <p:nvPicPr>
          <p:cNvPr id="17" name="Picture 5"/>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p:blipFill>
        <p:spPr bwMode="auto">
          <a:xfrm rot="16200000">
            <a:off x="8162944" y="870215"/>
            <a:ext cx="1321200" cy="524967"/>
          </a:xfrm>
          <a:prstGeom prst="rect">
            <a:avLst/>
          </a:prstGeom>
          <a:solidFill>
            <a:schemeClr val="bg1"/>
          </a:solidFill>
          <a:ln>
            <a:noFill/>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6.tiff"/></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980729"/>
            <a:ext cx="7543800" cy="2664296"/>
          </a:xfrm>
        </p:spPr>
        <p:txBody>
          <a:bodyPr/>
          <a:lstStyle/>
          <a:p>
            <a:r>
              <a:rPr lang="en-GB" sz="5400" dirty="0"/>
              <a:t>VALIRENE: Radiation Belt Model Development and Validation</a:t>
            </a:r>
          </a:p>
        </p:txBody>
      </p:sp>
      <p:sp>
        <p:nvSpPr>
          <p:cNvPr id="9" name="Subtitle 8"/>
          <p:cNvSpPr>
            <a:spLocks noGrp="1"/>
          </p:cNvSpPr>
          <p:nvPr>
            <p:ph type="subTitle" idx="1"/>
          </p:nvPr>
        </p:nvSpPr>
        <p:spPr>
          <a:xfrm>
            <a:off x="685800" y="3717032"/>
            <a:ext cx="6461760" cy="2736304"/>
          </a:xfrm>
        </p:spPr>
        <p:txBody>
          <a:bodyPr>
            <a:normAutofit fontScale="85000" lnSpcReduction="10000"/>
          </a:bodyPr>
          <a:lstStyle/>
          <a:p>
            <a:r>
              <a:rPr lang="en-GB" dirty="0" err="1"/>
              <a:t>D.Heynderickx</a:t>
            </a:r>
            <a:br>
              <a:rPr lang="en-GB" dirty="0"/>
            </a:br>
            <a:r>
              <a:rPr lang="en-GB" i="1" dirty="0"/>
              <a:t>DH Consultancy BVBA, Leuven, Belgium</a:t>
            </a:r>
          </a:p>
          <a:p>
            <a:r>
              <a:rPr lang="en-GB" dirty="0"/>
              <a:t>I. Sandberg, C. Papadimitriou, S. </a:t>
            </a:r>
            <a:r>
              <a:rPr lang="en-GB" dirty="0" err="1"/>
              <a:t>Aminalragia-Giamini</a:t>
            </a:r>
            <a:br>
              <a:rPr lang="en-GB" dirty="0"/>
            </a:br>
            <a:r>
              <a:rPr lang="en-GB" i="1" dirty="0"/>
              <a:t>SPARC, Athens, Greece</a:t>
            </a:r>
          </a:p>
          <a:p>
            <a:r>
              <a:rPr lang="en-GB" dirty="0"/>
              <a:t>P. Truscott</a:t>
            </a:r>
            <a:br>
              <a:rPr lang="en-GB" dirty="0"/>
            </a:br>
            <a:r>
              <a:rPr lang="en-GB" i="1" dirty="0" err="1"/>
              <a:t>Kallisto</a:t>
            </a:r>
            <a:r>
              <a:rPr lang="en-GB" i="1" dirty="0"/>
              <a:t> Consultancy, Farnborough, UK</a:t>
            </a:r>
          </a:p>
          <a:p>
            <a:r>
              <a:rPr lang="en-GB" dirty="0"/>
              <a:t>F. Lei</a:t>
            </a:r>
            <a:br>
              <a:rPr lang="en-GB" dirty="0"/>
            </a:br>
            <a:r>
              <a:rPr lang="en-GB" i="1" dirty="0" err="1"/>
              <a:t>RadMod</a:t>
            </a:r>
            <a:r>
              <a:rPr lang="en-GB" i="1" dirty="0"/>
              <a:t> Research, Camberley, UK</a:t>
            </a:r>
          </a:p>
          <a:p>
            <a:r>
              <a:rPr lang="en-GB" dirty="0"/>
              <a:t>I.A. </a:t>
            </a:r>
            <a:r>
              <a:rPr lang="en-GB" dirty="0" err="1"/>
              <a:t>Daglis</a:t>
            </a:r>
            <a:br>
              <a:rPr lang="en-GB" dirty="0"/>
            </a:br>
            <a:r>
              <a:rPr lang="en-GB" i="1" dirty="0"/>
              <a:t>IASA &amp; National and </a:t>
            </a:r>
            <a:r>
              <a:rPr lang="en-GB" i="1" dirty="0" err="1"/>
              <a:t>Kapodistrian</a:t>
            </a:r>
            <a:r>
              <a:rPr lang="en-GB" i="1" dirty="0"/>
              <a:t> University of Athens, Athens, Greece</a:t>
            </a:r>
          </a:p>
        </p:txBody>
      </p:sp>
      <p:sp>
        <p:nvSpPr>
          <p:cNvPr id="4" name="Date Placeholder 3"/>
          <p:cNvSpPr>
            <a:spLocks noGrp="1"/>
          </p:cNvSpPr>
          <p:nvPr>
            <p:ph type="dt" sz="half" idx="10"/>
          </p:nvPr>
        </p:nvSpPr>
        <p:spPr/>
        <p:txBody>
          <a:bodyPr/>
          <a:lstStyle/>
          <a:p>
            <a:r>
              <a:rPr lang="en-US"/>
              <a:t>17/12/2019</a:t>
            </a:r>
            <a:endParaRPr lang="en-GB"/>
          </a:p>
        </p:txBody>
      </p:sp>
      <p:sp>
        <p:nvSpPr>
          <p:cNvPr id="5" name="Footer Placeholder 4"/>
          <p:cNvSpPr>
            <a:spLocks noGrp="1"/>
          </p:cNvSpPr>
          <p:nvPr>
            <p:ph type="ftr" sz="quarter" idx="11"/>
          </p:nvPr>
        </p:nvSpPr>
        <p:spPr/>
        <p:txBody>
          <a:bodyPr/>
          <a:lstStyle/>
          <a:p>
            <a:r>
              <a:rPr lang="en-GB"/>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1</a:t>
            </a:fld>
            <a:endParaRPr lang="en-GB" dirty="0"/>
          </a:p>
        </p:txBody>
      </p:sp>
    </p:spTree>
    <p:extLst>
      <p:ext uri="{BB962C8B-B14F-4D97-AF65-F5344CB8AC3E}">
        <p14:creationId xmlns:p14="http://schemas.microsoft.com/office/powerpoint/2010/main" val="3552160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Dataset Evaluation</a:t>
            </a:r>
          </a:p>
        </p:txBody>
      </p:sp>
      <p:sp>
        <p:nvSpPr>
          <p:cNvPr id="3" name="Content Placeholder 2"/>
          <p:cNvSpPr>
            <a:spLocks noGrp="1"/>
          </p:cNvSpPr>
          <p:nvPr>
            <p:ph idx="1"/>
          </p:nvPr>
        </p:nvSpPr>
        <p:spPr>
          <a:xfrm>
            <a:off x="457200" y="1600200"/>
            <a:ext cx="7620000" cy="4925144"/>
          </a:xfrm>
        </p:spPr>
        <p:txBody>
          <a:bodyPr>
            <a:normAutofit/>
          </a:bodyPr>
          <a:lstStyle/>
          <a:p>
            <a:pPr marL="179388" indent="-65088">
              <a:buNone/>
            </a:pPr>
            <a:r>
              <a:rPr lang="en-GB" u="sng" dirty="0"/>
              <a:t>Generation of summary plots that allow for the quick evaluation of a dataset and the detection of problematic channels</a:t>
            </a:r>
          </a:p>
          <a:p>
            <a:endParaRPr lang="en-GB" dirty="0"/>
          </a:p>
          <a:p>
            <a:r>
              <a:rPr lang="en-GB" dirty="0"/>
              <a:t>Time coverage of daily files</a:t>
            </a:r>
          </a:p>
          <a:p>
            <a:r>
              <a:rPr lang="en-GB" dirty="0"/>
              <a:t>Time coverage of measurements</a:t>
            </a:r>
          </a:p>
          <a:p>
            <a:r>
              <a:rPr lang="en-GB" dirty="0"/>
              <a:t>Magnetic Coordinate Coverage of measurements</a:t>
            </a:r>
          </a:p>
          <a:p>
            <a:r>
              <a:rPr lang="en-GB" dirty="0"/>
              <a:t>Distribution of measurements per channel</a:t>
            </a:r>
          </a:p>
          <a:p>
            <a:r>
              <a:rPr lang="en-GB" dirty="0"/>
              <a:t>Mean Spectra of concurrent valid measurements</a:t>
            </a:r>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10</a:t>
            </a:fld>
            <a:endParaRPr lang="en-GB"/>
          </a:p>
        </p:txBody>
      </p:sp>
    </p:spTree>
    <p:extLst>
      <p:ext uri="{BB962C8B-B14F-4D97-AF65-F5344CB8AC3E}">
        <p14:creationId xmlns:p14="http://schemas.microsoft.com/office/powerpoint/2010/main" val="1233121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Temporal coverage: data files</a:t>
            </a:r>
          </a:p>
        </p:txBody>
      </p:sp>
      <p:pic>
        <p:nvPicPr>
          <p:cNvPr id="7" name="Content Placeholder 6" descr="Figure_01.png"/>
          <p:cNvPicPr>
            <a:picLocks noGrp="1" noChangeAspect="1"/>
          </p:cNvPicPr>
          <p:nvPr>
            <p:ph idx="1"/>
          </p:nvPr>
        </p:nvPicPr>
        <p:blipFill>
          <a:blip r:embed="rId2"/>
          <a:stretch>
            <a:fillRect/>
          </a:stretch>
        </p:blipFill>
        <p:spPr>
          <a:xfrm>
            <a:off x="544439" y="1600200"/>
            <a:ext cx="7445521" cy="4924425"/>
          </a:xfrm>
        </p:spPr>
      </p:pic>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11</a:t>
            </a:fld>
            <a:endParaRPr lang="en-GB"/>
          </a:p>
        </p:txBody>
      </p:sp>
    </p:spTree>
    <p:extLst>
      <p:ext uri="{BB962C8B-B14F-4D97-AF65-F5344CB8AC3E}">
        <p14:creationId xmlns:p14="http://schemas.microsoft.com/office/powerpoint/2010/main" val="328404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Temporal coverage: measurements</a:t>
            </a:r>
          </a:p>
        </p:txBody>
      </p:sp>
      <p:pic>
        <p:nvPicPr>
          <p:cNvPr id="7" name="Content Placeholder 6" descr="Figure_02.png"/>
          <p:cNvPicPr>
            <a:picLocks noGrp="1" noChangeAspect="1"/>
          </p:cNvPicPr>
          <p:nvPr>
            <p:ph idx="1"/>
          </p:nvPr>
        </p:nvPicPr>
        <p:blipFill>
          <a:blip r:embed="rId2"/>
          <a:stretch>
            <a:fillRect/>
          </a:stretch>
        </p:blipFill>
        <p:spPr>
          <a:xfrm>
            <a:off x="560853" y="1600200"/>
            <a:ext cx="7412693" cy="4924425"/>
          </a:xfrm>
        </p:spPr>
      </p:pic>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12</a:t>
            </a:fld>
            <a:endParaRPr lang="en-GB"/>
          </a:p>
        </p:txBody>
      </p:sp>
    </p:spTree>
    <p:extLst>
      <p:ext uri="{BB962C8B-B14F-4D97-AF65-F5344CB8AC3E}">
        <p14:creationId xmlns:p14="http://schemas.microsoft.com/office/powerpoint/2010/main" val="1322829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Magnetic Coordinates coverage</a:t>
            </a:r>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13</a:t>
            </a:fld>
            <a:endParaRPr lang="en-GB"/>
          </a:p>
        </p:txBody>
      </p:sp>
      <p:pic>
        <p:nvPicPr>
          <p:cNvPr id="9" name="Content Placeholder 8" descr="Figure_03.png"/>
          <p:cNvPicPr>
            <a:picLocks noGrp="1" noChangeAspect="1"/>
          </p:cNvPicPr>
          <p:nvPr>
            <p:ph idx="1"/>
          </p:nvPr>
        </p:nvPicPr>
        <p:blipFill>
          <a:blip r:embed="rId2"/>
          <a:stretch>
            <a:fillRect/>
          </a:stretch>
        </p:blipFill>
        <p:spPr>
          <a:xfrm>
            <a:off x="457200" y="1744317"/>
            <a:ext cx="7620000" cy="4512365"/>
          </a:xfrm>
        </p:spPr>
      </p:pic>
      <p:sp>
        <p:nvSpPr>
          <p:cNvPr id="10" name="TextBox 9"/>
          <p:cNvSpPr txBox="1"/>
          <p:nvPr/>
        </p:nvSpPr>
        <p:spPr>
          <a:xfrm>
            <a:off x="785786" y="1428736"/>
            <a:ext cx="7072362" cy="369332"/>
          </a:xfrm>
          <a:prstGeom prst="rect">
            <a:avLst/>
          </a:prstGeom>
          <a:noFill/>
        </p:spPr>
        <p:txBody>
          <a:bodyPr wrap="square" rtlCol="0">
            <a:spAutoFit/>
          </a:bodyPr>
          <a:lstStyle/>
          <a:p>
            <a:pPr algn="ctr"/>
            <a:r>
              <a:rPr lang="en-US" b="1" dirty="0"/>
              <a:t>Number of  FEDO Measurements for RBSP-A </a:t>
            </a:r>
            <a:r>
              <a:rPr lang="en-US" b="1" dirty="0" err="1"/>
              <a:t>vs</a:t>
            </a:r>
            <a:r>
              <a:rPr lang="en-US" b="1" dirty="0"/>
              <a:t> L</a:t>
            </a:r>
            <a:endParaRPr lang="el-GR" b="1" dirty="0"/>
          </a:p>
        </p:txBody>
      </p:sp>
    </p:spTree>
    <p:extLst>
      <p:ext uri="{BB962C8B-B14F-4D97-AF65-F5344CB8AC3E}">
        <p14:creationId xmlns:p14="http://schemas.microsoft.com/office/powerpoint/2010/main" val="2605880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Magnetic Coordinates coverage</a:t>
            </a:r>
          </a:p>
        </p:txBody>
      </p:sp>
      <p:pic>
        <p:nvPicPr>
          <p:cNvPr id="7" name="Content Placeholder 6" descr="Figure_05.png"/>
          <p:cNvPicPr>
            <a:picLocks noGrp="1" noChangeAspect="1"/>
          </p:cNvPicPr>
          <p:nvPr>
            <p:ph idx="1"/>
          </p:nvPr>
        </p:nvPicPr>
        <p:blipFill>
          <a:blip r:embed="rId2"/>
          <a:stretch>
            <a:fillRect/>
          </a:stretch>
        </p:blipFill>
        <p:spPr>
          <a:xfrm>
            <a:off x="457200" y="1905988"/>
            <a:ext cx="7620000" cy="4312848"/>
          </a:xfrm>
        </p:spPr>
      </p:pic>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14</a:t>
            </a:fld>
            <a:endParaRPr lang="en-GB"/>
          </a:p>
        </p:txBody>
      </p:sp>
      <p:sp>
        <p:nvSpPr>
          <p:cNvPr id="8" name="TextBox 7"/>
          <p:cNvSpPr txBox="1"/>
          <p:nvPr/>
        </p:nvSpPr>
        <p:spPr>
          <a:xfrm>
            <a:off x="785786" y="1428736"/>
            <a:ext cx="7072362" cy="369332"/>
          </a:xfrm>
          <a:prstGeom prst="rect">
            <a:avLst/>
          </a:prstGeom>
          <a:noFill/>
        </p:spPr>
        <p:txBody>
          <a:bodyPr wrap="square" rtlCol="0">
            <a:spAutoFit/>
          </a:bodyPr>
          <a:lstStyle/>
          <a:p>
            <a:pPr algn="ctr"/>
            <a:r>
              <a:rPr lang="en-US" b="1" dirty="0"/>
              <a:t>Number of  FEDO Measurements for RBSP-A on an MLT </a:t>
            </a:r>
            <a:r>
              <a:rPr lang="en-US" b="1" dirty="0" err="1"/>
              <a:t>vs</a:t>
            </a:r>
            <a:r>
              <a:rPr lang="en-US" b="1" dirty="0"/>
              <a:t> L grid</a:t>
            </a:r>
            <a:endParaRPr lang="el-GR" b="1" dirty="0"/>
          </a:p>
        </p:txBody>
      </p:sp>
    </p:spTree>
    <p:extLst>
      <p:ext uri="{BB962C8B-B14F-4D97-AF65-F5344CB8AC3E}">
        <p14:creationId xmlns:p14="http://schemas.microsoft.com/office/powerpoint/2010/main" val="2813402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Magnetic Coordinates coverage</a:t>
            </a:r>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15</a:t>
            </a:fld>
            <a:endParaRPr lang="en-GB"/>
          </a:p>
        </p:txBody>
      </p:sp>
      <p:pic>
        <p:nvPicPr>
          <p:cNvPr id="9" name="Content Placeholder 8" descr="Figure_07.png"/>
          <p:cNvPicPr>
            <a:picLocks noGrp="1" noChangeAspect="1"/>
          </p:cNvPicPr>
          <p:nvPr>
            <p:ph idx="1"/>
          </p:nvPr>
        </p:nvPicPr>
        <p:blipFill>
          <a:blip r:embed="rId2"/>
          <a:stretch>
            <a:fillRect/>
          </a:stretch>
        </p:blipFill>
        <p:spPr>
          <a:xfrm>
            <a:off x="457200" y="1848262"/>
            <a:ext cx="7620000" cy="4304476"/>
          </a:xfrm>
        </p:spPr>
      </p:pic>
      <p:sp>
        <p:nvSpPr>
          <p:cNvPr id="10" name="TextBox 9"/>
          <p:cNvSpPr txBox="1"/>
          <p:nvPr/>
        </p:nvSpPr>
        <p:spPr>
          <a:xfrm>
            <a:off x="785786" y="1428736"/>
            <a:ext cx="7072362" cy="369332"/>
          </a:xfrm>
          <a:prstGeom prst="rect">
            <a:avLst/>
          </a:prstGeom>
          <a:noFill/>
        </p:spPr>
        <p:txBody>
          <a:bodyPr wrap="square" rtlCol="0">
            <a:spAutoFit/>
          </a:bodyPr>
          <a:lstStyle/>
          <a:p>
            <a:pPr algn="ctr"/>
            <a:r>
              <a:rPr lang="en-US" b="1" dirty="0"/>
              <a:t>Number of  FEDO Measurements for RBSP-A on an MLT </a:t>
            </a:r>
            <a:r>
              <a:rPr lang="en-US" b="1" dirty="0" err="1"/>
              <a:t>vs</a:t>
            </a:r>
            <a:r>
              <a:rPr lang="en-US" b="1" dirty="0"/>
              <a:t> </a:t>
            </a:r>
            <a:r>
              <a:rPr lang="en-US" b="1" dirty="0" err="1"/>
              <a:t>a</a:t>
            </a:r>
            <a:r>
              <a:rPr lang="en-US" b="1" baseline="-25000" dirty="0" err="1"/>
              <a:t>eq</a:t>
            </a:r>
            <a:r>
              <a:rPr lang="en-US" b="1" dirty="0"/>
              <a:t> grid</a:t>
            </a:r>
            <a:endParaRPr lang="el-GR" b="1" dirty="0"/>
          </a:p>
        </p:txBody>
      </p:sp>
    </p:spTree>
    <p:extLst>
      <p:ext uri="{BB962C8B-B14F-4D97-AF65-F5344CB8AC3E}">
        <p14:creationId xmlns:p14="http://schemas.microsoft.com/office/powerpoint/2010/main" val="854865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Flux Distributions per Channel</a:t>
            </a:r>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16</a:t>
            </a:fld>
            <a:endParaRPr lang="en-GB"/>
          </a:p>
        </p:txBody>
      </p:sp>
      <p:sp>
        <p:nvSpPr>
          <p:cNvPr id="10" name="TextBox 9"/>
          <p:cNvSpPr txBox="1"/>
          <p:nvPr/>
        </p:nvSpPr>
        <p:spPr>
          <a:xfrm>
            <a:off x="785786" y="1428736"/>
            <a:ext cx="7072362" cy="369332"/>
          </a:xfrm>
          <a:prstGeom prst="rect">
            <a:avLst/>
          </a:prstGeom>
          <a:noFill/>
        </p:spPr>
        <p:txBody>
          <a:bodyPr wrap="square" rtlCol="0">
            <a:spAutoFit/>
          </a:bodyPr>
          <a:lstStyle/>
          <a:p>
            <a:pPr algn="ctr"/>
            <a:r>
              <a:rPr lang="en-US" b="1" dirty="0"/>
              <a:t>Distributions of  FEDO Measurements for RBSP-A</a:t>
            </a:r>
            <a:endParaRPr lang="el-GR" b="1" dirty="0"/>
          </a:p>
        </p:txBody>
      </p:sp>
      <p:pic>
        <p:nvPicPr>
          <p:cNvPr id="11" name="Content Placeholder 10" descr="Figure_09.png"/>
          <p:cNvPicPr>
            <a:picLocks noGrp="1" noChangeAspect="1"/>
          </p:cNvPicPr>
          <p:nvPr>
            <p:ph idx="1"/>
          </p:nvPr>
        </p:nvPicPr>
        <p:blipFill>
          <a:blip r:embed="rId2"/>
          <a:stretch>
            <a:fillRect/>
          </a:stretch>
        </p:blipFill>
        <p:spPr>
          <a:xfrm>
            <a:off x="457200" y="1835265"/>
            <a:ext cx="7620000" cy="4330469"/>
          </a:xfrm>
        </p:spPr>
      </p:pic>
    </p:spTree>
    <p:extLst>
      <p:ext uri="{BB962C8B-B14F-4D97-AF65-F5344CB8AC3E}">
        <p14:creationId xmlns:p14="http://schemas.microsoft.com/office/powerpoint/2010/main" val="31023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Flux Distributions per Channel</a:t>
            </a:r>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17</a:t>
            </a:fld>
            <a:endParaRPr lang="en-GB"/>
          </a:p>
        </p:txBody>
      </p:sp>
      <p:sp>
        <p:nvSpPr>
          <p:cNvPr id="10" name="TextBox 9"/>
          <p:cNvSpPr txBox="1"/>
          <p:nvPr/>
        </p:nvSpPr>
        <p:spPr>
          <a:xfrm>
            <a:off x="785786" y="1428736"/>
            <a:ext cx="7072362" cy="369332"/>
          </a:xfrm>
          <a:prstGeom prst="rect">
            <a:avLst/>
          </a:prstGeom>
          <a:noFill/>
        </p:spPr>
        <p:txBody>
          <a:bodyPr wrap="square" rtlCol="0">
            <a:spAutoFit/>
          </a:bodyPr>
          <a:lstStyle/>
          <a:p>
            <a:pPr algn="ctr"/>
            <a:r>
              <a:rPr lang="en-US" b="1" dirty="0"/>
              <a:t>Distributions of  FEDO Measurements for RBSP-A</a:t>
            </a:r>
            <a:endParaRPr lang="el-GR" b="1" dirty="0"/>
          </a:p>
        </p:txBody>
      </p:sp>
      <p:pic>
        <p:nvPicPr>
          <p:cNvPr id="11" name="Content Placeholder 10" descr="Figure_09.png"/>
          <p:cNvPicPr>
            <a:picLocks noGrp="1" noChangeAspect="1"/>
          </p:cNvPicPr>
          <p:nvPr>
            <p:ph idx="1"/>
          </p:nvPr>
        </p:nvPicPr>
        <p:blipFill>
          <a:blip r:embed="rId2"/>
          <a:stretch>
            <a:fillRect/>
          </a:stretch>
        </p:blipFill>
        <p:spPr>
          <a:xfrm>
            <a:off x="457200" y="1835265"/>
            <a:ext cx="7620000" cy="4330469"/>
          </a:xfrm>
        </p:spPr>
      </p:pic>
      <p:sp>
        <p:nvSpPr>
          <p:cNvPr id="12" name="TextBox 11"/>
          <p:cNvSpPr txBox="1"/>
          <p:nvPr/>
        </p:nvSpPr>
        <p:spPr>
          <a:xfrm>
            <a:off x="142844" y="6357958"/>
            <a:ext cx="2071702" cy="369332"/>
          </a:xfrm>
          <a:prstGeom prst="rect">
            <a:avLst/>
          </a:prstGeom>
          <a:noFill/>
        </p:spPr>
        <p:txBody>
          <a:bodyPr wrap="square" rtlCol="0">
            <a:spAutoFit/>
          </a:bodyPr>
          <a:lstStyle/>
          <a:p>
            <a:pPr algn="ctr"/>
            <a:r>
              <a:rPr lang="en-US" b="1" dirty="0">
                <a:solidFill>
                  <a:srgbClr val="FF0000"/>
                </a:solidFill>
              </a:rPr>
              <a:t>flagged channels</a:t>
            </a:r>
            <a:endParaRPr lang="el-GR" b="1" dirty="0">
              <a:solidFill>
                <a:srgbClr val="FF0000"/>
              </a:solidFill>
            </a:endParaRPr>
          </a:p>
        </p:txBody>
      </p:sp>
      <p:cxnSp>
        <p:nvCxnSpPr>
          <p:cNvPr id="13" name="Straight Arrow Connector 12"/>
          <p:cNvCxnSpPr>
            <a:stCxn id="12" idx="0"/>
          </p:cNvCxnSpPr>
          <p:nvPr/>
        </p:nvCxnSpPr>
        <p:spPr>
          <a:xfrm rot="16200000" flipV="1">
            <a:off x="267860" y="5447123"/>
            <a:ext cx="1571636" cy="2500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2" idx="0"/>
          </p:cNvCxnSpPr>
          <p:nvPr/>
        </p:nvCxnSpPr>
        <p:spPr>
          <a:xfrm rot="5400000" flipH="1" flipV="1">
            <a:off x="410739" y="5554282"/>
            <a:ext cx="1571632" cy="357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2" idx="0"/>
          </p:cNvCxnSpPr>
          <p:nvPr/>
        </p:nvCxnSpPr>
        <p:spPr>
          <a:xfrm rot="5400000" flipH="1" flipV="1">
            <a:off x="1410870" y="4625589"/>
            <a:ext cx="1500194" cy="19645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3872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Flux Distributions per Channel</a:t>
            </a:r>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18</a:t>
            </a:fld>
            <a:endParaRPr lang="en-GB"/>
          </a:p>
        </p:txBody>
      </p:sp>
      <p:sp>
        <p:nvSpPr>
          <p:cNvPr id="10" name="TextBox 9"/>
          <p:cNvSpPr txBox="1"/>
          <p:nvPr/>
        </p:nvSpPr>
        <p:spPr>
          <a:xfrm>
            <a:off x="785786" y="1428736"/>
            <a:ext cx="7072362" cy="369332"/>
          </a:xfrm>
          <a:prstGeom prst="rect">
            <a:avLst/>
          </a:prstGeom>
          <a:noFill/>
        </p:spPr>
        <p:txBody>
          <a:bodyPr wrap="square" rtlCol="0">
            <a:spAutoFit/>
          </a:bodyPr>
          <a:lstStyle/>
          <a:p>
            <a:pPr algn="ctr"/>
            <a:r>
              <a:rPr lang="en-US" b="1" dirty="0"/>
              <a:t>Distributions of  FEDO_CORR Measurements for RBSP-A</a:t>
            </a:r>
            <a:endParaRPr lang="el-GR" b="1" dirty="0"/>
          </a:p>
        </p:txBody>
      </p:sp>
      <p:pic>
        <p:nvPicPr>
          <p:cNvPr id="11" name="Content Placeholder 10" descr="Figure_09.png"/>
          <p:cNvPicPr>
            <a:picLocks noGrp="1" noChangeAspect="1"/>
          </p:cNvPicPr>
          <p:nvPr>
            <p:ph idx="1"/>
          </p:nvPr>
        </p:nvPicPr>
        <p:blipFill>
          <a:blip r:embed="rId2"/>
          <a:stretch>
            <a:fillRect/>
          </a:stretch>
        </p:blipFill>
        <p:spPr>
          <a:xfrm>
            <a:off x="457200" y="1835265"/>
            <a:ext cx="7620000" cy="4330469"/>
          </a:xfrm>
        </p:spPr>
      </p:pic>
      <p:sp>
        <p:nvSpPr>
          <p:cNvPr id="12" name="TextBox 11"/>
          <p:cNvSpPr txBox="1"/>
          <p:nvPr/>
        </p:nvSpPr>
        <p:spPr>
          <a:xfrm>
            <a:off x="142844" y="6357958"/>
            <a:ext cx="2071702" cy="369332"/>
          </a:xfrm>
          <a:prstGeom prst="rect">
            <a:avLst/>
          </a:prstGeom>
          <a:noFill/>
        </p:spPr>
        <p:txBody>
          <a:bodyPr wrap="square" rtlCol="0">
            <a:spAutoFit/>
          </a:bodyPr>
          <a:lstStyle/>
          <a:p>
            <a:pPr algn="ctr"/>
            <a:r>
              <a:rPr lang="en-US" b="1" dirty="0">
                <a:solidFill>
                  <a:srgbClr val="FF0000"/>
                </a:solidFill>
              </a:rPr>
              <a:t>flagged channels</a:t>
            </a:r>
            <a:endParaRPr lang="el-GR" b="1" dirty="0">
              <a:solidFill>
                <a:srgbClr val="FF0000"/>
              </a:solidFill>
            </a:endParaRPr>
          </a:p>
        </p:txBody>
      </p:sp>
      <p:cxnSp>
        <p:nvCxnSpPr>
          <p:cNvPr id="13" name="Straight Arrow Connector 12"/>
          <p:cNvCxnSpPr>
            <a:stCxn id="12" idx="0"/>
          </p:cNvCxnSpPr>
          <p:nvPr/>
        </p:nvCxnSpPr>
        <p:spPr>
          <a:xfrm rot="16200000" flipV="1">
            <a:off x="267860" y="5447123"/>
            <a:ext cx="1571636" cy="2500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2" idx="0"/>
          </p:cNvCxnSpPr>
          <p:nvPr/>
        </p:nvCxnSpPr>
        <p:spPr>
          <a:xfrm rot="5400000" flipH="1" flipV="1">
            <a:off x="410739" y="5554282"/>
            <a:ext cx="1571632" cy="357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2" idx="0"/>
          </p:cNvCxnSpPr>
          <p:nvPr/>
        </p:nvCxnSpPr>
        <p:spPr>
          <a:xfrm rot="5400000" flipH="1" flipV="1">
            <a:off x="1410870" y="4625589"/>
            <a:ext cx="1500194" cy="19645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286116" y="6357958"/>
            <a:ext cx="5072098" cy="369332"/>
          </a:xfrm>
          <a:prstGeom prst="rect">
            <a:avLst/>
          </a:prstGeom>
          <a:noFill/>
        </p:spPr>
        <p:txBody>
          <a:bodyPr wrap="square" rtlCol="0">
            <a:spAutoFit/>
          </a:bodyPr>
          <a:lstStyle/>
          <a:p>
            <a:pPr algn="ctr"/>
            <a:r>
              <a:rPr lang="en-US" b="1" dirty="0">
                <a:solidFill>
                  <a:srgbClr val="00B050"/>
                </a:solidFill>
              </a:rPr>
              <a:t>channels with significantly less measurements</a:t>
            </a:r>
            <a:endParaRPr lang="el-GR" b="1" dirty="0">
              <a:solidFill>
                <a:srgbClr val="00B050"/>
              </a:solidFill>
            </a:endParaRPr>
          </a:p>
        </p:txBody>
      </p:sp>
      <p:cxnSp>
        <p:nvCxnSpPr>
          <p:cNvPr id="16" name="Straight Arrow Connector 15"/>
          <p:cNvCxnSpPr>
            <a:stCxn id="14" idx="0"/>
          </p:cNvCxnSpPr>
          <p:nvPr/>
        </p:nvCxnSpPr>
        <p:spPr>
          <a:xfrm rot="16200000" flipV="1">
            <a:off x="2982505" y="3518297"/>
            <a:ext cx="2428892" cy="3250429"/>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0"/>
          </p:cNvCxnSpPr>
          <p:nvPr/>
        </p:nvCxnSpPr>
        <p:spPr>
          <a:xfrm rot="16200000" flipV="1">
            <a:off x="3554008" y="4089800"/>
            <a:ext cx="2428892" cy="2107423"/>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4" idx="0"/>
          </p:cNvCxnSpPr>
          <p:nvPr/>
        </p:nvCxnSpPr>
        <p:spPr>
          <a:xfrm rot="16200000" flipV="1">
            <a:off x="4875612" y="5411404"/>
            <a:ext cx="1714512" cy="178595"/>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4" idx="0"/>
          </p:cNvCxnSpPr>
          <p:nvPr/>
        </p:nvCxnSpPr>
        <p:spPr>
          <a:xfrm rot="5400000" flipH="1" flipV="1">
            <a:off x="5018488" y="5447123"/>
            <a:ext cx="1714512" cy="107159"/>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6803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Mean Spectra</a:t>
            </a:r>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19</a:t>
            </a:fld>
            <a:endParaRPr lang="en-GB"/>
          </a:p>
        </p:txBody>
      </p:sp>
      <p:pic>
        <p:nvPicPr>
          <p:cNvPr id="9" name="Content Placeholder 8" descr="crees_mea_figure_10.png"/>
          <p:cNvPicPr>
            <a:picLocks noGrp="1" noChangeAspect="1"/>
          </p:cNvPicPr>
          <p:nvPr>
            <p:ph idx="1"/>
          </p:nvPr>
        </p:nvPicPr>
        <p:blipFill>
          <a:blip r:embed="rId2" cstate="print"/>
          <a:stretch>
            <a:fillRect/>
          </a:stretch>
        </p:blipFill>
        <p:spPr>
          <a:xfrm>
            <a:off x="457200" y="1784701"/>
            <a:ext cx="7620000" cy="4431597"/>
          </a:xfrm>
        </p:spPr>
      </p:pic>
      <p:sp>
        <p:nvSpPr>
          <p:cNvPr id="14" name="TextBox 13"/>
          <p:cNvSpPr txBox="1"/>
          <p:nvPr/>
        </p:nvSpPr>
        <p:spPr>
          <a:xfrm>
            <a:off x="785786" y="1428736"/>
            <a:ext cx="7072362" cy="369332"/>
          </a:xfrm>
          <a:prstGeom prst="rect">
            <a:avLst/>
          </a:prstGeom>
          <a:noFill/>
        </p:spPr>
        <p:txBody>
          <a:bodyPr wrap="square" rtlCol="0">
            <a:spAutoFit/>
          </a:bodyPr>
          <a:lstStyle/>
          <a:p>
            <a:pPr algn="ctr"/>
            <a:r>
              <a:rPr lang="en-US" b="1" dirty="0"/>
              <a:t>Mean Spectra of concurrent valid FEDO measurements for CRRES/MEA</a:t>
            </a:r>
            <a:endParaRPr lang="el-GR" b="1" dirty="0"/>
          </a:p>
        </p:txBody>
      </p:sp>
    </p:spTree>
    <p:extLst>
      <p:ext uri="{BB962C8B-B14F-4D97-AF65-F5344CB8AC3E}">
        <p14:creationId xmlns:p14="http://schemas.microsoft.com/office/powerpoint/2010/main" val="1385819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Project info</a:t>
            </a:r>
          </a:p>
        </p:txBody>
      </p:sp>
      <p:sp>
        <p:nvSpPr>
          <p:cNvPr id="3" name="Content Placeholder 2"/>
          <p:cNvSpPr>
            <a:spLocks noGrp="1"/>
          </p:cNvSpPr>
          <p:nvPr>
            <p:ph idx="1"/>
          </p:nvPr>
        </p:nvSpPr>
        <p:spPr>
          <a:xfrm>
            <a:off x="457200" y="1268760"/>
            <a:ext cx="7620000" cy="5256584"/>
          </a:xfrm>
        </p:spPr>
        <p:txBody>
          <a:bodyPr>
            <a:normAutofit/>
          </a:bodyPr>
          <a:lstStyle/>
          <a:p>
            <a:r>
              <a:rPr lang="en-GB" dirty="0"/>
              <a:t>Radiation Belt Model Development and Validation: AP9/AE9/SPM models (IRENE, hence VALIRENE)</a:t>
            </a:r>
          </a:p>
          <a:p>
            <a:r>
              <a:rPr lang="en-GB" dirty="0"/>
              <a:t>ESA Contract No 4000117974/16/NL/LF</a:t>
            </a:r>
          </a:p>
          <a:p>
            <a:r>
              <a:rPr lang="en-GB" dirty="0"/>
              <a:t>Consortium</a:t>
            </a:r>
          </a:p>
          <a:p>
            <a:pPr lvl="1"/>
            <a:r>
              <a:rPr lang="en-GB" dirty="0"/>
              <a:t>DH Consultancy (Belgium, D. </a:t>
            </a:r>
            <a:r>
              <a:rPr lang="en-GB" dirty="0" err="1"/>
              <a:t>Heynderickx</a:t>
            </a:r>
            <a:r>
              <a:rPr lang="en-GB" dirty="0"/>
              <a:t>): prime contractor</a:t>
            </a:r>
          </a:p>
          <a:p>
            <a:pPr lvl="1"/>
            <a:r>
              <a:rPr lang="en-GB" dirty="0"/>
              <a:t>SPARC (Greece; I. Sandberg, C. Papadimitriou, S.A. </a:t>
            </a:r>
            <a:r>
              <a:rPr lang="en-GB" dirty="0" err="1"/>
              <a:t>Aminalragia-Giamini</a:t>
            </a:r>
            <a:r>
              <a:rPr lang="en-GB" dirty="0"/>
              <a:t>)</a:t>
            </a:r>
          </a:p>
          <a:p>
            <a:pPr lvl="1"/>
            <a:r>
              <a:rPr lang="en-GB" dirty="0" err="1"/>
              <a:t>Kallisto</a:t>
            </a:r>
            <a:r>
              <a:rPr lang="en-GB" dirty="0"/>
              <a:t> Consultancy (UK, P. Truscott)</a:t>
            </a:r>
          </a:p>
          <a:p>
            <a:pPr lvl="1"/>
            <a:r>
              <a:rPr lang="en-GB" dirty="0" err="1"/>
              <a:t>RadMod</a:t>
            </a:r>
            <a:r>
              <a:rPr lang="en-GB" dirty="0"/>
              <a:t> Research (UK, F. Lei)</a:t>
            </a:r>
          </a:p>
          <a:p>
            <a:pPr lvl="1"/>
            <a:r>
              <a:rPr lang="en-GB" dirty="0"/>
              <a:t>IASA &amp; National and </a:t>
            </a:r>
            <a:r>
              <a:rPr lang="en-GB" dirty="0" err="1"/>
              <a:t>Kapodistrian</a:t>
            </a:r>
            <a:r>
              <a:rPr lang="en-GB" dirty="0"/>
              <a:t> University of Athens (Greece, I. </a:t>
            </a:r>
            <a:r>
              <a:rPr lang="en-GB" dirty="0" err="1"/>
              <a:t>Daglis</a:t>
            </a:r>
            <a:r>
              <a:rPr lang="en-GB" dirty="0"/>
              <a:t>)</a:t>
            </a:r>
          </a:p>
          <a:p>
            <a:pPr lvl="1"/>
            <a:r>
              <a:rPr lang="en-GB" dirty="0"/>
              <a:t>Consultants: British Antarctic Survey (UK; A.R. </a:t>
            </a:r>
            <a:r>
              <a:rPr lang="en-GB" dirty="0" err="1"/>
              <a:t>Lozinski</a:t>
            </a:r>
            <a:r>
              <a:rPr lang="en-GB" dirty="0"/>
              <a:t>, R.B. Horne)</a:t>
            </a:r>
          </a:p>
          <a:p>
            <a:r>
              <a:rPr lang="en-GB" dirty="0"/>
              <a:t>ESA Technical Officers: H. Evans, P. </a:t>
            </a:r>
            <a:r>
              <a:rPr lang="en-GB" dirty="0" err="1"/>
              <a:t>Jiggens</a:t>
            </a:r>
            <a:endParaRPr lang="en-GB" dirty="0"/>
          </a:p>
          <a:p>
            <a:pPr lvl="1"/>
            <a:endParaRPr lang="en-GB" dirty="0"/>
          </a:p>
        </p:txBody>
      </p:sp>
      <p:sp>
        <p:nvSpPr>
          <p:cNvPr id="4" name="Date Placeholder 3"/>
          <p:cNvSpPr>
            <a:spLocks noGrp="1"/>
          </p:cNvSpPr>
          <p:nvPr>
            <p:ph type="dt" sz="half" idx="10"/>
          </p:nvPr>
        </p:nvSpPr>
        <p:spPr/>
        <p:txBody>
          <a:bodyPr/>
          <a:lstStyle/>
          <a:p>
            <a:r>
              <a:rPr lang="en-US"/>
              <a:t>17/12/2019</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2</a:t>
            </a:fld>
            <a:endParaRPr lang="en-GB"/>
          </a:p>
        </p:txBody>
      </p:sp>
    </p:spTree>
    <p:extLst>
      <p:ext uri="{BB962C8B-B14F-4D97-AF65-F5344CB8AC3E}">
        <p14:creationId xmlns:p14="http://schemas.microsoft.com/office/powerpoint/2010/main" val="4240683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Dataset Cleaning</a:t>
            </a:r>
          </a:p>
        </p:txBody>
      </p:sp>
      <p:sp>
        <p:nvSpPr>
          <p:cNvPr id="3" name="Content Placeholder 2"/>
          <p:cNvSpPr>
            <a:spLocks noGrp="1"/>
          </p:cNvSpPr>
          <p:nvPr>
            <p:ph idx="1"/>
          </p:nvPr>
        </p:nvSpPr>
        <p:spPr>
          <a:xfrm>
            <a:off x="457200" y="1600200"/>
            <a:ext cx="7620000" cy="4925144"/>
          </a:xfrm>
        </p:spPr>
        <p:txBody>
          <a:bodyPr>
            <a:normAutofit lnSpcReduction="10000"/>
          </a:bodyPr>
          <a:lstStyle/>
          <a:p>
            <a:pPr marL="179388" indent="-65088">
              <a:buNone/>
            </a:pPr>
            <a:r>
              <a:rPr lang="en-GB" u="sng" dirty="0"/>
              <a:t>Combination of manual and automated methods for the removal of outliers</a:t>
            </a:r>
          </a:p>
          <a:p>
            <a:endParaRPr lang="en-GB" dirty="0"/>
          </a:p>
          <a:p>
            <a:r>
              <a:rPr lang="en-GB" dirty="0"/>
              <a:t>For each channel</a:t>
            </a:r>
          </a:p>
          <a:p>
            <a:pPr lvl="1"/>
            <a:r>
              <a:rPr lang="en-GB" dirty="0"/>
              <a:t>Remove FILL values</a:t>
            </a:r>
          </a:p>
          <a:p>
            <a:pPr lvl="1"/>
            <a:r>
              <a:rPr lang="en-GB" dirty="0"/>
              <a:t>Remove values that were flagged in the original data files</a:t>
            </a:r>
          </a:p>
          <a:p>
            <a:pPr lvl="1"/>
            <a:r>
              <a:rPr lang="en-GB" dirty="0"/>
              <a:t>Time Series Plots of the measurements with manual selection of outliers</a:t>
            </a:r>
          </a:p>
          <a:p>
            <a:pPr lvl="1"/>
            <a:r>
              <a:rPr lang="en-GB" dirty="0"/>
              <a:t>Adjacent channel cross plots with manual selection of outliers</a:t>
            </a:r>
          </a:p>
          <a:p>
            <a:pPr lvl="1"/>
            <a:r>
              <a:rPr lang="en-GB" dirty="0"/>
              <a:t>Statistical detection and flagging of outliers</a:t>
            </a:r>
          </a:p>
          <a:p>
            <a:pPr lvl="1"/>
            <a:endParaRPr lang="en-GB" dirty="0"/>
          </a:p>
          <a:p>
            <a:pPr marL="179388" indent="-65088">
              <a:buNone/>
            </a:pPr>
            <a:r>
              <a:rPr lang="en-GB" dirty="0"/>
              <a:t>Generation of a </a:t>
            </a:r>
            <a:r>
              <a:rPr lang="en-GB" dirty="0" err="1"/>
              <a:t>pdf</a:t>
            </a:r>
            <a:r>
              <a:rPr lang="en-GB" dirty="0"/>
              <a:t> report with the results of the cleaning and a summary with the final conclusions on the quality/usability of the dataset</a:t>
            </a:r>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20</a:t>
            </a:fld>
            <a:endParaRPr lang="en-GB"/>
          </a:p>
        </p:txBody>
      </p:sp>
    </p:spTree>
    <p:extLst>
      <p:ext uri="{BB962C8B-B14F-4D97-AF65-F5344CB8AC3E}">
        <p14:creationId xmlns:p14="http://schemas.microsoft.com/office/powerpoint/2010/main" val="2745134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Time Series Cleaning</a:t>
            </a:r>
          </a:p>
        </p:txBody>
      </p:sp>
      <p:pic>
        <p:nvPicPr>
          <p:cNvPr id="7" name="Content Placeholder 6" descr="xmm_ermd_TimeSeries_feio_10.png"/>
          <p:cNvPicPr>
            <a:picLocks noGrp="1" noChangeAspect="1"/>
          </p:cNvPicPr>
          <p:nvPr>
            <p:ph idx="1"/>
          </p:nvPr>
        </p:nvPicPr>
        <p:blipFill>
          <a:blip r:embed="rId2"/>
          <a:stretch>
            <a:fillRect/>
          </a:stretch>
        </p:blipFill>
        <p:spPr>
          <a:xfrm>
            <a:off x="491040" y="1925941"/>
            <a:ext cx="7552320" cy="4272943"/>
          </a:xfrm>
        </p:spPr>
      </p:pic>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21</a:t>
            </a:fld>
            <a:endParaRPr lang="en-GB"/>
          </a:p>
        </p:txBody>
      </p:sp>
    </p:spTree>
    <p:extLst>
      <p:ext uri="{BB962C8B-B14F-4D97-AF65-F5344CB8AC3E}">
        <p14:creationId xmlns:p14="http://schemas.microsoft.com/office/powerpoint/2010/main" val="3282196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Time Series Cleaning</a:t>
            </a:r>
          </a:p>
        </p:txBody>
      </p:sp>
      <p:pic>
        <p:nvPicPr>
          <p:cNvPr id="7" name="Content Placeholder 6" descr="xmm_ermd_TimeSeries_feio_10.png"/>
          <p:cNvPicPr>
            <a:picLocks noGrp="1" noChangeAspect="1"/>
          </p:cNvPicPr>
          <p:nvPr>
            <p:ph idx="1"/>
          </p:nvPr>
        </p:nvPicPr>
        <p:blipFill>
          <a:blip r:embed="rId2"/>
          <a:stretch>
            <a:fillRect/>
          </a:stretch>
        </p:blipFill>
        <p:spPr>
          <a:xfrm>
            <a:off x="491040" y="1925941"/>
            <a:ext cx="7552320" cy="4272943"/>
          </a:xfrm>
        </p:spPr>
      </p:pic>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22</a:t>
            </a:fld>
            <a:endParaRPr lang="en-GB"/>
          </a:p>
        </p:txBody>
      </p:sp>
      <p:sp>
        <p:nvSpPr>
          <p:cNvPr id="8" name="TextBox 7"/>
          <p:cNvSpPr txBox="1"/>
          <p:nvPr/>
        </p:nvSpPr>
        <p:spPr>
          <a:xfrm>
            <a:off x="71406" y="6286520"/>
            <a:ext cx="3643338" cy="369332"/>
          </a:xfrm>
          <a:prstGeom prst="rect">
            <a:avLst/>
          </a:prstGeom>
          <a:noFill/>
        </p:spPr>
        <p:txBody>
          <a:bodyPr wrap="square" rtlCol="0">
            <a:spAutoFit/>
          </a:bodyPr>
          <a:lstStyle/>
          <a:p>
            <a:pPr algn="ctr"/>
            <a:r>
              <a:rPr lang="en-US" b="1" dirty="0">
                <a:solidFill>
                  <a:srgbClr val="FF0000"/>
                </a:solidFill>
              </a:rPr>
              <a:t>initial period of suspicious behavior</a:t>
            </a:r>
            <a:endParaRPr lang="el-GR" b="1" dirty="0">
              <a:solidFill>
                <a:srgbClr val="FF0000"/>
              </a:solidFill>
            </a:endParaRPr>
          </a:p>
        </p:txBody>
      </p:sp>
      <p:sp>
        <p:nvSpPr>
          <p:cNvPr id="9" name="Right Brace 8"/>
          <p:cNvSpPr/>
          <p:nvPr/>
        </p:nvSpPr>
        <p:spPr>
          <a:xfrm rot="5400000">
            <a:off x="1750199" y="5679297"/>
            <a:ext cx="285752" cy="785818"/>
          </a:xfrm>
          <a:prstGeom prst="righ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l-GR"/>
          </a:p>
        </p:txBody>
      </p:sp>
      <p:sp>
        <p:nvSpPr>
          <p:cNvPr id="10" name="TextBox 9"/>
          <p:cNvSpPr txBox="1"/>
          <p:nvPr/>
        </p:nvSpPr>
        <p:spPr>
          <a:xfrm>
            <a:off x="5214942" y="1571612"/>
            <a:ext cx="3643338" cy="369332"/>
          </a:xfrm>
          <a:prstGeom prst="rect">
            <a:avLst/>
          </a:prstGeom>
          <a:noFill/>
        </p:spPr>
        <p:txBody>
          <a:bodyPr wrap="square" rtlCol="0">
            <a:spAutoFit/>
          </a:bodyPr>
          <a:lstStyle/>
          <a:p>
            <a:pPr algn="ctr"/>
            <a:r>
              <a:rPr lang="en-US" b="1" dirty="0">
                <a:solidFill>
                  <a:srgbClr val="FF0000"/>
                </a:solidFill>
              </a:rPr>
              <a:t>systematic errors</a:t>
            </a:r>
            <a:endParaRPr lang="el-GR" b="1" dirty="0">
              <a:solidFill>
                <a:srgbClr val="FF0000"/>
              </a:solidFill>
            </a:endParaRPr>
          </a:p>
        </p:txBody>
      </p:sp>
      <p:cxnSp>
        <p:nvCxnSpPr>
          <p:cNvPr id="12" name="Straight Arrow Connector 11"/>
          <p:cNvCxnSpPr>
            <a:stCxn id="10" idx="2"/>
          </p:cNvCxnSpPr>
          <p:nvPr/>
        </p:nvCxnSpPr>
        <p:spPr>
          <a:xfrm rot="5400000">
            <a:off x="5988972" y="1738419"/>
            <a:ext cx="845114" cy="12501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2"/>
          </p:cNvCxnSpPr>
          <p:nvPr/>
        </p:nvCxnSpPr>
        <p:spPr>
          <a:xfrm rot="5400000">
            <a:off x="5953253" y="1488386"/>
            <a:ext cx="630800" cy="15359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0" idx="2"/>
          </p:cNvCxnSpPr>
          <p:nvPr/>
        </p:nvCxnSpPr>
        <p:spPr>
          <a:xfrm rot="5400000">
            <a:off x="5780729" y="1232282"/>
            <a:ext cx="547221" cy="19645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6418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Cross-Plots Cleaning</a:t>
            </a:r>
          </a:p>
        </p:txBody>
      </p:sp>
      <p:pic>
        <p:nvPicPr>
          <p:cNvPr id="13" name="Content Placeholder 12" descr="sampex_pet_Scatter_fpdu_11_before.png"/>
          <p:cNvPicPr>
            <a:picLocks noGrp="1" noChangeAspect="1"/>
          </p:cNvPicPr>
          <p:nvPr>
            <p:ph idx="1"/>
          </p:nvPr>
        </p:nvPicPr>
        <p:blipFill>
          <a:blip r:embed="rId2"/>
          <a:stretch>
            <a:fillRect/>
          </a:stretch>
        </p:blipFill>
        <p:spPr>
          <a:xfrm>
            <a:off x="491040" y="1864028"/>
            <a:ext cx="7552320" cy="4272943"/>
          </a:xfrm>
        </p:spPr>
      </p:pic>
      <p:sp>
        <p:nvSpPr>
          <p:cNvPr id="6" name="Slide Number Placeholder 5"/>
          <p:cNvSpPr>
            <a:spLocks noGrp="1"/>
          </p:cNvSpPr>
          <p:nvPr>
            <p:ph type="sldNum" sz="quarter" idx="12"/>
          </p:nvPr>
        </p:nvSpPr>
        <p:spPr/>
        <p:txBody>
          <a:bodyPr/>
          <a:lstStyle/>
          <a:p>
            <a:fld id="{51FB7B83-ADEA-4FEE-98ED-C3672CE64F07}" type="slidenum">
              <a:rPr lang="en-GB" smtClean="0"/>
              <a:pPr/>
              <a:t>23</a:t>
            </a:fld>
            <a:endParaRPr lang="en-GB"/>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14" name="TextBox 13"/>
          <p:cNvSpPr txBox="1"/>
          <p:nvPr/>
        </p:nvSpPr>
        <p:spPr>
          <a:xfrm>
            <a:off x="785786" y="1428736"/>
            <a:ext cx="7072362" cy="369332"/>
          </a:xfrm>
          <a:prstGeom prst="rect">
            <a:avLst/>
          </a:prstGeom>
          <a:noFill/>
        </p:spPr>
        <p:txBody>
          <a:bodyPr wrap="square" rtlCol="0">
            <a:spAutoFit/>
          </a:bodyPr>
          <a:lstStyle/>
          <a:p>
            <a:pPr algn="ctr"/>
            <a:r>
              <a:rPr lang="en-US" b="1" dirty="0"/>
              <a:t>SAMPEX/PET Scatter Plots of FPDU-11 </a:t>
            </a:r>
            <a:r>
              <a:rPr lang="en-US" b="1" dirty="0" err="1"/>
              <a:t>vs</a:t>
            </a:r>
            <a:r>
              <a:rPr lang="en-US" b="1" dirty="0"/>
              <a:t> FPDU-12 measurements </a:t>
            </a:r>
            <a:endParaRPr lang="el-GR" b="1" dirty="0"/>
          </a:p>
        </p:txBody>
      </p:sp>
    </p:spTree>
    <p:extLst>
      <p:ext uri="{BB962C8B-B14F-4D97-AF65-F5344CB8AC3E}">
        <p14:creationId xmlns:p14="http://schemas.microsoft.com/office/powerpoint/2010/main" val="3224641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Cross-Plots Cleaning</a:t>
            </a:r>
          </a:p>
        </p:txBody>
      </p:sp>
      <p:pic>
        <p:nvPicPr>
          <p:cNvPr id="13" name="Content Placeholder 12" descr="sampex_pet_Scatter_fpdu_11_before.png"/>
          <p:cNvPicPr>
            <a:picLocks noGrp="1" noChangeAspect="1"/>
          </p:cNvPicPr>
          <p:nvPr>
            <p:ph idx="1"/>
          </p:nvPr>
        </p:nvPicPr>
        <p:blipFill>
          <a:blip r:embed="rId2"/>
          <a:stretch>
            <a:fillRect/>
          </a:stretch>
        </p:blipFill>
        <p:spPr>
          <a:xfrm>
            <a:off x="491040" y="1864028"/>
            <a:ext cx="7552320" cy="4272943"/>
          </a:xfrm>
        </p:spPr>
      </p:pic>
      <p:sp>
        <p:nvSpPr>
          <p:cNvPr id="6" name="Slide Number Placeholder 5"/>
          <p:cNvSpPr>
            <a:spLocks noGrp="1"/>
          </p:cNvSpPr>
          <p:nvPr>
            <p:ph type="sldNum" sz="quarter" idx="12"/>
          </p:nvPr>
        </p:nvSpPr>
        <p:spPr/>
        <p:txBody>
          <a:bodyPr/>
          <a:lstStyle/>
          <a:p>
            <a:fld id="{51FB7B83-ADEA-4FEE-98ED-C3672CE64F07}" type="slidenum">
              <a:rPr lang="en-GB" smtClean="0"/>
              <a:pPr/>
              <a:t>24</a:t>
            </a:fld>
            <a:endParaRPr lang="en-GB"/>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14" name="TextBox 13"/>
          <p:cNvSpPr txBox="1"/>
          <p:nvPr/>
        </p:nvSpPr>
        <p:spPr>
          <a:xfrm>
            <a:off x="785786" y="1428736"/>
            <a:ext cx="7072362" cy="369332"/>
          </a:xfrm>
          <a:prstGeom prst="rect">
            <a:avLst/>
          </a:prstGeom>
          <a:noFill/>
        </p:spPr>
        <p:txBody>
          <a:bodyPr wrap="square" rtlCol="0">
            <a:spAutoFit/>
          </a:bodyPr>
          <a:lstStyle/>
          <a:p>
            <a:pPr algn="ctr"/>
            <a:r>
              <a:rPr lang="en-US" b="1" dirty="0"/>
              <a:t>SAMPEX/PET Scatter Plots of FPDU-11 </a:t>
            </a:r>
            <a:r>
              <a:rPr lang="en-US" b="1" dirty="0" err="1"/>
              <a:t>vs</a:t>
            </a:r>
            <a:r>
              <a:rPr lang="en-US" b="1" dirty="0"/>
              <a:t> FPDU-12 measurements </a:t>
            </a:r>
            <a:endParaRPr lang="el-GR" b="1" dirty="0"/>
          </a:p>
        </p:txBody>
      </p:sp>
      <p:sp>
        <p:nvSpPr>
          <p:cNvPr id="8" name="Oval 7"/>
          <p:cNvSpPr/>
          <p:nvPr/>
        </p:nvSpPr>
        <p:spPr>
          <a:xfrm rot="20674115">
            <a:off x="1120208" y="2083983"/>
            <a:ext cx="4633151" cy="18083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Oval 8"/>
          <p:cNvSpPr/>
          <p:nvPr/>
        </p:nvSpPr>
        <p:spPr>
          <a:xfrm>
            <a:off x="4500562" y="3929066"/>
            <a:ext cx="2857520" cy="18083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75579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Cross-Plots Cleaning</a:t>
            </a:r>
          </a:p>
        </p:txBody>
      </p:sp>
      <p:sp>
        <p:nvSpPr>
          <p:cNvPr id="6" name="Slide Number Placeholder 5"/>
          <p:cNvSpPr>
            <a:spLocks noGrp="1"/>
          </p:cNvSpPr>
          <p:nvPr>
            <p:ph type="sldNum" sz="quarter" idx="12"/>
          </p:nvPr>
        </p:nvSpPr>
        <p:spPr/>
        <p:txBody>
          <a:bodyPr/>
          <a:lstStyle/>
          <a:p>
            <a:fld id="{51FB7B83-ADEA-4FEE-98ED-C3672CE64F07}" type="slidenum">
              <a:rPr lang="en-GB" smtClean="0"/>
              <a:pPr/>
              <a:t>25</a:t>
            </a:fld>
            <a:endParaRPr lang="en-GB"/>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pic>
        <p:nvPicPr>
          <p:cNvPr id="8" name="Content Placeholder 7" descr="sampex_pet_Scatter_fpdu_11_after.png"/>
          <p:cNvPicPr>
            <a:picLocks noGrp="1" noChangeAspect="1"/>
          </p:cNvPicPr>
          <p:nvPr>
            <p:ph idx="1"/>
          </p:nvPr>
        </p:nvPicPr>
        <p:blipFill>
          <a:blip r:embed="rId2"/>
          <a:stretch>
            <a:fillRect/>
          </a:stretch>
        </p:blipFill>
        <p:spPr>
          <a:xfrm>
            <a:off x="491040" y="1864028"/>
            <a:ext cx="7552320" cy="4272943"/>
          </a:xfrm>
        </p:spPr>
      </p:pic>
      <p:sp>
        <p:nvSpPr>
          <p:cNvPr id="9" name="TextBox 8"/>
          <p:cNvSpPr txBox="1"/>
          <p:nvPr/>
        </p:nvSpPr>
        <p:spPr>
          <a:xfrm>
            <a:off x="785786" y="1285860"/>
            <a:ext cx="7072362" cy="646331"/>
          </a:xfrm>
          <a:prstGeom prst="rect">
            <a:avLst/>
          </a:prstGeom>
          <a:noFill/>
        </p:spPr>
        <p:txBody>
          <a:bodyPr wrap="square" rtlCol="0">
            <a:spAutoFit/>
          </a:bodyPr>
          <a:lstStyle/>
          <a:p>
            <a:pPr algn="ctr"/>
            <a:r>
              <a:rPr lang="en-US" b="1" dirty="0"/>
              <a:t>SAMPEX/PET Scatter Plots of FPDU-11 </a:t>
            </a:r>
            <a:r>
              <a:rPr lang="en-US" b="1" dirty="0" err="1"/>
              <a:t>vs</a:t>
            </a:r>
            <a:r>
              <a:rPr lang="en-US" b="1" dirty="0"/>
              <a:t> FPDU-12 measurements</a:t>
            </a:r>
          </a:p>
          <a:p>
            <a:pPr algn="ctr"/>
            <a:r>
              <a:rPr lang="en-US" b="1" dirty="0">
                <a:solidFill>
                  <a:srgbClr val="FF0000"/>
                </a:solidFill>
              </a:rPr>
              <a:t>AFTER CLEANING </a:t>
            </a:r>
            <a:endParaRPr lang="el-GR" b="1" dirty="0">
              <a:solidFill>
                <a:srgbClr val="FF0000"/>
              </a:solidFill>
            </a:endParaRPr>
          </a:p>
        </p:txBody>
      </p:sp>
    </p:spTree>
    <p:extLst>
      <p:ext uri="{BB962C8B-B14F-4D97-AF65-F5344CB8AC3E}">
        <p14:creationId xmlns:p14="http://schemas.microsoft.com/office/powerpoint/2010/main" val="1663774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Statistical Cleaning</a:t>
            </a:r>
          </a:p>
        </p:txBody>
      </p:sp>
      <p:sp>
        <p:nvSpPr>
          <p:cNvPr id="11" name="Content Placeholder 10"/>
          <p:cNvSpPr>
            <a:spLocks noGrp="1"/>
          </p:cNvSpPr>
          <p:nvPr>
            <p:ph sz="half" idx="1"/>
          </p:nvPr>
        </p:nvSpPr>
        <p:spPr>
          <a:xfrm>
            <a:off x="285720" y="1536192"/>
            <a:ext cx="3829080" cy="4590288"/>
          </a:xfrm>
        </p:spPr>
        <p:txBody>
          <a:bodyPr>
            <a:normAutofit/>
          </a:bodyPr>
          <a:lstStyle/>
          <a:p>
            <a:pPr marL="179388" indent="-65088">
              <a:buNone/>
            </a:pPr>
            <a:r>
              <a:rPr lang="en-US" sz="2000" dirty="0"/>
              <a:t>Identify and Flag outliers based on a moving median window (≈10 points)</a:t>
            </a:r>
          </a:p>
          <a:p>
            <a:endParaRPr lang="en-US" sz="2000" dirty="0"/>
          </a:p>
          <a:p>
            <a:r>
              <a:rPr lang="en-US" sz="2000" dirty="0"/>
              <a:t>Simple method</a:t>
            </a:r>
          </a:p>
          <a:p>
            <a:pPr>
              <a:buNone/>
            </a:pPr>
            <a:r>
              <a:rPr lang="en-US" sz="2000" dirty="0"/>
              <a:t>	x(</a:t>
            </a:r>
            <a:r>
              <a:rPr lang="en-US" sz="2000" dirty="0" err="1"/>
              <a:t>i</a:t>
            </a:r>
            <a:r>
              <a:rPr lang="en-US" sz="2000" dirty="0"/>
              <a:t>) &gt; k</a:t>
            </a:r>
            <a:r>
              <a:rPr lang="en-US" sz="2000" baseline="-25000" dirty="0"/>
              <a:t>1</a:t>
            </a:r>
            <a:r>
              <a:rPr lang="en-US" sz="2000" dirty="0"/>
              <a:t>∙MovMedian(</a:t>
            </a:r>
            <a:r>
              <a:rPr lang="en-US" sz="2000" dirty="0" err="1"/>
              <a:t>i</a:t>
            </a:r>
            <a:r>
              <a:rPr lang="en-US" sz="2000" dirty="0"/>
              <a:t>)</a:t>
            </a:r>
          </a:p>
          <a:p>
            <a:endParaRPr lang="en-US" sz="2000" dirty="0"/>
          </a:p>
          <a:p>
            <a:r>
              <a:rPr lang="en-US" sz="2000" dirty="0"/>
              <a:t>Advanced method</a:t>
            </a:r>
          </a:p>
          <a:p>
            <a:pPr>
              <a:buNone/>
            </a:pPr>
            <a:r>
              <a:rPr lang="en-US" sz="2000" dirty="0"/>
              <a:t>	x(</a:t>
            </a:r>
            <a:r>
              <a:rPr lang="en-US" sz="2000" dirty="0" err="1"/>
              <a:t>i</a:t>
            </a:r>
            <a:r>
              <a:rPr lang="en-US" sz="2000" dirty="0"/>
              <a:t>) &gt; </a:t>
            </a:r>
            <a:r>
              <a:rPr lang="en-US" sz="2000" dirty="0" err="1"/>
              <a:t>MovMedian</a:t>
            </a:r>
            <a:r>
              <a:rPr lang="en-US" sz="2000" dirty="0"/>
              <a:t>(</a:t>
            </a:r>
            <a:r>
              <a:rPr lang="en-US" sz="2000" dirty="0" err="1"/>
              <a:t>i</a:t>
            </a:r>
            <a:r>
              <a:rPr lang="en-US" sz="2000" dirty="0"/>
              <a:t>) + k</a:t>
            </a:r>
            <a:r>
              <a:rPr lang="en-US" sz="2000" baseline="-25000" dirty="0"/>
              <a:t>2</a:t>
            </a:r>
            <a:r>
              <a:rPr lang="en-US" sz="2000" dirty="0"/>
              <a:t>∙IQR(</a:t>
            </a:r>
            <a:r>
              <a:rPr lang="en-US" sz="2000" dirty="0" err="1"/>
              <a:t>i</a:t>
            </a:r>
            <a:r>
              <a:rPr lang="en-US" sz="2000" dirty="0"/>
              <a:t>)</a:t>
            </a:r>
          </a:p>
          <a:p>
            <a:pPr algn="ctr">
              <a:buNone/>
            </a:pPr>
            <a:r>
              <a:rPr lang="en-US" sz="2000" dirty="0"/>
              <a:t>	with IQR = q</a:t>
            </a:r>
            <a:r>
              <a:rPr lang="en-US" sz="2000" baseline="-25000" dirty="0"/>
              <a:t>75</a:t>
            </a:r>
            <a:r>
              <a:rPr lang="en-US" sz="2000" dirty="0"/>
              <a:t> – q</a:t>
            </a:r>
            <a:r>
              <a:rPr lang="en-US" sz="2000" baseline="-25000" dirty="0"/>
              <a:t>25</a:t>
            </a:r>
          </a:p>
          <a:p>
            <a:pPr algn="ctr">
              <a:buNone/>
            </a:pPr>
            <a:r>
              <a:rPr lang="en-US" sz="2000" dirty="0"/>
              <a:t>	(</a:t>
            </a:r>
            <a:r>
              <a:rPr lang="en-US" sz="2000" dirty="0" err="1"/>
              <a:t>Interquartile</a:t>
            </a:r>
            <a:r>
              <a:rPr lang="en-US" sz="2000" dirty="0"/>
              <a:t> Range)</a:t>
            </a:r>
            <a:endParaRPr lang="el-GR" sz="2000" dirty="0"/>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26</a:t>
            </a:fld>
            <a:endParaRPr lang="en-GB"/>
          </a:p>
        </p:txBody>
      </p:sp>
      <p:pic>
        <p:nvPicPr>
          <p:cNvPr id="13" name="Google Shape;208;p29" descr="A screenshot of a cell phone&#10;&#10;Description generated with very high confidence"/>
          <p:cNvPicPr preferRelativeResize="0">
            <a:picLocks noGrp="1"/>
          </p:cNvPicPr>
          <p:nvPr>
            <p:ph sz="half" idx="2"/>
          </p:nvPr>
        </p:nvPicPr>
        <p:blipFill rotWithShape="1">
          <a:blip r:embed="rId2">
            <a:alphaModFix/>
          </a:blip>
          <a:srcRect/>
          <a:stretch/>
        </p:blipFill>
        <p:spPr>
          <a:xfrm>
            <a:off x="3929058" y="1500174"/>
            <a:ext cx="4643470" cy="4643470"/>
          </a:xfrm>
          <a:prstGeom prst="rect">
            <a:avLst/>
          </a:prstGeom>
          <a:noFill/>
          <a:ln>
            <a:noFill/>
          </a:ln>
        </p:spPr>
      </p:pic>
    </p:spTree>
    <p:extLst>
      <p:ext uri="{BB962C8B-B14F-4D97-AF65-F5344CB8AC3E}">
        <p14:creationId xmlns:p14="http://schemas.microsoft.com/office/powerpoint/2010/main" val="2008410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Dataset Cross-Calibration</a:t>
            </a:r>
          </a:p>
        </p:txBody>
      </p:sp>
      <p:sp>
        <p:nvSpPr>
          <p:cNvPr id="3" name="Content Placeholder 2"/>
          <p:cNvSpPr>
            <a:spLocks noGrp="1"/>
          </p:cNvSpPr>
          <p:nvPr>
            <p:ph idx="1"/>
          </p:nvPr>
        </p:nvSpPr>
        <p:spPr>
          <a:xfrm>
            <a:off x="457200" y="1600200"/>
            <a:ext cx="7620000" cy="4925144"/>
          </a:xfrm>
        </p:spPr>
        <p:txBody>
          <a:bodyPr>
            <a:normAutofit/>
          </a:bodyPr>
          <a:lstStyle/>
          <a:p>
            <a:pPr marL="179388" indent="-65088">
              <a:buNone/>
            </a:pPr>
            <a:r>
              <a:rPr lang="en-GB" u="sng" dirty="0"/>
              <a:t>Proton Dataset Cross-Calibration </a:t>
            </a:r>
          </a:p>
          <a:p>
            <a:pPr marL="179388" indent="-65088">
              <a:buNone/>
            </a:pPr>
            <a:r>
              <a:rPr lang="en-GB" dirty="0"/>
              <a:t>SEP-based </a:t>
            </a:r>
            <a:r>
              <a:rPr lang="en-GB" dirty="0" err="1"/>
              <a:t>xCal</a:t>
            </a:r>
            <a:r>
              <a:rPr lang="en-GB" dirty="0"/>
              <a:t>, using the SEPEM RDS v2.0 as Reference</a:t>
            </a:r>
          </a:p>
          <a:p>
            <a:pPr marL="179388" indent="-65088">
              <a:buNone/>
            </a:pPr>
            <a:endParaRPr lang="en-GB" dirty="0"/>
          </a:p>
          <a:p>
            <a:pPr marL="179388" indent="-65088"/>
            <a:r>
              <a:rPr lang="en-GB" dirty="0"/>
              <a:t> Find time periods for which the satellite was exposed to SEP radiation (e.g. L &gt; 10) </a:t>
            </a:r>
          </a:p>
          <a:p>
            <a:pPr marL="179388" indent="-65088"/>
            <a:r>
              <a:rPr lang="en-GB" dirty="0"/>
              <a:t> Interpolate SEPEM fluxes to the energies of the target dataset</a:t>
            </a:r>
          </a:p>
          <a:p>
            <a:pPr marL="179388" indent="-65088"/>
            <a:r>
              <a:rPr lang="en-GB" dirty="0"/>
              <a:t> Generate cross plots of simultaneous measurements (average target dataset’s measurements if necessary)</a:t>
            </a:r>
          </a:p>
          <a:p>
            <a:pPr marL="179388" indent="-65088"/>
            <a:r>
              <a:rPr lang="en-GB" dirty="0"/>
              <a:t> Fit with either a power law or a linear relationship</a:t>
            </a:r>
          </a:p>
          <a:p>
            <a:pPr marL="179388" indent="-65088"/>
            <a:r>
              <a:rPr lang="en-GB" dirty="0"/>
              <a:t> Fitting parameters can be used as cross-calibration factors</a:t>
            </a:r>
          </a:p>
          <a:p>
            <a:pPr marL="179388" indent="-65088">
              <a:buNone/>
            </a:pPr>
            <a:endParaRPr lang="en-GB" u="sng" dirty="0"/>
          </a:p>
          <a:p>
            <a:pPr marL="179388" indent="-65088">
              <a:buNone/>
            </a:pPr>
            <a:endParaRPr lang="en-GB" dirty="0"/>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27</a:t>
            </a:fld>
            <a:endParaRPr lang="en-GB"/>
          </a:p>
        </p:txBody>
      </p:sp>
    </p:spTree>
    <p:extLst>
      <p:ext uri="{BB962C8B-B14F-4D97-AF65-F5344CB8AC3E}">
        <p14:creationId xmlns:p14="http://schemas.microsoft.com/office/powerpoint/2010/main" val="1277217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Dataset Cross-Calibration</a:t>
            </a:r>
          </a:p>
        </p:txBody>
      </p:sp>
      <p:sp>
        <p:nvSpPr>
          <p:cNvPr id="3" name="Content Placeholder 2"/>
          <p:cNvSpPr>
            <a:spLocks noGrp="1"/>
          </p:cNvSpPr>
          <p:nvPr>
            <p:ph idx="1"/>
          </p:nvPr>
        </p:nvSpPr>
        <p:spPr>
          <a:xfrm>
            <a:off x="457200" y="1600200"/>
            <a:ext cx="7620000" cy="4925144"/>
          </a:xfrm>
        </p:spPr>
        <p:txBody>
          <a:bodyPr>
            <a:normAutofit fontScale="92500" lnSpcReduction="20000"/>
          </a:bodyPr>
          <a:lstStyle/>
          <a:p>
            <a:pPr marL="179388" indent="-65088">
              <a:buNone/>
            </a:pPr>
            <a:r>
              <a:rPr lang="en-GB" u="sng" dirty="0"/>
              <a:t>Electron Dataset Cross-Calibration </a:t>
            </a:r>
          </a:p>
          <a:p>
            <a:pPr marL="179388" indent="-65088">
              <a:buNone/>
            </a:pPr>
            <a:r>
              <a:rPr lang="en-GB" dirty="0"/>
              <a:t>Conjunction-based </a:t>
            </a:r>
            <a:r>
              <a:rPr lang="en-GB" dirty="0" err="1"/>
              <a:t>xCal</a:t>
            </a:r>
            <a:r>
              <a:rPr lang="en-GB" dirty="0"/>
              <a:t> using RBSP/</a:t>
            </a:r>
            <a:r>
              <a:rPr lang="en-GB" dirty="0" err="1"/>
              <a:t>MagEIS</a:t>
            </a:r>
            <a:r>
              <a:rPr lang="en-GB" dirty="0"/>
              <a:t> as Reference</a:t>
            </a:r>
          </a:p>
          <a:p>
            <a:pPr marL="179388" indent="-65088">
              <a:buNone/>
            </a:pPr>
            <a:endParaRPr lang="en-GB" u="sng" dirty="0"/>
          </a:p>
          <a:p>
            <a:pPr marL="179388" indent="-65088"/>
            <a:r>
              <a:rPr lang="en-GB" dirty="0"/>
              <a:t> Keep only measurements within certain limits</a:t>
            </a:r>
          </a:p>
          <a:p>
            <a:pPr marL="476568" lvl="1" indent="-65088"/>
            <a:r>
              <a:rPr lang="en-GB" dirty="0"/>
              <a:t> L </a:t>
            </a:r>
            <a:r>
              <a:rPr lang="el-GR" dirty="0"/>
              <a:t>ϵ</a:t>
            </a:r>
            <a:r>
              <a:rPr lang="en-US" dirty="0"/>
              <a:t> </a:t>
            </a:r>
            <a:r>
              <a:rPr lang="en-GB" dirty="0"/>
              <a:t>[3, 7]</a:t>
            </a:r>
          </a:p>
          <a:p>
            <a:pPr marL="476568" lvl="1" indent="-65088"/>
            <a:r>
              <a:rPr lang="en-GB" dirty="0"/>
              <a:t> MLT </a:t>
            </a:r>
            <a:r>
              <a:rPr lang="el-GR" dirty="0"/>
              <a:t>ϵ</a:t>
            </a:r>
            <a:r>
              <a:rPr lang="en-US" dirty="0"/>
              <a:t> </a:t>
            </a:r>
            <a:r>
              <a:rPr lang="en-GB" dirty="0"/>
              <a:t>[4, 8]   – or –   MLT </a:t>
            </a:r>
            <a:r>
              <a:rPr lang="el-GR" dirty="0"/>
              <a:t>ϵ</a:t>
            </a:r>
            <a:r>
              <a:rPr lang="en-US" dirty="0"/>
              <a:t> </a:t>
            </a:r>
            <a:r>
              <a:rPr lang="en-GB" dirty="0"/>
              <a:t>[16, 20] </a:t>
            </a:r>
          </a:p>
          <a:p>
            <a:pPr marL="476568" lvl="1" indent="-65088"/>
            <a:r>
              <a:rPr lang="en-GB" dirty="0"/>
              <a:t> </a:t>
            </a:r>
            <a:r>
              <a:rPr lang="en-GB" dirty="0" err="1"/>
              <a:t>Kp</a:t>
            </a:r>
            <a:r>
              <a:rPr lang="en-GB" dirty="0"/>
              <a:t> below 3 for up to 48 hours prior to conjunction</a:t>
            </a:r>
          </a:p>
          <a:p>
            <a:pPr marL="179388" indent="-65088"/>
            <a:endParaRPr lang="en-GB" dirty="0"/>
          </a:p>
          <a:p>
            <a:pPr marL="179388" indent="-65088"/>
            <a:r>
              <a:rPr lang="en-GB" dirty="0"/>
              <a:t> Find conjunctions between the two datasets</a:t>
            </a:r>
          </a:p>
          <a:p>
            <a:pPr marL="476568" lvl="1" indent="-65088"/>
            <a:r>
              <a:rPr lang="el-GR" dirty="0"/>
              <a:t>Δ</a:t>
            </a:r>
            <a:r>
              <a:rPr lang="en-US" dirty="0"/>
              <a:t>t &lt; 3 hrs</a:t>
            </a:r>
            <a:endParaRPr lang="en-GB" dirty="0"/>
          </a:p>
          <a:p>
            <a:pPr marL="476568" lvl="1" indent="-65088"/>
            <a:r>
              <a:rPr lang="en-GB" dirty="0"/>
              <a:t> </a:t>
            </a:r>
            <a:r>
              <a:rPr lang="el-GR" dirty="0"/>
              <a:t>Δ</a:t>
            </a:r>
            <a:r>
              <a:rPr lang="en-US" dirty="0"/>
              <a:t>L &lt; 0.1 </a:t>
            </a:r>
          </a:p>
          <a:p>
            <a:pPr marL="476568" lvl="1" indent="-65088"/>
            <a:r>
              <a:rPr lang="el-GR" dirty="0"/>
              <a:t>Δ</a:t>
            </a:r>
            <a:r>
              <a:rPr lang="en-US" dirty="0"/>
              <a:t>(B/B</a:t>
            </a:r>
            <a:r>
              <a:rPr lang="en-US" baseline="-25000" dirty="0"/>
              <a:t>0</a:t>
            </a:r>
            <a:r>
              <a:rPr lang="en-US" dirty="0"/>
              <a:t>) &lt; 0.1</a:t>
            </a:r>
          </a:p>
          <a:p>
            <a:pPr marL="476568" lvl="1" indent="-65088"/>
            <a:r>
              <a:rPr lang="en-US" dirty="0"/>
              <a:t> </a:t>
            </a:r>
            <a:r>
              <a:rPr lang="el-GR" dirty="0"/>
              <a:t>Δ</a:t>
            </a:r>
            <a:r>
              <a:rPr lang="en-US" dirty="0"/>
              <a:t>(MLT) &lt; 2 hrs</a:t>
            </a:r>
          </a:p>
          <a:p>
            <a:pPr marL="179388" indent="-65088"/>
            <a:endParaRPr lang="en-US" dirty="0"/>
          </a:p>
          <a:p>
            <a:pPr marL="179388" indent="-65088"/>
            <a:r>
              <a:rPr lang="en-US" dirty="0"/>
              <a:t> Produce scatter plot and fit either a power law or a linear function (fitting parameters are the cross calibration coefficients)</a:t>
            </a:r>
            <a:endParaRPr lang="en-GB" dirty="0"/>
          </a:p>
          <a:p>
            <a:pPr marL="179388" indent="-65088">
              <a:buNone/>
            </a:pPr>
            <a:endParaRPr lang="en-GB" dirty="0"/>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28</a:t>
            </a:fld>
            <a:endParaRPr lang="en-GB"/>
          </a:p>
        </p:txBody>
      </p:sp>
      <p:sp>
        <p:nvSpPr>
          <p:cNvPr id="7" name="TextBox 6"/>
          <p:cNvSpPr txBox="1"/>
          <p:nvPr/>
        </p:nvSpPr>
        <p:spPr>
          <a:xfrm>
            <a:off x="4286248" y="6488668"/>
            <a:ext cx="4214842" cy="369332"/>
          </a:xfrm>
          <a:prstGeom prst="rect">
            <a:avLst/>
          </a:prstGeom>
          <a:noFill/>
        </p:spPr>
        <p:txBody>
          <a:bodyPr wrap="square" rtlCol="0">
            <a:spAutoFit/>
          </a:bodyPr>
          <a:lstStyle/>
          <a:p>
            <a:pPr algn="r"/>
            <a:r>
              <a:rPr lang="en-US" b="1" i="1" dirty="0">
                <a:solidFill>
                  <a:srgbClr val="0070C0"/>
                </a:solidFill>
              </a:rPr>
              <a:t>Similar method as the one used in AE9</a:t>
            </a:r>
            <a:endParaRPr lang="el-GR" b="1" i="1" dirty="0">
              <a:solidFill>
                <a:srgbClr val="0070C0"/>
              </a:solidFill>
            </a:endParaRPr>
          </a:p>
        </p:txBody>
      </p:sp>
    </p:spTree>
    <p:extLst>
      <p:ext uri="{BB962C8B-B14F-4D97-AF65-F5344CB8AC3E}">
        <p14:creationId xmlns:p14="http://schemas.microsoft.com/office/powerpoint/2010/main" val="2121595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Proton Cross-Calibration</a:t>
            </a:r>
          </a:p>
        </p:txBody>
      </p:sp>
      <p:pic>
        <p:nvPicPr>
          <p:cNvPr id="7" name="Content Placeholder 6" descr="xcal_SAMPEX-PET_09.png"/>
          <p:cNvPicPr>
            <a:picLocks noGrp="1" noChangeAspect="1"/>
          </p:cNvPicPr>
          <p:nvPr>
            <p:ph idx="1"/>
          </p:nvPr>
        </p:nvPicPr>
        <p:blipFill>
          <a:blip r:embed="rId2"/>
          <a:stretch>
            <a:fillRect/>
          </a:stretch>
        </p:blipFill>
        <p:spPr>
          <a:xfrm>
            <a:off x="216024" y="1765112"/>
            <a:ext cx="5868144" cy="3320072"/>
          </a:xfrm>
        </p:spPr>
      </p:pic>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29</a:t>
            </a:fld>
            <a:endParaRPr lang="en-GB"/>
          </a:p>
        </p:txBody>
      </p:sp>
      <p:sp>
        <p:nvSpPr>
          <p:cNvPr id="8" name="TextBox 7"/>
          <p:cNvSpPr txBox="1"/>
          <p:nvPr/>
        </p:nvSpPr>
        <p:spPr>
          <a:xfrm>
            <a:off x="5667510" y="1988840"/>
            <a:ext cx="1928826" cy="2554545"/>
          </a:xfrm>
          <a:prstGeom prst="rect">
            <a:avLst/>
          </a:prstGeom>
          <a:noFill/>
        </p:spPr>
        <p:txBody>
          <a:bodyPr wrap="square" rtlCol="0">
            <a:spAutoFit/>
          </a:bodyPr>
          <a:lstStyle/>
          <a:p>
            <a:endParaRPr lang="en-US" sz="1600" b="1" dirty="0">
              <a:solidFill>
                <a:srgbClr val="00B050"/>
              </a:solidFill>
            </a:endParaRPr>
          </a:p>
          <a:p>
            <a:r>
              <a:rPr lang="en-US" sz="1600" b="1" dirty="0">
                <a:solidFill>
                  <a:srgbClr val="92D050"/>
                </a:solidFill>
              </a:rPr>
              <a:t>Identity Line: y=x</a:t>
            </a:r>
          </a:p>
          <a:p>
            <a:endParaRPr lang="en-US" sz="1600" b="1" dirty="0">
              <a:solidFill>
                <a:srgbClr val="FF0000"/>
              </a:solidFill>
            </a:endParaRPr>
          </a:p>
          <a:p>
            <a:r>
              <a:rPr lang="en-US" sz="1600" b="1" dirty="0">
                <a:solidFill>
                  <a:srgbClr val="FF0000"/>
                </a:solidFill>
              </a:rPr>
              <a:t>Power Law fit</a:t>
            </a:r>
          </a:p>
          <a:p>
            <a:r>
              <a:rPr lang="en-US" sz="1600" b="1" dirty="0">
                <a:solidFill>
                  <a:srgbClr val="F670D9"/>
                </a:solidFill>
              </a:rPr>
              <a:t>Linear Fit (ignoring background)</a:t>
            </a:r>
          </a:p>
          <a:p>
            <a:r>
              <a:rPr lang="en-US" sz="1600" b="1" dirty="0">
                <a:solidFill>
                  <a:srgbClr val="150DB3"/>
                </a:solidFill>
              </a:rPr>
              <a:t>Linear Fit (including background)</a:t>
            </a:r>
          </a:p>
          <a:p>
            <a:r>
              <a:rPr lang="en-US" sz="1600" b="1" dirty="0"/>
              <a:t>Linear Fit without offset</a:t>
            </a:r>
            <a:endParaRPr lang="el-GR" sz="1600" b="1" dirty="0"/>
          </a:p>
        </p:txBody>
      </p:sp>
    </p:spTree>
    <p:extLst>
      <p:ext uri="{BB962C8B-B14F-4D97-AF65-F5344CB8AC3E}">
        <p14:creationId xmlns:p14="http://schemas.microsoft.com/office/powerpoint/2010/main" val="1522188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VALIRENE objectives</a:t>
            </a:r>
          </a:p>
        </p:txBody>
      </p:sp>
      <p:sp>
        <p:nvSpPr>
          <p:cNvPr id="3" name="Content Placeholder 2"/>
          <p:cNvSpPr>
            <a:spLocks noGrp="1"/>
          </p:cNvSpPr>
          <p:nvPr>
            <p:ph idx="1"/>
          </p:nvPr>
        </p:nvSpPr>
        <p:spPr>
          <a:xfrm>
            <a:off x="467544" y="1340768"/>
            <a:ext cx="7620000" cy="5348064"/>
          </a:xfrm>
        </p:spPr>
        <p:txBody>
          <a:bodyPr>
            <a:normAutofit lnSpcReduction="10000"/>
          </a:bodyPr>
          <a:lstStyle/>
          <a:p>
            <a:r>
              <a:rPr lang="en-GB" dirty="0"/>
              <a:t>Detailed evaluation of the AP9/AE9/SPM (IRENE) models</a:t>
            </a:r>
          </a:p>
          <a:p>
            <a:pPr lvl="1"/>
            <a:r>
              <a:rPr lang="en-GB" dirty="0"/>
              <a:t>Against in situ datasets</a:t>
            </a:r>
          </a:p>
          <a:p>
            <a:pPr lvl="1"/>
            <a:r>
              <a:rPr lang="en-GB" dirty="0"/>
              <a:t>Against ECSS and other radiation environment models</a:t>
            </a:r>
          </a:p>
          <a:p>
            <a:r>
              <a:rPr lang="en-GB" dirty="0"/>
              <a:t>Consolidation and calibration of in situ datasets</a:t>
            </a:r>
          </a:p>
          <a:p>
            <a:pPr lvl="1"/>
            <a:r>
              <a:rPr lang="en-GB" dirty="0"/>
              <a:t>Ingestion in ODI database</a:t>
            </a:r>
          </a:p>
          <a:p>
            <a:pPr lvl="1"/>
            <a:r>
              <a:rPr lang="en-GB" dirty="0"/>
              <a:t>Investigation of instrument calibration</a:t>
            </a:r>
          </a:p>
          <a:p>
            <a:pPr lvl="1"/>
            <a:r>
              <a:rPr lang="en-GB" dirty="0"/>
              <a:t>Cleaning and cross calibration</a:t>
            </a:r>
          </a:p>
          <a:p>
            <a:r>
              <a:rPr lang="en-GB" dirty="0"/>
              <a:t>Evaluation and enhancement of UNILIB/IRBEM</a:t>
            </a:r>
          </a:p>
          <a:p>
            <a:r>
              <a:rPr lang="en-GB" dirty="0"/>
              <a:t>Establishment of a toolkit to use the IRENE models for radiation effects studies</a:t>
            </a:r>
          </a:p>
          <a:p>
            <a:r>
              <a:rPr lang="en-GB" dirty="0"/>
              <a:t>Involvement of European industry</a:t>
            </a:r>
          </a:p>
          <a:p>
            <a:pPr lvl="1"/>
            <a:r>
              <a:rPr lang="en-GB" dirty="0"/>
              <a:t>Provide early visibility and invite feedback</a:t>
            </a:r>
          </a:p>
          <a:p>
            <a:pPr lvl="1"/>
            <a:r>
              <a:rPr lang="en-GB" dirty="0"/>
              <a:t>Organise workshops with industry: Airbus (France), INTA (Spain), SSTL (UK), OHB (Germany), SES (Luxemburg)</a:t>
            </a:r>
          </a:p>
          <a:p>
            <a:r>
              <a:rPr lang="en-GB" dirty="0"/>
              <a:t>Collaboration with P. O’Brien and S. Huston of the IRENE team</a:t>
            </a:r>
          </a:p>
        </p:txBody>
      </p:sp>
      <p:sp>
        <p:nvSpPr>
          <p:cNvPr id="4" name="Date Placeholder 3"/>
          <p:cNvSpPr>
            <a:spLocks noGrp="1"/>
          </p:cNvSpPr>
          <p:nvPr>
            <p:ph type="dt" sz="half" idx="10"/>
          </p:nvPr>
        </p:nvSpPr>
        <p:spPr/>
        <p:txBody>
          <a:bodyPr/>
          <a:lstStyle/>
          <a:p>
            <a:r>
              <a:rPr lang="en-US"/>
              <a:t>17/12/2019</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3</a:t>
            </a:fld>
            <a:endParaRPr lang="en-GB"/>
          </a:p>
        </p:txBody>
      </p:sp>
    </p:spTree>
    <p:extLst>
      <p:ext uri="{BB962C8B-B14F-4D97-AF65-F5344CB8AC3E}">
        <p14:creationId xmlns:p14="http://schemas.microsoft.com/office/powerpoint/2010/main" val="1100041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SAMPEX/PET</a:t>
            </a:r>
          </a:p>
        </p:txBody>
      </p:sp>
      <p:pic>
        <p:nvPicPr>
          <p:cNvPr id="8" name="Content Placeholder 7" descr="SAMPEX_PET_Figure_09_before.png"/>
          <p:cNvPicPr>
            <a:picLocks noGrp="1" noChangeAspect="1"/>
          </p:cNvPicPr>
          <p:nvPr>
            <p:ph idx="1"/>
          </p:nvPr>
        </p:nvPicPr>
        <p:blipFill>
          <a:blip r:embed="rId2"/>
          <a:srcRect r="16937"/>
          <a:stretch>
            <a:fillRect/>
          </a:stretch>
        </p:blipFill>
        <p:spPr>
          <a:xfrm>
            <a:off x="642926" y="1916820"/>
            <a:ext cx="6329378" cy="4291185"/>
          </a:xfrm>
        </p:spPr>
      </p:pic>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30</a:t>
            </a:fld>
            <a:endParaRPr lang="en-GB"/>
          </a:p>
        </p:txBody>
      </p:sp>
      <p:sp>
        <p:nvSpPr>
          <p:cNvPr id="9" name="TextBox 8"/>
          <p:cNvSpPr txBox="1"/>
          <p:nvPr/>
        </p:nvSpPr>
        <p:spPr>
          <a:xfrm>
            <a:off x="785786" y="1416594"/>
            <a:ext cx="7072362" cy="369332"/>
          </a:xfrm>
          <a:prstGeom prst="rect">
            <a:avLst/>
          </a:prstGeom>
          <a:noFill/>
        </p:spPr>
        <p:txBody>
          <a:bodyPr wrap="square" rtlCol="0">
            <a:spAutoFit/>
          </a:bodyPr>
          <a:lstStyle/>
          <a:p>
            <a:pPr algn="ctr"/>
            <a:r>
              <a:rPr lang="en-US" b="1" dirty="0">
                <a:solidFill>
                  <a:srgbClr val="FF0000"/>
                </a:solidFill>
              </a:rPr>
              <a:t>BEFORE CLEANING /CROSS-CALIBRATION</a:t>
            </a:r>
            <a:endParaRPr lang="el-GR" b="1" dirty="0">
              <a:solidFill>
                <a:srgbClr val="FF0000"/>
              </a:solidFill>
            </a:endParaRPr>
          </a:p>
        </p:txBody>
      </p:sp>
      <p:pic>
        <p:nvPicPr>
          <p:cNvPr id="10" name="Content Placeholder 7" descr="SAMPEX_PET_Figure_09_before.png"/>
          <p:cNvPicPr>
            <a:picLocks noChangeAspect="1"/>
          </p:cNvPicPr>
          <p:nvPr/>
        </p:nvPicPr>
        <p:blipFill>
          <a:blip r:embed="rId2"/>
          <a:srcRect l="96063"/>
          <a:stretch>
            <a:fillRect/>
          </a:stretch>
        </p:blipFill>
        <p:spPr>
          <a:xfrm>
            <a:off x="7058068" y="1923897"/>
            <a:ext cx="300014" cy="4291185"/>
          </a:xfrm>
          <a:prstGeom prst="rect">
            <a:avLst/>
          </a:prstGeom>
        </p:spPr>
      </p:pic>
    </p:spTree>
    <p:extLst>
      <p:ext uri="{BB962C8B-B14F-4D97-AF65-F5344CB8AC3E}">
        <p14:creationId xmlns:p14="http://schemas.microsoft.com/office/powerpoint/2010/main" val="2176417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SAMPEX/PET</a:t>
            </a:r>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31</a:t>
            </a:fld>
            <a:endParaRPr lang="en-GB"/>
          </a:p>
        </p:txBody>
      </p:sp>
      <p:pic>
        <p:nvPicPr>
          <p:cNvPr id="10" name="Content Placeholder 9" descr="SAMPEX_PET_Figure_09_after.png"/>
          <p:cNvPicPr>
            <a:picLocks noGrp="1" noChangeAspect="1"/>
          </p:cNvPicPr>
          <p:nvPr>
            <p:ph idx="1"/>
          </p:nvPr>
        </p:nvPicPr>
        <p:blipFill>
          <a:blip r:embed="rId2"/>
          <a:srcRect l="95250"/>
          <a:stretch>
            <a:fillRect/>
          </a:stretch>
        </p:blipFill>
        <p:spPr>
          <a:xfrm>
            <a:off x="7072330" y="1857364"/>
            <a:ext cx="361928" cy="4312324"/>
          </a:xfrm>
        </p:spPr>
      </p:pic>
      <p:sp>
        <p:nvSpPr>
          <p:cNvPr id="11" name="TextBox 10"/>
          <p:cNvSpPr txBox="1"/>
          <p:nvPr/>
        </p:nvSpPr>
        <p:spPr>
          <a:xfrm>
            <a:off x="785786" y="1416594"/>
            <a:ext cx="7072362" cy="369332"/>
          </a:xfrm>
          <a:prstGeom prst="rect">
            <a:avLst/>
          </a:prstGeom>
          <a:noFill/>
        </p:spPr>
        <p:txBody>
          <a:bodyPr wrap="square" rtlCol="0">
            <a:spAutoFit/>
          </a:bodyPr>
          <a:lstStyle/>
          <a:p>
            <a:pPr algn="ctr"/>
            <a:r>
              <a:rPr lang="en-US" b="1" dirty="0">
                <a:solidFill>
                  <a:srgbClr val="FF0000"/>
                </a:solidFill>
              </a:rPr>
              <a:t>AFTER CLEANING /CROSS-CALIBRATION</a:t>
            </a:r>
            <a:endParaRPr lang="el-GR" b="1" dirty="0">
              <a:solidFill>
                <a:srgbClr val="FF0000"/>
              </a:solidFill>
            </a:endParaRPr>
          </a:p>
        </p:txBody>
      </p:sp>
      <p:pic>
        <p:nvPicPr>
          <p:cNvPr id="12" name="Content Placeholder 9" descr="SAMPEX_PET_Figure_09_after.png"/>
          <p:cNvPicPr>
            <a:picLocks noChangeAspect="1"/>
          </p:cNvPicPr>
          <p:nvPr/>
        </p:nvPicPr>
        <p:blipFill>
          <a:blip r:embed="rId2"/>
          <a:srcRect r="16125"/>
          <a:stretch>
            <a:fillRect/>
          </a:stretch>
        </p:blipFill>
        <p:spPr>
          <a:xfrm>
            <a:off x="714348" y="1857364"/>
            <a:ext cx="6391292" cy="4312324"/>
          </a:xfrm>
          <a:prstGeom prst="rect">
            <a:avLst/>
          </a:prstGeom>
        </p:spPr>
      </p:pic>
    </p:spTree>
    <p:extLst>
      <p:ext uri="{BB962C8B-B14F-4D97-AF65-F5344CB8AC3E}">
        <p14:creationId xmlns:p14="http://schemas.microsoft.com/office/powerpoint/2010/main" val="2849265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Electron Datasets Cross-Calibration</a:t>
            </a:r>
          </a:p>
        </p:txBody>
      </p:sp>
      <p:sp>
        <p:nvSpPr>
          <p:cNvPr id="4" name="Date Placeholder 3"/>
          <p:cNvSpPr>
            <a:spLocks noGrp="1"/>
          </p:cNvSpPr>
          <p:nvPr>
            <p:ph type="dt" sz="half" idx="10"/>
          </p:nvPr>
        </p:nvSpPr>
        <p:spPr/>
        <p:txBody>
          <a:bodyPr/>
          <a:lstStyle/>
          <a:p>
            <a:r>
              <a:rPr lang="en-US"/>
              <a:t>12/11/2018</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32</a:t>
            </a:fld>
            <a:endParaRPr lang="en-GB"/>
          </a:p>
        </p:txBody>
      </p:sp>
      <p:pic>
        <p:nvPicPr>
          <p:cNvPr id="9" name="Content Placeholder 8" descr="A close up of a map&#10;&#10;Description automatically generated">
            <a:extLst>
              <a:ext uri="{FF2B5EF4-FFF2-40B4-BE49-F238E27FC236}">
                <a16:creationId xmlns:a16="http://schemas.microsoft.com/office/drawing/2014/main" id="{349E996C-10AF-456C-8EB0-FD1A60BFEEF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412776"/>
            <a:ext cx="3528392" cy="3583228"/>
          </a:xfrm>
        </p:spPr>
      </p:pic>
      <p:sp>
        <p:nvSpPr>
          <p:cNvPr id="12" name="TextBox 11">
            <a:extLst>
              <a:ext uri="{FF2B5EF4-FFF2-40B4-BE49-F238E27FC236}">
                <a16:creationId xmlns:a16="http://schemas.microsoft.com/office/drawing/2014/main" id="{23C80588-A599-4371-8E67-D49DA88EA920}"/>
              </a:ext>
            </a:extLst>
          </p:cNvPr>
          <p:cNvSpPr txBox="1"/>
          <p:nvPr/>
        </p:nvSpPr>
        <p:spPr>
          <a:xfrm>
            <a:off x="1115616" y="3140968"/>
            <a:ext cx="1928826" cy="1323439"/>
          </a:xfrm>
          <a:prstGeom prst="rect">
            <a:avLst/>
          </a:prstGeom>
          <a:noFill/>
        </p:spPr>
        <p:txBody>
          <a:bodyPr wrap="square" rtlCol="0">
            <a:spAutoFit/>
          </a:bodyPr>
          <a:lstStyle/>
          <a:p>
            <a:endParaRPr lang="en-US" sz="1600" b="1" dirty="0">
              <a:solidFill>
                <a:srgbClr val="00B050"/>
              </a:solidFill>
            </a:endParaRPr>
          </a:p>
          <a:p>
            <a:r>
              <a:rPr lang="en-US" sz="1600" b="1" dirty="0">
                <a:solidFill>
                  <a:srgbClr val="0070C0"/>
                </a:solidFill>
              </a:rPr>
              <a:t>Identity Line: y=x</a:t>
            </a:r>
          </a:p>
          <a:p>
            <a:endParaRPr lang="en-US" sz="1600" b="1" dirty="0">
              <a:solidFill>
                <a:srgbClr val="0070C0"/>
              </a:solidFill>
            </a:endParaRPr>
          </a:p>
          <a:p>
            <a:r>
              <a:rPr lang="en-US" sz="1600" b="1" dirty="0">
                <a:solidFill>
                  <a:srgbClr val="F670D9"/>
                </a:solidFill>
              </a:rPr>
              <a:t>Linear Fit </a:t>
            </a:r>
          </a:p>
          <a:p>
            <a:r>
              <a:rPr lang="en-US" sz="1600" b="1" dirty="0"/>
              <a:t>Power Law Fit</a:t>
            </a:r>
            <a:endParaRPr lang="el-GR" sz="1600" b="1"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21" r="7814"/>
          <a:stretch/>
        </p:blipFill>
        <p:spPr bwMode="auto">
          <a:xfrm>
            <a:off x="3945364" y="1340768"/>
            <a:ext cx="4299044" cy="369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466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B08E13-8FBF-407C-B8EA-3432F78E7F04}"/>
              </a:ext>
            </a:extLst>
          </p:cNvPr>
          <p:cNvSpPr>
            <a:spLocks noGrp="1"/>
          </p:cNvSpPr>
          <p:nvPr>
            <p:ph type="title"/>
          </p:nvPr>
        </p:nvSpPr>
        <p:spPr/>
        <p:txBody>
          <a:bodyPr/>
          <a:lstStyle/>
          <a:p>
            <a:r>
              <a:rPr lang="en-US" dirty="0"/>
              <a:t>IRENE VALIDATION</a:t>
            </a:r>
            <a:endParaRPr lang="en-GB" dirty="0"/>
          </a:p>
        </p:txBody>
      </p:sp>
      <p:sp>
        <p:nvSpPr>
          <p:cNvPr id="5" name="Date Placeholder 4">
            <a:extLst>
              <a:ext uri="{FF2B5EF4-FFF2-40B4-BE49-F238E27FC236}">
                <a16:creationId xmlns:a16="http://schemas.microsoft.com/office/drawing/2014/main" id="{48AD8FE2-4CD9-4B7B-A51D-FF4E4507A1B5}"/>
              </a:ext>
            </a:extLst>
          </p:cNvPr>
          <p:cNvSpPr>
            <a:spLocks noGrp="1"/>
          </p:cNvSpPr>
          <p:nvPr>
            <p:ph type="dt" sz="half" idx="10"/>
          </p:nvPr>
        </p:nvSpPr>
        <p:spPr/>
        <p:txBody>
          <a:bodyPr/>
          <a:lstStyle/>
          <a:p>
            <a:pPr algn="ctr"/>
            <a:r>
              <a:rPr lang="en-US"/>
              <a:t>17/12/2019</a:t>
            </a:r>
            <a:endParaRPr lang="en-GB" dirty="0"/>
          </a:p>
        </p:txBody>
      </p:sp>
      <p:sp>
        <p:nvSpPr>
          <p:cNvPr id="6" name="Footer Placeholder 5">
            <a:extLst>
              <a:ext uri="{FF2B5EF4-FFF2-40B4-BE49-F238E27FC236}">
                <a16:creationId xmlns:a16="http://schemas.microsoft.com/office/drawing/2014/main" id="{837E0130-A647-4083-B6FC-C28CE15641DD}"/>
              </a:ext>
            </a:extLst>
          </p:cNvPr>
          <p:cNvSpPr>
            <a:spLocks noGrp="1"/>
          </p:cNvSpPr>
          <p:nvPr>
            <p:ph type="ftr" sz="quarter" idx="11"/>
          </p:nvPr>
        </p:nvSpPr>
        <p:spPr/>
        <p:txBody>
          <a:bodyPr/>
          <a:lstStyle/>
          <a:p>
            <a:r>
              <a:rPr lang="en-GB"/>
              <a:t>Final Presentation Day, ESTEC, The Netherlands</a:t>
            </a:r>
            <a:endParaRPr lang="en-GB" dirty="0"/>
          </a:p>
        </p:txBody>
      </p:sp>
      <p:sp>
        <p:nvSpPr>
          <p:cNvPr id="4" name="Slide Number Placeholder 3">
            <a:extLst>
              <a:ext uri="{FF2B5EF4-FFF2-40B4-BE49-F238E27FC236}">
                <a16:creationId xmlns:a16="http://schemas.microsoft.com/office/drawing/2014/main" id="{4A15BD06-4D11-44A9-A292-02388D442561}"/>
              </a:ext>
            </a:extLst>
          </p:cNvPr>
          <p:cNvSpPr>
            <a:spLocks noGrp="1"/>
          </p:cNvSpPr>
          <p:nvPr>
            <p:ph type="sldNum" sz="quarter" idx="12"/>
          </p:nvPr>
        </p:nvSpPr>
        <p:spPr/>
        <p:txBody>
          <a:bodyPr/>
          <a:lstStyle/>
          <a:p>
            <a:fld id="{D52D9314-A8F3-465E-96B1-20F71C98FB46}" type="slidenum">
              <a:rPr lang="en-GB" smtClean="0"/>
              <a:t>33</a:t>
            </a:fld>
            <a:endParaRPr lang="en-GB"/>
          </a:p>
        </p:txBody>
      </p:sp>
    </p:spTree>
    <p:extLst>
      <p:ext uri="{BB962C8B-B14F-4D97-AF65-F5344CB8AC3E}">
        <p14:creationId xmlns:p14="http://schemas.microsoft.com/office/powerpoint/2010/main" val="2044842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7038C6-B46B-44AA-90A2-1E5F45FE20A1}"/>
              </a:ext>
            </a:extLst>
          </p:cNvPr>
          <p:cNvSpPr>
            <a:spLocks noGrp="1"/>
          </p:cNvSpPr>
          <p:nvPr>
            <p:ph type="title"/>
          </p:nvPr>
        </p:nvSpPr>
        <p:spPr>
          <a:xfrm>
            <a:off x="742156" y="3429000"/>
            <a:ext cx="7659687" cy="1168400"/>
          </a:xfrm>
        </p:spPr>
        <p:txBody>
          <a:bodyPr/>
          <a:lstStyle/>
          <a:p>
            <a:r>
              <a:rPr lang="en-GB" b="1" dirty="0"/>
              <a:t>Solar Cell Degradation Due to Proton Belt Enhancements</a:t>
            </a:r>
            <a:br>
              <a:rPr lang="en-GB" b="1" dirty="0"/>
            </a:br>
            <a:r>
              <a:rPr lang="en-US" b="1" dirty="0"/>
              <a:t>During Electric Orbit Raising to GEO</a:t>
            </a:r>
            <a:endParaRPr lang="en-GB" dirty="0"/>
          </a:p>
        </p:txBody>
      </p:sp>
      <p:sp>
        <p:nvSpPr>
          <p:cNvPr id="5" name="Date Placeholder 4">
            <a:extLst>
              <a:ext uri="{FF2B5EF4-FFF2-40B4-BE49-F238E27FC236}">
                <a16:creationId xmlns:a16="http://schemas.microsoft.com/office/drawing/2014/main" id="{AB8A24B3-9D16-48FB-9EB0-9F907FBF14B2}"/>
              </a:ext>
            </a:extLst>
          </p:cNvPr>
          <p:cNvSpPr>
            <a:spLocks noGrp="1"/>
          </p:cNvSpPr>
          <p:nvPr>
            <p:ph type="dt" sz="half" idx="10"/>
          </p:nvPr>
        </p:nvSpPr>
        <p:spPr/>
        <p:txBody>
          <a:bodyPr/>
          <a:lstStyle/>
          <a:p>
            <a:pPr algn="ctr"/>
            <a:r>
              <a:rPr lang="en-US"/>
              <a:t>17/12/2019</a:t>
            </a:r>
            <a:endParaRPr lang="en-GB" dirty="0"/>
          </a:p>
        </p:txBody>
      </p:sp>
      <p:sp>
        <p:nvSpPr>
          <p:cNvPr id="6" name="Footer Placeholder 5">
            <a:extLst>
              <a:ext uri="{FF2B5EF4-FFF2-40B4-BE49-F238E27FC236}">
                <a16:creationId xmlns:a16="http://schemas.microsoft.com/office/drawing/2014/main" id="{D007A29E-3DFF-47BE-8317-EB1D82D6AE74}"/>
              </a:ext>
            </a:extLst>
          </p:cNvPr>
          <p:cNvSpPr>
            <a:spLocks noGrp="1"/>
          </p:cNvSpPr>
          <p:nvPr>
            <p:ph type="ftr" sz="quarter" idx="11"/>
          </p:nvPr>
        </p:nvSpPr>
        <p:spPr/>
        <p:txBody>
          <a:bodyPr/>
          <a:lstStyle/>
          <a:p>
            <a:r>
              <a:rPr lang="en-GB"/>
              <a:t>Final Presentation Day, ESTEC, The Netherlands</a:t>
            </a:r>
            <a:endParaRPr lang="en-GB" dirty="0"/>
          </a:p>
        </p:txBody>
      </p:sp>
      <p:sp>
        <p:nvSpPr>
          <p:cNvPr id="4" name="Slide Number Placeholder 3">
            <a:extLst>
              <a:ext uri="{FF2B5EF4-FFF2-40B4-BE49-F238E27FC236}">
                <a16:creationId xmlns:a16="http://schemas.microsoft.com/office/drawing/2014/main" id="{738A071A-D2CA-4097-A91E-91D3AC12F18F}"/>
              </a:ext>
            </a:extLst>
          </p:cNvPr>
          <p:cNvSpPr>
            <a:spLocks noGrp="1"/>
          </p:cNvSpPr>
          <p:nvPr>
            <p:ph type="sldNum" sz="quarter" idx="12"/>
          </p:nvPr>
        </p:nvSpPr>
        <p:spPr/>
        <p:txBody>
          <a:bodyPr/>
          <a:lstStyle/>
          <a:p>
            <a:fld id="{D52D9314-A8F3-465E-96B1-20F71C98FB46}" type="slidenum">
              <a:rPr lang="en-GB" smtClean="0"/>
              <a:t>34</a:t>
            </a:fld>
            <a:endParaRPr lang="en-GB"/>
          </a:p>
        </p:txBody>
      </p:sp>
      <p:pic>
        <p:nvPicPr>
          <p:cNvPr id="11" name="Picture 10">
            <a:extLst>
              <a:ext uri="{FF2B5EF4-FFF2-40B4-BE49-F238E27FC236}">
                <a16:creationId xmlns:a16="http://schemas.microsoft.com/office/drawing/2014/main" id="{8BFEC72D-A9EF-4281-90FE-E891EF1F04F3}"/>
              </a:ext>
            </a:extLst>
          </p:cNvPr>
          <p:cNvPicPr>
            <a:picLocks noChangeAspect="1"/>
          </p:cNvPicPr>
          <p:nvPr/>
        </p:nvPicPr>
        <p:blipFill>
          <a:blip r:embed="rId2"/>
          <a:stretch>
            <a:fillRect/>
          </a:stretch>
        </p:blipFill>
        <p:spPr>
          <a:xfrm>
            <a:off x="2986086" y="2104466"/>
            <a:ext cx="3171825" cy="704850"/>
          </a:xfrm>
          <a:prstGeom prst="rect">
            <a:avLst/>
          </a:prstGeom>
        </p:spPr>
      </p:pic>
    </p:spTree>
    <p:extLst>
      <p:ext uri="{BB962C8B-B14F-4D97-AF65-F5344CB8AC3E}">
        <p14:creationId xmlns:p14="http://schemas.microsoft.com/office/powerpoint/2010/main" val="1435943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CEA94E-568C-4D6B-B4D4-869D7B9A6D30}"/>
              </a:ext>
            </a:extLst>
          </p:cNvPr>
          <p:cNvSpPr>
            <a:spLocks noGrp="1"/>
          </p:cNvSpPr>
          <p:nvPr>
            <p:ph type="title"/>
          </p:nvPr>
        </p:nvSpPr>
        <p:spPr/>
        <p:txBody>
          <a:bodyPr/>
          <a:lstStyle/>
          <a:p>
            <a:r>
              <a:rPr lang="en-US" dirty="0"/>
              <a:t>Summary</a:t>
            </a:r>
            <a:endParaRPr lang="en-GB" dirty="0"/>
          </a:p>
        </p:txBody>
      </p:sp>
      <p:sp>
        <p:nvSpPr>
          <p:cNvPr id="8" name="Content Placeholder 7">
            <a:extLst>
              <a:ext uri="{FF2B5EF4-FFF2-40B4-BE49-F238E27FC236}">
                <a16:creationId xmlns:a16="http://schemas.microsoft.com/office/drawing/2014/main" id="{C7B791A1-7633-4ECF-BC62-4AF963611CED}"/>
              </a:ext>
            </a:extLst>
          </p:cNvPr>
          <p:cNvSpPr>
            <a:spLocks noGrp="1"/>
          </p:cNvSpPr>
          <p:nvPr>
            <p:ph idx="1"/>
          </p:nvPr>
        </p:nvSpPr>
        <p:spPr/>
        <p:txBody>
          <a:bodyPr/>
          <a:lstStyle/>
          <a:p>
            <a:r>
              <a:rPr lang="en-US" dirty="0"/>
              <a:t>Study of enhanced solar cell degradation on EOR trajectories caused by dynamic enhancements in trapped proton flux</a:t>
            </a:r>
          </a:p>
          <a:p>
            <a:r>
              <a:rPr lang="en-US" dirty="0"/>
              <a:t>3 EOR trajectories (generated from SPACE-TRACK TLEs): SES-14/15 (Guiana, 5.2°N, low apogee), ABS-2A (Kennedy SC, 28.6°N, high apogee)</a:t>
            </a:r>
          </a:p>
          <a:p>
            <a:r>
              <a:rPr lang="en-US" dirty="0"/>
              <a:t>AFRL CRRESPRO model is used to model “quiet” and “active” proton fluxes with SPENVIS runs</a:t>
            </a:r>
          </a:p>
          <a:p>
            <a:r>
              <a:rPr lang="en-US" dirty="0"/>
              <a:t>Incremental displacement damage dose calculated with MC-SCREAM for Azur Space 3G30 triple junction cell with 100, 150 and 200 </a:t>
            </a:r>
            <a:r>
              <a:rPr lang="el-GR" dirty="0"/>
              <a:t>μ</a:t>
            </a:r>
            <a:r>
              <a:rPr lang="en-US" dirty="0"/>
              <a:t>m cover glass -&gt; </a:t>
            </a:r>
            <a:r>
              <a:rPr lang="en-US" i="1" dirty="0"/>
              <a:t>P</a:t>
            </a:r>
            <a:r>
              <a:rPr lang="en-US" dirty="0"/>
              <a:t>/</a:t>
            </a:r>
            <a:r>
              <a:rPr lang="en-US" i="1" dirty="0"/>
              <a:t>P</a:t>
            </a:r>
            <a:r>
              <a:rPr lang="en-US" baseline="-25000" dirty="0"/>
              <a:t>0</a:t>
            </a:r>
            <a:r>
              <a:rPr lang="en-US" dirty="0"/>
              <a:t> (200 days)</a:t>
            </a:r>
          </a:p>
          <a:p>
            <a:r>
              <a:rPr lang="en-US" dirty="0"/>
              <a:t>Electron contribution is ≈2–13 % (depending on model) -&gt; &lt;1% in </a:t>
            </a:r>
            <a:r>
              <a:rPr lang="en-US" i="1" dirty="0"/>
              <a:t>P</a:t>
            </a:r>
            <a:r>
              <a:rPr lang="en-US" dirty="0"/>
              <a:t>/</a:t>
            </a:r>
            <a:r>
              <a:rPr lang="en-US" i="1" dirty="0"/>
              <a:t>P</a:t>
            </a:r>
            <a:r>
              <a:rPr lang="en-US" baseline="-25000" dirty="0"/>
              <a:t>0</a:t>
            </a:r>
            <a:r>
              <a:rPr lang="en-US" dirty="0"/>
              <a:t> </a:t>
            </a:r>
          </a:p>
          <a:p>
            <a:endParaRPr lang="en-GB" dirty="0"/>
          </a:p>
        </p:txBody>
      </p:sp>
      <p:sp>
        <p:nvSpPr>
          <p:cNvPr id="6" name="Slide Number Placeholder 5">
            <a:extLst>
              <a:ext uri="{FF2B5EF4-FFF2-40B4-BE49-F238E27FC236}">
                <a16:creationId xmlns:a16="http://schemas.microsoft.com/office/drawing/2014/main" id="{FFBC6D6D-F73C-4E23-9A2E-205AE363A001}"/>
              </a:ext>
            </a:extLst>
          </p:cNvPr>
          <p:cNvSpPr>
            <a:spLocks noGrp="1"/>
          </p:cNvSpPr>
          <p:nvPr>
            <p:ph type="sldNum" sz="quarter" idx="12"/>
          </p:nvPr>
        </p:nvSpPr>
        <p:spPr/>
        <p:txBody>
          <a:bodyPr/>
          <a:lstStyle/>
          <a:p>
            <a:fld id="{D52D9314-A8F3-465E-96B1-20F71C98FB46}" type="slidenum">
              <a:rPr lang="en-GB" smtClean="0"/>
              <a:t>35</a:t>
            </a:fld>
            <a:endParaRPr lang="en-GB"/>
          </a:p>
        </p:txBody>
      </p:sp>
      <p:sp>
        <p:nvSpPr>
          <p:cNvPr id="4" name="Date Placeholder 3">
            <a:extLst>
              <a:ext uri="{FF2B5EF4-FFF2-40B4-BE49-F238E27FC236}">
                <a16:creationId xmlns:a16="http://schemas.microsoft.com/office/drawing/2014/main" id="{1A65A6DD-805D-4743-B5E6-97FA5EEA760D}"/>
              </a:ext>
            </a:extLst>
          </p:cNvPr>
          <p:cNvSpPr>
            <a:spLocks noGrp="1"/>
          </p:cNvSpPr>
          <p:nvPr>
            <p:ph type="dt" sz="half" idx="10"/>
          </p:nvPr>
        </p:nvSpPr>
        <p:spPr/>
        <p:txBody>
          <a:bodyPr/>
          <a:lstStyle/>
          <a:p>
            <a:r>
              <a:rPr lang="en-US"/>
              <a:t>17/12/2019</a:t>
            </a:r>
            <a:endParaRPr lang="en-GB"/>
          </a:p>
        </p:txBody>
      </p:sp>
      <p:sp>
        <p:nvSpPr>
          <p:cNvPr id="5" name="Footer Placeholder 4">
            <a:extLst>
              <a:ext uri="{FF2B5EF4-FFF2-40B4-BE49-F238E27FC236}">
                <a16:creationId xmlns:a16="http://schemas.microsoft.com/office/drawing/2014/main" id="{06823778-280D-4A7C-B382-3697C497A707}"/>
              </a:ext>
            </a:extLst>
          </p:cNvPr>
          <p:cNvSpPr>
            <a:spLocks noGrp="1"/>
          </p:cNvSpPr>
          <p:nvPr>
            <p:ph type="ftr" sz="quarter" idx="11"/>
          </p:nvPr>
        </p:nvSpPr>
        <p:spPr/>
        <p:txBody>
          <a:bodyPr/>
          <a:lstStyle/>
          <a:p>
            <a:r>
              <a:rPr lang="en-GB"/>
              <a:t>Final Presentation Day, ESTEC, The Netherlands</a:t>
            </a:r>
          </a:p>
        </p:txBody>
      </p:sp>
    </p:spTree>
    <p:extLst>
      <p:ext uri="{BB962C8B-B14F-4D97-AF65-F5344CB8AC3E}">
        <p14:creationId xmlns:p14="http://schemas.microsoft.com/office/powerpoint/2010/main" val="605781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 y="3354010"/>
            <a:ext cx="4644008" cy="3483006"/>
          </a:xfrm>
          <a:prstGeom prst="rect">
            <a:avLst/>
          </a:prstGeom>
        </p:spPr>
      </p:pic>
      <p:sp>
        <p:nvSpPr>
          <p:cNvPr id="4" name="Date Placeholder 3"/>
          <p:cNvSpPr>
            <a:spLocks noGrp="1"/>
          </p:cNvSpPr>
          <p:nvPr>
            <p:ph type="dt" sz="half" idx="10"/>
          </p:nvPr>
        </p:nvSpPr>
        <p:spPr/>
        <p:txBody>
          <a:bodyPr/>
          <a:lstStyle/>
          <a:p>
            <a:r>
              <a:rPr lang="en-US"/>
              <a:t>17/12/2019</a:t>
            </a:r>
            <a:endParaRPr lang="en-GB"/>
          </a:p>
        </p:txBody>
      </p:sp>
      <p:sp>
        <p:nvSpPr>
          <p:cNvPr id="5" name="Footer Placeholder 4"/>
          <p:cNvSpPr>
            <a:spLocks noGrp="1"/>
          </p:cNvSpPr>
          <p:nvPr>
            <p:ph type="ftr" sz="quarter" idx="11"/>
          </p:nvPr>
        </p:nvSpPr>
        <p:spPr/>
        <p:txBody>
          <a:bodyPr/>
          <a:lstStyle/>
          <a:p>
            <a:r>
              <a:rPr lang="en-GB"/>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36</a:t>
            </a:fld>
            <a:endParaRPr lang="en-GB"/>
          </a:p>
        </p:txBody>
      </p:sp>
      <p:pic>
        <p:nvPicPr>
          <p:cNvPr id="8" name="Picture 7"/>
          <p:cNvPicPr>
            <a:picLocks noChangeAspect="1"/>
          </p:cNvPicPr>
          <p:nvPr/>
        </p:nvPicPr>
        <p:blipFill>
          <a:blip r:embed="rId4"/>
          <a:stretch>
            <a:fillRect/>
          </a:stretch>
        </p:blipFill>
        <p:spPr>
          <a:xfrm>
            <a:off x="880250" y="1019548"/>
            <a:ext cx="6556378" cy="2484522"/>
          </a:xfrm>
          <a:prstGeom prst="rect">
            <a:avLst/>
          </a:prstGeom>
        </p:spPr>
      </p:pic>
      <p:sp>
        <p:nvSpPr>
          <p:cNvPr id="9" name="Title 1"/>
          <p:cNvSpPr>
            <a:spLocks noGrp="1"/>
          </p:cNvSpPr>
          <p:nvPr>
            <p:ph type="title"/>
          </p:nvPr>
        </p:nvSpPr>
        <p:spPr>
          <a:xfrm>
            <a:off x="467544" y="404664"/>
            <a:ext cx="7776864" cy="1168400"/>
          </a:xfrm>
        </p:spPr>
        <p:txBody>
          <a:bodyPr/>
          <a:lstStyle/>
          <a:p>
            <a:r>
              <a:rPr lang="en-US" dirty="0"/>
              <a:t>EOR proton </a:t>
            </a:r>
            <a:r>
              <a:rPr lang="en-US"/>
              <a:t>environment changes</a:t>
            </a:r>
            <a:endParaRPr lang="en-US" dirty="0"/>
          </a:p>
        </p:txBody>
      </p:sp>
      <p:grpSp>
        <p:nvGrpSpPr>
          <p:cNvPr id="11" name="Group 10"/>
          <p:cNvGrpSpPr/>
          <p:nvPr/>
        </p:nvGrpSpPr>
        <p:grpSpPr>
          <a:xfrm>
            <a:off x="4423757" y="3569611"/>
            <a:ext cx="2092459" cy="261296"/>
            <a:chOff x="6350000" y="5283200"/>
            <a:chExt cx="4254500" cy="266700"/>
          </a:xfrm>
        </p:grpSpPr>
        <p:cxnSp>
          <p:nvCxnSpPr>
            <p:cNvPr id="12" name="Straight Connector 11"/>
            <p:cNvCxnSpPr/>
            <p:nvPr/>
          </p:nvCxnSpPr>
          <p:spPr>
            <a:xfrm>
              <a:off x="6350000" y="5549900"/>
              <a:ext cx="4254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50000" y="5283200"/>
              <a:ext cx="0" cy="266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604500" y="5283200"/>
              <a:ext cx="0" cy="266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570236" y="3856665"/>
            <a:ext cx="0" cy="4826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flipV="1">
            <a:off x="1907704" y="4278125"/>
            <a:ext cx="3615315" cy="449313"/>
          </a:xfrm>
          <a:prstGeom prst="bentConnector3">
            <a:avLst>
              <a:gd name="adj1" fmla="val 82190"/>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907704" y="4483282"/>
            <a:ext cx="0" cy="488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53697" y="5045949"/>
            <a:ext cx="3170631" cy="1477328"/>
          </a:xfrm>
          <a:prstGeom prst="rect">
            <a:avLst/>
          </a:prstGeom>
          <a:noFill/>
        </p:spPr>
        <p:txBody>
          <a:bodyPr wrap="square" rtlCol="0">
            <a:spAutoFit/>
          </a:bodyPr>
          <a:lstStyle/>
          <a:p>
            <a:r>
              <a:rPr lang="ja-JP" altLang="en-US" dirty="0">
                <a:sym typeface="Wingdings"/>
              </a:rPr>
              <a:t>↑</a:t>
            </a:r>
            <a:r>
              <a:rPr lang="en-US" altLang="ja-JP" dirty="0">
                <a:sym typeface="Wingdings"/>
              </a:rPr>
              <a:t> Proton belt before/ after March 1991 geomagnetic storm</a:t>
            </a:r>
          </a:p>
          <a:p>
            <a:endParaRPr lang="en-US" dirty="0">
              <a:sym typeface="Wingdings"/>
            </a:endParaRPr>
          </a:p>
          <a:p>
            <a:r>
              <a:rPr lang="en-US" dirty="0">
                <a:sym typeface="Wingdings"/>
              </a:rPr>
              <a:t> </a:t>
            </a:r>
            <a:r>
              <a:rPr lang="en-US" dirty="0"/>
              <a:t>Example EOR orbit in relation to this environment</a:t>
            </a:r>
          </a:p>
        </p:txBody>
      </p:sp>
    </p:spTree>
    <p:extLst>
      <p:ext uri="{BB962C8B-B14F-4D97-AF65-F5344CB8AC3E}">
        <p14:creationId xmlns:p14="http://schemas.microsoft.com/office/powerpoint/2010/main" val="1280668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7659687" cy="1168400"/>
          </a:xfrm>
        </p:spPr>
        <p:txBody>
          <a:bodyPr/>
          <a:lstStyle/>
          <a:p>
            <a:r>
              <a:rPr lang="en-US" dirty="0"/>
              <a:t>Types of Electric Orbit Raising</a:t>
            </a:r>
          </a:p>
        </p:txBody>
      </p:sp>
      <p:sp>
        <p:nvSpPr>
          <p:cNvPr id="3" name="Text Placeholder 2"/>
          <p:cNvSpPr>
            <a:spLocks noGrp="1"/>
          </p:cNvSpPr>
          <p:nvPr>
            <p:ph type="body" idx="1"/>
          </p:nvPr>
        </p:nvSpPr>
        <p:spPr>
          <a:xfrm>
            <a:off x="467544" y="1844823"/>
            <a:ext cx="6135687" cy="1633538"/>
          </a:xfrm>
        </p:spPr>
        <p:txBody>
          <a:bodyPr anchor="t"/>
          <a:lstStyle/>
          <a:p>
            <a:endParaRPr lang="en-US"/>
          </a:p>
        </p:txBody>
      </p:sp>
      <p:sp>
        <p:nvSpPr>
          <p:cNvPr id="4" name="Date Placeholder 3"/>
          <p:cNvSpPr>
            <a:spLocks noGrp="1"/>
          </p:cNvSpPr>
          <p:nvPr>
            <p:ph type="dt" sz="half" idx="10"/>
          </p:nvPr>
        </p:nvSpPr>
        <p:spPr/>
        <p:txBody>
          <a:bodyPr/>
          <a:lstStyle/>
          <a:p>
            <a:r>
              <a:rPr lang="en-US"/>
              <a:t>17/12/2019</a:t>
            </a:r>
            <a:endParaRPr lang="en-GB"/>
          </a:p>
        </p:txBody>
      </p:sp>
      <p:sp>
        <p:nvSpPr>
          <p:cNvPr id="5" name="Footer Placeholder 4"/>
          <p:cNvSpPr>
            <a:spLocks noGrp="1"/>
          </p:cNvSpPr>
          <p:nvPr>
            <p:ph type="ftr" sz="quarter" idx="11"/>
          </p:nvPr>
        </p:nvSpPr>
        <p:spPr/>
        <p:txBody>
          <a:bodyPr/>
          <a:lstStyle/>
          <a:p>
            <a:r>
              <a:rPr lang="en-GB"/>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37</a:t>
            </a:fld>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059" y="1580058"/>
            <a:ext cx="7416172" cy="3457378"/>
          </a:xfrm>
          <a:prstGeom prst="rect">
            <a:avLst/>
          </a:prstGeom>
        </p:spPr>
      </p:pic>
      <p:sp>
        <p:nvSpPr>
          <p:cNvPr id="8" name="Rectangle 7"/>
          <p:cNvSpPr/>
          <p:nvPr/>
        </p:nvSpPr>
        <p:spPr>
          <a:xfrm>
            <a:off x="6156176" y="5536216"/>
            <a:ext cx="2130117" cy="1239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EOR-2 = high apogee</a:t>
            </a:r>
          </a:p>
          <a:p>
            <a:pPr algn="ctr"/>
            <a:r>
              <a:rPr lang="en-US" dirty="0">
                <a:solidFill>
                  <a:srgbClr val="FF0000"/>
                </a:solidFill>
              </a:rPr>
              <a:t>high-latitude launch</a:t>
            </a:r>
          </a:p>
        </p:txBody>
      </p:sp>
      <p:cxnSp>
        <p:nvCxnSpPr>
          <p:cNvPr id="9" name="Straight Arrow Connector 8"/>
          <p:cNvCxnSpPr/>
          <p:nvPr/>
        </p:nvCxnSpPr>
        <p:spPr>
          <a:xfrm>
            <a:off x="6858375" y="4844963"/>
            <a:ext cx="449929" cy="57031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7419" y="5536216"/>
            <a:ext cx="2110959" cy="1239439"/>
          </a:xfrm>
          <a:prstGeom prst="rect">
            <a:avLst/>
          </a:prstGeom>
          <a:noFill/>
          <a:ln>
            <a:solidFill>
              <a:srgbClr val="3455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455FC"/>
                </a:solidFill>
              </a:rPr>
              <a:t>EOR-1 = low apogee near-equator launch</a:t>
            </a:r>
          </a:p>
        </p:txBody>
      </p:sp>
      <p:cxnSp>
        <p:nvCxnSpPr>
          <p:cNvPr id="11" name="Straight Arrow Connector 10"/>
          <p:cNvCxnSpPr/>
          <p:nvPr/>
        </p:nvCxnSpPr>
        <p:spPr>
          <a:xfrm flipH="1">
            <a:off x="1441992" y="4844963"/>
            <a:ext cx="426697" cy="64800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stretch>
            <a:fillRect/>
          </a:stretch>
        </p:blipFill>
        <p:spPr>
          <a:xfrm>
            <a:off x="2510379" y="5536216"/>
            <a:ext cx="3273795" cy="1117881"/>
          </a:xfrm>
          <a:prstGeom prst="rect">
            <a:avLst/>
          </a:prstGeom>
        </p:spPr>
      </p:pic>
    </p:spTree>
    <p:extLst>
      <p:ext uri="{BB962C8B-B14F-4D97-AF65-F5344CB8AC3E}">
        <p14:creationId xmlns:p14="http://schemas.microsoft.com/office/powerpoint/2010/main" val="1173505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17/12/2019</a:t>
            </a:r>
            <a:endParaRPr lang="en-GB"/>
          </a:p>
        </p:txBody>
      </p:sp>
      <p:sp>
        <p:nvSpPr>
          <p:cNvPr id="5" name="Footer Placeholder 4"/>
          <p:cNvSpPr>
            <a:spLocks noGrp="1"/>
          </p:cNvSpPr>
          <p:nvPr>
            <p:ph type="ftr" sz="quarter" idx="11"/>
          </p:nvPr>
        </p:nvSpPr>
        <p:spPr/>
        <p:txBody>
          <a:bodyPr/>
          <a:lstStyle/>
          <a:p>
            <a:r>
              <a:rPr lang="en-GB"/>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38</a:t>
            </a:fld>
            <a:endParaRPr lang="en-GB"/>
          </a:p>
        </p:txBody>
      </p:sp>
      <p:sp>
        <p:nvSpPr>
          <p:cNvPr id="21" name="Text Placeholder 1"/>
          <p:cNvSpPr>
            <a:spLocks noGrp="1"/>
          </p:cNvSpPr>
          <p:nvPr>
            <p:ph type="body" sz="quarter" idx="10"/>
          </p:nvPr>
        </p:nvSpPr>
        <p:spPr>
          <a:xfrm>
            <a:off x="0" y="4346861"/>
            <a:ext cx="10102550" cy="2428504"/>
          </a:xfrm>
        </p:spPr>
        <p:txBody>
          <a:bodyPr/>
          <a:lstStyle/>
          <a:p>
            <a:pPr marL="228600" lvl="1">
              <a:spcBef>
                <a:spcPts val="1000"/>
              </a:spcBef>
            </a:pPr>
            <a:r>
              <a:rPr lang="en-US" sz="2800" b="1" dirty="0">
                <a:solidFill>
                  <a:srgbClr val="3455FC"/>
                </a:solidFill>
              </a:rPr>
              <a:t>EOR-1</a:t>
            </a:r>
            <a:r>
              <a:rPr lang="en-US" sz="2800" dirty="0">
                <a:solidFill>
                  <a:srgbClr val="000000"/>
                </a:solidFill>
              </a:rPr>
              <a:t>: ~3% power drop</a:t>
            </a:r>
            <a:endParaRPr lang="en-US" sz="2800" b="1" dirty="0">
              <a:solidFill>
                <a:srgbClr val="FF0000"/>
              </a:solidFill>
            </a:endParaRPr>
          </a:p>
          <a:p>
            <a:pPr marL="228600" lvl="1">
              <a:spcBef>
                <a:spcPts val="1000"/>
              </a:spcBef>
            </a:pPr>
            <a:r>
              <a:rPr lang="en-US" sz="2800" b="1" dirty="0">
                <a:solidFill>
                  <a:srgbClr val="FF0000"/>
                </a:solidFill>
              </a:rPr>
              <a:t>EOR-2</a:t>
            </a:r>
            <a:r>
              <a:rPr lang="en-US" sz="2800" dirty="0">
                <a:solidFill>
                  <a:srgbClr val="000000"/>
                </a:solidFill>
              </a:rPr>
              <a:t>: ~1% power drop</a:t>
            </a:r>
          </a:p>
          <a:p>
            <a:pPr marL="228600" lvl="1">
              <a:spcBef>
                <a:spcPts val="1000"/>
              </a:spcBef>
            </a:pPr>
            <a:r>
              <a:rPr lang="en-US" sz="2800" b="1" dirty="0">
                <a:solidFill>
                  <a:srgbClr val="3455FC"/>
                </a:solidFill>
              </a:rPr>
              <a:t>EOR-1</a:t>
            </a:r>
            <a:r>
              <a:rPr lang="en-US" sz="2800" dirty="0">
                <a:solidFill>
                  <a:srgbClr val="000000"/>
                </a:solidFill>
              </a:rPr>
              <a:t>: most dose between days 1 </a:t>
            </a:r>
            <a:r>
              <a:rPr lang="mr-IN" sz="2800" dirty="0">
                <a:solidFill>
                  <a:srgbClr val="000000"/>
                </a:solidFill>
              </a:rPr>
              <a:t>–</a:t>
            </a:r>
            <a:r>
              <a:rPr lang="en-US" sz="2800" dirty="0">
                <a:solidFill>
                  <a:srgbClr val="000000"/>
                </a:solidFill>
              </a:rPr>
              <a:t> 60</a:t>
            </a:r>
            <a:endParaRPr lang="en-GB" sz="2800" dirty="0"/>
          </a:p>
          <a:p>
            <a:pPr marL="228600" lvl="1">
              <a:spcBef>
                <a:spcPts val="1000"/>
              </a:spcBef>
            </a:pPr>
            <a:r>
              <a:rPr lang="en-US" sz="2800" b="1" dirty="0">
                <a:solidFill>
                  <a:srgbClr val="FF0000"/>
                </a:solidFill>
              </a:rPr>
              <a:t>EOR-2</a:t>
            </a:r>
            <a:r>
              <a:rPr lang="en-US" sz="2800" dirty="0">
                <a:solidFill>
                  <a:srgbClr val="000000"/>
                </a:solidFill>
              </a:rPr>
              <a:t>: most dose between days 30 </a:t>
            </a:r>
            <a:r>
              <a:rPr lang="mr-IN" sz="2800" dirty="0">
                <a:solidFill>
                  <a:srgbClr val="000000"/>
                </a:solidFill>
              </a:rPr>
              <a:t>–</a:t>
            </a:r>
            <a:r>
              <a:rPr lang="en-US" sz="2800" dirty="0">
                <a:solidFill>
                  <a:srgbClr val="000000"/>
                </a:solidFill>
              </a:rPr>
              <a:t> 90</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7" y="1019429"/>
            <a:ext cx="4172868" cy="312965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019428"/>
            <a:ext cx="4172868" cy="3129651"/>
          </a:xfrm>
          <a:prstGeom prst="rect">
            <a:avLst/>
          </a:prstGeom>
        </p:spPr>
      </p:pic>
      <p:grpSp>
        <p:nvGrpSpPr>
          <p:cNvPr id="24" name="Group 23"/>
          <p:cNvGrpSpPr/>
          <p:nvPr/>
        </p:nvGrpSpPr>
        <p:grpSpPr>
          <a:xfrm>
            <a:off x="6228184" y="4563202"/>
            <a:ext cx="2113807" cy="1978613"/>
            <a:chOff x="8787742" y="4798953"/>
            <a:chExt cx="2113807" cy="1978613"/>
          </a:xfrm>
          <a:noFill/>
        </p:grpSpPr>
        <p:sp>
          <p:nvSpPr>
            <p:cNvPr id="25" name="Rectangle 24"/>
            <p:cNvSpPr/>
            <p:nvPr/>
          </p:nvSpPr>
          <p:spPr>
            <a:xfrm>
              <a:off x="8787742" y="4925015"/>
              <a:ext cx="2113807" cy="1852551"/>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455FC"/>
                  </a:solidFill>
                </a:rPr>
                <a:t>EOR-1 = low apogee near-equator launch</a:t>
              </a:r>
            </a:p>
            <a:p>
              <a:pPr algn="ctr"/>
              <a:endParaRPr lang="en-US" dirty="0">
                <a:solidFill>
                  <a:srgbClr val="FF0000"/>
                </a:solidFill>
              </a:endParaRPr>
            </a:p>
            <a:p>
              <a:pPr algn="ctr"/>
              <a:r>
                <a:rPr lang="en-US" dirty="0">
                  <a:solidFill>
                    <a:srgbClr val="FF0000"/>
                  </a:solidFill>
                </a:rPr>
                <a:t>EOR-2 = high apogee</a:t>
              </a:r>
            </a:p>
            <a:p>
              <a:pPr algn="ctr"/>
              <a:r>
                <a:rPr lang="en-US" dirty="0">
                  <a:solidFill>
                    <a:srgbClr val="FF0000"/>
                  </a:solidFill>
                </a:rPr>
                <a:t>high-latitude launch</a:t>
              </a:r>
            </a:p>
          </p:txBody>
        </p:sp>
        <p:pic>
          <p:nvPicPr>
            <p:cNvPr id="26" name="Picture 2" descr="mage result for ke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16884">
              <a:off x="9508100" y="4798953"/>
              <a:ext cx="737930" cy="307058"/>
            </a:xfrm>
            <a:prstGeom prst="rect">
              <a:avLst/>
            </a:prstGeom>
            <a:grpFill/>
            <a:ln w="28575">
              <a:noFill/>
            </a:ln>
          </p:spPr>
        </p:pic>
      </p:grpSp>
      <p:sp>
        <p:nvSpPr>
          <p:cNvPr id="27" name="Title 1"/>
          <p:cNvSpPr>
            <a:spLocks noGrp="1"/>
          </p:cNvSpPr>
          <p:nvPr>
            <p:ph type="title"/>
          </p:nvPr>
        </p:nvSpPr>
        <p:spPr>
          <a:xfrm>
            <a:off x="467544" y="404664"/>
            <a:ext cx="7659687" cy="1168400"/>
          </a:xfrm>
        </p:spPr>
        <p:txBody>
          <a:bodyPr/>
          <a:lstStyle/>
          <a:p>
            <a:r>
              <a:rPr lang="en-US" dirty="0"/>
              <a:t>‘quiet’ environment results</a:t>
            </a:r>
            <a:r>
              <a:rPr lang="mr-IN" dirty="0"/>
              <a:t>…</a:t>
            </a:r>
            <a:endParaRPr lang="en-US" dirty="0"/>
          </a:p>
        </p:txBody>
      </p:sp>
    </p:spTree>
    <p:extLst>
      <p:ext uri="{BB962C8B-B14F-4D97-AF65-F5344CB8AC3E}">
        <p14:creationId xmlns:p14="http://schemas.microsoft.com/office/powerpoint/2010/main" val="841465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17/12/2019</a:t>
            </a:r>
            <a:endParaRPr lang="en-GB"/>
          </a:p>
        </p:txBody>
      </p:sp>
      <p:sp>
        <p:nvSpPr>
          <p:cNvPr id="5" name="Footer Placeholder 4"/>
          <p:cNvSpPr>
            <a:spLocks noGrp="1"/>
          </p:cNvSpPr>
          <p:nvPr>
            <p:ph type="ftr" sz="quarter" idx="11"/>
          </p:nvPr>
        </p:nvSpPr>
        <p:spPr/>
        <p:txBody>
          <a:bodyPr/>
          <a:lstStyle/>
          <a:p>
            <a:r>
              <a:rPr lang="en-GB"/>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39</a:t>
            </a:fld>
            <a:endParaRPr lang="en-GB"/>
          </a:p>
        </p:txBody>
      </p:sp>
      <p:sp>
        <p:nvSpPr>
          <p:cNvPr id="21" name="Text Placeholder 1"/>
          <p:cNvSpPr>
            <a:spLocks noGrp="1"/>
          </p:cNvSpPr>
          <p:nvPr>
            <p:ph type="body" sz="quarter" idx="10"/>
          </p:nvPr>
        </p:nvSpPr>
        <p:spPr>
          <a:xfrm>
            <a:off x="0" y="4346861"/>
            <a:ext cx="6156176" cy="2428504"/>
          </a:xfrm>
        </p:spPr>
        <p:txBody>
          <a:bodyPr/>
          <a:lstStyle/>
          <a:p>
            <a:pPr marL="228600" lvl="1">
              <a:spcBef>
                <a:spcPts val="1000"/>
              </a:spcBef>
            </a:pPr>
            <a:r>
              <a:rPr lang="en-US" sz="2800" b="1" dirty="0">
                <a:solidFill>
                  <a:srgbClr val="3455FC"/>
                </a:solidFill>
              </a:rPr>
              <a:t>EOR-1</a:t>
            </a:r>
            <a:r>
              <a:rPr lang="en-US" sz="2800" dirty="0">
                <a:solidFill>
                  <a:srgbClr val="000000"/>
                </a:solidFill>
              </a:rPr>
              <a:t>: ~8% power drop (vs. 3% quiet)</a:t>
            </a:r>
          </a:p>
          <a:p>
            <a:pPr marL="228600" lvl="1">
              <a:spcBef>
                <a:spcPts val="1000"/>
              </a:spcBef>
            </a:pPr>
            <a:r>
              <a:rPr lang="en-US" sz="2800" b="1" dirty="0">
                <a:solidFill>
                  <a:srgbClr val="FF0000"/>
                </a:solidFill>
              </a:rPr>
              <a:t>EOR-2</a:t>
            </a:r>
            <a:r>
              <a:rPr lang="en-US" sz="2800" dirty="0">
                <a:solidFill>
                  <a:srgbClr val="000000"/>
                </a:solidFill>
              </a:rPr>
              <a:t>: ~3% power drop (vs. 1% quiet)</a:t>
            </a:r>
          </a:p>
          <a:p>
            <a:pPr marL="228600" lvl="1">
              <a:spcBef>
                <a:spcPts val="1000"/>
              </a:spcBef>
            </a:pPr>
            <a:r>
              <a:rPr lang="en-US" sz="2800" dirty="0">
                <a:solidFill>
                  <a:srgbClr val="000000"/>
                </a:solidFill>
              </a:rPr>
              <a:t>Degradation occurred over the same time period as quiet environment case</a:t>
            </a:r>
            <a:endParaRPr lang="en-US" dirty="0">
              <a:solidFill>
                <a:srgbClr val="000000"/>
              </a:solidFill>
            </a:endParaRPr>
          </a:p>
        </p:txBody>
      </p:sp>
      <p:grpSp>
        <p:nvGrpSpPr>
          <p:cNvPr id="24" name="Group 23"/>
          <p:cNvGrpSpPr/>
          <p:nvPr/>
        </p:nvGrpSpPr>
        <p:grpSpPr>
          <a:xfrm>
            <a:off x="6228184" y="4563202"/>
            <a:ext cx="2113807" cy="1978613"/>
            <a:chOff x="8787742" y="4798953"/>
            <a:chExt cx="2113807" cy="1978613"/>
          </a:xfrm>
          <a:noFill/>
        </p:grpSpPr>
        <p:sp>
          <p:nvSpPr>
            <p:cNvPr id="25" name="Rectangle 24"/>
            <p:cNvSpPr/>
            <p:nvPr/>
          </p:nvSpPr>
          <p:spPr>
            <a:xfrm>
              <a:off x="8787742" y="4925015"/>
              <a:ext cx="2113807" cy="1852551"/>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455FC"/>
                  </a:solidFill>
                </a:rPr>
                <a:t>EOR-1 = low apogee near-equator launch</a:t>
              </a:r>
            </a:p>
            <a:p>
              <a:pPr algn="ctr"/>
              <a:endParaRPr lang="en-US" dirty="0">
                <a:solidFill>
                  <a:srgbClr val="FF0000"/>
                </a:solidFill>
              </a:endParaRPr>
            </a:p>
            <a:p>
              <a:pPr algn="ctr"/>
              <a:r>
                <a:rPr lang="en-US" dirty="0">
                  <a:solidFill>
                    <a:srgbClr val="FF0000"/>
                  </a:solidFill>
                </a:rPr>
                <a:t>EOR-2 = high apogee</a:t>
              </a:r>
            </a:p>
            <a:p>
              <a:pPr algn="ctr"/>
              <a:r>
                <a:rPr lang="en-US" dirty="0">
                  <a:solidFill>
                    <a:srgbClr val="FF0000"/>
                  </a:solidFill>
                </a:rPr>
                <a:t>high-latitude launch</a:t>
              </a:r>
            </a:p>
          </p:txBody>
        </p:sp>
        <p:pic>
          <p:nvPicPr>
            <p:cNvPr id="26" name="Picture 2" descr="mage result for k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6884">
              <a:off x="9508100" y="4798953"/>
              <a:ext cx="737930" cy="307058"/>
            </a:xfrm>
            <a:prstGeom prst="rect">
              <a:avLst/>
            </a:prstGeom>
            <a:grpFill/>
            <a:ln w="28575">
              <a:noFill/>
            </a:ln>
          </p:spPr>
        </p:pic>
      </p:grpSp>
      <p:sp>
        <p:nvSpPr>
          <p:cNvPr id="27" name="Title 1"/>
          <p:cNvSpPr>
            <a:spLocks noGrp="1"/>
          </p:cNvSpPr>
          <p:nvPr>
            <p:ph type="title"/>
          </p:nvPr>
        </p:nvSpPr>
        <p:spPr>
          <a:xfrm>
            <a:off x="467544" y="404664"/>
            <a:ext cx="7659687" cy="1168400"/>
          </a:xfrm>
        </p:spPr>
        <p:txBody>
          <a:bodyPr/>
          <a:lstStyle/>
          <a:p>
            <a:r>
              <a:rPr lang="en-US" dirty="0"/>
              <a:t>‘active’ environment results</a:t>
            </a:r>
            <a:r>
              <a:rPr lang="mr-IN" dirty="0"/>
              <a:t>…</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866" y="1019428"/>
            <a:ext cx="4172539" cy="312940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8" y="1019428"/>
            <a:ext cx="4172868" cy="3129651"/>
          </a:xfrm>
          <a:prstGeom prst="rect">
            <a:avLst/>
          </a:prstGeom>
        </p:spPr>
      </p:pic>
    </p:spTree>
    <p:extLst>
      <p:ext uri="{BB962C8B-B14F-4D97-AF65-F5344CB8AC3E}">
        <p14:creationId xmlns:p14="http://schemas.microsoft.com/office/powerpoint/2010/main" val="7282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UNILIB/IRBEM validation</a:t>
            </a:r>
          </a:p>
        </p:txBody>
      </p:sp>
      <p:sp>
        <p:nvSpPr>
          <p:cNvPr id="3" name="Content Placeholder 2"/>
          <p:cNvSpPr>
            <a:spLocks noGrp="1"/>
          </p:cNvSpPr>
          <p:nvPr>
            <p:ph idx="1"/>
          </p:nvPr>
        </p:nvSpPr>
        <p:spPr/>
        <p:txBody>
          <a:bodyPr>
            <a:normAutofit/>
          </a:bodyPr>
          <a:lstStyle/>
          <a:p>
            <a:r>
              <a:rPr lang="en-GB" dirty="0"/>
              <a:t>Comparison of outputs on geographic coordinate sets</a:t>
            </a:r>
          </a:p>
          <a:p>
            <a:pPr lvl="1"/>
            <a:r>
              <a:rPr lang="en-GB" dirty="0"/>
              <a:t>Spacecraft trajectories</a:t>
            </a:r>
          </a:p>
          <a:p>
            <a:pPr lvl="1"/>
            <a:r>
              <a:rPr lang="en-GB" dirty="0"/>
              <a:t>Coordinate grids for a series of dates, external field models, </a:t>
            </a:r>
            <a:r>
              <a:rPr lang="en-GB" dirty="0" err="1"/>
              <a:t>Kp</a:t>
            </a:r>
            <a:endParaRPr lang="en-GB" dirty="0"/>
          </a:p>
          <a:p>
            <a:r>
              <a:rPr lang="en-GB" dirty="0"/>
              <a:t>Analysis of source codes and algorithms</a:t>
            </a:r>
          </a:p>
          <a:p>
            <a:r>
              <a:rPr lang="en-GB" dirty="0"/>
              <a:t>Comparison of magnetic field component outputs to outputs from IAGA codes</a:t>
            </a:r>
          </a:p>
          <a:p>
            <a:r>
              <a:rPr lang="en-GB" dirty="0"/>
              <a:t>Develop high level Fortran interface routines for UNILIB, similar to IRBEM</a:t>
            </a:r>
          </a:p>
          <a:p>
            <a:r>
              <a:rPr lang="en-GB" dirty="0"/>
              <a:t>Update software codes where required, and feed back to software repositories</a:t>
            </a:r>
          </a:p>
          <a:p>
            <a:r>
              <a:rPr lang="en-GB" dirty="0"/>
              <a:t>IRBEM </a:t>
            </a:r>
            <a:r>
              <a:rPr lang="en-GB" i="1" dirty="0"/>
              <a:t>L</a:t>
            </a:r>
            <a:r>
              <a:rPr lang="en-GB" dirty="0"/>
              <a:t>* is lower than UNILIB </a:t>
            </a:r>
            <a:r>
              <a:rPr lang="en-GB" i="1" dirty="0"/>
              <a:t>L</a:t>
            </a:r>
            <a:r>
              <a:rPr lang="en-GB" dirty="0"/>
              <a:t>* by about 4% (current epoch) as IRBEM uses current geomagnetic moment</a:t>
            </a:r>
          </a:p>
        </p:txBody>
      </p:sp>
      <p:sp>
        <p:nvSpPr>
          <p:cNvPr id="4" name="Date Placeholder 3"/>
          <p:cNvSpPr>
            <a:spLocks noGrp="1"/>
          </p:cNvSpPr>
          <p:nvPr>
            <p:ph type="dt" sz="half" idx="10"/>
          </p:nvPr>
        </p:nvSpPr>
        <p:spPr/>
        <p:txBody>
          <a:bodyPr/>
          <a:lstStyle/>
          <a:p>
            <a:r>
              <a:rPr lang="en-US"/>
              <a:t>17/12/2019</a:t>
            </a:r>
            <a:endParaRPr lang="en-GB" dirty="0"/>
          </a:p>
        </p:txBody>
      </p:sp>
      <p:sp>
        <p:nvSpPr>
          <p:cNvPr id="5" name="Footer Placeholder 4"/>
          <p:cNvSpPr>
            <a:spLocks noGrp="1"/>
          </p:cNvSpPr>
          <p:nvPr>
            <p:ph type="ftr" sz="quarter" idx="11"/>
          </p:nvPr>
        </p:nvSpPr>
        <p:spPr/>
        <p:txBody>
          <a:bodyPr/>
          <a:lstStyle/>
          <a:p>
            <a:r>
              <a:rPr lang="en-GB"/>
              <a:t>Final Presentation Day, ESTEC, The Netherlands</a:t>
            </a:r>
            <a:endParaRPr lang="en-GB" dirty="0"/>
          </a:p>
        </p:txBody>
      </p:sp>
      <p:sp>
        <p:nvSpPr>
          <p:cNvPr id="6" name="Slide Number Placeholder 5"/>
          <p:cNvSpPr>
            <a:spLocks noGrp="1"/>
          </p:cNvSpPr>
          <p:nvPr>
            <p:ph type="sldNum" sz="quarter" idx="12"/>
          </p:nvPr>
        </p:nvSpPr>
        <p:spPr/>
        <p:txBody>
          <a:bodyPr/>
          <a:lstStyle/>
          <a:p>
            <a:fld id="{51FB7B83-ADEA-4FEE-98ED-C3672CE64F07}" type="slidenum">
              <a:rPr lang="en-GB" smtClean="0"/>
              <a:pPr/>
              <a:t>4</a:t>
            </a:fld>
            <a:endParaRPr lang="en-GB"/>
          </a:p>
        </p:txBody>
      </p:sp>
    </p:spTree>
    <p:extLst>
      <p:ext uri="{BB962C8B-B14F-4D97-AF65-F5344CB8AC3E}">
        <p14:creationId xmlns:p14="http://schemas.microsoft.com/office/powerpoint/2010/main" val="2771507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17/12/2019</a:t>
            </a:r>
            <a:endParaRPr lang="en-GB"/>
          </a:p>
        </p:txBody>
      </p:sp>
      <p:sp>
        <p:nvSpPr>
          <p:cNvPr id="5" name="Footer Placeholder 4"/>
          <p:cNvSpPr>
            <a:spLocks noGrp="1"/>
          </p:cNvSpPr>
          <p:nvPr>
            <p:ph type="ftr" sz="quarter" idx="11"/>
          </p:nvPr>
        </p:nvSpPr>
        <p:spPr/>
        <p:txBody>
          <a:bodyPr/>
          <a:lstStyle/>
          <a:p>
            <a:r>
              <a:rPr lang="en-GB"/>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40</a:t>
            </a:fld>
            <a:endParaRPr lang="en-GB"/>
          </a:p>
        </p:txBody>
      </p:sp>
      <p:pic>
        <p:nvPicPr>
          <p:cNvPr id="8" name="Picture 7"/>
          <p:cNvPicPr>
            <a:picLocks noChangeAspect="1"/>
          </p:cNvPicPr>
          <p:nvPr/>
        </p:nvPicPr>
        <p:blipFill>
          <a:blip r:embed="rId3"/>
          <a:stretch>
            <a:fillRect/>
          </a:stretch>
        </p:blipFill>
        <p:spPr>
          <a:xfrm>
            <a:off x="755576" y="3311492"/>
            <a:ext cx="7459501" cy="3510913"/>
          </a:xfrm>
          <a:prstGeom prst="rect">
            <a:avLst/>
          </a:prstGeom>
        </p:spPr>
      </p:pic>
      <p:sp>
        <p:nvSpPr>
          <p:cNvPr id="9" name="Oval 8"/>
          <p:cNvSpPr/>
          <p:nvPr/>
        </p:nvSpPr>
        <p:spPr>
          <a:xfrm>
            <a:off x="4919231" y="3583814"/>
            <a:ext cx="1468094" cy="3049284"/>
          </a:xfrm>
          <a:prstGeom prst="ellipse">
            <a:avLst/>
          </a:prstGeom>
          <a:noFill/>
          <a:ln w="57150">
            <a:solidFill>
              <a:srgbClr val="FA0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31024" y="3583814"/>
            <a:ext cx="1968041" cy="3049284"/>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108" y="716048"/>
            <a:ext cx="3999535" cy="2595443"/>
          </a:xfrm>
          <a:prstGeom prst="rect">
            <a:avLst/>
          </a:prstGeom>
        </p:spPr>
      </p:pic>
      <p:sp>
        <p:nvSpPr>
          <p:cNvPr id="12" name="Date Placeholder 11"/>
          <p:cNvSpPr>
            <a:spLocks noGrp="1"/>
          </p:cNvSpPr>
          <p:nvPr>
            <p:ph type="dt" sz="half" idx="10"/>
          </p:nvPr>
        </p:nvSpPr>
        <p:spPr/>
        <p:txBody>
          <a:bodyPr/>
          <a:lstStyle/>
          <a:p>
            <a:endParaRPr lang="en-US"/>
          </a:p>
        </p:txBody>
      </p:sp>
      <p:sp>
        <p:nvSpPr>
          <p:cNvPr id="13" name="Rectangle 12"/>
          <p:cNvSpPr/>
          <p:nvPr/>
        </p:nvSpPr>
        <p:spPr>
          <a:xfrm>
            <a:off x="526677" y="1359153"/>
            <a:ext cx="3613276" cy="1631216"/>
          </a:xfrm>
          <a:prstGeom prst="rect">
            <a:avLst/>
          </a:prstGeom>
        </p:spPr>
        <p:txBody>
          <a:bodyPr wrap="square">
            <a:spAutoFit/>
          </a:bodyPr>
          <a:lstStyle/>
          <a:p>
            <a:pPr>
              <a:buFont typeface="Arial"/>
              <a:buChar char="•"/>
            </a:pPr>
            <a:r>
              <a:rPr lang="en-US" sz="2000" dirty="0">
                <a:solidFill>
                  <a:srgbClr val="000000"/>
                </a:solidFill>
              </a:rPr>
              <a:t>Electrons contribute up to ~10% extra dose</a:t>
            </a:r>
          </a:p>
          <a:p>
            <a:pPr>
              <a:buFont typeface="Arial"/>
              <a:buChar char="•"/>
            </a:pPr>
            <a:r>
              <a:rPr lang="en-US" sz="2000" dirty="0">
                <a:solidFill>
                  <a:srgbClr val="000000"/>
                </a:solidFill>
              </a:rPr>
              <a:t>However, because P/P0 is logarithmic, the extra </a:t>
            </a:r>
            <a:r>
              <a:rPr lang="en-US" sz="2000" dirty="0">
                <a:solidFill>
                  <a:srgbClr val="FE009F"/>
                </a:solidFill>
              </a:rPr>
              <a:t>degradation</a:t>
            </a:r>
            <a:r>
              <a:rPr lang="en-US" sz="2000" dirty="0">
                <a:solidFill>
                  <a:srgbClr val="000000"/>
                </a:solidFill>
              </a:rPr>
              <a:t> is very </a:t>
            </a:r>
            <a:r>
              <a:rPr lang="en-US" sz="2000" dirty="0">
                <a:solidFill>
                  <a:srgbClr val="0070C0"/>
                </a:solidFill>
              </a:rPr>
              <a:t>small</a:t>
            </a:r>
          </a:p>
        </p:txBody>
      </p:sp>
      <p:cxnSp>
        <p:nvCxnSpPr>
          <p:cNvPr id="15" name="Straight Arrow Connector 14"/>
          <p:cNvCxnSpPr>
            <a:endCxn id="11" idx="1"/>
          </p:cNvCxnSpPr>
          <p:nvPr/>
        </p:nvCxnSpPr>
        <p:spPr>
          <a:xfrm flipV="1">
            <a:off x="3407356" y="2013770"/>
            <a:ext cx="1051752" cy="16099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247779" y="2829379"/>
            <a:ext cx="1051751" cy="43331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Title 1"/>
          <p:cNvSpPr>
            <a:spLocks noGrp="1"/>
          </p:cNvSpPr>
          <p:nvPr>
            <p:ph type="title"/>
          </p:nvPr>
        </p:nvSpPr>
        <p:spPr>
          <a:xfrm>
            <a:off x="467544" y="404664"/>
            <a:ext cx="7659687" cy="1168400"/>
          </a:xfrm>
        </p:spPr>
        <p:txBody>
          <a:bodyPr/>
          <a:lstStyle/>
          <a:p>
            <a:r>
              <a:rPr lang="en-US" dirty="0"/>
              <a:t>ELECTRONS</a:t>
            </a:r>
          </a:p>
        </p:txBody>
      </p:sp>
    </p:spTree>
    <p:extLst>
      <p:ext uri="{BB962C8B-B14F-4D97-AF65-F5344CB8AC3E}">
        <p14:creationId xmlns:p14="http://schemas.microsoft.com/office/powerpoint/2010/main" val="536842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17/12/2019</a:t>
            </a:r>
            <a:endParaRPr lang="en-GB"/>
          </a:p>
        </p:txBody>
      </p:sp>
      <p:sp>
        <p:nvSpPr>
          <p:cNvPr id="5" name="Footer Placeholder 4"/>
          <p:cNvSpPr>
            <a:spLocks noGrp="1"/>
          </p:cNvSpPr>
          <p:nvPr>
            <p:ph type="ftr" sz="quarter" idx="11"/>
          </p:nvPr>
        </p:nvSpPr>
        <p:spPr/>
        <p:txBody>
          <a:bodyPr/>
          <a:lstStyle/>
          <a:p>
            <a:r>
              <a:rPr lang="en-GB"/>
              <a:t>Final Presentation Day, ESTEC, The Netherlands</a:t>
            </a:r>
          </a:p>
        </p:txBody>
      </p:sp>
      <p:sp>
        <p:nvSpPr>
          <p:cNvPr id="6" name="Slide Number Placeholder 5"/>
          <p:cNvSpPr>
            <a:spLocks noGrp="1"/>
          </p:cNvSpPr>
          <p:nvPr>
            <p:ph type="sldNum" sz="quarter" idx="12"/>
          </p:nvPr>
        </p:nvSpPr>
        <p:spPr/>
        <p:txBody>
          <a:bodyPr/>
          <a:lstStyle/>
          <a:p>
            <a:fld id="{D52D9314-A8F3-465E-96B1-20F71C98FB46}" type="slidenum">
              <a:rPr lang="en-GB" smtClean="0"/>
              <a:t>41</a:t>
            </a:fld>
            <a:endParaRPr lang="en-GB"/>
          </a:p>
        </p:txBody>
      </p:sp>
      <p:sp>
        <p:nvSpPr>
          <p:cNvPr id="7" name="Text Placeholder 1"/>
          <p:cNvSpPr>
            <a:spLocks noGrp="1"/>
          </p:cNvSpPr>
          <p:nvPr>
            <p:ph type="body" sz="quarter" idx="10"/>
          </p:nvPr>
        </p:nvSpPr>
        <p:spPr>
          <a:xfrm>
            <a:off x="720000" y="1246909"/>
            <a:ext cx="7092360" cy="4950691"/>
          </a:xfrm>
        </p:spPr>
        <p:txBody>
          <a:bodyPr anchor="t"/>
          <a:lstStyle/>
          <a:p>
            <a:pPr>
              <a:buFont typeface="Arial"/>
              <a:buChar char="•"/>
            </a:pPr>
            <a:r>
              <a:rPr lang="en-US" sz="2000" dirty="0">
                <a:solidFill>
                  <a:srgbClr val="000000"/>
                </a:solidFill>
              </a:rPr>
              <a:t>Key characteristic of trajectory is the initial GTO apogee </a:t>
            </a:r>
            <a:r>
              <a:rPr lang="mr-IN" sz="2000" dirty="0">
                <a:solidFill>
                  <a:srgbClr val="000000"/>
                </a:solidFill>
              </a:rPr>
              <a:t>–</a:t>
            </a:r>
            <a:r>
              <a:rPr lang="en-US" sz="2000" dirty="0">
                <a:solidFill>
                  <a:srgbClr val="000000"/>
                </a:solidFill>
              </a:rPr>
              <a:t> higher is better as it allows faster transit through the proton belt!</a:t>
            </a:r>
          </a:p>
          <a:p>
            <a:pPr>
              <a:buFont typeface="Arial"/>
              <a:buChar char="•"/>
            </a:pPr>
            <a:endParaRPr lang="en-US" sz="2000" dirty="0">
              <a:solidFill>
                <a:srgbClr val="000000"/>
              </a:solidFill>
            </a:endParaRPr>
          </a:p>
          <a:p>
            <a:pPr>
              <a:buFont typeface="Arial"/>
              <a:buChar char="•"/>
            </a:pPr>
            <a:r>
              <a:rPr lang="en-US" sz="2000" dirty="0">
                <a:solidFill>
                  <a:srgbClr val="000000"/>
                </a:solidFill>
              </a:rPr>
              <a:t>Plan for worst-case scenarios in terms of ~5MeV proton flux increases</a:t>
            </a:r>
          </a:p>
          <a:p>
            <a:pPr>
              <a:buFont typeface="Arial"/>
              <a:buChar char="•"/>
            </a:pPr>
            <a:endParaRPr lang="en-US" sz="2000" dirty="0">
              <a:solidFill>
                <a:srgbClr val="000000"/>
              </a:solidFill>
            </a:endParaRPr>
          </a:p>
          <a:p>
            <a:pPr>
              <a:buFont typeface="Arial"/>
              <a:buChar char="•"/>
            </a:pPr>
            <a:r>
              <a:rPr lang="en-GB" sz="2000" dirty="0"/>
              <a:t>Increasing coverglass thickness somewhat follows a law of diminishing returns</a:t>
            </a:r>
            <a:r>
              <a:rPr lang="mr-IN" sz="2000" dirty="0"/>
              <a:t>…</a:t>
            </a:r>
            <a:r>
              <a:rPr lang="en-GB" sz="2000" dirty="0"/>
              <a:t> but </a:t>
            </a:r>
            <a:r>
              <a:rPr lang="en-GB" sz="2000" b="1" dirty="0"/>
              <a:t>more important for trajectories with high exposure</a:t>
            </a:r>
          </a:p>
          <a:p>
            <a:pPr>
              <a:buFont typeface="Arial"/>
              <a:buChar char="•"/>
            </a:pPr>
            <a:endParaRPr lang="en-GB" sz="2000" b="1" dirty="0"/>
          </a:p>
          <a:p>
            <a:pPr>
              <a:buFont typeface="Arial"/>
              <a:buChar char="•"/>
            </a:pPr>
            <a:r>
              <a:rPr lang="en-GB" sz="2000" dirty="0"/>
              <a:t>Recalibrate degradation curves for new BOL at GEO</a:t>
            </a:r>
          </a:p>
        </p:txBody>
      </p:sp>
      <p:sp>
        <p:nvSpPr>
          <p:cNvPr id="8" name="Title 1"/>
          <p:cNvSpPr>
            <a:spLocks noGrp="1"/>
          </p:cNvSpPr>
          <p:nvPr>
            <p:ph type="title"/>
          </p:nvPr>
        </p:nvSpPr>
        <p:spPr>
          <a:xfrm>
            <a:off x="467544" y="404664"/>
            <a:ext cx="7659687" cy="1168400"/>
          </a:xfrm>
        </p:spPr>
        <p:txBody>
          <a:bodyPr/>
          <a:lstStyle/>
          <a:p>
            <a:r>
              <a:rPr lang="en-US" dirty="0"/>
              <a:t>RECOMMENDATIONS FOR EOR</a:t>
            </a:r>
          </a:p>
        </p:txBody>
      </p:sp>
    </p:spTree>
    <p:extLst>
      <p:ext uri="{BB962C8B-B14F-4D97-AF65-F5344CB8AC3E}">
        <p14:creationId xmlns:p14="http://schemas.microsoft.com/office/powerpoint/2010/main" val="341363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61F55-5246-4D37-A3B8-127F4441E5F0}"/>
              </a:ext>
            </a:extLst>
          </p:cNvPr>
          <p:cNvSpPr>
            <a:spLocks noGrp="1"/>
          </p:cNvSpPr>
          <p:nvPr>
            <p:ph type="title"/>
          </p:nvPr>
        </p:nvSpPr>
        <p:spPr/>
        <p:txBody>
          <a:bodyPr/>
          <a:lstStyle/>
          <a:p>
            <a:r>
              <a:rPr lang="en-US" dirty="0"/>
              <a:t>Final conclusions</a:t>
            </a:r>
            <a:endParaRPr lang="en-GB" dirty="0"/>
          </a:p>
        </p:txBody>
      </p:sp>
      <p:sp>
        <p:nvSpPr>
          <p:cNvPr id="3" name="Text Placeholder 2">
            <a:extLst>
              <a:ext uri="{FF2B5EF4-FFF2-40B4-BE49-F238E27FC236}">
                <a16:creationId xmlns:a16="http://schemas.microsoft.com/office/drawing/2014/main" id="{D1D67552-0E36-4560-B9E2-B444285C126C}"/>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EB117012-5CB8-437B-8E62-6F62A5A28A3B}"/>
              </a:ext>
            </a:extLst>
          </p:cNvPr>
          <p:cNvSpPr>
            <a:spLocks noGrp="1"/>
          </p:cNvSpPr>
          <p:nvPr>
            <p:ph type="dt" sz="half" idx="10"/>
          </p:nvPr>
        </p:nvSpPr>
        <p:spPr/>
        <p:txBody>
          <a:bodyPr/>
          <a:lstStyle/>
          <a:p>
            <a:r>
              <a:rPr lang="en-US"/>
              <a:t>17/12/2019</a:t>
            </a:r>
            <a:endParaRPr lang="en-GB"/>
          </a:p>
        </p:txBody>
      </p:sp>
      <p:sp>
        <p:nvSpPr>
          <p:cNvPr id="5" name="Footer Placeholder 4">
            <a:extLst>
              <a:ext uri="{FF2B5EF4-FFF2-40B4-BE49-F238E27FC236}">
                <a16:creationId xmlns:a16="http://schemas.microsoft.com/office/drawing/2014/main" id="{3EC7E6FB-687A-4E24-83A5-7FF1BB2BE074}"/>
              </a:ext>
            </a:extLst>
          </p:cNvPr>
          <p:cNvSpPr>
            <a:spLocks noGrp="1"/>
          </p:cNvSpPr>
          <p:nvPr>
            <p:ph type="ftr" sz="quarter" idx="11"/>
          </p:nvPr>
        </p:nvSpPr>
        <p:spPr/>
        <p:txBody>
          <a:bodyPr/>
          <a:lstStyle/>
          <a:p>
            <a:r>
              <a:rPr lang="en-GB"/>
              <a:t>Final Presentation Day, ESTEC, The Netherlands</a:t>
            </a:r>
          </a:p>
        </p:txBody>
      </p:sp>
      <p:sp>
        <p:nvSpPr>
          <p:cNvPr id="6" name="Slide Number Placeholder 5">
            <a:extLst>
              <a:ext uri="{FF2B5EF4-FFF2-40B4-BE49-F238E27FC236}">
                <a16:creationId xmlns:a16="http://schemas.microsoft.com/office/drawing/2014/main" id="{A14BCABD-FBF1-45D3-A1B6-3E0BC9603F8B}"/>
              </a:ext>
            </a:extLst>
          </p:cNvPr>
          <p:cNvSpPr>
            <a:spLocks noGrp="1"/>
          </p:cNvSpPr>
          <p:nvPr>
            <p:ph type="sldNum" sz="quarter" idx="12"/>
          </p:nvPr>
        </p:nvSpPr>
        <p:spPr/>
        <p:txBody>
          <a:bodyPr/>
          <a:lstStyle/>
          <a:p>
            <a:fld id="{D52D9314-A8F3-465E-96B1-20F71C98FB46}" type="slidenum">
              <a:rPr lang="en-GB" smtClean="0"/>
              <a:t>42</a:t>
            </a:fld>
            <a:endParaRPr lang="en-GB"/>
          </a:p>
        </p:txBody>
      </p:sp>
    </p:spTree>
    <p:extLst>
      <p:ext uri="{BB962C8B-B14F-4D97-AF65-F5344CB8AC3E}">
        <p14:creationId xmlns:p14="http://schemas.microsoft.com/office/powerpoint/2010/main" val="1885231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A216-58CA-45F7-A776-8C0F4B5CA057}"/>
              </a:ext>
            </a:extLst>
          </p:cNvPr>
          <p:cNvSpPr>
            <a:spLocks noGrp="1"/>
          </p:cNvSpPr>
          <p:nvPr>
            <p:ph type="title"/>
          </p:nvPr>
        </p:nvSpPr>
        <p:spPr/>
        <p:txBody>
          <a:bodyPr/>
          <a:lstStyle/>
          <a:p>
            <a:r>
              <a:rPr lang="en-GB" dirty="0"/>
              <a:t>Final conclusions: data</a:t>
            </a:r>
          </a:p>
        </p:txBody>
      </p:sp>
      <p:sp>
        <p:nvSpPr>
          <p:cNvPr id="3" name="Content Placeholder 2">
            <a:extLst>
              <a:ext uri="{FF2B5EF4-FFF2-40B4-BE49-F238E27FC236}">
                <a16:creationId xmlns:a16="http://schemas.microsoft.com/office/drawing/2014/main" id="{BF567F4E-C1B5-44C5-90D7-293D4C9B9C73}"/>
              </a:ext>
            </a:extLst>
          </p:cNvPr>
          <p:cNvSpPr>
            <a:spLocks noGrp="1"/>
          </p:cNvSpPr>
          <p:nvPr>
            <p:ph idx="1"/>
          </p:nvPr>
        </p:nvSpPr>
        <p:spPr/>
        <p:txBody>
          <a:bodyPr>
            <a:normAutofit/>
          </a:bodyPr>
          <a:lstStyle/>
          <a:p>
            <a:r>
              <a:rPr lang="en-GB" dirty="0"/>
              <a:t>The XMM/ERMD flux and count data should be re-calibrated</a:t>
            </a:r>
          </a:p>
          <a:p>
            <a:r>
              <a:rPr lang="en-GB" dirty="0"/>
              <a:t>An in-depth calibration analysis should be performed of the POLAR/CEPPAD data.</a:t>
            </a:r>
          </a:p>
          <a:p>
            <a:r>
              <a:rPr lang="en-GB" dirty="0"/>
              <a:t>PROBA1/SREM data need to be re-calibrated taking into account the opening angle of the instrument and the substantial spacecraft shielding.</a:t>
            </a:r>
          </a:p>
          <a:p>
            <a:r>
              <a:rPr lang="en-GB" dirty="0"/>
              <a:t>The EMU datasets should be added to the analysis.</a:t>
            </a:r>
          </a:p>
          <a:p>
            <a:endParaRPr lang="en-US" dirty="0"/>
          </a:p>
        </p:txBody>
      </p:sp>
      <p:sp>
        <p:nvSpPr>
          <p:cNvPr id="4" name="Slide Number Placeholder 3">
            <a:extLst>
              <a:ext uri="{FF2B5EF4-FFF2-40B4-BE49-F238E27FC236}">
                <a16:creationId xmlns:a16="http://schemas.microsoft.com/office/drawing/2014/main" id="{D3D4E044-605C-416A-BF49-4ABA03D7107C}"/>
              </a:ext>
            </a:extLst>
          </p:cNvPr>
          <p:cNvSpPr>
            <a:spLocks noGrp="1"/>
          </p:cNvSpPr>
          <p:nvPr>
            <p:ph type="sldNum" sz="quarter" idx="12"/>
          </p:nvPr>
        </p:nvSpPr>
        <p:spPr/>
        <p:txBody>
          <a:bodyPr/>
          <a:lstStyle/>
          <a:p>
            <a:fld id="{D52D9314-A8F3-465E-96B1-20F71C98FB46}" type="slidenum">
              <a:rPr lang="en-GB" smtClean="0"/>
              <a:t>43</a:t>
            </a:fld>
            <a:endParaRPr lang="en-GB"/>
          </a:p>
        </p:txBody>
      </p:sp>
      <p:sp>
        <p:nvSpPr>
          <p:cNvPr id="5" name="Date Placeholder 4">
            <a:extLst>
              <a:ext uri="{FF2B5EF4-FFF2-40B4-BE49-F238E27FC236}">
                <a16:creationId xmlns:a16="http://schemas.microsoft.com/office/drawing/2014/main" id="{3A7705A0-CCD1-45F5-A259-FBEB1132B7CF}"/>
              </a:ext>
            </a:extLst>
          </p:cNvPr>
          <p:cNvSpPr>
            <a:spLocks noGrp="1"/>
          </p:cNvSpPr>
          <p:nvPr>
            <p:ph type="dt" sz="half" idx="10"/>
          </p:nvPr>
        </p:nvSpPr>
        <p:spPr/>
        <p:txBody>
          <a:bodyPr/>
          <a:lstStyle/>
          <a:p>
            <a:pPr algn="ctr"/>
            <a:r>
              <a:rPr lang="en-US"/>
              <a:t>17/12/2019</a:t>
            </a:r>
            <a:endParaRPr lang="en-GB" dirty="0"/>
          </a:p>
        </p:txBody>
      </p:sp>
      <p:sp>
        <p:nvSpPr>
          <p:cNvPr id="6" name="Footer Placeholder 5">
            <a:extLst>
              <a:ext uri="{FF2B5EF4-FFF2-40B4-BE49-F238E27FC236}">
                <a16:creationId xmlns:a16="http://schemas.microsoft.com/office/drawing/2014/main" id="{6AD81906-1597-44E0-9202-2B2D7E8EF062}"/>
              </a:ext>
            </a:extLst>
          </p:cNvPr>
          <p:cNvSpPr>
            <a:spLocks noGrp="1"/>
          </p:cNvSpPr>
          <p:nvPr>
            <p:ph type="ftr" sz="quarter" idx="11"/>
          </p:nvPr>
        </p:nvSpPr>
        <p:spPr/>
        <p:txBody>
          <a:bodyPr/>
          <a:lstStyle/>
          <a:p>
            <a:r>
              <a:rPr lang="en-GB"/>
              <a:t>Final Presentation Day, ESTEC, The Netherlands</a:t>
            </a:r>
            <a:endParaRPr lang="en-GB" dirty="0"/>
          </a:p>
        </p:txBody>
      </p:sp>
    </p:spTree>
    <p:extLst>
      <p:ext uri="{BB962C8B-B14F-4D97-AF65-F5344CB8AC3E}">
        <p14:creationId xmlns:p14="http://schemas.microsoft.com/office/powerpoint/2010/main" val="2714097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A216-58CA-45F7-A776-8C0F4B5CA057}"/>
              </a:ext>
            </a:extLst>
          </p:cNvPr>
          <p:cNvSpPr>
            <a:spLocks noGrp="1"/>
          </p:cNvSpPr>
          <p:nvPr>
            <p:ph type="title"/>
          </p:nvPr>
        </p:nvSpPr>
        <p:spPr/>
        <p:txBody>
          <a:bodyPr/>
          <a:lstStyle/>
          <a:p>
            <a:r>
              <a:rPr lang="en-GB" dirty="0"/>
              <a:t>Final conclusions: IRENE</a:t>
            </a:r>
          </a:p>
        </p:txBody>
      </p:sp>
      <p:sp>
        <p:nvSpPr>
          <p:cNvPr id="3" name="Content Placeholder 2">
            <a:extLst>
              <a:ext uri="{FF2B5EF4-FFF2-40B4-BE49-F238E27FC236}">
                <a16:creationId xmlns:a16="http://schemas.microsoft.com/office/drawing/2014/main" id="{BF567F4E-C1B5-44C5-90D7-293D4C9B9C73}"/>
              </a:ext>
            </a:extLst>
          </p:cNvPr>
          <p:cNvSpPr>
            <a:spLocks noGrp="1"/>
          </p:cNvSpPr>
          <p:nvPr>
            <p:ph idx="1"/>
          </p:nvPr>
        </p:nvSpPr>
        <p:spPr>
          <a:xfrm>
            <a:off x="457200" y="1417638"/>
            <a:ext cx="7620000" cy="5165724"/>
          </a:xfrm>
        </p:spPr>
        <p:txBody>
          <a:bodyPr>
            <a:normAutofit/>
          </a:bodyPr>
          <a:lstStyle/>
          <a:p>
            <a:r>
              <a:rPr lang="en-GB" dirty="0"/>
              <a:t>There is no compelling reason to use AE-9 at this point to model the electron environment.</a:t>
            </a:r>
          </a:p>
          <a:p>
            <a:r>
              <a:rPr lang="en-GB" dirty="0"/>
              <a:t>There are some regions in space and energy where AP-9 outperforms AP-8, but also a few regions where the reverse holds.</a:t>
            </a:r>
          </a:p>
          <a:p>
            <a:r>
              <a:rPr lang="en-GB" dirty="0"/>
              <a:t>As the models are still heavily under development, it is not recommended to use the current version as a standard.</a:t>
            </a:r>
          </a:p>
          <a:p>
            <a:r>
              <a:rPr lang="en-GB" dirty="0"/>
              <a:t>Since the validation work, new versions of the RBSP datasets have been released. The model/data comparisons should be repeated using the new dataset versions.</a:t>
            </a:r>
          </a:p>
          <a:p>
            <a:r>
              <a:rPr lang="en-GB" dirty="0"/>
              <a:t>AE-9 fails at reproducing the variability in the electron environment indicated by the various datasets.</a:t>
            </a:r>
          </a:p>
          <a:p>
            <a:r>
              <a:rPr lang="en-GB" dirty="0"/>
              <a:t>More work is needed to analyse the Monte Carlo version of IRENE in order to understand short term variability.</a:t>
            </a:r>
          </a:p>
          <a:p>
            <a:pPr lvl="1"/>
            <a:endParaRPr lang="en-GB" dirty="0"/>
          </a:p>
        </p:txBody>
      </p:sp>
      <p:sp>
        <p:nvSpPr>
          <p:cNvPr id="4" name="Slide Number Placeholder 3">
            <a:extLst>
              <a:ext uri="{FF2B5EF4-FFF2-40B4-BE49-F238E27FC236}">
                <a16:creationId xmlns:a16="http://schemas.microsoft.com/office/drawing/2014/main" id="{D3D4E044-605C-416A-BF49-4ABA03D7107C}"/>
              </a:ext>
            </a:extLst>
          </p:cNvPr>
          <p:cNvSpPr>
            <a:spLocks noGrp="1"/>
          </p:cNvSpPr>
          <p:nvPr>
            <p:ph type="sldNum" sz="quarter" idx="12"/>
          </p:nvPr>
        </p:nvSpPr>
        <p:spPr/>
        <p:txBody>
          <a:bodyPr/>
          <a:lstStyle/>
          <a:p>
            <a:fld id="{D52D9314-A8F3-465E-96B1-20F71C98FB46}" type="slidenum">
              <a:rPr lang="en-GB" smtClean="0"/>
              <a:t>44</a:t>
            </a:fld>
            <a:endParaRPr lang="en-GB"/>
          </a:p>
        </p:txBody>
      </p:sp>
      <p:sp>
        <p:nvSpPr>
          <p:cNvPr id="5" name="Date Placeholder 4">
            <a:extLst>
              <a:ext uri="{FF2B5EF4-FFF2-40B4-BE49-F238E27FC236}">
                <a16:creationId xmlns:a16="http://schemas.microsoft.com/office/drawing/2014/main" id="{3A7705A0-CCD1-45F5-A259-FBEB1132B7CF}"/>
              </a:ext>
            </a:extLst>
          </p:cNvPr>
          <p:cNvSpPr>
            <a:spLocks noGrp="1"/>
          </p:cNvSpPr>
          <p:nvPr>
            <p:ph type="dt" sz="half" idx="10"/>
          </p:nvPr>
        </p:nvSpPr>
        <p:spPr/>
        <p:txBody>
          <a:bodyPr/>
          <a:lstStyle/>
          <a:p>
            <a:pPr algn="ctr"/>
            <a:r>
              <a:rPr lang="en-US"/>
              <a:t>17/12/2019</a:t>
            </a:r>
            <a:endParaRPr lang="en-GB" dirty="0"/>
          </a:p>
        </p:txBody>
      </p:sp>
      <p:sp>
        <p:nvSpPr>
          <p:cNvPr id="6" name="Footer Placeholder 5">
            <a:extLst>
              <a:ext uri="{FF2B5EF4-FFF2-40B4-BE49-F238E27FC236}">
                <a16:creationId xmlns:a16="http://schemas.microsoft.com/office/drawing/2014/main" id="{6AD81906-1597-44E0-9202-2B2D7E8EF062}"/>
              </a:ext>
            </a:extLst>
          </p:cNvPr>
          <p:cNvSpPr>
            <a:spLocks noGrp="1"/>
          </p:cNvSpPr>
          <p:nvPr>
            <p:ph type="ftr" sz="quarter" idx="11"/>
          </p:nvPr>
        </p:nvSpPr>
        <p:spPr/>
        <p:txBody>
          <a:bodyPr/>
          <a:lstStyle/>
          <a:p>
            <a:r>
              <a:rPr lang="en-GB"/>
              <a:t>Final Presentation Day, ESTEC, The Netherlands</a:t>
            </a:r>
            <a:endParaRPr lang="en-GB" dirty="0"/>
          </a:p>
        </p:txBody>
      </p:sp>
    </p:spTree>
    <p:extLst>
      <p:ext uri="{BB962C8B-B14F-4D97-AF65-F5344CB8AC3E}">
        <p14:creationId xmlns:p14="http://schemas.microsoft.com/office/powerpoint/2010/main" val="2896919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620000" cy="778098"/>
          </a:xfrm>
        </p:spPr>
        <p:txBody>
          <a:bodyPr/>
          <a:lstStyle/>
          <a:p>
            <a:r>
              <a:rPr lang="en-GB" dirty="0"/>
              <a:t>IRBEM calls in UNILIB</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73514676"/>
              </p:ext>
            </p:extLst>
          </p:nvPr>
        </p:nvGraphicFramePr>
        <p:xfrm>
          <a:off x="179512" y="836712"/>
          <a:ext cx="8064896" cy="6218959"/>
        </p:xfrm>
        <a:graphic>
          <a:graphicData uri="http://schemas.openxmlformats.org/drawingml/2006/table">
            <a:tbl>
              <a:tblPr firstRow="1" firstCol="1" bandRow="1">
                <a:tableStyleId>{5C22544A-7EE6-4342-B048-85BDC9FD1C3A}</a:tableStyleId>
              </a:tblPr>
              <a:tblGrid>
                <a:gridCol w="3024336">
                  <a:extLst>
                    <a:ext uri="{9D8B030D-6E8A-4147-A177-3AD203B41FA5}">
                      <a16:colId xmlns:a16="http://schemas.microsoft.com/office/drawing/2014/main" val="20000"/>
                    </a:ext>
                  </a:extLst>
                </a:gridCol>
                <a:gridCol w="5040560">
                  <a:extLst>
                    <a:ext uri="{9D8B030D-6E8A-4147-A177-3AD203B41FA5}">
                      <a16:colId xmlns:a16="http://schemas.microsoft.com/office/drawing/2014/main" val="20001"/>
                    </a:ext>
                  </a:extLst>
                </a:gridCol>
              </a:tblGrid>
              <a:tr h="202940">
                <a:tc>
                  <a:txBody>
                    <a:bodyPr/>
                    <a:lstStyle/>
                    <a:p>
                      <a:pPr algn="ctr">
                        <a:lnSpc>
                          <a:spcPct val="115000"/>
                        </a:lnSpc>
                        <a:spcAft>
                          <a:spcPts val="0"/>
                        </a:spcAft>
                      </a:pPr>
                      <a:r>
                        <a:rPr lang="en-GB" sz="1400" dirty="0">
                          <a:effectLst/>
                        </a:rPr>
                        <a:t>IRBEM routine</a:t>
                      </a:r>
                      <a:endParaRPr lang="en-GB" sz="1400" dirty="0">
                        <a:effectLst/>
                        <a:latin typeface="Constantia"/>
                        <a:ea typeface="Times New Roman"/>
                        <a:cs typeface="Times New Roman"/>
                      </a:endParaRPr>
                    </a:p>
                  </a:txBody>
                  <a:tcPr marL="55088" marR="55088" marT="0" marB="0"/>
                </a:tc>
                <a:tc>
                  <a:txBody>
                    <a:bodyPr/>
                    <a:lstStyle/>
                    <a:p>
                      <a:pPr algn="ctr">
                        <a:lnSpc>
                          <a:spcPct val="115000"/>
                        </a:lnSpc>
                        <a:spcAft>
                          <a:spcPts val="0"/>
                        </a:spcAft>
                      </a:pPr>
                      <a:r>
                        <a:rPr lang="en-GB" sz="1400" dirty="0">
                          <a:effectLst/>
                        </a:rPr>
                        <a:t>Comments</a:t>
                      </a:r>
                      <a:endParaRPr lang="en-GB" sz="1400" dirty="0">
                        <a:effectLst/>
                        <a:latin typeface="Constantia"/>
                        <a:ea typeface="Times New Roman"/>
                        <a:cs typeface="Times New Roman"/>
                      </a:endParaRPr>
                    </a:p>
                  </a:txBody>
                  <a:tcPr marL="55088" marR="55088" marT="0" marB="0"/>
                </a:tc>
                <a:extLst>
                  <a:ext uri="{0D108BD9-81ED-4DB2-BD59-A6C34878D82A}">
                    <a16:rowId xmlns:a16="http://schemas.microsoft.com/office/drawing/2014/main" val="10000"/>
                  </a:ext>
                </a:extLst>
              </a:tr>
              <a:tr h="367170">
                <a:tc>
                  <a:txBody>
                    <a:bodyPr/>
                    <a:lstStyle/>
                    <a:p>
                      <a:pPr>
                        <a:lnSpc>
                          <a:spcPct val="115000"/>
                        </a:lnSpc>
                        <a:spcAft>
                          <a:spcPts val="0"/>
                        </a:spcAft>
                      </a:pPr>
                      <a:r>
                        <a:rPr lang="en-GB" sz="1600" dirty="0">
                          <a:effectLst/>
                        </a:rPr>
                        <a:t>IRBEM_FORTRAN_VERSION</a:t>
                      </a:r>
                      <a:endParaRPr lang="en-GB" sz="1600" dirty="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dirty="0">
                          <a:effectLst/>
                        </a:rPr>
                        <a:t>Return the UNILIB version number as long integer scaled appropriately (e.g. x 1000).</a:t>
                      </a:r>
                      <a:endParaRPr lang="en-GB" sz="1600" dirty="0">
                        <a:effectLst/>
                        <a:latin typeface="Constantia"/>
                        <a:ea typeface="Times New Roman"/>
                        <a:cs typeface="Times New Roman"/>
                      </a:endParaRPr>
                    </a:p>
                  </a:txBody>
                  <a:tcPr marL="55088" marR="55088" marT="0" marB="0"/>
                </a:tc>
                <a:extLst>
                  <a:ext uri="{0D108BD9-81ED-4DB2-BD59-A6C34878D82A}">
                    <a16:rowId xmlns:a16="http://schemas.microsoft.com/office/drawing/2014/main" val="10001"/>
                  </a:ext>
                </a:extLst>
              </a:tr>
              <a:tr h="202940">
                <a:tc>
                  <a:txBody>
                    <a:bodyPr/>
                    <a:lstStyle/>
                    <a:p>
                      <a:pPr>
                        <a:lnSpc>
                          <a:spcPct val="115000"/>
                        </a:lnSpc>
                        <a:spcAft>
                          <a:spcPts val="0"/>
                        </a:spcAft>
                      </a:pPr>
                      <a:r>
                        <a:rPr lang="en-GB" sz="1600">
                          <a:effectLst/>
                        </a:rPr>
                        <a:t>IRBEM_FORTRAN_RELEASE</a:t>
                      </a:r>
                      <a:endParaRPr lang="en-GB" sz="160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Return e.g. 'UNILIB v2.23'.</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02"/>
                  </a:ext>
                </a:extLst>
              </a:tr>
              <a:tr h="367170">
                <a:tc>
                  <a:txBody>
                    <a:bodyPr/>
                    <a:lstStyle/>
                    <a:p>
                      <a:pPr>
                        <a:lnSpc>
                          <a:spcPct val="115000"/>
                        </a:lnSpc>
                        <a:spcAft>
                          <a:spcPts val="0"/>
                        </a:spcAft>
                      </a:pPr>
                      <a:r>
                        <a:rPr lang="en-GB" sz="1600" dirty="0">
                          <a:effectLst/>
                        </a:rPr>
                        <a:t>GET_IRBEM_NTIME_MAX</a:t>
                      </a:r>
                      <a:endParaRPr lang="en-GB" sz="1600" dirty="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Return the size of pre-allocated Fortran arrays. Defined in include file IRBEMAPI.inc.</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03"/>
                  </a:ext>
                </a:extLst>
              </a:tr>
              <a:tr h="202940">
                <a:tc>
                  <a:txBody>
                    <a:bodyPr/>
                    <a:lstStyle/>
                    <a:p>
                      <a:pPr>
                        <a:lnSpc>
                          <a:spcPct val="115000"/>
                        </a:lnSpc>
                        <a:spcAft>
                          <a:spcPts val="0"/>
                        </a:spcAft>
                      </a:pPr>
                      <a:r>
                        <a:rPr lang="en-GB" sz="1600" dirty="0">
                          <a:effectLst/>
                        </a:rPr>
                        <a:t>MAKE_LSTAR1</a:t>
                      </a:r>
                      <a:endParaRPr lang="en-GB" sz="1600" dirty="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Magnetic coordinates for local pitch angle 90°.</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04"/>
                  </a:ext>
                </a:extLst>
              </a:tr>
              <a:tr h="365275">
                <a:tc>
                  <a:txBody>
                    <a:bodyPr/>
                    <a:lstStyle/>
                    <a:p>
                      <a:pPr>
                        <a:lnSpc>
                          <a:spcPct val="115000"/>
                        </a:lnSpc>
                        <a:spcAft>
                          <a:spcPts val="0"/>
                        </a:spcAft>
                      </a:pPr>
                      <a:r>
                        <a:rPr lang="en-GB" sz="1600" dirty="0">
                          <a:effectLst/>
                        </a:rPr>
                        <a:t>MAKE_LSTAR_SHELL_SPLITTING1</a:t>
                      </a:r>
                      <a:endParaRPr lang="en-GB" sz="1600" dirty="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Magnetic coordinates for up to 25 local pitch angles.</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05"/>
                  </a:ext>
                </a:extLst>
              </a:tr>
              <a:tr h="202940">
                <a:tc>
                  <a:txBody>
                    <a:bodyPr/>
                    <a:lstStyle/>
                    <a:p>
                      <a:pPr>
                        <a:lnSpc>
                          <a:spcPct val="115000"/>
                        </a:lnSpc>
                        <a:spcAft>
                          <a:spcPts val="0"/>
                        </a:spcAft>
                      </a:pPr>
                      <a:r>
                        <a:rPr lang="en-GB" sz="1600" dirty="0">
                          <a:effectLst/>
                        </a:rPr>
                        <a:t>COORD_TRANS1</a:t>
                      </a:r>
                      <a:endParaRPr lang="en-GB" sz="1600" dirty="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Coordinate transformation for a single position vector.</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06"/>
                  </a:ext>
                </a:extLst>
              </a:tr>
              <a:tr h="367170">
                <a:tc>
                  <a:txBody>
                    <a:bodyPr/>
                    <a:lstStyle/>
                    <a:p>
                      <a:pPr>
                        <a:lnSpc>
                          <a:spcPct val="115000"/>
                        </a:lnSpc>
                        <a:spcAft>
                          <a:spcPts val="0"/>
                        </a:spcAft>
                      </a:pPr>
                      <a:r>
                        <a:rPr lang="en-US" sz="1600" b="1" dirty="0">
                          <a:effectLst/>
                          <a:latin typeface="+mn-lt"/>
                          <a:ea typeface="Times New Roman"/>
                          <a:cs typeface="Times New Roman"/>
                        </a:rPr>
                        <a:t>C</a:t>
                      </a:r>
                      <a:r>
                        <a:rPr lang="en-GB" sz="1600" b="1" dirty="0">
                          <a:effectLst/>
                          <a:latin typeface="+mn-lt"/>
                          <a:ea typeface="Times New Roman"/>
                          <a:cs typeface="Times New Roman"/>
                        </a:rPr>
                        <a:t>OORD_TRANS_VEC1</a:t>
                      </a:r>
                    </a:p>
                  </a:txBody>
                  <a:tcPr marL="55088" marR="55088" marT="0" marB="0" anchor="ctr"/>
                </a:tc>
                <a:tc>
                  <a:txBody>
                    <a:bodyPr/>
                    <a:lstStyle/>
                    <a:p>
                      <a:pPr>
                        <a:lnSpc>
                          <a:spcPct val="115000"/>
                        </a:lnSpc>
                        <a:spcAft>
                          <a:spcPts val="0"/>
                        </a:spcAft>
                      </a:pPr>
                      <a:r>
                        <a:rPr lang="en-GB" sz="1600">
                          <a:effectLst/>
                        </a:rPr>
                        <a:t>Coordinate transformation for an array of position vectors (calls coord_trans1).</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07"/>
                  </a:ext>
                </a:extLst>
              </a:tr>
              <a:tr h="365275">
                <a:tc>
                  <a:txBody>
                    <a:bodyPr/>
                    <a:lstStyle/>
                    <a:p>
                      <a:pPr>
                        <a:lnSpc>
                          <a:spcPct val="115000"/>
                        </a:lnSpc>
                        <a:spcAft>
                          <a:spcPts val="0"/>
                        </a:spcAft>
                      </a:pPr>
                      <a:r>
                        <a:rPr lang="en-GB" sz="1600">
                          <a:effectLst/>
                        </a:rPr>
                        <a:t>GET_FIELD1</a:t>
                      </a:r>
                      <a:endParaRPr lang="en-GB" sz="160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Calculate magnetic vector components for a single geographic location.</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08"/>
                  </a:ext>
                </a:extLst>
              </a:tr>
              <a:tr h="418505">
                <a:tc>
                  <a:txBody>
                    <a:bodyPr/>
                    <a:lstStyle/>
                    <a:p>
                      <a:pPr>
                        <a:lnSpc>
                          <a:spcPct val="115000"/>
                        </a:lnSpc>
                        <a:spcAft>
                          <a:spcPts val="0"/>
                        </a:spcAft>
                      </a:pPr>
                      <a:r>
                        <a:rPr lang="en-GB" sz="1600">
                          <a:effectLst/>
                        </a:rPr>
                        <a:t>GET_FIELD_MULTI</a:t>
                      </a:r>
                      <a:endParaRPr lang="en-GB" sz="160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Calculate magnetic vector components for an array of geographic locations (calls GET_FIELD1).</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09"/>
                  </a:ext>
                </a:extLst>
              </a:tr>
              <a:tr h="202940">
                <a:tc>
                  <a:txBody>
                    <a:bodyPr/>
                    <a:lstStyle/>
                    <a:p>
                      <a:pPr>
                        <a:lnSpc>
                          <a:spcPct val="115000"/>
                        </a:lnSpc>
                        <a:spcAft>
                          <a:spcPts val="0"/>
                        </a:spcAft>
                      </a:pPr>
                      <a:r>
                        <a:rPr lang="en-GB" sz="1600" dirty="0">
                          <a:effectLst/>
                        </a:rPr>
                        <a:t>GET_DOY</a:t>
                      </a:r>
                      <a:endParaRPr lang="en-GB" sz="1600" dirty="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Calculate day of year.</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10"/>
                  </a:ext>
                </a:extLst>
              </a:tr>
              <a:tr h="202940">
                <a:tc>
                  <a:txBody>
                    <a:bodyPr/>
                    <a:lstStyle/>
                    <a:p>
                      <a:pPr>
                        <a:lnSpc>
                          <a:spcPct val="115000"/>
                        </a:lnSpc>
                        <a:spcAft>
                          <a:spcPts val="0"/>
                        </a:spcAft>
                      </a:pPr>
                      <a:r>
                        <a:rPr lang="en-GB" sz="1600">
                          <a:effectLst/>
                        </a:rPr>
                        <a:t>JULDAY_TO_YDOYUT</a:t>
                      </a:r>
                      <a:endParaRPr lang="en-GB" sz="160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New API to simplify handling of date times.</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11"/>
                  </a:ext>
                </a:extLst>
              </a:tr>
              <a:tr h="202940">
                <a:tc>
                  <a:txBody>
                    <a:bodyPr/>
                    <a:lstStyle/>
                    <a:p>
                      <a:pPr>
                        <a:lnSpc>
                          <a:spcPct val="115000"/>
                        </a:lnSpc>
                        <a:spcAft>
                          <a:spcPts val="0"/>
                        </a:spcAft>
                      </a:pPr>
                      <a:r>
                        <a:rPr lang="en-GB" sz="1600">
                          <a:effectLst/>
                        </a:rPr>
                        <a:t>YDOYUT_TO_JULDAY</a:t>
                      </a:r>
                      <a:endParaRPr lang="en-GB" sz="160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New API to simplify handling of date times.</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12"/>
                  </a:ext>
                </a:extLst>
              </a:tr>
              <a:tr h="202940">
                <a:tc>
                  <a:txBody>
                    <a:bodyPr/>
                    <a:lstStyle/>
                    <a:p>
                      <a:pPr>
                        <a:lnSpc>
                          <a:spcPct val="115000"/>
                        </a:lnSpc>
                        <a:spcAft>
                          <a:spcPts val="0"/>
                        </a:spcAft>
                      </a:pPr>
                      <a:r>
                        <a:rPr lang="en-GB" sz="1600">
                          <a:effectLst/>
                        </a:rPr>
                        <a:t>GET_MLT1</a:t>
                      </a:r>
                      <a:endParaRPr lang="en-GB" sz="160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Calculate magnetic local time.</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13"/>
                  </a:ext>
                </a:extLst>
              </a:tr>
              <a:tr h="202940">
                <a:tc>
                  <a:txBody>
                    <a:bodyPr/>
                    <a:lstStyle/>
                    <a:p>
                      <a:pPr>
                        <a:lnSpc>
                          <a:spcPct val="115000"/>
                        </a:lnSpc>
                        <a:spcAft>
                          <a:spcPts val="0"/>
                        </a:spcAft>
                      </a:pPr>
                      <a:r>
                        <a:rPr lang="en-GB" sz="1600" dirty="0">
                          <a:effectLst/>
                        </a:rPr>
                        <a:t>LSTAR_PHI1</a:t>
                      </a:r>
                      <a:endParaRPr lang="en-GB" sz="1600" dirty="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a:effectLst/>
                        </a:rPr>
                        <a:t>Calculate L* from Ф, or vice versa.</a:t>
                      </a:r>
                      <a:endParaRPr lang="en-GB" sz="1600">
                        <a:effectLst/>
                        <a:latin typeface="Constantia"/>
                        <a:ea typeface="Times New Roman"/>
                        <a:cs typeface="Times New Roman"/>
                      </a:endParaRPr>
                    </a:p>
                  </a:txBody>
                  <a:tcPr marL="55088" marR="55088" marT="0" marB="0"/>
                </a:tc>
                <a:extLst>
                  <a:ext uri="{0D108BD9-81ED-4DB2-BD59-A6C34878D82A}">
                    <a16:rowId xmlns:a16="http://schemas.microsoft.com/office/drawing/2014/main" val="10014"/>
                  </a:ext>
                </a:extLst>
              </a:tr>
              <a:tr h="365275">
                <a:tc>
                  <a:txBody>
                    <a:bodyPr/>
                    <a:lstStyle/>
                    <a:p>
                      <a:pPr>
                        <a:lnSpc>
                          <a:spcPct val="115000"/>
                        </a:lnSpc>
                        <a:spcAft>
                          <a:spcPts val="0"/>
                        </a:spcAft>
                      </a:pPr>
                      <a:r>
                        <a:rPr lang="en-GB" sz="1600" dirty="0">
                          <a:effectLst/>
                        </a:rPr>
                        <a:t>GET_COORDINATES</a:t>
                      </a:r>
                      <a:endParaRPr lang="en-GB" sz="1600" dirty="0">
                        <a:effectLst/>
                        <a:latin typeface="Constantia"/>
                        <a:ea typeface="Times New Roman"/>
                        <a:cs typeface="Times New Roman"/>
                      </a:endParaRPr>
                    </a:p>
                  </a:txBody>
                  <a:tcPr marL="55088" marR="55088" marT="0" marB="0" anchor="ctr"/>
                </a:tc>
                <a:tc>
                  <a:txBody>
                    <a:bodyPr/>
                    <a:lstStyle/>
                    <a:p>
                      <a:pPr>
                        <a:lnSpc>
                          <a:spcPct val="115000"/>
                        </a:lnSpc>
                        <a:spcAft>
                          <a:spcPts val="0"/>
                        </a:spcAft>
                      </a:pPr>
                      <a:r>
                        <a:rPr lang="en-GB" sz="1600" dirty="0">
                          <a:effectLst/>
                        </a:rPr>
                        <a:t>Convert input coordinate vector to GEO and GDZ coordinates.</a:t>
                      </a:r>
                      <a:endParaRPr lang="en-GB" sz="1600" dirty="0">
                        <a:effectLst/>
                        <a:latin typeface="Constantia"/>
                        <a:ea typeface="Times New Roman"/>
                        <a:cs typeface="Times New Roman"/>
                      </a:endParaRPr>
                    </a:p>
                  </a:txBody>
                  <a:tcPr marL="55088" marR="55088" marT="0" marB="0"/>
                </a:tc>
                <a:extLst>
                  <a:ext uri="{0D108BD9-81ED-4DB2-BD59-A6C34878D82A}">
                    <a16:rowId xmlns:a16="http://schemas.microsoft.com/office/drawing/2014/main" val="10015"/>
                  </a:ext>
                </a:extLst>
              </a:tr>
            </a:tbl>
          </a:graphicData>
        </a:graphic>
      </p:graphicFrame>
      <p:sp>
        <p:nvSpPr>
          <p:cNvPr id="4" name="Slide Number Placeholder 3"/>
          <p:cNvSpPr>
            <a:spLocks noGrp="1"/>
          </p:cNvSpPr>
          <p:nvPr>
            <p:ph type="sldNum" sz="quarter" idx="12"/>
          </p:nvPr>
        </p:nvSpPr>
        <p:spPr/>
        <p:txBody>
          <a:bodyPr/>
          <a:lstStyle/>
          <a:p>
            <a:fld id="{D52D9314-A8F3-465E-96B1-20F71C98FB46}" type="slidenum">
              <a:rPr lang="en-GB" smtClean="0"/>
              <a:t>5</a:t>
            </a:fld>
            <a:endParaRPr lang="en-GB"/>
          </a:p>
        </p:txBody>
      </p:sp>
      <p:sp>
        <p:nvSpPr>
          <p:cNvPr id="5" name="Date Placeholder 4"/>
          <p:cNvSpPr>
            <a:spLocks noGrp="1"/>
          </p:cNvSpPr>
          <p:nvPr>
            <p:ph type="dt" sz="half" idx="10"/>
          </p:nvPr>
        </p:nvSpPr>
        <p:spPr>
          <a:xfrm rot="16200000">
            <a:off x="8391496" y="3432375"/>
            <a:ext cx="864096" cy="332509"/>
          </a:xfrm>
        </p:spPr>
        <p:txBody>
          <a:bodyPr/>
          <a:lstStyle/>
          <a:p>
            <a:pPr algn="ctr"/>
            <a:r>
              <a:rPr lang="en-US"/>
              <a:t>17/12/2019</a:t>
            </a:r>
            <a:endParaRPr lang="en-GB" dirty="0"/>
          </a:p>
        </p:txBody>
      </p:sp>
      <p:sp>
        <p:nvSpPr>
          <p:cNvPr id="6" name="Footer Placeholder 5"/>
          <p:cNvSpPr>
            <a:spLocks noGrp="1"/>
          </p:cNvSpPr>
          <p:nvPr>
            <p:ph type="ftr" sz="quarter" idx="11"/>
          </p:nvPr>
        </p:nvSpPr>
        <p:spPr/>
        <p:txBody>
          <a:bodyPr/>
          <a:lstStyle/>
          <a:p>
            <a:r>
              <a:rPr lang="en-GB" dirty="0"/>
              <a:t>Final Presentation Day, ESTEC, The Netherlands</a:t>
            </a:r>
          </a:p>
        </p:txBody>
      </p:sp>
    </p:spTree>
    <p:extLst>
      <p:ext uri="{BB962C8B-B14F-4D97-AF65-F5344CB8AC3E}">
        <p14:creationId xmlns:p14="http://schemas.microsoft.com/office/powerpoint/2010/main" val="2384899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857377-C68F-480A-83EA-07B0D7CC26CE}"/>
              </a:ext>
            </a:extLst>
          </p:cNvPr>
          <p:cNvSpPr>
            <a:spLocks noGrp="1"/>
          </p:cNvSpPr>
          <p:nvPr>
            <p:ph type="title"/>
          </p:nvPr>
        </p:nvSpPr>
        <p:spPr/>
        <p:txBody>
          <a:bodyPr/>
          <a:lstStyle/>
          <a:p>
            <a:r>
              <a:rPr lang="en-US" dirty="0"/>
              <a:t>Dataset processing</a:t>
            </a:r>
            <a:endParaRPr lang="en-GB" dirty="0"/>
          </a:p>
        </p:txBody>
      </p:sp>
      <p:sp>
        <p:nvSpPr>
          <p:cNvPr id="8" name="Text Placeholder 7">
            <a:extLst>
              <a:ext uri="{FF2B5EF4-FFF2-40B4-BE49-F238E27FC236}">
                <a16:creationId xmlns:a16="http://schemas.microsoft.com/office/drawing/2014/main" id="{BBC59FB3-4120-4A2E-967B-C220E3FA0CB0}"/>
              </a:ext>
            </a:extLst>
          </p:cNvPr>
          <p:cNvSpPr>
            <a:spLocks noGrp="1"/>
          </p:cNvSpPr>
          <p:nvPr>
            <p:ph type="body" idx="1"/>
          </p:nvPr>
        </p:nvSpPr>
        <p:spPr/>
        <p:txBody>
          <a:bodyPr/>
          <a:lstStyle/>
          <a:p>
            <a:endParaRPr lang="en-GB"/>
          </a:p>
        </p:txBody>
      </p:sp>
      <p:sp>
        <p:nvSpPr>
          <p:cNvPr id="5" name="Date Placeholder 4">
            <a:extLst>
              <a:ext uri="{FF2B5EF4-FFF2-40B4-BE49-F238E27FC236}">
                <a16:creationId xmlns:a16="http://schemas.microsoft.com/office/drawing/2014/main" id="{39E78A43-B4C5-43BB-9763-7394A862B406}"/>
              </a:ext>
            </a:extLst>
          </p:cNvPr>
          <p:cNvSpPr>
            <a:spLocks noGrp="1"/>
          </p:cNvSpPr>
          <p:nvPr>
            <p:ph type="dt" sz="half" idx="10"/>
          </p:nvPr>
        </p:nvSpPr>
        <p:spPr/>
        <p:txBody>
          <a:bodyPr/>
          <a:lstStyle/>
          <a:p>
            <a:pPr algn="ctr"/>
            <a:r>
              <a:rPr lang="en-US"/>
              <a:t>17/12/2019</a:t>
            </a:r>
            <a:endParaRPr lang="en-GB" dirty="0"/>
          </a:p>
        </p:txBody>
      </p:sp>
      <p:sp>
        <p:nvSpPr>
          <p:cNvPr id="6" name="Footer Placeholder 5">
            <a:extLst>
              <a:ext uri="{FF2B5EF4-FFF2-40B4-BE49-F238E27FC236}">
                <a16:creationId xmlns:a16="http://schemas.microsoft.com/office/drawing/2014/main" id="{91091B6C-F721-449E-A67B-8BFE48A1BA06}"/>
              </a:ext>
            </a:extLst>
          </p:cNvPr>
          <p:cNvSpPr>
            <a:spLocks noGrp="1"/>
          </p:cNvSpPr>
          <p:nvPr>
            <p:ph type="ftr" sz="quarter" idx="11"/>
          </p:nvPr>
        </p:nvSpPr>
        <p:spPr/>
        <p:txBody>
          <a:bodyPr/>
          <a:lstStyle/>
          <a:p>
            <a:r>
              <a:rPr lang="en-GB"/>
              <a:t>Final Presentation Day, ESTEC, The Netherlands</a:t>
            </a:r>
            <a:endParaRPr lang="en-GB" dirty="0"/>
          </a:p>
        </p:txBody>
      </p:sp>
      <p:sp>
        <p:nvSpPr>
          <p:cNvPr id="4" name="Slide Number Placeholder 3">
            <a:extLst>
              <a:ext uri="{FF2B5EF4-FFF2-40B4-BE49-F238E27FC236}">
                <a16:creationId xmlns:a16="http://schemas.microsoft.com/office/drawing/2014/main" id="{1AD84EBD-0321-4223-A63C-7987DD4F9C01}"/>
              </a:ext>
            </a:extLst>
          </p:cNvPr>
          <p:cNvSpPr>
            <a:spLocks noGrp="1"/>
          </p:cNvSpPr>
          <p:nvPr>
            <p:ph type="sldNum" sz="quarter" idx="12"/>
          </p:nvPr>
        </p:nvSpPr>
        <p:spPr/>
        <p:txBody>
          <a:bodyPr/>
          <a:lstStyle/>
          <a:p>
            <a:fld id="{D52D9314-A8F3-465E-96B1-20F71C98FB46}" type="slidenum">
              <a:rPr lang="en-GB" smtClean="0"/>
              <a:t>6</a:t>
            </a:fld>
            <a:endParaRPr lang="en-GB"/>
          </a:p>
        </p:txBody>
      </p:sp>
    </p:spTree>
    <p:extLst>
      <p:ext uri="{BB962C8B-B14F-4D97-AF65-F5344CB8AC3E}">
        <p14:creationId xmlns:p14="http://schemas.microsoft.com/office/powerpoint/2010/main" val="1496889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Dataset selection</a:t>
            </a:r>
          </a:p>
        </p:txBody>
      </p:sp>
      <p:sp>
        <p:nvSpPr>
          <p:cNvPr id="3" name="Content Placeholder 2"/>
          <p:cNvSpPr>
            <a:spLocks noGrp="1"/>
          </p:cNvSpPr>
          <p:nvPr>
            <p:ph idx="1"/>
          </p:nvPr>
        </p:nvSpPr>
        <p:spPr/>
        <p:txBody>
          <a:bodyPr/>
          <a:lstStyle/>
          <a:p>
            <a:r>
              <a:rPr lang="en-GB" dirty="0"/>
              <a:t>LEO: </a:t>
            </a:r>
            <a:r>
              <a:rPr lang="en-GB" dirty="0">
                <a:solidFill>
                  <a:srgbClr val="00B050"/>
                </a:solidFill>
              </a:rPr>
              <a:t>SAMPEX/PET</a:t>
            </a:r>
            <a:r>
              <a:rPr lang="en-GB" dirty="0"/>
              <a:t>, PROBA-V/EPT, </a:t>
            </a:r>
            <a:r>
              <a:rPr lang="en-GB" dirty="0">
                <a:solidFill>
                  <a:srgbClr val="00B050"/>
                </a:solidFill>
              </a:rPr>
              <a:t>PROBA1/SREM </a:t>
            </a:r>
            <a:r>
              <a:rPr lang="en-GB" dirty="0"/>
              <a:t>(fluxes and counts), TSX-5/CEASE, </a:t>
            </a:r>
            <a:r>
              <a:rPr lang="en-GB" dirty="0">
                <a:solidFill>
                  <a:srgbClr val="00B050"/>
                </a:solidFill>
              </a:rPr>
              <a:t>AZUR/EI-88</a:t>
            </a:r>
          </a:p>
          <a:p>
            <a:r>
              <a:rPr lang="en-GB" dirty="0"/>
              <a:t>MEO: </a:t>
            </a:r>
            <a:r>
              <a:rPr lang="en-GB" dirty="0" err="1"/>
              <a:t>GioveA</a:t>
            </a:r>
            <a:r>
              <a:rPr lang="en-GB" dirty="0"/>
              <a:t>/MERLIN, </a:t>
            </a:r>
            <a:r>
              <a:rPr lang="en-GB" dirty="0" err="1"/>
              <a:t>GioveB</a:t>
            </a:r>
            <a:r>
              <a:rPr lang="en-GB" dirty="0"/>
              <a:t>/SREM, GPS</a:t>
            </a:r>
          </a:p>
          <a:p>
            <a:r>
              <a:rPr lang="en-GB" dirty="0"/>
              <a:t>GTO: RBSP/HOPE/</a:t>
            </a:r>
            <a:r>
              <a:rPr lang="en-GB" dirty="0">
                <a:solidFill>
                  <a:srgbClr val="00B050"/>
                </a:solidFill>
              </a:rPr>
              <a:t>MAGEIS/REPT/RPS</a:t>
            </a:r>
            <a:r>
              <a:rPr lang="en-GB" dirty="0"/>
              <a:t>, CRRES/</a:t>
            </a:r>
            <a:r>
              <a:rPr lang="en-GB" dirty="0">
                <a:solidFill>
                  <a:srgbClr val="00B050"/>
                </a:solidFill>
              </a:rPr>
              <a:t>MEA</a:t>
            </a:r>
            <a:r>
              <a:rPr lang="en-GB" dirty="0"/>
              <a:t>/HEEF/PROTEL</a:t>
            </a:r>
          </a:p>
          <a:p>
            <a:r>
              <a:rPr lang="en-GB" dirty="0"/>
              <a:t>HEO: </a:t>
            </a:r>
            <a:r>
              <a:rPr lang="en-GB" dirty="0">
                <a:solidFill>
                  <a:srgbClr val="00B050"/>
                </a:solidFill>
              </a:rPr>
              <a:t>INTEGRAL/IREM</a:t>
            </a:r>
            <a:r>
              <a:rPr lang="en-GB" dirty="0"/>
              <a:t> (fluxes and counts), </a:t>
            </a:r>
            <a:r>
              <a:rPr lang="en-GB" dirty="0">
                <a:solidFill>
                  <a:srgbClr val="00B050"/>
                </a:solidFill>
              </a:rPr>
              <a:t>XMM/ERMD</a:t>
            </a:r>
            <a:r>
              <a:rPr lang="en-GB" dirty="0"/>
              <a:t> (fluxes and counts)</a:t>
            </a:r>
          </a:p>
          <a:p>
            <a:r>
              <a:rPr lang="en-GB" dirty="0"/>
              <a:t>GEO: GOES/SEM (entire energy range for p+ and e-), LANL/CPA/SOPA/ESP/MPA, Himawari-8,9/SEDA</a:t>
            </a:r>
          </a:p>
          <a:p>
            <a:r>
              <a:rPr lang="en-GB" dirty="0"/>
              <a:t>POLAR/CEPPAD</a:t>
            </a:r>
          </a:p>
          <a:p>
            <a:r>
              <a:rPr lang="en-GB" dirty="0"/>
              <a:t>All datasets were ingested into an ODI instance to facilitate processing</a:t>
            </a:r>
          </a:p>
          <a:p>
            <a:endParaRPr lang="en-GB" dirty="0"/>
          </a:p>
        </p:txBody>
      </p:sp>
      <p:sp>
        <p:nvSpPr>
          <p:cNvPr id="4" name="Slide Number Placeholder 3"/>
          <p:cNvSpPr>
            <a:spLocks noGrp="1"/>
          </p:cNvSpPr>
          <p:nvPr>
            <p:ph type="sldNum" sz="quarter" idx="12"/>
          </p:nvPr>
        </p:nvSpPr>
        <p:spPr/>
        <p:txBody>
          <a:bodyPr/>
          <a:lstStyle/>
          <a:p>
            <a:fld id="{D52D9314-A8F3-465E-96B1-20F71C98FB46}" type="slidenum">
              <a:rPr lang="en-GB" smtClean="0"/>
              <a:t>7</a:t>
            </a:fld>
            <a:endParaRPr lang="en-GB"/>
          </a:p>
        </p:txBody>
      </p:sp>
      <p:sp>
        <p:nvSpPr>
          <p:cNvPr id="5" name="Date Placeholder 4"/>
          <p:cNvSpPr>
            <a:spLocks noGrp="1"/>
          </p:cNvSpPr>
          <p:nvPr>
            <p:ph type="dt" sz="half" idx="10"/>
          </p:nvPr>
        </p:nvSpPr>
        <p:spPr/>
        <p:txBody>
          <a:bodyPr/>
          <a:lstStyle/>
          <a:p>
            <a:pPr algn="ctr"/>
            <a:r>
              <a:rPr lang="en-US"/>
              <a:t>17/12/2019</a:t>
            </a:r>
            <a:endParaRPr lang="en-GB" dirty="0"/>
          </a:p>
        </p:txBody>
      </p:sp>
      <p:sp>
        <p:nvSpPr>
          <p:cNvPr id="6" name="Footer Placeholder 5"/>
          <p:cNvSpPr>
            <a:spLocks noGrp="1"/>
          </p:cNvSpPr>
          <p:nvPr>
            <p:ph type="ftr" sz="quarter" idx="11"/>
          </p:nvPr>
        </p:nvSpPr>
        <p:spPr/>
        <p:txBody>
          <a:bodyPr/>
          <a:lstStyle/>
          <a:p>
            <a:r>
              <a:rPr lang="en-GB"/>
              <a:t>Final Presentation Day, ESTEC, The Netherlands</a:t>
            </a:r>
            <a:endParaRPr lang="en-GB" dirty="0"/>
          </a:p>
        </p:txBody>
      </p:sp>
    </p:spTree>
    <p:extLst>
      <p:ext uri="{BB962C8B-B14F-4D97-AF65-F5344CB8AC3E}">
        <p14:creationId xmlns:p14="http://schemas.microsoft.com/office/powerpoint/2010/main" val="3480268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EB51-176A-493E-A7C7-08CBE3CB9131}"/>
              </a:ext>
            </a:extLst>
          </p:cNvPr>
          <p:cNvSpPr>
            <a:spLocks noGrp="1"/>
          </p:cNvSpPr>
          <p:nvPr>
            <p:ph type="title"/>
          </p:nvPr>
        </p:nvSpPr>
        <p:spPr/>
        <p:txBody>
          <a:bodyPr/>
          <a:lstStyle/>
          <a:p>
            <a:r>
              <a:rPr lang="en-GB" sz="4400" dirty="0"/>
              <a:t>Production of reference datasets</a:t>
            </a:r>
          </a:p>
        </p:txBody>
      </p:sp>
      <p:sp>
        <p:nvSpPr>
          <p:cNvPr id="3" name="Content Placeholder 2">
            <a:extLst>
              <a:ext uri="{FF2B5EF4-FFF2-40B4-BE49-F238E27FC236}">
                <a16:creationId xmlns:a16="http://schemas.microsoft.com/office/drawing/2014/main" id="{DA377914-6892-44C8-8556-2ED117738B57}"/>
              </a:ext>
            </a:extLst>
          </p:cNvPr>
          <p:cNvSpPr>
            <a:spLocks noGrp="1"/>
          </p:cNvSpPr>
          <p:nvPr>
            <p:ph idx="1"/>
          </p:nvPr>
        </p:nvSpPr>
        <p:spPr/>
        <p:txBody>
          <a:bodyPr/>
          <a:lstStyle/>
          <a:p>
            <a:r>
              <a:rPr lang="en-US" dirty="0"/>
              <a:t>The selected datasets have been cleaned and cross-calibrated where possible.</a:t>
            </a:r>
          </a:p>
          <a:p>
            <a:r>
              <a:rPr lang="en-US" dirty="0"/>
              <a:t>For each dataset, a file with data quality flags was produced, with epochs matching the original dataset.</a:t>
            </a:r>
          </a:p>
          <a:p>
            <a:r>
              <a:rPr lang="en-US" dirty="0"/>
              <a:t>Updated reference datasets were produced</a:t>
            </a:r>
          </a:p>
          <a:p>
            <a:pPr lvl="1"/>
            <a:r>
              <a:rPr lang="en-US" dirty="0"/>
              <a:t>ODI skeleton and configuration files were produced to describe the reference datasets</a:t>
            </a:r>
          </a:p>
          <a:p>
            <a:pPr lvl="1"/>
            <a:r>
              <a:rPr lang="en-US" dirty="0"/>
              <a:t>An ODI post-creation hook was written to</a:t>
            </a:r>
          </a:p>
          <a:p>
            <a:pPr lvl="2"/>
            <a:r>
              <a:rPr lang="en-US" dirty="0"/>
              <a:t>Copy the data from the original dataset</a:t>
            </a:r>
          </a:p>
          <a:p>
            <a:pPr lvl="2"/>
            <a:r>
              <a:rPr lang="en-US" dirty="0"/>
              <a:t>Merge in the cleaning flags</a:t>
            </a:r>
          </a:p>
          <a:p>
            <a:pPr lvl="2"/>
            <a:r>
              <a:rPr lang="en-US" dirty="0"/>
              <a:t>Apply the calibration factors</a:t>
            </a:r>
          </a:p>
          <a:p>
            <a:pPr lvl="1"/>
            <a:r>
              <a:rPr lang="en-US" dirty="0"/>
              <a:t>The resulting reference datasets were dumped into daily CDF files.</a:t>
            </a:r>
          </a:p>
          <a:p>
            <a:pPr lvl="2"/>
            <a:endParaRPr lang="en-US" dirty="0"/>
          </a:p>
          <a:p>
            <a:pPr lvl="1"/>
            <a:endParaRPr lang="en-GB" dirty="0"/>
          </a:p>
        </p:txBody>
      </p:sp>
      <p:sp>
        <p:nvSpPr>
          <p:cNvPr id="4" name="Slide Number Placeholder 3">
            <a:extLst>
              <a:ext uri="{FF2B5EF4-FFF2-40B4-BE49-F238E27FC236}">
                <a16:creationId xmlns:a16="http://schemas.microsoft.com/office/drawing/2014/main" id="{FAF6691D-31BC-4111-8CF1-87CDAC413F7D}"/>
              </a:ext>
            </a:extLst>
          </p:cNvPr>
          <p:cNvSpPr>
            <a:spLocks noGrp="1"/>
          </p:cNvSpPr>
          <p:nvPr>
            <p:ph type="sldNum" sz="quarter" idx="12"/>
          </p:nvPr>
        </p:nvSpPr>
        <p:spPr/>
        <p:txBody>
          <a:bodyPr/>
          <a:lstStyle/>
          <a:p>
            <a:fld id="{D52D9314-A8F3-465E-96B1-20F71C98FB46}" type="slidenum">
              <a:rPr lang="en-GB" smtClean="0"/>
              <a:t>8</a:t>
            </a:fld>
            <a:endParaRPr lang="en-GB"/>
          </a:p>
        </p:txBody>
      </p:sp>
      <p:sp>
        <p:nvSpPr>
          <p:cNvPr id="5" name="Date Placeholder 4">
            <a:extLst>
              <a:ext uri="{FF2B5EF4-FFF2-40B4-BE49-F238E27FC236}">
                <a16:creationId xmlns:a16="http://schemas.microsoft.com/office/drawing/2014/main" id="{861161F4-BE61-44A9-8725-11191B82BA1B}"/>
              </a:ext>
            </a:extLst>
          </p:cNvPr>
          <p:cNvSpPr>
            <a:spLocks noGrp="1"/>
          </p:cNvSpPr>
          <p:nvPr>
            <p:ph type="dt" sz="half" idx="10"/>
          </p:nvPr>
        </p:nvSpPr>
        <p:spPr/>
        <p:txBody>
          <a:bodyPr/>
          <a:lstStyle/>
          <a:p>
            <a:pPr algn="ctr"/>
            <a:r>
              <a:rPr lang="en-US"/>
              <a:t>17/12/2019</a:t>
            </a:r>
            <a:endParaRPr lang="en-GB" dirty="0"/>
          </a:p>
        </p:txBody>
      </p:sp>
      <p:sp>
        <p:nvSpPr>
          <p:cNvPr id="6" name="Footer Placeholder 5">
            <a:extLst>
              <a:ext uri="{FF2B5EF4-FFF2-40B4-BE49-F238E27FC236}">
                <a16:creationId xmlns:a16="http://schemas.microsoft.com/office/drawing/2014/main" id="{0D4E9042-BC09-41EC-8EFC-3C71C59B93F5}"/>
              </a:ext>
            </a:extLst>
          </p:cNvPr>
          <p:cNvSpPr>
            <a:spLocks noGrp="1"/>
          </p:cNvSpPr>
          <p:nvPr>
            <p:ph type="ftr" sz="quarter" idx="11"/>
          </p:nvPr>
        </p:nvSpPr>
        <p:spPr/>
        <p:txBody>
          <a:bodyPr/>
          <a:lstStyle/>
          <a:p>
            <a:r>
              <a:rPr lang="en-GB"/>
              <a:t>Final Presentation Day, ESTEC, The Netherlands</a:t>
            </a:r>
            <a:endParaRPr lang="en-GB" dirty="0"/>
          </a:p>
        </p:txBody>
      </p:sp>
    </p:spTree>
    <p:extLst>
      <p:ext uri="{BB962C8B-B14F-4D97-AF65-F5344CB8AC3E}">
        <p14:creationId xmlns:p14="http://schemas.microsoft.com/office/powerpoint/2010/main" val="1324994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3EF3D-353E-4857-9D18-2FF3088D4527}"/>
              </a:ext>
            </a:extLst>
          </p:cNvPr>
          <p:cNvSpPr>
            <a:spLocks noGrp="1"/>
          </p:cNvSpPr>
          <p:nvPr>
            <p:ph type="title"/>
          </p:nvPr>
        </p:nvSpPr>
        <p:spPr>
          <a:xfrm>
            <a:off x="457200" y="274638"/>
            <a:ext cx="7620000" cy="634082"/>
          </a:xfrm>
        </p:spPr>
        <p:txBody>
          <a:bodyPr/>
          <a:lstStyle/>
          <a:p>
            <a:r>
              <a:rPr lang="en-US" dirty="0"/>
              <a:t>Reference datasets</a:t>
            </a:r>
            <a:endParaRPr lang="en-GB" dirty="0"/>
          </a:p>
        </p:txBody>
      </p:sp>
      <p:sp>
        <p:nvSpPr>
          <p:cNvPr id="4" name="Slide Number Placeholder 3">
            <a:extLst>
              <a:ext uri="{FF2B5EF4-FFF2-40B4-BE49-F238E27FC236}">
                <a16:creationId xmlns:a16="http://schemas.microsoft.com/office/drawing/2014/main" id="{0DEF75ED-A648-4E22-9368-83F8970756B3}"/>
              </a:ext>
            </a:extLst>
          </p:cNvPr>
          <p:cNvSpPr>
            <a:spLocks noGrp="1"/>
          </p:cNvSpPr>
          <p:nvPr>
            <p:ph type="sldNum" sz="quarter" idx="12"/>
          </p:nvPr>
        </p:nvSpPr>
        <p:spPr/>
        <p:txBody>
          <a:bodyPr/>
          <a:lstStyle/>
          <a:p>
            <a:fld id="{D52D9314-A8F3-465E-96B1-20F71C98FB46}" type="slidenum">
              <a:rPr lang="en-GB" smtClean="0"/>
              <a:t>9</a:t>
            </a:fld>
            <a:endParaRPr lang="en-GB"/>
          </a:p>
        </p:txBody>
      </p:sp>
      <p:sp>
        <p:nvSpPr>
          <p:cNvPr id="5" name="Date Placeholder 4">
            <a:extLst>
              <a:ext uri="{FF2B5EF4-FFF2-40B4-BE49-F238E27FC236}">
                <a16:creationId xmlns:a16="http://schemas.microsoft.com/office/drawing/2014/main" id="{86E4FA3E-BBA0-4DD2-A16F-AB24C2510CEA}"/>
              </a:ext>
            </a:extLst>
          </p:cNvPr>
          <p:cNvSpPr>
            <a:spLocks noGrp="1"/>
          </p:cNvSpPr>
          <p:nvPr>
            <p:ph type="dt" sz="half" idx="10"/>
          </p:nvPr>
        </p:nvSpPr>
        <p:spPr/>
        <p:txBody>
          <a:bodyPr/>
          <a:lstStyle/>
          <a:p>
            <a:pPr algn="ctr"/>
            <a:r>
              <a:rPr lang="en-US"/>
              <a:t>17/12/2019</a:t>
            </a:r>
            <a:endParaRPr lang="en-GB" dirty="0"/>
          </a:p>
        </p:txBody>
      </p:sp>
      <p:sp>
        <p:nvSpPr>
          <p:cNvPr id="6" name="Footer Placeholder 5">
            <a:extLst>
              <a:ext uri="{FF2B5EF4-FFF2-40B4-BE49-F238E27FC236}">
                <a16:creationId xmlns:a16="http://schemas.microsoft.com/office/drawing/2014/main" id="{CBCFED62-4166-4F19-875A-03E03FF4A007}"/>
              </a:ext>
            </a:extLst>
          </p:cNvPr>
          <p:cNvSpPr>
            <a:spLocks noGrp="1"/>
          </p:cNvSpPr>
          <p:nvPr>
            <p:ph type="ftr" sz="quarter" idx="11"/>
          </p:nvPr>
        </p:nvSpPr>
        <p:spPr/>
        <p:txBody>
          <a:bodyPr/>
          <a:lstStyle/>
          <a:p>
            <a:r>
              <a:rPr lang="en-GB"/>
              <a:t>Final Presentation Day, ESTEC, The Netherlands</a:t>
            </a:r>
            <a:endParaRPr lang="en-GB" dirty="0"/>
          </a:p>
        </p:txBody>
      </p:sp>
      <p:graphicFrame>
        <p:nvGraphicFramePr>
          <p:cNvPr id="7" name="Table 6">
            <a:extLst>
              <a:ext uri="{FF2B5EF4-FFF2-40B4-BE49-F238E27FC236}">
                <a16:creationId xmlns:a16="http://schemas.microsoft.com/office/drawing/2014/main" id="{C5CDF83D-C3AA-4FF8-8712-4E8B8B58ED04}"/>
              </a:ext>
            </a:extLst>
          </p:cNvPr>
          <p:cNvGraphicFramePr>
            <a:graphicFrameLocks noGrp="1"/>
          </p:cNvGraphicFramePr>
          <p:nvPr>
            <p:extLst>
              <p:ext uri="{D42A27DB-BD31-4B8C-83A1-F6EECF244321}">
                <p14:modId xmlns:p14="http://schemas.microsoft.com/office/powerpoint/2010/main" val="3299601344"/>
              </p:ext>
            </p:extLst>
          </p:nvPr>
        </p:nvGraphicFramePr>
        <p:xfrm>
          <a:off x="177779" y="1124744"/>
          <a:ext cx="8178841" cy="5418232"/>
        </p:xfrm>
        <a:graphic>
          <a:graphicData uri="http://schemas.openxmlformats.org/drawingml/2006/table">
            <a:tbl>
              <a:tblPr firstRow="1" firstCol="1" bandRow="1">
                <a:tableStyleId>{5C22544A-7EE6-4342-B048-85BDC9FD1C3A}</a:tableStyleId>
              </a:tblPr>
              <a:tblGrid>
                <a:gridCol w="2338404">
                  <a:extLst>
                    <a:ext uri="{9D8B030D-6E8A-4147-A177-3AD203B41FA5}">
                      <a16:colId xmlns:a16="http://schemas.microsoft.com/office/drawing/2014/main" val="2909677083"/>
                    </a:ext>
                  </a:extLst>
                </a:gridCol>
                <a:gridCol w="2236362">
                  <a:extLst>
                    <a:ext uri="{9D8B030D-6E8A-4147-A177-3AD203B41FA5}">
                      <a16:colId xmlns:a16="http://schemas.microsoft.com/office/drawing/2014/main" val="2992263316"/>
                    </a:ext>
                  </a:extLst>
                </a:gridCol>
                <a:gridCol w="1204789">
                  <a:extLst>
                    <a:ext uri="{9D8B030D-6E8A-4147-A177-3AD203B41FA5}">
                      <a16:colId xmlns:a16="http://schemas.microsoft.com/office/drawing/2014/main" val="2891936850"/>
                    </a:ext>
                  </a:extLst>
                </a:gridCol>
                <a:gridCol w="1199643">
                  <a:extLst>
                    <a:ext uri="{9D8B030D-6E8A-4147-A177-3AD203B41FA5}">
                      <a16:colId xmlns:a16="http://schemas.microsoft.com/office/drawing/2014/main" val="3838741982"/>
                    </a:ext>
                  </a:extLst>
                </a:gridCol>
                <a:gridCol w="1199643">
                  <a:extLst>
                    <a:ext uri="{9D8B030D-6E8A-4147-A177-3AD203B41FA5}">
                      <a16:colId xmlns:a16="http://schemas.microsoft.com/office/drawing/2014/main" val="2871430938"/>
                    </a:ext>
                  </a:extLst>
                </a:gridCol>
              </a:tblGrid>
              <a:tr h="180950">
                <a:tc rowSpan="2">
                  <a:txBody>
                    <a:bodyPr/>
                    <a:lstStyle/>
                    <a:p>
                      <a:pPr algn="ctr">
                        <a:lnSpc>
                          <a:spcPct val="107000"/>
                        </a:lnSpc>
                        <a:spcAft>
                          <a:spcPts val="0"/>
                        </a:spcAft>
                      </a:pPr>
                      <a:r>
                        <a:rPr lang="en-US" sz="1200" dirty="0">
                          <a:effectLst/>
                        </a:rPr>
                        <a:t>Dataset</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nchor="ctr"/>
                </a:tc>
                <a:tc gridSpan="2">
                  <a:txBody>
                    <a:bodyPr/>
                    <a:lstStyle/>
                    <a:p>
                      <a:pPr algn="ctr">
                        <a:lnSpc>
                          <a:spcPct val="107000"/>
                        </a:lnSpc>
                        <a:spcAft>
                          <a:spcPts val="0"/>
                        </a:spcAft>
                      </a:pPr>
                      <a:r>
                        <a:rPr lang="en-US" sz="1200" dirty="0">
                          <a:effectLst/>
                        </a:rPr>
                        <a:t>Cleaned Quantities</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hMerge="1">
                  <a:txBody>
                    <a:bodyPr/>
                    <a:lstStyle/>
                    <a:p>
                      <a:endParaRPr lang="en-GB"/>
                    </a:p>
                  </a:txBody>
                  <a:tcPr/>
                </a:tc>
                <a:tc gridSpan="2">
                  <a:txBody>
                    <a:bodyPr/>
                    <a:lstStyle/>
                    <a:p>
                      <a:pPr algn="ctr">
                        <a:lnSpc>
                          <a:spcPct val="107000"/>
                        </a:lnSpc>
                        <a:spcAft>
                          <a:spcPts val="0"/>
                        </a:spcAft>
                      </a:pPr>
                      <a:r>
                        <a:rPr lang="en-US" sz="1200" dirty="0">
                          <a:effectLst/>
                        </a:rPr>
                        <a:t>Calibrated Quantities</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hMerge="1">
                  <a:txBody>
                    <a:bodyPr/>
                    <a:lstStyle/>
                    <a:p>
                      <a:endParaRPr lang="en-GB"/>
                    </a:p>
                  </a:txBody>
                  <a:tcPr/>
                </a:tc>
                <a:extLst>
                  <a:ext uri="{0D108BD9-81ED-4DB2-BD59-A6C34878D82A}">
                    <a16:rowId xmlns:a16="http://schemas.microsoft.com/office/drawing/2014/main" val="1998292868"/>
                  </a:ext>
                </a:extLst>
              </a:tr>
              <a:tr h="180950">
                <a:tc vMerge="1">
                  <a:txBody>
                    <a:bodyPr/>
                    <a:lstStyle/>
                    <a:p>
                      <a:endParaRPr lang="en-GB"/>
                    </a:p>
                  </a:txBody>
                  <a:tcPr/>
                </a:tc>
                <a:tc>
                  <a:txBody>
                    <a:bodyPr/>
                    <a:lstStyle/>
                    <a:p>
                      <a:pPr algn="ctr">
                        <a:lnSpc>
                          <a:spcPct val="107000"/>
                        </a:lnSpc>
                        <a:spcAft>
                          <a:spcPts val="0"/>
                        </a:spcAft>
                      </a:pPr>
                      <a:r>
                        <a:rPr lang="en-US" sz="1200" dirty="0">
                          <a:effectLst/>
                        </a:rPr>
                        <a:t>Protons</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gn="ctr">
                        <a:lnSpc>
                          <a:spcPct val="107000"/>
                        </a:lnSpc>
                        <a:spcAft>
                          <a:spcPts val="0"/>
                        </a:spcAft>
                      </a:pPr>
                      <a:r>
                        <a:rPr lang="en-US" sz="1200">
                          <a:effectLst/>
                        </a:rPr>
                        <a:t>Electrons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gn="ctr">
                        <a:lnSpc>
                          <a:spcPct val="107000"/>
                        </a:lnSpc>
                        <a:spcAft>
                          <a:spcPts val="0"/>
                        </a:spcAft>
                      </a:pPr>
                      <a:r>
                        <a:rPr lang="en-US" sz="1200">
                          <a:effectLst/>
                        </a:rPr>
                        <a:t>Protons</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gn="ctr">
                        <a:lnSpc>
                          <a:spcPct val="107000"/>
                        </a:lnSpc>
                        <a:spcAft>
                          <a:spcPts val="0"/>
                        </a:spcAft>
                      </a:pPr>
                      <a:r>
                        <a:rPr lang="en-US" sz="1200" dirty="0">
                          <a:effectLst/>
                        </a:rPr>
                        <a:t>Electrons</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1811300596"/>
                  </a:ext>
                </a:extLst>
              </a:tr>
              <a:tr h="180950">
                <a:tc>
                  <a:txBody>
                    <a:bodyPr/>
                    <a:lstStyle/>
                    <a:p>
                      <a:pPr>
                        <a:lnSpc>
                          <a:spcPct val="107000"/>
                        </a:lnSpc>
                        <a:spcAft>
                          <a:spcPts val="0"/>
                        </a:spcAft>
                      </a:pPr>
                      <a:r>
                        <a:rPr lang="en-US" sz="1200">
                          <a:effectLst/>
                        </a:rPr>
                        <a:t>amc_12_cease_esa_e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dirty="0">
                          <a:effectLst/>
                        </a:rPr>
                        <a:t> </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CEDO, 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2566281788"/>
                  </a:ext>
                </a:extLst>
              </a:tr>
              <a:tr h="180950">
                <a:tc>
                  <a:txBody>
                    <a:bodyPr/>
                    <a:lstStyle/>
                    <a:p>
                      <a:pPr>
                        <a:lnSpc>
                          <a:spcPct val="107000"/>
                        </a:lnSpc>
                        <a:spcAft>
                          <a:spcPts val="0"/>
                        </a:spcAft>
                      </a:pPr>
                      <a:r>
                        <a:rPr lang="en-US" sz="1200">
                          <a:effectLst/>
                        </a:rPr>
                        <a:t>azur_ei_88</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FPDU</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1795544685"/>
                  </a:ext>
                </a:extLst>
              </a:tr>
              <a:tr h="180950">
                <a:tc>
                  <a:txBody>
                    <a:bodyPr/>
                    <a:lstStyle/>
                    <a:p>
                      <a:pPr>
                        <a:lnSpc>
                          <a:spcPct val="107000"/>
                        </a:lnSpc>
                        <a:spcAft>
                          <a:spcPts val="0"/>
                        </a:spcAft>
                      </a:pPr>
                      <a:r>
                        <a:rPr lang="en-US" sz="1200">
                          <a:effectLst/>
                        </a:rPr>
                        <a:t>crres_mea_tle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dirty="0">
                          <a:effectLst/>
                        </a:rPr>
                        <a:t> </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FEDU</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1083123297"/>
                  </a:ext>
                </a:extLst>
              </a:tr>
              <a:tr h="180950">
                <a:tc>
                  <a:txBody>
                    <a:bodyPr/>
                    <a:lstStyle/>
                    <a:p>
                      <a:pPr>
                        <a:lnSpc>
                          <a:spcPct val="107000"/>
                        </a:lnSpc>
                        <a:spcAft>
                          <a:spcPts val="0"/>
                        </a:spcAft>
                      </a:pPr>
                      <a:r>
                        <a:rPr lang="en-US" sz="1200">
                          <a:effectLst/>
                        </a:rPr>
                        <a:t>crres_protel_lpa_1m</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FPDU</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2437341534"/>
                  </a:ext>
                </a:extLst>
              </a:tr>
              <a:tr h="180950">
                <a:tc>
                  <a:txBody>
                    <a:bodyPr/>
                    <a:lstStyle/>
                    <a:p>
                      <a:pPr>
                        <a:lnSpc>
                          <a:spcPct val="107000"/>
                        </a:lnSpc>
                        <a:spcAft>
                          <a:spcPts val="0"/>
                        </a:spcAft>
                      </a:pPr>
                      <a:r>
                        <a:rPr lang="en-US" sz="1200">
                          <a:effectLst/>
                        </a:rPr>
                        <a:t>gioveb_srem_pacc_l2</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3486663363"/>
                  </a:ext>
                </a:extLst>
              </a:tr>
              <a:tr h="180950">
                <a:tc>
                  <a:txBody>
                    <a:bodyPr/>
                    <a:lstStyle/>
                    <a:p>
                      <a:pPr>
                        <a:lnSpc>
                          <a:spcPct val="107000"/>
                        </a:lnSpc>
                        <a:spcAft>
                          <a:spcPts val="0"/>
                        </a:spcAft>
                      </a:pPr>
                      <a:r>
                        <a:rPr lang="en-US" sz="1200">
                          <a:effectLst/>
                        </a:rPr>
                        <a:t>himawari_seda_e_5m</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62660714"/>
                  </a:ext>
                </a:extLst>
              </a:tr>
              <a:tr h="180950">
                <a:tc>
                  <a:txBody>
                    <a:bodyPr/>
                    <a:lstStyle/>
                    <a:p>
                      <a:pPr>
                        <a:lnSpc>
                          <a:spcPct val="107000"/>
                        </a:lnSpc>
                        <a:spcAft>
                          <a:spcPts val="0"/>
                        </a:spcAft>
                      </a:pPr>
                      <a:r>
                        <a:rPr lang="en-US" sz="1200">
                          <a:effectLst/>
                        </a:rPr>
                        <a:t>himawari_seda_p_5m</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179955491"/>
                  </a:ext>
                </a:extLst>
              </a:tr>
              <a:tr h="180950">
                <a:tc>
                  <a:txBody>
                    <a:bodyPr/>
                    <a:lstStyle/>
                    <a:p>
                      <a:pPr>
                        <a:lnSpc>
                          <a:spcPct val="107000"/>
                        </a:lnSpc>
                        <a:spcAft>
                          <a:spcPts val="0"/>
                        </a:spcAft>
                      </a:pPr>
                      <a:r>
                        <a:rPr lang="en-US" sz="1200">
                          <a:effectLst/>
                        </a:rPr>
                        <a:t>integral_irem_pacc_l2</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3304796026"/>
                  </a:ext>
                </a:extLst>
              </a:tr>
              <a:tr h="180950">
                <a:tc>
                  <a:txBody>
                    <a:bodyPr/>
                    <a:lstStyle/>
                    <a:p>
                      <a:pPr>
                        <a:lnSpc>
                          <a:spcPct val="107000"/>
                        </a:lnSpc>
                        <a:spcAft>
                          <a:spcPts val="0"/>
                        </a:spcAft>
                      </a:pPr>
                      <a:r>
                        <a:rPr lang="en-US" sz="1200">
                          <a:effectLst/>
                        </a:rPr>
                        <a:t>integral_irem_pacc_v0</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gridSpan="2">
                  <a:txBody>
                    <a:bodyPr/>
                    <a:lstStyle/>
                    <a:p>
                      <a:pPr>
                        <a:lnSpc>
                          <a:spcPct val="107000"/>
                        </a:lnSpc>
                        <a:spcAft>
                          <a:spcPts val="0"/>
                        </a:spcAft>
                      </a:pPr>
                      <a:r>
                        <a:rPr lang="en-US" sz="1200">
                          <a:effectLst/>
                        </a:rPr>
                        <a:t>COUNTRATE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hMerge="1">
                  <a:txBody>
                    <a:bodyPr/>
                    <a:lstStyle/>
                    <a:p>
                      <a:endParaRPr lang="en-GB"/>
                    </a:p>
                  </a:txBody>
                  <a:tcPr/>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1679677996"/>
                  </a:ext>
                </a:extLst>
              </a:tr>
              <a:tr h="180950">
                <a:tc>
                  <a:txBody>
                    <a:bodyPr/>
                    <a:lstStyle/>
                    <a:p>
                      <a:pPr>
                        <a:lnSpc>
                          <a:spcPct val="107000"/>
                        </a:lnSpc>
                        <a:spcAft>
                          <a:spcPts val="0"/>
                        </a:spcAft>
                      </a:pPr>
                      <a:r>
                        <a:rPr lang="en-US" sz="1200">
                          <a:effectLst/>
                        </a:rPr>
                        <a:t>polar_ceppad_maarble_e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287981254"/>
                  </a:ext>
                </a:extLst>
              </a:tr>
              <a:tr h="180950">
                <a:tc>
                  <a:txBody>
                    <a:bodyPr/>
                    <a:lstStyle/>
                    <a:p>
                      <a:pPr>
                        <a:lnSpc>
                          <a:spcPct val="107000"/>
                        </a:lnSpc>
                        <a:spcAft>
                          <a:spcPts val="0"/>
                        </a:spcAft>
                      </a:pPr>
                      <a:r>
                        <a:rPr lang="en-US" sz="1200">
                          <a:effectLst/>
                        </a:rPr>
                        <a:t>polar_ceppad_maarble_p</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1106867127"/>
                  </a:ext>
                </a:extLst>
              </a:tr>
              <a:tr h="180950">
                <a:tc>
                  <a:txBody>
                    <a:bodyPr/>
                    <a:lstStyle/>
                    <a:p>
                      <a:pPr>
                        <a:lnSpc>
                          <a:spcPct val="107000"/>
                        </a:lnSpc>
                        <a:spcAft>
                          <a:spcPts val="0"/>
                        </a:spcAft>
                      </a:pPr>
                      <a:r>
                        <a:rPr lang="en-US" sz="1200">
                          <a:effectLst/>
                        </a:rPr>
                        <a:t>proba1_srem_pacc_l2</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2926508228"/>
                  </a:ext>
                </a:extLst>
              </a:tr>
              <a:tr h="180950">
                <a:tc>
                  <a:txBody>
                    <a:bodyPr/>
                    <a:lstStyle/>
                    <a:p>
                      <a:pPr>
                        <a:lnSpc>
                          <a:spcPct val="107000"/>
                        </a:lnSpc>
                        <a:spcAft>
                          <a:spcPts val="0"/>
                        </a:spcAft>
                      </a:pPr>
                      <a:r>
                        <a:rPr lang="en-US" sz="1200">
                          <a:effectLst/>
                        </a:rPr>
                        <a:t>proba1_srem_pacc_v0</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gridSpan="2">
                  <a:txBody>
                    <a:bodyPr/>
                    <a:lstStyle/>
                    <a:p>
                      <a:pPr>
                        <a:lnSpc>
                          <a:spcPct val="107000"/>
                        </a:lnSpc>
                        <a:spcAft>
                          <a:spcPts val="0"/>
                        </a:spcAft>
                      </a:pPr>
                      <a:r>
                        <a:rPr lang="en-US" sz="1200">
                          <a:effectLst/>
                        </a:rPr>
                        <a:t>COUNTRATE</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hMerge="1">
                  <a:txBody>
                    <a:bodyPr/>
                    <a:lstStyle/>
                    <a:p>
                      <a:endParaRPr lang="en-GB"/>
                    </a:p>
                  </a:txBody>
                  <a:tcPr/>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3478351213"/>
                  </a:ext>
                </a:extLst>
              </a:tr>
              <a:tr h="180950">
                <a:tc>
                  <a:txBody>
                    <a:bodyPr/>
                    <a:lstStyle/>
                    <a:p>
                      <a:pPr>
                        <a:lnSpc>
                          <a:spcPct val="107000"/>
                        </a:lnSpc>
                        <a:spcAft>
                          <a:spcPts val="0"/>
                        </a:spcAft>
                      </a:pPr>
                      <a:r>
                        <a:rPr lang="en-US" sz="1200" dirty="0">
                          <a:effectLst/>
                        </a:rPr>
                        <a:t>rbsp_mageis_r4_l2_e</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FEDO_CORR</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FEDO_CORR</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4211527845"/>
                  </a:ext>
                </a:extLst>
              </a:tr>
              <a:tr h="180950">
                <a:tc>
                  <a:txBody>
                    <a:bodyPr/>
                    <a:lstStyle/>
                    <a:p>
                      <a:pPr>
                        <a:lnSpc>
                          <a:spcPct val="107000"/>
                        </a:lnSpc>
                        <a:spcAft>
                          <a:spcPts val="0"/>
                        </a:spcAft>
                      </a:pPr>
                      <a:r>
                        <a:rPr lang="en-US" sz="1200" dirty="0">
                          <a:effectLst/>
                        </a:rPr>
                        <a:t>rbsp_mageis_r4_l3_e_corr</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FEDU_CORR</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FEDU_CORR</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2686418311"/>
                  </a:ext>
                </a:extLst>
              </a:tr>
              <a:tr h="180950">
                <a:tc>
                  <a:txBody>
                    <a:bodyPr/>
                    <a:lstStyle/>
                    <a:p>
                      <a:pPr>
                        <a:lnSpc>
                          <a:spcPct val="107000"/>
                        </a:lnSpc>
                        <a:spcAft>
                          <a:spcPts val="0"/>
                        </a:spcAft>
                      </a:pPr>
                      <a:r>
                        <a:rPr lang="en-US" sz="1200" dirty="0">
                          <a:effectLst/>
                        </a:rPr>
                        <a:t>rbsp_rept_l2</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 FPIO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 FEIO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FDPO, FPIO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 FEIO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221985212"/>
                  </a:ext>
                </a:extLst>
              </a:tr>
              <a:tr h="180950">
                <a:tc>
                  <a:txBody>
                    <a:bodyPr/>
                    <a:lstStyle/>
                    <a:p>
                      <a:pPr>
                        <a:lnSpc>
                          <a:spcPct val="107000"/>
                        </a:lnSpc>
                        <a:spcAft>
                          <a:spcPts val="0"/>
                        </a:spcAft>
                      </a:pPr>
                      <a:r>
                        <a:rPr lang="en-US" sz="1200" dirty="0">
                          <a:effectLst/>
                        </a:rPr>
                        <a:t>rbsp_rept_l3_e</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FEDU</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FEDU</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1462839084"/>
                  </a:ext>
                </a:extLst>
              </a:tr>
              <a:tr h="180950">
                <a:tc>
                  <a:txBody>
                    <a:bodyPr/>
                    <a:lstStyle/>
                    <a:p>
                      <a:pPr>
                        <a:lnSpc>
                          <a:spcPct val="107000"/>
                        </a:lnSpc>
                        <a:spcAft>
                          <a:spcPts val="0"/>
                        </a:spcAft>
                      </a:pPr>
                      <a:r>
                        <a:rPr lang="en-US" sz="1200" dirty="0">
                          <a:effectLst/>
                        </a:rPr>
                        <a:t>rbsp_rept_l3_p</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FPDU</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FPDU</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2353888978"/>
                  </a:ext>
                </a:extLst>
              </a:tr>
              <a:tr h="360632">
                <a:tc>
                  <a:txBody>
                    <a:bodyPr/>
                    <a:lstStyle/>
                    <a:p>
                      <a:pPr>
                        <a:lnSpc>
                          <a:spcPct val="107000"/>
                        </a:lnSpc>
                        <a:spcAft>
                          <a:spcPts val="0"/>
                        </a:spcAft>
                      </a:pPr>
                      <a:r>
                        <a:rPr lang="en-US" sz="1200" dirty="0">
                          <a:effectLst/>
                        </a:rPr>
                        <a:t>rbsp_rps_l2_1m</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dirty="0">
                          <a:effectLst/>
                        </a:rPr>
                        <a:t>DATA_CHANNEL_COUNTS, FPDO</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dirty="0">
                          <a:effectLst/>
                        </a:rPr>
                        <a:t>FPDO</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1040059461"/>
                  </a:ext>
                </a:extLst>
              </a:tr>
              <a:tr h="180950">
                <a:tc>
                  <a:txBody>
                    <a:bodyPr/>
                    <a:lstStyle/>
                    <a:p>
                      <a:pPr>
                        <a:lnSpc>
                          <a:spcPct val="107000"/>
                        </a:lnSpc>
                        <a:spcAft>
                          <a:spcPts val="0"/>
                        </a:spcAft>
                      </a:pPr>
                      <a:r>
                        <a:rPr lang="en-US" sz="1200" dirty="0">
                          <a:effectLst/>
                        </a:rPr>
                        <a:t>s3_3_pt</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dirty="0">
                          <a:effectLst/>
                        </a:rPr>
                        <a:t>FPDU</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dirty="0">
                          <a:effectLst/>
                        </a:rPr>
                        <a:t> </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dirty="0">
                          <a:effectLst/>
                        </a:rPr>
                        <a:t> </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3562158856"/>
                  </a:ext>
                </a:extLst>
              </a:tr>
              <a:tr h="180950">
                <a:tc>
                  <a:txBody>
                    <a:bodyPr/>
                    <a:lstStyle/>
                    <a:p>
                      <a:pPr>
                        <a:lnSpc>
                          <a:spcPct val="107000"/>
                        </a:lnSpc>
                        <a:spcAft>
                          <a:spcPts val="0"/>
                        </a:spcAft>
                      </a:pPr>
                      <a:r>
                        <a:rPr lang="en-US" sz="1200">
                          <a:effectLst/>
                        </a:rPr>
                        <a:t>sampex_pet_h</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FPDU</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FPDU</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1639059001"/>
                  </a:ext>
                </a:extLst>
              </a:tr>
              <a:tr h="180950">
                <a:tc>
                  <a:txBody>
                    <a:bodyPr/>
                    <a:lstStyle/>
                    <a:p>
                      <a:pPr>
                        <a:lnSpc>
                          <a:spcPct val="107000"/>
                        </a:lnSpc>
                        <a:spcAft>
                          <a:spcPts val="0"/>
                        </a:spcAft>
                      </a:pPr>
                      <a:r>
                        <a:rPr lang="en-US" sz="1200">
                          <a:effectLst/>
                        </a:rPr>
                        <a:t>tsx_5_cease_p</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FPIO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FPIO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4013891591"/>
                  </a:ext>
                </a:extLst>
              </a:tr>
              <a:tr h="180950">
                <a:tc>
                  <a:txBody>
                    <a:bodyPr/>
                    <a:lstStyle/>
                    <a:p>
                      <a:pPr>
                        <a:lnSpc>
                          <a:spcPct val="107000"/>
                        </a:lnSpc>
                        <a:spcAft>
                          <a:spcPts val="0"/>
                        </a:spcAft>
                      </a:pPr>
                      <a:r>
                        <a:rPr lang="en-US" sz="1200">
                          <a:effectLst/>
                        </a:rPr>
                        <a:t>xmm_ermd</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dirty="0">
                          <a:effectLst/>
                        </a:rPr>
                        <a:t>FPDO, FPIO</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 FEIO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FPDO, FEIO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a:effectLst/>
                        </a:rPr>
                        <a:t>FEDO, FEIO</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685560573"/>
                  </a:ext>
                </a:extLst>
              </a:tr>
              <a:tr h="360632">
                <a:tc>
                  <a:txBody>
                    <a:bodyPr/>
                    <a:lstStyle/>
                    <a:p>
                      <a:pPr>
                        <a:lnSpc>
                          <a:spcPct val="107000"/>
                        </a:lnSpc>
                        <a:spcAft>
                          <a:spcPts val="0"/>
                        </a:spcAft>
                      </a:pPr>
                      <a:r>
                        <a:rPr lang="en-US" sz="1200" dirty="0" err="1">
                          <a:effectLst/>
                        </a:rPr>
                        <a:t>xmm_ermd_counts</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gridSpan="2">
                  <a:txBody>
                    <a:bodyPr/>
                    <a:lstStyle/>
                    <a:p>
                      <a:pPr>
                        <a:lnSpc>
                          <a:spcPct val="107000"/>
                        </a:lnSpc>
                        <a:spcAft>
                          <a:spcPts val="0"/>
                        </a:spcAft>
                      </a:pPr>
                      <a:r>
                        <a:rPr lang="en-US" sz="1200" dirty="0" err="1">
                          <a:effectLst/>
                        </a:rPr>
                        <a:t>Countrate_LE</a:t>
                      </a:r>
                      <a:r>
                        <a:rPr lang="en-US" sz="1200" dirty="0">
                          <a:effectLst/>
                        </a:rPr>
                        <a:t>, </a:t>
                      </a:r>
                      <a:r>
                        <a:rPr lang="en-US" sz="1200" dirty="0" err="1">
                          <a:effectLst/>
                        </a:rPr>
                        <a:t>Countrate_HES</a:t>
                      </a:r>
                      <a:r>
                        <a:rPr lang="en-US" sz="1200" dirty="0">
                          <a:effectLst/>
                        </a:rPr>
                        <a:t>, </a:t>
                      </a:r>
                      <a:r>
                        <a:rPr lang="en-US" sz="1200" dirty="0" err="1">
                          <a:effectLst/>
                        </a:rPr>
                        <a:t>Countrate_HEC</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hMerge="1">
                  <a:txBody>
                    <a:bodyPr/>
                    <a:lstStyle/>
                    <a:p>
                      <a:endParaRPr lang="en-GB"/>
                    </a:p>
                  </a:txBody>
                  <a:tcPr/>
                </a:tc>
                <a:tc>
                  <a:txBody>
                    <a:bodyPr/>
                    <a:lstStyle/>
                    <a:p>
                      <a:pPr>
                        <a:lnSpc>
                          <a:spcPct val="107000"/>
                        </a:lnSpc>
                        <a:spcAft>
                          <a:spcPts val="0"/>
                        </a:spcAft>
                      </a:pPr>
                      <a:r>
                        <a:rPr lang="en-US" sz="1200">
                          <a:effectLst/>
                        </a:rPr>
                        <a:t> </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tc>
                  <a:txBody>
                    <a:bodyPr/>
                    <a:lstStyle/>
                    <a:p>
                      <a:pPr>
                        <a:lnSpc>
                          <a:spcPct val="107000"/>
                        </a:lnSpc>
                        <a:spcAft>
                          <a:spcPts val="0"/>
                        </a:spcAft>
                      </a:pPr>
                      <a:r>
                        <a:rPr lang="en-US" sz="1200" dirty="0">
                          <a:effectLst/>
                        </a:rPr>
                        <a:t> </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647" marR="54647" marT="0" marB="0"/>
                </a:tc>
                <a:extLst>
                  <a:ext uri="{0D108BD9-81ED-4DB2-BD59-A6C34878D82A}">
                    <a16:rowId xmlns:a16="http://schemas.microsoft.com/office/drawing/2014/main" val="3451379870"/>
                  </a:ext>
                </a:extLst>
              </a:tr>
            </a:tbl>
          </a:graphicData>
        </a:graphic>
      </p:graphicFrame>
    </p:spTree>
    <p:extLst>
      <p:ext uri="{BB962C8B-B14F-4D97-AF65-F5344CB8AC3E}">
        <p14:creationId xmlns:p14="http://schemas.microsoft.com/office/powerpoint/2010/main" val="30077759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HC2">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DHC2</Template>
  <TotalTime>304</TotalTime>
  <Words>2987</Words>
  <Application>Microsoft Office PowerPoint</Application>
  <PresentationFormat>On-screen Show (4:3)</PresentationFormat>
  <Paragraphs>541</Paragraphs>
  <Slides>44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Cambria</vt:lpstr>
      <vt:lpstr>Constantia</vt:lpstr>
      <vt:lpstr>DHC2</vt:lpstr>
      <vt:lpstr>VALIRENE: Radiation Belt Model Development and Validation</vt:lpstr>
      <vt:lpstr>Project info</vt:lpstr>
      <vt:lpstr>VALIRENE objectives</vt:lpstr>
      <vt:lpstr>UNILIB/IRBEM validation</vt:lpstr>
      <vt:lpstr>IRBEM calls in UNILIB</vt:lpstr>
      <vt:lpstr>Dataset processing</vt:lpstr>
      <vt:lpstr>Dataset selection</vt:lpstr>
      <vt:lpstr>Production of reference datasets</vt:lpstr>
      <vt:lpstr>Reference datasets</vt:lpstr>
      <vt:lpstr>Dataset Evaluation</vt:lpstr>
      <vt:lpstr>Temporal coverage: data files</vt:lpstr>
      <vt:lpstr>Temporal coverage: measurements</vt:lpstr>
      <vt:lpstr>Magnetic Coordinates coverage</vt:lpstr>
      <vt:lpstr>Magnetic Coordinates coverage</vt:lpstr>
      <vt:lpstr>Magnetic Coordinates coverage</vt:lpstr>
      <vt:lpstr>Flux Distributions per Channel</vt:lpstr>
      <vt:lpstr>Flux Distributions per Channel</vt:lpstr>
      <vt:lpstr>Flux Distributions per Channel</vt:lpstr>
      <vt:lpstr>Mean Spectra</vt:lpstr>
      <vt:lpstr>Dataset Cleaning</vt:lpstr>
      <vt:lpstr>Time Series Cleaning</vt:lpstr>
      <vt:lpstr>Time Series Cleaning</vt:lpstr>
      <vt:lpstr>Cross-Plots Cleaning</vt:lpstr>
      <vt:lpstr>Cross-Plots Cleaning</vt:lpstr>
      <vt:lpstr>Cross-Plots Cleaning</vt:lpstr>
      <vt:lpstr>Statistical Cleaning</vt:lpstr>
      <vt:lpstr>Dataset Cross-Calibration</vt:lpstr>
      <vt:lpstr>Dataset Cross-Calibration</vt:lpstr>
      <vt:lpstr>Proton Cross-Calibration</vt:lpstr>
      <vt:lpstr>Example: SAMPEX/PET</vt:lpstr>
      <vt:lpstr>Example: SAMPEX/PET</vt:lpstr>
      <vt:lpstr>Electron Datasets Cross-Calibration</vt:lpstr>
      <vt:lpstr>IRENE VALIDATION</vt:lpstr>
      <vt:lpstr>Solar Cell Degradation Due to Proton Belt Enhancements During Electric Orbit Raising to GEO</vt:lpstr>
      <vt:lpstr>Summary</vt:lpstr>
      <vt:lpstr>EOR proton environment changes</vt:lpstr>
      <vt:lpstr>Types of Electric Orbit Raising</vt:lpstr>
      <vt:lpstr>‘quiet’ environment results…</vt:lpstr>
      <vt:lpstr>‘active’ environment results…</vt:lpstr>
      <vt:lpstr>ELECTRONS</vt:lpstr>
      <vt:lpstr>RECOMMENDATIONS FOR EOR</vt:lpstr>
      <vt:lpstr>Final conclusions</vt:lpstr>
      <vt:lpstr>Final conclusions: data</vt:lpstr>
      <vt:lpstr>Final conclusions: IRENE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SEPEM ODI</dc:title>
  <dc:creator>Daniel</dc:creator>
  <cp:lastModifiedBy>Daniel Heynderickx</cp:lastModifiedBy>
  <cp:revision>36</cp:revision>
  <dcterms:created xsi:type="dcterms:W3CDTF">2018-11-05T14:43:20Z</dcterms:created>
  <dcterms:modified xsi:type="dcterms:W3CDTF">2019-12-17T09:58:15Z</dcterms:modified>
</cp:coreProperties>
</file>