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71" r:id="rId5"/>
    <p:sldId id="421" r:id="rId6"/>
    <p:sldId id="457" r:id="rId7"/>
    <p:sldId id="447" r:id="rId8"/>
    <p:sldId id="459" r:id="rId9"/>
    <p:sldId id="458" r:id="rId10"/>
    <p:sldId id="454" r:id="rId11"/>
    <p:sldId id="455" r:id="rId12"/>
    <p:sldId id="456" r:id="rId13"/>
    <p:sldId id="449" r:id="rId14"/>
    <p:sldId id="450" r:id="rId15"/>
    <p:sldId id="451" r:id="rId16"/>
    <p:sldId id="460" r:id="rId17"/>
    <p:sldId id="461" r:id="rId18"/>
    <p:sldId id="452" r:id="rId19"/>
    <p:sldId id="420" r:id="rId20"/>
  </p:sldIdLst>
  <p:sldSz cx="12192000" cy="6858000"/>
  <p:notesSz cx="9906000" cy="6794500"/>
  <p:defaultTextStyle>
    <a:defPPr>
      <a:defRPr lang="de-DE"/>
    </a:defPPr>
    <a:lvl1pPr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14898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29796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44695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59593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489390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904289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319187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9" orient="horz" pos="2160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9E3F0"/>
    <a:srgbClr val="DBD4E9"/>
    <a:srgbClr val="B7C9D3"/>
    <a:srgbClr val="00205B"/>
    <a:srgbClr val="E9E611"/>
    <a:srgbClr val="0085AD"/>
    <a:srgbClr val="505150"/>
    <a:srgbClr val="7C878E"/>
    <a:srgbClr val="63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9" autoAdjust="0"/>
    <p:restoredTop sz="94807" autoAdjust="0"/>
  </p:normalViewPr>
  <p:slideViewPr>
    <p:cSldViewPr showGuides="1">
      <p:cViewPr varScale="1">
        <p:scale>
          <a:sx n="131" d="100"/>
          <a:sy n="131" d="100"/>
        </p:scale>
        <p:origin x="-90" y="-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-2322" y="-108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8810C7A8-67D7-465E-B8AA-2DEB84B004D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3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9225" y="509588"/>
            <a:ext cx="45275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8567"/>
            <a:ext cx="7924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DD6CC0E-0F16-4297-9A18-5682437AF80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62791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25579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8837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5116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9390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4289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9187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478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4787"/>
            <a:ext cx="12192000" cy="1433213"/>
            <a:chOff x="0" y="3189"/>
            <a:chExt cx="6736" cy="157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9"/>
              <a:ext cx="6736" cy="68"/>
              <a:chOff x="0" y="3189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9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9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815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You_Grid_Portra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48"/>
            <a:ext cx="12193200" cy="4672454"/>
          </a:xfrm>
          <a:prstGeom prst="rect">
            <a:avLst/>
          </a:prstGeom>
        </p:spPr>
      </p:pic>
      <p:pic>
        <p:nvPicPr>
          <p:cNvPr id="9" name="Picture 8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765" y="6394091"/>
            <a:ext cx="1152128" cy="28803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86247" y="3812346"/>
            <a:ext cx="6507180" cy="709613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3592800"/>
            <a:ext cx="12193200" cy="61997"/>
            <a:chOff x="0" y="3606831"/>
            <a:chExt cx="12193200" cy="61997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" y="6394091"/>
            <a:ext cx="4257949" cy="288033"/>
          </a:xfrm>
        </p:spPr>
        <p:txBody>
          <a:bodyPr anchor="b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[If needed, appropriate copyright mention here]</a:t>
            </a:r>
          </a:p>
        </p:txBody>
      </p:sp>
    </p:spTree>
    <p:extLst>
      <p:ext uri="{BB962C8B-B14F-4D97-AF65-F5344CB8AC3E}">
        <p14:creationId xmlns:p14="http://schemas.microsoft.com/office/powerpoint/2010/main" val="33081983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A66D-9655-49C9-9F8B-422B7A933D69}" type="datetime3">
              <a:rPr lang="en-GB" altLang="de-DE" smtClean="0"/>
              <a:t>17 February, 2020</a:t>
            </a:fld>
            <a:endParaRPr lang="de-DE" alt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dirty="0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96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DBCFA-EBE4-412E-835A-0689548D7DEF}" type="datetime3">
              <a:rPr lang="en-GB" altLang="de-DE" smtClean="0"/>
              <a:t>17 February, 2020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 dirty="0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CEC-BA8B-47AD-AA6D-FD559B857655}" type="slidenum">
              <a:rPr lang="de-DE" altLang="de-DE"/>
              <a:pPr/>
              <a:t>‹#›</a:t>
            </a:fld>
            <a:endParaRPr lang="de-DE" altLang="de-DE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0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4787"/>
            <a:ext cx="12192000" cy="1433213"/>
            <a:chOff x="0" y="3189"/>
            <a:chExt cx="6736" cy="157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9"/>
              <a:ext cx="6736" cy="68"/>
              <a:chOff x="0" y="3189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9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9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1778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42448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4787"/>
            <a:ext cx="12192000" cy="1433213"/>
            <a:chOff x="0" y="3189"/>
            <a:chExt cx="6736" cy="157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9"/>
              <a:ext cx="6736" cy="68"/>
              <a:chOff x="0" y="3189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9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9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20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2052"/>
            <a:ext cx="12192000" cy="1435948"/>
            <a:chOff x="0" y="3186"/>
            <a:chExt cx="6736" cy="1575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6"/>
              <a:ext cx="6736" cy="68"/>
              <a:chOff x="0" y="3186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6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6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627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2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3606831"/>
            <a:ext cx="12197430" cy="3251185"/>
            <a:chOff x="0" y="1195"/>
            <a:chExt cx="6739" cy="3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1215"/>
              <a:ext cx="6736" cy="35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3" y="1195"/>
              <a:ext cx="6736" cy="68"/>
              <a:chOff x="3" y="119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" y="119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9" y="119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4236010"/>
            <a:ext cx="6031344" cy="87120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5217939"/>
            <a:ext cx="6031344" cy="597265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3305016" y="382938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925934"/>
            <a:ext cx="6031344" cy="599409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3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2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3606831"/>
            <a:ext cx="12197430" cy="3251185"/>
            <a:chOff x="0" y="1195"/>
            <a:chExt cx="6739" cy="3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1215"/>
              <a:ext cx="6736" cy="35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3" y="1195"/>
              <a:ext cx="6736" cy="68"/>
              <a:chOff x="3" y="119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" y="119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9" y="119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3305016" y="382938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60683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4236010"/>
            <a:ext cx="6031344" cy="87120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5217939"/>
            <a:ext cx="6031344" cy="597265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dirty="0" smtClean="0"/>
              <a:t>Click to edit Master subtitle style</a:t>
            </a:r>
            <a:endParaRPr lang="de-DE" altLang="de-DE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925934"/>
            <a:ext cx="6031344" cy="599409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7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83BB-7969-4D77-ADC2-5DD2162E4074}" type="datetime3">
              <a:rPr lang="en-GB" altLang="de-DE" smtClean="0"/>
              <a:t>17 February, 2020</a:t>
            </a:fld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de-DE" dirty="0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39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404" y="1566000"/>
            <a:ext cx="5418347" cy="42864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6F2EAB-B7A9-48D4-A000-F66EC2FB5317}" type="datetime3">
              <a:rPr lang="en-GB" altLang="de-DE" smtClean="0"/>
              <a:t>17 February, 2020</a:t>
            </a:fld>
            <a:endParaRPr lang="de-DE" alt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altLang="de-DE" dirty="0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56000" y="1565999"/>
            <a:ext cx="5508000" cy="3286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6200" y="2054627"/>
            <a:ext cx="7178352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440B-2553-4DE4-B37C-B0331B4CF1D3}" type="datetime3">
              <a:rPr lang="en-GB" altLang="de-DE" smtClean="0"/>
              <a:t>17 February, 2020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 dirty="0" smtClean="0"/>
              <a:t>Presentation title runs here (go to Header and Footer to edit this text)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7711-F412-4B4A-AA73-3C02C4A23745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96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1" y="653692"/>
            <a:ext cx="11249698" cy="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407" y="1566000"/>
            <a:ext cx="11247192" cy="42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0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altLang="de-DE" dirty="0" smtClean="0"/>
              <a:t>06 September 2018</a:t>
            </a:r>
            <a:endParaRPr lang="de-DE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6498" y="6444000"/>
            <a:ext cx="8296104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altLang="de-DE" dirty="0" smtClean="0"/>
              <a:t>DLRK 2018 - Friedrichshafen</a:t>
            </a:r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07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/>
          </a:p>
        </p:txBody>
      </p:sp>
      <p:pic>
        <p:nvPicPr>
          <p:cNvPr id="7" name="Picture 6" descr="Screen Shot 2016-11-11 at 09.55.03.png"/>
          <p:cNvPicPr>
            <a:picLocks noChangeAspect="1"/>
          </p:cNvPicPr>
          <p:nvPr userDrawn="1"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8" name="Freeform 5"/>
          <p:cNvSpPr>
            <a:spLocks noChangeAspect="1" noEditPoints="1"/>
          </p:cNvSpPr>
          <p:nvPr userDrawn="1"/>
        </p:nvSpPr>
        <p:spPr bwMode="auto">
          <a:xfrm>
            <a:off x="4699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78" r:id="rId3"/>
    <p:sldLayoutId id="2147483677" r:id="rId4"/>
    <p:sldLayoutId id="2147483674" r:id="rId5"/>
    <p:sldLayoutId id="2147483679" r:id="rId6"/>
    <p:sldLayoutId id="2147483650" r:id="rId7"/>
    <p:sldLayoutId id="2147483660" r:id="rId8"/>
    <p:sldLayoutId id="2147483675" r:id="rId9"/>
    <p:sldLayoutId id="2147483676" r:id="rId10"/>
    <p:sldLayoutId id="2147483654" r:id="rId11"/>
    <p:sldLayoutId id="2147483655" r:id="rId12"/>
  </p:sldLayoutIdLst>
  <p:hf hdr="0"/>
  <p:txStyles>
    <p:titleStyle>
      <a:lvl1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188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376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565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753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15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9384" indent="-177796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Char char="•"/>
        <a:defRPr sz="18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355591" indent="-174620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538149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4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720707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4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1177895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6pPr>
      <a:lvl7pPr marL="1635083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7pPr>
      <a:lvl8pPr marL="2092271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8pPr>
      <a:lvl9pPr marL="2549459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5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9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4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orient="horz" pos="2085" userDrawn="1">
          <p15:clr>
            <a:srgbClr val="F26B43"/>
          </p15:clr>
        </p15:guide>
        <p15:guide id="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Dr.-</a:t>
            </a:r>
            <a:r>
              <a:rPr lang="en-GB" dirty="0" err="1" smtClean="0"/>
              <a:t>Ing</a:t>
            </a:r>
            <a:r>
              <a:rPr lang="en-GB" dirty="0" smtClean="0"/>
              <a:t>. Christian </a:t>
            </a:r>
            <a:r>
              <a:rPr lang="en-GB" dirty="0" err="1" smtClean="0"/>
              <a:t>Imhof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Charging of the </a:t>
            </a:r>
            <a:r>
              <a:rPr lang="en-GB" dirty="0" err="1" smtClean="0"/>
              <a:t>MetOp</a:t>
            </a:r>
            <a:r>
              <a:rPr lang="en-GB" dirty="0" smtClean="0"/>
              <a:t>-SG satellites in the polar </a:t>
            </a:r>
            <a:r>
              <a:rPr lang="en-GB" dirty="0" err="1" smtClean="0"/>
              <a:t>auroral</a:t>
            </a:r>
            <a:r>
              <a:rPr lang="en-GB" dirty="0" smtClean="0"/>
              <a:t> zone</a:t>
            </a:r>
            <a:endParaRPr lang="en-GB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3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5839617" cy="4896544"/>
          </a:xfrm>
        </p:spPr>
        <p:txBody>
          <a:bodyPr/>
          <a:lstStyle/>
          <a:p>
            <a:pPr lvl="1" indent="-174620"/>
            <a:r>
              <a:rPr lang="en-US" dirty="0" smtClean="0"/>
              <a:t>Basic simulation settings for the LEO </a:t>
            </a:r>
            <a:r>
              <a:rPr lang="en-US" dirty="0" err="1" smtClean="0"/>
              <a:t>auroral</a:t>
            </a:r>
            <a:r>
              <a:rPr lang="en-US" dirty="0" smtClean="0"/>
              <a:t> charging simulation</a:t>
            </a:r>
          </a:p>
          <a:p>
            <a:pPr lvl="2"/>
            <a:r>
              <a:rPr lang="en-US" dirty="0" smtClean="0"/>
              <a:t>Satellite is assumed to be in eclipse conditions </a:t>
            </a:r>
          </a:p>
          <a:p>
            <a:pPr lvl="2"/>
            <a:r>
              <a:rPr lang="en-US" dirty="0" smtClean="0"/>
              <a:t>Plasma definition as contained in the recent update of the ECSS standard 10-04C Rev.1 which will be published soon</a:t>
            </a:r>
          </a:p>
          <a:p>
            <a:pPr lvl="2"/>
            <a:r>
              <a:rPr lang="en-US" dirty="0" smtClean="0"/>
              <a:t>Satellite velocity is taken into account to address the ram/wake effect for the slow ions</a:t>
            </a:r>
          </a:p>
          <a:p>
            <a:pPr lvl="1"/>
            <a:r>
              <a:rPr lang="en-US" dirty="0" smtClean="0"/>
              <a:t>Time dependent evolution of the surface potentials on the satellite</a:t>
            </a:r>
          </a:p>
          <a:p>
            <a:pPr lvl="2"/>
            <a:r>
              <a:rPr lang="en-US" dirty="0" smtClean="0"/>
              <a:t>Strong absolute charging down to about -5 kV</a:t>
            </a:r>
          </a:p>
          <a:p>
            <a:pPr lvl="2"/>
            <a:r>
              <a:rPr lang="en-US" dirty="0" smtClean="0"/>
              <a:t>Strong differential potentials evolving on the dielectric surfaces of the satellite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8" y="836712"/>
            <a:ext cx="5755552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/>
          <a:stretch/>
        </p:blipFill>
        <p:spPr>
          <a:xfrm>
            <a:off x="6312024" y="3737428"/>
            <a:ext cx="5755556" cy="27159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8168" y="680355"/>
            <a:ext cx="1728192" cy="31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 Potentials</a:t>
            </a:r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80" y="836712"/>
            <a:ext cx="5755556" cy="28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/>
          <a:stretch/>
        </p:blipFill>
        <p:spPr>
          <a:xfrm>
            <a:off x="6311180" y="3744510"/>
            <a:ext cx="5756400" cy="27204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8344" y="692696"/>
            <a:ext cx="2007840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 Potentials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Surface potential distribution after 10 s in the worst case plasma environment</a:t>
            </a:r>
          </a:p>
          <a:p>
            <a:pPr lvl="2"/>
            <a:r>
              <a:rPr lang="en-US" dirty="0" smtClean="0"/>
              <a:t>In the spatial distribution the maximum potential differences can be identified</a:t>
            </a:r>
          </a:p>
          <a:p>
            <a:pPr lvl="3"/>
            <a:r>
              <a:rPr lang="en-US" dirty="0" smtClean="0"/>
              <a:t>Maximum direct potential gradient of 890 V between ground and the thick SSM parts on the HGA pointing mechanism</a:t>
            </a:r>
          </a:p>
          <a:p>
            <a:pPr lvl="3"/>
            <a:r>
              <a:rPr lang="en-US" dirty="0" smtClean="0"/>
              <a:t>Very strong inverted potential gradient on the SA cover glasses -&gt; possibility for ESD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924944"/>
            <a:ext cx="4320000" cy="32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924944"/>
            <a:ext cx="3653921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08" y="1843804"/>
            <a:ext cx="438677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1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/>
              <a:t>ESD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Assessment of possibility for ESDs</a:t>
            </a:r>
          </a:p>
          <a:p>
            <a:pPr lvl="2"/>
            <a:r>
              <a:rPr lang="en-US" dirty="0" smtClean="0"/>
              <a:t>The threshold levels for the onset of ESD are specified in the ECSS standard 20-06C Rev.1</a:t>
            </a:r>
          </a:p>
          <a:p>
            <a:pPr lvl="3"/>
            <a:r>
              <a:rPr lang="en-US" dirty="0" smtClean="0"/>
              <a:t>2000 V for direct potential gradients</a:t>
            </a:r>
          </a:p>
          <a:p>
            <a:pPr lvl="3"/>
            <a:r>
              <a:rPr lang="en-US" dirty="0" smtClean="0"/>
              <a:t>300 V for inverted potential gradients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MetOp</a:t>
            </a:r>
            <a:r>
              <a:rPr lang="en-US" dirty="0" smtClean="0"/>
              <a:t>-SG the only critical elements identified by the analysis are the solar array cover glasses</a:t>
            </a:r>
          </a:p>
          <a:p>
            <a:pPr lvl="2"/>
            <a:r>
              <a:rPr lang="en-US" dirty="0" smtClean="0"/>
              <a:t>Due to the strong inverted potential gradient ESD between the cover glass and the cells or cell interconnectors is very likely in the worst case plasma environment</a:t>
            </a:r>
          </a:p>
          <a:p>
            <a:pPr lvl="1"/>
            <a:r>
              <a:rPr lang="en-US" dirty="0" smtClean="0"/>
              <a:t>Impact on the satellite system</a:t>
            </a:r>
          </a:p>
          <a:p>
            <a:pPr lvl="2"/>
            <a:r>
              <a:rPr lang="en-US" dirty="0" smtClean="0"/>
              <a:t>Primary ESD on the solar cells can be accepted and does not lead to permanent damage of the system</a:t>
            </a:r>
          </a:p>
          <a:p>
            <a:pPr marL="180971" lvl="2" indent="0">
              <a:buNone/>
            </a:pPr>
            <a:r>
              <a:rPr lang="en-US" sz="2000" dirty="0" smtClean="0"/>
              <a:t>→ </a:t>
            </a:r>
            <a:r>
              <a:rPr lang="en-US" b="1" u="sng" dirty="0" smtClean="0"/>
              <a:t>but: the occurrence of secondary arcs has to be prevented in this case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6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/>
              <a:t>ESD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Implemented design measures on </a:t>
            </a:r>
            <a:r>
              <a:rPr lang="en-US" dirty="0" err="1" smtClean="0"/>
              <a:t>MetOp</a:t>
            </a:r>
            <a:r>
              <a:rPr lang="en-US" dirty="0" smtClean="0"/>
              <a:t>-SG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String and section laydown with sufficient gaps between adjacent strings and sections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1 mm nominal string separation; 0.6 mm minimum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3 mm nominal section separation; 2.5 mm minimum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String laydown minimizing the potential difference between strings in nominal operating conditions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44 V maximum gap voltage in nominal operations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of string blocking diodes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Robustness of the solar array and photovoltaic assembly design has been verified in an ESD test at coupon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Test conditions 0.5 mm gap tested with voltage up to 107 V with nominal string current (446 mA)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 secondary arcs have been observed under these conditions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1588" lvl="1" indent="0">
              <a:buNone/>
            </a:pPr>
            <a:r>
              <a:rPr lang="en-US" dirty="0" smtClean="0"/>
              <a:t>→ robustness of the SA against arcing is assured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Feedback from the Implementation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SSM Tapes (perforated FEP over a silver layer) are widely used on satellites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Check the grounding and the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 </a:t>
            </a:r>
            <a:r>
              <a:rPr lang="en-US" dirty="0" err="1" smtClean="0"/>
              <a:t>MetOp</a:t>
            </a:r>
            <a:r>
              <a:rPr lang="en-US" dirty="0" smtClean="0"/>
              <a:t>-SG two cases with critical grounding have been identified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SSM used on CFRP panels</a:t>
            </a:r>
            <a:r>
              <a:rPr lang="en-US" dirty="0"/>
              <a:t> </a:t>
            </a:r>
            <a:r>
              <a:rPr lang="en-US" dirty="0" smtClean="0"/>
              <a:t>with non-conductive glue due to adhesion problems for the given temperature range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Solved by using abrasion of the Epoxy layer in the regions where the SSM Tapes shall be </a:t>
            </a:r>
            <a:r>
              <a:rPr lang="en-US" dirty="0" smtClean="0"/>
              <a:t>applied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SSM on the high gain antenna pointing mechanism also foreseen with non-conductive glue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Glue variant changed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 always prepared to challenge thermal designs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gain antenna pointing mechanism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of thick (250 µm) SSM tapes along with non-conductive adhesive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After the discussion was opened due to the floating silver layer the thickness has also been discussed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Outcome:</a:t>
            </a:r>
            <a:br>
              <a:rPr lang="en-US" dirty="0" smtClean="0"/>
            </a:br>
            <a:r>
              <a:rPr lang="en-US" dirty="0" smtClean="0"/>
              <a:t>conductive adhesive is used</a:t>
            </a:r>
            <a:br>
              <a:rPr lang="en-US" dirty="0" smtClean="0"/>
            </a:br>
            <a:r>
              <a:rPr lang="en-US" dirty="0" smtClean="0"/>
              <a:t>thinner SSM tapes with more typical thickness of 125 µm are now used; thermal engineers simply went for the thick variant since this is the solution with the best thermal performance, but </a:t>
            </a:r>
            <a:r>
              <a:rPr lang="en-US" dirty="0"/>
              <a:t>the device is also working </a:t>
            </a:r>
            <a:r>
              <a:rPr lang="en-US" dirty="0" smtClean="0"/>
              <a:t>perfectly </a:t>
            </a:r>
            <a:r>
              <a:rPr lang="en-US" dirty="0" smtClean="0"/>
              <a:t>with </a:t>
            </a:r>
            <a:r>
              <a:rPr lang="en-US" dirty="0" smtClean="0"/>
              <a:t>the </a:t>
            </a:r>
            <a:r>
              <a:rPr lang="en-US" dirty="0" smtClean="0"/>
              <a:t>thinner tape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Simulations of the charging of the </a:t>
            </a:r>
            <a:r>
              <a:rPr lang="en-US" dirty="0" err="1" smtClean="0"/>
              <a:t>MetOp</a:t>
            </a:r>
            <a:r>
              <a:rPr lang="en-US" dirty="0" smtClean="0"/>
              <a:t>-SG satellite B in the </a:t>
            </a:r>
            <a:r>
              <a:rPr lang="en-US" dirty="0" err="1" smtClean="0"/>
              <a:t>auroral</a:t>
            </a:r>
            <a:r>
              <a:rPr lang="en-US" dirty="0" smtClean="0"/>
              <a:t> zone have been presented</a:t>
            </a:r>
          </a:p>
          <a:p>
            <a:pPr lvl="2"/>
            <a:r>
              <a:rPr lang="en-US" dirty="0" smtClean="0"/>
              <a:t>Analysis and overall workflow is now well represented in the updated standards</a:t>
            </a:r>
          </a:p>
          <a:p>
            <a:pPr lvl="2"/>
            <a:r>
              <a:rPr lang="en-US" dirty="0" smtClean="0"/>
              <a:t>Simulations confirm that strong charging in the </a:t>
            </a:r>
            <a:r>
              <a:rPr lang="en-US" dirty="0" err="1" smtClean="0"/>
              <a:t>auroral</a:t>
            </a:r>
            <a:r>
              <a:rPr lang="en-US" dirty="0" smtClean="0"/>
              <a:t> plasma is possible on the satellite</a:t>
            </a:r>
          </a:p>
          <a:p>
            <a:pPr lvl="1"/>
            <a:r>
              <a:rPr lang="en-US" dirty="0" smtClean="0"/>
              <a:t>Assessment of the possibility of ESD has shown that ESDs on the solar cell cover glasses are possible</a:t>
            </a:r>
          </a:p>
          <a:p>
            <a:pPr lvl="2"/>
            <a:r>
              <a:rPr lang="en-US" dirty="0" smtClean="0"/>
              <a:t>Design measures for the avoidance of secondary arcs are implemented for </a:t>
            </a:r>
            <a:r>
              <a:rPr lang="en-US" dirty="0" err="1" smtClean="0"/>
              <a:t>MetOp</a:t>
            </a:r>
            <a:r>
              <a:rPr lang="en-US" dirty="0" smtClean="0"/>
              <a:t>-SG</a:t>
            </a:r>
          </a:p>
          <a:p>
            <a:pPr lvl="2"/>
            <a:r>
              <a:rPr lang="en-US" dirty="0" smtClean="0"/>
              <a:t>Secondary arcing test on coupon level has been passed successfully</a:t>
            </a:r>
          </a:p>
          <a:p>
            <a:pPr lvl="1"/>
            <a:endParaRPr lang="en-US" dirty="0"/>
          </a:p>
          <a:p>
            <a:pPr marL="1588" lvl="1" indent="0">
              <a:buNone/>
            </a:pPr>
            <a:r>
              <a:rPr lang="en-US" dirty="0" smtClean="0"/>
              <a:t>→ although strong charging is simulated on the satellite there are no risks to the system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Feedback from Implementation phase on identified design “mistakes” is presented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 smtClean="0"/>
              <a:t>Always remember 20-06C Rev.1 clause 6.8.1 on inspection of proper grounding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0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0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240217" cy="4896544"/>
          </a:xfrm>
        </p:spPr>
        <p:txBody>
          <a:bodyPr/>
          <a:lstStyle/>
          <a:p>
            <a:pPr lvl="1" indent="-174620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Overview of the satellite</a:t>
            </a:r>
          </a:p>
          <a:p>
            <a:pPr lvl="2"/>
            <a:r>
              <a:rPr lang="en-US" dirty="0" smtClean="0"/>
              <a:t>Analysis approach</a:t>
            </a:r>
          </a:p>
          <a:p>
            <a:pPr lvl="1" indent="-174620"/>
            <a:r>
              <a:rPr lang="en-US" dirty="0" smtClean="0"/>
              <a:t>Modelling of the Satellite</a:t>
            </a:r>
          </a:p>
          <a:p>
            <a:pPr lvl="2"/>
            <a:r>
              <a:rPr lang="en-US" dirty="0" smtClean="0"/>
              <a:t>Geometrical Modelling</a:t>
            </a:r>
          </a:p>
          <a:p>
            <a:pPr lvl="2"/>
            <a:r>
              <a:rPr lang="en-US" dirty="0" smtClean="0"/>
              <a:t>Material Distribution</a:t>
            </a:r>
          </a:p>
          <a:p>
            <a:pPr lvl="2"/>
            <a:r>
              <a:rPr lang="en-US" dirty="0" smtClean="0"/>
              <a:t>Plasma Parameters</a:t>
            </a:r>
          </a:p>
          <a:p>
            <a:pPr lvl="1" indent="-174620"/>
            <a:r>
              <a:rPr lang="en-US" dirty="0" smtClean="0"/>
              <a:t>Simulations Results</a:t>
            </a:r>
          </a:p>
          <a:p>
            <a:pPr lvl="1" indent="-174620"/>
            <a:r>
              <a:rPr lang="en-US" dirty="0" smtClean="0"/>
              <a:t>ESD Assessment</a:t>
            </a:r>
          </a:p>
          <a:p>
            <a:pPr lvl="1" indent="-174620"/>
            <a:r>
              <a:rPr lang="en-US" dirty="0" smtClean="0"/>
              <a:t>Feedback from Implementation Phase</a:t>
            </a:r>
          </a:p>
          <a:p>
            <a:pPr lvl="1" indent="-174620"/>
            <a:r>
              <a:rPr lang="en-US" dirty="0" smtClean="0"/>
              <a:t>Summary and Conclusions</a:t>
            </a:r>
            <a:endParaRPr lang="en-US" dirty="0"/>
          </a:p>
          <a:p>
            <a:endParaRPr lang="en-GB" sz="15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pPr algn="ctr"/>
            <a:r>
              <a:rPr lang="de-DE" altLang="de-DE" dirty="0" smtClean="0"/>
              <a:t>SPINE Meeting 2020 - 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7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dirty="0" err="1" smtClean="0"/>
              <a:t>MetOp</a:t>
            </a:r>
            <a:r>
              <a:rPr lang="en-US" dirty="0" smtClean="0"/>
              <a:t>-SG </a:t>
            </a:r>
            <a:r>
              <a:rPr lang="en-US" dirty="0"/>
              <a:t>Satellite </a:t>
            </a:r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6919737" cy="4896544"/>
          </a:xfrm>
        </p:spPr>
        <p:txBody>
          <a:bodyPr/>
          <a:lstStyle/>
          <a:p>
            <a:pPr lvl="1"/>
            <a:r>
              <a:rPr lang="en-US" dirty="0" smtClean="0"/>
              <a:t>Second generation of European low earth orbit meteorological satellites operated by </a:t>
            </a:r>
            <a:r>
              <a:rPr lang="en-US" dirty="0" err="1" smtClean="0"/>
              <a:t>Eumetsat</a:t>
            </a:r>
            <a:endParaRPr lang="en-US" dirty="0" smtClean="0"/>
          </a:p>
          <a:p>
            <a:pPr lvl="1"/>
            <a:r>
              <a:rPr lang="en-US" dirty="0" smtClean="0"/>
              <a:t>Satellite constellation built up by two polar orbiting satellites</a:t>
            </a:r>
          </a:p>
          <a:p>
            <a:pPr lvl="2"/>
            <a:r>
              <a:rPr lang="en-US" dirty="0" smtClean="0"/>
              <a:t>Sat-A hosting mainly optical payloads</a:t>
            </a:r>
          </a:p>
          <a:p>
            <a:pPr lvl="2"/>
            <a:r>
              <a:rPr lang="en-US" dirty="0" smtClean="0"/>
              <a:t>Sat-B hosting mainly RF instruments</a:t>
            </a:r>
          </a:p>
          <a:p>
            <a:pPr lvl="1"/>
            <a:r>
              <a:rPr lang="en-US" dirty="0" smtClean="0"/>
              <a:t>Orbit Details</a:t>
            </a:r>
          </a:p>
          <a:p>
            <a:pPr lvl="2"/>
            <a:r>
              <a:rPr lang="en-US" dirty="0" smtClean="0"/>
              <a:t>Polar sun-synchronous orbit with altitude of 817 km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auroral</a:t>
            </a:r>
            <a:r>
              <a:rPr lang="en-US" dirty="0" smtClean="0"/>
              <a:t> zone will be crossed which defines the worst case plasma for</a:t>
            </a:r>
            <a:br>
              <a:rPr lang="en-US" dirty="0" smtClean="0"/>
            </a:br>
            <a:r>
              <a:rPr lang="en-US" dirty="0" smtClean="0"/>
              <a:t> the orbit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465134" lvl="1" indent="-2857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</a:t>
            </a:r>
            <a:r>
              <a:rPr lang="de-DE" altLang="de-DE" dirty="0" smtClean="0"/>
              <a:t>20. February 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ESTEC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 descr="\\ffunas10\METOP-SG\02_Management\97_PR\esa_2017\LR\Sat B\Sat B -X+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08" y="342932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funas10\METOP-SG\02_Management\97_PR\esa_2017\LR\Sat A\Sat A -X+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1"/>
          <a:stretch/>
        </p:blipFill>
        <p:spPr bwMode="auto">
          <a:xfrm>
            <a:off x="7728608" y="980728"/>
            <a:ext cx="3840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7044" y="6164904"/>
            <a:ext cx="10029436" cy="2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 smtClean="0">
                <a:solidFill>
                  <a:srgbClr val="4D4D4D"/>
                </a:solidFill>
              </a:rPr>
              <a:t>Pictures by courtesy of ESA</a:t>
            </a:r>
            <a:endParaRPr lang="en-GB" sz="1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Introduction – Analysis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With the recently published update of the ECSS charging standard 20-06C Rev.1 the use of 3D simulation tools is strengthened</a:t>
            </a:r>
          </a:p>
          <a:p>
            <a:pPr lvl="2"/>
            <a:r>
              <a:rPr lang="en-US" dirty="0" smtClean="0"/>
              <a:t>Now it is clearly stated that certain materials can be allowed if a properly made charging analysis shows that there is no risk to the system</a:t>
            </a:r>
          </a:p>
          <a:p>
            <a:pPr lvl="2"/>
            <a:r>
              <a:rPr lang="en-US" dirty="0" smtClean="0"/>
              <a:t>This approach is reflected in the analysis that has been performed for the </a:t>
            </a:r>
            <a:r>
              <a:rPr lang="en-US" dirty="0" err="1" smtClean="0"/>
              <a:t>MetOp</a:t>
            </a:r>
            <a:r>
              <a:rPr lang="en-US" dirty="0" smtClean="0"/>
              <a:t>-SG satellites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Overall chosen workflow </a:t>
            </a:r>
          </a:p>
          <a:p>
            <a:pPr lvl="2"/>
            <a:r>
              <a:rPr lang="en-US" dirty="0" smtClean="0"/>
              <a:t>3D charging analysis</a:t>
            </a:r>
          </a:p>
          <a:p>
            <a:pPr lvl="2"/>
            <a:r>
              <a:rPr lang="en-US" dirty="0" smtClean="0"/>
              <a:t>Identification of critical areas</a:t>
            </a:r>
          </a:p>
          <a:p>
            <a:pPr lvl="2"/>
            <a:r>
              <a:rPr lang="en-US" dirty="0" smtClean="0"/>
              <a:t>ESD criticality assessment</a:t>
            </a:r>
          </a:p>
          <a:p>
            <a:pPr lvl="2"/>
            <a:r>
              <a:rPr lang="en-US" dirty="0" smtClean="0"/>
              <a:t>Initiation </a:t>
            </a:r>
            <a:r>
              <a:rPr lang="en-US" dirty="0"/>
              <a:t>of additional tests if </a:t>
            </a:r>
            <a:r>
              <a:rPr lang="en-US" dirty="0" smtClean="0"/>
              <a:t>needed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described method is also well reflected in the new handbook </a:t>
            </a:r>
            <a:r>
              <a:rPr lang="en-US" dirty="0" smtClean="0"/>
              <a:t>published along with the updated standard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Assessment of space worst case charging </a:t>
            </a:r>
            <a:r>
              <a:rPr lang="en-US" dirty="0" smtClean="0"/>
              <a:t>handbook – ECSS-H-HB-20-06A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5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Modelling of the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Presentation focuses on the simulations for satellite B</a:t>
            </a:r>
          </a:p>
          <a:p>
            <a:pPr lvl="2"/>
            <a:r>
              <a:rPr lang="en-US" dirty="0" err="1" smtClean="0"/>
              <a:t>Detailled</a:t>
            </a:r>
            <a:r>
              <a:rPr lang="en-US" dirty="0" smtClean="0"/>
              <a:t> results on the other satellite A have been published </a:t>
            </a:r>
            <a:r>
              <a:rPr lang="en-US" dirty="0"/>
              <a:t>in CEAS Space </a:t>
            </a:r>
            <a:r>
              <a:rPr lang="en-US" dirty="0" smtClean="0"/>
              <a:t>Journal 12,137-147, 2020</a:t>
            </a:r>
          </a:p>
          <a:p>
            <a:pPr lvl="1" indent="-174620"/>
            <a:r>
              <a:rPr lang="en-US" dirty="0" smtClean="0"/>
              <a:t>The simulation model is based on the detailed thermal model of the satellite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924944"/>
            <a:ext cx="3663006" cy="32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924944"/>
            <a:ext cx="311195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Modelling of the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Geometrical model is directly generated within GMSH with some simplifications</a:t>
            </a:r>
          </a:p>
          <a:p>
            <a:pPr lvl="2"/>
            <a:r>
              <a:rPr lang="en-US" dirty="0" smtClean="0"/>
              <a:t>Merging of spread radiator surfaces into single surfaces with representative area</a:t>
            </a:r>
          </a:p>
          <a:p>
            <a:pPr lvl="2"/>
            <a:r>
              <a:rPr lang="en-US" dirty="0" smtClean="0"/>
              <a:t>SA yoke is omitted and the SA panels are merged into one large panel with the same </a:t>
            </a:r>
            <a:r>
              <a:rPr lang="en-US" dirty="0" smtClean="0"/>
              <a:t>area</a:t>
            </a:r>
          </a:p>
          <a:p>
            <a:pPr lvl="2"/>
            <a:r>
              <a:rPr lang="en-US" dirty="0" smtClean="0"/>
              <a:t>Modifications to the baffles and cancelling of small superstructure elements</a:t>
            </a:r>
            <a:endParaRPr lang="en-US" dirty="0" smtClean="0"/>
          </a:p>
          <a:p>
            <a:pPr lvl="1"/>
            <a:r>
              <a:rPr lang="en-US" dirty="0" smtClean="0"/>
              <a:t>Simulation Volume has to be chosen very large</a:t>
            </a:r>
          </a:p>
          <a:p>
            <a:pPr lvl="2"/>
            <a:r>
              <a:rPr lang="en-US" dirty="0" smtClean="0"/>
              <a:t>Due to the expected strong charging the volume has to be large enough to represent the complete sheath to have a realistic ion current to the satellite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429595"/>
            <a:ext cx="4426585" cy="28797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185533" y="3105344"/>
            <a:ext cx="4155697" cy="3420000"/>
            <a:chOff x="6185533" y="3015441"/>
            <a:chExt cx="4155697" cy="342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533" y="3015441"/>
              <a:ext cx="4155697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9168714" y="4061254"/>
              <a:ext cx="16475" cy="225716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7949514" y="4913871"/>
              <a:ext cx="2236573" cy="572529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512908" y="4268377"/>
              <a:ext cx="1664043" cy="90498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7752184" y="5348534"/>
            <a:ext cx="1224136" cy="31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 m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8810188" y="5478162"/>
            <a:ext cx="1224136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83 m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7337446" y="4112020"/>
            <a:ext cx="1224136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9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Modelling of the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Material distribution on the satellite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700808"/>
            <a:ext cx="5698897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04312" y="2204864"/>
            <a:ext cx="158417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Black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MLI</a:t>
            </a:r>
            <a:endParaRPr lang="de-DE" sz="1400" dirty="0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flipH="1">
            <a:off x="6672064" y="2544957"/>
            <a:ext cx="3024336" cy="37998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flipH="1">
            <a:off x="7968208" y="2544957"/>
            <a:ext cx="1728192" cy="149585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943872" y="5523173"/>
            <a:ext cx="202688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Sat MLI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50 µm</a:t>
            </a:r>
            <a:endParaRPr lang="de-DE" sz="1400" dirty="0"/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 bwMode="auto">
          <a:xfrm flipV="1">
            <a:off x="5957313" y="4030953"/>
            <a:ext cx="258302" cy="149222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384032" y="5981394"/>
            <a:ext cx="222386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Radiators; Teflon 125 µm</a:t>
            </a:r>
            <a:endParaRPr lang="de-DE" sz="1400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 bwMode="auto">
          <a:xfrm flipH="1" flipV="1">
            <a:off x="6737801" y="4293096"/>
            <a:ext cx="758163" cy="168829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7" idx="2"/>
          </p:cNvCxnSpPr>
          <p:nvPr/>
        </p:nvCxnSpPr>
        <p:spPr bwMode="auto">
          <a:xfrm flipH="1">
            <a:off x="7320136" y="2544957"/>
            <a:ext cx="2376264" cy="101174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V="1">
            <a:off x="7495964" y="4176584"/>
            <a:ext cx="214652" cy="180481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7494296" y="4509120"/>
            <a:ext cx="429952" cy="147227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923970" y="5183080"/>
            <a:ext cx="202688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 MLI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50 µm</a:t>
            </a:r>
            <a:endParaRPr lang="de-DE" sz="1400" dirty="0"/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 bwMode="auto">
          <a:xfrm flipH="1" flipV="1">
            <a:off x="7968208" y="4725144"/>
            <a:ext cx="1969203" cy="45793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9624392" y="3727627"/>
            <a:ext cx="202688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Antennas; White Paint PSG121 100 µm</a:t>
            </a:r>
            <a:endParaRPr lang="de-DE" sz="1400" dirty="0"/>
          </a:p>
        </p:txBody>
      </p:sp>
      <p:cxnSp>
        <p:nvCxnSpPr>
          <p:cNvPr id="44" name="Straight Arrow Connector 43"/>
          <p:cNvCxnSpPr>
            <a:stCxn id="43" idx="1"/>
          </p:cNvCxnSpPr>
          <p:nvPr/>
        </p:nvCxnSpPr>
        <p:spPr bwMode="auto">
          <a:xfrm flipH="1" flipV="1">
            <a:off x="8336692" y="3954162"/>
            <a:ext cx="1287700" cy="6739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3" idx="1"/>
          </p:cNvCxnSpPr>
          <p:nvPr/>
        </p:nvCxnSpPr>
        <p:spPr bwMode="auto">
          <a:xfrm flipH="1">
            <a:off x="6959440" y="4021554"/>
            <a:ext cx="2664952" cy="12133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2207568" y="2374910"/>
            <a:ext cx="202688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HGA Mechanism Rad; Teflon 250 µm</a:t>
            </a:r>
            <a:endParaRPr lang="de-DE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495600" y="1957103"/>
            <a:ext cx="202688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HGA; </a:t>
            </a:r>
            <a:r>
              <a:rPr lang="en-US" sz="1400" dirty="0" err="1" smtClean="0"/>
              <a:t>Anod</a:t>
            </a:r>
            <a:r>
              <a:rPr lang="en-US" sz="1400" dirty="0" smtClean="0"/>
              <a:t>. </a:t>
            </a:r>
            <a:r>
              <a:rPr lang="en-US" sz="1400" dirty="0" err="1" smtClean="0"/>
              <a:t>Alu</a:t>
            </a:r>
            <a:r>
              <a:rPr lang="en-US" sz="1400" dirty="0" smtClean="0"/>
              <a:t> 20 µm</a:t>
            </a:r>
            <a:endParaRPr lang="de-DE" sz="1400" dirty="0"/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 bwMode="auto">
          <a:xfrm>
            <a:off x="4522482" y="2127150"/>
            <a:ext cx="1894794" cy="7066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9" idx="3"/>
          </p:cNvCxnSpPr>
          <p:nvPr/>
        </p:nvCxnSpPr>
        <p:spPr bwMode="auto">
          <a:xfrm>
            <a:off x="4234450" y="2668837"/>
            <a:ext cx="2026307" cy="39564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3365025" y="4293096"/>
            <a:ext cx="1738850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SCA Antennas; </a:t>
            </a:r>
            <a:r>
              <a:rPr lang="en-US" sz="1400" dirty="0" err="1" smtClean="0"/>
              <a:t>Alu</a:t>
            </a:r>
            <a:endParaRPr lang="de-DE" sz="1400" dirty="0"/>
          </a:p>
        </p:txBody>
      </p:sp>
      <p:cxnSp>
        <p:nvCxnSpPr>
          <p:cNvPr id="58" name="Straight Arrow Connector 57"/>
          <p:cNvCxnSpPr>
            <a:stCxn id="57" idx="3"/>
          </p:cNvCxnSpPr>
          <p:nvPr/>
        </p:nvCxnSpPr>
        <p:spPr bwMode="auto">
          <a:xfrm flipV="1">
            <a:off x="5103875" y="2650669"/>
            <a:ext cx="1568189" cy="181247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57" idx="3"/>
          </p:cNvCxnSpPr>
          <p:nvPr/>
        </p:nvCxnSpPr>
        <p:spPr bwMode="auto">
          <a:xfrm flipV="1">
            <a:off x="5103875" y="3356993"/>
            <a:ext cx="1674823" cy="11061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57" idx="3"/>
          </p:cNvCxnSpPr>
          <p:nvPr/>
        </p:nvCxnSpPr>
        <p:spPr bwMode="auto">
          <a:xfrm flipV="1">
            <a:off x="5103875" y="3272706"/>
            <a:ext cx="479778" cy="119043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407368" y="4905164"/>
            <a:ext cx="208823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 Panel; Epoxy 50 µm</a:t>
            </a:r>
            <a:endParaRPr lang="de-DE" sz="1400" dirty="0"/>
          </a:p>
        </p:txBody>
      </p:sp>
      <p:cxnSp>
        <p:nvCxnSpPr>
          <p:cNvPr id="71" name="Straight Arrow Connector 70"/>
          <p:cNvCxnSpPr>
            <a:stCxn id="70" idx="3"/>
          </p:cNvCxnSpPr>
          <p:nvPr/>
        </p:nvCxnSpPr>
        <p:spPr bwMode="auto">
          <a:xfrm>
            <a:off x="2495600" y="5075211"/>
            <a:ext cx="2002169" cy="16007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54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99" y="1742221"/>
            <a:ext cx="5743893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Modelling of the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407" y="1340768"/>
            <a:ext cx="11312225" cy="4896544"/>
          </a:xfrm>
        </p:spPr>
        <p:txBody>
          <a:bodyPr/>
          <a:lstStyle/>
          <a:p>
            <a:pPr lvl="1" indent="-174620"/>
            <a:r>
              <a:rPr lang="en-US" dirty="0" smtClean="0"/>
              <a:t>Material distribution on the satellite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371288" y="5347357"/>
            <a:ext cx="158417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Black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MLI</a:t>
            </a:r>
            <a:endParaRPr lang="de-DE" sz="1400" dirty="0"/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 bwMode="auto">
          <a:xfrm>
            <a:off x="4955464" y="5517404"/>
            <a:ext cx="2157759" cy="26232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802792" y="3445459"/>
            <a:ext cx="213651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MWI MLI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50 µm</a:t>
            </a:r>
            <a:endParaRPr lang="de-DE" sz="1400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>
            <a:off x="8296436" y="3615506"/>
            <a:ext cx="1506356" cy="6966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184504" y="5981393"/>
            <a:ext cx="2223864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Radiators; Teflon 125 µm</a:t>
            </a:r>
            <a:endParaRPr lang="de-DE" sz="1400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 bwMode="auto">
          <a:xfrm flipH="1" flipV="1">
            <a:off x="7184504" y="4869159"/>
            <a:ext cx="1111932" cy="111223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7" idx="3"/>
          </p:cNvCxnSpPr>
          <p:nvPr/>
        </p:nvCxnSpPr>
        <p:spPr bwMode="auto">
          <a:xfrm flipV="1">
            <a:off x="4955464" y="4831426"/>
            <a:ext cx="572285" cy="68597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1" idx="0"/>
          </p:cNvCxnSpPr>
          <p:nvPr/>
        </p:nvCxnSpPr>
        <p:spPr bwMode="auto">
          <a:xfrm flipH="1" flipV="1">
            <a:off x="6936668" y="4149080"/>
            <a:ext cx="1359768" cy="183231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1" idx="0"/>
          </p:cNvCxnSpPr>
          <p:nvPr/>
        </p:nvCxnSpPr>
        <p:spPr bwMode="auto">
          <a:xfrm flipH="1" flipV="1">
            <a:off x="7472208" y="4082221"/>
            <a:ext cx="824228" cy="18991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789351" y="4672406"/>
            <a:ext cx="202688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PEP Radiator; White Paint PSG121 100 µm</a:t>
            </a:r>
            <a:endParaRPr lang="de-DE" sz="1400" dirty="0"/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 bwMode="auto">
          <a:xfrm flipH="1" flipV="1">
            <a:off x="7833590" y="4214470"/>
            <a:ext cx="955761" cy="75186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6523192" y="2257179"/>
            <a:ext cx="2026882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Antenna; White Paint PSG121 100 µm</a:t>
            </a:r>
            <a:endParaRPr lang="de-DE" sz="1400" dirty="0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 flipH="1">
            <a:off x="7447005" y="2845032"/>
            <a:ext cx="89628" cy="73019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912659" y="2866010"/>
            <a:ext cx="216024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SA; unpopulated areas; </a:t>
            </a:r>
            <a:r>
              <a:rPr lang="en-US" sz="1400" dirty="0" err="1" smtClean="0"/>
              <a:t>Kapton</a:t>
            </a:r>
            <a:r>
              <a:rPr lang="en-US" sz="1400" dirty="0" smtClean="0"/>
              <a:t> 50 µm</a:t>
            </a:r>
            <a:endParaRPr lang="de-DE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051884" y="1607533"/>
            <a:ext cx="266429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 Cells; Cover Glass 100 µm</a:t>
            </a:r>
            <a:endParaRPr lang="de-DE" sz="1400" dirty="0"/>
          </a:p>
        </p:txBody>
      </p:sp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 flipH="1">
            <a:off x="5957313" y="1947626"/>
            <a:ext cx="426719" cy="11032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9" idx="3"/>
          </p:cNvCxnSpPr>
          <p:nvPr/>
        </p:nvCxnSpPr>
        <p:spPr bwMode="auto">
          <a:xfrm flipV="1">
            <a:off x="3072899" y="2866010"/>
            <a:ext cx="1512168" cy="29392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49" idx="3"/>
          </p:cNvCxnSpPr>
          <p:nvPr/>
        </p:nvCxnSpPr>
        <p:spPr bwMode="auto">
          <a:xfrm flipV="1">
            <a:off x="3072899" y="3125743"/>
            <a:ext cx="2180954" cy="341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49" idx="3"/>
          </p:cNvCxnSpPr>
          <p:nvPr/>
        </p:nvCxnSpPr>
        <p:spPr bwMode="auto">
          <a:xfrm>
            <a:off x="3072899" y="3159937"/>
            <a:ext cx="2787060" cy="25973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9" idx="3"/>
          </p:cNvCxnSpPr>
          <p:nvPr/>
        </p:nvCxnSpPr>
        <p:spPr bwMode="auto">
          <a:xfrm flipV="1">
            <a:off x="3072899" y="2572084"/>
            <a:ext cx="807032" cy="58785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0" idx="2"/>
          </p:cNvCxnSpPr>
          <p:nvPr/>
        </p:nvCxnSpPr>
        <p:spPr bwMode="auto">
          <a:xfrm flipH="1">
            <a:off x="5310521" y="1947626"/>
            <a:ext cx="1073511" cy="87137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50" idx="2"/>
          </p:cNvCxnSpPr>
          <p:nvPr/>
        </p:nvCxnSpPr>
        <p:spPr bwMode="auto">
          <a:xfrm flipH="1">
            <a:off x="4585068" y="1947626"/>
            <a:ext cx="1798964" cy="62445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>
            <a:stCxn id="50" idx="2"/>
          </p:cNvCxnSpPr>
          <p:nvPr/>
        </p:nvCxnSpPr>
        <p:spPr bwMode="auto">
          <a:xfrm flipH="1">
            <a:off x="3828984" y="1947626"/>
            <a:ext cx="2555048" cy="38155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21" idx="0"/>
          </p:cNvCxnSpPr>
          <p:nvPr/>
        </p:nvCxnSpPr>
        <p:spPr bwMode="auto">
          <a:xfrm flipH="1" flipV="1">
            <a:off x="7616552" y="3681460"/>
            <a:ext cx="679884" cy="229993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9624392" y="3979033"/>
            <a:ext cx="2448272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MWI Radiator Teflon 125 µm</a:t>
            </a:r>
            <a:endParaRPr lang="de-DE" sz="1400" dirty="0"/>
          </a:p>
        </p:txBody>
      </p:sp>
      <p:cxnSp>
        <p:nvCxnSpPr>
          <p:cNvPr id="77" name="Straight Arrow Connector 76"/>
          <p:cNvCxnSpPr>
            <a:stCxn id="76" idx="1"/>
          </p:cNvCxnSpPr>
          <p:nvPr/>
        </p:nvCxnSpPr>
        <p:spPr bwMode="auto">
          <a:xfrm flipH="1" flipV="1">
            <a:off x="8432361" y="4035282"/>
            <a:ext cx="1192031" cy="11379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77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615068"/>
          </a:xfrm>
        </p:spPr>
        <p:txBody>
          <a:bodyPr/>
          <a:lstStyle/>
          <a:p>
            <a:r>
              <a:rPr lang="en-US" dirty="0" smtClean="0"/>
              <a:t>Modelling of the satellite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19./20. February </a:t>
            </a:r>
            <a:r>
              <a:rPr lang="de-DE" altLang="de-DE" dirty="0" smtClean="0"/>
              <a:t>2020</a:t>
            </a:r>
            <a:endParaRPr lang="de-DE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444000"/>
            <a:ext cx="8325034" cy="216000"/>
          </a:xfrm>
        </p:spPr>
        <p:txBody>
          <a:bodyPr/>
          <a:lstStyle/>
          <a:p>
            <a:r>
              <a:rPr lang="de-DE" altLang="de-DE" dirty="0"/>
              <a:t>SPINE Meeting 2020 - </a:t>
            </a:r>
            <a:r>
              <a:rPr lang="de-DE" altLang="de-DE" dirty="0" smtClean="0"/>
              <a:t>ESTEC</a:t>
            </a:r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49889"/>
              </p:ext>
            </p:extLst>
          </p:nvPr>
        </p:nvGraphicFramePr>
        <p:xfrm>
          <a:off x="5303912" y="1412770"/>
          <a:ext cx="6408712" cy="43204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6118"/>
                <a:gridCol w="1950855"/>
                <a:gridCol w="1744474"/>
                <a:gridCol w="1687265"/>
              </a:tblGrid>
              <a:tr h="2400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cap="all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Color</a:t>
                      </a:r>
                      <a:endParaRPr lang="de-DE" sz="1000" b="1" cap="all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cap="all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Description</a:t>
                      </a:r>
                      <a:endParaRPr lang="de-DE" sz="1000" b="1" cap="all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cap="all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Material</a:t>
                      </a:r>
                      <a:endParaRPr lang="de-DE" sz="1000" b="1" cap="all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cap="all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SPIS Material</a:t>
                      </a:r>
                      <a:endParaRPr lang="de-DE" sz="1000" b="1" cap="all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Red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ICI &amp; SCA MLI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Black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Black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2k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Dark Green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Satellite MLI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Kapton/VDA; 50 µm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0" algn="just" defTabSz="914376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Blue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376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Platform Radiators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376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SSM Tape; 125 µm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376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Teflon; 125 µm</a:t>
                      </a:r>
                      <a:endParaRPr lang="de-DE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Brown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HGA Antennas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Anodized Aluminium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Anod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Alu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20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Purple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HGA Radiators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SSM Tape; 250 µm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Teflon; 250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Yellow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 Structure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CFRP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Epoxy; 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Light Green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 Cells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Cover Glass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CERS; 100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Pink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 front unpopulated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/VDA; 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Light Blue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ICI Radiator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SSM Tape; 125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Teflon; 125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MWI MLI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/VDA; 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Grey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MWI Radiator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SSM Tape; 125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Teflon; 125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Black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ADCS Antenna Radome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 Paint SG121FD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SG121FD; 100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Orange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SCA Antennas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VDA/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Kapton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Aluminium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Light Green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SCA FEE Radiator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SSM Tape; 250 µm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Teflon; 250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Cyan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SBA Radome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 Paint SG121FD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SG121FD; 100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Dark Red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RO Antennas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Anodized Aluminium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Anod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Alu</a:t>
                      </a: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; 20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Dark Blue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PEB PY Radiator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White Paint SG121FD</a:t>
                      </a:r>
                      <a:endParaRPr lang="de-DE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SG121FD; 100 µm</a:t>
                      </a:r>
                      <a:endParaRPr lang="de-DE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2407" y="1340768"/>
            <a:ext cx="47594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79384" indent="-177796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355591" indent="-174620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53814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720707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1177895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5083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92271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9459" indent="-180971" algn="l" defTabSz="1042962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indent="-174620"/>
            <a:r>
              <a:rPr lang="en-US" kern="0" dirty="0" smtClean="0"/>
              <a:t>Summary of the assignment of colors with surface materials properties and the type of material which is used in SPIS</a:t>
            </a:r>
          </a:p>
          <a:p>
            <a:pPr lvl="1" indent="-174620"/>
            <a:r>
              <a:rPr lang="en-US" kern="0" dirty="0" smtClean="0"/>
              <a:t>For the white paint PSG121FD a conductivity of 4.5e-15 S/m is used</a:t>
            </a:r>
          </a:p>
          <a:p>
            <a:pPr lvl="1" indent="-174620"/>
            <a:r>
              <a:rPr lang="en-US" kern="0" dirty="0" smtClean="0"/>
              <a:t>For anodized Aluminum a conductivity of </a:t>
            </a:r>
            <a:br>
              <a:rPr lang="en-US" kern="0" dirty="0" smtClean="0"/>
            </a:br>
            <a:r>
              <a:rPr lang="en-US" kern="0" dirty="0" smtClean="0"/>
              <a:t>1e-13 S/m is used </a:t>
            </a:r>
          </a:p>
        </p:txBody>
      </p:sp>
    </p:spTree>
    <p:extLst>
      <p:ext uri="{BB962C8B-B14F-4D97-AF65-F5344CB8AC3E}">
        <p14:creationId xmlns:p14="http://schemas.microsoft.com/office/powerpoint/2010/main" val="1962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rbus Group PPT template - Defence and Space">
  <a:themeElements>
    <a:clrScheme name="Airbus colour theme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B7C9D3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IRBUS 1">
        <a:dk1>
          <a:srgbClr val="000000"/>
        </a:dk1>
        <a:lt1>
          <a:srgbClr val="FFFFFF"/>
        </a:lt1>
        <a:dk2>
          <a:srgbClr val="E0E0DF"/>
        </a:dk2>
        <a:lt2>
          <a:srgbClr val="E0E0DF"/>
        </a:lt2>
        <a:accent1>
          <a:srgbClr val="1E3174"/>
        </a:accent1>
        <a:accent2>
          <a:srgbClr val="0D5881"/>
        </a:accent2>
        <a:accent3>
          <a:srgbClr val="FFFFFF"/>
        </a:accent3>
        <a:accent4>
          <a:srgbClr val="000000"/>
        </a:accent4>
        <a:accent5>
          <a:srgbClr val="ABADBC"/>
        </a:accent5>
        <a:accent6>
          <a:srgbClr val="0B4F74"/>
        </a:accent6>
        <a:hlink>
          <a:srgbClr val="5A6F83"/>
        </a:hlink>
        <a:folHlink>
          <a:srgbClr val="9099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Airbus PowerPoint template 16_9 - Defence and Space.potx" id="{12E9E728-565E-4C83-ABE6-0F0CF84880A4}" vid="{40CEFD52-035B-4C1B-81CE-F8EB4F31F4C1}"/>
    </a:ext>
  </a:extLst>
</a:theme>
</file>

<file path=ppt/theme/theme2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ub Document" ma:contentTypeID="0x0101003A80E15C52CA4AE5BB26B7F4F21761920077C79651B817344D964CFED5715C3D04" ma:contentTypeVersion="11" ma:contentTypeDescription="Document Content Type for Hub" ma:contentTypeScope="" ma:versionID="4b6ef3bfef6ec49d05d913f1ef40da31">
  <xsd:schema xmlns:xsd="http://www.w3.org/2001/XMLSchema" xmlns:xs="http://www.w3.org/2001/XMLSchema" xmlns:p="http://schemas.microsoft.com/office/2006/metadata/properties" xmlns:ns1="http://schemas.microsoft.com/sharepoint/v3" xmlns:ns2="6419c7ef-16be-4e31-b6c5-6efaf5f13fd6" xmlns:ns4="f0cf8b86-146d-4c43-8a2c-f47614b76a75" targetNamespace="http://schemas.microsoft.com/office/2006/metadata/properties" ma:root="true" ma:fieldsID="d4b5c932e8a551e4c37aa143d11111b9" ns1:_="" ns2:_="" ns4:_="">
    <xsd:import namespace="http://schemas.microsoft.com/sharepoint/v3"/>
    <xsd:import namespace="6419c7ef-16be-4e31-b6c5-6efaf5f13fd6"/>
    <xsd:import namespace="f0cf8b86-146d-4c43-8a2c-f47614b76a7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Airbus_1N79_DocumentDescription" minOccurs="0"/>
                <xsd:element ref="ns4:Airbus_1N79_Topic" minOccurs="0"/>
                <xsd:element ref="ns4:Airbus_1N79_ValidationLevel" minOccurs="0"/>
                <xsd:element ref="ns4:Airbus_1N79_DocumentBusinessTypeHTField" minOccurs="0"/>
                <xsd:element ref="ns4:Airbus_1N79_DivisionTaxHTField" minOccurs="0"/>
                <xsd:element ref="ns4:Airbus_1N79_EntityTaxHTField" minOccurs="0"/>
                <xsd:element ref="ns4:Airbus_1N79_CountryTaxHTField" minOccurs="0"/>
                <xsd:element ref="ns4:Airbus_1N79_SiteTaxHTField" minOccurs="0"/>
                <xsd:element ref="ns2:TaxKeywordTaxHTFiel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Categories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9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0" nillable="true" ma:displayName="Number of Likes" ma:internalName="LikesCount">
      <xsd:simpleType>
        <xsd:restriction base="dms:Unknown"/>
      </xsd:simpleType>
    </xsd:element>
    <xsd:element name="LikedBy" ma:index="3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riationsItemGroupID" ma:index="33" nillable="true" ma:displayName="Item Group 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9c7ef-16be-4e31-b6c5-6efaf5f13fd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217e82a-5319-4c38-9543-e8f7248867e1}" ma:internalName="TaxCatchAll" ma:showField="CatchAllData" ma:web="6419c7ef-16be-4e31-b6c5-6efaf5f13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217e82a-5319-4c38-9543-e8f7248867e1}" ma:internalName="TaxCatchAllLabel" ma:readOnly="true" ma:showField="CatchAllDataLabel" ma:web="6419c7ef-16be-4e31-b6c5-6efaf5f13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de4ba742-050f-48be-85aa-efa0a08384b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f8b86-146d-4c43-8a2c-f47614b76a75" elementFormDefault="qualified">
    <xsd:import namespace="http://schemas.microsoft.com/office/2006/documentManagement/types"/>
    <xsd:import namespace="http://schemas.microsoft.com/office/infopath/2007/PartnerControls"/>
    <xsd:element name="Airbus_1N79_DocumentDescription" ma:index="12" nillable="true" ma:displayName="Description" ma:internalName="Airbus_1N79_DocumentDescription">
      <xsd:simpleType>
        <xsd:restriction base="dms:Note">
          <xsd:maxLength value="255"/>
        </xsd:restriction>
      </xsd:simpleType>
    </xsd:element>
    <xsd:element name="Airbus_1N79_Topic" ma:index="17" nillable="true" ma:displayName="Topic" ma:internalName="Airbus_1N79_Topic">
      <xsd:simpleType>
        <xsd:restriction base="dms:Text"/>
      </xsd:simpleType>
    </xsd:element>
    <xsd:element name="Airbus_1N79_ValidationLevel" ma:index="18" nillable="true" ma:displayName="Validation Level" ma:default="OFFICIAL" ma:internalName="Airbus_1N79_ValidationLevel">
      <xsd:simpleType>
        <xsd:restriction base="dms:Choice">
          <xsd:enumeration value="OFFICIAL"/>
        </xsd:restriction>
      </xsd:simpleType>
    </xsd:element>
    <xsd:element name="Airbus_1N79_DocumentBusinessTypeHTField" ma:index="19" nillable="true" ma:taxonomy="true" ma:internalName="Airbus_1N79_DocumentBusinessTypeHTField" ma:taxonomyFieldName="Airbus_1N79_DocumentBusinessType" ma:displayName="Business Type" ma:fieldId="{81193e1d-a3ea-4ae9-8562-87a4dbc51184}" ma:sspId="e71f72de-7de1-414b-94b5-fae66992ad50" ma:termSetId="24ffe7ce-4089-47d5-8c84-74042478c84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DivisionTaxHTField" ma:index="20" ma:taxonomy="true" ma:internalName="Airbus_1N79_DivisionTaxHTField" ma:taxonomyFieldName="Airbus_1N79_Division" ma:displayName="Division" ma:default="3;#Airbus Defence and Space|5d5acfbf-f902-43a3-8367-2741b7cc416e" ma:fieldId="{fa148439-0070-4843-a3d1-d5c2d88c1eb8}" ma:sspId="e71f72de-7de1-414b-94b5-fae66992ad50" ma:termSetId="bddbb1cc-a240-40a1-846a-833119584ff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EntityTaxHTField" ma:index="21" nillable="true" ma:taxonomy="true" ma:internalName="Airbus_1N79_EntityTaxHTField" ma:taxonomyFieldName="Airbus_1N79_Entity" ma:displayName="Entity" ma:fieldId="{1d2c96fc-a1d7-4ebd-8ee6-82244224ad07}" ma:sspId="e71f72de-7de1-414b-94b5-fae66992ad50" ma:termSetId="3a43e5b3-d0a0-4fbe-8642-77d2b822efb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CountryTaxHTField" ma:index="22" nillable="true" ma:taxonomy="true" ma:internalName="Airbus_1N79_CountryTaxHTField" ma:taxonomyFieldName="Airbus_1N79_Country" ma:displayName="Country" ma:fieldId="{ac13273b-349b-41b6-8547-0f4713ae8909}" ma:sspId="e71f72de-7de1-414b-94b5-fae66992ad50" ma:termSetId="47196ac1-6b5d-4389-a598-997d29c143b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SiteTaxHTField" ma:index="23" nillable="true" ma:taxonomy="true" ma:internalName="Airbus_1N79_SiteTaxHTField" ma:taxonomyFieldName="Airbus_1N79_Site" ma:displayName="Site" ma:fieldId="{663bc93f-b703-422f-88e6-7b2926e7ea29}" ma:sspId="e71f72de-7de1-414b-94b5-fae66992ad50" ma:termSetId="5b5dc6bb-f89d-4aef-ad9b-1a2eeb776bd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tegories0" ma:index="32" ma:displayName="Categories" ma:list="{5e6cebe8-563e-4193-8a33-63fb69226ac6}" ma:internalName="Categories0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10" ma:displayName="Business Owne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19c7ef-16be-4e31-b6c5-6efaf5f13fd6">
      <Value>1</Value>
    </TaxCatchAll>
    <LikesCount xmlns="http://schemas.microsoft.com/sharepoint/v3" xsi:nil="true"/>
    <Categories0 xmlns="f0cf8b86-146d-4c43-8a2c-f47614b76a75">12</Categories0>
    <Airbus_1N79_DocumentDescription xmlns="f0cf8b86-146d-4c43-8a2c-f47614b76a75" xsi:nil="true"/>
    <Airbus_1N79_SiteTaxHTField xmlns="f0cf8b86-146d-4c43-8a2c-f47614b76a75">
      <Terms xmlns="http://schemas.microsoft.com/office/infopath/2007/PartnerControls"/>
    </Airbus_1N79_SiteTaxHTField>
    <Airbus_1N79_Topic xmlns="f0cf8b86-146d-4c43-8a2c-f47614b76a75" xsi:nil="true"/>
    <Airbus_1N79_DivisionTaxHTField xmlns="f0cf8b86-146d-4c43-8a2c-f47614b76a7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Airbus Defence and Space</TermName>
          <TermId xmlns="http://schemas.microsoft.com/office/infopath/2007/PartnerControls">5d5acfbf-f902-43a3-8367-2741b7cc416e</TermId>
        </TermInfo>
      </Terms>
    </Airbus_1N79_DivisionTaxHTField>
    <Airbus_1N79_ValidationLevel xmlns="f0cf8b86-146d-4c43-8a2c-f47614b76a75">OFFICIAL</Airbus_1N79_ValidationLevel>
    <TaxKeywordTaxHTField xmlns="6419c7ef-16be-4e31-b6c5-6efaf5f13fd6">
      <Terms xmlns="http://schemas.microsoft.com/office/infopath/2007/PartnerControls"/>
    </TaxKeywordTaxHTField>
    <Ratings xmlns="http://schemas.microsoft.com/sharepoint/v3" xsi:nil="true"/>
    <Airbus_1N79_CountryTaxHTField xmlns="f0cf8b86-146d-4c43-8a2c-f47614b76a75">
      <Terms xmlns="http://schemas.microsoft.com/office/infopath/2007/PartnerControls"/>
    </Airbus_1N79_CountryTaxHTField>
    <LikedBy xmlns="http://schemas.microsoft.com/sharepoint/v3">
      <UserInfo>
        <DisplayName/>
        <AccountId xsi:nil="true"/>
        <AccountType/>
      </UserInfo>
    </LikedBy>
    <VariationsItemGroupID xmlns="http://schemas.microsoft.com/sharepoint/v3">77a7fdf2-6b78-4b9b-8b94-d5834b4c8291</VariationsItemGroupID>
    <Airbus_1N79_EntityTaxHTField xmlns="f0cf8b86-146d-4c43-8a2c-f47614b76a75">
      <Terms xmlns="http://schemas.microsoft.com/office/infopath/2007/PartnerControls"/>
    </Airbus_1N79_EntityTaxHTField>
    <Airbus_1N79_DocumentBusinessTypeHTField xmlns="f0cf8b86-146d-4c43-8a2c-f47614b76a75">
      <Terms xmlns="http://schemas.microsoft.com/office/infopath/2007/PartnerControls"/>
    </Airbus_1N79_DocumentBusinessTypeHTField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862A7C8-A0C5-4FA1-8B94-1A3B797A2A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E6257-D5AA-4F35-8C71-3B00BDAA9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19c7ef-16be-4e31-b6c5-6efaf5f13fd6"/>
    <ds:schemaRef ds:uri="f0cf8b86-146d-4c43-8a2c-f47614b76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79CE0-BEAD-4C33-8EF9-648A08EF054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419c7ef-16be-4e31-b6c5-6efaf5f13fd6"/>
    <ds:schemaRef ds:uri="http://purl.org/dc/elements/1.1/"/>
    <ds:schemaRef ds:uri="http://schemas.microsoft.com/office/2006/metadata/properties"/>
    <ds:schemaRef ds:uri="f0cf8b86-146d-4c43-8a2c-f47614b76a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1516</Words>
  <Application>Microsoft Office PowerPoint</Application>
  <PresentationFormat>Custom</PresentationFormat>
  <Paragraphs>272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Airbus Group PPT template - Defence and Space</vt:lpstr>
      <vt:lpstr>Charging of the MetOp-SG satellites in the polar auroral zone</vt:lpstr>
      <vt:lpstr>Outline</vt:lpstr>
      <vt:lpstr>Introduction – MetOp-SG Satellite Overview </vt:lpstr>
      <vt:lpstr>Introduction – Analysis approach</vt:lpstr>
      <vt:lpstr>Modelling of the satellite</vt:lpstr>
      <vt:lpstr>Modelling of the satellite</vt:lpstr>
      <vt:lpstr>Modelling of the satellite</vt:lpstr>
      <vt:lpstr>Modelling of the satellite</vt:lpstr>
      <vt:lpstr>Modelling of the satellite</vt:lpstr>
      <vt:lpstr>Simulation Results</vt:lpstr>
      <vt:lpstr>Simulation Results</vt:lpstr>
      <vt:lpstr>ESD Assessment</vt:lpstr>
      <vt:lpstr>ESD Assessment</vt:lpstr>
      <vt:lpstr>Feedback from the Implementation Phase</vt:lpstr>
      <vt:lpstr>Summary and Conclusions</vt:lpstr>
      <vt:lpstr>PowerPoint Presentation</vt:lpstr>
    </vt:vector>
  </TitlesOfParts>
  <Company>EADS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Sassi, Sonia</dc:creator>
  <cp:lastModifiedBy>IMHOF, Christian</cp:lastModifiedBy>
  <cp:revision>464</cp:revision>
  <cp:lastPrinted>2016-12-16T10:38:25Z</cp:lastPrinted>
  <dcterms:created xsi:type="dcterms:W3CDTF">2013-12-17T09:16:58Z</dcterms:created>
  <dcterms:modified xsi:type="dcterms:W3CDTF">2020-02-17T07:43:51Z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0x0101003A80E15C52CA4AE5BB26B7F4F21761920077C79651B817344D964CFED5715C3D04</vt:lpwstr>
  </property>
  <property fmtid="{D5CDD505-2E9C-101B-9397-08002B2CF9AE}" pid="3" name="TaxKeyword">
    <vt:lpwstr/>
  </property>
  <property fmtid="{D5CDD505-2E9C-101B-9397-08002B2CF9AE}" pid="4" name="Airbus_1N79_DocumentBusinessType">
    <vt:lpwstr/>
  </property>
  <property fmtid="{D5CDD505-2E9C-101B-9397-08002B2CF9AE}" pid="5" name="Airbus_1N79_Entity">
    <vt:lpwstr/>
  </property>
  <property fmtid="{D5CDD505-2E9C-101B-9397-08002B2CF9AE}" pid="6" name="Airbus_1N79_Division">
    <vt:lpwstr>1;#Airbus Defence and Space|5d5acfbf-f902-43a3-8367-2741b7cc416e</vt:lpwstr>
  </property>
  <property fmtid="{D5CDD505-2E9C-101B-9397-08002B2CF9AE}" pid="7" name="Airbus_1N79_Country">
    <vt:lpwstr/>
  </property>
  <property fmtid="{D5CDD505-2E9C-101B-9397-08002B2CF9AE}" pid="8" name="Airbus_1N79_Site">
    <vt:lpwstr/>
  </property>
</Properties>
</file>