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58"/>
  </p:notesMasterIdLst>
  <p:handoutMasterIdLst>
    <p:handoutMasterId r:id="rId59"/>
  </p:handoutMasterIdLst>
  <p:sldIdLst>
    <p:sldId id="354" r:id="rId5"/>
    <p:sldId id="355" r:id="rId6"/>
    <p:sldId id="356" r:id="rId7"/>
    <p:sldId id="264" r:id="rId8"/>
    <p:sldId id="389" r:id="rId9"/>
    <p:sldId id="372" r:id="rId10"/>
    <p:sldId id="268" r:id="rId11"/>
    <p:sldId id="378" r:id="rId12"/>
    <p:sldId id="271" r:id="rId13"/>
    <p:sldId id="380" r:id="rId14"/>
    <p:sldId id="381" r:id="rId15"/>
    <p:sldId id="312" r:id="rId16"/>
    <p:sldId id="382" r:id="rId17"/>
    <p:sldId id="325" r:id="rId18"/>
    <p:sldId id="377" r:id="rId19"/>
    <p:sldId id="373" r:id="rId20"/>
    <p:sldId id="376" r:id="rId21"/>
    <p:sldId id="384" r:id="rId22"/>
    <p:sldId id="387" r:id="rId23"/>
    <p:sldId id="386" r:id="rId24"/>
    <p:sldId id="304" r:id="rId25"/>
    <p:sldId id="362" r:id="rId26"/>
    <p:sldId id="342" r:id="rId27"/>
    <p:sldId id="343" r:id="rId28"/>
    <p:sldId id="327" r:id="rId29"/>
    <p:sldId id="338" r:id="rId30"/>
    <p:sldId id="344" r:id="rId31"/>
    <p:sldId id="339" r:id="rId32"/>
    <p:sldId id="345" r:id="rId33"/>
    <p:sldId id="340" r:id="rId34"/>
    <p:sldId id="341" r:id="rId35"/>
    <p:sldId id="379" r:id="rId36"/>
    <p:sldId id="290" r:id="rId37"/>
    <p:sldId id="364" r:id="rId38"/>
    <p:sldId id="383" r:id="rId39"/>
    <p:sldId id="363" r:id="rId40"/>
    <p:sldId id="357" r:id="rId41"/>
    <p:sldId id="311" r:id="rId42"/>
    <p:sldId id="369" r:id="rId43"/>
    <p:sldId id="365" r:id="rId44"/>
    <p:sldId id="317" r:id="rId45"/>
    <p:sldId id="319" r:id="rId46"/>
    <p:sldId id="368" r:id="rId47"/>
    <p:sldId id="375" r:id="rId48"/>
    <p:sldId id="390" r:id="rId49"/>
    <p:sldId id="391" r:id="rId50"/>
    <p:sldId id="328" r:id="rId51"/>
    <p:sldId id="316" r:id="rId52"/>
    <p:sldId id="320" r:id="rId53"/>
    <p:sldId id="353" r:id="rId54"/>
    <p:sldId id="360" r:id="rId55"/>
    <p:sldId id="361" r:id="rId56"/>
    <p:sldId id="309" r:id="rId57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4F0"/>
    <a:srgbClr val="0C0C0C"/>
    <a:srgbClr val="191817"/>
    <a:srgbClr val="CF0B1D"/>
    <a:srgbClr val="101010"/>
    <a:srgbClr val="0A0A0A"/>
    <a:srgbClr val="0000FF"/>
    <a:srgbClr val="1004FA"/>
    <a:srgbClr val="FB0B0B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>
        <p:scale>
          <a:sx n="108" d="100"/>
          <a:sy n="108" d="100"/>
        </p:scale>
        <p:origin x="-624" y="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20-02-18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0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2.png"/><Relationship Id="rId29" Type="http://schemas.openxmlformats.org/officeDocument/2006/relationships/image" Target="../media/image33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65932" y="662302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42" name="Picture 41" descr="7E2_withgrid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602" y="12638954"/>
            <a:ext cx="10071057" cy="6283949"/>
          </a:xfrm>
          <a:prstGeom prst="rect">
            <a:avLst/>
          </a:prstGeom>
        </p:spPr>
      </p:pic>
      <p:pic>
        <p:nvPicPr>
          <p:cNvPr id="64" name="Picture 63" descr="7E2_withgrid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02" y="12791354"/>
            <a:ext cx="10071057" cy="6283949"/>
          </a:xfrm>
          <a:prstGeom prst="rect">
            <a:avLst/>
          </a:prstGeom>
        </p:spPr>
      </p:pic>
      <p:pic>
        <p:nvPicPr>
          <p:cNvPr id="6" name="Picture 5" descr="7E2_nogrid.png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92" y="794044"/>
            <a:ext cx="5762041" cy="561848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2854960" y="2545485"/>
            <a:ext cx="2109180" cy="468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 userDrawn="1"/>
        </p:nvCxnSpPr>
        <p:spPr>
          <a:xfrm flipV="1">
            <a:off x="5677877" y="2525864"/>
            <a:ext cx="628316" cy="14136"/>
          </a:xfrm>
          <a:prstGeom prst="line">
            <a:avLst/>
          </a:prstGeom>
          <a:ln>
            <a:solidFill>
              <a:srgbClr val="1918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334526" y="2488474"/>
            <a:ext cx="245143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 userDrawn="1"/>
        </p:nvCxnSpPr>
        <p:spPr>
          <a:xfrm flipV="1">
            <a:off x="4951046" y="2536092"/>
            <a:ext cx="742462" cy="19539"/>
          </a:xfrm>
          <a:prstGeom prst="line">
            <a:avLst/>
          </a:prstGeom>
          <a:ln>
            <a:solidFill>
              <a:srgbClr val="0C0C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37" Type="http://schemas.openxmlformats.org/officeDocument/2006/relationships/image" Target="../media/image27.png"/><Relationship Id="rId38" Type="http://schemas.openxmlformats.org/officeDocument/2006/relationships/image" Target="../media/image28.png"/><Relationship Id="rId39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 userDrawn="1"/>
        </p:nvSpPr>
        <p:spPr bwMode="auto">
          <a:xfrm>
            <a:off x="7304726" y="6279900"/>
            <a:ext cx="1696087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ln>
                  <a:noFill/>
                </a:ln>
                <a:solidFill>
                  <a:srgbClr val="000000"/>
                </a:solidFill>
                <a:latin typeface="Helvetica"/>
                <a:cs typeface="Helvetica"/>
              </a:rPr>
              <a:t>mika</a:t>
            </a:r>
            <a:r>
              <a:rPr lang="en-GB" sz="800" baseline="0" noProof="1" smtClean="0">
                <a:ln>
                  <a:noFill/>
                </a:ln>
                <a:solidFill>
                  <a:srgbClr val="000000"/>
                </a:solidFill>
                <a:latin typeface="Helvetica"/>
                <a:cs typeface="Helvetica"/>
              </a:rPr>
              <a:t>.holmberg@esa.int</a:t>
            </a:r>
            <a:r>
              <a:rPr lang="en-GB" sz="800" noProof="1" smtClean="0">
                <a:ln>
                  <a:noFill/>
                </a:ln>
                <a:solidFill>
                  <a:srgbClr val="000000"/>
                </a:solidFill>
                <a:latin typeface="Helvetica"/>
                <a:cs typeface="Helvetica"/>
              </a:rPr>
              <a:t>   </a:t>
            </a:r>
            <a:r>
              <a:rPr lang="en-GB" sz="800" baseline="0" noProof="1" smtClean="0">
                <a:ln>
                  <a:noFill/>
                </a:ln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GB" sz="800" noProof="1" smtClean="0">
                <a:solidFill>
                  <a:schemeClr val="bg2"/>
                </a:solidFill>
                <a:latin typeface="Helvetica"/>
                <a:cs typeface="Helvetica"/>
              </a:rPr>
              <a:t>Slide  </a:t>
            </a:r>
            <a:fld id="{C7337D46-5E24-4BD7-9640-3902689E4C8A}" type="slidenum">
              <a:rPr lang="en-GB" sz="800" noProof="1" smtClean="0">
                <a:solidFill>
                  <a:schemeClr val="bg2"/>
                </a:solidFill>
                <a:latin typeface="Helvetica"/>
                <a:cs typeface="Helvetica"/>
              </a:rPr>
              <a:t>‹#›</a:t>
            </a:fld>
            <a:endParaRPr lang="en-GB" sz="800" noProof="1">
              <a:solidFill>
                <a:schemeClr val="bg2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 userDrawn="1"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72800" y="661888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Helvetica"/>
          <a:ea typeface="+mj-ea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Helvetica"/>
          <a:ea typeface="+mn-ea"/>
          <a:cs typeface="Helvetica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Helvetica"/>
          <a:cs typeface="Helvetica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Helvetica"/>
          <a:cs typeface="Helvetica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Helvetica"/>
          <a:cs typeface="Helvetica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Helvetica"/>
          <a:cs typeface="Helvetic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microsoft.com/office/2007/relationships/hdphoto" Target="../media/hdphoto7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3663" y="2069873"/>
            <a:ext cx="7826560" cy="3693319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M. Holmberg, F. Cipriani, G. Déprez, </a:t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D. Rodgers, T. Cassidy, 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C. Imhof,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N. Altobelli, 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J.-E. </a:t>
            </a:r>
            <a:r>
              <a:rPr lang="en-GB" sz="1800" dirty="0" err="1">
                <a:ln/>
                <a:solidFill>
                  <a:schemeClr val="accent3"/>
                </a:solidFill>
                <a:latin typeface="Helvetica"/>
                <a:cs typeface="Helvetica"/>
              </a:rPr>
              <a:t>Wahlund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,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H. 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Huybrighs,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O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. Witasse,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T.-M. Bründl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ESA/TEC-EPS, ESA/SOC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,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IRF, ESA/Science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Faculty, </a:t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LASP</a:t>
            </a: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, Airbus 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DS GMbH,</a:t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/>
            </a:r>
            <a:br>
              <a:rPr lang="en-GB" sz="1800" dirty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27</a:t>
            </a:r>
            <a:r>
              <a:rPr lang="en-GB" sz="1800" baseline="300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th</a:t>
            </a: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 SPINE workshop</a:t>
            </a:r>
            <a:b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</a:br>
            <a:r>
              <a:rPr lang="en-GB" sz="1800" dirty="0" smtClean="0">
                <a:ln/>
                <a:solidFill>
                  <a:schemeClr val="accent3"/>
                </a:solidFill>
                <a:latin typeface="Helvetica"/>
                <a:cs typeface="Helvetica"/>
              </a:rPr>
              <a:t>19/02/2020</a:t>
            </a:r>
            <a:endParaRPr lang="en-GB" sz="1800" dirty="0">
              <a:ln/>
              <a:solidFill>
                <a:schemeClr val="accent3"/>
              </a:solidFill>
              <a:latin typeface="Helvetica"/>
              <a:cs typeface="Helvetica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0779" y="689557"/>
            <a:ext cx="6890828" cy="8309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sz="2400" dirty="0" smtClean="0">
                <a:ln/>
                <a:solidFill>
                  <a:schemeClr val="accent3"/>
                </a:solidFill>
                <a:latin typeface="+mj-lt"/>
                <a:cs typeface="Helvetica"/>
              </a:rPr>
              <a:t>JUICE spacecraft charging simulations </a:t>
            </a:r>
          </a:p>
          <a:p>
            <a:pPr>
              <a:spcBef>
                <a:spcPts val="0"/>
              </a:spcBef>
            </a:pPr>
            <a:r>
              <a:rPr lang="en-GB" sz="2400" dirty="0">
                <a:ln/>
                <a:solidFill>
                  <a:schemeClr val="accent3"/>
                </a:solidFill>
                <a:latin typeface="+mj-lt"/>
                <a:cs typeface="Helvetica"/>
              </a:rPr>
              <a:t>a</a:t>
            </a:r>
            <a:r>
              <a:rPr lang="en-GB" sz="2400" dirty="0" smtClean="0">
                <a:ln/>
                <a:solidFill>
                  <a:schemeClr val="accent3"/>
                </a:solidFill>
                <a:latin typeface="+mj-lt"/>
                <a:cs typeface="Helvetica"/>
              </a:rPr>
              <a:t>nd implications for particle measurements </a:t>
            </a:r>
          </a:p>
        </p:txBody>
      </p:sp>
    </p:spTree>
    <p:extLst>
      <p:ext uri="{BB962C8B-B14F-4D97-AF65-F5344CB8AC3E}">
        <p14:creationId xmlns:p14="http://schemas.microsoft.com/office/powerpoint/2010/main" val="52915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72800" y="685996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Ambient plasma density (yellow circles)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Maximum photoelectron density (blue stars)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Maximum secondary electron density (red diamonds)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</a:t>
            </a:r>
            <a:r>
              <a:rPr lang="mr-IN" sz="2000" dirty="0" smtClean="0"/>
              <a:t>–</a:t>
            </a:r>
            <a:r>
              <a:rPr lang="en-US" sz="2000" dirty="0" smtClean="0"/>
              <a:t> particle densities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2019-11-03 at 18.3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7" y="1909272"/>
            <a:ext cx="6453079" cy="442462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57936" y="1838699"/>
            <a:ext cx="549089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 smtClean="0"/>
              <a:t>Europa (9.3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     Ganymede (15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                   </a:t>
            </a:r>
            <a:r>
              <a:rPr lang="en-US" sz="1400" dirty="0" err="1" smtClean="0"/>
              <a:t>Callisto</a:t>
            </a:r>
            <a:r>
              <a:rPr lang="en-US" sz="1400" dirty="0" smtClean="0"/>
              <a:t> (26.3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</a:t>
            </a:r>
          </a:p>
          <a:p>
            <a:endParaRPr lang="en-US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79001" y="2219200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70550" y="2217664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16709" y="2216128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5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72800" y="685996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Ambient plasma density (yellow circles)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Maximum photoelectron density (blue stars)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Maximum secondary electron density (red diamonds)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</a:t>
            </a:r>
            <a:r>
              <a:rPr lang="mr-IN" sz="2000" dirty="0" smtClean="0"/>
              <a:t>–</a:t>
            </a:r>
            <a:r>
              <a:rPr lang="en-US" sz="2000" dirty="0" smtClean="0"/>
              <a:t> particle densities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2019-11-03 at 18.3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7" y="1909272"/>
            <a:ext cx="6453079" cy="442462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57936" y="1838699"/>
            <a:ext cx="549089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 smtClean="0"/>
              <a:t>Europa (9.3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     Ganymede (15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                   </a:t>
            </a:r>
            <a:r>
              <a:rPr lang="en-US" sz="1400" dirty="0" err="1" smtClean="0"/>
              <a:t>Callisto</a:t>
            </a:r>
            <a:r>
              <a:rPr lang="en-US" sz="1400" dirty="0" smtClean="0"/>
              <a:t> (26.3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)</a:t>
            </a:r>
          </a:p>
          <a:p>
            <a:endParaRPr lang="en-US" dirty="0" smtClean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79001" y="2219200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70550" y="2217664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16709" y="2216128"/>
            <a:ext cx="0" cy="153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nector 2"/>
          <p:cNvSpPr/>
          <p:nvPr/>
        </p:nvSpPr>
        <p:spPr>
          <a:xfrm>
            <a:off x="3977046" y="3399336"/>
            <a:ext cx="654289" cy="885110"/>
          </a:xfrm>
          <a:prstGeom prst="flowChartConnector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8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5160778" y="884104"/>
            <a:ext cx="400335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Secondary 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258" y="884103"/>
            <a:ext cx="3633466" cy="5338800"/>
          </a:xfrm>
        </p:spPr>
        <p:txBody>
          <a:bodyPr/>
          <a:lstStyle/>
          <a:p>
            <a:r>
              <a:rPr lang="en-US" dirty="0" smtClean="0"/>
              <a:t>Photoelectron density (cm</a:t>
            </a:r>
            <a:r>
              <a:rPr lang="en-US" baseline="30000" dirty="0"/>
              <a:t>-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hotoelectron 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3" y="1357502"/>
            <a:ext cx="3558835" cy="47907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81328" y="1348988"/>
            <a:ext cx="772095" cy="4798049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07716" y="1667015"/>
            <a:ext cx="771769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1.2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r>
              <a:rPr lang="en-US" sz="1600" dirty="0" smtClean="0"/>
              <a:t>0.9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 smtClean="0"/>
              <a:t>0.6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r>
              <a:rPr lang="en-US" sz="1600" dirty="0" smtClean="0"/>
              <a:t>0.3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3430" y="1387710"/>
            <a:ext cx="23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ph,max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14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Secondary electron densi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24" y="1356189"/>
            <a:ext cx="3911621" cy="47713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32332" y="1355900"/>
            <a:ext cx="772095" cy="4770888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24590" y="1675347"/>
            <a:ext cx="771769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1.2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r>
              <a:rPr lang="en-US" sz="1600" dirty="0" smtClean="0"/>
              <a:t>0.9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r>
              <a:rPr lang="en-US" sz="1600" dirty="0" smtClean="0"/>
              <a:t>0.6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/>
          </a:p>
          <a:p>
            <a:r>
              <a:rPr lang="en-US" sz="1600" dirty="0" smtClean="0"/>
              <a:t>0.3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7724" y="1344561"/>
            <a:ext cx="20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se,max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Left Arrow 21"/>
          <p:cNvSpPr/>
          <p:nvPr/>
        </p:nvSpPr>
        <p:spPr>
          <a:xfrm rot="10800000">
            <a:off x="851513" y="6143143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8977" y="5717409"/>
            <a:ext cx="134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</p:txBody>
      </p:sp>
      <p:sp>
        <p:nvSpPr>
          <p:cNvPr id="24" name="Right Arrow 23"/>
          <p:cNvSpPr/>
          <p:nvPr/>
        </p:nvSpPr>
        <p:spPr>
          <a:xfrm rot="10800000">
            <a:off x="2576371" y="6163380"/>
            <a:ext cx="758384" cy="2998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11446" y="5644210"/>
            <a:ext cx="134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Plasma flow direction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9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mr-IN" sz="2000" dirty="0" smtClean="0"/>
              <a:t>–</a:t>
            </a:r>
            <a:r>
              <a:rPr lang="en-US" sz="2000" dirty="0" smtClean="0"/>
              <a:t> Current balance </a:t>
            </a:r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6553" y="1290268"/>
            <a:ext cx="7974399" cy="432573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At 9.5 R</a:t>
            </a:r>
            <a:r>
              <a:rPr lang="en-US" baseline="-25000" dirty="0" smtClean="0"/>
              <a:t>J</a:t>
            </a:r>
            <a:r>
              <a:rPr lang="en-US" dirty="0" smtClean="0"/>
              <a:t> </a:t>
            </a:r>
            <a:r>
              <a:rPr lang="en-US" dirty="0" smtClean="0"/>
              <a:t>	I</a:t>
            </a:r>
            <a:r>
              <a:rPr lang="en-US" baseline="-25000" dirty="0" smtClean="0"/>
              <a:t>ce</a:t>
            </a:r>
            <a:r>
              <a:rPr lang="en-US" dirty="0" smtClean="0"/>
              <a:t> +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dirty="0" smtClean="0"/>
              <a:t>= </a:t>
            </a:r>
            <a:r>
              <a:rPr lang="en-US" dirty="0" smtClean="0"/>
              <a:t>I</a:t>
            </a:r>
            <a:r>
              <a:rPr lang="en-US" baseline="-25000" dirty="0" smtClean="0"/>
              <a:t>se,e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15 R</a:t>
            </a:r>
            <a:r>
              <a:rPr lang="en-US" baseline="-25000" dirty="0" smtClean="0"/>
              <a:t>J</a:t>
            </a:r>
            <a:r>
              <a:rPr lang="en-US" dirty="0" smtClean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baseline="-25000" dirty="0" smtClean="0"/>
              <a:t> </a:t>
            </a:r>
            <a:r>
              <a:rPr lang="en-US" dirty="0" smtClean="0"/>
              <a:t>+ I</a:t>
            </a:r>
            <a:r>
              <a:rPr lang="en-US" baseline="-25000" dirty="0" smtClean="0"/>
              <a:t>ph</a:t>
            </a:r>
            <a:r>
              <a:rPr lang="en-US" dirty="0" smtClean="0"/>
              <a:t> + I</a:t>
            </a:r>
            <a:r>
              <a:rPr lang="en-US" baseline="-25000" dirty="0" smtClean="0"/>
              <a:t>ce</a:t>
            </a:r>
            <a:r>
              <a:rPr lang="en-US" dirty="0" smtClean="0"/>
              <a:t> + I</a:t>
            </a:r>
            <a:r>
              <a:rPr lang="en-US" baseline="-25000" dirty="0" smtClean="0"/>
              <a:t>we</a:t>
            </a:r>
            <a:r>
              <a:rPr lang="en-US" dirty="0" smtClean="0"/>
              <a:t> + I</a:t>
            </a:r>
            <a:r>
              <a:rPr lang="en-US" baseline="-25000" dirty="0" smtClean="0"/>
              <a:t>he</a:t>
            </a:r>
            <a:r>
              <a:rPr lang="en-US" dirty="0" smtClean="0"/>
              <a:t> = I</a:t>
            </a:r>
            <a:r>
              <a:rPr lang="en-US" baseline="-25000" dirty="0" smtClean="0"/>
              <a:t>se,e</a:t>
            </a:r>
            <a:r>
              <a:rPr lang="en-US" dirty="0" smtClean="0"/>
              <a:t> + I</a:t>
            </a:r>
            <a:r>
              <a:rPr lang="en-US" baseline="-25000" dirty="0" smtClean="0"/>
              <a:t>ph,e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26.3 R</a:t>
            </a:r>
            <a:r>
              <a:rPr lang="en-US" baseline="-25000" dirty="0" smtClean="0"/>
              <a:t>J</a:t>
            </a:r>
            <a:r>
              <a:rPr lang="en-US" dirty="0" smtClean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ph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I</a:t>
            </a:r>
            <a:r>
              <a:rPr lang="en-US" baseline="-25000" dirty="0" smtClean="0"/>
              <a:t>se</a:t>
            </a:r>
            <a:r>
              <a:rPr lang="en-US" dirty="0" smtClean="0"/>
              <a:t> </a:t>
            </a:r>
            <a:r>
              <a:rPr lang="en-US" dirty="0"/>
              <a:t>= I</a:t>
            </a:r>
            <a:r>
              <a:rPr lang="en-US" baseline="-25000" dirty="0"/>
              <a:t>ph,e </a:t>
            </a:r>
            <a:r>
              <a:rPr lang="en-US" dirty="0"/>
              <a:t>+ I</a:t>
            </a:r>
            <a:r>
              <a:rPr lang="en-US" baseline="-25000" dirty="0"/>
              <a:t>se,</a:t>
            </a:r>
            <a:r>
              <a:rPr lang="en-US" baseline="-25000" dirty="0" smtClean="0"/>
              <a:t>e</a:t>
            </a:r>
          </a:p>
          <a:p>
            <a:pPr marL="1093788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eclipse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At 15 R</a:t>
            </a:r>
            <a:r>
              <a:rPr lang="en-US" baseline="-25000" dirty="0"/>
              <a:t>J</a:t>
            </a:r>
            <a:r>
              <a:rPr lang="en-US" dirty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dirty="0" smtClean="0"/>
              <a:t> </a:t>
            </a:r>
            <a:r>
              <a:rPr lang="en-US" dirty="0"/>
              <a:t>+ I</a:t>
            </a:r>
            <a:r>
              <a:rPr lang="en-US" baseline="-25000" dirty="0"/>
              <a:t>ce</a:t>
            </a:r>
            <a:r>
              <a:rPr lang="en-US" dirty="0"/>
              <a:t> + I</a:t>
            </a:r>
            <a:r>
              <a:rPr lang="en-US" baseline="-25000" dirty="0"/>
              <a:t>we</a:t>
            </a:r>
            <a:r>
              <a:rPr lang="en-US" dirty="0"/>
              <a:t> + I</a:t>
            </a:r>
            <a:r>
              <a:rPr lang="en-US" baseline="-25000" dirty="0"/>
              <a:t>he</a:t>
            </a:r>
            <a:r>
              <a:rPr lang="en-US" dirty="0"/>
              <a:t> = I</a:t>
            </a:r>
            <a:r>
              <a:rPr lang="en-US" baseline="-25000" dirty="0"/>
              <a:t>se,</a:t>
            </a:r>
            <a:r>
              <a:rPr lang="en-US" baseline="-25000" dirty="0" smtClean="0"/>
              <a:t>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At 26.3 </a:t>
            </a:r>
            <a:r>
              <a:rPr lang="en-US" dirty="0" smtClean="0"/>
              <a:t>R</a:t>
            </a:r>
            <a:r>
              <a:rPr lang="en-US" baseline="-25000" dirty="0" smtClean="0"/>
              <a:t>J</a:t>
            </a:r>
            <a:r>
              <a:rPr lang="en-US" dirty="0" smtClean="0"/>
              <a:t> </a:t>
            </a:r>
            <a:r>
              <a:rPr lang="en-US" dirty="0" smtClean="0"/>
              <a:t>	</a:t>
            </a:r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dirty="0" smtClean="0"/>
              <a:t> </a:t>
            </a:r>
            <a:r>
              <a:rPr lang="en-US" dirty="0" smtClean="0"/>
              <a:t>+ I</a:t>
            </a:r>
            <a:r>
              <a:rPr lang="en-US" baseline="-25000" dirty="0" smtClean="0"/>
              <a:t>we</a:t>
            </a:r>
            <a:r>
              <a:rPr lang="en-US" dirty="0" smtClean="0"/>
              <a:t> + I</a:t>
            </a:r>
            <a:r>
              <a:rPr lang="en-US" baseline="-25000" dirty="0" smtClean="0"/>
              <a:t>ce</a:t>
            </a:r>
            <a:r>
              <a:rPr lang="en-US" dirty="0" smtClean="0"/>
              <a:t> + I</a:t>
            </a:r>
            <a:r>
              <a:rPr lang="en-US" baseline="-25000" dirty="0" smtClean="0"/>
              <a:t>he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I</a:t>
            </a:r>
            <a:r>
              <a:rPr lang="en-US" baseline="-25000" dirty="0" smtClean="0"/>
              <a:t>se</a:t>
            </a:r>
            <a:r>
              <a:rPr lang="en-US" baseline="-25000" dirty="0"/>
              <a:t>,e</a:t>
            </a:r>
          </a:p>
          <a:p>
            <a:pPr marL="1093788" lvl="1" indent="-285750">
              <a:buFont typeface="Arial"/>
              <a:buChar char="•"/>
            </a:pPr>
            <a:endParaRPr lang="en-US" dirty="0" smtClean="0"/>
          </a:p>
          <a:p>
            <a:pPr marL="1093788" lvl="1" indent="-285750">
              <a:buFont typeface="Arial"/>
              <a:buChar char="•"/>
            </a:pP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/>
              <a:t>= cold electrons, we = warm electrons, he = hot electrons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/>
              <a:t>se = secondary electrons, </a:t>
            </a:r>
            <a:r>
              <a:rPr lang="en-US" dirty="0" err="1"/>
              <a:t>se,e</a:t>
            </a:r>
            <a:r>
              <a:rPr lang="en-US" dirty="0"/>
              <a:t> = emitted secondary electrons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err="1"/>
              <a:t>ph</a:t>
            </a:r>
            <a:r>
              <a:rPr lang="en-US" dirty="0"/>
              <a:t> = photoelectrons, </a:t>
            </a:r>
            <a:r>
              <a:rPr lang="en-US" dirty="0" err="1"/>
              <a:t>ph,e</a:t>
            </a:r>
            <a:r>
              <a:rPr lang="en-US" dirty="0"/>
              <a:t> = emitted photoelectrons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909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9-11-05 at 15.5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4" y="2184338"/>
            <a:ext cx="7517901" cy="41444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3514" y="2489805"/>
            <a:ext cx="1878084" cy="3059999"/>
          </a:xfrm>
          <a:prstGeom prst="rect">
            <a:avLst/>
          </a:prstGeom>
          <a:gradFill flip="none" rotWithShape="1">
            <a:gsLst>
              <a:gs pos="21000">
                <a:srgbClr val="FF0000">
                  <a:alpha val="25000"/>
                </a:srgbClr>
              </a:gs>
              <a:gs pos="84000">
                <a:schemeClr val="bg1">
                  <a:alpha val="8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0" y="168996"/>
            <a:ext cx="7174800" cy="707886"/>
          </a:xfrm>
        </p:spPr>
        <p:txBody>
          <a:bodyPr/>
          <a:lstStyle/>
          <a:p>
            <a:r>
              <a:rPr lang="en-US" sz="2000" dirty="0"/>
              <a:t>Summary – </a:t>
            </a:r>
            <a:r>
              <a:rPr lang="en-US" sz="2000" dirty="0" smtClean="0"/>
              <a:t>Regions relevant for spacecraft charging in the Jovian magnetosphere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0051" y="945619"/>
            <a:ext cx="9048931" cy="5338800"/>
          </a:xfrm>
        </p:spPr>
        <p:txBody>
          <a:bodyPr>
            <a:normAutofit/>
          </a:bodyPr>
          <a:lstStyle/>
          <a:p>
            <a:pPr marL="1093788" lvl="1" indent="-285750">
              <a:buFont typeface="Arial"/>
              <a:buChar char="•"/>
            </a:pPr>
            <a:r>
              <a:rPr lang="en-US" sz="1200" dirty="0" smtClean="0"/>
              <a:t>Simulated spacecraft surface potential with I</a:t>
            </a:r>
            <a:r>
              <a:rPr lang="en-US" sz="1200" baseline="-25000" dirty="0" smtClean="0"/>
              <a:t>ph</a:t>
            </a:r>
            <a:r>
              <a:rPr lang="en-US" sz="1200" dirty="0" smtClean="0"/>
              <a:t> (blue diamonds) and without I</a:t>
            </a:r>
            <a:r>
              <a:rPr lang="en-US" sz="1200" baseline="-25000" dirty="0" smtClean="0"/>
              <a:t>ph</a:t>
            </a:r>
            <a:r>
              <a:rPr lang="en-US" sz="1200" dirty="0" smtClean="0"/>
              <a:t> (black crosses)</a:t>
            </a:r>
          </a:p>
          <a:p>
            <a:pPr marL="1093788" lvl="1" indent="-285750">
              <a:buFont typeface="Arial"/>
              <a:buChar char="•"/>
            </a:pPr>
            <a:r>
              <a:rPr lang="en-US" sz="1200" dirty="0" smtClean="0"/>
              <a:t>Negative spacecraft surface </a:t>
            </a:r>
            <a:r>
              <a:rPr lang="en-US" sz="1200" dirty="0"/>
              <a:t>potential, current dominated by ambient </a:t>
            </a:r>
            <a:r>
              <a:rPr lang="en-US" sz="1200" dirty="0" smtClean="0"/>
              <a:t>electrons  (blue region)</a:t>
            </a:r>
          </a:p>
          <a:p>
            <a:pPr marL="1093788" lvl="1" indent="-285750">
              <a:buFont typeface="Arial"/>
              <a:buChar char="•"/>
            </a:pPr>
            <a:r>
              <a:rPr lang="en-US" sz="1200" dirty="0" smtClean="0"/>
              <a:t>Positive spacecraft surface potential, current dominated by secondary electrons (white region)</a:t>
            </a:r>
          </a:p>
          <a:p>
            <a:pPr marL="1093788" lvl="1" indent="-285750">
              <a:buFont typeface="Arial"/>
              <a:buChar char="•"/>
            </a:pPr>
            <a:r>
              <a:rPr lang="en-US" sz="1200" dirty="0"/>
              <a:t>Positive spacecraft surface </a:t>
            </a:r>
            <a:r>
              <a:rPr lang="en-US" sz="1200" dirty="0" smtClean="0"/>
              <a:t>potential, current dominated by the photoelectron current (red region)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20079" y="4000684"/>
            <a:ext cx="5987328" cy="11341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84261" y="2491803"/>
            <a:ext cx="1511172" cy="306041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5000"/>
                </a:schemeClr>
              </a:gs>
              <a:gs pos="80000">
                <a:schemeClr val="accent1">
                  <a:shade val="93000"/>
                  <a:satMod val="130000"/>
                  <a:alpha val="15000"/>
                </a:schemeClr>
              </a:gs>
              <a:gs pos="100000">
                <a:schemeClr val="accent1">
                  <a:shade val="94000"/>
                  <a:satMod val="135000"/>
                  <a:alpha val="1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01360" y="2493487"/>
            <a:ext cx="1818877" cy="3059999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619458" y="2494849"/>
            <a:ext cx="0" cy="306041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40730" y="2492355"/>
            <a:ext cx="0" cy="306041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21682" y="2090143"/>
            <a:ext cx="10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52219" y="2102919"/>
            <a:ext cx="152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Ganymede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87132" y="2102920"/>
            <a:ext cx="124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Callisto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090094" y="2492310"/>
            <a:ext cx="501572" cy="306041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15000"/>
                </a:schemeClr>
              </a:gs>
              <a:gs pos="0">
                <a:schemeClr val="accent5">
                  <a:lumMod val="75000"/>
                  <a:alpha val="27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37000" y="2786529"/>
            <a:ext cx="171824" cy="26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98758" y="2490301"/>
            <a:ext cx="0" cy="306041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89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4 at 16.29.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08" y="502197"/>
            <a:ext cx="5115112" cy="593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1455" y="1528573"/>
            <a:ext cx="1693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LT = 14:30,</a:t>
            </a:r>
          </a:p>
          <a:p>
            <a:r>
              <a:rPr lang="en-US" dirty="0" smtClean="0"/>
              <a:t>Flybys are not in wake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26264"/>
            <a:ext cx="7174800" cy="400110"/>
          </a:xfrm>
        </p:spPr>
        <p:txBody>
          <a:bodyPr/>
          <a:lstStyle/>
          <a:p>
            <a:r>
              <a:rPr lang="en-US" sz="2000" dirty="0"/>
              <a:t>Simulation </a:t>
            </a:r>
            <a:r>
              <a:rPr lang="en-US" sz="2000" dirty="0" smtClean="0"/>
              <a:t>setup - Europa flybys</a:t>
            </a:r>
            <a:endParaRPr lang="en-US" sz="2000" dirty="0"/>
          </a:p>
        </p:txBody>
      </p:sp>
      <p:pic>
        <p:nvPicPr>
          <p:cNvPr id="5" name="Picture 4" descr="16.10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14" y="14047712"/>
            <a:ext cx="7346112" cy="3572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718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4 at 16.29.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8" y="539703"/>
            <a:ext cx="5115112" cy="593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1455" y="1528573"/>
            <a:ext cx="1693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LT = 14:30,</a:t>
            </a:r>
          </a:p>
          <a:p>
            <a:r>
              <a:rPr lang="en-US" dirty="0" smtClean="0"/>
              <a:t>Flybys are not in wake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26264"/>
            <a:ext cx="7174800" cy="400110"/>
          </a:xfrm>
        </p:spPr>
        <p:txBody>
          <a:bodyPr/>
          <a:lstStyle/>
          <a:p>
            <a:r>
              <a:rPr lang="en-US" sz="2000" dirty="0"/>
              <a:t>Simulation </a:t>
            </a:r>
            <a:r>
              <a:rPr lang="en-US" sz="2000" dirty="0" smtClean="0"/>
              <a:t>setup </a:t>
            </a:r>
            <a:r>
              <a:rPr lang="mr-IN" sz="2000" dirty="0" smtClean="0"/>
              <a:t>–</a:t>
            </a:r>
            <a:r>
              <a:rPr lang="en-US" sz="2000" dirty="0" smtClean="0"/>
              <a:t> E2 CA</a:t>
            </a:r>
            <a:endParaRPr lang="en-US" sz="2000" dirty="0"/>
          </a:p>
        </p:txBody>
      </p:sp>
      <p:pic>
        <p:nvPicPr>
          <p:cNvPr id="5" name="Picture 4" descr="16.10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14" y="14047712"/>
            <a:ext cx="7346112" cy="3572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16.10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49" y="1232978"/>
            <a:ext cx="7346112" cy="3572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435113" y="4928702"/>
            <a:ext cx="3419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Juice attitude for E2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1294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- Europa’s ionosphere, surface potential</a:t>
            </a:r>
            <a:endParaRPr lang="en-US" sz="2000" dirty="0"/>
          </a:p>
        </p:txBody>
      </p:sp>
      <p:pic>
        <p:nvPicPr>
          <p:cNvPr id="3" name="Picture 2" descr="Screen Shot 2019-10-28 at 12.1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3" y="817011"/>
            <a:ext cx="5419923" cy="523952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27907" y="945619"/>
            <a:ext cx="2522781" cy="5338800"/>
          </a:xfrm>
        </p:spPr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 smtClean="0"/>
              <a:t>n</a:t>
            </a:r>
            <a:r>
              <a:rPr lang="en-US" sz="1200" baseline="-25000" dirty="0" smtClean="0"/>
              <a:t>e </a:t>
            </a:r>
            <a:r>
              <a:rPr lang="en-US" sz="1200" dirty="0" smtClean="0"/>
              <a:t>= 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200 cm</a:t>
            </a:r>
            <a:r>
              <a:rPr lang="en-US" sz="1200" baseline="30000" dirty="0" smtClean="0"/>
              <a:t>-3</a:t>
            </a:r>
            <a:r>
              <a:rPr lang="en-US" sz="1200" dirty="0" smtClean="0"/>
              <a:t>, </a:t>
            </a:r>
            <a:r>
              <a:rPr lang="en-US" sz="1200" dirty="0" err="1" smtClean="0"/>
              <a:t>T</a:t>
            </a:r>
            <a:r>
              <a:rPr lang="en-US" sz="1200" baseline="-25000" dirty="0" err="1" smtClean="0"/>
              <a:t>e</a:t>
            </a:r>
            <a:r>
              <a:rPr lang="en-US" sz="1200" dirty="0" smtClean="0">
                <a:solidFill>
                  <a:srgbClr val="000000"/>
                </a:solidFill>
              </a:rPr>
              <a:t> = </a:t>
            </a:r>
            <a:r>
              <a:rPr lang="en-US" sz="1200" dirty="0" smtClean="0"/>
              <a:t>20 </a:t>
            </a:r>
            <a:r>
              <a:rPr lang="en-US" sz="1200" dirty="0" err="1" smtClean="0"/>
              <a:t>eV</a:t>
            </a:r>
            <a:r>
              <a:rPr lang="en-US" sz="1200" dirty="0" smtClean="0"/>
              <a:t>,       T</a:t>
            </a:r>
            <a:r>
              <a:rPr lang="en-US" sz="1200" baseline="-25000" dirty="0" smtClean="0"/>
              <a:t>i</a:t>
            </a:r>
            <a:r>
              <a:rPr lang="en-US" sz="1200" dirty="0" smtClean="0">
                <a:solidFill>
                  <a:srgbClr val="000000"/>
                </a:solidFill>
              </a:rPr>
              <a:t> = </a:t>
            </a:r>
            <a:r>
              <a:rPr lang="en-US" sz="1200" dirty="0" smtClean="0"/>
              <a:t>90 </a:t>
            </a:r>
            <a:r>
              <a:rPr lang="en-US" sz="1200" dirty="0" err="1" smtClean="0"/>
              <a:t>eV</a:t>
            </a:r>
            <a:r>
              <a:rPr lang="en-US" sz="1200" dirty="0" smtClean="0"/>
              <a:t>, Ion species O</a:t>
            </a:r>
            <a:r>
              <a:rPr lang="en-US" sz="1200" baseline="30000" dirty="0" smtClean="0"/>
              <a:t>+</a:t>
            </a: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No </a:t>
            </a:r>
            <a:r>
              <a:rPr lang="en-US" sz="1200" dirty="0" smtClean="0"/>
              <a:t>hot electron component gives s/c -11 V, HGA -22 V and top vault radiator -37 </a:t>
            </a:r>
            <a:r>
              <a:rPr lang="en-US" sz="1200" dirty="0" smtClean="0"/>
              <a:t>V</a:t>
            </a:r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Hot </a:t>
            </a:r>
            <a:r>
              <a:rPr lang="en-US" sz="1200" dirty="0" smtClean="0"/>
              <a:t>electron component,      </a:t>
            </a:r>
            <a:r>
              <a:rPr lang="en-US" sz="1200" dirty="0" smtClean="0"/>
              <a:t>   </a:t>
            </a:r>
            <a:r>
              <a:rPr lang="en-US" sz="1200" dirty="0" smtClean="0"/>
              <a:t>n</a:t>
            </a:r>
            <a:r>
              <a:rPr lang="en-US" sz="1200" baseline="-25000" dirty="0" smtClean="0"/>
              <a:t>e</a:t>
            </a:r>
            <a:r>
              <a:rPr lang="en-US" sz="1200" dirty="0" smtClean="0"/>
              <a:t> = 1.3 cm</a:t>
            </a:r>
            <a:r>
              <a:rPr lang="en-US" sz="1200" baseline="30000" dirty="0" smtClean="0"/>
              <a:t>-3</a:t>
            </a:r>
            <a:r>
              <a:rPr lang="en-US" sz="1200" dirty="0" smtClean="0"/>
              <a:t> and </a:t>
            </a:r>
            <a:r>
              <a:rPr lang="en-US" sz="1200" dirty="0" err="1" smtClean="0"/>
              <a:t>T</a:t>
            </a:r>
            <a:r>
              <a:rPr lang="en-US" sz="1200" baseline="-25000" dirty="0" err="1" smtClean="0"/>
              <a:t>e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= 250 </a:t>
            </a:r>
            <a:r>
              <a:rPr lang="en-US" sz="1200" dirty="0" err="1" smtClean="0"/>
              <a:t>eV</a:t>
            </a:r>
            <a:r>
              <a:rPr lang="en-US" sz="1200" dirty="0"/>
              <a:t> </a:t>
            </a:r>
            <a:r>
              <a:rPr lang="en-US" sz="1200" dirty="0" smtClean="0"/>
              <a:t>gives s/c -11 V, HGA -14 V and top vault radiator -24 </a:t>
            </a:r>
            <a:r>
              <a:rPr lang="en-US" sz="1200" dirty="0" smtClean="0"/>
              <a:t>V</a:t>
            </a:r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Adding </a:t>
            </a:r>
            <a:r>
              <a:rPr lang="en-US" sz="1200" dirty="0" smtClean="0"/>
              <a:t>I</a:t>
            </a:r>
            <a:r>
              <a:rPr lang="en-US" sz="1200" baseline="-25000" dirty="0" smtClean="0"/>
              <a:t>ph</a:t>
            </a:r>
            <a:r>
              <a:rPr lang="en-US" sz="1200" dirty="0" smtClean="0"/>
              <a:t> will not improve surface charging of top vault  radiator </a:t>
            </a:r>
            <a:endParaRPr lang="en-US" sz="1200" dirty="0" smtClean="0"/>
          </a:p>
          <a:p>
            <a:pPr marL="171450" indent="-171450">
              <a:buFont typeface="Arial"/>
              <a:buChar char="•"/>
            </a:pP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Solar </a:t>
            </a:r>
            <a:r>
              <a:rPr lang="en-US" sz="1200" dirty="0" smtClean="0"/>
              <a:t>panel orientation?</a:t>
            </a:r>
          </a:p>
        </p:txBody>
      </p:sp>
    </p:spTree>
    <p:extLst>
      <p:ext uri="{BB962C8B-B14F-4D97-AF65-F5344CB8AC3E}">
        <p14:creationId xmlns:p14="http://schemas.microsoft.com/office/powerpoint/2010/main" val="351754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26264"/>
            <a:ext cx="7174800" cy="400110"/>
          </a:xfrm>
        </p:spPr>
        <p:txBody>
          <a:bodyPr/>
          <a:lstStyle/>
          <a:p>
            <a:r>
              <a:rPr lang="en-US" sz="2000" dirty="0"/>
              <a:t>Simulation </a:t>
            </a:r>
            <a:r>
              <a:rPr lang="en-US" sz="2000" dirty="0" smtClean="0"/>
              <a:t>setup - Ganymede flyby 2G2</a:t>
            </a:r>
            <a:endParaRPr lang="en-US" sz="2000" dirty="0"/>
          </a:p>
        </p:txBody>
      </p:sp>
      <p:pic>
        <p:nvPicPr>
          <p:cNvPr id="5" name="Picture 4" descr="16.10z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14" y="14047712"/>
            <a:ext cx="7346112" cy="3572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M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0" y="1519561"/>
            <a:ext cx="6439968" cy="40249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94008" y="1553760"/>
            <a:ext cx="2229032" cy="53388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Sunlit s/c, angle between solar panel and Sun ~20°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CA, close to equatorial at 401 km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The solar panel orientation is not final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00702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- Ganymede’s ionosphere, surface potential</a:t>
            </a:r>
            <a:endParaRPr lang="en-US" sz="2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39864" y="933861"/>
            <a:ext cx="2522781" cy="53388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n</a:t>
            </a:r>
            <a:r>
              <a:rPr lang="en-US" sz="1200" baseline="-25000" dirty="0"/>
              <a:t>e </a:t>
            </a:r>
            <a:r>
              <a:rPr lang="en-US" sz="1200" dirty="0"/>
              <a:t>= </a:t>
            </a:r>
            <a:r>
              <a:rPr lang="en-US" sz="1200" baseline="-25000" dirty="0"/>
              <a:t> </a:t>
            </a:r>
            <a:r>
              <a:rPr lang="en-US" sz="1200" dirty="0" smtClean="0"/>
              <a:t>100 </a:t>
            </a:r>
            <a:r>
              <a:rPr lang="en-US" sz="1200" dirty="0"/>
              <a:t>cm</a:t>
            </a:r>
            <a:r>
              <a:rPr lang="en-US" sz="1200" baseline="30000" dirty="0"/>
              <a:t>-3</a:t>
            </a:r>
            <a:r>
              <a:rPr lang="en-US" sz="1200" dirty="0"/>
              <a:t>, </a:t>
            </a:r>
            <a:r>
              <a:rPr lang="en-US" sz="1200" dirty="0" err="1"/>
              <a:t>T</a:t>
            </a:r>
            <a:r>
              <a:rPr lang="en-US" sz="1200" baseline="-25000" dirty="0" err="1"/>
              <a:t>e</a:t>
            </a:r>
            <a:r>
              <a:rPr lang="en-US" sz="1200" dirty="0">
                <a:solidFill>
                  <a:srgbClr val="000000"/>
                </a:solidFill>
              </a:rPr>
              <a:t> = </a:t>
            </a:r>
            <a:r>
              <a:rPr lang="en-US" sz="1200" dirty="0"/>
              <a:t>5</a:t>
            </a:r>
            <a:r>
              <a:rPr lang="en-US" sz="1200" dirty="0" smtClean="0"/>
              <a:t> </a:t>
            </a:r>
            <a:r>
              <a:rPr lang="en-US" sz="1200" dirty="0" err="1"/>
              <a:t>eV</a:t>
            </a:r>
            <a:r>
              <a:rPr lang="en-US" sz="1200" dirty="0"/>
              <a:t>,       T</a:t>
            </a:r>
            <a:r>
              <a:rPr lang="en-US" sz="1200" baseline="-25000" dirty="0"/>
              <a:t>i</a:t>
            </a:r>
            <a:r>
              <a:rPr lang="en-US" sz="1200" dirty="0">
                <a:solidFill>
                  <a:srgbClr val="000000"/>
                </a:solidFill>
              </a:rPr>
              <a:t> = </a:t>
            </a:r>
            <a:r>
              <a:rPr lang="en-US" sz="1200" dirty="0" smtClean="0"/>
              <a:t>50 </a:t>
            </a:r>
            <a:r>
              <a:rPr lang="en-US" sz="1200" dirty="0" err="1"/>
              <a:t>eV</a:t>
            </a:r>
            <a:r>
              <a:rPr lang="en-US" sz="1200" dirty="0"/>
              <a:t>, Ion species </a:t>
            </a:r>
            <a:r>
              <a:rPr lang="en-US" sz="1200" dirty="0" smtClean="0"/>
              <a:t>O</a:t>
            </a:r>
            <a:r>
              <a:rPr lang="en-US" sz="1200" baseline="-25000" dirty="0" smtClean="0"/>
              <a:t>2</a:t>
            </a:r>
            <a:r>
              <a:rPr lang="en-US" sz="1200" baseline="30000" dirty="0" smtClean="0"/>
              <a:t>+</a:t>
            </a:r>
            <a:endParaRPr lang="en-US" sz="1200" baseline="30000" dirty="0"/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No </a:t>
            </a:r>
            <a:r>
              <a:rPr lang="en-US" sz="1200" dirty="0" smtClean="0"/>
              <a:t>hot electron component gives s/c -17 V, HGA -17 to -19 V and top vault radiator -21 V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sz="1200" dirty="0" err="1" smtClean="0"/>
              <a:t>T</a:t>
            </a:r>
            <a:r>
              <a:rPr lang="en-US" sz="1200" baseline="-25000" dirty="0" err="1" smtClean="0"/>
              <a:t>e</a:t>
            </a:r>
            <a:r>
              <a:rPr lang="en-US" sz="1200" dirty="0" smtClean="0"/>
              <a:t> = 5 </a:t>
            </a:r>
            <a:r>
              <a:rPr lang="en-US" sz="1200" dirty="0" err="1" smtClean="0"/>
              <a:t>eV</a:t>
            </a:r>
            <a:r>
              <a:rPr lang="en-US" sz="1200" dirty="0" smtClean="0"/>
              <a:t>, but no simulation results available that includes a hot electron component, yet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</p:txBody>
      </p:sp>
      <p:pic>
        <p:nvPicPr>
          <p:cNvPr id="4" name="Picture 3" descr="Surface potential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6" y="755890"/>
            <a:ext cx="4411433" cy="54759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200000">
            <a:off x="2738458" y="6073541"/>
            <a:ext cx="442718" cy="2890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0056" y="5703342"/>
            <a:ext cx="210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Plasma flow and solar radiation direction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48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Introduction </a:t>
            </a:r>
            <a:r>
              <a:rPr lang="en-US" sz="2000" dirty="0"/>
              <a:t>– </a:t>
            </a:r>
            <a:r>
              <a:rPr lang="en-US" sz="2000" dirty="0" smtClean="0"/>
              <a:t>Spacecraft charging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491412"/>
            <a:ext cx="8748000" cy="5338800"/>
          </a:xfrm>
        </p:spPr>
        <p:txBody>
          <a:bodyPr/>
          <a:lstStyle/>
          <a:p>
            <a:endParaRPr lang="en-US" dirty="0" smtClean="0"/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Accumulation of charges on surfaces or in materials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Can damage onboard electronics and </a:t>
            </a:r>
            <a:r>
              <a:rPr lang="en-US" u="sng" dirty="0" smtClean="0"/>
              <a:t>interfere with measurements</a:t>
            </a:r>
          </a:p>
        </p:txBody>
      </p:sp>
      <p:pic>
        <p:nvPicPr>
          <p:cNvPr id="5" name="Picture 4" descr="Screen Shot 2019-02-21 at 11.1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6" y="2754162"/>
            <a:ext cx="7083673" cy="2976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3646" y="5810938"/>
            <a:ext cx="6401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Relevant charging processes for JUICE. From Joslyn and </a:t>
            </a:r>
            <a:r>
              <a:rPr lang="en-US" sz="1200" dirty="0" err="1" smtClean="0"/>
              <a:t>Ketsdever</a:t>
            </a:r>
            <a:r>
              <a:rPr lang="en-US" sz="1200" dirty="0" smtClean="0"/>
              <a:t>, 2010.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604324" y="5387627"/>
            <a:ext cx="1834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Only for dielectrics </a:t>
            </a:r>
            <a:r>
              <a:rPr lang="en-US" sz="1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000" dirty="0"/>
          </a:p>
        </p:txBody>
      </p:sp>
      <p:pic>
        <p:nvPicPr>
          <p:cNvPr id="8" name="Picture 7" descr="Screen Shot 2019-02-21 at 11.5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14" y="1821012"/>
            <a:ext cx="4756418" cy="84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0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0" y="322884"/>
            <a:ext cx="7174800" cy="400110"/>
          </a:xfrm>
        </p:spPr>
        <p:txBody>
          <a:bodyPr/>
          <a:lstStyle/>
          <a:p>
            <a:r>
              <a:rPr lang="en-US" sz="2000" dirty="0" smtClean="0"/>
              <a:t>What’s next?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57" y="1046895"/>
            <a:ext cx="8430095" cy="53388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Juice spacecraft charging shouldn’t be a problem for most magnetospheric measurements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Variability of the magnetospheric environment?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Check high-latitude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Cold plasma measurements in the ionosphere of Europa will be limited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Plume measurements?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Impact of solar panel orientation?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Cold plasma measurements in the ionosphere of </a:t>
            </a:r>
            <a:r>
              <a:rPr lang="en-US" dirty="0" smtClean="0"/>
              <a:t>Ganymede </a:t>
            </a:r>
            <a:r>
              <a:rPr lang="en-US" dirty="0"/>
              <a:t>will be </a:t>
            </a:r>
            <a:r>
              <a:rPr lang="en-US" dirty="0" smtClean="0"/>
              <a:t>limited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err="1" smtClean="0"/>
              <a:t>Auroral</a:t>
            </a:r>
            <a:r>
              <a:rPr lang="en-US" dirty="0" smtClean="0"/>
              <a:t> particle measurements? </a:t>
            </a:r>
            <a:endParaRPr lang="en-US" dirty="0"/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Spacecraft charging in the </a:t>
            </a:r>
            <a:r>
              <a:rPr lang="en-US" dirty="0" err="1" smtClean="0"/>
              <a:t>auroral</a:t>
            </a:r>
            <a:r>
              <a:rPr lang="en-US" dirty="0" smtClean="0"/>
              <a:t> zone?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Callisto’s</a:t>
            </a:r>
            <a:r>
              <a:rPr lang="en-US" dirty="0" smtClean="0"/>
              <a:t> </a:t>
            </a:r>
            <a:r>
              <a:rPr lang="en-US" dirty="0" err="1" smtClean="0"/>
              <a:t>ionopshere</a:t>
            </a:r>
            <a:r>
              <a:rPr lang="en-US" dirty="0" smtClean="0"/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Solar wind?</a:t>
            </a:r>
            <a:endParaRPr lang="en-US" dirty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7383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716" y="628937"/>
            <a:ext cx="7174800" cy="584776"/>
          </a:xfrm>
        </p:spPr>
        <p:txBody>
          <a:bodyPr/>
          <a:lstStyle/>
          <a:p>
            <a:r>
              <a:rPr lang="en-US" sz="3200" dirty="0" smtClean="0"/>
              <a:t>Extra slides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382" y="1415084"/>
            <a:ext cx="8249103" cy="5338800"/>
          </a:xfrm>
        </p:spPr>
        <p:txBody>
          <a:bodyPr/>
          <a:lstStyle/>
          <a:p>
            <a:pPr marL="1093788" lvl="1" indent="-285750">
              <a:buFont typeface="Arial"/>
              <a:buChar char="•"/>
            </a:pPr>
            <a:r>
              <a:rPr lang="en-US" dirty="0" smtClean="0"/>
              <a:t>SPIS overview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Global parameters, references and fits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Electron densities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Electron temperatures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Probed ion density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Total currents on spacecraft and average surface potentials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Charging including non-conductive surfaces, Z93C55, for 26.3 R</a:t>
            </a:r>
            <a:r>
              <a:rPr lang="en-US" baseline="-25000" dirty="0" smtClean="0"/>
              <a:t>J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751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SPIS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55436" y="5545616"/>
            <a:ext cx="724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Numerical time loop</a:t>
            </a:r>
            <a:endParaRPr lang="en-US" sz="1400" dirty="0"/>
          </a:p>
        </p:txBody>
      </p:sp>
      <p:pic>
        <p:nvPicPr>
          <p:cNvPr id="3" name="Picture 2" descr="Screen Shot 2019-03-04 at 16.07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6" y="971178"/>
            <a:ext cx="8743245" cy="4482352"/>
          </a:xfrm>
          <a:prstGeom prst="rect">
            <a:avLst/>
          </a:prstGeom>
        </p:spPr>
      </p:pic>
      <p:pic>
        <p:nvPicPr>
          <p:cNvPr id="6" name="Picture 5" descr="Screen Shot 2019-03-04 at 16.1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68" y="3279812"/>
            <a:ext cx="767694" cy="573890"/>
          </a:xfrm>
          <a:prstGeom prst="rect">
            <a:avLst/>
          </a:prstGeom>
        </p:spPr>
      </p:pic>
      <p:pic>
        <p:nvPicPr>
          <p:cNvPr id="7" name="Picture 6" descr="Screen Shot 2019-03-04 at 16.16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78" y="2945702"/>
            <a:ext cx="805079" cy="665065"/>
          </a:xfrm>
          <a:prstGeom prst="rect">
            <a:avLst/>
          </a:prstGeom>
        </p:spPr>
      </p:pic>
      <p:pic>
        <p:nvPicPr>
          <p:cNvPr id="8" name="Picture 7" descr="Screen Shot 2019-03-04 at 16.17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1" y="3597106"/>
            <a:ext cx="885155" cy="714562"/>
          </a:xfrm>
          <a:prstGeom prst="rect">
            <a:avLst/>
          </a:prstGeom>
        </p:spPr>
      </p:pic>
      <p:pic>
        <p:nvPicPr>
          <p:cNvPr id="9" name="Picture 8" descr="Screen Shot 2019-03-04 at 16.18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98" y="3546180"/>
            <a:ext cx="948784" cy="7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6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96200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9.5 R</a:t>
            </a:r>
            <a:r>
              <a:rPr lang="en-US" baseline="-25000" dirty="0" smtClean="0"/>
              <a:t>J</a:t>
            </a:r>
            <a:r>
              <a:rPr lang="en-US" dirty="0" smtClean="0"/>
              <a:t> (Europa at 9.38 (9.30-9.47) R</a:t>
            </a:r>
            <a:r>
              <a:rPr lang="en-US" baseline="-25000" dirty="0" smtClean="0"/>
              <a:t>J</a:t>
            </a:r>
            <a:r>
              <a:rPr lang="en-US" dirty="0" smtClean="0"/>
              <a:t>, CA at 9.3 R</a:t>
            </a:r>
            <a:r>
              <a:rPr lang="en-US" baseline="-25000" dirty="0" smtClean="0"/>
              <a:t>J</a:t>
            </a:r>
            <a:r>
              <a:rPr lang="en-US" dirty="0" smtClean="0"/>
              <a:t> ), hybrid,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D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5</a:t>
            </a:r>
            <a:r>
              <a:rPr lang="en-US" dirty="0" smtClean="0"/>
              <a:t> m,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g,i</a:t>
            </a:r>
            <a:r>
              <a:rPr lang="en-US" baseline="-25000" dirty="0" smtClean="0"/>
              <a:t> </a:t>
            </a:r>
            <a:r>
              <a:rPr lang="en-US" dirty="0" smtClean="0"/>
              <a:t>= 45 km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50773"/>
              </p:ext>
            </p:extLst>
          </p:nvPr>
        </p:nvGraphicFramePr>
        <p:xfrm>
          <a:off x="234262" y="1110464"/>
          <a:ext cx="8667765" cy="484692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812218"/>
                <a:gridCol w="1209851"/>
                <a:gridCol w="2630629"/>
                <a:gridCol w="4015067"/>
              </a:tblGrid>
              <a:tr h="1927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Parameter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Value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Estimates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and ranges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References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655781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baseline="-25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50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60 (50-80),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32 (26-104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130,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108 (97-121)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120,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200 (18-250)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fit 50 measured (7-200)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(63-290)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18 (16-20)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50 (3-250)</a:t>
                      </a:r>
                      <a:r>
                        <a:rPr lang="en-US" sz="1000" b="0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, 19-53</a:t>
                      </a:r>
                      <a:endParaRPr lang="en-US" sz="1000" b="1" dirty="0" smtClean="0">
                        <a:solidFill>
                          <a:srgbClr val="00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Sittler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Strobel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1987, </a:t>
                      </a:r>
                      <a:r>
                        <a:rPr lang="en-US" sz="1000" b="1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1994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Ansher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2001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Frank et al. 2002, </a:t>
                      </a:r>
                      <a:r>
                        <a:rPr lang="en-US" sz="1000" b="1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i="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b="0" i="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b="0" i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2011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Phipps and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Withers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2017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et al. 2018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, Garrett et al. in preparation</a:t>
                      </a:r>
                      <a:endParaRPr lang="en-US" sz="1000" b="1" dirty="0" smtClean="0">
                        <a:solidFill>
                          <a:srgbClr val="00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62966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20 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25 (15-30),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19 (15-25)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18,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(10-30)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32-37</a:t>
                      </a:r>
                      <a:endParaRPr lang="en-US" sz="10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Sittler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Strobel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1987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1994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, Garrett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et al. in preparation</a:t>
                      </a:r>
                      <a:endParaRPr lang="en-US" sz="1000" b="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36595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1.3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1.3, 0.7-2.3 (2 component fit)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Garrett et al.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0519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250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250, 690-813 (2 component fit)</a:t>
                      </a:r>
                      <a:endParaRPr lang="en-US" sz="1000" b="1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Garrett et al.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in preparation</a:t>
                      </a:r>
                      <a:endParaRPr lang="en-US" sz="1000" b="1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4443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0.08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0.08,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0.08 (0.008-0.5)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937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keV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1.2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keV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(9 R</a:t>
                      </a:r>
                      <a:r>
                        <a:rPr lang="en-US" sz="1000" b="1" baseline="-25000" dirty="0" smtClean="0">
                          <a:latin typeface="Helvetica"/>
                          <a:cs typeface="Helvetica"/>
                        </a:rPr>
                        <a:t>J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200 </a:t>
                      </a:r>
                      <a:r>
                        <a:rPr lang="en-US" sz="1000" b="0" baseline="0" dirty="0" err="1" smtClean="0">
                          <a:latin typeface="Helvetica"/>
                          <a:cs typeface="Helvetica"/>
                        </a:rPr>
                        <a:t>eV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(200-1200)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,</a:t>
                      </a:r>
                      <a:endParaRPr lang="en-US" sz="1000" b="1" dirty="0" smtClean="0">
                        <a:latin typeface="Helvetica"/>
                        <a:cs typeface="Helvetic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2.9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(1-5.5)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keV</a:t>
                      </a:r>
                      <a:endParaRPr lang="en-US" sz="10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Scudder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1981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1994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249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51.38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Assuming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i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≈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e,tot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52880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190 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150 (120-170),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290 (280-300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270, 370,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100 (50-400)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fit 130 measured (30-600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(48-340)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120 (20-800)</a:t>
                      </a:r>
                      <a:endParaRPr lang="en-US" sz="10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Sittler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Strobel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 1987,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1994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Frank et al. 2002,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2011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et al. 2018</a:t>
                      </a:r>
                    </a:p>
                  </a:txBody>
                  <a:tcPr/>
                </a:tc>
              </a:tr>
              <a:tr h="239075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i,θ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100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85, 90 (70-100),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105 (45-145)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2004,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0060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Dominant ion species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O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+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(~32% O+,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~13% O++,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~6% S++), 13.7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amu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18.5 </a:t>
                      </a:r>
                      <a:r>
                        <a:rPr lang="en-US" sz="1000" b="1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amu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(~30% O+, ~14% S++, 12 % H++),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(~30% O+,~13% S++, 7% O++, 18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amu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)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1994,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2005,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260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s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/c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17.2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JUICE orbit parameters (from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N.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Altobelli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SOC)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B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420 nT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420,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420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(370-460)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450 (423-480)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 1997b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, Showman and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Malhotra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1999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baseline="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8764" y="6070898"/>
            <a:ext cx="8275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ranges include all data points measured within ± 0.1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 of 9.5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, except for Garrett et al. </a:t>
            </a:r>
            <a:r>
              <a:rPr lang="en-US" sz="900" dirty="0"/>
              <a:t>where ± </a:t>
            </a:r>
            <a:r>
              <a:rPr lang="en-US" sz="900" dirty="0" smtClean="0"/>
              <a:t>0.5 </a:t>
            </a:r>
            <a:r>
              <a:rPr lang="en-US" sz="900" dirty="0"/>
              <a:t>R</a:t>
            </a:r>
            <a:r>
              <a:rPr lang="en-US" sz="900" baseline="-25000" dirty="0"/>
              <a:t>J</a:t>
            </a:r>
            <a:r>
              <a:rPr lang="en-US" sz="900" dirty="0"/>
              <a:t> of 9.5 </a:t>
            </a:r>
            <a:r>
              <a:rPr lang="en-US" sz="900" dirty="0" smtClean="0"/>
              <a:t>R</a:t>
            </a:r>
            <a:r>
              <a:rPr lang="en-US" sz="900" baseline="-25000" dirty="0" smtClean="0"/>
              <a:t>J </a:t>
            </a:r>
            <a:r>
              <a:rPr lang="en-US" sz="900" dirty="0" smtClean="0"/>
              <a:t>was used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254000" y="1100666"/>
            <a:ext cx="2021840" cy="4868333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_shell_range_9.00000-10.0000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2" y="-1949811"/>
            <a:ext cx="7512136" cy="972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60" y="23642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</a:t>
            </a:r>
            <a:r>
              <a:rPr lang="en-US" sz="2000" dirty="0"/>
              <a:t>setup – </a:t>
            </a:r>
            <a:r>
              <a:rPr lang="en-US" sz="2000" dirty="0" smtClean="0"/>
              <a:t>Electron energy spectra for 9.5 ± 0.5 R</a:t>
            </a:r>
            <a:r>
              <a:rPr lang="en-US" sz="2000" baseline="-25000" dirty="0" smtClean="0"/>
              <a:t>J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18728" y="5365969"/>
            <a:ext cx="6664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to the average electron energy spectra from Voyager PLS, Galileo PLS and EPD (from APL) measurements recorded between 9 and 10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, from T. Cassidy, LASP</a:t>
            </a:r>
          </a:p>
        </p:txBody>
      </p:sp>
    </p:spTree>
    <p:extLst>
      <p:ext uri="{BB962C8B-B14F-4D97-AF65-F5344CB8AC3E}">
        <p14:creationId xmlns:p14="http://schemas.microsoft.com/office/powerpoint/2010/main" val="302503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0" y="175464"/>
            <a:ext cx="7174800" cy="400110"/>
          </a:xfrm>
        </p:spPr>
        <p:txBody>
          <a:bodyPr/>
          <a:lstStyle/>
          <a:p>
            <a:r>
              <a:rPr lang="en-US" sz="2000" dirty="0"/>
              <a:t>Simulation setup </a:t>
            </a:r>
            <a:r>
              <a:rPr lang="en-US" sz="2000" dirty="0" smtClean="0"/>
              <a:t>– Plasma density and ion temperature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40" y="691848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Galileo PLS and PWS measurements</a:t>
            </a:r>
          </a:p>
        </p:txBody>
      </p:sp>
      <p:pic>
        <p:nvPicPr>
          <p:cNvPr id="7" name="Picture 6" descr="Screen Shot 2019-01-23 at 18.05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3" y="1252605"/>
            <a:ext cx="7138068" cy="4226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86338" y="2619594"/>
            <a:ext cx="328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*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87357" y="5670477"/>
            <a:ext cx="6690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 radial distances from 8.8 to 9.9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, </a:t>
            </a:r>
            <a:r>
              <a:rPr lang="en-US" sz="1400" dirty="0" err="1" smtClean="0"/>
              <a:t>Bagenal</a:t>
            </a:r>
            <a:r>
              <a:rPr lang="en-US" sz="1400" dirty="0" smtClean="0"/>
              <a:t> et al.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957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80508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15 R</a:t>
            </a:r>
            <a:r>
              <a:rPr lang="en-US" baseline="-25000" dirty="0" smtClean="0"/>
              <a:t>J</a:t>
            </a:r>
            <a:r>
              <a:rPr lang="en-US" dirty="0" smtClean="0"/>
              <a:t> (orbit of Ganymede), </a:t>
            </a:r>
            <a:r>
              <a:rPr lang="en-US" dirty="0"/>
              <a:t>full PIC, </a:t>
            </a:r>
            <a:r>
              <a:rPr lang="en-US" dirty="0" err="1"/>
              <a:t>λ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105 </a:t>
            </a:r>
            <a:r>
              <a:rPr lang="en-US" dirty="0"/>
              <a:t>m,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g,i</a:t>
            </a:r>
            <a:r>
              <a:rPr lang="en-US" baseline="-25000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204 </a:t>
            </a:r>
            <a:r>
              <a:rPr lang="en-US" dirty="0"/>
              <a:t>km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239819"/>
              </p:ext>
            </p:extLst>
          </p:nvPr>
        </p:nvGraphicFramePr>
        <p:xfrm>
          <a:off x="278520" y="1294042"/>
          <a:ext cx="8512543" cy="427866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818760"/>
                <a:gridCol w="812800"/>
                <a:gridCol w="2346960"/>
                <a:gridCol w="4534023"/>
              </a:tblGrid>
              <a:tr h="24982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Parameter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Value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Estimates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and ranges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References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3.7,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5.4 (4.7-6.2)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2.1-2.8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5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(1-10)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1.2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fit 2 measured (0.2-2)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1.7 (0.3-8)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1-3.2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Ansher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2001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Frank et al. 2002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baseline="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Barnhart et al. 2009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2011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et al. 2018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Garrett et al. in preparation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65074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30 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30,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100,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37-120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Fit to average electron energy spectrum,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Garrett et al.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6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0.2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0.2,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0.2-24 (2 component fit)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 average electron energy spectrum,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Garrett et al. in preparation</a:t>
                      </a:r>
                    </a:p>
                  </a:txBody>
                  <a:tcPr/>
                </a:tc>
              </a:tr>
              <a:tr h="283566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300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300, 483-2687 (2 component fit)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Garrett et al.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6580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0.04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0.04, 0.04 (0.01-0.6)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 average electron energy spectrum,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7123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3, 3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(1-6)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 average electron energy spectrum,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09593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1.24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Assuming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i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≈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e,tot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400 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360,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586-1638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fit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400 m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easured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(50-1000),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400 (150-1500)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Frank et al. 2002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2011,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b="1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5993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i,θ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155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180,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150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(95-163),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155 (95-205)</a:t>
                      </a:r>
                      <a:endParaRPr lang="en-US" sz="1000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</a:p>
                  </a:txBody>
                  <a:tcPr/>
                </a:tc>
              </a:tr>
              <a:tr h="234251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5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(2-10)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2011</a:t>
                      </a:r>
                    </a:p>
                  </a:txBody>
                  <a:tcPr/>
                </a:tc>
              </a:tr>
              <a:tr h="24657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Dominant ion species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O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+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13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amu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14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amu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52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s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/c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13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JUICE orbit parameters (from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N.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Altobelli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SOC)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3425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B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110 nT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120, 120, (64-113)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 1996, 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Showman and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Malhotra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1999,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074" y="5806561"/>
            <a:ext cx="8275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ranges include all data points measured within ± 0.1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 of </a:t>
            </a:r>
            <a:r>
              <a:rPr lang="en-US" sz="900" dirty="0"/>
              <a:t>1</a:t>
            </a:r>
            <a:r>
              <a:rPr lang="en-US" sz="900" dirty="0" smtClean="0"/>
              <a:t>5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, except for Garrett et al. </a:t>
            </a:r>
            <a:r>
              <a:rPr lang="en-US" sz="900" dirty="0"/>
              <a:t>where ± </a:t>
            </a:r>
            <a:r>
              <a:rPr lang="en-US" sz="900" dirty="0" smtClean="0"/>
              <a:t>0.5 </a:t>
            </a:r>
            <a:r>
              <a:rPr lang="en-US" sz="900" dirty="0"/>
              <a:t>R</a:t>
            </a:r>
            <a:r>
              <a:rPr lang="en-US" sz="900" baseline="-25000" dirty="0"/>
              <a:t>J</a:t>
            </a:r>
            <a:r>
              <a:rPr lang="en-US" sz="900" dirty="0"/>
              <a:t> of 1</a:t>
            </a:r>
            <a:r>
              <a:rPr lang="en-US" sz="900" dirty="0" smtClean="0"/>
              <a:t>5 R</a:t>
            </a:r>
            <a:r>
              <a:rPr lang="en-US" sz="900" baseline="-25000" dirty="0" smtClean="0"/>
              <a:t>J </a:t>
            </a:r>
            <a:r>
              <a:rPr lang="en-US" sz="900" dirty="0" smtClean="0"/>
              <a:t>was used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254000" y="1284941"/>
            <a:ext cx="1686560" cy="431717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_shell_range_14.5000-15.5000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4" y="-2013944"/>
            <a:ext cx="7640430" cy="9887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46584"/>
            <a:ext cx="7174800" cy="400110"/>
          </a:xfrm>
        </p:spPr>
        <p:txBody>
          <a:bodyPr/>
          <a:lstStyle/>
          <a:p>
            <a:r>
              <a:rPr lang="en-US" sz="2000" dirty="0"/>
              <a:t>Simulation setup </a:t>
            </a:r>
            <a:r>
              <a:rPr lang="en-US" sz="2000" dirty="0" smtClean="0"/>
              <a:t>– Electron </a:t>
            </a:r>
            <a:r>
              <a:rPr lang="en-US" sz="2000" dirty="0"/>
              <a:t>energy </a:t>
            </a:r>
            <a:r>
              <a:rPr lang="en-US" sz="2000" dirty="0" smtClean="0"/>
              <a:t>spectra for 15 ± 0.5 R</a:t>
            </a:r>
            <a:r>
              <a:rPr lang="en-US" sz="2000" baseline="-25000" dirty="0" smtClean="0"/>
              <a:t>J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98937" y="5424582"/>
            <a:ext cx="690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to the average electron energy spectra from Voyager PLS, Galileo PLS and EPD (from APL) measurements recorded between 14.5 and 15.5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, from T. Cassidy, LASP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530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80612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26.3 R</a:t>
            </a:r>
            <a:r>
              <a:rPr lang="en-US" baseline="-25000" dirty="0" smtClean="0"/>
              <a:t>J</a:t>
            </a:r>
            <a:r>
              <a:rPr lang="en-US" dirty="0" smtClean="0"/>
              <a:t> (orbit of Callisto), </a:t>
            </a:r>
            <a:r>
              <a:rPr lang="en-US" dirty="0"/>
              <a:t>full PIC, </a:t>
            </a:r>
            <a:r>
              <a:rPr lang="en-US" dirty="0" err="1"/>
              <a:t>λ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smtClean="0"/>
              <a:t>430 </a:t>
            </a:r>
            <a:r>
              <a:rPr lang="en-US" dirty="0"/>
              <a:t>m,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g,i</a:t>
            </a:r>
            <a:r>
              <a:rPr lang="en-US" baseline="-25000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1330 </a:t>
            </a:r>
            <a:r>
              <a:rPr lang="en-US" dirty="0"/>
              <a:t>km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243276"/>
              </p:ext>
            </p:extLst>
          </p:nvPr>
        </p:nvGraphicFramePr>
        <p:xfrm>
          <a:off x="271253" y="1177303"/>
          <a:ext cx="8387341" cy="452595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815867"/>
                <a:gridCol w="802640"/>
                <a:gridCol w="2639816"/>
                <a:gridCol w="4129018"/>
              </a:tblGrid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Parameter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Value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Estimates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and ranges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References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baseline="-25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0.12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1.1,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0.23 (0.04-0.7)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0.15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(0.01-0.7)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, 0.11-1.2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fit 0.15 measured (0.02-0.4),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0.55-1.1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0.12 (0.05-0.5),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0.04-0.6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baseline="0" dirty="0" err="1" smtClean="0">
                          <a:latin typeface="Helvetica"/>
                          <a:cs typeface="Helvetica"/>
                        </a:rPr>
                        <a:t>Ansher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2001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Barnhart et al. 2009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2011,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Lindkvist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 et al. 2015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et al. 2018, </a:t>
                      </a:r>
                      <a:r>
                        <a:rPr lang="en-US" sz="1000" b="1" baseline="0" dirty="0" err="1" smtClean="0">
                          <a:latin typeface="Helvetica"/>
                          <a:cs typeface="Helvetica"/>
                        </a:rPr>
                        <a:t>Garett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in preparation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0415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e,c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35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100, 35,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40-313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 average electron energy spectrum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Garrett et al.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67813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0.05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0.05, 0.03-0.12 (2 component fit)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 average electron energy spectrum, Garrett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58908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e,w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350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350, 578-1729 (2 component fit)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Fit to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average electron energy spectrum,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Garrett et al. in preparation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6580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0.01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0.01 (0.0006-0.1)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658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 (1.8-6)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4658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0.18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Assuming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i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≈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e,tot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650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200,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60 (10-100),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f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it 650</a:t>
                      </a:r>
                      <a:r>
                        <a:rPr lang="en-US" sz="1000" b="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measured (30-1800)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="1" dirty="0" smtClean="0">
                          <a:latin typeface="Helvetica"/>
                          <a:cs typeface="Helvetica"/>
                        </a:rPr>
                        <a:t>650 (500-1200)</a:t>
                      </a:r>
                      <a:endParaRPr lang="en-US" sz="1000" b="1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b="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b="0" dirty="0" smtClean="0">
                          <a:latin typeface="Helvetica"/>
                          <a:cs typeface="Helvetica"/>
                        </a:rPr>
                        <a:t> 2011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</a:t>
                      </a:r>
                      <a:r>
                        <a:rPr lang="en-US" sz="1000" b="1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b="1" baseline="0" dirty="0" smtClean="0">
                          <a:latin typeface="Helvetica"/>
                          <a:cs typeface="Helvetica"/>
                        </a:rPr>
                        <a:t> et al. 2018</a:t>
                      </a:r>
                      <a:endParaRPr lang="en-US" sz="1000" b="1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69525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i,θ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200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175, 200 (130-280),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200 (200-300)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2004,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Futaana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et al. 2018</a:t>
                      </a:r>
                    </a:p>
                  </a:txBody>
                  <a:tcPr/>
                </a:tc>
              </a:tr>
              <a:tr h="271238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35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(10-60)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Bagenal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Delamere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2011</a:t>
                      </a:r>
                    </a:p>
                  </a:txBody>
                  <a:tcPr/>
                </a:tc>
              </a:tr>
              <a:tr h="234251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Ion species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O+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15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amu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, 16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amu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Neubauer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1998,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234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s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/c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9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JUICE orbit parameters (from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N.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Altobelli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, SOC)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B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35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nT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33, 35, (4-42)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Khurana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1997, Showman and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Malhotra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1999,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Kivelson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et al. 2004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5778" y="1158240"/>
            <a:ext cx="1656080" cy="4556760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7074" y="5860746"/>
            <a:ext cx="8275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ranges include all data points measured within ± 0.1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 of 26.3 R</a:t>
            </a:r>
            <a:r>
              <a:rPr lang="en-US" sz="900" baseline="-25000" dirty="0" smtClean="0"/>
              <a:t>J</a:t>
            </a:r>
            <a:r>
              <a:rPr lang="en-US" sz="900" dirty="0" smtClean="0"/>
              <a:t>, except for Garrett et al. </a:t>
            </a:r>
            <a:r>
              <a:rPr lang="en-US" sz="900" dirty="0"/>
              <a:t>where ± </a:t>
            </a:r>
            <a:r>
              <a:rPr lang="en-US" sz="900" dirty="0" smtClean="0"/>
              <a:t>0.5 </a:t>
            </a:r>
            <a:r>
              <a:rPr lang="en-US" sz="900" dirty="0"/>
              <a:t>R</a:t>
            </a:r>
            <a:r>
              <a:rPr lang="en-US" sz="900" baseline="-25000" dirty="0"/>
              <a:t>J</a:t>
            </a:r>
            <a:r>
              <a:rPr lang="en-US" sz="900" dirty="0"/>
              <a:t> of </a:t>
            </a:r>
            <a:r>
              <a:rPr lang="en-US" sz="900" dirty="0" smtClean="0"/>
              <a:t>26.3 R</a:t>
            </a:r>
            <a:r>
              <a:rPr lang="en-US" sz="900" baseline="-25000" dirty="0" smtClean="0"/>
              <a:t>J </a:t>
            </a:r>
            <a:r>
              <a:rPr lang="en-US" sz="900" dirty="0" smtClean="0"/>
              <a:t>was used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650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_shell_range_26.0000-27.00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4" y="-1936981"/>
            <a:ext cx="7396673" cy="9572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60" y="226264"/>
            <a:ext cx="7174800" cy="400110"/>
          </a:xfrm>
        </p:spPr>
        <p:txBody>
          <a:bodyPr/>
          <a:lstStyle/>
          <a:p>
            <a:r>
              <a:rPr lang="en-US" sz="2000" dirty="0"/>
              <a:t>Simulation setup </a:t>
            </a:r>
            <a:r>
              <a:rPr lang="en-US" sz="2000" dirty="0" smtClean="0"/>
              <a:t>– Electron </a:t>
            </a:r>
            <a:r>
              <a:rPr lang="en-US" sz="2000" dirty="0"/>
              <a:t>energy </a:t>
            </a:r>
            <a:r>
              <a:rPr lang="en-US" sz="2000" dirty="0" smtClean="0"/>
              <a:t>spectra </a:t>
            </a:r>
            <a:r>
              <a:rPr lang="en-US" sz="2000" dirty="0"/>
              <a:t>for </a:t>
            </a:r>
            <a:r>
              <a:rPr lang="en-US" sz="2000" dirty="0" smtClean="0"/>
              <a:t>26 to 27 </a:t>
            </a:r>
            <a:r>
              <a:rPr lang="en-US" sz="2000" dirty="0"/>
              <a:t>R</a:t>
            </a:r>
            <a:r>
              <a:rPr lang="en-US" sz="2000" baseline="-25000" dirty="0"/>
              <a:t>J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90705" y="5371613"/>
            <a:ext cx="6738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Fit to the average electron energy spectra from Voyager PLS, Galileo PLS and EPD (from APL) measurements recorded between 26 and 27 R</a:t>
            </a:r>
            <a:r>
              <a:rPr lang="en-US" sz="1400" baseline="-25000" dirty="0" smtClean="0"/>
              <a:t>J</a:t>
            </a:r>
            <a:r>
              <a:rPr lang="en-US" sz="1400" dirty="0" smtClean="0"/>
              <a:t>, from T. Cassidy, LASP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73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</a:t>
            </a:r>
            <a:r>
              <a:rPr lang="en-US" sz="2000" dirty="0"/>
              <a:t>– </a:t>
            </a:r>
            <a:r>
              <a:rPr lang="en-US" sz="2000" dirty="0" smtClean="0"/>
              <a:t>JUICE spacecraft model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491412"/>
            <a:ext cx="8748000" cy="5338800"/>
          </a:xfrm>
        </p:spPr>
        <p:txBody>
          <a:bodyPr/>
          <a:lstStyle/>
          <a:p>
            <a:endParaRPr lang="en-US" dirty="0" smtClean="0"/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Body 			x = 2.50 m, y = 2.25 m, z = 3.52 m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High gain antenna 	x = 0.49 m, r = 1.27 m </a:t>
            </a:r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Solar panels 		</a:t>
            </a:r>
            <a:r>
              <a:rPr lang="en-US" dirty="0"/>
              <a:t>y</a:t>
            </a:r>
            <a:r>
              <a:rPr lang="en-US" dirty="0" smtClean="0"/>
              <a:t> = 12.07 m (including mounting), z = 7.44 m</a:t>
            </a:r>
            <a:endParaRPr lang="en-US" dirty="0"/>
          </a:p>
          <a:p>
            <a:pPr marL="1093788" lvl="1" indent="-285750">
              <a:buFont typeface="Arial"/>
              <a:buChar char="•"/>
            </a:pPr>
            <a:r>
              <a:rPr lang="en-US" dirty="0" smtClean="0"/>
              <a:t>MAG			l = 10.57 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47861" y="5966258"/>
            <a:ext cx="57013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Helvetica"/>
                <a:cs typeface="Helvetica"/>
              </a:rPr>
              <a:t>Simplified JUICE spacecraft model suitable for the Spacecraft Plasma Interaction Software (SPIS)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5" name="Picture 4" descr="JM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6" y="2623602"/>
            <a:ext cx="8471334" cy="32643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470885" y="5261760"/>
            <a:ext cx="34559" cy="31968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199037" y="5590080"/>
            <a:ext cx="319668" cy="259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34884" y="5616000"/>
            <a:ext cx="181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49587" y="5045760"/>
            <a:ext cx="259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33581" y="5253120"/>
            <a:ext cx="86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451989" y="5519854"/>
            <a:ext cx="48835" cy="7886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4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Electron densities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109673" y="5575498"/>
            <a:ext cx="724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Densities for a cold (blue), warm (red), and hot (yellow) electron populations</a:t>
            </a:r>
            <a:endParaRPr lang="en-US" sz="1400" dirty="0"/>
          </a:p>
        </p:txBody>
      </p:sp>
      <p:pic>
        <p:nvPicPr>
          <p:cNvPr id="4" name="Picture 3" descr="Screen Shot 2019-02-01 at 15.55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3" y="1208726"/>
            <a:ext cx="8132974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Electron temperatures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38420" y="5575498"/>
            <a:ext cx="7570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Temperatures for a cold (blue), warm (red), and hot (yellow) electron populations</a:t>
            </a:r>
          </a:p>
        </p:txBody>
      </p:sp>
      <p:pic>
        <p:nvPicPr>
          <p:cNvPr id="3" name="Picture 2" descr="Electron temperat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5" y="1104529"/>
            <a:ext cx="7765036" cy="42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1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6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Photoelectron current</a:t>
            </a:r>
            <a:endParaRPr lang="en-US" sz="2000" dirty="0"/>
          </a:p>
        </p:txBody>
      </p:sp>
      <p:pic>
        <p:nvPicPr>
          <p:cNvPr id="5" name="Content Placeholder 4" descr="Screen Shot 2019-11-03 at 18.03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01" b="-73801"/>
          <a:stretch>
            <a:fillRect/>
          </a:stretch>
        </p:blipFill>
        <p:spPr>
          <a:xfrm>
            <a:off x="1011321" y="2475791"/>
            <a:ext cx="6970362" cy="4253929"/>
          </a:xfrm>
        </p:spPr>
      </p:pic>
      <p:pic>
        <p:nvPicPr>
          <p:cNvPr id="7" name="Picture 6" descr="Screen Shot 2019-11-03 at 18.06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6" y="1627957"/>
            <a:ext cx="7239000" cy="1511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8025" y="2911885"/>
            <a:ext cx="4451727" cy="28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6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ondary electron 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53" y="1410977"/>
            <a:ext cx="3449119" cy="4618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9.5 R</a:t>
            </a:r>
            <a:r>
              <a:rPr lang="en-US" sz="2000" baseline="-25000" dirty="0"/>
              <a:t>J</a:t>
            </a:r>
            <a:r>
              <a:rPr lang="en-US" sz="20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543" y="894599"/>
            <a:ext cx="3278250" cy="5338800"/>
          </a:xfrm>
        </p:spPr>
        <p:txBody>
          <a:bodyPr/>
          <a:lstStyle/>
          <a:p>
            <a:r>
              <a:rPr lang="en-US" dirty="0" smtClean="0"/>
              <a:t>Photoelectron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02465" y="915096"/>
            <a:ext cx="472410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Secondary 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pic>
        <p:nvPicPr>
          <p:cNvPr id="4" name="Picture 3" descr="Photoelectron dens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414780"/>
            <a:ext cx="3347720" cy="45825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73233" y="1416538"/>
            <a:ext cx="752229" cy="4581770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53693" y="1690080"/>
            <a:ext cx="771769" cy="395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</a:t>
            </a:r>
          </a:p>
          <a:p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r>
              <a:rPr lang="en-US" sz="1600" dirty="0" smtClean="0"/>
              <a:t>37.5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r>
              <a:rPr lang="en-US" sz="1600" dirty="0" smtClean="0"/>
              <a:t>25</a:t>
            </a:r>
          </a:p>
          <a:p>
            <a:endParaRPr lang="en-US" sz="1600" dirty="0"/>
          </a:p>
          <a:p>
            <a:endParaRPr lang="en-US" sz="1600" dirty="0" smtClean="0"/>
          </a:p>
          <a:p>
            <a:pPr>
              <a:lnSpc>
                <a:spcPct val="80000"/>
              </a:lnSpc>
            </a:pPr>
            <a:endParaRPr lang="en-US" sz="1600" dirty="0"/>
          </a:p>
          <a:p>
            <a:r>
              <a:rPr lang="en-US" sz="1600" dirty="0" smtClean="0"/>
              <a:t>12.5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59710" y="1412466"/>
            <a:ext cx="775677" cy="4616546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65091" y="1711236"/>
            <a:ext cx="771769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</a:t>
            </a:r>
          </a:p>
          <a:p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r>
              <a:rPr lang="en-US" sz="1600" dirty="0" smtClean="0"/>
              <a:t>37.5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 smtClean="0"/>
              <a:t>25</a:t>
            </a:r>
          </a:p>
          <a:p>
            <a:endParaRPr lang="en-US" sz="1600" dirty="0"/>
          </a:p>
          <a:p>
            <a:endParaRPr lang="en-US" sz="1600" dirty="0" smtClean="0"/>
          </a:p>
          <a:p>
            <a:pPr>
              <a:lnSpc>
                <a:spcPct val="60000"/>
              </a:lnSpc>
            </a:pPr>
            <a:endParaRPr lang="en-US" sz="1600" dirty="0"/>
          </a:p>
          <a:p>
            <a:r>
              <a:rPr lang="en-US" sz="1600" dirty="0" smtClean="0"/>
              <a:t>12.5</a:t>
            </a:r>
          </a:p>
          <a:p>
            <a:pPr>
              <a:lnSpc>
                <a:spcPct val="250000"/>
              </a:lnSpc>
            </a:pPr>
            <a:endParaRPr lang="en-US" sz="1600" dirty="0" smtClean="0"/>
          </a:p>
          <a:p>
            <a:pPr>
              <a:lnSpc>
                <a:spcPct val="5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9727" y="5602070"/>
            <a:ext cx="20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se</a:t>
            </a:r>
            <a:r>
              <a:rPr lang="en-US" dirty="0" smtClean="0">
                <a:solidFill>
                  <a:schemeClr val="bg1"/>
                </a:solidFill>
              </a:rPr>
              <a:t>= 105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1825" y="5573026"/>
            <a:ext cx="20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ph</a:t>
            </a:r>
            <a:r>
              <a:rPr lang="en-US" dirty="0" smtClean="0">
                <a:solidFill>
                  <a:schemeClr val="bg1"/>
                </a:solidFill>
              </a:rPr>
              <a:t>= 14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9-03-05 at 22.56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1" y="926616"/>
            <a:ext cx="7527368" cy="5140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9.5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227997" y="2008631"/>
            <a:ext cx="2881923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Secondary </a:t>
            </a:r>
            <a:r>
              <a:rPr lang="en-US" sz="1200" dirty="0" smtClean="0"/>
              <a:t>electrons, </a:t>
            </a:r>
          </a:p>
          <a:p>
            <a:r>
              <a:rPr lang="en-US" sz="1200" dirty="0" smtClean="0"/>
              <a:t>emitted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000" dirty="0" smtClean="0"/>
          </a:p>
          <a:p>
            <a:r>
              <a:rPr lang="en-US" sz="1000" dirty="0" smtClean="0"/>
              <a:t>Photoelectrons, emitted</a:t>
            </a:r>
          </a:p>
          <a:p>
            <a:r>
              <a:rPr lang="en-US" sz="1000" dirty="0" smtClean="0"/>
              <a:t>Ions</a:t>
            </a:r>
          </a:p>
          <a:p>
            <a:r>
              <a:rPr lang="en-US" sz="1000" dirty="0"/>
              <a:t>BS </a:t>
            </a:r>
            <a:r>
              <a:rPr lang="en-US" sz="1000" dirty="0" smtClean="0"/>
              <a:t>electrons</a:t>
            </a:r>
          </a:p>
          <a:p>
            <a:r>
              <a:rPr lang="en-US" sz="1000" dirty="0" smtClean="0"/>
              <a:t>Hot electrons</a:t>
            </a:r>
          </a:p>
          <a:p>
            <a:r>
              <a:rPr lang="en-US" sz="1000" dirty="0" smtClean="0"/>
              <a:t>Photoelectrons</a:t>
            </a:r>
          </a:p>
          <a:p>
            <a:r>
              <a:rPr lang="en-US" sz="1000" dirty="0" smtClean="0"/>
              <a:t>Warm electrons</a:t>
            </a:r>
          </a:p>
          <a:p>
            <a:endParaRPr lang="en-US" sz="1200" dirty="0" smtClean="0"/>
          </a:p>
          <a:p>
            <a:r>
              <a:rPr lang="en-US" sz="1200" dirty="0" smtClean="0"/>
              <a:t>Secondary </a:t>
            </a:r>
            <a:r>
              <a:rPr lang="en-US" sz="1200" dirty="0"/>
              <a:t>electrons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Cold electrons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819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15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– Plasma wake structure, n = 1 cm</a:t>
            </a:r>
            <a:r>
              <a:rPr lang="en-US" sz="2000" baseline="30000" dirty="0" smtClean="0"/>
              <a:t>-3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741" y="1070684"/>
            <a:ext cx="3380884" cy="1501848"/>
          </a:xfrm>
        </p:spPr>
        <p:txBody>
          <a:bodyPr/>
          <a:lstStyle/>
          <a:p>
            <a:r>
              <a:rPr lang="en-US" dirty="0" smtClean="0"/>
              <a:t>Ion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687793" y="1023677"/>
            <a:ext cx="3380884" cy="150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Surface potential (V)</a:t>
            </a:r>
          </a:p>
          <a:p>
            <a:endParaRPr lang="en-US" dirty="0" smtClean="0"/>
          </a:p>
        </p:txBody>
      </p:sp>
      <p:pic>
        <p:nvPicPr>
          <p:cNvPr id="4" name="Picture 3" descr="Ion 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0" y="1522070"/>
            <a:ext cx="4172452" cy="4392855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702101" y="5938193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449" y="5583090"/>
            <a:ext cx="134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</p:txBody>
      </p:sp>
      <p:sp>
        <p:nvSpPr>
          <p:cNvPr id="10" name="Right Arrow 9"/>
          <p:cNvSpPr/>
          <p:nvPr/>
        </p:nvSpPr>
        <p:spPr>
          <a:xfrm rot="10800000">
            <a:off x="2691832" y="5945604"/>
            <a:ext cx="758384" cy="2998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05630" y="5409380"/>
            <a:ext cx="134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Plasma flow direction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Surface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4" y="1515096"/>
            <a:ext cx="3947160" cy="441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12959" y="1520440"/>
            <a:ext cx="581000" cy="4396927"/>
          </a:xfrm>
          <a:prstGeom prst="rect">
            <a:avLst/>
          </a:prstGeom>
          <a:solidFill>
            <a:srgbClr val="FB0B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10396" y="1829135"/>
            <a:ext cx="771769" cy="381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1.2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70000"/>
              </a:lnSpc>
            </a:pPr>
            <a:endParaRPr lang="en-US" sz="1600" dirty="0" smtClean="0"/>
          </a:p>
          <a:p>
            <a:r>
              <a:rPr lang="en-US" sz="1600" dirty="0" smtClean="0"/>
              <a:t>0.9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r>
              <a:rPr lang="en-US" sz="1600" dirty="0" smtClean="0"/>
              <a:t>0.6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r>
              <a:rPr lang="en-US" sz="1600" dirty="0" smtClean="0"/>
              <a:t>0.3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2483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9.5 R</a:t>
            </a:r>
            <a:r>
              <a:rPr lang="en-US" sz="2000" baseline="-25000" dirty="0"/>
              <a:t>J</a:t>
            </a:r>
            <a:r>
              <a:rPr lang="en-US" sz="20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34441" y="974180"/>
            <a:ext cx="3021667" cy="47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Spacecraft potential (V)</a:t>
            </a:r>
          </a:p>
          <a:p>
            <a:endParaRPr lang="en-US" dirty="0" smtClean="0"/>
          </a:p>
        </p:txBody>
      </p:sp>
      <p:pic>
        <p:nvPicPr>
          <p:cNvPr id="5" name="Picture 4" descr="Spacecraft potentia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26" y="1451120"/>
            <a:ext cx="3517547" cy="4613926"/>
          </a:xfrm>
          <a:prstGeom prst="rect">
            <a:avLst/>
          </a:prstGeom>
        </p:spPr>
      </p:pic>
      <p:pic>
        <p:nvPicPr>
          <p:cNvPr id="6" name="Picture 5" descr="Sc pot. vs dist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7" t="5107" b="10681"/>
          <a:stretch/>
        </p:blipFill>
        <p:spPr>
          <a:xfrm>
            <a:off x="590142" y="2347467"/>
            <a:ext cx="4861258" cy="262967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 rot="16200000">
            <a:off x="-1171504" y="2973769"/>
            <a:ext cx="3021667" cy="47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Spacecraft potential (V)</a:t>
            </a:r>
          </a:p>
          <a:p>
            <a:endParaRPr 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96219" y="4987712"/>
            <a:ext cx="3021667" cy="47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Distance (m)</a:t>
            </a:r>
          </a:p>
          <a:p>
            <a:endParaRPr lang="en-US" dirty="0" smtClean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837278" y="3823933"/>
            <a:ext cx="1462527" cy="12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6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 </a:t>
            </a:r>
            <a:r>
              <a:rPr lang="en-US" sz="2000" dirty="0" smtClean="0"/>
              <a:t>– Including non-conductive surfaces, Z93C55 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0679" y="779945"/>
            <a:ext cx="302166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Surface potential (V)</a:t>
            </a:r>
          </a:p>
          <a:p>
            <a:endParaRPr lang="en-US" dirty="0" smtClean="0"/>
          </a:p>
        </p:txBody>
      </p:sp>
      <p:pic>
        <p:nvPicPr>
          <p:cNvPr id="5" name="Picture 4" descr="Surface potentia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03" y="1295912"/>
            <a:ext cx="3572769" cy="4797239"/>
          </a:xfrm>
          <a:prstGeom prst="rect">
            <a:avLst/>
          </a:prstGeom>
        </p:spPr>
      </p:pic>
      <p:pic>
        <p:nvPicPr>
          <p:cNvPr id="8" name="Picture 7" descr="Average surface potential of nodes2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0" b="49394"/>
          <a:stretch/>
        </p:blipFill>
        <p:spPr>
          <a:xfrm>
            <a:off x="162765" y="1894526"/>
            <a:ext cx="4584163" cy="3258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2421" y="2157134"/>
            <a:ext cx="16683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HGA</a:t>
            </a:r>
          </a:p>
          <a:p>
            <a:pPr>
              <a:lnSpc>
                <a:spcPct val="80000"/>
              </a:lnSpc>
            </a:pPr>
            <a:endParaRPr lang="en-US" sz="1200" b="1" dirty="0"/>
          </a:p>
          <a:p>
            <a:pPr>
              <a:lnSpc>
                <a:spcPct val="80000"/>
              </a:lnSpc>
            </a:pPr>
            <a:endParaRPr lang="en-US" sz="1200" b="1" dirty="0" smtClean="0"/>
          </a:p>
          <a:p>
            <a:r>
              <a:rPr lang="en-US" sz="1200" b="1" dirty="0" smtClean="0"/>
              <a:t>Spacecraft body</a:t>
            </a:r>
          </a:p>
          <a:p>
            <a:endParaRPr lang="en-US" sz="1200" b="1" dirty="0" smtClean="0"/>
          </a:p>
          <a:p>
            <a:endParaRPr lang="en-US" sz="1200" b="1" dirty="0" smtClean="0"/>
          </a:p>
          <a:p>
            <a:r>
              <a:rPr lang="en-US" sz="1200" b="1" dirty="0" smtClean="0"/>
              <a:t>Radiators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9661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49" y="896930"/>
            <a:ext cx="3021667" cy="520066"/>
          </a:xfrm>
        </p:spPr>
        <p:txBody>
          <a:bodyPr/>
          <a:lstStyle/>
          <a:p>
            <a:r>
              <a:rPr lang="en-US" dirty="0" smtClean="0"/>
              <a:t>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0679" y="779945"/>
            <a:ext cx="302166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Spacecraft potential (V)</a:t>
            </a:r>
          </a:p>
          <a:p>
            <a:endParaRPr lang="en-US" dirty="0" smtClean="0"/>
          </a:p>
        </p:txBody>
      </p:sp>
      <p:pic>
        <p:nvPicPr>
          <p:cNvPr id="6" name="Picture 5" descr="Electron den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7" y="1349392"/>
            <a:ext cx="3948247" cy="4525687"/>
          </a:xfrm>
          <a:prstGeom prst="rect">
            <a:avLst/>
          </a:prstGeom>
        </p:spPr>
      </p:pic>
      <p:pic>
        <p:nvPicPr>
          <p:cNvPr id="4" name="Picture 3" descr="Spacecraft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13" y="1355189"/>
            <a:ext cx="4457579" cy="44887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3791" y="1344630"/>
            <a:ext cx="581000" cy="4527414"/>
          </a:xfrm>
          <a:prstGeom prst="rect">
            <a:avLst/>
          </a:prstGeom>
          <a:solidFill>
            <a:srgbClr val="FB0B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94204" y="1680525"/>
            <a:ext cx="771769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r>
              <a:rPr lang="en-US" sz="1600" dirty="0" smtClean="0"/>
              <a:t>0.75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r>
              <a:rPr lang="en-US" sz="1600" dirty="0" smtClean="0"/>
              <a:t>0.5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r>
              <a:rPr lang="en-US" sz="1600" dirty="0" smtClean="0"/>
              <a:t>0.25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521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0679" y="779945"/>
            <a:ext cx="302166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Spacecraft potential (V)</a:t>
            </a:r>
          </a:p>
          <a:p>
            <a:endParaRPr lang="en-US" dirty="0" smtClean="0"/>
          </a:p>
        </p:txBody>
      </p:sp>
      <p:pic>
        <p:nvPicPr>
          <p:cNvPr id="4" name="Picture 3" descr="Spacecraft poten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13" y="1355189"/>
            <a:ext cx="4457579" cy="4488751"/>
          </a:xfrm>
          <a:prstGeom prst="rect">
            <a:avLst/>
          </a:prstGeom>
        </p:spPr>
      </p:pic>
      <p:pic>
        <p:nvPicPr>
          <p:cNvPr id="9" name="Picture 8" descr="Linear potential2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3" y="2119131"/>
            <a:ext cx="4486675" cy="2834324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019625" y="4975383"/>
            <a:ext cx="3021667" cy="47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Distance (m)</a:t>
            </a:r>
          </a:p>
          <a:p>
            <a:endParaRPr lang="en-US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 rot="16200000">
            <a:off x="-1159174" y="2949111"/>
            <a:ext cx="3021667" cy="475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Spacecraft potential (V)</a:t>
            </a:r>
          </a:p>
          <a:p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302944" y="3485267"/>
            <a:ext cx="1462527" cy="1282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2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J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4765" b="7244"/>
          <a:stretch/>
        </p:blipFill>
        <p:spPr>
          <a:xfrm>
            <a:off x="251659" y="4736353"/>
            <a:ext cx="5356647" cy="1628588"/>
          </a:xfrm>
          <a:prstGeom prst="rect">
            <a:avLst/>
          </a:prstGeom>
        </p:spPr>
      </p:pic>
      <p:pic>
        <p:nvPicPr>
          <p:cNvPr id="4" name="Picture 3" descr="JM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11" y="773169"/>
            <a:ext cx="3275170" cy="3113784"/>
          </a:xfrm>
          <a:prstGeom prst="rect">
            <a:avLst/>
          </a:prstGeom>
        </p:spPr>
      </p:pic>
      <p:pic>
        <p:nvPicPr>
          <p:cNvPr id="6" name="Picture 5" descr="JM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11378" r="22166" b="11893"/>
          <a:stretch/>
        </p:blipFill>
        <p:spPr>
          <a:xfrm>
            <a:off x="5495262" y="3451412"/>
            <a:ext cx="3006269" cy="281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</a:t>
            </a:r>
            <a:r>
              <a:rPr lang="en-US" sz="2000" dirty="0"/>
              <a:t>– </a:t>
            </a:r>
            <a:r>
              <a:rPr lang="en-US" sz="2000" dirty="0" smtClean="0"/>
              <a:t>Juice spacecraft model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89584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Black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(grey), s/c body, UVS, J-MAG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ITO coating (blue), solar panels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White paint Z93C55 (white), HGA, radiators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White paint PSG 120FD (purple), PEP</a:t>
            </a:r>
            <a:r>
              <a:rPr lang="en-US" sz="1200" dirty="0"/>
              <a:t> </a:t>
            </a:r>
            <a:r>
              <a:rPr lang="en-US" sz="1200" dirty="0" smtClean="0"/>
              <a:t>card rack radiator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 smtClean="0"/>
              <a:t>Electrodag</a:t>
            </a:r>
            <a:r>
              <a:rPr lang="en-US" sz="1200" dirty="0" smtClean="0"/>
              <a:t> 501 (brown), GALA, PEP/JNA, PEP/JDC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 smtClean="0"/>
              <a:t>Enbio</a:t>
            </a:r>
            <a:r>
              <a:rPr lang="en-US" sz="1200" dirty="0" smtClean="0"/>
              <a:t> </a:t>
            </a:r>
            <a:r>
              <a:rPr lang="en-US" sz="1200" dirty="0" err="1" smtClean="0"/>
              <a:t>SolarBlack</a:t>
            </a:r>
            <a:r>
              <a:rPr lang="en-US" sz="1200" dirty="0" smtClean="0"/>
              <a:t> (green), MLI around main engine, thrusters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Gold equivalent (yellow), PEP/NIM detector, PEP/JENI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Titanium (black), RPWI/Langmuir probes and booms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Steel (red), MGA, SWI, main engine nozzle</a:t>
            </a:r>
          </a:p>
          <a:p>
            <a:pPr marL="1692275" lvl="2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2243" y="872283"/>
            <a:ext cx="10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0020" y="3905660"/>
            <a:ext cx="10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6981" y="5888488"/>
            <a:ext cx="85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3" name="Picture 12" descr="JM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" y="3049091"/>
            <a:ext cx="4504220" cy="1735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2306" y="4387067"/>
            <a:ext cx="85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4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78003" y="4855309"/>
            <a:ext cx="5392615" cy="1357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9-03-05 at 22.1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9" y="1014116"/>
            <a:ext cx="7239000" cy="48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5585" y="1514787"/>
            <a:ext cx="2881923" cy="4022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Secondary </a:t>
            </a:r>
            <a:r>
              <a:rPr lang="en-US" sz="1200" dirty="0" smtClean="0"/>
              <a:t>electrons, </a:t>
            </a:r>
          </a:p>
          <a:p>
            <a:r>
              <a:rPr lang="en-US" sz="1200" dirty="0" smtClean="0"/>
              <a:t>emitted</a:t>
            </a:r>
          </a:p>
          <a:p>
            <a:r>
              <a:rPr lang="en-US" sz="1200" dirty="0" smtClean="0"/>
              <a:t>Photoelectrons,</a:t>
            </a:r>
          </a:p>
          <a:p>
            <a:r>
              <a:rPr lang="en-US" sz="1200" dirty="0" smtClean="0"/>
              <a:t>emitted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Ions</a:t>
            </a:r>
          </a:p>
          <a:p>
            <a:r>
              <a:rPr lang="en-US" sz="1000" dirty="0"/>
              <a:t>BS </a:t>
            </a:r>
            <a:r>
              <a:rPr lang="en-US" sz="1000" dirty="0" smtClean="0"/>
              <a:t>electrons</a:t>
            </a:r>
          </a:p>
          <a:p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1200" dirty="0" smtClean="0"/>
              <a:t>Hot electrons</a:t>
            </a:r>
          </a:p>
          <a:p>
            <a:pPr>
              <a:lnSpc>
                <a:spcPct val="120000"/>
              </a:lnSpc>
            </a:pPr>
            <a:r>
              <a:rPr lang="en-US" sz="1200" dirty="0" smtClean="0"/>
              <a:t>Warm electrons</a:t>
            </a:r>
          </a:p>
          <a:p>
            <a:r>
              <a:rPr lang="en-US" sz="1200" dirty="0" smtClean="0"/>
              <a:t>Cold electrons</a:t>
            </a:r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Photoelectrons</a:t>
            </a:r>
          </a:p>
          <a:p>
            <a:r>
              <a:rPr lang="en-US" sz="1200" dirty="0" smtClean="0"/>
              <a:t>Secondary electrons</a:t>
            </a:r>
          </a:p>
          <a:p>
            <a:endParaRPr lang="en-US" sz="1200" dirty="0" smtClean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4204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477672" cy="400110"/>
          </a:xfrm>
        </p:spPr>
        <p:txBody>
          <a:bodyPr/>
          <a:lstStyle/>
          <a:p>
            <a:r>
              <a:rPr lang="en-US" sz="2000" dirty="0" smtClean="0"/>
              <a:t>Results 26.3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– Plasma wake structure, 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=0.12 cm</a:t>
            </a:r>
            <a:r>
              <a:rPr lang="en-US" sz="2000" baseline="30000" dirty="0" smtClean="0"/>
              <a:t>-3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501" y="1070684"/>
            <a:ext cx="3380884" cy="1501848"/>
          </a:xfrm>
        </p:spPr>
        <p:txBody>
          <a:bodyPr/>
          <a:lstStyle/>
          <a:p>
            <a:r>
              <a:rPr lang="en-US" dirty="0" smtClean="0"/>
              <a:t>Ion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687793" y="1023677"/>
            <a:ext cx="3380884" cy="150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Surface potential (V)</a:t>
            </a:r>
          </a:p>
          <a:p>
            <a:endParaRPr lang="en-US" dirty="0" smtClean="0"/>
          </a:p>
        </p:txBody>
      </p:sp>
      <p:pic>
        <p:nvPicPr>
          <p:cNvPr id="5" name="Picture 4" descr="n_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491201"/>
            <a:ext cx="3688080" cy="4576604"/>
          </a:xfrm>
          <a:prstGeom prst="rect">
            <a:avLst/>
          </a:prstGeom>
        </p:spPr>
      </p:pic>
      <p:pic>
        <p:nvPicPr>
          <p:cNvPr id="6" name="Picture 5" descr="Surface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64" y="1506927"/>
            <a:ext cx="3498155" cy="457170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702101" y="6100313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6473" y="5772230"/>
            <a:ext cx="134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</p:txBody>
      </p:sp>
      <p:sp>
        <p:nvSpPr>
          <p:cNvPr id="10" name="Right Arrow 9"/>
          <p:cNvSpPr/>
          <p:nvPr/>
        </p:nvSpPr>
        <p:spPr>
          <a:xfrm rot="10800000">
            <a:off x="2691832" y="6107724"/>
            <a:ext cx="758384" cy="2998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05630" y="5612030"/>
            <a:ext cx="134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Plasma flow direction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2474" y="1490008"/>
            <a:ext cx="718021" cy="4574727"/>
          </a:xfrm>
          <a:prstGeom prst="rect">
            <a:avLst/>
          </a:prstGeom>
          <a:solidFill>
            <a:srgbClr val="FB0B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39633" y="1787804"/>
            <a:ext cx="771769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0.18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 smtClean="0"/>
          </a:p>
          <a:p>
            <a:r>
              <a:rPr lang="en-US" sz="1600" dirty="0" smtClean="0"/>
              <a:t>0.135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20000"/>
              </a:lnSpc>
            </a:pPr>
            <a:endParaRPr lang="en-US" sz="1600" dirty="0" smtClean="0"/>
          </a:p>
          <a:p>
            <a:r>
              <a:rPr lang="en-US" sz="1600" dirty="0" smtClean="0"/>
              <a:t>0.09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/>
          </a:p>
          <a:p>
            <a:r>
              <a:rPr lang="en-US" sz="1600" dirty="0" smtClean="0"/>
              <a:t>0.045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2498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078" y="884103"/>
            <a:ext cx="3680529" cy="526887"/>
          </a:xfrm>
        </p:spPr>
        <p:txBody>
          <a:bodyPr>
            <a:normAutofit/>
          </a:bodyPr>
          <a:lstStyle/>
          <a:p>
            <a:r>
              <a:rPr lang="en-US" dirty="0" smtClean="0"/>
              <a:t>Photoelectron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n_p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6" y="1394460"/>
            <a:ext cx="3916447" cy="4673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78008" y="1392464"/>
            <a:ext cx="603205" cy="4671786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27978" y="1646701"/>
            <a:ext cx="771769" cy="41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0.12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 smtClean="0"/>
          </a:p>
          <a:p>
            <a:r>
              <a:rPr lang="en-US" sz="1600" dirty="0" smtClean="0"/>
              <a:t>0.09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40000"/>
              </a:lnSpc>
            </a:pPr>
            <a:endParaRPr lang="en-US" sz="1600" dirty="0" smtClean="0"/>
          </a:p>
          <a:p>
            <a:r>
              <a:rPr lang="en-US" sz="1600" dirty="0" smtClean="0"/>
              <a:t>0.06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40000"/>
              </a:lnSpc>
            </a:pPr>
            <a:endParaRPr lang="en-US" sz="1600" dirty="0"/>
          </a:p>
          <a:p>
            <a:r>
              <a:rPr lang="en-US" sz="1600" dirty="0" smtClean="0"/>
              <a:t>0.03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1825" y="5573026"/>
            <a:ext cx="20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ph</a:t>
            </a:r>
            <a:r>
              <a:rPr lang="en-US" dirty="0" smtClean="0">
                <a:solidFill>
                  <a:schemeClr val="bg1"/>
                </a:solidFill>
              </a:rPr>
              <a:t>= 15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Secondary n_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27" y="1392069"/>
            <a:ext cx="3826186" cy="46852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113249" y="1395274"/>
            <a:ext cx="687104" cy="4680396"/>
          </a:xfrm>
          <a:prstGeom prst="rect">
            <a:avLst/>
          </a:prstGeom>
          <a:solidFill>
            <a:srgbClr val="1004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7537" y="1716442"/>
            <a:ext cx="771769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0.12</a:t>
            </a:r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0.09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 smtClean="0"/>
              <a:t>0.06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/>
          </a:p>
          <a:p>
            <a:r>
              <a:rPr lang="en-US" sz="1600" dirty="0" smtClean="0"/>
              <a:t>0.03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96427" y="928927"/>
            <a:ext cx="400335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Secondary electron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606877" y="5604788"/>
            <a:ext cx="20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</a:t>
            </a:r>
            <a:r>
              <a:rPr lang="en-US" baseline="-25000" dirty="0" err="1" smtClean="0">
                <a:solidFill>
                  <a:schemeClr val="bg1"/>
                </a:solidFill>
              </a:rPr>
              <a:t>se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cm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17860" y="5787515"/>
            <a:ext cx="603205" cy="27748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91205" y="1395439"/>
            <a:ext cx="603205" cy="27748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</a:t>
            </a:r>
            <a:r>
              <a:rPr lang="en-US" sz="2000" dirty="0"/>
              <a:t>, </a:t>
            </a:r>
            <a:r>
              <a:rPr lang="en-US" sz="2000" dirty="0" smtClean="0"/>
              <a:t>full PIC </a:t>
            </a:r>
            <a:endParaRPr lang="en-US" sz="2000" dirty="0"/>
          </a:p>
        </p:txBody>
      </p:sp>
      <p:pic>
        <p:nvPicPr>
          <p:cNvPr id="6" name="Picture 5" descr="Screen Shot 2019-03-06 at 15.0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" y="957675"/>
            <a:ext cx="7048500" cy="500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7993" y="1655936"/>
            <a:ext cx="2881923" cy="401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Photoelectrons, </a:t>
            </a:r>
          </a:p>
          <a:p>
            <a:r>
              <a:rPr lang="en-US" sz="1200" dirty="0"/>
              <a:t>e</a:t>
            </a:r>
            <a:r>
              <a:rPr lang="en-US" sz="1200" dirty="0" smtClean="0"/>
              <a:t>mitted</a:t>
            </a:r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Secondary electrons,</a:t>
            </a:r>
          </a:p>
          <a:p>
            <a:r>
              <a:rPr lang="en-US" sz="1200" dirty="0"/>
              <a:t>e</a:t>
            </a:r>
            <a:r>
              <a:rPr lang="en-US" sz="1200" dirty="0" smtClean="0"/>
              <a:t>mitted</a:t>
            </a:r>
          </a:p>
          <a:p>
            <a:endParaRPr lang="en-US" sz="1000" dirty="0"/>
          </a:p>
          <a:p>
            <a:r>
              <a:rPr lang="en-US" sz="1000" dirty="0" smtClean="0"/>
              <a:t>Ions</a:t>
            </a:r>
          </a:p>
          <a:p>
            <a:r>
              <a:rPr lang="en-US" sz="1000" dirty="0"/>
              <a:t>BS </a:t>
            </a:r>
            <a:r>
              <a:rPr lang="en-US" sz="1000" dirty="0" smtClean="0"/>
              <a:t>electrons</a:t>
            </a: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1000" dirty="0" smtClean="0"/>
              <a:t>Hot electrons</a:t>
            </a:r>
          </a:p>
          <a:p>
            <a:pPr>
              <a:lnSpc>
                <a:spcPct val="120000"/>
              </a:lnSpc>
            </a:pPr>
            <a:r>
              <a:rPr lang="en-US" sz="1000" dirty="0" smtClean="0"/>
              <a:t>Cold electrons</a:t>
            </a:r>
          </a:p>
          <a:p>
            <a:r>
              <a:rPr lang="en-US" sz="1000" dirty="0" smtClean="0"/>
              <a:t>Warm electrons</a:t>
            </a:r>
            <a:endParaRPr lang="en-US" sz="1000" dirty="0"/>
          </a:p>
          <a:p>
            <a:endParaRPr lang="en-US" sz="1200" dirty="0" smtClean="0"/>
          </a:p>
          <a:p>
            <a:r>
              <a:rPr lang="en-US" sz="1200" dirty="0" smtClean="0"/>
              <a:t>Secondary electrons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  <a:p>
            <a:pPr>
              <a:lnSpc>
                <a:spcPct val="130000"/>
              </a:lnSpc>
            </a:pPr>
            <a:endParaRPr lang="en-US" sz="1200" dirty="0" smtClean="0"/>
          </a:p>
          <a:p>
            <a:r>
              <a:rPr lang="en-US" sz="1200" dirty="0" smtClean="0"/>
              <a:t>Photoelectrons</a:t>
            </a:r>
          </a:p>
          <a:p>
            <a:endParaRPr lang="en-US" sz="1200" dirty="0" smtClean="0"/>
          </a:p>
          <a:p>
            <a:endParaRPr lang="en-US" sz="1100" dirty="0"/>
          </a:p>
        </p:txBody>
      </p:sp>
      <p:sp>
        <p:nvSpPr>
          <p:cNvPr id="7" name="Left Brace 6"/>
          <p:cNvSpPr/>
          <p:nvPr/>
        </p:nvSpPr>
        <p:spPr>
          <a:xfrm>
            <a:off x="7083778" y="3259667"/>
            <a:ext cx="268110" cy="860777"/>
          </a:xfrm>
          <a:prstGeom prst="leftBrace">
            <a:avLst>
              <a:gd name="adj1" fmla="val 1969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083778" y="2977444"/>
            <a:ext cx="183444" cy="2398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55555" y="3993444"/>
            <a:ext cx="225778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2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Europa’s ionosphere </a:t>
            </a:r>
            <a:r>
              <a:rPr lang="mr-IN" sz="2000" dirty="0" smtClean="0"/>
              <a:t>–</a:t>
            </a:r>
            <a:r>
              <a:rPr lang="en-US" sz="2000" dirty="0" smtClean="0"/>
              <a:t> ion wake</a:t>
            </a:r>
            <a:endParaRPr lang="en-US" sz="2000" dirty="0"/>
          </a:p>
        </p:txBody>
      </p:sp>
      <p:pic>
        <p:nvPicPr>
          <p:cNvPr id="5" name="Picture 4" descr="Screen Shot 2019-10-28 at 12.08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64" y="754846"/>
            <a:ext cx="6199902" cy="54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43588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</a:t>
            </a:r>
            <a:r>
              <a:rPr lang="en-US" dirty="0"/>
              <a:t>i</a:t>
            </a:r>
            <a:r>
              <a:rPr lang="en-US" dirty="0" smtClean="0"/>
              <a:t>onosphere of Europa at 403 km (2 flybys),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E</a:t>
            </a:r>
            <a:r>
              <a:rPr lang="en-US" dirty="0" smtClean="0"/>
              <a:t> = 1562 km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35510"/>
              </p:ext>
            </p:extLst>
          </p:nvPr>
        </p:nvGraphicFramePr>
        <p:xfrm>
          <a:off x="599702" y="1284723"/>
          <a:ext cx="7972522" cy="464143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93577"/>
                <a:gridCol w="1088350"/>
                <a:gridCol w="2525739"/>
                <a:gridCol w="3264856"/>
              </a:tblGrid>
              <a:tr h="3483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Estimate</a:t>
                      </a:r>
                      <a:r>
                        <a:rPr lang="en-US" sz="1200" baseline="0" dirty="0" smtClean="0"/>
                        <a:t> and range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Reference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10368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r>
                        <a:rPr lang="en-US" sz="1200" baseline="-25000" dirty="0" smtClean="0"/>
                        <a:t>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 cm</a:t>
                      </a:r>
                      <a:r>
                        <a:rPr lang="en-US" sz="1200" baseline="30000" dirty="0" smtClean="0"/>
                        <a:t>-3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2500 (200-5000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from occultation), 110 (E6</a:t>
                      </a:r>
                      <a:r>
                        <a:rPr lang="en-US" sz="1200" baseline="0" dirty="0" smtClean="0"/>
                        <a:t> at</a:t>
                      </a:r>
                      <a:r>
                        <a:rPr lang="en-US" sz="1200" dirty="0" smtClean="0"/>
                        <a:t> 586</a:t>
                      </a:r>
                      <a:r>
                        <a:rPr lang="en-US" sz="1200" baseline="0" dirty="0" smtClean="0"/>
                        <a:t> km),</a:t>
                      </a:r>
                      <a:r>
                        <a:rPr lang="en-US" sz="1200" dirty="0" smtClean="0"/>
                        <a:t> 110 (E6 at 586</a:t>
                      </a:r>
                      <a:r>
                        <a:rPr lang="en-US" sz="1200" baseline="0" dirty="0" smtClean="0"/>
                        <a:t> km</a:t>
                      </a:r>
                      <a:r>
                        <a:rPr lang="en-US" sz="1200" dirty="0" smtClean="0"/>
                        <a:t>) 600 (E12 at 201 km, possible plume) and 40 (E26)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Kliore</a:t>
                      </a:r>
                      <a:r>
                        <a:rPr lang="en-US" sz="1200" baseline="0" dirty="0" smtClean="0"/>
                        <a:t> et al. 1997, </a:t>
                      </a:r>
                      <a:r>
                        <a:rPr lang="en-US" sz="1200" baseline="0" dirty="0" err="1" smtClean="0"/>
                        <a:t>Gurnett</a:t>
                      </a:r>
                      <a:r>
                        <a:rPr lang="en-US" sz="1200" baseline="0" dirty="0" smtClean="0"/>
                        <a:t> et al. 1998, </a:t>
                      </a:r>
                      <a:r>
                        <a:rPr lang="en-US" sz="1200" baseline="0" dirty="0" err="1" smtClean="0"/>
                        <a:t>Kurth</a:t>
                      </a:r>
                      <a:r>
                        <a:rPr lang="en-US" sz="1200" baseline="0" dirty="0" smtClean="0"/>
                        <a:t> et al. 2001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192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</a:t>
                      </a:r>
                      <a:r>
                        <a:rPr lang="en-US" sz="1200" baseline="-25000" dirty="0" smtClean="0"/>
                        <a:t>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 eV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 (E4)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087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Rubin et al. 2015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5552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r>
                        <a:rPr lang="en-US" sz="1200" baseline="-25000" dirty="0" smtClean="0"/>
                        <a:t>i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200 cm</a:t>
                      </a:r>
                      <a:r>
                        <a:rPr lang="en-US" sz="1200" baseline="30000" dirty="0" smtClean="0"/>
                        <a:t>-3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n</a:t>
                      </a:r>
                      <a:r>
                        <a:rPr lang="en-US" sz="1200" baseline="-25000" dirty="0" err="1" smtClean="0"/>
                        <a:t>i</a:t>
                      </a:r>
                      <a:r>
                        <a:rPr lang="en-US" sz="1200" baseline="0" dirty="0" smtClean="0"/>
                        <a:t> ≈ n</a:t>
                      </a:r>
                      <a:r>
                        <a:rPr lang="en-US" sz="1200" baseline="-25000" dirty="0" smtClean="0"/>
                        <a:t>e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 (E06 at 586 km), 25 (E4 and E26)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Paterson et al. 1999, Rubin et al. 2015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48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</a:t>
                      </a:r>
                      <a:r>
                        <a:rPr lang="en-US" sz="1200" baseline="-25000" dirty="0" smtClean="0"/>
                        <a:t>i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90 </a:t>
                      </a:r>
                      <a:r>
                        <a:rPr lang="en-US" sz="1200" dirty="0" err="1" smtClean="0"/>
                        <a:t>eV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260 (E06 at 586 km),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90 (E4)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Paterson et al. 1999, Rubin et al. 2015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2661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r>
                        <a:rPr lang="en-US" sz="1200" baseline="-25000" dirty="0" smtClean="0"/>
                        <a:t>i,θ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60 km/s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 (E4)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Rubin et al. 2015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Ion species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baseline="0" dirty="0" smtClean="0"/>
                        <a:t>, O</a:t>
                      </a:r>
                      <a:r>
                        <a:rPr lang="en-US" sz="1200" baseline="30000" dirty="0" smtClean="0"/>
                        <a:t>+ </a:t>
                      </a:r>
                      <a:r>
                        <a:rPr lang="en-US" sz="1200" baseline="0" dirty="0" smtClean="0"/>
                        <a:t>(above ~300 km)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Paterson et al. 1999,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Rubin et al. 2015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37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|</a:t>
                      </a:r>
                      <a:r>
                        <a:rPr lang="en-US" sz="1200" baseline="0" dirty="0" err="1" smtClean="0"/>
                        <a:t>v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-25000" dirty="0" smtClean="0"/>
                        <a:t>/c</a:t>
                      </a:r>
                      <a:r>
                        <a:rPr lang="en-US" sz="1200" baseline="0" dirty="0" smtClean="0"/>
                        <a:t>|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17.2 km/s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Crema</a:t>
                      </a:r>
                      <a:r>
                        <a:rPr lang="en-US" sz="1200" dirty="0" smtClean="0"/>
                        <a:t> 3.2 trajectory data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47130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Ambient Jovian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B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420 </a:t>
                      </a:r>
                      <a:r>
                        <a:rPr lang="en-US" sz="1200" dirty="0" err="1" smtClean="0"/>
                        <a:t>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420, 440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Showman</a:t>
                      </a:r>
                      <a:r>
                        <a:rPr lang="en-US" sz="1200" baseline="0" dirty="0" smtClean="0"/>
                        <a:t> and </a:t>
                      </a:r>
                      <a:r>
                        <a:rPr lang="en-US" sz="1200" baseline="0" dirty="0" err="1" smtClean="0"/>
                        <a:t>Malhotra</a:t>
                      </a:r>
                      <a:r>
                        <a:rPr lang="en-US" sz="1200" baseline="0" dirty="0" smtClean="0"/>
                        <a:t> 1999, </a:t>
                      </a:r>
                      <a:r>
                        <a:rPr lang="en-US" sz="1200" dirty="0" err="1" smtClean="0"/>
                        <a:t>Kivelson</a:t>
                      </a:r>
                      <a:r>
                        <a:rPr lang="en-US" sz="1200" dirty="0" smtClean="0"/>
                        <a:t> Moon/magnetosphere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workhop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2019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31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Piled-up magnetic field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480 </a:t>
                      </a:r>
                      <a:r>
                        <a:rPr lang="en-US" sz="1200" dirty="0" err="1" smtClean="0"/>
                        <a:t>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 (E4), 480 (at 513 km)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087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Rubin et al. 2015, </a:t>
                      </a:r>
                      <a:r>
                        <a:rPr lang="en-US" sz="1200" dirty="0" err="1" smtClean="0"/>
                        <a:t>Kivelson</a:t>
                      </a:r>
                      <a:r>
                        <a:rPr lang="en-US" sz="1200" dirty="0" smtClean="0"/>
                        <a:t> Moon/magnetosphere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workhop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2019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55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643588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</a:t>
            </a:r>
            <a:r>
              <a:rPr lang="en-US" dirty="0"/>
              <a:t>i</a:t>
            </a:r>
            <a:r>
              <a:rPr lang="en-US" dirty="0" smtClean="0"/>
              <a:t>onosphere of Ganymede at 401 km (1.15 R</a:t>
            </a:r>
            <a:r>
              <a:rPr lang="en-US" baseline="-25000" dirty="0" smtClean="0"/>
              <a:t>G</a:t>
            </a:r>
            <a:r>
              <a:rPr lang="en-US" dirty="0" smtClean="0"/>
              <a:t>), G1 and G2, </a:t>
            </a:r>
            <a:r>
              <a:rPr lang="en-US" dirty="0"/>
              <a:t>R</a:t>
            </a:r>
            <a:r>
              <a:rPr lang="en-US" baseline="-25000" dirty="0" smtClean="0"/>
              <a:t>G</a:t>
            </a:r>
            <a:r>
              <a:rPr lang="en-US" dirty="0" smtClean="0"/>
              <a:t> = 2631.2 (or 2634.1) km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79490"/>
              </p:ext>
            </p:extLst>
          </p:nvPr>
        </p:nvGraphicFramePr>
        <p:xfrm>
          <a:off x="599702" y="1276083"/>
          <a:ext cx="7972522" cy="482431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93577"/>
                <a:gridCol w="1088350"/>
                <a:gridCol w="2525739"/>
                <a:gridCol w="3264856"/>
              </a:tblGrid>
              <a:tr h="3483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Parameter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Value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Estimate</a:t>
                      </a:r>
                      <a:r>
                        <a:rPr lang="en-US" sz="1200" baseline="0" dirty="0" smtClean="0"/>
                        <a:t> and range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Reference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10368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r>
                        <a:rPr lang="en-US" sz="1200" baseline="-25000" dirty="0" smtClean="0"/>
                        <a:t>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cm</a:t>
                      </a:r>
                      <a:r>
                        <a:rPr lang="en-US" sz="1200" baseline="30000" dirty="0" smtClean="0"/>
                        <a:t>-3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40-50 (at 835 km), 115, 100 (at 835 km)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Gurnett</a:t>
                      </a:r>
                      <a:r>
                        <a:rPr lang="en-US" sz="1200" dirty="0" smtClean="0"/>
                        <a:t> et al. 1996, </a:t>
                      </a:r>
                      <a:r>
                        <a:rPr lang="en-US" sz="1200" dirty="0" err="1" smtClean="0"/>
                        <a:t>Eviatar</a:t>
                      </a:r>
                      <a:r>
                        <a:rPr lang="en-US" sz="1200" dirty="0" smtClean="0"/>
                        <a:t> et al. 2001, </a:t>
                      </a:r>
                      <a:r>
                        <a:rPr lang="en-US" sz="1200" dirty="0" err="1" smtClean="0"/>
                        <a:t>Collinson</a:t>
                      </a:r>
                      <a:r>
                        <a:rPr lang="en-US" sz="1200" dirty="0" smtClean="0"/>
                        <a:t> et al. 2018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1926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</a:t>
                      </a:r>
                      <a:r>
                        <a:rPr lang="en-US" sz="1200" baseline="-25000" dirty="0" smtClean="0"/>
                        <a:t>e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</a:t>
                      </a:r>
                      <a:r>
                        <a:rPr lang="en-US" sz="1200" dirty="0" err="1" smtClean="0"/>
                        <a:t>eV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087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cs typeface="Helvetica"/>
                        </a:rPr>
                        <a:t>Discussion with Ronan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+mn-lt"/>
                          <a:cs typeface="Helvetica"/>
                        </a:rPr>
                        <a:t>Modolo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5552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</a:t>
                      </a:r>
                      <a:r>
                        <a:rPr lang="en-US" sz="1200" baseline="-25000" dirty="0" smtClean="0"/>
                        <a:t>i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cm</a:t>
                      </a:r>
                      <a:r>
                        <a:rPr lang="en-US" sz="1200" baseline="30000" dirty="0" smtClean="0"/>
                        <a:t>-3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n</a:t>
                      </a:r>
                      <a:r>
                        <a:rPr lang="en-US" sz="1200" baseline="-25000" dirty="0" err="1" smtClean="0"/>
                        <a:t>i</a:t>
                      </a:r>
                      <a:r>
                        <a:rPr lang="en-US" sz="1200" baseline="0" dirty="0" smtClean="0"/>
                        <a:t> ≈ n</a:t>
                      </a:r>
                      <a:r>
                        <a:rPr lang="en-US" sz="1200" baseline="-25000" dirty="0" smtClean="0"/>
                        <a:t>e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10-60 (simulated)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Carnielli</a:t>
                      </a:r>
                      <a:r>
                        <a:rPr lang="en-US" sz="1200" baseline="0" dirty="0" smtClean="0"/>
                        <a:t> et al. 2019</a:t>
                      </a:r>
                      <a:endParaRPr lang="en-US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48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</a:t>
                      </a:r>
                      <a:r>
                        <a:rPr lang="en-US" sz="1200" baseline="-25000" dirty="0" smtClean="0"/>
                        <a:t>i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</a:t>
                      </a:r>
                      <a:r>
                        <a:rPr lang="en-US" sz="1200" dirty="0" err="1" smtClean="0"/>
                        <a:t>eV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~50, ~800-3000 (simulated)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Jia</a:t>
                      </a:r>
                      <a:r>
                        <a:rPr lang="en-US" sz="1200" dirty="0" smtClean="0"/>
                        <a:t> et al. 2009, </a:t>
                      </a:r>
                      <a:r>
                        <a:rPr lang="en-US" sz="1200" dirty="0" err="1" smtClean="0"/>
                        <a:t>Carnielli</a:t>
                      </a:r>
                      <a:r>
                        <a:rPr lang="en-US" sz="1200" baseline="0" dirty="0" smtClean="0"/>
                        <a:t> et al. 2019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2661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</a:t>
                      </a:r>
                      <a:r>
                        <a:rPr lang="en-US" sz="1200" baseline="-25000" dirty="0" smtClean="0"/>
                        <a:t>i,θ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65 km/s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~50-80 (simulated) 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Carnielli</a:t>
                      </a:r>
                      <a:r>
                        <a:rPr lang="en-US" sz="1200" dirty="0" smtClean="0"/>
                        <a:t> et al. 2019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Ion species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O2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O2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baseline="0" dirty="0" smtClean="0"/>
                        <a:t>, </a:t>
                      </a:r>
                      <a:r>
                        <a:rPr lang="en-US" sz="1200" dirty="0" smtClean="0"/>
                        <a:t>O2</a:t>
                      </a:r>
                      <a:r>
                        <a:rPr lang="en-US" sz="1200" baseline="30000" dirty="0" smtClean="0"/>
                        <a:t>+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Eviatar</a:t>
                      </a:r>
                      <a:r>
                        <a:rPr lang="en-US" sz="1200" dirty="0" smtClean="0"/>
                        <a:t> et al. 2001, </a:t>
                      </a:r>
                      <a:r>
                        <a:rPr lang="en-US" sz="1200" dirty="0" err="1" smtClean="0"/>
                        <a:t>Carnielli</a:t>
                      </a:r>
                      <a:r>
                        <a:rPr lang="en-US" sz="1200" dirty="0" smtClean="0"/>
                        <a:t> et al. 2019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37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|</a:t>
                      </a:r>
                      <a:r>
                        <a:rPr lang="en-US" sz="1200" baseline="0" dirty="0" err="1" smtClean="0"/>
                        <a:t>v</a:t>
                      </a:r>
                      <a:r>
                        <a:rPr lang="en-US" sz="1200" baseline="-25000" dirty="0" err="1" smtClean="0"/>
                        <a:t>s</a:t>
                      </a:r>
                      <a:r>
                        <a:rPr lang="en-US" sz="1200" baseline="-25000" dirty="0" smtClean="0"/>
                        <a:t>/c</a:t>
                      </a:r>
                      <a:r>
                        <a:rPr lang="en-US" sz="1200" baseline="0" dirty="0" smtClean="0"/>
                        <a:t>|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 km/s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Crema</a:t>
                      </a:r>
                      <a:r>
                        <a:rPr lang="en-US" sz="1200" dirty="0" smtClean="0"/>
                        <a:t> 3.2 trajectory data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47130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Ambient Jovian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B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+mn-lt"/>
                          <a:cs typeface="Helvetica"/>
                        </a:rPr>
                        <a:t>120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+mn-lt"/>
                          <a:cs typeface="Helvetica"/>
                        </a:rPr>
                        <a:t>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120, 120</a:t>
                      </a:r>
                      <a:endParaRPr lang="en-US" sz="12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Showman</a:t>
                      </a:r>
                      <a:r>
                        <a:rPr lang="en-US" sz="1200" baseline="0" dirty="0" smtClean="0"/>
                        <a:t> and </a:t>
                      </a:r>
                      <a:r>
                        <a:rPr lang="en-US" sz="1200" baseline="0" dirty="0" err="1" smtClean="0"/>
                        <a:t>Malhotra</a:t>
                      </a:r>
                      <a:r>
                        <a:rPr lang="en-US" sz="1200" baseline="0" dirty="0" smtClean="0"/>
                        <a:t> 1999, </a:t>
                      </a:r>
                      <a:r>
                        <a:rPr lang="en-US" sz="1200" dirty="0" err="1" smtClean="0"/>
                        <a:t>Kivelson</a:t>
                      </a:r>
                      <a:r>
                        <a:rPr lang="en-US" sz="1200" dirty="0" smtClean="0"/>
                        <a:t> Moon/magnetosphere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workhop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2019</a:t>
                      </a:r>
                      <a:endParaRPr lang="en-US" sz="120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631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Closed</a:t>
                      </a:r>
                      <a:r>
                        <a:rPr lang="en-US" sz="1200" baseline="0" dirty="0" smtClean="0"/>
                        <a:t> magnetic field lines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 </a:t>
                      </a:r>
                      <a:r>
                        <a:rPr lang="en-US" sz="1200" dirty="0" err="1" smtClean="0"/>
                        <a:t>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</a:t>
                      </a:r>
                      <a:r>
                        <a:rPr lang="en-US" sz="1200" baseline="-25000" dirty="0" err="1" smtClean="0"/>
                        <a:t>eq</a:t>
                      </a:r>
                      <a:r>
                        <a:rPr lang="en-US" sz="1200" baseline="0" dirty="0" smtClean="0"/>
                        <a:t> = 719 </a:t>
                      </a:r>
                      <a:r>
                        <a:rPr lang="en-US" sz="1200" baseline="0" dirty="0" err="1" smtClean="0"/>
                        <a:t>nT</a:t>
                      </a:r>
                      <a:r>
                        <a:rPr lang="en-US" sz="1200" baseline="0" dirty="0" smtClean="0"/>
                        <a:t>, 400 (at 835 km) and 900-1050 (at 400 km high latitude), 420 (at 835 km)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2087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Kivelson</a:t>
                      </a:r>
                      <a:r>
                        <a:rPr lang="en-US" sz="1200" baseline="0" dirty="0" smtClean="0"/>
                        <a:t> et al. 2002, </a:t>
                      </a:r>
                      <a:r>
                        <a:rPr lang="en-US" sz="1200" baseline="0" dirty="0" err="1" smtClean="0"/>
                        <a:t>Jia</a:t>
                      </a:r>
                      <a:r>
                        <a:rPr lang="en-US" sz="1200" baseline="0" dirty="0" smtClean="0"/>
                        <a:t> et al. 2008, </a:t>
                      </a:r>
                      <a:r>
                        <a:rPr lang="en-US" sz="1200" dirty="0" err="1" smtClean="0"/>
                        <a:t>Collinson</a:t>
                      </a:r>
                      <a:r>
                        <a:rPr lang="en-US" sz="1200" dirty="0" smtClean="0"/>
                        <a:t> et al. 2018</a:t>
                      </a:r>
                    </a:p>
                    <a:p>
                      <a:pPr marL="0" marR="0" indent="0" algn="l" defTabSz="20879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59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9.5 R</a:t>
            </a:r>
            <a:r>
              <a:rPr lang="en-US" sz="2000" baseline="-25000" dirty="0"/>
              <a:t>J</a:t>
            </a:r>
            <a:r>
              <a:rPr lang="en-US" sz="20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otal current on spacecraf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60" y="805180"/>
            <a:ext cx="5001260" cy="2647295"/>
          </a:xfrm>
          <a:prstGeom prst="rect">
            <a:avLst/>
          </a:prstGeom>
        </p:spPr>
      </p:pic>
      <p:pic>
        <p:nvPicPr>
          <p:cNvPr id="6" name="Picture 5" descr="Spacecraft average surface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40" y="3672840"/>
            <a:ext cx="5227320" cy="24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8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15 R</a:t>
            </a:r>
            <a:r>
              <a:rPr lang="en-US" sz="2000" baseline="-25000" dirty="0" smtClean="0"/>
              <a:t>J</a:t>
            </a:r>
            <a:r>
              <a:rPr lang="en-US" sz="2000" dirty="0"/>
              <a:t>, full PIC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3902" y="1298426"/>
            <a:ext cx="635033" cy="1535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8456" y="2956914"/>
            <a:ext cx="1013408" cy="4075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otal cur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16" y="900954"/>
            <a:ext cx="5433060" cy="2316480"/>
          </a:xfrm>
          <a:prstGeom prst="rect">
            <a:avLst/>
          </a:prstGeom>
        </p:spPr>
      </p:pic>
      <p:pic>
        <p:nvPicPr>
          <p:cNvPr id="6" name="Picture 5" descr="Spacecraft average surface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24" y="3655358"/>
            <a:ext cx="54483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</a:t>
            </a:r>
            <a:r>
              <a:rPr lang="en-US" sz="2000" dirty="0"/>
              <a:t>, </a:t>
            </a:r>
            <a:r>
              <a:rPr lang="en-US" sz="2000" dirty="0" smtClean="0"/>
              <a:t>full PIC </a:t>
            </a:r>
            <a:endParaRPr lang="en-US" sz="2000" dirty="0"/>
          </a:p>
        </p:txBody>
      </p:sp>
      <p:pic>
        <p:nvPicPr>
          <p:cNvPr id="4" name="Picture 3" descr="Total current on spacecraf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78" y="716280"/>
            <a:ext cx="5092262" cy="2514600"/>
          </a:xfrm>
          <a:prstGeom prst="rect">
            <a:avLst/>
          </a:prstGeom>
        </p:spPr>
      </p:pic>
      <p:pic>
        <p:nvPicPr>
          <p:cNvPr id="6" name="Picture 5" descr="Spacecraft average surface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0" y="3510280"/>
            <a:ext cx="5011420" cy="26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J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4765" b="7244"/>
          <a:stretch/>
        </p:blipFill>
        <p:spPr>
          <a:xfrm>
            <a:off x="251659" y="4736353"/>
            <a:ext cx="5356647" cy="1628588"/>
          </a:xfrm>
          <a:prstGeom prst="rect">
            <a:avLst/>
          </a:prstGeom>
        </p:spPr>
      </p:pic>
      <p:pic>
        <p:nvPicPr>
          <p:cNvPr id="4" name="Picture 3" descr="JM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11" y="773169"/>
            <a:ext cx="3275170" cy="3113784"/>
          </a:xfrm>
          <a:prstGeom prst="rect">
            <a:avLst/>
          </a:prstGeom>
        </p:spPr>
      </p:pic>
      <p:pic>
        <p:nvPicPr>
          <p:cNvPr id="6" name="Picture 5" descr="JM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11378" r="22166" b="11893"/>
          <a:stretch/>
        </p:blipFill>
        <p:spPr>
          <a:xfrm>
            <a:off x="5495262" y="3451412"/>
            <a:ext cx="3006269" cy="281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</a:t>
            </a:r>
            <a:r>
              <a:rPr lang="en-US" sz="2000" dirty="0"/>
              <a:t>– </a:t>
            </a:r>
            <a:r>
              <a:rPr lang="en-US" sz="2000" dirty="0" smtClean="0"/>
              <a:t>Juice spacecraft model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89584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Black </a:t>
            </a:r>
            <a:r>
              <a:rPr lang="en-US" sz="1200" dirty="0" err="1" smtClean="0"/>
              <a:t>kapton</a:t>
            </a:r>
            <a:r>
              <a:rPr lang="en-US" sz="1200" dirty="0" smtClean="0"/>
              <a:t> (grey), s/c body, UVS, J-MAG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ITO coating (blue), solar panels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White paint Z93C55 (white), HGA, radiators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White paint PSG 120FD (purple), PEP</a:t>
            </a:r>
            <a:r>
              <a:rPr lang="en-US" sz="1200" dirty="0"/>
              <a:t> </a:t>
            </a:r>
            <a:r>
              <a:rPr lang="en-US" sz="1200" dirty="0" smtClean="0"/>
              <a:t>card rack radiator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 smtClean="0"/>
              <a:t>Electrodag</a:t>
            </a:r>
            <a:r>
              <a:rPr lang="en-US" sz="1200" dirty="0" smtClean="0"/>
              <a:t> 501 (brown), GALA, PEP/JNA, PEP/JDC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err="1" smtClean="0"/>
              <a:t>Enbio</a:t>
            </a:r>
            <a:r>
              <a:rPr lang="en-US" sz="1200" dirty="0" smtClean="0"/>
              <a:t> </a:t>
            </a:r>
            <a:r>
              <a:rPr lang="en-US" sz="1200" dirty="0" err="1" smtClean="0"/>
              <a:t>SolarBlack</a:t>
            </a:r>
            <a:r>
              <a:rPr lang="en-US" sz="1200" dirty="0" smtClean="0"/>
              <a:t> (green), MLI around main engine, thrusters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Gold equivalent (yellow), PEP/NIM detector, PEP/JENI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Titanium (black), RPWI/Langmuir probes and booms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Steel (red), MGA, SWI, main engine nozzle</a:t>
            </a:r>
          </a:p>
          <a:p>
            <a:pPr marL="1692275" lvl="2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	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2243" y="872283"/>
            <a:ext cx="10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0020" y="3905660"/>
            <a:ext cx="1026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6981" y="5888488"/>
            <a:ext cx="85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3" name="Picture 12" descr="JM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8" y="3049091"/>
            <a:ext cx="4504220" cy="17356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2306" y="4387067"/>
            <a:ext cx="85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052236" y="5393766"/>
            <a:ext cx="851646" cy="4034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03885" y="5632825"/>
            <a:ext cx="11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637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</a:t>
            </a:r>
            <a:r>
              <a:rPr lang="en-US" sz="2000" dirty="0"/>
              <a:t>, </a:t>
            </a:r>
            <a:r>
              <a:rPr lang="en-US" sz="2000" dirty="0" smtClean="0"/>
              <a:t>full PIC </a:t>
            </a:r>
            <a:endParaRPr lang="en-US" sz="2000" dirty="0"/>
          </a:p>
        </p:txBody>
      </p:sp>
      <p:pic>
        <p:nvPicPr>
          <p:cNvPr id="5" name="Picture 4" descr="Individual currents on all nodes-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6" y="898275"/>
            <a:ext cx="5878014" cy="51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 </a:t>
            </a:r>
            <a:r>
              <a:rPr lang="en-US" sz="2000" dirty="0" smtClean="0"/>
              <a:t>– Including non-conductive surfaces, Z93C55 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44042" y="779945"/>
            <a:ext cx="3021667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Surface potential (V)</a:t>
            </a:r>
          </a:p>
          <a:p>
            <a:endParaRPr lang="en-US" dirty="0" smtClean="0"/>
          </a:p>
        </p:txBody>
      </p:sp>
      <p:pic>
        <p:nvPicPr>
          <p:cNvPr id="5" name="Picture 4" descr="Average surface potential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5" y="986600"/>
            <a:ext cx="4119236" cy="5083868"/>
          </a:xfrm>
          <a:prstGeom prst="rect">
            <a:avLst/>
          </a:prstGeom>
        </p:spPr>
      </p:pic>
      <p:pic>
        <p:nvPicPr>
          <p:cNvPr id="6" name="Picture 5" descr="Surface potenti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50" y="1247408"/>
            <a:ext cx="3840206" cy="4755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9153" y="3256455"/>
            <a:ext cx="1436077" cy="127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dirty="0" smtClean="0"/>
              <a:t>Spacecraft body</a:t>
            </a:r>
          </a:p>
          <a:p>
            <a:pPr>
              <a:lnSpc>
                <a:spcPct val="110000"/>
              </a:lnSpc>
            </a:pPr>
            <a:endParaRPr lang="en-US" sz="1000" dirty="0"/>
          </a:p>
          <a:p>
            <a:pPr>
              <a:lnSpc>
                <a:spcPct val="110000"/>
              </a:lnSpc>
            </a:pPr>
            <a:r>
              <a:rPr lang="en-US" sz="1000" dirty="0" smtClean="0"/>
              <a:t>HGA</a:t>
            </a:r>
          </a:p>
          <a:p>
            <a:pPr>
              <a:lnSpc>
                <a:spcPct val="110000"/>
              </a:lnSpc>
            </a:pPr>
            <a:r>
              <a:rPr lang="en-US" sz="1000" dirty="0" smtClean="0"/>
              <a:t>Radiator</a:t>
            </a:r>
          </a:p>
          <a:p>
            <a:pPr>
              <a:lnSpc>
                <a:spcPct val="110000"/>
              </a:lnSpc>
            </a:pPr>
            <a:r>
              <a:rPr lang="en-US" sz="1000" dirty="0" smtClean="0"/>
              <a:t>Radiator</a:t>
            </a:r>
          </a:p>
          <a:p>
            <a:pPr>
              <a:lnSpc>
                <a:spcPct val="110000"/>
              </a:lnSpc>
            </a:pPr>
            <a:r>
              <a:rPr lang="en-US" sz="1000" dirty="0" smtClean="0"/>
              <a:t>Radiator</a:t>
            </a:r>
          </a:p>
          <a:p>
            <a:pPr>
              <a:lnSpc>
                <a:spcPct val="110000"/>
              </a:lnSpc>
            </a:pPr>
            <a:r>
              <a:rPr lang="en-US" sz="1000" dirty="0" smtClean="0"/>
              <a:t>Radiator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264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/>
              <a:t>Results </a:t>
            </a:r>
            <a:r>
              <a:rPr lang="en-US" sz="2000" dirty="0" smtClean="0"/>
              <a:t>26.3 R</a:t>
            </a:r>
            <a:r>
              <a:rPr lang="en-US" sz="2000" baseline="-25000" dirty="0" smtClean="0"/>
              <a:t>J </a:t>
            </a:r>
            <a:r>
              <a:rPr lang="en-US" sz="2000" dirty="0" smtClean="0"/>
              <a:t>– Including non-conductive surfaces, Z93C55 </a:t>
            </a: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25996" y="804070"/>
            <a:ext cx="3989875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 smtClean="0"/>
              <a:t>Surface potential (V) with conductive surfaces</a:t>
            </a:r>
          </a:p>
          <a:p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2614" y="802535"/>
            <a:ext cx="3989875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 smtClean="0"/>
              <a:t>Surface potential (V) with dielectric materials</a:t>
            </a:r>
          </a:p>
          <a:p>
            <a:endParaRPr lang="en-US" dirty="0" smtClean="0"/>
          </a:p>
        </p:txBody>
      </p:sp>
      <p:pic>
        <p:nvPicPr>
          <p:cNvPr id="4" name="Picture 3" descr="Sc potentia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1233689"/>
            <a:ext cx="3559897" cy="4923600"/>
          </a:xfrm>
          <a:prstGeom prst="rect">
            <a:avLst/>
          </a:prstGeom>
        </p:spPr>
      </p:pic>
      <p:pic>
        <p:nvPicPr>
          <p:cNvPr id="5" name="Picture 4" descr="Spacecraft 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83" y="1230622"/>
            <a:ext cx="3625551" cy="4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80612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solar wind at 5.2 AU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921987"/>
              </p:ext>
            </p:extLst>
          </p:nvPr>
        </p:nvGraphicFramePr>
        <p:xfrm>
          <a:off x="537445" y="1202075"/>
          <a:ext cx="8121149" cy="404206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62788"/>
                <a:gridCol w="787145"/>
                <a:gridCol w="1764986"/>
                <a:gridCol w="4406230"/>
              </a:tblGrid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Parameter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Value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Estimations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Reference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0.25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0.04-0.24, 0.2 and 0.29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Alexeev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Belenkaya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2005,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Ebert et al. 2014</a:t>
                      </a: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e,h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keV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0.25 cm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-3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0.2 and 0.3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Assuming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i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≈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e,tot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T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2.5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eV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1.7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and 3.6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Ebert et al. 2014</a:t>
                      </a: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x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420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320-440, 391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and 496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Alexeev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and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Belenkaya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2005, </a:t>
                      </a: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Ebert et al. 2014</a:t>
                      </a:r>
                    </a:p>
                  </a:txBody>
                  <a:tcPr/>
                </a:tc>
              </a:tr>
              <a:tr h="30060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Ion species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H+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Z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Sun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0.037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1/(5.2 AU)</a:t>
                      </a:r>
                      <a:r>
                        <a:rPr lang="en-US" sz="1000" baseline="30000" dirty="0" smtClean="0">
                          <a:latin typeface="Helvetica"/>
                          <a:cs typeface="Helvetica"/>
                        </a:rPr>
                        <a:t>2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28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v</a:t>
                      </a:r>
                      <a:r>
                        <a:rPr lang="en-US" sz="1000" baseline="-25000" dirty="0" err="1" smtClean="0">
                          <a:latin typeface="Helvetica"/>
                          <a:cs typeface="Helvetica"/>
                        </a:rPr>
                        <a:t>s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/c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|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km/s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 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JUICE orbit parameters (from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 Nicolas </a:t>
                      </a:r>
                      <a:r>
                        <a:rPr lang="en-US" sz="1000" baseline="0" dirty="0" err="1" smtClean="0">
                          <a:latin typeface="Helvetica"/>
                          <a:cs typeface="Helvetica"/>
                        </a:rPr>
                        <a:t>Altobelli</a:t>
                      </a:r>
                      <a:r>
                        <a:rPr lang="en-US" sz="1000" baseline="0" dirty="0" smtClean="0">
                          <a:latin typeface="Helvetica"/>
                          <a:cs typeface="Helvetica"/>
                        </a:rPr>
                        <a:t>)</a:t>
                      </a:r>
                      <a:endParaRPr lang="en-US" sz="1000" dirty="0" smtClean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41288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B</a:t>
                      </a:r>
                      <a:r>
                        <a:rPr lang="en-US" sz="1000" baseline="-25000" dirty="0" smtClean="0">
                          <a:latin typeface="Helvetica"/>
                          <a:cs typeface="Helvetica"/>
                        </a:rPr>
                        <a:t>IMF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0.73 </a:t>
                      </a:r>
                      <a:r>
                        <a:rPr lang="en-US" sz="1000" dirty="0" err="1" smtClean="0">
                          <a:latin typeface="Helvetica"/>
                          <a:cs typeface="Helvetica"/>
                        </a:rPr>
                        <a:t>nT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0.72 and 0.74</a:t>
                      </a:r>
                      <a:endParaRPr lang="en-US" sz="1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Helvetica"/>
                          <a:cs typeface="Helvetica"/>
                        </a:rPr>
                        <a:t>Ebert et al. 2014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86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1-06 at 13.48.2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567" y="1391953"/>
            <a:ext cx="5381362" cy="4839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</a:t>
            </a:r>
            <a:r>
              <a:rPr lang="en-US" sz="2000" dirty="0"/>
              <a:t>– </a:t>
            </a:r>
            <a:r>
              <a:rPr lang="en-US" sz="2000" dirty="0" smtClean="0"/>
              <a:t>The environment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42886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agnetosphere at 9.5, 15, and 26.3 R</a:t>
            </a:r>
            <a:r>
              <a:rPr lang="en-US" baseline="-25000" dirty="0" smtClean="0"/>
              <a:t>J</a:t>
            </a:r>
            <a:r>
              <a:rPr lang="en-US" dirty="0" smtClean="0"/>
              <a:t>, ionospheres of Europa and Ganymede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4406" y="5882400"/>
            <a:ext cx="2594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0013" y="1539045"/>
            <a:ext cx="2595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7244" y="4187061"/>
            <a:ext cx="1930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796" y="2388428"/>
            <a:ext cx="2464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40497" y="1332948"/>
            <a:ext cx="3008026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/>
              <a:t>Future </a:t>
            </a:r>
            <a:r>
              <a:rPr lang="en-US" dirty="0" smtClean="0"/>
              <a:t>studies: </a:t>
            </a:r>
            <a:r>
              <a:rPr lang="en-US" dirty="0"/>
              <a:t>ionospheres </a:t>
            </a:r>
            <a:r>
              <a:rPr lang="en-US" dirty="0" smtClean="0"/>
              <a:t>of Ganymede and </a:t>
            </a:r>
            <a:r>
              <a:rPr lang="en-US" dirty="0"/>
              <a:t>Callisto, and solar wind at 5.2 </a:t>
            </a:r>
            <a:r>
              <a:rPr lang="en-US" dirty="0" smtClean="0"/>
              <a:t>AU (orange markers)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Simulation results available (green markers)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Orientation of spacecraft (white arrows)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r>
              <a:rPr lang="en-US" sz="1200" dirty="0" smtClean="0"/>
              <a:t>View from above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176" y="1895573"/>
            <a:ext cx="280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X</a:t>
            </a:r>
            <a:endParaRPr lang="en-US" sz="1200" b="1" dirty="0">
              <a:solidFill>
                <a:srgbClr val="FF66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6213" y="2029900"/>
            <a:ext cx="27215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2114" y="1644334"/>
            <a:ext cx="52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sw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18975" y="1804977"/>
            <a:ext cx="0" cy="25890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19365" y="1919145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4428" y="5448158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y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073868" y="5592780"/>
            <a:ext cx="9344" cy="24513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71423" y="5840936"/>
            <a:ext cx="24659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259043" y="5588851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3635" y="2622086"/>
            <a:ext cx="134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Plasma flow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 flipH="1">
            <a:off x="743441" y="3594315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6775" y="3961954"/>
            <a:ext cx="153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Solar radiation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4273" y="1761544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x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08460" y="1817306"/>
            <a:ext cx="24659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48294" y="4302999"/>
            <a:ext cx="930196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Ganymede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8496" y="3368046"/>
            <a:ext cx="136076" cy="158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20254" y="3327657"/>
            <a:ext cx="321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80745" y="3730098"/>
            <a:ext cx="391655" cy="1178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446700" y="3601070"/>
            <a:ext cx="789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Jupiter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2904" y="5145295"/>
            <a:ext cx="750164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Callisto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52928" y="4312784"/>
            <a:ext cx="434660" cy="12904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845346" y="4234440"/>
            <a:ext cx="743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Europa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Right Triangle 39"/>
          <p:cNvSpPr/>
          <p:nvPr/>
        </p:nvSpPr>
        <p:spPr>
          <a:xfrm>
            <a:off x="3065318" y="3758743"/>
            <a:ext cx="45719" cy="72447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083216" y="2777583"/>
            <a:ext cx="783675" cy="175629"/>
          </a:xfrm>
          <a:prstGeom prst="roundRect">
            <a:avLst/>
          </a:prstGeom>
          <a:solidFill>
            <a:srgbClr val="1111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9824" y="4156621"/>
            <a:ext cx="2988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38" name="Circular Arrow 37"/>
          <p:cNvSpPr/>
          <p:nvPr/>
        </p:nvSpPr>
        <p:spPr>
          <a:xfrm rot="14838805" flipV="1">
            <a:off x="2672042" y="2900453"/>
            <a:ext cx="1490470" cy="1301413"/>
          </a:xfrm>
          <a:prstGeom prst="circularArrow">
            <a:avLst>
              <a:gd name="adj1" fmla="val 11804"/>
              <a:gd name="adj2" fmla="val 608283"/>
              <a:gd name="adj3" fmla="val 19785819"/>
              <a:gd name="adj4" fmla="val 14963477"/>
              <a:gd name="adj5" fmla="val 143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9693" y="2824291"/>
            <a:ext cx="2166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9450" y="5173306"/>
            <a:ext cx="2576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X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28464" y="1509211"/>
            <a:ext cx="1421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View from above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4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1-06 at 13.48.2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567" y="1391953"/>
            <a:ext cx="5381362" cy="4839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</a:t>
            </a:r>
            <a:r>
              <a:rPr lang="en-US" sz="2000" dirty="0"/>
              <a:t>– </a:t>
            </a:r>
            <a:r>
              <a:rPr lang="en-US" sz="2000" dirty="0" smtClean="0"/>
              <a:t>The environment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756592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agnetosphere at 9.5 R</a:t>
            </a:r>
            <a:r>
              <a:rPr lang="en-US" baseline="-25000" dirty="0" smtClean="0"/>
              <a:t>J</a:t>
            </a:r>
            <a:r>
              <a:rPr lang="en-US" dirty="0" smtClean="0"/>
              <a:t>, 15 R</a:t>
            </a:r>
            <a:r>
              <a:rPr lang="en-US" baseline="-25000" dirty="0" smtClean="0"/>
              <a:t>J</a:t>
            </a:r>
            <a:r>
              <a:rPr lang="en-US" dirty="0" smtClean="0"/>
              <a:t>, and 26.3 R</a:t>
            </a:r>
            <a:r>
              <a:rPr lang="en-US" baseline="-25000" dirty="0" smtClean="0"/>
              <a:t>J</a:t>
            </a:r>
            <a:r>
              <a:rPr lang="en-US" dirty="0" smtClean="0"/>
              <a:t>, ionosphere of Europa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4406" y="5882400"/>
            <a:ext cx="2594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0013" y="1539045"/>
            <a:ext cx="2595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7244" y="4187061"/>
            <a:ext cx="1930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796" y="2388428"/>
            <a:ext cx="2464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940497" y="1332948"/>
            <a:ext cx="3008026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/>
              <a:t>Future </a:t>
            </a:r>
            <a:r>
              <a:rPr lang="en-US" dirty="0" smtClean="0"/>
              <a:t>studies: </a:t>
            </a:r>
            <a:r>
              <a:rPr lang="en-US" dirty="0"/>
              <a:t>ionospheres </a:t>
            </a:r>
            <a:r>
              <a:rPr lang="en-US" dirty="0" smtClean="0"/>
              <a:t>of </a:t>
            </a:r>
            <a:r>
              <a:rPr lang="en-US" dirty="0"/>
              <a:t>Ganymede and Callisto, and solar wind at 5.2 </a:t>
            </a:r>
            <a:r>
              <a:rPr lang="en-US" dirty="0" smtClean="0"/>
              <a:t>AU (orange markers)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Simulation results available (green markers)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Orientation of spacecraft (white arrows)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r>
              <a:rPr lang="en-US" sz="1200" dirty="0" smtClean="0"/>
              <a:t>View from above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176" y="1895573"/>
            <a:ext cx="280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X</a:t>
            </a:r>
            <a:endParaRPr lang="en-US" sz="1200" b="1" dirty="0">
              <a:solidFill>
                <a:srgbClr val="FF66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6213" y="2029900"/>
            <a:ext cx="27215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2114" y="1644334"/>
            <a:ext cx="52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sw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18975" y="1804977"/>
            <a:ext cx="0" cy="25890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19365" y="1919145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4428" y="5448158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y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073868" y="5592780"/>
            <a:ext cx="9344" cy="245131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71423" y="5840936"/>
            <a:ext cx="24659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259043" y="5588851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3635" y="2622086"/>
            <a:ext cx="134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Plasma flow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Left Arrow 25"/>
          <p:cNvSpPr/>
          <p:nvPr/>
        </p:nvSpPr>
        <p:spPr>
          <a:xfrm flipH="1">
            <a:off x="743441" y="3594315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6775" y="3961954"/>
            <a:ext cx="153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Solar radiation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4273" y="1761544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x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08460" y="1817306"/>
            <a:ext cx="24659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48294" y="4302999"/>
            <a:ext cx="930196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Ganymede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8496" y="3368046"/>
            <a:ext cx="136076" cy="158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20254" y="3327657"/>
            <a:ext cx="321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80745" y="3730098"/>
            <a:ext cx="391655" cy="1178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446700" y="3601070"/>
            <a:ext cx="789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Jupiter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2904" y="5145295"/>
            <a:ext cx="750164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Callisto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52928" y="4312784"/>
            <a:ext cx="434660" cy="12904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845346" y="4234440"/>
            <a:ext cx="743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Europa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Right Triangle 39"/>
          <p:cNvSpPr/>
          <p:nvPr/>
        </p:nvSpPr>
        <p:spPr>
          <a:xfrm>
            <a:off x="3065318" y="3758743"/>
            <a:ext cx="45719" cy="72447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083216" y="2777583"/>
            <a:ext cx="783675" cy="175629"/>
          </a:xfrm>
          <a:prstGeom prst="roundRect">
            <a:avLst/>
          </a:prstGeom>
          <a:solidFill>
            <a:srgbClr val="1111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9824" y="4156621"/>
            <a:ext cx="2988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X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38" name="Circular Arrow 37"/>
          <p:cNvSpPr/>
          <p:nvPr/>
        </p:nvSpPr>
        <p:spPr>
          <a:xfrm rot="14838805" flipV="1">
            <a:off x="2672042" y="2900453"/>
            <a:ext cx="1490470" cy="1301413"/>
          </a:xfrm>
          <a:prstGeom prst="circularArrow">
            <a:avLst>
              <a:gd name="adj1" fmla="val 11804"/>
              <a:gd name="adj2" fmla="val 608283"/>
              <a:gd name="adj3" fmla="val 19785819"/>
              <a:gd name="adj4" fmla="val 14963477"/>
              <a:gd name="adj5" fmla="val 143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9693" y="2824291"/>
            <a:ext cx="2166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9E02"/>
                </a:solidFill>
              </a:rPr>
              <a:t>X</a:t>
            </a:r>
            <a:endParaRPr lang="en-US" sz="1200" b="1" dirty="0">
              <a:solidFill>
                <a:srgbClr val="009E0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9450" y="5173306"/>
            <a:ext cx="25765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X</a:t>
            </a:r>
            <a:endParaRPr lang="en-US" sz="1200" b="1" dirty="0">
              <a:solidFill>
                <a:srgbClr val="FF6600"/>
              </a:solidFill>
            </a:endParaRPr>
          </a:p>
        </p:txBody>
      </p:sp>
      <p:pic>
        <p:nvPicPr>
          <p:cNvPr id="39" name="Picture 38" descr="Screen Shot 2019-02-18 at 16.50.3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252"/>
          <a:stretch/>
        </p:blipFill>
        <p:spPr>
          <a:xfrm flipH="1">
            <a:off x="2904054" y="616384"/>
            <a:ext cx="3979258" cy="4150043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 flipH="1">
            <a:off x="5485494" y="2545596"/>
            <a:ext cx="758384" cy="47509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244986" y="3198406"/>
            <a:ext cx="134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Plasma flow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142043" y="825891"/>
            <a:ext cx="2212" cy="8994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64693" y="928960"/>
            <a:ext cx="134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 field direction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389535" y="4203764"/>
            <a:ext cx="2970" cy="34307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383625" y="4206790"/>
            <a:ext cx="366376" cy="2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094227" y="4272048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y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37866" y="3877421"/>
            <a:ext cx="8384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x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72794" y="692682"/>
            <a:ext cx="1261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Side view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Simulation setup – Global parameters for the magnetosphere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596200"/>
            <a:ext cx="8748000" cy="5338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9.5 R</a:t>
            </a:r>
            <a:r>
              <a:rPr lang="en-US" baseline="-25000" dirty="0" smtClean="0"/>
              <a:t>J</a:t>
            </a:r>
            <a:r>
              <a:rPr lang="en-US" dirty="0" smtClean="0"/>
              <a:t> (Europa at 9.38 (9.30-9.47) R</a:t>
            </a:r>
            <a:r>
              <a:rPr lang="en-US" baseline="-25000" dirty="0" smtClean="0"/>
              <a:t>J</a:t>
            </a:r>
            <a:r>
              <a:rPr lang="en-US" dirty="0" smtClean="0"/>
              <a:t>, CA at 9.3 R</a:t>
            </a:r>
            <a:r>
              <a:rPr lang="en-US" baseline="-25000" dirty="0" smtClean="0"/>
              <a:t>J</a:t>
            </a:r>
            <a:r>
              <a:rPr lang="en-US" dirty="0" smtClean="0"/>
              <a:t>),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D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/>
              <a:t>5</a:t>
            </a:r>
            <a:r>
              <a:rPr lang="en-US" dirty="0" smtClean="0"/>
              <a:t> m,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g,i</a:t>
            </a:r>
            <a:r>
              <a:rPr lang="en-US" baseline="-25000" dirty="0" smtClean="0"/>
              <a:t> </a:t>
            </a:r>
            <a:r>
              <a:rPr lang="en-US" dirty="0" smtClean="0"/>
              <a:t>= 45 km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For 15 R</a:t>
            </a:r>
            <a:r>
              <a:rPr lang="en-US" baseline="-25000" dirty="0"/>
              <a:t>J</a:t>
            </a:r>
            <a:r>
              <a:rPr lang="en-US" dirty="0"/>
              <a:t> (orbit of Ganymede)</a:t>
            </a:r>
            <a:r>
              <a:rPr lang="en-US" dirty="0" smtClean="0"/>
              <a:t>, </a:t>
            </a:r>
            <a:r>
              <a:rPr lang="en-US" dirty="0" err="1"/>
              <a:t>λ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= 105 m, </a:t>
            </a:r>
            <a:r>
              <a:rPr lang="en-US" dirty="0" err="1"/>
              <a:t>r</a:t>
            </a:r>
            <a:r>
              <a:rPr lang="en-US" baseline="-25000" dirty="0" err="1"/>
              <a:t>g,i</a:t>
            </a:r>
            <a:r>
              <a:rPr lang="en-US" baseline="-25000" dirty="0"/>
              <a:t> </a:t>
            </a:r>
            <a:r>
              <a:rPr lang="en-US" dirty="0"/>
              <a:t>= 204 </a:t>
            </a:r>
            <a:r>
              <a:rPr lang="en-US" dirty="0" smtClean="0"/>
              <a:t>km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For 26.3 R</a:t>
            </a:r>
            <a:r>
              <a:rPr lang="en-US" baseline="-25000" dirty="0"/>
              <a:t>J</a:t>
            </a:r>
            <a:r>
              <a:rPr lang="en-US" dirty="0"/>
              <a:t> (orbit of </a:t>
            </a:r>
            <a:r>
              <a:rPr lang="en-US" dirty="0" err="1"/>
              <a:t>Callisto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dirty="0" err="1"/>
              <a:t>λ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r>
              <a:rPr lang="en-US" dirty="0"/>
              <a:t>= 430 m, </a:t>
            </a:r>
            <a:r>
              <a:rPr lang="en-US" dirty="0" err="1"/>
              <a:t>r</a:t>
            </a:r>
            <a:r>
              <a:rPr lang="en-US" baseline="-25000" dirty="0" err="1"/>
              <a:t>g,i</a:t>
            </a:r>
            <a:r>
              <a:rPr lang="en-US" baseline="-25000" dirty="0"/>
              <a:t> </a:t>
            </a:r>
            <a:r>
              <a:rPr lang="en-US" dirty="0"/>
              <a:t>= 1330 km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626966"/>
              </p:ext>
            </p:extLst>
          </p:nvPr>
        </p:nvGraphicFramePr>
        <p:xfrm>
          <a:off x="233793" y="1921605"/>
          <a:ext cx="5449986" cy="425924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17107"/>
                <a:gridCol w="1298395"/>
                <a:gridCol w="1150852"/>
                <a:gridCol w="983632"/>
              </a:tblGrid>
              <a:tr h="56561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GP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9.5</a:t>
                      </a:r>
                      <a:r>
                        <a:rPr lang="en-US" sz="1000" baseline="0" dirty="0" smtClean="0"/>
                        <a:t> R</a:t>
                      </a:r>
                      <a:r>
                        <a:rPr lang="en-US" sz="1000" baseline="-25000" dirty="0" smtClean="0"/>
                        <a:t>J</a:t>
                      </a:r>
                      <a:r>
                        <a:rPr lang="en-US" sz="1000" baseline="0" dirty="0" smtClean="0"/>
                        <a:t>,  </a:t>
                      </a:r>
                    </a:p>
                    <a:p>
                      <a:r>
                        <a:rPr lang="en-US" sz="1000" baseline="0" dirty="0" smtClean="0"/>
                        <a:t>Europa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</a:t>
                      </a:r>
                      <a:r>
                        <a:rPr lang="en-US" sz="1000" baseline="0" dirty="0" smtClean="0"/>
                        <a:t> R</a:t>
                      </a:r>
                      <a:r>
                        <a:rPr lang="en-US" sz="1000" baseline="-25000" dirty="0" smtClean="0"/>
                        <a:t>J</a:t>
                      </a:r>
                      <a:r>
                        <a:rPr lang="en-US" sz="1000" baseline="0" dirty="0" smtClean="0"/>
                        <a:t>,</a:t>
                      </a:r>
                    </a:p>
                    <a:p>
                      <a:r>
                        <a:rPr lang="en-US" sz="1000" baseline="0" dirty="0" smtClean="0"/>
                        <a:t>Ganymede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r>
                        <a:rPr lang="en-US" sz="1000" baseline="0" dirty="0" smtClean="0"/>
                        <a:t> R</a:t>
                      </a:r>
                      <a:r>
                        <a:rPr lang="en-US" sz="1000" baseline="-25000" dirty="0" smtClean="0"/>
                        <a:t>J</a:t>
                      </a:r>
                      <a:r>
                        <a:rPr lang="en-US" sz="1000" baseline="0" dirty="0" smtClean="0"/>
                        <a:t>, </a:t>
                      </a:r>
                    </a:p>
                    <a:p>
                      <a:r>
                        <a:rPr lang="en-US" sz="1000" baseline="0" dirty="0" err="1" smtClean="0"/>
                        <a:t>Callisto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Cold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dirty="0" smtClean="0"/>
                        <a:t> density, </a:t>
                      </a:r>
                      <a:r>
                        <a:rPr lang="en-US" sz="1000" dirty="0" err="1" smtClean="0"/>
                        <a:t>n</a:t>
                      </a:r>
                      <a:r>
                        <a:rPr lang="en-US" sz="1000" baseline="-25000" dirty="0" err="1" smtClean="0"/>
                        <a:t>e,c</a:t>
                      </a:r>
                      <a:endParaRPr lang="en-US" sz="1000" baseline="-25000" dirty="0" smtClean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50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0.12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Cold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dirty="0" smtClean="0"/>
                        <a:t> temperature, </a:t>
                      </a:r>
                      <a:r>
                        <a:rPr lang="en-US" sz="1000" dirty="0" err="1" smtClean="0"/>
                        <a:t>T</a:t>
                      </a:r>
                      <a:r>
                        <a:rPr lang="en-US" sz="1000" baseline="-25000" dirty="0" err="1" smtClean="0"/>
                        <a:t>e,c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 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 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 </a:t>
                      </a:r>
                      <a:r>
                        <a:rPr lang="en-US" sz="1000" dirty="0" err="1" smtClean="0"/>
                        <a:t>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Warm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dirty="0" smtClean="0"/>
                        <a:t> density, </a:t>
                      </a:r>
                      <a:r>
                        <a:rPr lang="en-US" sz="1000" dirty="0" err="1" smtClean="0"/>
                        <a:t>n</a:t>
                      </a:r>
                      <a:r>
                        <a:rPr lang="en-US" sz="1000" baseline="-25000" dirty="0" err="1" smtClean="0"/>
                        <a:t>e,w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1.3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0.2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0.05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Warm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dirty="0" smtClean="0"/>
                        <a:t> temperature, </a:t>
                      </a:r>
                      <a:r>
                        <a:rPr lang="en-US" sz="1000" dirty="0" err="1" smtClean="0"/>
                        <a:t>T</a:t>
                      </a:r>
                      <a:r>
                        <a:rPr lang="en-US" sz="1000" baseline="-25000" dirty="0" err="1" smtClean="0"/>
                        <a:t>e,w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250 </a:t>
                      </a:r>
                      <a:r>
                        <a:rPr lang="en-US" sz="1000" dirty="0" err="1" smtClean="0"/>
                        <a:t>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300 </a:t>
                      </a:r>
                      <a:r>
                        <a:rPr lang="en-US" sz="1000" dirty="0" err="1" smtClean="0"/>
                        <a:t>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350 </a:t>
                      </a:r>
                      <a:r>
                        <a:rPr lang="en-US" sz="1000" dirty="0" err="1" smtClean="0"/>
                        <a:t>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Hot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baseline="0" dirty="0" smtClean="0"/>
                        <a:t> density, </a:t>
                      </a:r>
                      <a:r>
                        <a:rPr lang="en-US" sz="1000" baseline="0" dirty="0" err="1" smtClean="0"/>
                        <a:t>n</a:t>
                      </a:r>
                      <a:r>
                        <a:rPr lang="en-US" sz="1000" baseline="-25000" dirty="0" err="1" smtClean="0"/>
                        <a:t>e,h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0.08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0.01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Hot</a:t>
                      </a:r>
                      <a:r>
                        <a:rPr lang="en-US" sz="1000" baseline="0" dirty="0" smtClean="0"/>
                        <a:t> e</a:t>
                      </a:r>
                      <a:r>
                        <a:rPr lang="en-US" sz="1000" baseline="30000" dirty="0" smtClean="0"/>
                        <a:t>-</a:t>
                      </a:r>
                      <a:r>
                        <a:rPr lang="en-US" sz="1000" baseline="0" dirty="0" smtClean="0"/>
                        <a:t> temperature, </a:t>
                      </a:r>
                      <a:r>
                        <a:rPr lang="en-US" sz="1000" dirty="0" err="1" smtClean="0"/>
                        <a:t>T</a:t>
                      </a:r>
                      <a:r>
                        <a:rPr lang="en-US" sz="1000" baseline="-25000" dirty="0" err="1" smtClean="0"/>
                        <a:t>e,h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</a:t>
                      </a:r>
                      <a:r>
                        <a:rPr lang="en-US" sz="1000" dirty="0" err="1" smtClean="0"/>
                        <a:t>keV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 </a:t>
                      </a:r>
                      <a:r>
                        <a:rPr lang="en-US" sz="1000" dirty="0" err="1" smtClean="0"/>
                        <a:t>keV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 </a:t>
                      </a:r>
                      <a:r>
                        <a:rPr lang="en-US" sz="1000" dirty="0" err="1" smtClean="0"/>
                        <a:t>keV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Ion density, </a:t>
                      </a:r>
                      <a:r>
                        <a:rPr lang="en-US" sz="1000" dirty="0" err="1" smtClean="0"/>
                        <a:t>n</a:t>
                      </a:r>
                      <a:r>
                        <a:rPr lang="en-US" sz="1000" baseline="-25000" dirty="0" err="1" smtClean="0"/>
                        <a:t>i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51.38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1.24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 cm</a:t>
                      </a:r>
                      <a:r>
                        <a:rPr lang="en-US" sz="1000" baseline="30000" dirty="0" smtClean="0"/>
                        <a:t>-3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Ion temperature, T</a:t>
                      </a:r>
                      <a:r>
                        <a:rPr lang="en-US" sz="1000" baseline="-25000" dirty="0" smtClean="0"/>
                        <a:t>i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190 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400 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650 </a:t>
                      </a:r>
                      <a:r>
                        <a:rPr lang="en-US" sz="1000" dirty="0" err="1" smtClean="0"/>
                        <a:t>eV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Flow velocity,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err="1" smtClean="0"/>
                        <a:t>v</a:t>
                      </a:r>
                      <a:r>
                        <a:rPr lang="en-US" sz="1000" baseline="-25000" dirty="0" err="1" smtClean="0"/>
                        <a:t>θ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100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155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Dominant ion species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O</a:t>
                      </a:r>
                      <a:r>
                        <a:rPr lang="en-US" sz="1000" baseline="30000" dirty="0" smtClean="0"/>
                        <a:t>+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O</a:t>
                      </a:r>
                      <a:r>
                        <a:rPr lang="en-US" sz="1000" baseline="30000" dirty="0" smtClean="0"/>
                        <a:t>+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</a:t>
                      </a:r>
                      <a:r>
                        <a:rPr lang="en-US" sz="1000" baseline="30000" dirty="0" smtClean="0"/>
                        <a:t>+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Spacecraft velocity, |</a:t>
                      </a:r>
                      <a:r>
                        <a:rPr lang="en-US" sz="1000" baseline="0" dirty="0" err="1" smtClean="0"/>
                        <a:t>v</a:t>
                      </a:r>
                      <a:r>
                        <a:rPr lang="en-US" sz="1000" baseline="-25000" dirty="0" err="1" smtClean="0"/>
                        <a:t>s</a:t>
                      </a:r>
                      <a:r>
                        <a:rPr lang="en-US" sz="1000" baseline="-25000" dirty="0" smtClean="0"/>
                        <a:t>/c</a:t>
                      </a:r>
                      <a:r>
                        <a:rPr lang="en-US" sz="1000" baseline="0" dirty="0" smtClean="0"/>
                        <a:t>|</a:t>
                      </a:r>
                      <a:endParaRPr lang="en-US" sz="1000" dirty="0" smtClean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17.2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9 km/s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  <a:tr h="30780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Magnetic field strength,</a:t>
                      </a:r>
                      <a:r>
                        <a:rPr lang="en-US" sz="1000" baseline="0" dirty="0" smtClean="0"/>
                        <a:t> |</a:t>
                      </a:r>
                      <a:r>
                        <a:rPr lang="en-US" sz="1000" dirty="0" smtClean="0"/>
                        <a:t>B|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420 nT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110 nT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35 </a:t>
                      </a:r>
                      <a:r>
                        <a:rPr lang="en-US" sz="1000" dirty="0" err="1" smtClean="0"/>
                        <a:t>nT</a:t>
                      </a:r>
                      <a:endParaRPr lang="en-US" sz="1000" dirty="0">
                        <a:latin typeface="+mn-lt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6032292" y="2442149"/>
            <a:ext cx="2928540" cy="348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/>
              <a:t>Values are obtained from published Galileo, Voyager and Ulysses data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electron parameters are confirmed by new fits to Galileo and Voyager electron measurements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808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_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" y="1521552"/>
            <a:ext cx="3694634" cy="4584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90" y="175464"/>
            <a:ext cx="7174800" cy="400110"/>
          </a:xfrm>
        </p:spPr>
        <p:txBody>
          <a:bodyPr/>
          <a:lstStyle/>
          <a:p>
            <a:r>
              <a:rPr lang="en-US" sz="2000" dirty="0" smtClean="0"/>
              <a:t>Results 9.5 R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 – Plasma wake structure</a:t>
            </a:r>
            <a:r>
              <a:rPr lang="en-US" sz="2000" dirty="0"/>
              <a:t> </a:t>
            </a:r>
            <a:r>
              <a:rPr lang="en-US" sz="2000" dirty="0" smtClean="0"/>
              <a:t>and surface potential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501" y="1102172"/>
            <a:ext cx="3380884" cy="1501848"/>
          </a:xfrm>
        </p:spPr>
        <p:txBody>
          <a:bodyPr/>
          <a:lstStyle/>
          <a:p>
            <a:r>
              <a:rPr lang="en-US" dirty="0" smtClean="0"/>
              <a:t>Ion density (cm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763116" y="1162453"/>
            <a:ext cx="3380884" cy="150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Surface potential (V)</a:t>
            </a:r>
          </a:p>
          <a:p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6848" y="660904"/>
            <a:ext cx="8748000" cy="457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Helvetica"/>
                <a:ea typeface="+mn-ea"/>
                <a:cs typeface="Helvetica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700" dirty="0"/>
              <a:t>S</a:t>
            </a:r>
            <a:r>
              <a:rPr lang="en-US" sz="1700" dirty="0" smtClean="0"/>
              <a:t>olar radiation and plasma flow in opposite direction, B</a:t>
            </a:r>
            <a:r>
              <a:rPr lang="en-US" sz="1700" baseline="-25000" dirty="0"/>
              <a:t>y</a:t>
            </a:r>
            <a:r>
              <a:rPr lang="en-US" sz="1700" baseline="-25000" dirty="0" smtClean="0"/>
              <a:t> </a:t>
            </a:r>
            <a:r>
              <a:rPr lang="en-US" sz="1700" dirty="0" smtClean="0"/>
              <a:t>= 420 </a:t>
            </a:r>
            <a:r>
              <a:rPr lang="en-US" sz="1700" dirty="0" err="1" smtClean="0"/>
              <a:t>nT</a:t>
            </a:r>
            <a:endParaRPr lang="en-US" sz="1700" dirty="0" smtClean="0"/>
          </a:p>
        </p:txBody>
      </p:sp>
      <p:sp>
        <p:nvSpPr>
          <p:cNvPr id="10" name="Left Arrow 9"/>
          <p:cNvSpPr/>
          <p:nvPr/>
        </p:nvSpPr>
        <p:spPr>
          <a:xfrm rot="10800000">
            <a:off x="851513" y="6117487"/>
            <a:ext cx="787144" cy="314888"/>
          </a:xfrm>
          <a:prstGeom prst="leftArrow">
            <a:avLst/>
          </a:prstGeom>
          <a:solidFill>
            <a:srgbClr val="FDC82F"/>
          </a:solidFill>
          <a:ln>
            <a:solidFill>
              <a:srgbClr val="FDC8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8977" y="5807205"/>
            <a:ext cx="134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Solar radiation</a:t>
            </a:r>
          </a:p>
        </p:txBody>
      </p:sp>
      <p:sp>
        <p:nvSpPr>
          <p:cNvPr id="12" name="Right Arrow 11"/>
          <p:cNvSpPr/>
          <p:nvPr/>
        </p:nvSpPr>
        <p:spPr>
          <a:xfrm rot="10800000">
            <a:off x="2691832" y="6124896"/>
            <a:ext cx="758384" cy="2998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65394" y="5618554"/>
            <a:ext cx="134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Plasma flow direction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9538" y="1533770"/>
            <a:ext cx="625231" cy="4571999"/>
          </a:xfrm>
          <a:prstGeom prst="rect">
            <a:avLst/>
          </a:prstGeom>
          <a:solidFill>
            <a:srgbClr val="FB0B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0692" y="1856155"/>
            <a:ext cx="77176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</a:t>
            </a:r>
          </a:p>
          <a:p>
            <a:endParaRPr lang="en-US" sz="1600" dirty="0"/>
          </a:p>
          <a:p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r>
              <a:rPr lang="en-US" sz="1600" dirty="0" smtClean="0"/>
              <a:t>37.5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r>
              <a:rPr lang="en-US" sz="1600" dirty="0" smtClean="0"/>
              <a:t>25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r>
              <a:rPr lang="en-US" sz="1600" dirty="0" smtClean="0"/>
              <a:t>12.5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r>
              <a:rPr lang="en-US" sz="1600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814" y="1639756"/>
            <a:ext cx="265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 smtClean="0"/>
              <a:t>flow</a:t>
            </a:r>
            <a:r>
              <a:rPr lang="en-US" dirty="0" smtClean="0"/>
              <a:t> &gt;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th,i</a:t>
            </a:r>
            <a:r>
              <a:rPr lang="en-US" baseline="-25000" dirty="0" smtClean="0"/>
              <a:t> </a:t>
            </a:r>
            <a:endParaRPr lang="en-US" dirty="0"/>
          </a:p>
        </p:txBody>
      </p:sp>
      <p:pic>
        <p:nvPicPr>
          <p:cNvPr id="8" name="Picture 7" descr="Surface potential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17" y="1547946"/>
            <a:ext cx="3554923" cy="45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0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NEW ESA Presentation.potx" id="{DB15AC66-F376-4FDA-AEBD-2A4AA3085F07}" vid="{CEDCDA6D-37EF-4B74-B511-B725DAE7821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DE67DC-0345-49EC-B880-0A483B7BB2AD}">
  <ds:schemaRefs>
    <ds:schemaRef ds:uri="http://purl.org/dc/elements/1.1/"/>
    <ds:schemaRef ds:uri="http://schemas.microsoft.com/office/2006/documentManagement/types"/>
    <ds:schemaRef ds:uri="f2760952-b3bb-408f-ace6-eb1e07642b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33143</TotalTime>
  <Words>4269</Words>
  <Application>Microsoft Macintosh PowerPoint</Application>
  <PresentationFormat>On-screen Show (4:3)</PresentationFormat>
  <Paragraphs>848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Esa presentation</vt:lpstr>
      <vt:lpstr>M. Holmberg, F. Cipriani, G. Déprez,  D. Rodgers, T. Cassidy, C. Imhof,  N. Altobelli, J.-E. Wahlund,  H. Huybrighs, O. Witasse,  T.-M. Bründl  ESA/TEC-EPS, ESA/SOC,  IRF, ESA/Science Faculty,  LASP, Airbus DS GMbH,   27th SPINE workshop 19/02/2020</vt:lpstr>
      <vt:lpstr>Introduction – Spacecraft charging</vt:lpstr>
      <vt:lpstr>Simulation setup – JUICE spacecraft model</vt:lpstr>
      <vt:lpstr>Simulation setup – Juice spacecraft model</vt:lpstr>
      <vt:lpstr>Simulation setup – Juice spacecraft model</vt:lpstr>
      <vt:lpstr>Simulation setup – The environment</vt:lpstr>
      <vt:lpstr>Simulation setup – The environment</vt:lpstr>
      <vt:lpstr>Simulation setup – Global parameters for the magnetosphere</vt:lpstr>
      <vt:lpstr>Results 9.5 RJ – Plasma wake structure and surface potential</vt:lpstr>
      <vt:lpstr>Results – particle densities</vt:lpstr>
      <vt:lpstr>Results – particle densities</vt:lpstr>
      <vt:lpstr>Results 15 RJ </vt:lpstr>
      <vt:lpstr>Results – Current balance </vt:lpstr>
      <vt:lpstr>Summary – Regions relevant for spacecraft charging in the Jovian magnetosphere</vt:lpstr>
      <vt:lpstr>Simulation setup - Europa flybys</vt:lpstr>
      <vt:lpstr>Simulation setup – E2 CA</vt:lpstr>
      <vt:lpstr>Results - Europa’s ionosphere, surface potential</vt:lpstr>
      <vt:lpstr>Simulation setup - Ganymede flyby 2G2</vt:lpstr>
      <vt:lpstr>Results - Ganymede’s ionosphere, surface potential</vt:lpstr>
      <vt:lpstr>What’s next?</vt:lpstr>
      <vt:lpstr>Extra slides</vt:lpstr>
      <vt:lpstr>SPIS</vt:lpstr>
      <vt:lpstr>Simulation setup – Global parameters</vt:lpstr>
      <vt:lpstr>Simulation setup – Electron energy spectra for 9.5 ± 0.5 RJ</vt:lpstr>
      <vt:lpstr>Simulation setup – Plasma density and ion temperature</vt:lpstr>
      <vt:lpstr>Simulation setup – Global parameters</vt:lpstr>
      <vt:lpstr>Simulation setup – Electron energy spectra for 15 ± 0.5 RJ</vt:lpstr>
      <vt:lpstr>Simulation setup – Global parameters</vt:lpstr>
      <vt:lpstr>Simulation setup – Electron energy spectra for 26 to 27 RJ</vt:lpstr>
      <vt:lpstr>Electron densities</vt:lpstr>
      <vt:lpstr>Electron temperatures</vt:lpstr>
      <vt:lpstr>Photoelectron current</vt:lpstr>
      <vt:lpstr>Results 9.5 RJ </vt:lpstr>
      <vt:lpstr>Results 9.5 RJ </vt:lpstr>
      <vt:lpstr>Results 15 RJ – Plasma wake structure, n = 1 cm-3</vt:lpstr>
      <vt:lpstr>Results 9.5 RJ </vt:lpstr>
      <vt:lpstr>Results 15 RJ – Including non-conductive surfaces, Z93C55 </vt:lpstr>
      <vt:lpstr>Results 15 RJ </vt:lpstr>
      <vt:lpstr>Results 15 RJ </vt:lpstr>
      <vt:lpstr>Results 15 RJ </vt:lpstr>
      <vt:lpstr>Results 26.3 RJ – Plasma wake structure, ne=0.12 cm-3</vt:lpstr>
      <vt:lpstr>Results 26.3 RJ</vt:lpstr>
      <vt:lpstr>Results 26.3 RJ, full PIC </vt:lpstr>
      <vt:lpstr>Results Europa’s ionosphere – ion wake</vt:lpstr>
      <vt:lpstr>Simulation setup – Global parameters</vt:lpstr>
      <vt:lpstr>Simulation setup – Global parameters</vt:lpstr>
      <vt:lpstr>Results 9.5 RJ </vt:lpstr>
      <vt:lpstr>Results 15 RJ, full PIC </vt:lpstr>
      <vt:lpstr>Results 26.3 RJ, full PIC </vt:lpstr>
      <vt:lpstr>Results 26.3 RJ, full PIC </vt:lpstr>
      <vt:lpstr>Results 26.3 RJ – Including non-conductive surfaces, Z93C55 </vt:lpstr>
      <vt:lpstr>Results 26.3 RJ – Including non-conductive surfaces, Z93C55 </vt:lpstr>
      <vt:lpstr>Simulation setup – Global parameters</vt:lpstr>
    </vt:vector>
  </TitlesOfParts>
  <Manager/>
  <Company>ESA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Open Day 2018</dc:title>
  <dc:subject>ESA Open Day 2018</dc:subject>
  <dc:creator>ESA Staff</dc:creator>
  <cp:keywords/>
  <dc:description/>
  <cp:lastModifiedBy>Mika Holmberg</cp:lastModifiedBy>
  <cp:revision>595</cp:revision>
  <cp:lastPrinted>2008-08-26T16:26:23Z</cp:lastPrinted>
  <dcterms:created xsi:type="dcterms:W3CDTF">2018-09-21T14:10:50Z</dcterms:created>
  <dcterms:modified xsi:type="dcterms:W3CDTF">2020-02-18T21:22:58Z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ESA Staff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2018-09-20T22:00:00Z</vt:filetime>
  </property>
  <property fmtid="{D5CDD505-2E9C-101B-9397-08002B2CF9AE}" pid="30" name="Organisational_x0020_entity">
    <vt:lpwstr/>
  </property>
</Properties>
</file>