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bookmarkIdSeed="18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00" r:id="rId2"/>
    <p:sldId id="362" r:id="rId3"/>
    <p:sldId id="323" r:id="rId4"/>
    <p:sldId id="327" r:id="rId5"/>
    <p:sldId id="338" r:id="rId6"/>
    <p:sldId id="375" r:id="rId7"/>
    <p:sldId id="363" r:id="rId8"/>
    <p:sldId id="354" r:id="rId9"/>
    <p:sldId id="355" r:id="rId10"/>
    <p:sldId id="366" r:id="rId11"/>
    <p:sldId id="359" r:id="rId12"/>
    <p:sldId id="356" r:id="rId13"/>
    <p:sldId id="353" r:id="rId14"/>
    <p:sldId id="328" r:id="rId15"/>
    <p:sldId id="330" r:id="rId16"/>
    <p:sldId id="332" r:id="rId17"/>
    <p:sldId id="333" r:id="rId18"/>
    <p:sldId id="334" r:id="rId19"/>
    <p:sldId id="335" r:id="rId20"/>
    <p:sldId id="36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58" r:id="rId29"/>
    <p:sldId id="351" r:id="rId30"/>
    <p:sldId id="367" r:id="rId31"/>
    <p:sldId id="360" r:id="rId32"/>
    <p:sldId id="368" r:id="rId33"/>
    <p:sldId id="349" r:id="rId34"/>
    <p:sldId id="369" r:id="rId35"/>
    <p:sldId id="371" r:id="rId36"/>
    <p:sldId id="373" r:id="rId37"/>
    <p:sldId id="374" r:id="rId38"/>
  </p:sldIdLst>
  <p:sldSz cx="8997950" cy="6838950"/>
  <p:notesSz cx="7099300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itchFamily="-52" charset="0"/>
        <a:ea typeface="ヒラギノ角ゴ Pro W3" pitchFamily="2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itchFamily="-52" charset="0"/>
        <a:ea typeface="ヒラギノ角ゴ Pro W3" pitchFamily="2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itchFamily="-52" charset="0"/>
        <a:ea typeface="ヒラギノ角ゴ Pro W3" pitchFamily="2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itchFamily="-52" charset="0"/>
        <a:ea typeface="ヒラギノ角ゴ Pro W3" pitchFamily="2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 Narrow" pitchFamily="-52" charset="0"/>
        <a:ea typeface="ヒラギノ角ゴ Pro W3" pitchFamily="28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bg1"/>
        </a:solidFill>
        <a:latin typeface="Arial Narrow" pitchFamily="-52" charset="0"/>
        <a:ea typeface="ヒラギノ角ゴ Pro W3" pitchFamily="28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bg1"/>
        </a:solidFill>
        <a:latin typeface="Arial Narrow" pitchFamily="-52" charset="0"/>
        <a:ea typeface="ヒラギノ角ゴ Pro W3" pitchFamily="28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bg1"/>
        </a:solidFill>
        <a:latin typeface="Arial Narrow" pitchFamily="-52" charset="0"/>
        <a:ea typeface="ヒラギノ角ゴ Pro W3" pitchFamily="28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bg1"/>
        </a:solidFill>
        <a:latin typeface="Arial Narrow" pitchFamily="-52" charset="0"/>
        <a:ea typeface="ヒラギノ角ゴ Pro W3" pitchFamily="2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4">
          <p15:clr>
            <a:srgbClr val="A4A3A4"/>
          </p15:clr>
        </p15:guide>
        <p15:guide id="2" orient="horz" pos="576">
          <p15:clr>
            <a:srgbClr val="A4A3A4"/>
          </p15:clr>
        </p15:guide>
        <p15:guide id="3" orient="horz" pos="2153">
          <p15:clr>
            <a:srgbClr val="A4A3A4"/>
          </p15:clr>
        </p15:guide>
        <p15:guide id="4" orient="horz" pos="1149">
          <p15:clr>
            <a:srgbClr val="A4A3A4"/>
          </p15:clr>
        </p15:guide>
        <p15:guide id="5" orient="horz" pos="1869">
          <p15:clr>
            <a:srgbClr val="A4A3A4"/>
          </p15:clr>
        </p15:guide>
        <p15:guide id="6" orient="horz" pos="791">
          <p15:clr>
            <a:srgbClr val="A4A3A4"/>
          </p15:clr>
        </p15:guide>
        <p15:guide id="7" orient="horz" pos="3602">
          <p15:clr>
            <a:srgbClr val="A4A3A4"/>
          </p15:clr>
        </p15:guide>
        <p15:guide id="8" pos="2832">
          <p15:clr>
            <a:srgbClr val="A4A3A4"/>
          </p15:clr>
        </p15:guide>
        <p15:guide id="9" pos="192">
          <p15:clr>
            <a:srgbClr val="A4A3A4"/>
          </p15:clr>
        </p15:guide>
        <p15:guide id="10" pos="5419">
          <p15:clr>
            <a:srgbClr val="A4A3A4"/>
          </p15:clr>
        </p15:guide>
        <p15:guide id="11" pos="2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se" initials="c" lastIdx="12" clrIdx="0"/>
  <p:cmAuthor id="1" name="Marc Villemant" initials="MV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E49C"/>
    <a:srgbClr val="923B00"/>
    <a:srgbClr val="D25500"/>
    <a:srgbClr val="FFDF79"/>
    <a:srgbClr val="FF0505"/>
    <a:srgbClr val="D3D3F1"/>
    <a:srgbClr val="009242"/>
    <a:srgbClr val="FF2F2F"/>
    <a:srgbClr val="FF5D5D"/>
    <a:srgbClr val="FF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93" autoAdjust="0"/>
    <p:restoredTop sz="80247" autoAdjust="0"/>
  </p:normalViewPr>
  <p:slideViewPr>
    <p:cSldViewPr>
      <p:cViewPr varScale="1">
        <p:scale>
          <a:sx n="69" d="100"/>
          <a:sy n="69" d="100"/>
        </p:scale>
        <p:origin x="1308" y="48"/>
      </p:cViewPr>
      <p:guideLst>
        <p:guide orient="horz" pos="4054"/>
        <p:guide orient="horz" pos="576"/>
        <p:guide orient="horz" pos="2153"/>
        <p:guide orient="horz" pos="1149"/>
        <p:guide orient="horz" pos="1869"/>
        <p:guide orient="horz" pos="791"/>
        <p:guide orient="horz" pos="3602"/>
        <p:guide pos="2832"/>
        <p:guide pos="192"/>
        <p:guide pos="5419"/>
        <p:guide pos="245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45" d="100"/>
          <a:sy n="145" d="100"/>
        </p:scale>
        <p:origin x="-2208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C506FBC4-79B4-49DA-90AF-71C0E7712C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434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5525" y="768350"/>
            <a:ext cx="504825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30F0CCA-872E-4422-945A-0511265092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850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2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0"/>
              </a:spcBef>
            </a:pPr>
            <a:fld id="{60295941-E8A2-445C-ACA0-5DB44AE54074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 dirty="0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74688" y="2124075"/>
            <a:ext cx="7648575" cy="146685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49375" y="3875088"/>
            <a:ext cx="6299200" cy="17478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427C1-BCBF-413E-B119-229F04170E1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5515FE-66BF-4032-9215-DF676DA9DFC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27800" y="0"/>
            <a:ext cx="2073275" cy="353695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070600" cy="353695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C068F-0D74-422A-AC48-037DCC45890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F0350-C50C-446C-9968-D1EB44CA691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0" y="4394200"/>
            <a:ext cx="7648575" cy="13589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11200" y="2898775"/>
            <a:ext cx="7648575" cy="14954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CA61F-80ED-4A00-AC88-85432F054A7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519238"/>
            <a:ext cx="2625725" cy="2017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082925" y="1519238"/>
            <a:ext cx="2625725" cy="2017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67763E-29CD-456D-BE6A-A56E2225976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263" y="274638"/>
            <a:ext cx="8099425" cy="113982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9263" y="1530350"/>
            <a:ext cx="3976687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49263" y="2168525"/>
            <a:ext cx="3976687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570413" y="1530350"/>
            <a:ext cx="3978275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570413" y="2168525"/>
            <a:ext cx="3978275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832CF-9BFF-4F98-BB6E-3C8EE3B99D6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8601E8-F5DC-4A75-A09C-A96D15E5BBA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97965-E372-44F4-99B3-EAB842CAFA3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263" y="273050"/>
            <a:ext cx="2960687" cy="1157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17900" y="273050"/>
            <a:ext cx="5030788" cy="5835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49263" y="1430338"/>
            <a:ext cx="2960687" cy="46783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9C1D2-5EF7-42AA-87C2-74E2B624772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713" y="4787900"/>
            <a:ext cx="5399087" cy="565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63713" y="611188"/>
            <a:ext cx="5399087" cy="41036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63713" y="5353050"/>
            <a:ext cx="5399087" cy="8016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603D7B-E4A1-4865-8A86-5A9895552F6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304800" y="6400800"/>
            <a:ext cx="9144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904875" eaLnBrk="1" hangingPunct="1">
              <a:defRPr/>
            </a:pPr>
            <a:endParaRPr lang="fr-FR" sz="2200" b="1">
              <a:latin typeface="Arial" charset="0"/>
            </a:endParaRPr>
          </a:p>
        </p:txBody>
      </p:sp>
      <p:pic>
        <p:nvPicPr>
          <p:cNvPr id="1027" name="Picture 12" descr="Bandeau Haut 150dpi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89995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3" descr="Bandeau bas 150dpi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437313"/>
            <a:ext cx="8999538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296275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9238"/>
            <a:ext cx="540385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245" rIns="0" bIns="45245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24613"/>
            <a:ext cx="685800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9" tIns="106877" rIns="90489" bIns="106877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  <a:ea typeface="ＭＳ Ｐゴシック" pitchFamily="28" charset="-128"/>
              </a:defRPr>
            </a:lvl1pPr>
          </a:lstStyle>
          <a:p>
            <a:fld id="{1F2048C4-778A-4390-8462-5DCE167E057E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04875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904875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ヒラギノ角ゴ Pro W3" pitchFamily="28" charset="-128"/>
        </a:defRPr>
      </a:lvl2pPr>
      <a:lvl3pPr algn="l" defTabSz="904875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ヒラギノ角ゴ Pro W3" pitchFamily="28" charset="-128"/>
        </a:defRPr>
      </a:lvl3pPr>
      <a:lvl4pPr algn="l" defTabSz="904875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ヒラギノ角ゴ Pro W3" pitchFamily="28" charset="-128"/>
        </a:defRPr>
      </a:lvl4pPr>
      <a:lvl5pPr algn="l" defTabSz="904875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ヒラギノ角ゴ Pro W3" pitchFamily="28" charset="-128"/>
        </a:defRPr>
      </a:lvl5pPr>
      <a:lvl6pPr marL="457200" algn="l" defTabSz="904875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ヒラギノ角ゴ Pro W3" pitchFamily="28" charset="-128"/>
        </a:defRPr>
      </a:lvl6pPr>
      <a:lvl7pPr marL="914400" algn="l" defTabSz="904875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ヒラギノ角ゴ Pro W3" pitchFamily="28" charset="-128"/>
        </a:defRPr>
      </a:lvl7pPr>
      <a:lvl8pPr marL="1371600" algn="l" defTabSz="904875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ヒラギノ角ゴ Pro W3" pitchFamily="28" charset="-128"/>
        </a:defRPr>
      </a:lvl8pPr>
      <a:lvl9pPr marL="1828800" algn="l" defTabSz="904875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ヒラギノ角ゴ Pro W3" pitchFamily="28" charset="-128"/>
        </a:defRPr>
      </a:lvl9pPr>
    </p:titleStyle>
    <p:bodyStyle>
      <a:lvl1pPr marL="339725" indent="-339725" algn="l" defTabSz="904875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35013" indent="-282575" algn="l" defTabSz="904875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31888" indent="-227013" algn="l" defTabSz="90487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4325" indent="-227013" algn="l" defTabSz="90487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6763" indent="-227013" algn="l" defTabSz="90487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93963" indent="-227013" algn="l" defTabSz="9048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51163" indent="-227013" algn="l" defTabSz="9048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08363" indent="-227013" algn="l" defTabSz="9048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65563" indent="-227013" algn="l" defTabSz="9048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pl.nasa.gov/news/news.php?feature=6901" TargetMode="External"/><Relationship Id="rId2" Type="http://schemas.openxmlformats.org/officeDocument/2006/relationships/hyperlink" Target="https://spinoff.nasa.gov/Spinoff2016/ip_9.html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defTabSz="904875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defTabSz="9048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defTabSz="9048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defTabSz="9048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defTabSz="9048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904875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904875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904875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904875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B16D820B-60B7-4316-8957-C07CCB6532F9}" type="slidenum">
              <a:rPr lang="en-GB" altLang="fr-FR" smtClean="0">
                <a:solidFill>
                  <a:schemeClr val="bg1"/>
                </a:solidFill>
              </a:rPr>
              <a:pPr/>
              <a:t>1</a:t>
            </a:fld>
            <a:endParaRPr lang="en-GB" altLang="fr-FR" dirty="0" smtClean="0">
              <a:solidFill>
                <a:schemeClr val="bg1"/>
              </a:solidFill>
            </a:endParaRPr>
          </a:p>
        </p:txBody>
      </p:sp>
      <p:pic>
        <p:nvPicPr>
          <p:cNvPr id="3075" name="Picture 7" descr="Fond DEUX 15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89995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777399" y="2051323"/>
            <a:ext cx="7436323" cy="1449723"/>
          </a:xfrm>
          <a:noFill/>
        </p:spPr>
        <p:txBody>
          <a:bodyPr/>
          <a:lstStyle/>
          <a:p>
            <a:pPr algn="ctr"/>
            <a:r>
              <a:rPr lang="da-DK" dirty="0" smtClean="0"/>
              <a:t>Microthrusters and </a:t>
            </a:r>
            <a:r>
              <a:rPr lang="da-DK" dirty="0" smtClean="0"/>
              <a:t>droplet </a:t>
            </a:r>
            <a:r>
              <a:rPr lang="da-DK" dirty="0" smtClean="0"/>
              <a:t>dynamic </a:t>
            </a:r>
            <a:r>
              <a:rPr lang="da-DK" dirty="0"/>
              <a:t>modeling </a:t>
            </a:r>
            <a:r>
              <a:rPr lang="da-DK" dirty="0" smtClean="0"/>
              <a:t>in SPIS :</a:t>
            </a:r>
            <a:br>
              <a:rPr lang="da-DK" dirty="0" smtClean="0"/>
            </a:br>
            <a:r>
              <a:rPr lang="da-DK" dirty="0" smtClean="0"/>
              <a:t>SPIS-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µThrusters</a:t>
            </a:r>
            <a:endParaRPr lang="fr-FR" dirty="0"/>
          </a:p>
        </p:txBody>
      </p:sp>
      <p:sp>
        <p:nvSpPr>
          <p:cNvPr id="10" name="Rectangle 14"/>
          <p:cNvSpPr txBox="1">
            <a:spLocks noChangeArrowheads="1"/>
          </p:cNvSpPr>
          <p:nvPr/>
        </p:nvSpPr>
        <p:spPr bwMode="auto">
          <a:xfrm>
            <a:off x="517881" y="4662253"/>
            <a:ext cx="7955359" cy="3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245" rIns="0" bIns="45245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904875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04875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defTabSz="904875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defTabSz="904875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defTabSz="904875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defTabSz="904875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defTabSz="904875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defTabSz="904875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defTabSz="904875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a-DK" altLang="fr-FR" sz="2000" b="1" kern="0" dirty="0" smtClean="0">
                <a:solidFill>
                  <a:schemeClr val="bg1"/>
                </a:solidFill>
              </a:rPr>
              <a:t>17</a:t>
            </a:r>
            <a:r>
              <a:rPr lang="da-DK" altLang="fr-FR" sz="2000" b="1" kern="0" baseline="30000" dirty="0" smtClean="0">
                <a:solidFill>
                  <a:schemeClr val="bg1"/>
                </a:solidFill>
              </a:rPr>
              <a:t>th</a:t>
            </a:r>
            <a:r>
              <a:rPr lang="da-DK" altLang="fr-FR" sz="2000" b="1" kern="0" dirty="0" smtClean="0">
                <a:solidFill>
                  <a:schemeClr val="bg1"/>
                </a:solidFill>
              </a:rPr>
              <a:t> SPINE</a:t>
            </a:r>
            <a:endParaRPr lang="en-GB" altLang="fr-FR" sz="2000" b="1" kern="0" dirty="0" smtClean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62197" y="3692728"/>
            <a:ext cx="8266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fr-FR" sz="1800" b="1" dirty="0">
                <a:latin typeface="Calibri" pitchFamily="34" charset="0"/>
                <a:cs typeface="Calibri" pitchFamily="34" charset="0"/>
              </a:rPr>
              <a:t>. </a:t>
            </a:r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Villemant</a:t>
            </a:r>
            <a:r>
              <a:rPr lang="fr-FR" sz="1800" b="1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fr-FR" sz="1800" b="1" dirty="0">
                <a:latin typeface="Calibri" pitchFamily="34" charset="0"/>
                <a:cs typeface="Calibri" pitchFamily="34" charset="0"/>
              </a:rPr>
              <a:t>, P. Sarrailh</a:t>
            </a:r>
            <a:r>
              <a:rPr lang="fr-FR" sz="1800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, S. Hess</a:t>
            </a:r>
            <a:r>
              <a:rPr lang="fr-FR" sz="1800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fr-FR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ONERA, The French Aerospace Lab, 31055 Toulouse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Cedex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, France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7232" y="5169153"/>
            <a:ext cx="1263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fr-FR" b="1" kern="0" dirty="0"/>
              <a:t>19-20/02/2020</a:t>
            </a:r>
            <a:endParaRPr lang="fr-FR" dirty="0"/>
          </a:p>
        </p:txBody>
      </p:sp>
    </p:spTree>
  </p:cSld>
  <p:clrMapOvr>
    <a:masterClrMapping/>
  </p:clrMapOvr>
  <p:transition advTm="259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Experimental data on propellant material</a:t>
            </a:r>
            <a:endParaRPr lang="en-GB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0" y="6424560"/>
            <a:ext cx="685440" cy="414000"/>
          </a:xfrm>
          <a:prstGeom prst="rect">
            <a:avLst/>
          </a:prstGeom>
          <a:noFill/>
          <a:ln>
            <a:noFill/>
          </a:ln>
        </p:spPr>
        <p:txBody>
          <a:bodyPr lIns="90360" tIns="106920" rIns="90360" bIns="106920"/>
          <a:lstStyle/>
          <a:p>
            <a:pPr algn="ctr">
              <a:lnSpc>
                <a:spcPct val="100000"/>
              </a:lnSpc>
            </a:pPr>
            <a:fld id="{B40FE165-CCE3-4C11-A06E-2172CA78F722}" type="slidenum">
              <a:rPr lang="fr-FR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10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160917"/>
              </p:ext>
            </p:extLst>
          </p:nvPr>
        </p:nvGraphicFramePr>
        <p:xfrm>
          <a:off x="106487" y="1451651"/>
          <a:ext cx="8748000" cy="4488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000">
                  <a:extLst>
                    <a:ext uri="{9D8B030D-6E8A-4147-A177-3AD203B41FA5}">
                      <a16:colId xmlns:a16="http://schemas.microsoft.com/office/drawing/2014/main" val="3773769753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184398282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485619483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3686745831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766039610"/>
                    </a:ext>
                  </a:extLst>
                </a:gridCol>
              </a:tblGrid>
              <a:tr h="106663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EMI-BF</a:t>
                      </a:r>
                      <a:r>
                        <a:rPr lang="en-GB" sz="1400" kern="12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EMI-Tf</a:t>
                      </a:r>
                      <a:r>
                        <a:rPr lang="en-GB" sz="1400" kern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Indium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Caesium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1943459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SFTN: superficial tension [J/m²] 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0.0452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0.0349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0.56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0.06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35004554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 </a:t>
                      </a:r>
                      <a:r>
                        <a:rPr lang="en-GB" sz="1400" kern="1200" dirty="0" err="1">
                          <a:effectLst/>
                        </a:rPr>
                        <a:t>dustRadiusDF</a:t>
                      </a:r>
                      <a:r>
                        <a:rPr lang="en-GB" sz="1400" kern="1200" dirty="0">
                          <a:effectLst/>
                        </a:rPr>
                        <a:t>: distribution of droplets [m] 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-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67487211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SUBE: sublimation energy [MJ/kg]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0.8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0.41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2.04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0.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kern="1200" dirty="0">
                          <a:effectLst/>
                        </a:rPr>
                        <a:t>53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10114210"/>
                  </a:ext>
                </a:extLst>
              </a:tr>
              <a:tr h="111742">
                <a:tc>
                  <a:txBody>
                    <a:bodyPr/>
                    <a:lstStyle/>
                    <a:p>
                      <a:pPr indent="450215" algn="l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VAPE: vaporization energy [MJ/kg]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0.75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0.35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2.01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0.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kern="1200" dirty="0">
                          <a:effectLst/>
                        </a:rPr>
                        <a:t>51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70626248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FUSE: fusion energy [kJ/kg]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48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58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28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16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45014744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MELT: fusion temperature [K]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285.75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277.75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429.75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301.6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77957135"/>
                  </a:ext>
                </a:extLst>
              </a:tr>
              <a:tr h="92695">
                <a:tc>
                  <a:txBody>
                    <a:bodyPr/>
                    <a:lstStyle/>
                    <a:p>
                      <a:pPr indent="450215" algn="l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WORK: Work function [eV]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-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4.12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1.95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4119802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THCO: thermal conductivity [W/M/K]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0.2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0.130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81.6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35.9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98589418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HEAT: specific heat [J/kg/K]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1281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1290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264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240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8113656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PREF: pressure reference [Pa]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0.013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0.0062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5317119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TREF: temperature reference [K]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300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441.7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1196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418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5046459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SOLA: sun light absorbance [-]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0.1±0.05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0.1±0.05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0.1±0.05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0.1±0.05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56907679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RDC: relative dielectric </a:t>
                      </a:r>
                      <a:r>
                        <a:rPr lang="en-GB" sz="1400" kern="1200" dirty="0" err="1">
                          <a:effectLst/>
                        </a:rPr>
                        <a:t>permitivity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12.9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12.2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1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1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52098095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BUC: electric bulk conductivity [S/m]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1.4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0.88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11.6.10</a:t>
                      </a:r>
                      <a:r>
                        <a:rPr lang="en-GB" sz="1400" kern="1200" baseline="30000">
                          <a:effectLst/>
                        </a:rPr>
                        <a:t>6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4.89.10</a:t>
                      </a:r>
                      <a:r>
                        <a:rPr lang="en-GB" sz="1400" kern="1200" baseline="30000" dirty="0">
                          <a:effectLst/>
                        </a:rPr>
                        <a:t>6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53822848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MAD: material density [kg/m</a:t>
                      </a:r>
                      <a:r>
                        <a:rPr lang="en-GB" sz="1400" kern="1200" baseline="30000" dirty="0">
                          <a:effectLst/>
                        </a:rPr>
                        <a:t>3</a:t>
                      </a:r>
                      <a:r>
                        <a:rPr lang="en-GB" sz="1400" kern="1200" dirty="0">
                          <a:effectLst/>
                        </a:rPr>
                        <a:t>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1294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1520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7310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1879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09906938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TEMI: thermal emissivity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0.5?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0.5?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</a:rPr>
                        <a:t>0.03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0.03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5081391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PEY: photo emission yield [A/m</a:t>
                      </a:r>
                      <a:r>
                        <a:rPr lang="en-GB" sz="1400" kern="1200" baseline="30000" dirty="0">
                          <a:effectLst/>
                        </a:rPr>
                        <a:t>2</a:t>
                      </a:r>
                      <a:r>
                        <a:rPr lang="en-GB" sz="1400" kern="1200" dirty="0">
                          <a:effectLst/>
                        </a:rPr>
                        <a:t>/F</a:t>
                      </a:r>
                      <a:r>
                        <a:rPr lang="en-GB" sz="1400" kern="1200" baseline="-25000" dirty="0">
                          <a:effectLst/>
                        </a:rPr>
                        <a:t>0</a:t>
                      </a:r>
                      <a:r>
                        <a:rPr lang="en-GB" sz="1400" kern="1200" dirty="0">
                          <a:effectLst/>
                        </a:rPr>
                        <a:t>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missing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missing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missing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missing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30163002"/>
                  </a:ext>
                </a:extLst>
              </a:tr>
              <a:tr h="10666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SRE: surface resistivity[W]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1,4.10</a:t>
                      </a:r>
                      <a:r>
                        <a:rPr lang="en-GB" sz="1400" baseline="30000">
                          <a:effectLst/>
                        </a:rPr>
                        <a:t>9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1,8.10</a:t>
                      </a:r>
                      <a:r>
                        <a:rPr lang="en-GB" sz="1400" baseline="30000">
                          <a:effectLst/>
                        </a:rPr>
                        <a:t>9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-1 (∞)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56" marR="22856" marT="11428" marB="11428"/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-1 (∞)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45467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2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14915" r="47285" b="19529"/>
          <a:stretch/>
        </p:blipFill>
        <p:spPr bwMode="auto">
          <a:xfrm>
            <a:off x="910784" y="1740038"/>
            <a:ext cx="7176381" cy="3839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Thruster </a:t>
            </a:r>
            <a:r>
              <a:rPr lang="en-GB" sz="22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information </a:t>
            </a:r>
            <a:r>
              <a:rPr lang="en-GB" sz="2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displayed </a:t>
            </a:r>
            <a:endParaRPr lang="en-GB" sz="2200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921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Data output specific to droplets simulations</a:t>
            </a:r>
            <a:endParaRPr lang="en-GB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0" y="6424560"/>
            <a:ext cx="685440" cy="414000"/>
          </a:xfrm>
          <a:prstGeom prst="rect">
            <a:avLst/>
          </a:prstGeom>
          <a:noFill/>
          <a:ln>
            <a:noFill/>
          </a:ln>
        </p:spPr>
        <p:txBody>
          <a:bodyPr lIns="90360" tIns="106920" rIns="90360" bIns="106920"/>
          <a:lstStyle/>
          <a:p>
            <a:pPr algn="ctr">
              <a:lnSpc>
                <a:spcPct val="100000"/>
              </a:lnSpc>
            </a:pPr>
            <a:fld id="{B40FE165-CCE3-4C11-A06E-2172CA78F722}" type="slidenum">
              <a:rPr lang="fr-FR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12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6487" y="837410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Droplets</a:t>
            </a:r>
            <a:r>
              <a:rPr lang="fr-FR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cloud of points:</a:t>
            </a:r>
            <a:endParaRPr lang="fr-FR" b="1" dirty="0" smtClean="0">
              <a:solidFill>
                <a:schemeClr val="tx1"/>
              </a:solidFill>
              <a:latin typeface="Calibri" panose="020F0502020204030204" pitchFamily="34" charset="0"/>
              <a:sym typeface="Symbol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5" y="1151622"/>
            <a:ext cx="3528000" cy="246792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452840" y="837410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Droplet</a:t>
            </a: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flux on </a:t>
            </a:r>
            <a:r>
              <a:rPr lang="fr-FR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spacecraft</a:t>
            </a:r>
            <a:r>
              <a:rPr lang="fr-FR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surfaces</a:t>
            </a:r>
            <a:endParaRPr lang="fr-FR" b="1" dirty="0" smtClean="0">
              <a:solidFill>
                <a:schemeClr val="tx1"/>
              </a:solidFill>
              <a:latin typeface="Calibri" panose="020F0502020204030204" pitchFamily="34" charset="0"/>
              <a:sym typeface="Symbol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3944" r="9497" b="3248"/>
          <a:stretch/>
        </p:blipFill>
        <p:spPr bwMode="auto">
          <a:xfrm>
            <a:off x="4921088" y="1173308"/>
            <a:ext cx="3528000" cy="2424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t="2710" r="5730" b="3995"/>
          <a:stretch/>
        </p:blipFill>
        <p:spPr bwMode="auto">
          <a:xfrm>
            <a:off x="574735" y="3938239"/>
            <a:ext cx="3528000" cy="2361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140744" y="3619543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Droplet</a:t>
            </a: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outgassing</a:t>
            </a:r>
            <a:endParaRPr lang="fr-FR" b="1" dirty="0" smtClean="0">
              <a:solidFill>
                <a:schemeClr val="tx1"/>
              </a:solidFill>
              <a:latin typeface="Calibri" panose="020F0502020204030204" pitchFamily="34" charset="0"/>
              <a:sym typeface="Symbol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452202" y="3619543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Spacecraft</a:t>
            </a:r>
            <a:r>
              <a:rPr lang="fr-FR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surfaces </a:t>
            </a:r>
            <a:r>
              <a:rPr lang="fr-FR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temperature</a:t>
            </a:r>
            <a:endParaRPr lang="fr-FR" b="1" dirty="0" smtClean="0">
              <a:solidFill>
                <a:schemeClr val="tx1"/>
              </a:solidFill>
              <a:latin typeface="Calibri" panose="020F0502020204030204" pitchFamily="34" charset="0"/>
              <a:sym typeface="Symbol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/>
          <a:stretch/>
        </p:blipFill>
        <p:spPr>
          <a:xfrm>
            <a:off x="4733362" y="3938239"/>
            <a:ext cx="3870069" cy="23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0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711200" y="3687273"/>
            <a:ext cx="7648575" cy="706927"/>
          </a:xfrm>
        </p:spPr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 of contamination </a:t>
            </a:r>
            <a:r>
              <a:rPr lang="fr-FR" dirty="0" err="1" smtClean="0"/>
              <a:t>modelling</a:t>
            </a:r>
            <a:r>
              <a:rPr lang="fr-FR" dirty="0" smtClean="0"/>
              <a:t> on a </a:t>
            </a:r>
            <a:r>
              <a:rPr lang="fr-FR" dirty="0" err="1" smtClean="0"/>
              <a:t>spacecraft</a:t>
            </a:r>
            <a:r>
              <a:rPr lang="fr-FR" dirty="0" smtClean="0"/>
              <a:t> by FEEP and </a:t>
            </a:r>
            <a:r>
              <a:rPr lang="fr-FR" dirty="0" err="1" smtClean="0"/>
              <a:t>colloids</a:t>
            </a:r>
            <a:r>
              <a:rPr lang="fr-FR" dirty="0" smtClean="0"/>
              <a:t> </a:t>
            </a:r>
            <a:r>
              <a:rPr lang="fr-FR" dirty="0" err="1" smtClean="0"/>
              <a:t>thrusters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77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Simulation</a:t>
            </a: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</a:t>
            </a: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initialization</a:t>
            </a:r>
            <a:r>
              <a:rPr lang="fr-FR" sz="22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</a:t>
            </a:r>
            <a:endParaRPr lang="fr-FR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0" y="6424560"/>
            <a:ext cx="685440" cy="414000"/>
          </a:xfrm>
          <a:prstGeom prst="rect">
            <a:avLst/>
          </a:prstGeom>
          <a:noFill/>
          <a:ln>
            <a:noFill/>
          </a:ln>
        </p:spPr>
        <p:txBody>
          <a:bodyPr lIns="90360" tIns="106920" rIns="90360" bIns="106920"/>
          <a:lstStyle/>
          <a:p>
            <a:pPr algn="ctr">
              <a:lnSpc>
                <a:spcPct val="100000"/>
              </a:lnSpc>
            </a:pPr>
            <a:fld id="{B40FE165-CCE3-4C11-A06E-2172CA78F722}" type="slidenum">
              <a:rPr lang="fr-FR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14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15080" y="1030854"/>
            <a:ext cx="4107352" cy="3048110"/>
            <a:chOff x="34479" y="899195"/>
            <a:chExt cx="5019871" cy="3725300"/>
          </a:xfrm>
        </p:grpSpPr>
        <p:pic>
          <p:nvPicPr>
            <p:cNvPr id="10241" name="Image 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" t="3731" r="6231"/>
            <a:stretch/>
          </p:blipFill>
          <p:spPr bwMode="auto">
            <a:xfrm>
              <a:off x="34479" y="899195"/>
              <a:ext cx="5019871" cy="3561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84414" y="4314167"/>
              <a:ext cx="4320001" cy="31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050" b="1" i="0" u="none" strike="noStrike" cap="none" normalizeH="0" baseline="0" dirty="0" smtClean="0" bmk="_Ref4577376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" pitchFamily="18" charset="0"/>
                  <a:cs typeface="Times New Roman" pitchFamily="18" charset="0"/>
                </a:rPr>
                <a:t>Figure 5: Contamination test case simulation geometry</a:t>
              </a:r>
              <a:endParaRPr kumimoji="0" lang="en-US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115080" y="4268470"/>
                <a:ext cx="4743935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Environment plasma representative of LISA mission</a:t>
                </a:r>
              </a:p>
              <a:p>
                <a:pPr algn="ctr"/>
                <a:endParaRPr lang="en-GB" sz="18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AU from the sun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Solar wind electrons and protons: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Density :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/>
                      </a:rPr>
                      <m:t>7 </m:t>
                    </m:r>
                    <m:r>
                      <m:rPr>
                        <m:sty m:val="p"/>
                      </m:rPr>
                      <a:rPr lang="fr-FR" sz="1800" b="0" i="0" smtClean="0">
                        <a:solidFill>
                          <a:schemeClr val="tx1"/>
                        </a:solidFill>
                        <a:latin typeface="Cambria Math"/>
                      </a:rPr>
                      <m:t>c</m:t>
                    </m:r>
                    <m:sSup>
                      <m:sSupPr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fr-FR" sz="1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fr-FR" sz="18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Temperature :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/>
                      </a:rPr>
                      <m:t>10 </m:t>
                    </m:r>
                    <m:r>
                      <m:rPr>
                        <m:sty m:val="p"/>
                      </m:rPr>
                      <a:rPr lang="fr-FR" sz="1800" b="0" i="0" smtClean="0">
                        <a:solidFill>
                          <a:schemeClr val="tx1"/>
                        </a:solidFill>
                        <a:latin typeface="Cambria Math"/>
                      </a:rPr>
                      <m:t>eV</m:t>
                    </m:r>
                  </m:oMath>
                </a14:m>
                <a:endParaRPr lang="en-GB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80" y="4268470"/>
                <a:ext cx="4743935" cy="2031325"/>
              </a:xfrm>
              <a:prstGeom prst="rect">
                <a:avLst/>
              </a:prstGeom>
              <a:blipFill rotWithShape="1">
                <a:blip r:embed="rId3"/>
                <a:stretch>
                  <a:fillRect l="-900" t="-1502" b="-39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/>
          <p:cNvGrpSpPr/>
          <p:nvPr/>
        </p:nvGrpSpPr>
        <p:grpSpPr>
          <a:xfrm>
            <a:off x="5101870" y="969069"/>
            <a:ext cx="3413443" cy="2316036"/>
            <a:chOff x="5149525" y="1552019"/>
            <a:chExt cx="3754787" cy="254764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525" y="1552019"/>
              <a:ext cx="3754787" cy="2112068"/>
            </a:xfrm>
            <a:prstGeom prst="rect">
              <a:avLst/>
            </a:prstGeom>
          </p:spPr>
        </p:pic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5404078" y="3642613"/>
              <a:ext cx="3245680" cy="457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050" b="1" i="0" u="none" strike="noStrike" cap="none" normalizeH="0" baseline="0" dirty="0" smtClean="0" bmk="_Ref4577376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" pitchFamily="18" charset="0"/>
                  <a:cs typeface="Times New Roman" pitchFamily="18" charset="0"/>
                </a:rPr>
                <a:t>Figure </a:t>
              </a:r>
              <a:r>
                <a:rPr lang="en-US" altLang="fr-FR" sz="1050" b="1" dirty="0" bmk="_Ref4577376">
                  <a:solidFill>
                    <a:srgbClr val="000000"/>
                  </a:solidFill>
                  <a:latin typeface="Times New Roman" pitchFamily="18" charset="0"/>
                  <a:ea typeface="Times" pitchFamily="18" charset="0"/>
                  <a:cs typeface="Times New Roman" pitchFamily="18" charset="0"/>
                </a:rPr>
                <a:t>6</a:t>
              </a:r>
              <a:r>
                <a:rPr kumimoji="0" lang="en-US" altLang="fr-FR" sz="1050" b="1" i="0" u="none" strike="noStrike" cap="none" normalizeH="0" baseline="0" dirty="0" smtClean="0" bmk="_Ref4577376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" pitchFamily="18" charset="0"/>
                  <a:cs typeface="Times New Roman" pitchFamily="18" charset="0"/>
                </a:rPr>
                <a:t>: Artist concept of LISA pathfinder satellite</a:t>
              </a:r>
              <a:endParaRPr kumimoji="0" lang="en-US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4" name="Imag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23" y="3737837"/>
            <a:ext cx="3755136" cy="23755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14999" y="3203451"/>
            <a:ext cx="4282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Emitted droplets and plasma characteristics extracted from experimental data</a:t>
            </a:r>
            <a:endParaRPr lang="en-GB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931023" y="6020038"/>
            <a:ext cx="375513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050" b="1" i="0" u="none" strike="noStrike" cap="none" normalizeH="0" baseline="0" dirty="0" smtClean="0" bmk="_Ref4577376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Figure </a:t>
            </a:r>
            <a:r>
              <a:rPr lang="en-US" altLang="fr-FR" sz="1050" b="1" dirty="0" smtClean="0" bmk="_Ref4577376">
                <a:solidFill>
                  <a:srgbClr val="0000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7</a:t>
            </a:r>
            <a:r>
              <a:rPr kumimoji="0" lang="en-US" altLang="fr-FR" sz="1050" b="1" i="0" u="none" strike="noStrike" cap="none" normalizeH="0" baseline="0" dirty="0" smtClean="0" bmk="_Ref4577376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: Measured distribution</a:t>
            </a:r>
            <a:r>
              <a:rPr kumimoji="0" lang="en-US" altLang="fr-FR" sz="1050" b="1" i="0" u="none" strike="noStrike" cap="none" normalizeH="0" dirty="0" smtClean="0" bmk="_Ref4577376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 of emitted droplet by the </a:t>
            </a:r>
            <a:r>
              <a:rPr kumimoji="0" lang="en-US" altLang="fr-FR" sz="1050" b="1" i="0" u="none" strike="noStrike" cap="none" normalizeH="0" dirty="0" err="1" smtClean="0" bmk="_Ref4577376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InFEEP</a:t>
            </a:r>
            <a:r>
              <a:rPr kumimoji="0" lang="en-US" altLang="fr-FR" sz="1050" b="1" i="0" u="none" strike="noStrike" cap="none" normalizeH="0" dirty="0" smtClean="0" bmk="_Ref4577376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 thruster as a function of </a:t>
            </a:r>
            <a:r>
              <a:rPr lang="en-US" altLang="fr-FR" sz="1050" b="1" dirty="0" bmk="_Ref4577376">
                <a:solidFill>
                  <a:srgbClr val="0000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 </a:t>
            </a:r>
            <a:r>
              <a:rPr lang="en-US" altLang="fr-FR" sz="1050" b="1" dirty="0" smtClean="0" bmk="_Ref4577376">
                <a:solidFill>
                  <a:srgbClr val="0000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droplet radius</a:t>
            </a:r>
            <a:endParaRPr kumimoji="0" lang="en-US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2291" name="Imag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59235"/>
            <a:ext cx="3001938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Imag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50" y="1259235"/>
            <a:ext cx="2925297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Imag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60" y="1259235"/>
            <a:ext cx="3129672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2029257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800907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910767" y="3637122"/>
            <a:ext cx="517641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F</a:t>
            </a:r>
            <a:r>
              <a:rPr kumimoji="0" lang="en-US" altLang="fr-FR" sz="9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igure </a:t>
            </a:r>
            <a:r>
              <a:rPr lang="en-US" altLang="fr-FR" sz="900" b="1" dirty="0" smtClean="0" bmk="_Ref6995893">
                <a:solidFill>
                  <a:srgbClr val="0000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8</a:t>
            </a:r>
            <a:r>
              <a:rPr kumimoji="0" lang="en-US" alt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 : densities of cathode </a:t>
            </a:r>
            <a:r>
              <a:rPr kumimoji="0" lang="en-US" alt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electrons </a:t>
            </a:r>
            <a:r>
              <a:rPr kumimoji="0" lang="en-US" alt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(right), thruster ions (center) and droplets (right) in log(m-3).</a:t>
            </a:r>
            <a:endParaRPr kumimoji="0" lang="en-US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FEEP simulation : </a:t>
            </a: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Results</a:t>
            </a: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</a:t>
            </a: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analysis</a:t>
            </a:r>
            <a:endParaRPr lang="fr-FR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0823" y="1259235"/>
            <a:ext cx="360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GB" sz="12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GB" sz="1200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-458" y="1259235"/>
            <a:ext cx="7727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endParaRPr lang="en-GB" sz="1200" baseline="30000" dirty="0"/>
          </a:p>
        </p:txBody>
      </p:sp>
      <p:sp>
        <p:nvSpPr>
          <p:cNvPr id="14" name="Rectangle 13"/>
          <p:cNvSpPr/>
          <p:nvPr/>
        </p:nvSpPr>
        <p:spPr>
          <a:xfrm>
            <a:off x="5939135" y="1270268"/>
            <a:ext cx="730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Droplets</a:t>
            </a:r>
            <a:endParaRPr lang="en-GB" sz="1200" baseline="30000" dirty="0"/>
          </a:p>
        </p:txBody>
      </p:sp>
      <p:sp>
        <p:nvSpPr>
          <p:cNvPr id="7" name="ZoneTexte 6"/>
          <p:cNvSpPr txBox="1"/>
          <p:nvPr/>
        </p:nvSpPr>
        <p:spPr>
          <a:xfrm>
            <a:off x="772254" y="4499595"/>
            <a:ext cx="76908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Ability of SPIS software to simulate droplets dynamic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negligible divergence of droplet flow from the thruster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Spacecraft body contamination by FEEP droplets could be a real threat </a:t>
            </a:r>
            <a:endParaRPr lang="en-GB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000500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FEEP simulation : Erosion simulation due to In</a:t>
            </a:r>
            <a:r>
              <a:rPr lang="fr-FR" sz="2200" b="1" strike="noStrike" spc="-1" baseline="30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+</a:t>
            </a: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ions impact</a:t>
            </a:r>
            <a:endParaRPr lang="fr-FR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4337" name="Imag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5" y="1043211"/>
            <a:ext cx="43053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3664" y="4472668"/>
            <a:ext cx="434330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F</a:t>
            </a:r>
            <a:r>
              <a:rPr kumimoji="0" lang="en-US" altLang="fr-FR" sz="9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igure </a:t>
            </a:r>
            <a:r>
              <a:rPr lang="en-US" altLang="fr-FR" sz="900" b="1" dirty="0" smtClean="0" bmk="_Ref6996224">
                <a:solidFill>
                  <a:srgbClr val="0000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10</a:t>
            </a:r>
            <a:r>
              <a:rPr kumimoji="0" lang="en-US" alt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: In+ ion flux on the plate surface [log of ion.m-2.s-1]</a:t>
            </a:r>
            <a:endParaRPr kumimoji="0" lang="en-US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4340" name="Imag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55" y="1043211"/>
            <a:ext cx="42291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072239" y="4474200"/>
            <a:ext cx="345324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F</a:t>
            </a:r>
            <a:r>
              <a:rPr kumimoji="0" lang="en-US" altLang="fr-FR" sz="9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igure </a:t>
            </a:r>
            <a:r>
              <a:rPr lang="en-US" altLang="fr-FR" sz="900" b="1" dirty="0" smtClean="0" bmk="_Ref6996228">
                <a:solidFill>
                  <a:srgbClr val="0000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11</a:t>
            </a:r>
            <a:r>
              <a:rPr kumimoji="0" lang="en-US" alt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: eroded product flux, in log of molecule.m-2.s-1</a:t>
            </a:r>
            <a:endParaRPr kumimoji="0" lang="en-US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1149" y="4859635"/>
            <a:ext cx="835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SPIS ability to model spacecraft surface erosion and eroded product emission from spacecraft surface </a:t>
            </a:r>
            <a:endParaRPr lang="en-GB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03050" y="5817225"/>
            <a:ext cx="6991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fr-FR" sz="2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negligible</a:t>
            </a:r>
            <a:r>
              <a:rPr lang="fr-FR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fr-FR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spacecraft</a:t>
            </a:r>
            <a:r>
              <a:rPr lang="fr-FR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surface by FEEP </a:t>
            </a:r>
            <a:r>
              <a:rPr lang="fr-FR" sz="2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thruster</a:t>
            </a:r>
            <a:endParaRPr lang="fr-F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2228850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000500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FEEP simulation : </a:t>
            </a: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Spacecraft</a:t>
            </a: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body contamination by </a:t>
            </a: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droplets</a:t>
            </a:r>
            <a:endParaRPr lang="fr-FR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1697187" y="971203"/>
            <a:ext cx="5603577" cy="4176464"/>
            <a:chOff x="46836" y="971203"/>
            <a:chExt cx="5603577" cy="4176464"/>
          </a:xfrm>
        </p:grpSpPr>
        <p:pic>
          <p:nvPicPr>
            <p:cNvPr id="16385" name="Image 1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0" b="4792"/>
            <a:stretch/>
          </p:blipFill>
          <p:spPr bwMode="auto">
            <a:xfrm>
              <a:off x="46836" y="971203"/>
              <a:ext cx="5603577" cy="3954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890977" y="4916835"/>
              <a:ext cx="3915294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" pitchFamily="18" charset="0"/>
                  <a:cs typeface="Times New Roman" pitchFamily="18" charset="0"/>
                </a:rPr>
                <a:t>Figure 12 : flux of droplet deposited on the plate [log of droplet.m-2.s-1]</a:t>
              </a:r>
              <a:endPara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402631" y="5498415"/>
            <a:ext cx="6362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fr-FR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negligible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contamination of </a:t>
            </a:r>
            <a:r>
              <a:rPr lang="fr-FR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spacecraft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body by </a:t>
            </a:r>
            <a:r>
              <a:rPr lang="fr-FR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droplets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Colloids</a:t>
            </a: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simulation : </a:t>
            </a: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emitte</a:t>
            </a:r>
            <a:r>
              <a:rPr lang="fr-FR" sz="22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d</a:t>
            </a:r>
            <a:r>
              <a:rPr lang="fr-FR" sz="22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</a:t>
            </a:r>
            <a:r>
              <a:rPr lang="fr-FR" sz="22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species</a:t>
            </a:r>
            <a:r>
              <a:rPr lang="fr-FR" sz="22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</a:t>
            </a:r>
            <a:r>
              <a:rPr lang="fr-FR" sz="22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densities</a:t>
            </a:r>
            <a:endParaRPr lang="fr-FR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2836560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0" y="4998735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6943725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9105900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Figure 13 : From top to bottom : densities of (EMI-BF4)+, (EMI-BF4)2+, (EMI-BF4)3+, EMI-BF4 droplets and cathode electrons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37529" y="5724892"/>
            <a:ext cx="6161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100" b="1" dirty="0">
                <a:solidFill>
                  <a:srgbClr val="000000"/>
                </a:solidFill>
                <a:latin typeface="Times New Roman"/>
                <a:ea typeface="Times"/>
              </a:rPr>
              <a:t>Figure 13 : </a:t>
            </a:r>
            <a:r>
              <a:rPr lang="en-US" sz="1100" b="1" dirty="0" smtClean="0">
                <a:solidFill>
                  <a:srgbClr val="000000"/>
                </a:solidFill>
                <a:latin typeface="Times New Roman"/>
                <a:ea typeface="Times"/>
              </a:rPr>
              <a:t>Densities </a:t>
            </a:r>
            <a:r>
              <a:rPr lang="en-US" sz="1100" b="1" dirty="0">
                <a:solidFill>
                  <a:srgbClr val="000000"/>
                </a:solidFill>
                <a:latin typeface="Times New Roman"/>
                <a:ea typeface="Times"/>
              </a:rPr>
              <a:t>of (EMI-BF4)+, (EMI-BF4)2+, (EMI-BF4)3+, EMI-BF4 droplets and cathode electrons </a:t>
            </a:r>
            <a:endParaRPr lang="fr-FR" sz="1100" b="1" dirty="0">
              <a:solidFill>
                <a:srgbClr val="4F81BD"/>
              </a:solidFill>
              <a:effectLst/>
              <a:latin typeface="Times New Roman"/>
              <a:ea typeface="Times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" y="1188387"/>
            <a:ext cx="2969810" cy="2232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56" y="1188387"/>
            <a:ext cx="3019023" cy="2232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46" y="1188387"/>
            <a:ext cx="2902225" cy="2232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" y="3443464"/>
            <a:ext cx="3034114" cy="2232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23" y="3443464"/>
            <a:ext cx="2993432" cy="223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996" y="1188387"/>
            <a:ext cx="8418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EMI-[BF</a:t>
            </a:r>
            <a:r>
              <a:rPr lang="en-GB" sz="12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GB" sz="12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GB" sz="1200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3023878" y="1188388"/>
            <a:ext cx="8931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EMI-[BF</a:t>
            </a:r>
            <a:r>
              <a:rPr lang="en-GB" sz="12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GB" sz="12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endParaRPr lang="en-GB" sz="1200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6073603" y="1189931"/>
            <a:ext cx="8931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EMI-[BF</a:t>
            </a:r>
            <a:r>
              <a:rPr lang="en-GB" sz="12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GB" sz="12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3+</a:t>
            </a:r>
            <a:endParaRPr lang="en-GB" sz="1200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46836" y="3458517"/>
            <a:ext cx="730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Droplets</a:t>
            </a:r>
            <a:endParaRPr lang="en-GB" sz="1200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3130823" y="3453439"/>
            <a:ext cx="7727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endParaRPr lang="en-GB" sz="1200" baseline="30000" dirty="0"/>
          </a:p>
        </p:txBody>
      </p:sp>
      <p:sp>
        <p:nvSpPr>
          <p:cNvPr id="5" name="ZoneTexte 4"/>
          <p:cNvSpPr txBox="1"/>
          <p:nvPr/>
        </p:nvSpPr>
        <p:spPr>
          <a:xfrm>
            <a:off x="6227167" y="3707507"/>
            <a:ext cx="2711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SPIS ability to model the different species emitted by a colloid thruster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densities in the volume for monomers, dimers and trimers</a:t>
            </a:r>
          </a:p>
        </p:txBody>
      </p:sp>
    </p:spTree>
    <p:extLst>
      <p:ext uri="{BB962C8B-B14F-4D97-AF65-F5344CB8AC3E}">
        <p14:creationId xmlns:p14="http://schemas.microsoft.com/office/powerpoint/2010/main" val="11659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Colloids</a:t>
            </a: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simulation : </a:t>
            </a: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droplets</a:t>
            </a: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</a:t>
            </a: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deposition</a:t>
            </a: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on </a:t>
            </a: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space</a:t>
            </a:r>
            <a:r>
              <a:rPr lang="fr-FR" sz="22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craft</a:t>
            </a:r>
            <a:r>
              <a:rPr lang="fr-FR" sz="22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body</a:t>
            </a:r>
            <a:endParaRPr lang="fr-FR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2619375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6943725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9105900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Figure 13 : From top to bottom : densities of (EMI-BF4)+, (EMI-BF4)2+, (EMI-BF4)3+, EMI-BF4 droplets and cathode electrons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9457" name="Imag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23" y="1043211"/>
            <a:ext cx="4794504" cy="359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78916" y="4624281"/>
            <a:ext cx="401231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F</a:t>
            </a:r>
            <a:r>
              <a:rPr kumimoji="0" lang="en-US" altLang="fr-FR" sz="9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igure </a:t>
            </a:r>
            <a:r>
              <a:rPr kumimoji="0" lang="en-US" altLang="fr-FR" sz="900" b="1" i="0" u="none" strike="noStrike" cap="none" normalizeH="0" baseline="0" dirty="0" smtClean="0" bmk="_Ref7000509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14</a:t>
            </a:r>
            <a:r>
              <a:rPr kumimoji="0" lang="en-US" altLang="fr-F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" pitchFamily="18" charset="0"/>
                <a:cs typeface="Times New Roman" pitchFamily="18" charset="0"/>
              </a:rPr>
              <a:t> : flux of droplet deposited on the plate [log of droplet.m-2.s-1]</a:t>
            </a:r>
            <a:endParaRPr kumimoji="0" lang="en-US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96679" y="5219675"/>
            <a:ext cx="605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GB" sz="1800" b="1" dirty="0" smtClean="0">
                <a:solidFill>
                  <a:schemeClr val="tx1"/>
                </a:solidFill>
              </a:rPr>
              <a:t>Non-negligible contamination of spacecraft body by droplets 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011321" y="5773243"/>
            <a:ext cx="551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1800" b="1" dirty="0" smtClean="0">
                <a:solidFill>
                  <a:schemeClr val="tx1"/>
                </a:solidFill>
              </a:rPr>
              <a:t>Comparable contamination to Indium in FEEP </a:t>
            </a:r>
            <a:r>
              <a:rPr lang="fr-FR" sz="1800" b="1" dirty="0" err="1" smtClean="0">
                <a:solidFill>
                  <a:schemeClr val="tx1"/>
                </a:solidFill>
              </a:rPr>
              <a:t>thrusters</a:t>
            </a:r>
            <a:endParaRPr lang="fr-FR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Presentation</a:t>
            </a:r>
            <a:r>
              <a:rPr lang="fr-FR" dirty="0" smtClean="0"/>
              <a:t> pla</a:t>
            </a:r>
            <a:r>
              <a:rPr lang="fr-FR" dirty="0"/>
              <a:t>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799" y="2099593"/>
            <a:ext cx="8296275" cy="33538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Presentation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SPIS-µThrusters problematic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SPIS-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µThrusters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new abilities presentation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Preliminary simulation of micro-thruster in LISA space environment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SPIS-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µThrusters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validation cases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Conclusion and further studies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F0350-C50C-446C-9968-D1EB44CA6918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3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711200" y="3995050"/>
            <a:ext cx="7648575" cy="399150"/>
          </a:xfrm>
        </p:spPr>
        <p:txBody>
          <a:bodyPr/>
          <a:lstStyle/>
          <a:p>
            <a:r>
              <a:rPr lang="fr-FR" dirty="0" smtClean="0"/>
              <a:t>SPIS-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µThrusters</a:t>
            </a:r>
            <a:r>
              <a:rPr lang="fr-FR" dirty="0" smtClean="0"/>
              <a:t> validation cases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6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LMIS FEEP </a:t>
            </a:r>
            <a:r>
              <a:rPr lang="fr-FR" dirty="0" err="1" smtClean="0"/>
              <a:t>thruster</a:t>
            </a:r>
            <a:r>
              <a:rPr lang="fr-FR" dirty="0" smtClean="0"/>
              <a:t> </a:t>
            </a:r>
            <a:r>
              <a:rPr lang="fr-FR" dirty="0" err="1" smtClean="0"/>
              <a:t>modelling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84" y="1101340"/>
            <a:ext cx="4558488" cy="336232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92EAF-F1BB-4C23-BCD2-C7E82BFBE995}" type="slidenum">
              <a:rPr lang="fr-FR" smtClean="0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43400" y="5171058"/>
            <a:ext cx="4505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FEEP </a:t>
            </a:r>
            <a:r>
              <a:rPr lang="fr-FR" sz="1600" dirty="0" err="1" smtClean="0">
                <a:solidFill>
                  <a:schemeClr val="tx1"/>
                </a:solidFill>
              </a:rPr>
              <a:t>current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measurement</a:t>
            </a:r>
            <a:r>
              <a:rPr lang="fr-FR" sz="1600" dirty="0" smtClean="0">
                <a:solidFill>
                  <a:schemeClr val="tx1"/>
                </a:solidFill>
              </a:rPr>
              <a:t> and </a:t>
            </a:r>
            <a:r>
              <a:rPr lang="fr-FR" sz="1600" dirty="0" err="1" smtClean="0">
                <a:solidFill>
                  <a:schemeClr val="tx1"/>
                </a:solidFill>
              </a:rPr>
              <a:t>comparison</a:t>
            </a:r>
            <a:r>
              <a:rPr lang="fr-FR" sz="1600" dirty="0" smtClean="0">
                <a:solidFill>
                  <a:schemeClr val="tx1"/>
                </a:solidFill>
              </a:rPr>
              <a:t> to FEEP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tx1"/>
                </a:solidFill>
              </a:rPr>
              <a:t>Angular</a:t>
            </a:r>
            <a:r>
              <a:rPr lang="fr-FR" sz="1600" dirty="0" smtClean="0">
                <a:solidFill>
                  <a:schemeClr val="tx1"/>
                </a:solidFill>
              </a:rPr>
              <a:t> distribution of </a:t>
            </a:r>
            <a:r>
              <a:rPr lang="fr-FR" sz="1600" dirty="0" err="1" smtClean="0">
                <a:solidFill>
                  <a:schemeClr val="tx1"/>
                </a:solidFill>
              </a:rPr>
              <a:t>emitted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current</a:t>
            </a:r>
            <a:endParaRPr lang="fr-FR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00536" y="961008"/>
            <a:ext cx="6996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tx1"/>
                </a:solidFill>
              </a:rPr>
              <a:t>Comparison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between</a:t>
            </a:r>
            <a:r>
              <a:rPr lang="fr-FR" sz="1600" dirty="0" smtClean="0">
                <a:solidFill>
                  <a:schemeClr val="tx1"/>
                </a:solidFill>
              </a:rPr>
              <a:t> SPIS simulation and </a:t>
            </a:r>
            <a:r>
              <a:rPr lang="fr-FR" sz="1600" dirty="0" err="1" smtClean="0">
                <a:solidFill>
                  <a:schemeClr val="tx1"/>
                </a:solidFill>
              </a:rPr>
              <a:t>experimental</a:t>
            </a:r>
            <a:r>
              <a:rPr lang="fr-FR" sz="1600" dirty="0" smtClean="0">
                <a:solidFill>
                  <a:schemeClr val="tx1"/>
                </a:solidFill>
              </a:rPr>
              <a:t> data </a:t>
            </a:r>
            <a:r>
              <a:rPr lang="fr-FR" sz="1600" dirty="0" err="1" smtClean="0">
                <a:solidFill>
                  <a:schemeClr val="tx1"/>
                </a:solidFill>
              </a:rPr>
              <a:t>from</a:t>
            </a:r>
            <a:r>
              <a:rPr lang="fr-FR" sz="1600" dirty="0" smtClean="0">
                <a:solidFill>
                  <a:schemeClr val="tx1"/>
                </a:solidFill>
              </a:rPr>
              <a:t> ESA</a:t>
            </a:r>
          </a:p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4" y="3879273"/>
            <a:ext cx="3853443" cy="25284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7" y="1303801"/>
            <a:ext cx="2653019" cy="24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6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272" y="-108917"/>
            <a:ext cx="8099425" cy="1139825"/>
          </a:xfrm>
        </p:spPr>
        <p:txBody>
          <a:bodyPr/>
          <a:lstStyle/>
          <a:p>
            <a:r>
              <a:rPr lang="en-GB" dirty="0" smtClean="0"/>
              <a:t>Geometry data on LMIS and justification on non-available data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Espace réservé du contenu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26797887"/>
                  </p:ext>
                </p:extLst>
              </p:nvPr>
            </p:nvGraphicFramePr>
            <p:xfrm>
              <a:off x="322511" y="1003647"/>
              <a:ext cx="8064896" cy="4864100"/>
            </p:xfrm>
            <a:graphic>
              <a:graphicData uri="http://schemas.openxmlformats.org/drawingml/2006/table">
                <a:tbl>
                  <a:tblPr firstRow="1" bandRow="1">
                    <a:solidFill>
                      <a:srgbClr val="CC99FF"/>
                    </a:solidFill>
                    <a:tableStyleId>{21E4AEA4-8DFA-4A89-87EB-49C32662AFE0}</a:tableStyleId>
                  </a:tblPr>
                  <a:tblGrid>
                    <a:gridCol w="9471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515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66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Symbol</a:t>
                          </a:r>
                          <a:endParaRPr lang="en-US" sz="16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Definition</a:t>
                          </a:r>
                          <a:endParaRPr lang="en-US" sz="16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Value (mm)</a:t>
                          </a:r>
                          <a:endParaRPr lang="en-US" sz="1600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𝐹𝐶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Radius of FEEP case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7,5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𝐹𝐶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Length</a:t>
                          </a:r>
                          <a:r>
                            <a:rPr lang="en-US" sz="1600" baseline="0" noProof="0" dirty="0" smtClean="0"/>
                            <a:t> of FEEP case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10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𝐹</m:t>
                                    </m:r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𝑎𝑝𝑝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Radius</a:t>
                          </a:r>
                          <a:r>
                            <a:rPr lang="en-US" sz="1600" baseline="0" noProof="0" dirty="0" smtClean="0"/>
                            <a:t> of FEEP aperture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5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dirty="0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fr-FR" sz="1600" b="0" i="1" noProof="0" dirty="0" smtClean="0">
                                        <a:latin typeface="Cambria Math"/>
                                      </a:rPr>
                                      <m:t>𝐹</m:t>
                                    </m:r>
                                    <m:r>
                                      <a:rPr lang="fr-FR" sz="1600" b="0" i="1" noProof="0" dirty="0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FR" sz="1600" b="0" i="1" noProof="0" dirty="0" smtClean="0">
                                        <a:latin typeface="Cambria Math"/>
                                      </a:rPr>
                                      <m:t>𝑎𝑝𝑝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Thickness of FEEP aperture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1,5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Plates width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1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fr-FR" sz="1600" b="0" i="1" noProof="0" smtClean="0"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Plates length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5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Plates thickness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0.3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noProof="0" dirty="0" smtClean="0"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600" i="1" noProof="0" dirty="0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Number of plates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12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noProof="0" dirty="0" smtClean="0"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1600" i="1" noProof="0" dirty="0" smtClean="0">
                                        <a:latin typeface="Cambria Math"/>
                                      </a:rPr>
                                      <m:t>𝐹</m:t>
                                    </m:r>
                                    <m:r>
                                      <a:rPr lang="fr-FR" sz="1600" b="0" i="1" noProof="0" dirty="0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FR" sz="1600" b="0" i="1" noProof="0" dirty="0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Distance between FEEP and plates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40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Angle between plates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15°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noProof="0" dirty="0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 noProof="0" dirty="0" smtClean="0">
                                        <a:latin typeface="Cambria Math"/>
                                      </a:rPr>
                                      <m:t>𝑉𝐶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Radius of the </a:t>
                          </a:r>
                          <a:r>
                            <a:rPr lang="en-US" sz="1600" noProof="0" dirty="0" err="1" smtClean="0"/>
                            <a:t>vaccuum</a:t>
                          </a:r>
                          <a:r>
                            <a:rPr lang="en-US" sz="1600" noProof="0" dirty="0" smtClean="0"/>
                            <a:t> chamber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50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dirty="0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i="1" noProof="0" dirty="0" smtClean="0">
                                        <a:latin typeface="Cambria Math"/>
                                      </a:rPr>
                                      <m:t>𝑉𝐶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Height of the vacuum chamber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200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noProof="0" dirty="0" smtClean="0">
                                        <a:latin typeface="Cambria Math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1600" i="1" noProof="0" dirty="0" smtClean="0">
                                        <a:latin typeface="Cambria Math"/>
                                      </a:rPr>
                                      <m:t>𝑔𝑎𝑝</m:t>
                                    </m:r>
                                    <m:r>
                                      <a:rPr lang="en-US" sz="1600" i="1" noProof="0" dirty="0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600" i="1" noProof="0" dirty="0" smtClean="0">
                                        <a:latin typeface="Cambria Math"/>
                                      </a:rPr>
                                      <m:t>𝑉𝐶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Gap between vacuum</a:t>
                          </a:r>
                          <a:r>
                            <a:rPr lang="en-US" sz="1600" baseline="0" noProof="0" dirty="0" smtClean="0"/>
                            <a:t> chamber and thruster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30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Espace réservé du contenu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26797887"/>
                  </p:ext>
                </p:extLst>
              </p:nvPr>
            </p:nvGraphicFramePr>
            <p:xfrm>
              <a:off x="322511" y="1003647"/>
              <a:ext cx="8064896" cy="4864100"/>
            </p:xfrm>
            <a:graphic>
              <a:graphicData uri="http://schemas.openxmlformats.org/drawingml/2006/table">
                <a:tbl>
                  <a:tblPr firstRow="1" bandRow="1">
                    <a:solidFill>
                      <a:srgbClr val="CC99FF"/>
                    </a:solidFill>
                    <a:tableStyleId>{21E4AEA4-8DFA-4A89-87EB-49C32662AFE0}</a:tableStyleId>
                  </a:tblPr>
                  <a:tblGrid>
                    <a:gridCol w="9471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515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66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Symbol</a:t>
                          </a:r>
                          <a:endParaRPr lang="en-US" sz="16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Definition</a:t>
                          </a:r>
                          <a:endParaRPr lang="en-US" sz="16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Value (mm)</a:t>
                          </a:r>
                          <a:endParaRPr lang="en-US" sz="1600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103636" r="-757419" b="-127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Radius of FEEP case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7,5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203636" r="-757419" b="-117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Length</a:t>
                          </a:r>
                          <a:r>
                            <a:rPr lang="en-US" sz="1600" baseline="0" noProof="0" dirty="0" smtClean="0"/>
                            <a:t> of FEEP case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10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40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287931" r="-757419" b="-10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Radius</a:t>
                          </a:r>
                          <a:r>
                            <a:rPr lang="en-US" sz="1600" baseline="0" noProof="0" dirty="0" smtClean="0"/>
                            <a:t> of FEEP aperture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5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40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381356" r="-757419" b="-893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Thickness of FEEP aperture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1,5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40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489655" r="-757419" b="-80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Plates width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1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540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589655" r="-757419" b="-70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Plates length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5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540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689655" r="-757419" b="-60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Plates thickness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0.3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540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789655" r="-757419" b="-50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Number of plates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12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540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889655" r="-757419" b="-40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Distance between FEEP and plates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40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540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972881" r="-757419" b="-30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Angle between plates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15°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1150909" r="-757419" b="-2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Radius of the </a:t>
                          </a:r>
                          <a:r>
                            <a:rPr lang="en-US" sz="1600" noProof="0" dirty="0" err="1" smtClean="0"/>
                            <a:t>vaccuum</a:t>
                          </a:r>
                          <a:r>
                            <a:rPr lang="en-US" sz="1600" noProof="0" dirty="0" smtClean="0"/>
                            <a:t> chamber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50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1250909" r="-757419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Height of the vacuum chamber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200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355092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45" t="-1281034" r="-757419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Gap between vacuum</a:t>
                          </a:r>
                          <a:r>
                            <a:rPr lang="en-US" sz="1600" baseline="0" noProof="0" dirty="0" smtClean="0"/>
                            <a:t> chamber and thruster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/>
                            <a:t>30</a:t>
                          </a:r>
                          <a:endParaRPr lang="en-US" sz="16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92EAF-F1BB-4C23-BCD2-C7E82BFBE995}" type="slidenum">
              <a:rPr lang="fr-FR" smtClean="0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19992" y="6097751"/>
            <a:ext cx="371475" cy="209550"/>
          </a:xfrm>
          <a:prstGeom prst="rect">
            <a:avLst/>
          </a:prstGeom>
          <a:solidFill>
            <a:srgbClr val="BEFF4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19767" y="6097751"/>
            <a:ext cx="371475" cy="20955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628216" y="6097751"/>
            <a:ext cx="371475" cy="209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0992" y="6033249"/>
            <a:ext cx="2494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: Data extracted from literature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91242" y="6033249"/>
            <a:ext cx="24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: Data deduced from literature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009216" y="6033249"/>
            <a:ext cx="18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: Data chosen arbitrary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5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LMIS </a:t>
            </a:r>
            <a:r>
              <a:rPr lang="fr-FR" dirty="0" err="1" smtClean="0"/>
              <a:t>other</a:t>
            </a:r>
            <a:r>
              <a:rPr lang="fr-FR" dirty="0" smtClean="0"/>
              <a:t> data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10543" y="1315789"/>
                <a:ext cx="7776864" cy="4207372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All the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nodes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grounded</a:t>
                </a:r>
                <a:endParaRPr lang="fr-FR" sz="18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Thruster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selected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  <a:r>
                  <a:rPr lang="fr-FR" sz="1800" i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Thruster</a:t>
                </a:r>
                <a:r>
                  <a:rPr lang="fr-FR" sz="18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: In-LMIS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Thruster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Material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  <a:r>
                  <a:rPr lang="fr-FR" sz="18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Indium </a:t>
                </a:r>
                <a:r>
                  <a:rPr lang="fr-FR" sz="1800" i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Material</a:t>
                </a:r>
                <a:r>
                  <a:rPr lang="fr-FR" sz="18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800" i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Properties</a:t>
                </a:r>
                <a:endParaRPr lang="fr-FR" sz="1800" i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No cathode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Simulations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boundaries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grounded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considered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as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perfectly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absorbing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for incident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particles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indent="0"/>
                <a:endParaRPr lang="fr-FR" sz="18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/>
                <a:endParaRPr lang="fr-FR" sz="18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Chosen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emission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current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</a:p>
              <a:p>
                <a:pPr lvl="1"/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100 µA 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  <a:sym typeface="Symbol"/>
                  </a:rPr>
                  <a:t>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sz="1800" i="1">
                            <a:latin typeface="Cambria Math"/>
                          </a:rPr>
                          <m:t>𝑜𝑓𝑓𝑠𝑒𝑡</m:t>
                        </m:r>
                      </m:sub>
                    </m:sSub>
                    <m:r>
                      <a:rPr lang="fr-FR" sz="1800" i="1">
                        <a:latin typeface="Cambria Math"/>
                      </a:rPr>
                      <m:t>=1</m:t>
                    </m:r>
                    <m:r>
                      <a:rPr lang="fr-FR" sz="1800" b="0" i="1" smtClean="0">
                        <a:latin typeface="Cambria Math"/>
                      </a:rPr>
                      <m:t>1</m:t>
                    </m:r>
                    <m:r>
                      <a:rPr lang="fr-FR" sz="1800" i="1">
                        <a:latin typeface="Cambria Math"/>
                      </a:rPr>
                      <m:t>00 </m:t>
                    </m:r>
                    <m:r>
                      <a:rPr lang="fr-FR" sz="1800" i="1">
                        <a:latin typeface="Cambria Math"/>
                      </a:rPr>
                      <m:t>𝑉</m:t>
                    </m:r>
                  </m:oMath>
                </a14:m>
                <a:endParaRPr lang="fr-FR" sz="1800" dirty="0" smtClean="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endParaRPr>
              </a:p>
              <a:p>
                <a:pPr lvl="1"/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250 µA 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  <a:sym typeface="Symbol"/>
                  </a:rPr>
                  <a:t>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sz="1800" b="0" i="1" smtClean="0">
                            <a:latin typeface="Cambria Math"/>
                          </a:rPr>
                          <m:t>𝑜𝑓𝑓𝑠𝑒𝑡</m:t>
                        </m:r>
                      </m:sub>
                    </m:sSub>
                    <m:r>
                      <a:rPr lang="fr-FR" sz="1800" b="0" i="1" smtClean="0">
                        <a:latin typeface="Cambria Math"/>
                      </a:rPr>
                      <m:t>=1700 </m:t>
                    </m:r>
                    <m:r>
                      <a:rPr lang="fr-FR" sz="1800" b="0" i="1" smtClean="0">
                        <a:latin typeface="Cambria Math"/>
                      </a:rPr>
                      <m:t>𝑉</m:t>
                    </m:r>
                  </m:oMath>
                </a14:m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0543" y="1315789"/>
                <a:ext cx="7776864" cy="4207372"/>
              </a:xfrm>
              <a:blipFill>
                <a:blip r:embed="rId2"/>
                <a:stretch>
                  <a:fillRect l="-1803" t="-8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92EAF-F1BB-4C23-BCD2-C7E82BFBE995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Results</a:t>
            </a:r>
            <a:r>
              <a:rPr lang="fr-FR" dirty="0" smtClean="0"/>
              <a:t> on LMIS ESA </a:t>
            </a:r>
            <a:r>
              <a:rPr lang="fr-FR" dirty="0" err="1" smtClean="0"/>
              <a:t>experiment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92EAF-F1BB-4C23-BCD2-C7E82BFBE995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fr-FR">
              <a:solidFill>
                <a:srgbClr val="FFFFFF"/>
              </a:solidFill>
            </a:endParaRPr>
          </a:p>
        </p:txBody>
      </p:sp>
      <p:pic>
        <p:nvPicPr>
          <p:cNvPr id="6" name="rotateCam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591" y="1187227"/>
            <a:ext cx="7100639" cy="5005495"/>
          </a:xfrm>
        </p:spPr>
      </p:pic>
    </p:spTree>
    <p:extLst>
      <p:ext uri="{BB962C8B-B14F-4D97-AF65-F5344CB8AC3E}">
        <p14:creationId xmlns:p14="http://schemas.microsoft.com/office/powerpoint/2010/main" val="245246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272" y="-108917"/>
            <a:ext cx="8099425" cy="1139825"/>
          </a:xfrm>
        </p:spPr>
        <p:txBody>
          <a:bodyPr/>
          <a:lstStyle/>
          <a:p>
            <a:r>
              <a:rPr lang="fr-FR" dirty="0" err="1" smtClean="0"/>
              <a:t>Results</a:t>
            </a:r>
            <a:r>
              <a:rPr lang="fr-FR" dirty="0" smtClean="0"/>
              <a:t> on LMIS ESA </a:t>
            </a:r>
            <a:r>
              <a:rPr lang="fr-FR" dirty="0" err="1" smtClean="0"/>
              <a:t>experiment</a:t>
            </a:r>
            <a:r>
              <a:rPr lang="fr-FR" dirty="0" smtClean="0"/>
              <a:t> </a:t>
            </a:r>
            <a:r>
              <a:rPr lang="fr-FR" dirty="0" err="1" smtClean="0"/>
              <a:t>comparison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smtClean="0"/>
              <a:t>simulations: </a:t>
            </a:r>
            <a:r>
              <a:rPr lang="fr-FR" dirty="0" err="1" smtClean="0"/>
              <a:t>droplet</a:t>
            </a:r>
            <a:r>
              <a:rPr lang="fr-FR" dirty="0" smtClean="0"/>
              <a:t> </a:t>
            </a:r>
            <a:r>
              <a:rPr lang="fr-FR" dirty="0" err="1" smtClean="0"/>
              <a:t>massflow</a:t>
            </a:r>
            <a:r>
              <a:rPr lang="fr-FR" dirty="0" smtClean="0"/>
              <a:t> to the surface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92EAF-F1BB-4C23-BCD2-C7E82BFBE995}" type="slidenum">
              <a:rPr lang="fr-FR" smtClean="0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/>
              <p:cNvSpPr txBox="1"/>
              <p:nvPr/>
            </p:nvSpPr>
            <p:spPr>
              <a:xfrm>
                <a:off x="-14516" y="5097619"/>
                <a:ext cx="40746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𝜃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=0°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=1.1×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14</m:t>
                          </m:r>
                        </m:sup>
                      </m:sSup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sz="2000" b="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𝜃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=30°</m:t>
                          </m:r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1.0</m:t>
                      </m:r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516" y="5097619"/>
                <a:ext cx="4074642" cy="707886"/>
              </a:xfrm>
              <a:prstGeom prst="rect">
                <a:avLst/>
              </a:prstGeom>
              <a:blipFill>
                <a:blip r:embed="rId2"/>
                <a:stretch>
                  <a:fillRect b="-25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06" y="971813"/>
            <a:ext cx="4241356" cy="295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7"/>
          <a:stretch/>
        </p:blipFill>
        <p:spPr>
          <a:xfrm>
            <a:off x="4452166" y="950718"/>
            <a:ext cx="4430576" cy="29779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4262741" y="5091959"/>
                <a:ext cx="480202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Q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𝜃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=0°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=1.1×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−9</m:t>
                          </m:r>
                        </m:sup>
                      </m:sSup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𝑘𝑔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𝑠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sz="2000" b="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Q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𝜃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=30°</m:t>
                          </m:r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9.0</m:t>
                      </m:r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−11</m:t>
                          </m:r>
                        </m:sup>
                      </m:sSup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/>
                        </a:rPr>
                        <m:t>𝑘𝑔</m:t>
                      </m:r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/>
                        </a:rPr>
                        <m:t>𝑠</m:t>
                      </m:r>
                      <m:sSup>
                        <m:sSup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741" y="5091959"/>
                <a:ext cx="4802020" cy="707886"/>
              </a:xfrm>
              <a:prstGeom prst="rect">
                <a:avLst/>
              </a:prstGeom>
              <a:blipFill>
                <a:blip r:embed="rId5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9"/>
          <p:cNvSpPr/>
          <p:nvPr/>
        </p:nvSpPr>
        <p:spPr bwMode="auto">
          <a:xfrm>
            <a:off x="5514975" y="1329898"/>
            <a:ext cx="447675" cy="36628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6743700" y="1871959"/>
            <a:ext cx="447675" cy="36628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66900" y="1415622"/>
            <a:ext cx="228600" cy="1619250"/>
          </a:xfrm>
          <a:prstGeom prst="rect">
            <a:avLst/>
          </a:prstGeom>
          <a:solidFill>
            <a:srgbClr val="00CC99">
              <a:alpha val="14902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238375" y="1425147"/>
            <a:ext cx="228600" cy="1619250"/>
          </a:xfrm>
          <a:prstGeom prst="rect">
            <a:avLst/>
          </a:prstGeom>
          <a:solidFill>
            <a:srgbClr val="00CC99">
              <a:alpha val="14902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-95250" y="4105275"/>
                <a:ext cx="24566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&gt; =3.0×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−17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𝑘𝑔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250" y="4105275"/>
                <a:ext cx="2456698" cy="338554"/>
              </a:xfrm>
              <a:prstGeom prst="rect">
                <a:avLst/>
              </a:prstGeom>
              <a:blipFill rotWithShape="1"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411089" y="4114800"/>
                <a:ext cx="13714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𝑆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=5.0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089" y="4114800"/>
                <a:ext cx="1371465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5389386" y="4024900"/>
                <a:ext cx="2549993" cy="445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1"/>
                        </a:solidFill>
                        <a:latin typeface="Cambria Math"/>
                      </a:rPr>
                      <m:t>Ω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 =2×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15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180</m:t>
                        </m:r>
                      </m:den>
                    </m:f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×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𝜋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=0,52 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𝑠𝑟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 </a:t>
                </a:r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386" y="4024900"/>
                <a:ext cx="2549993" cy="4456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/>
              <p:cNvSpPr txBox="1"/>
              <p:nvPr/>
            </p:nvSpPr>
            <p:spPr>
              <a:xfrm>
                <a:off x="692311" y="4499595"/>
                <a:ext cx="66806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 smtClean="0">
                    <a:solidFill>
                      <a:schemeClr val="tx1"/>
                    </a:solidFill>
                  </a:rPr>
                  <a:t>Scale factor </a:t>
                </a:r>
                <a:r>
                  <a:rPr lang="fr-FR" sz="2000" dirty="0" err="1" smtClean="0">
                    <a:solidFill>
                      <a:schemeClr val="tx1"/>
                    </a:solidFill>
                  </a:rPr>
                  <a:t>equal</a:t>
                </a:r>
                <a:r>
                  <a:rPr lang="fr-FR" sz="2000" dirty="0" smtClean="0">
                    <a:solidFill>
                      <a:schemeClr val="tx1"/>
                    </a:solidFill>
                  </a:rPr>
                  <a:t> to :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solidFill>
                          <a:schemeClr val="tx1"/>
                        </a:solidFill>
                        <a:latin typeface="Cambria Math"/>
                      </a:rPr>
                      <m:t>3.0</m:t>
                    </m:r>
                    <m:r>
                      <a:rPr lang="fr-FR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fr-FR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FR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−22</m:t>
                        </m:r>
                      </m:sup>
                    </m:sSup>
                  </m:oMath>
                </a14:m>
                <a:r>
                  <a:rPr lang="fr-FR" sz="2000" dirty="0" smtClean="0">
                    <a:solidFill>
                      <a:schemeClr val="tx1"/>
                    </a:solidFill>
                  </a:rPr>
                  <a:t> to compare </a:t>
                </a:r>
                <a:r>
                  <a:rPr lang="fr-FR" sz="2000" dirty="0" err="1" smtClean="0">
                    <a:solidFill>
                      <a:schemeClr val="tx1"/>
                    </a:solidFill>
                  </a:rPr>
                  <a:t>with</a:t>
                </a:r>
                <a:r>
                  <a:rPr lang="fr-FR" sz="2000" dirty="0" smtClean="0">
                    <a:solidFill>
                      <a:schemeClr val="tx1"/>
                    </a:solidFill>
                  </a:rPr>
                  <a:t> a ratio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−23</m:t>
                        </m:r>
                      </m:sup>
                    </m:sSup>
                  </m:oMath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11" y="4499595"/>
                <a:ext cx="6680675" cy="400110"/>
              </a:xfrm>
              <a:prstGeom prst="rect">
                <a:avLst/>
              </a:prstGeom>
              <a:blipFill>
                <a:blip r:embed="rId9"/>
                <a:stretch>
                  <a:fillRect l="-1005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502531" y="5939755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tx1"/>
                </a:solidFill>
              </a:rPr>
              <a:t>Good </a:t>
            </a:r>
            <a:r>
              <a:rPr lang="fr-FR" sz="1800" b="1" dirty="0" err="1" smtClean="0">
                <a:solidFill>
                  <a:schemeClr val="tx1"/>
                </a:solidFill>
              </a:rPr>
              <a:t>representativeness</a:t>
            </a:r>
            <a:r>
              <a:rPr lang="fr-FR" sz="1800" b="1" dirty="0" smtClean="0">
                <a:solidFill>
                  <a:schemeClr val="tx1"/>
                </a:solidFill>
              </a:rPr>
              <a:t> of </a:t>
            </a:r>
            <a:r>
              <a:rPr lang="fr-FR" sz="1800" b="1" dirty="0" err="1" smtClean="0">
                <a:solidFill>
                  <a:schemeClr val="tx1"/>
                </a:solidFill>
              </a:rPr>
              <a:t>droplet</a:t>
            </a:r>
            <a:r>
              <a:rPr lang="fr-FR" sz="1800" b="1" dirty="0" smtClean="0">
                <a:solidFill>
                  <a:schemeClr val="tx1"/>
                </a:solidFill>
              </a:rPr>
              <a:t> contamination </a:t>
            </a:r>
            <a:r>
              <a:rPr lang="fr-FR" sz="1800" b="1" dirty="0" err="1" smtClean="0">
                <a:solidFill>
                  <a:schemeClr val="tx1"/>
                </a:solidFill>
              </a:rPr>
              <a:t>modelling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>
                <a:solidFill>
                  <a:schemeClr val="tx1"/>
                </a:solidFill>
              </a:rPr>
              <a:t>by SPIS-µ</a:t>
            </a:r>
            <a:r>
              <a:rPr lang="fr-FR" sz="1800" b="1" dirty="0" err="1">
                <a:solidFill>
                  <a:schemeClr val="tx1"/>
                </a:solidFill>
              </a:rPr>
              <a:t>Thrusters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1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Colloid</a:t>
            </a:r>
            <a:r>
              <a:rPr lang="fr-FR" dirty="0" smtClean="0"/>
              <a:t> ST7 </a:t>
            </a:r>
            <a:r>
              <a:rPr lang="fr-FR" dirty="0" err="1" smtClean="0"/>
              <a:t>thruster</a:t>
            </a:r>
            <a:r>
              <a:rPr lang="fr-FR" dirty="0" smtClean="0"/>
              <a:t> </a:t>
            </a:r>
            <a:r>
              <a:rPr lang="fr-FR" dirty="0" err="1" smtClean="0"/>
              <a:t>modelling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8" y="1076325"/>
            <a:ext cx="4696370" cy="27813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92EAF-F1BB-4C23-BCD2-C7E82BFBE995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fr-FR">
              <a:solidFill>
                <a:srgbClr val="FFFF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78" y="1209675"/>
            <a:ext cx="3867347" cy="323199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00536" y="961008"/>
            <a:ext cx="6996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tx1"/>
                </a:solidFill>
              </a:rPr>
              <a:t>Comparison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between</a:t>
            </a:r>
            <a:r>
              <a:rPr lang="fr-FR" sz="1600" dirty="0" smtClean="0">
                <a:solidFill>
                  <a:schemeClr val="tx1"/>
                </a:solidFill>
              </a:rPr>
              <a:t> SPIS simulation and </a:t>
            </a:r>
            <a:r>
              <a:rPr lang="fr-FR" sz="1600" dirty="0" err="1" smtClean="0">
                <a:solidFill>
                  <a:schemeClr val="tx1"/>
                </a:solidFill>
              </a:rPr>
              <a:t>experimental</a:t>
            </a:r>
            <a:r>
              <a:rPr lang="fr-FR" sz="1600" dirty="0" smtClean="0">
                <a:solidFill>
                  <a:schemeClr val="tx1"/>
                </a:solidFill>
              </a:rPr>
              <a:t> data </a:t>
            </a:r>
            <a:r>
              <a:rPr lang="fr-FR" sz="1600" dirty="0" err="1" smtClean="0">
                <a:solidFill>
                  <a:schemeClr val="tx1"/>
                </a:solidFill>
              </a:rPr>
              <a:t>from</a:t>
            </a:r>
            <a:r>
              <a:rPr lang="fr-FR" sz="1600" dirty="0" smtClean="0">
                <a:solidFill>
                  <a:schemeClr val="tx1"/>
                </a:solidFill>
              </a:rPr>
              <a:t> JPL</a:t>
            </a:r>
          </a:p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43400" y="5171058"/>
            <a:ext cx="4505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tx1"/>
                </a:solidFill>
              </a:rPr>
              <a:t>Colloid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current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measurement</a:t>
            </a:r>
            <a:r>
              <a:rPr lang="fr-FR" sz="1600" dirty="0" smtClean="0">
                <a:solidFill>
                  <a:schemeClr val="tx1"/>
                </a:solidFill>
              </a:rPr>
              <a:t> and </a:t>
            </a:r>
            <a:r>
              <a:rPr lang="fr-FR" sz="1600" dirty="0" err="1" smtClean="0">
                <a:solidFill>
                  <a:schemeClr val="tx1"/>
                </a:solidFill>
              </a:rPr>
              <a:t>comparison</a:t>
            </a:r>
            <a:r>
              <a:rPr lang="fr-FR" sz="1600" dirty="0" smtClean="0">
                <a:solidFill>
                  <a:schemeClr val="tx1"/>
                </a:solidFill>
              </a:rPr>
              <a:t> to </a:t>
            </a:r>
            <a:r>
              <a:rPr lang="fr-FR" sz="1600" dirty="0" err="1" smtClean="0">
                <a:solidFill>
                  <a:schemeClr val="tx1"/>
                </a:solidFill>
              </a:rPr>
              <a:t>Colloid</a:t>
            </a:r>
            <a:r>
              <a:rPr lang="fr-FR" sz="1600" dirty="0" smtClean="0">
                <a:solidFill>
                  <a:schemeClr val="tx1"/>
                </a:solidFill>
              </a:rPr>
              <a:t>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tx1"/>
                </a:solidFill>
              </a:rPr>
              <a:t>Angular</a:t>
            </a:r>
            <a:r>
              <a:rPr lang="fr-FR" sz="1600" dirty="0" smtClean="0">
                <a:solidFill>
                  <a:schemeClr val="tx1"/>
                </a:solidFill>
              </a:rPr>
              <a:t> distribution of </a:t>
            </a:r>
            <a:r>
              <a:rPr lang="fr-FR" sz="1600" dirty="0" err="1" smtClean="0">
                <a:solidFill>
                  <a:schemeClr val="tx1"/>
                </a:solidFill>
              </a:rPr>
              <a:t>emitted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current</a:t>
            </a:r>
            <a:endParaRPr lang="fr-FR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4" y="4095506"/>
            <a:ext cx="3362325" cy="221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487" y="-27544"/>
            <a:ext cx="8909368" cy="926739"/>
          </a:xfrm>
        </p:spPr>
        <p:txBody>
          <a:bodyPr/>
          <a:lstStyle/>
          <a:p>
            <a:r>
              <a:rPr lang="en-GB" dirty="0" smtClean="0"/>
              <a:t>Geometry data on ST7 and justification on non-available data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Espace réservé du contenu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58024923"/>
                  </p:ext>
                </p:extLst>
              </p:nvPr>
            </p:nvGraphicFramePr>
            <p:xfrm>
              <a:off x="611407" y="1331243"/>
              <a:ext cx="7776000" cy="4044569"/>
            </p:xfrm>
            <a:graphic>
              <a:graphicData uri="http://schemas.openxmlformats.org/drawingml/2006/table">
                <a:tbl>
                  <a:tblPr firstRow="1" bandRow="1">
                    <a:solidFill>
                      <a:srgbClr val="CC99FF"/>
                    </a:solidFill>
                    <a:tableStyleId>{21E4AEA4-8DFA-4A89-87EB-49C32662AFE0}</a:tableStyleId>
                  </a:tblPr>
                  <a:tblGrid>
                    <a:gridCol w="9587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92313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9408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Symbol</a:t>
                          </a:r>
                          <a:endParaRPr lang="en-US" sz="18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Definition</a:t>
                          </a:r>
                          <a:endParaRPr lang="en-US" sz="18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Value</a:t>
                          </a:r>
                          <a:endParaRPr lang="en-US" sz="1800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noProof="0" smtClean="0"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1800" i="1" noProof="0" smtClean="0">
                                        <a:latin typeface="Cambria Math"/>
                                      </a:rPr>
                                      <m:t>𝐸𝑆𝑉𝐶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Diameter of the electrospray</a:t>
                          </a:r>
                          <a:r>
                            <a:rPr lang="en-US" sz="1800" baseline="0" noProof="0" dirty="0" smtClean="0"/>
                            <a:t> vacuum chamber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5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noProof="0" smtClean="0">
                                        <a:latin typeface="Cambria Math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sz="1800" b="0" i="1" noProof="0" smtClean="0">
                                        <a:latin typeface="Cambria Math"/>
                                      </a:rPr>
                                      <m:t>𝐸𝑆𝑉𝐶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Length</a:t>
                          </a:r>
                          <a:r>
                            <a:rPr lang="en-US" sz="1800" baseline="0" noProof="0" dirty="0" smtClean="0"/>
                            <a:t> of the electrospray vacuum chamber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6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Length of the main vacuum</a:t>
                          </a:r>
                          <a:r>
                            <a:rPr lang="en-US" sz="1800" baseline="0" noProof="0" dirty="0" smtClean="0"/>
                            <a:t> chamber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130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Diameter</a:t>
                          </a:r>
                          <a:r>
                            <a:rPr lang="en-US" sz="1800" baseline="0" noProof="0" dirty="0" smtClean="0"/>
                            <a:t> of the main vacuum chamber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100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noProof="0" smtClean="0"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1800" b="0" i="1" noProof="0" smtClean="0">
                                        <a:latin typeface="Cambria Math"/>
                                      </a:rPr>
                                      <m:t>𝐸𝑆</m:t>
                                    </m:r>
                                    <m:r>
                                      <a:rPr lang="en-US" sz="1800" b="0" i="1" noProof="0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800" b="0" i="1" noProof="0" smtClean="0">
                                        <a:latin typeface="Cambria Math"/>
                                      </a:rPr>
                                      <m:t>𝐴𝑝𝑝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Diameter of the electrospray</a:t>
                          </a:r>
                          <a:r>
                            <a:rPr lang="en-US" sz="1800" baseline="0" noProof="0" dirty="0" smtClean="0"/>
                            <a:t> aperture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0.8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noProof="0" smtClean="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800" i="1" noProof="0" smtClean="0">
                                        <a:latin typeface="Cambria Math"/>
                                      </a:rPr>
                                      <m:t>𝐶𝑜𝑙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Collector</a:t>
                          </a:r>
                          <a:r>
                            <a:rPr lang="en-US" sz="1800" baseline="0" noProof="0" dirty="0" smtClean="0"/>
                            <a:t> side length 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51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noProof="0" dirty="0" smtClean="0"/>
                            <a:t>10 cm</a:t>
                          </a: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800" b="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noProof="0" dirty="0" smtClean="0"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fr-FR" sz="1800" b="0" i="1" noProof="0" dirty="0" smtClean="0">
                                        <a:latin typeface="Cambria Math"/>
                                      </a:rPr>
                                      <m:t>𝐸𝑆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Diameter of the electrospray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1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b="0" i="1" noProof="0" dirty="0" smtClean="0">
                                        <a:latin typeface="Cambria Math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sz="1800" i="1" noProof="0" dirty="0" smtClean="0">
                                        <a:latin typeface="Cambria Math"/>
                                      </a:rPr>
                                      <m:t>𝐸𝑆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Length of the electrospray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5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800" b="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noProof="0" dirty="0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800" i="1" noProof="0" dirty="0" smtClean="0">
                                        <a:latin typeface="Cambria Math"/>
                                      </a:rPr>
                                      <m:t>𝐸𝑆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Gap between</a:t>
                          </a:r>
                          <a:r>
                            <a:rPr lang="en-US" sz="1800" baseline="0" noProof="0" dirty="0" smtClean="0"/>
                            <a:t> the electrospray and the back of the vacuum chamber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1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800" b="0" i="1" kern="1200" noProof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b="0" i="1" kern="1200" noProof="0" smtClean="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fr-FR" sz="1800" b="0" i="1" kern="1200" noProof="0" smtClean="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𝐸𝑆</m:t>
                                    </m:r>
                                    <m:r>
                                      <a:rPr lang="fr-FR" sz="1800" b="0" i="1" kern="1200" noProof="0" smtClean="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lang="fr-FR" sz="1800" b="0" i="1" kern="1200" noProof="0" smtClean="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kern="1200" noProof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noProof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Distance</a:t>
                          </a:r>
                          <a:r>
                            <a:rPr lang="en-US" sz="1800" kern="1200" baseline="0" noProof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between the </a:t>
                          </a:r>
                          <a:r>
                            <a:rPr lang="en-US" sz="1800" kern="1200" baseline="0" noProof="0" dirty="0" err="1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colector</a:t>
                          </a:r>
                          <a:r>
                            <a:rPr lang="en-US" sz="1800" kern="1200" baseline="0" noProof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and the electrospray </a:t>
                          </a:r>
                          <a:endParaRPr lang="en-US" sz="1800" kern="1200" noProof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noProof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 cm</a:t>
                          </a:r>
                          <a:endParaRPr lang="en-US" sz="1800" kern="1200" noProof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Espace réservé du contenu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58024923"/>
                  </p:ext>
                </p:extLst>
              </p:nvPr>
            </p:nvGraphicFramePr>
            <p:xfrm>
              <a:off x="611407" y="1331243"/>
              <a:ext cx="7776000" cy="4044569"/>
            </p:xfrm>
            <a:graphic>
              <a:graphicData uri="http://schemas.openxmlformats.org/drawingml/2006/table">
                <a:tbl>
                  <a:tblPr firstRow="1" bandRow="1">
                    <a:solidFill>
                      <a:srgbClr val="CC99FF"/>
                    </a:solidFill>
                    <a:tableStyleId>{21E4AEA4-8DFA-4A89-87EB-49C32662AFE0}</a:tableStyleId>
                  </a:tblPr>
                  <a:tblGrid>
                    <a:gridCol w="9587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92313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9408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Symbol</a:t>
                          </a:r>
                          <a:endParaRPr lang="en-US" sz="18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Definition</a:t>
                          </a:r>
                          <a:endParaRPr lang="en-US" sz="18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Value</a:t>
                          </a:r>
                          <a:endParaRPr lang="en-US" sz="1800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37" t="-106667" r="-715924" b="-9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Diameter of the electrospray</a:t>
                          </a:r>
                          <a:r>
                            <a:rPr lang="en-US" sz="1800" baseline="0" noProof="0" dirty="0" smtClean="0"/>
                            <a:t> vacuum chamber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5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37" t="-206667" r="-715924" b="-8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Length</a:t>
                          </a:r>
                          <a:r>
                            <a:rPr lang="en-US" sz="1800" baseline="0" noProof="0" dirty="0" smtClean="0"/>
                            <a:t> of the electrospray vacuum chamber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6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37" t="-306667" r="-715924" b="-7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Length of the main vacuum</a:t>
                          </a:r>
                          <a:r>
                            <a:rPr lang="en-US" sz="1800" baseline="0" noProof="0" dirty="0" smtClean="0"/>
                            <a:t> chamber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130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37" t="-406667" r="-715924" b="-6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Diameter</a:t>
                          </a:r>
                          <a:r>
                            <a:rPr lang="en-US" sz="1800" baseline="0" noProof="0" dirty="0" smtClean="0"/>
                            <a:t> of the main vacuum chamber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100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37" t="-475000" r="-715924" b="-495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Diameter of the electrospray</a:t>
                          </a:r>
                          <a:r>
                            <a:rPr lang="en-US" sz="1800" baseline="0" noProof="0" dirty="0" smtClean="0"/>
                            <a:t> aperture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0.8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37" t="-613333" r="-715924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Collector</a:t>
                          </a:r>
                          <a:r>
                            <a:rPr lang="en-US" sz="1800" baseline="0" noProof="0" dirty="0" smtClean="0"/>
                            <a:t> side length 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51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noProof="0" dirty="0" smtClean="0"/>
                            <a:t>10 cm</a:t>
                          </a: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37" t="-713333" r="-715924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Diameter of the electrospray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1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37" t="-813333" r="-715924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Length of the electrospray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5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37" t="-913333" r="-715924" b="-1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Gap between</a:t>
                          </a:r>
                          <a:r>
                            <a:rPr lang="en-US" sz="1800" baseline="0" noProof="0" dirty="0" smtClean="0"/>
                            <a:t> the electrospray and the back of the vacuum chamber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1 cm</a:t>
                          </a:r>
                          <a:endParaRPr lang="en-US" sz="1800" noProof="0" dirty="0"/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37" t="-1013333" r="-715924" b="-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noProof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Distance</a:t>
                          </a:r>
                          <a:r>
                            <a:rPr lang="en-US" sz="1800" kern="1200" baseline="0" noProof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between the </a:t>
                          </a:r>
                          <a:r>
                            <a:rPr lang="en-US" sz="1800" kern="1200" baseline="0" noProof="0" dirty="0" err="1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colector</a:t>
                          </a:r>
                          <a:r>
                            <a:rPr lang="en-US" sz="1800" kern="1200" baseline="0" noProof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and the electrospray </a:t>
                          </a:r>
                          <a:endParaRPr lang="en-US" sz="1800" kern="1200" noProof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noProof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 cm</a:t>
                          </a:r>
                          <a:endParaRPr lang="en-US" sz="1800" kern="1200" noProof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92EAF-F1BB-4C23-BCD2-C7E82BFBE995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94519" y="5881727"/>
            <a:ext cx="371475" cy="209550"/>
          </a:xfrm>
          <a:prstGeom prst="rect">
            <a:avLst/>
          </a:prstGeom>
          <a:solidFill>
            <a:srgbClr val="BEFF4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312506" y="5881727"/>
            <a:ext cx="371475" cy="20955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188100" y="5881727"/>
            <a:ext cx="371475" cy="209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75519" y="5817225"/>
            <a:ext cx="2494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: Data extracted from literature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683981" y="5817225"/>
            <a:ext cx="24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: Data deduced from literature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69100" y="5817225"/>
            <a:ext cx="18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: Data chosen arbitrary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1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272" y="-36909"/>
            <a:ext cx="8099425" cy="1139825"/>
          </a:xfrm>
        </p:spPr>
        <p:txBody>
          <a:bodyPr/>
          <a:lstStyle/>
          <a:p>
            <a:r>
              <a:rPr lang="fr-FR" dirty="0" err="1" smtClean="0"/>
              <a:t>Geometry</a:t>
            </a:r>
            <a:r>
              <a:rPr lang="fr-FR" dirty="0" smtClean="0"/>
              <a:t> data on ST7 and justification on non-</a:t>
            </a:r>
            <a:r>
              <a:rPr lang="fr-FR" dirty="0" err="1" smtClean="0"/>
              <a:t>available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92EAF-F1BB-4C23-BCD2-C7E82BFBE995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fr-FR">
              <a:solidFill>
                <a:srgbClr val="FFFFFF"/>
              </a:solidFill>
            </a:endParaRPr>
          </a:p>
        </p:txBody>
      </p:sp>
      <p:pic>
        <p:nvPicPr>
          <p:cNvPr id="12" name="ST7rotat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720" y="1399572"/>
            <a:ext cx="7072510" cy="4612191"/>
          </a:xfrm>
        </p:spPr>
      </p:pic>
    </p:spTree>
    <p:extLst>
      <p:ext uri="{BB962C8B-B14F-4D97-AF65-F5344CB8AC3E}">
        <p14:creationId xmlns:p14="http://schemas.microsoft.com/office/powerpoint/2010/main" val="213149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 and further studies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92EAF-F1BB-4C23-BCD2-C7E82BFBE995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06487" y="1222910"/>
            <a:ext cx="8784976" cy="223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245" rIns="0" bIns="45245" numCol="1" anchor="t" anchorCtr="0" compatLnSpc="1">
            <a:prstTxWarp prst="textNoShape">
              <a:avLst/>
            </a:prstTxWarp>
            <a:spAutoFit/>
          </a:bodyPr>
          <a:lstStyle>
            <a:lvl1pPr marL="339725" indent="-339725" algn="l" defTabSz="904875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5013" indent="-282575" algn="l" defTabSz="9048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31888" indent="-227013" algn="l" defTabSz="9048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584325" indent="-227013" algn="l" defTabSz="9048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36763" indent="-227013" algn="l" defTabSz="9048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93963" indent="-227013" algn="l" defTabSz="9048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51163" indent="-227013" algn="l" defTabSz="9048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08363" indent="-227013" algn="l" defTabSz="9048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5563" indent="-227013" algn="l" defTabSz="9048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Preliminary simulations highlight the need to have realistic modelling of droplet emission and dynamic around spacecraft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SPIS-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µThrusters</a:t>
            </a: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operational (end of code development)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set of experimental data seems sufficient to carry out a relevant validation of SPIS-LISA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SPIS-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µThrusters</a:t>
            </a: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seems to simulate realistic order of magnitude for droplets angular dispersion</a:t>
            </a:r>
            <a:endParaRPr lang="en-GB" sz="18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122594" y="3815198"/>
            <a:ext cx="8784976" cy="223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245" rIns="0" bIns="45245" numCol="1" anchor="t" anchorCtr="0" compatLnSpc="1">
            <a:prstTxWarp prst="textNoShape">
              <a:avLst/>
            </a:prstTxWarp>
            <a:spAutoFit/>
          </a:bodyPr>
          <a:lstStyle>
            <a:lvl1pPr marL="339725" indent="-339725" algn="l" defTabSz="904875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5013" indent="-282575" algn="l" defTabSz="9048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31888" indent="-227013" algn="l" defTabSz="9048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584325" indent="-227013" algn="l" defTabSz="9048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36763" indent="-227013" algn="l" defTabSz="9048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493963" indent="-227013" algn="l" defTabSz="9048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51163" indent="-227013" algn="l" defTabSz="9048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08363" indent="-227013" algn="l" defTabSz="9048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65563" indent="-227013" algn="l" defTabSz="904875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Symbol" panose="05050102010706020507" pitchFamily="18" charset="2"/>
              <a:buChar char=""/>
            </a:pP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Get more relevant data on Electrospray thrusters</a:t>
            </a:r>
          </a:p>
          <a:p>
            <a:pPr marL="342900" indent="-342900">
              <a:buFont typeface="Symbol" panose="05050102010706020507" pitchFamily="18" charset="2"/>
              <a:buChar char=""/>
            </a:pP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Compare results to in-flight data of satellites using micro-thrusters (LISA-Pathfinder, etc.)</a:t>
            </a:r>
          </a:p>
          <a:p>
            <a:pPr marL="342900" indent="-342900">
              <a:buFont typeface="Symbol" panose="05050102010706020507" pitchFamily="18" charset="2"/>
              <a:buChar char=""/>
            </a:pP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One SNAPSHOT version of SPIS-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µThrusters</a:t>
            </a: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(with </a:t>
            </a:r>
            <a:r>
              <a:rPr lang="en-GB" sz="18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</a:t>
            </a: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core 6.0.4) will be released before the end of 2020 </a:t>
            </a: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Feedbacks from the community will be much appreciated to improve this new version</a:t>
            </a:r>
          </a:p>
          <a:p>
            <a:pPr marL="342900" indent="-342900">
              <a:buFont typeface="Symbol" panose="05050102010706020507" pitchFamily="18" charset="2"/>
              <a:buChar char=""/>
            </a:pP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Looking for new inflight data extracted from last European development in micro- and </a:t>
            </a:r>
            <a:r>
              <a:rPr lang="en-GB" sz="1800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nano</a:t>
            </a:r>
            <a:r>
              <a:rPr lang="en-GB" sz="1800" kern="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-satellites and micro-thrusters (e.g. Impulsion)</a:t>
            </a:r>
            <a:endParaRPr lang="en-GB" sz="18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3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FEEP and </a:t>
            </a: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colloids</a:t>
            </a: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</a:t>
            </a: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thruster</a:t>
            </a:r>
            <a:r>
              <a:rPr lang="fr-FR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 technologies</a:t>
            </a:r>
            <a:endParaRPr lang="fr-FR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0" y="6424560"/>
            <a:ext cx="685440" cy="414000"/>
          </a:xfrm>
          <a:prstGeom prst="rect">
            <a:avLst/>
          </a:prstGeom>
          <a:noFill/>
          <a:ln>
            <a:noFill/>
          </a:ln>
        </p:spPr>
        <p:txBody>
          <a:bodyPr lIns="90360" tIns="106920" rIns="90360" bIns="106920"/>
          <a:lstStyle/>
          <a:p>
            <a:pPr algn="ctr">
              <a:lnSpc>
                <a:spcPct val="100000"/>
              </a:lnSpc>
            </a:pPr>
            <a:fld id="{B40FE165-CCE3-4C11-A06E-2172CA78F722}" type="slidenum">
              <a:rPr lang="fr-FR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11" y="1914297"/>
            <a:ext cx="2884381" cy="201119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69" y="1907307"/>
            <a:ext cx="2175850" cy="1946177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322511" y="4355579"/>
            <a:ext cx="2762964" cy="338554"/>
            <a:chOff x="4904696" y="2603192"/>
            <a:chExt cx="2762964" cy="338554"/>
          </a:xfrm>
        </p:grpSpPr>
        <p:grpSp>
          <p:nvGrpSpPr>
            <p:cNvPr id="15" name="Groupe 14"/>
            <p:cNvGrpSpPr/>
            <p:nvPr/>
          </p:nvGrpSpPr>
          <p:grpSpPr>
            <a:xfrm>
              <a:off x="4904696" y="2653714"/>
              <a:ext cx="252000" cy="252000"/>
              <a:chOff x="4859015" y="2771403"/>
              <a:chExt cx="252000" cy="252000"/>
            </a:xfrm>
          </p:grpSpPr>
          <p:sp>
            <p:nvSpPr>
              <p:cNvPr id="17" name="Ellipse 16"/>
              <p:cNvSpPr/>
              <p:nvPr/>
            </p:nvSpPr>
            <p:spPr bwMode="auto">
              <a:xfrm>
                <a:off x="4859015" y="2771403"/>
                <a:ext cx="252000" cy="252000"/>
              </a:xfrm>
              <a:prstGeom prst="ellipse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18" name="Croix 17"/>
              <p:cNvSpPr/>
              <p:nvPr/>
            </p:nvSpPr>
            <p:spPr bwMode="auto">
              <a:xfrm>
                <a:off x="4913015" y="2825403"/>
                <a:ext cx="144000" cy="144000"/>
              </a:xfrm>
              <a:prstGeom prst="plus">
                <a:avLst>
                  <a:gd name="adj" fmla="val 4386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5283674" y="2603192"/>
              <a:ext cx="23839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Very</a:t>
              </a:r>
              <a:r>
                <a:rPr lang="fr-FR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 high </a:t>
              </a:r>
              <a:r>
                <a:rPr lang="fr-FR" b="1" dirty="0" err="1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specific</a:t>
              </a:r>
              <a:r>
                <a:rPr lang="fr-FR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 impulse</a:t>
              </a:r>
              <a:endParaRPr lang="fr-FR" b="1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583718"/>
              </p:ext>
            </p:extLst>
          </p:nvPr>
        </p:nvGraphicFramePr>
        <p:xfrm>
          <a:off x="4210943" y="4945137"/>
          <a:ext cx="4356000" cy="1066626"/>
        </p:xfrm>
        <a:graphic>
          <a:graphicData uri="http://schemas.openxmlformats.org/drawingml/2006/table">
            <a:tbl>
              <a:tblPr firstCol="1">
                <a:tableStyleId>{1E171933-4619-4E11-9A3F-F7608DF75F80}</a:tableStyleId>
              </a:tblPr>
              <a:tblGrid>
                <a:gridCol w="217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262"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Specific impulse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1600-8000 s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62"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Thrust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0.1-100 µN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62"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Total thruster mass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2.5 Kg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31"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Total power supply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13 W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872257" y="4632142"/>
            <a:ext cx="3033372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en-US" altLang="fr-F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T</a:t>
            </a:r>
            <a:r>
              <a:rPr kumimoji="0" lang="en-US" altLang="fr-FR" sz="11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able </a:t>
            </a:r>
            <a:r>
              <a:rPr kumimoji="0" lang="en-US" altLang="fr-FR" sz="1100" b="1" i="0" u="none" strike="noStrike" cap="none" normalizeH="0" baseline="0" dirty="0" smtClean="0" bmk="_Ref19444657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1</a:t>
            </a:r>
            <a:r>
              <a:rPr kumimoji="0" lang="en-US" altLang="fr-F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: In-FEEP thruster characteristics [1]</a:t>
            </a:r>
            <a:endParaRPr kumimoji="0" lang="fr-FR" altLang="fr-F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endParaRPr kumimoji="0" lang="fr-FR" altLang="fr-F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322511" y="4737105"/>
            <a:ext cx="2106310" cy="338554"/>
            <a:chOff x="4904696" y="2603192"/>
            <a:chExt cx="2106310" cy="338554"/>
          </a:xfrm>
        </p:grpSpPr>
        <p:grpSp>
          <p:nvGrpSpPr>
            <p:cNvPr id="27" name="Groupe 26"/>
            <p:cNvGrpSpPr/>
            <p:nvPr/>
          </p:nvGrpSpPr>
          <p:grpSpPr>
            <a:xfrm>
              <a:off x="4904696" y="2653714"/>
              <a:ext cx="252000" cy="252000"/>
              <a:chOff x="4859015" y="2771403"/>
              <a:chExt cx="252000" cy="252000"/>
            </a:xfrm>
          </p:grpSpPr>
          <p:sp>
            <p:nvSpPr>
              <p:cNvPr id="29" name="Ellipse 28"/>
              <p:cNvSpPr/>
              <p:nvPr/>
            </p:nvSpPr>
            <p:spPr bwMode="auto">
              <a:xfrm>
                <a:off x="4859015" y="2771403"/>
                <a:ext cx="252000" cy="252000"/>
              </a:xfrm>
              <a:prstGeom prst="ellipse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30" name="Croix 29"/>
              <p:cNvSpPr/>
              <p:nvPr/>
            </p:nvSpPr>
            <p:spPr bwMode="auto">
              <a:xfrm>
                <a:off x="4913015" y="2825403"/>
                <a:ext cx="144000" cy="144000"/>
              </a:xfrm>
              <a:prstGeom prst="plus">
                <a:avLst>
                  <a:gd name="adj" fmla="val 4386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5283674" y="2603192"/>
              <a:ext cx="17273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High </a:t>
              </a:r>
              <a:r>
                <a:rPr lang="fr-FR" b="1" dirty="0" err="1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compactness</a:t>
              </a:r>
              <a:endParaRPr lang="fr-FR" b="1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322511" y="5097145"/>
            <a:ext cx="1390409" cy="338554"/>
            <a:chOff x="4904696" y="2603192"/>
            <a:chExt cx="1390409" cy="338554"/>
          </a:xfrm>
        </p:grpSpPr>
        <p:grpSp>
          <p:nvGrpSpPr>
            <p:cNvPr id="32" name="Groupe 31"/>
            <p:cNvGrpSpPr/>
            <p:nvPr/>
          </p:nvGrpSpPr>
          <p:grpSpPr>
            <a:xfrm>
              <a:off x="4904696" y="2653714"/>
              <a:ext cx="252000" cy="252000"/>
              <a:chOff x="4859015" y="2771403"/>
              <a:chExt cx="252000" cy="252000"/>
            </a:xfrm>
          </p:grpSpPr>
          <p:sp>
            <p:nvSpPr>
              <p:cNvPr id="34" name="Ellipse 33"/>
              <p:cNvSpPr/>
              <p:nvPr/>
            </p:nvSpPr>
            <p:spPr bwMode="auto">
              <a:xfrm>
                <a:off x="4859015" y="2771403"/>
                <a:ext cx="252000" cy="252000"/>
              </a:xfrm>
              <a:prstGeom prst="ellipse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35" name="Croix 34"/>
              <p:cNvSpPr/>
              <p:nvPr/>
            </p:nvSpPr>
            <p:spPr bwMode="auto">
              <a:xfrm>
                <a:off x="4913015" y="2825403"/>
                <a:ext cx="144000" cy="144000"/>
              </a:xfrm>
              <a:prstGeom prst="plus">
                <a:avLst>
                  <a:gd name="adj" fmla="val 4386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33" name="ZoneTexte 32"/>
            <p:cNvSpPr txBox="1"/>
            <p:nvPr/>
          </p:nvSpPr>
          <p:spPr>
            <a:xfrm>
              <a:off x="5283674" y="2603192"/>
              <a:ext cx="1011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Low</a:t>
              </a:r>
              <a:r>
                <a:rPr lang="fr-FR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 mass</a:t>
              </a:r>
              <a:endParaRPr lang="fr-FR" b="1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22511" y="5889233"/>
            <a:ext cx="1474918" cy="338554"/>
            <a:chOff x="4904441" y="3589818"/>
            <a:chExt cx="1474918" cy="338554"/>
          </a:xfrm>
        </p:grpSpPr>
        <p:grpSp>
          <p:nvGrpSpPr>
            <p:cNvPr id="40" name="Groupe 39"/>
            <p:cNvGrpSpPr/>
            <p:nvPr/>
          </p:nvGrpSpPr>
          <p:grpSpPr>
            <a:xfrm>
              <a:off x="4904441" y="3633177"/>
              <a:ext cx="252000" cy="252000"/>
              <a:chOff x="4750795" y="3382431"/>
              <a:chExt cx="252000" cy="252000"/>
            </a:xfrm>
          </p:grpSpPr>
          <p:sp>
            <p:nvSpPr>
              <p:cNvPr id="42" name="Ellipse 41"/>
              <p:cNvSpPr/>
              <p:nvPr/>
            </p:nvSpPr>
            <p:spPr bwMode="auto">
              <a:xfrm>
                <a:off x="4750795" y="3382431"/>
                <a:ext cx="252000" cy="252000"/>
              </a:xfrm>
              <a:prstGeom prst="ellipse">
                <a:avLst/>
              </a:prstGeom>
              <a:solidFill>
                <a:srgbClr val="FF6D6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43" name="Moins 42"/>
              <p:cNvSpPr/>
              <p:nvPr/>
            </p:nvSpPr>
            <p:spPr bwMode="auto">
              <a:xfrm>
                <a:off x="4787007" y="3436349"/>
                <a:ext cx="180000" cy="144000"/>
              </a:xfrm>
              <a:prstGeom prst="mathMinus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41" name="ZoneTexte 40"/>
            <p:cNvSpPr txBox="1"/>
            <p:nvPr/>
          </p:nvSpPr>
          <p:spPr>
            <a:xfrm>
              <a:off x="5283674" y="3589818"/>
              <a:ext cx="1095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Low</a:t>
              </a:r>
              <a:r>
                <a:rPr lang="fr-FR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fr-FR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thrust</a:t>
              </a:r>
              <a:endParaRPr lang="fr-FR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22511" y="5555001"/>
            <a:ext cx="2675558" cy="338554"/>
            <a:chOff x="406876" y="3250745"/>
            <a:chExt cx="2675558" cy="338554"/>
          </a:xfrm>
        </p:grpSpPr>
        <p:grpSp>
          <p:nvGrpSpPr>
            <p:cNvPr id="20" name="Groupe 19"/>
            <p:cNvGrpSpPr/>
            <p:nvPr/>
          </p:nvGrpSpPr>
          <p:grpSpPr>
            <a:xfrm>
              <a:off x="993181" y="3294104"/>
              <a:ext cx="252000" cy="252000"/>
              <a:chOff x="4750795" y="3382431"/>
              <a:chExt cx="252000" cy="252000"/>
            </a:xfrm>
          </p:grpSpPr>
          <p:sp>
            <p:nvSpPr>
              <p:cNvPr id="22" name="Ellipse 21"/>
              <p:cNvSpPr/>
              <p:nvPr/>
            </p:nvSpPr>
            <p:spPr bwMode="auto">
              <a:xfrm>
                <a:off x="4750795" y="3382431"/>
                <a:ext cx="252000" cy="252000"/>
              </a:xfrm>
              <a:prstGeom prst="ellipse">
                <a:avLst/>
              </a:prstGeom>
              <a:solidFill>
                <a:srgbClr val="FF6D6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23" name="Moins 22"/>
              <p:cNvSpPr/>
              <p:nvPr/>
            </p:nvSpPr>
            <p:spPr bwMode="auto">
              <a:xfrm>
                <a:off x="4787007" y="3436349"/>
                <a:ext cx="180000" cy="144000"/>
              </a:xfrm>
              <a:prstGeom prst="mathMinus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21" name="ZoneTexte 20"/>
            <p:cNvSpPr txBox="1"/>
            <p:nvPr/>
          </p:nvSpPr>
          <p:spPr>
            <a:xfrm>
              <a:off x="1372414" y="3250745"/>
              <a:ext cx="1710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Droplets</a:t>
              </a:r>
              <a:r>
                <a:rPr lang="fr-FR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fr-FR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emission</a:t>
              </a:r>
              <a:endParaRPr lang="fr-FR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44" name="Groupe 43"/>
            <p:cNvGrpSpPr/>
            <p:nvPr/>
          </p:nvGrpSpPr>
          <p:grpSpPr>
            <a:xfrm>
              <a:off x="701902" y="3300173"/>
              <a:ext cx="252000" cy="252000"/>
              <a:chOff x="4750795" y="3382431"/>
              <a:chExt cx="252000" cy="252000"/>
            </a:xfrm>
          </p:grpSpPr>
          <p:sp>
            <p:nvSpPr>
              <p:cNvPr id="45" name="Ellipse 44"/>
              <p:cNvSpPr/>
              <p:nvPr/>
            </p:nvSpPr>
            <p:spPr bwMode="auto">
              <a:xfrm>
                <a:off x="4750795" y="3382431"/>
                <a:ext cx="252000" cy="252000"/>
              </a:xfrm>
              <a:prstGeom prst="ellipse">
                <a:avLst/>
              </a:prstGeom>
              <a:solidFill>
                <a:srgbClr val="FF6D6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46" name="Moins 45"/>
              <p:cNvSpPr/>
              <p:nvPr/>
            </p:nvSpPr>
            <p:spPr bwMode="auto">
              <a:xfrm>
                <a:off x="4787007" y="3436349"/>
                <a:ext cx="180000" cy="144000"/>
              </a:xfrm>
              <a:prstGeom prst="mathMinus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47" name="Groupe 46"/>
            <p:cNvGrpSpPr/>
            <p:nvPr/>
          </p:nvGrpSpPr>
          <p:grpSpPr>
            <a:xfrm>
              <a:off x="406876" y="3300173"/>
              <a:ext cx="252000" cy="252000"/>
              <a:chOff x="4750795" y="3382431"/>
              <a:chExt cx="252000" cy="252000"/>
            </a:xfrm>
          </p:grpSpPr>
          <p:sp>
            <p:nvSpPr>
              <p:cNvPr id="48" name="Ellipse 47"/>
              <p:cNvSpPr/>
              <p:nvPr/>
            </p:nvSpPr>
            <p:spPr bwMode="auto">
              <a:xfrm>
                <a:off x="4750795" y="3382431"/>
                <a:ext cx="252000" cy="252000"/>
              </a:xfrm>
              <a:prstGeom prst="ellipse">
                <a:avLst/>
              </a:prstGeom>
              <a:solidFill>
                <a:srgbClr val="FF6D6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49" name="Moins 48"/>
              <p:cNvSpPr/>
              <p:nvPr/>
            </p:nvSpPr>
            <p:spPr bwMode="auto">
              <a:xfrm>
                <a:off x="4787007" y="3436349"/>
                <a:ext cx="180000" cy="144000"/>
              </a:xfrm>
              <a:prstGeom prst="mathMinus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</p:grpSp>
      <p:sp>
        <p:nvSpPr>
          <p:cNvPr id="50" name="Rectangle 1"/>
          <p:cNvSpPr>
            <a:spLocks noChangeArrowheads="1"/>
          </p:cNvSpPr>
          <p:nvPr/>
        </p:nvSpPr>
        <p:spPr bwMode="auto">
          <a:xfrm>
            <a:off x="733251" y="3867549"/>
            <a:ext cx="35497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fr-FR" altLang="fr-F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1 : </a:t>
            </a:r>
            <a:r>
              <a:rPr kumimoji="0" lang="fr-FR" altLang="fr-FR" sz="11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Example</a:t>
            </a:r>
            <a:r>
              <a:rPr kumimoji="0" lang="fr-FR" altLang="fr-F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of FEEP </a:t>
            </a:r>
            <a:r>
              <a:rPr kumimoji="0" lang="fr-FR" altLang="fr-FR" sz="11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thruster</a:t>
            </a:r>
            <a:r>
              <a:rPr kumimoji="0" lang="fr-FR" altLang="fr-FR" sz="11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(</a:t>
            </a:r>
            <a:r>
              <a:rPr kumimoji="0" lang="fr-FR" altLang="fr-FR" sz="11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NanoFEEP</a:t>
            </a:r>
            <a:r>
              <a:rPr kumimoji="0" lang="fr-FR" altLang="fr-FR" sz="11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, NASA)</a:t>
            </a:r>
            <a:endParaRPr kumimoji="0" lang="fr-FR" altLang="fr-F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5075039" y="3867549"/>
            <a:ext cx="35497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25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fr-FR" altLang="fr-F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2 : </a:t>
            </a:r>
            <a:r>
              <a:rPr kumimoji="0" lang="fr-FR" altLang="fr-FR" sz="11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Example</a:t>
            </a:r>
            <a:r>
              <a:rPr kumimoji="0" lang="fr-FR" altLang="fr-F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of </a:t>
            </a:r>
            <a:r>
              <a:rPr lang="fr-FR" altLang="fr-FR" sz="11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colloid</a:t>
            </a:r>
            <a:r>
              <a:rPr lang="fr-FR" altLang="fr-FR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kumimoji="0" lang="fr-FR" altLang="fr-FR" sz="11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thruster</a:t>
            </a:r>
            <a:r>
              <a:rPr kumimoji="0" lang="fr-FR" altLang="fr-F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(NASA) </a:t>
            </a:r>
            <a:endParaRPr kumimoji="0" lang="fr-FR" altLang="fr-F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98575" y="1259235"/>
            <a:ext cx="728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 of space agencies and private companies for FEEP and colloids technologies</a:t>
            </a:r>
            <a:endParaRPr lang="en-GB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2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711200" y="3995050"/>
            <a:ext cx="7648575" cy="399150"/>
          </a:xfrm>
        </p:spPr>
        <p:txBody>
          <a:bodyPr/>
          <a:lstStyle/>
          <a:p>
            <a:r>
              <a:rPr lang="fr-FR" dirty="0" err="1" smtClean="0"/>
              <a:t>Appendix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01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87897" y="2202884"/>
            <a:ext cx="88385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‘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Electrospray Thrusters Boost Efficiency, Precision’. [Online].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Available: h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ttps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://spinoff.nasa.gov/Spinoff2016/ip_9.html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[Accessed: 17-Sep-2019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 M.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Fehringer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F.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Rüdenauer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W.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Steiger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“Ultra-Precise Indium Thruster - WP 2000: Droplet Emission,”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Nordwijk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2001</a:t>
            </a:r>
          </a:p>
          <a:p>
            <a:endParaRPr lang="en-GB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[3] ‘News | A Final Farewell to LISA Pathfinder’. [Online]. Available: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https://www.jpl.nasa.gov/news/news.php?feature=6901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[Accessed: 17-Sep-2019].</a:t>
            </a:r>
          </a:p>
          <a:p>
            <a:endParaRPr lang="en-US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References</a:t>
            </a:r>
            <a:endParaRPr lang="fr-FR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865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69" y="1285875"/>
            <a:ext cx="6545356" cy="3432472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92EAF-F1BB-4C23-BCD2-C7E82BFBE995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77161" y="5003651"/>
            <a:ext cx="273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tx1"/>
                </a:solidFill>
              </a:rPr>
              <a:t>Droplet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emission</a:t>
            </a:r>
            <a:endParaRPr lang="fr-FR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tx1"/>
                </a:solidFill>
              </a:rPr>
              <a:t>Droplet</a:t>
            </a:r>
            <a:r>
              <a:rPr lang="fr-FR" sz="1600" dirty="0" smtClean="0">
                <a:solidFill>
                  <a:schemeClr val="tx1"/>
                </a:solidFill>
              </a:rPr>
              <a:t> display in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tx1"/>
                </a:solidFill>
              </a:rPr>
              <a:t>Droplet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temperature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evolution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987211" y="5295900"/>
            <a:ext cx="1731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tx1"/>
                </a:solidFill>
              </a:rPr>
              <a:t>Droplet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rebound</a:t>
            </a:r>
            <a:endParaRPr lang="fr-FR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7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Results</a:t>
            </a:r>
            <a:r>
              <a:rPr lang="fr-FR" dirty="0" smtClean="0"/>
              <a:t> on ST7 </a:t>
            </a:r>
            <a:r>
              <a:rPr lang="fr-FR" dirty="0" err="1" smtClean="0"/>
              <a:t>from</a:t>
            </a:r>
            <a:r>
              <a:rPr lang="fr-FR" dirty="0" smtClean="0"/>
              <a:t> JPL </a:t>
            </a:r>
            <a:r>
              <a:rPr lang="fr-FR" dirty="0" err="1" smtClean="0"/>
              <a:t>experiment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62" y="1115219"/>
            <a:ext cx="4324839" cy="295433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92EAF-F1BB-4C23-BCD2-C7E82BFBE995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fr-FR">
              <a:solidFill>
                <a:srgbClr val="FFFFFF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" y="1124921"/>
            <a:ext cx="4540860" cy="294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Simulation of droplets rebounds on surfaces</a:t>
            </a:r>
            <a:endParaRPr lang="en-GB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0" y="6424560"/>
            <a:ext cx="685440" cy="414000"/>
          </a:xfrm>
          <a:prstGeom prst="rect">
            <a:avLst/>
          </a:prstGeom>
          <a:noFill/>
          <a:ln>
            <a:noFill/>
          </a:ln>
        </p:spPr>
        <p:txBody>
          <a:bodyPr lIns="90360" tIns="106920" rIns="90360" bIns="106920"/>
          <a:lstStyle/>
          <a:p>
            <a:pPr algn="ctr">
              <a:lnSpc>
                <a:spcPct val="100000"/>
              </a:lnSpc>
            </a:pPr>
            <a:fld id="{B40FE165-CCE3-4C11-A06E-2172CA78F722}" type="slidenum">
              <a:rPr lang="fr-FR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34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6487" y="91155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Display of </a:t>
            </a:r>
            <a:r>
              <a:rPr lang="fr-FR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droplets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cloud of points:</a:t>
            </a:r>
            <a:endParaRPr lang="fr-FR" sz="1800" dirty="0" smtClean="0">
              <a:solidFill>
                <a:schemeClr val="tx1"/>
              </a:solidFill>
              <a:latin typeface="Calibri" panose="020F0502020204030204" pitchFamily="34" charset="0"/>
              <a:sym typeface="Symbol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51" y="1341902"/>
            <a:ext cx="7045024" cy="48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711200" y="3995050"/>
            <a:ext cx="7648575" cy="399150"/>
          </a:xfrm>
        </p:spPr>
        <p:txBody>
          <a:bodyPr/>
          <a:lstStyle/>
          <a:p>
            <a:r>
              <a:rPr lang="en-GB" dirty="0" smtClean="0"/>
              <a:t>Micro-Thrusters models</a:t>
            </a:r>
            <a:endParaRPr lang="en-GB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7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Electrospray emission model </a:t>
            </a:r>
            <a:endParaRPr lang="en-GB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0" y="6424560"/>
            <a:ext cx="685440" cy="414000"/>
          </a:xfrm>
          <a:prstGeom prst="rect">
            <a:avLst/>
          </a:prstGeom>
          <a:noFill/>
          <a:ln>
            <a:noFill/>
          </a:ln>
        </p:spPr>
        <p:txBody>
          <a:bodyPr lIns="90360" tIns="106920" rIns="90360" bIns="106920"/>
          <a:lstStyle/>
          <a:p>
            <a:pPr algn="ctr">
              <a:lnSpc>
                <a:spcPct val="100000"/>
              </a:lnSpc>
            </a:pPr>
            <a:fld id="{B40FE165-CCE3-4C11-A06E-2172CA78F722}" type="slidenum">
              <a:rPr lang="fr-FR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36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6487" y="1115219"/>
                <a:ext cx="4680520" cy="133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just">
                  <a:spcAft>
                    <a:spcPts val="0"/>
                  </a:spcAft>
                </a:pPr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en-GB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eam current </a:t>
                </a:r>
                <a:r>
                  <a:rPr lang="en-GB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𝜀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𝑄</m:t>
                                </m:r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𝜅𝛾</m:t>
                                </m:r>
                              </m:num>
                              <m:den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𝜀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80340" indent="-180340" algn="just">
                  <a:spcAft>
                    <a:spcPts val="0"/>
                  </a:spcAft>
                </a:pPr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</a:t>
                </a:r>
                <a:r>
                  <a:rPr lang="en-GB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roplet diameter </a:t>
                </a:r>
                <a:r>
                  <a:rPr lang="en-GB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𝑔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𝜀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𝑄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𝜀</m:t>
                                </m:r>
                              </m:num>
                              <m:den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𝜅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1/3</m:t>
                        </m:r>
                      </m:sup>
                    </m:sSup>
                  </m:oMath>
                </a14:m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80340" indent="-180340" algn="just">
                  <a:spcAft>
                    <a:spcPts val="0"/>
                  </a:spcAft>
                </a:pPr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en-GB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harge-mass ratio </a:t>
                </a:r>
                <a:r>
                  <a:rPr lang="en-GB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𝑞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/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num>
                      <m:den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𝜌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den>
                    </m:f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𝜀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𝜌</m:t>
                        </m:r>
                      </m:den>
                    </m:f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𝜅𝛾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/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𝑄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𝜀</m:t>
                            </m:r>
                          </m:e>
                        </m:d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7" y="1115219"/>
                <a:ext cx="4680520" cy="1336841"/>
              </a:xfrm>
              <a:prstGeom prst="rect">
                <a:avLst/>
              </a:prstGeom>
              <a:blipFill>
                <a:blip r:embed="rId2"/>
                <a:stretch>
                  <a:fillRect l="-651" b="-4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06487" y="2879369"/>
                <a:ext cx="4498975" cy="8088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80340" indent="-180340"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𝜀</m:t>
                          </m:r>
                        </m:e>
                      </m:d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=−449−0.21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𝜀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+157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𝜀</m:t>
                          </m:r>
                        </m:e>
                        <m:sup>
                          <m:f>
                            <m:f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+336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−1/6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80340" indent="-180340"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𝜀</m:t>
                          </m:r>
                        </m:e>
                      </m:d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=−10.87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+4.08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−1/3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7" y="2879369"/>
                <a:ext cx="4498975" cy="808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/>
              <p:cNvSpPr txBox="1"/>
              <p:nvPr/>
            </p:nvSpPr>
            <p:spPr>
              <a:xfrm>
                <a:off x="106487" y="4115489"/>
                <a:ext cx="3451714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Total</m:t>
                    </m:r>
                    <m: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emitted</m:t>
                    </m:r>
                    <m: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current</m:t>
                    </m:r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[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dirty="0" smtClean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: </a:t>
                </a:r>
                <a:r>
                  <a:rPr lang="en-GB" dirty="0" smtClean="0">
                    <a:solidFill>
                      <a:schemeClr val="tx1"/>
                    </a:solidFill>
                  </a:rPr>
                  <a:t>Emitted </a:t>
                </a:r>
                <a:r>
                  <a:rPr lang="en-GB" dirty="0" err="1" smtClean="0">
                    <a:solidFill>
                      <a:schemeClr val="tx1"/>
                    </a:solidFill>
                  </a:rPr>
                  <a:t>massflow</a:t>
                </a:r>
                <a:r>
                  <a:rPr lang="en-GB" dirty="0" smtClean="0">
                    <a:solidFill>
                      <a:schemeClr val="tx1"/>
                    </a:solidFill>
                  </a:rPr>
                  <a:t> [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]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fr-FR" b="0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: </a:t>
                </a:r>
                <a:r>
                  <a:rPr lang="fr-FR" b="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Droplet</a:t>
                </a:r>
                <a:r>
                  <a:rPr lang="fr-FR" b="0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charge [C]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fr-FR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lang="fr-FR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Droplet</a:t>
                </a:r>
                <a:r>
                  <a:rPr lang="fr-FR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mass [kg]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b="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:  </a:t>
                </a:r>
                <a:r>
                  <a:rPr lang="fr-FR" b="0" i="1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Droplet</a:t>
                </a:r>
                <a:r>
                  <a:rPr lang="fr-FR" b="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mass </a:t>
                </a:r>
                <a:r>
                  <a:rPr lang="fr-FR" b="0" i="1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density</a:t>
                </a:r>
                <a:r>
                  <a:rPr lang="fr-FR" b="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fr-F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endParaRPr lang="fr-FR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: Droplet electrical conductivity [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]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: Droplet surface tension [N/m²]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: Droplet relative electrical conductivity [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7" y="4115489"/>
                <a:ext cx="3451714" cy="2062103"/>
              </a:xfrm>
              <a:prstGeom prst="rect">
                <a:avLst/>
              </a:prstGeom>
              <a:blipFill>
                <a:blip r:embed="rId4"/>
                <a:stretch>
                  <a:fillRect r="-176" b="-32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16" y="924778"/>
            <a:ext cx="4286655" cy="3087353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3475942" y="3923531"/>
            <a:ext cx="5415521" cy="2446019"/>
            <a:chOff x="3562871" y="3923531"/>
            <a:chExt cx="5415521" cy="244601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3562871" y="3923531"/>
                  <a:ext cx="3123997" cy="6655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monomer</m:t>
                            </m:r>
                          </m:sub>
                        </m:sSub>
                        <m: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GB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GB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en-GB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p>
                                              <m:sSupPr>
                                                <m:ctrlPr>
                                                  <a:rPr lang="en-GB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acc>
                                                  <m:accPr>
                                                    <m:chr m:val="̇"/>
                                                    <m:ctrlPr>
                                                      <a:rPr lang="en-GB" i="1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GB" i="1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𝑚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p>
                                                <m:r>
                                                  <a:rPr lang="en-GB" i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4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GB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GB" i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30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GB" i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4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</m:e>
                                    </m:d>
                                  </m:sup>
                                </m:sSup>
                                <m:r>
                                  <a:rPr lang="en-GB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+0.5</m:t>
                                </m:r>
                              </m:e>
                            </m:d>
                          </m:num>
                          <m:den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2871" y="3923531"/>
                  <a:ext cx="3123997" cy="6655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3562871" y="4588416"/>
                  <a:ext cx="2808076" cy="5101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di</m:t>
                            </m:r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mer</m:t>
                            </m:r>
                          </m:sub>
                        </m:sSub>
                        <m: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GB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GB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en-GB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acc>
                                              <m:accPr>
                                                <m:chr m:val="̇"/>
                                                <m:ctrlPr>
                                                  <a:rPr lang="en-GB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GB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</m:acc>
                                          </m:num>
                                          <m:den>
                                            <m:r>
                                              <a:rPr lang="en-GB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20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sup>
                                </m:sSup>
                                <m:r>
                                  <a:rPr lang="en-GB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+0.25</m:t>
                                </m:r>
                              </m:e>
                            </m:d>
                          </m:num>
                          <m:den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2871" y="4588416"/>
                  <a:ext cx="2808076" cy="51014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3562871" y="5097938"/>
                  <a:ext cx="171027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trimer</m:t>
                            </m:r>
                          </m:sub>
                        </m:sSub>
                        <m:f>
                          <m:fPr>
                            <m:type m:val="lin"/>
                            <m:ctrlPr>
                              <a:rPr lang="en-GB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0.25</m:t>
                            </m:r>
                          </m:num>
                          <m:den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2871" y="5097938"/>
                  <a:ext cx="1710276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98214" r="-22776" b="-16607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3562871" y="5795739"/>
                  <a:ext cx="5415521" cy="5738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GB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acc>
                                              <m:accPr>
                                                <m:chr m:val="̇"/>
                                                <m:ctrlPr>
                                                  <a:rPr lang="en-GB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GB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</m:acc>
                                          </m:e>
                                          <m:sup>
                                            <m:r>
                                              <a:rPr lang="en-GB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GB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30</m:t>
                                            </m:r>
                                          </m:e>
                                          <m:sup>
                                            <m:r>
                                              <a:rPr lang="en-GB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sup>
                            </m:sSup>
                            <m:r>
                              <a:rPr lang="en-GB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+0.5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en-GB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</m:acc>
                                      </m:num>
                                      <m:den>
                                        <m:r>
                                          <a:rPr lang="en-GB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20</m:t>
                                        </m:r>
                                      </m:den>
                                    </m:f>
                                  </m:e>
                                </m:d>
                              </m:sup>
                            </m:sSup>
                            <m:r>
                              <a:rPr lang="en-GB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+0.25</m:t>
                            </m:r>
                          </m:e>
                        </m:d>
                        <m: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0.25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0.012</m:t>
                        </m:r>
                        <m:acc>
                          <m:accPr>
                            <m:chr m:val="̇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2871" y="5795739"/>
                  <a:ext cx="5415521" cy="57381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3562871" y="5435874"/>
                  <a:ext cx="2081467" cy="3604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droplet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0.012</m:t>
                      </m:r>
                      <m:acc>
                        <m:accPr>
                          <m:chr m:val="̇"/>
                          <m:ctrlPr>
                            <a:rPr lang="fr-FR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acc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2871" y="5435874"/>
                  <a:ext cx="2081467" cy="360483"/>
                </a:xfrm>
                <a:prstGeom prst="rect">
                  <a:avLst/>
                </a:prstGeom>
                <a:blipFill>
                  <a:blip r:embed="rId10"/>
                  <a:stretch>
                    <a:fillRect b="-678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129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FEEP emission model </a:t>
            </a:r>
            <a:endParaRPr lang="en-GB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0" y="6424560"/>
            <a:ext cx="685440" cy="414000"/>
          </a:xfrm>
          <a:prstGeom prst="rect">
            <a:avLst/>
          </a:prstGeom>
          <a:noFill/>
          <a:ln>
            <a:noFill/>
          </a:ln>
        </p:spPr>
        <p:txBody>
          <a:bodyPr lIns="90360" tIns="106920" rIns="90360" bIns="106920"/>
          <a:lstStyle/>
          <a:p>
            <a:pPr algn="ctr">
              <a:lnSpc>
                <a:spcPct val="100000"/>
              </a:lnSpc>
            </a:pPr>
            <a:fld id="{B40FE165-CCE3-4C11-A06E-2172CA78F722}" type="slidenum">
              <a:rPr lang="fr-FR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37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94488" y="1088451"/>
                <a:ext cx="1564403" cy="674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88" y="1088451"/>
                <a:ext cx="1564403" cy="6741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514269" y="1083738"/>
                <a:ext cx="4225066" cy="683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−2.</m:t>
                              </m:r>
                              <m:r>
                                <m:rPr>
                                  <m:sty m:val="p"/>
                                </m:rP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10.</m:t>
                                      </m:r>
                                      <m:f>
                                        <m:fPr>
                                          <m:type m:val="lin"/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d>
                                            <m:dPr>
                                              <m:ctrlPr>
                                                <a:rPr lang="en-GB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en-GB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𝐶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num>
                                        <m:den>
                                          <m:r>
                                            <a:rPr lang="en-GB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−2.</m:t>
                          </m:r>
                          <m:func>
                            <m:func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10.</m:t>
                                      </m:r>
                                      <m:f>
                                        <m:fPr>
                                          <m:type m:val="lin"/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d>
                                            <m:dPr>
                                              <m:ctrlPr>
                                                <a:rPr lang="en-GB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𝑀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𝐶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num>
                                        <m:den>
                                          <m:r>
                                            <a:rPr lang="en-GB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269" y="1083738"/>
                <a:ext cx="4225066" cy="6835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41263" y="2064928"/>
                <a:ext cx="1853456" cy="7064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𝑍𝐼</m:t>
                      </m:r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𝑜𝑛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63" y="2064928"/>
                <a:ext cx="1853456" cy="7064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810325" y="2276884"/>
                <a:ext cx="12326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=1−2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325" y="2276884"/>
                <a:ext cx="1232645" cy="338554"/>
              </a:xfrm>
              <a:prstGeom prst="rect">
                <a:avLst/>
              </a:prstGeom>
              <a:blipFill>
                <a:blip r:embed="rId5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94488" y="3102946"/>
                <a:ext cx="4133759" cy="878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&amp;1</m:t>
                              </m:r>
                            </m:e>
                            <m:e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&amp;0.5−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&amp;0</m:t>
                              </m:r>
                            </m:e>
                          </m:eqAr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GB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GB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−0.5∆</m:t>
                                </m:r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GB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GB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0.5</m:t>
                                    </m:r>
                                  </m:num>
                                  <m:den>
                                    <m:r>
                                      <a:rPr lang="en-GB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</m:den>
                                </m:f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88" y="3102946"/>
                <a:ext cx="4133759" cy="8784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35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One of the main problem</a:t>
            </a:r>
            <a:r>
              <a:rPr lang="en-GB" sz="22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s of FEEP and colloids : </a:t>
            </a:r>
            <a:r>
              <a:rPr lang="en-GB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droplets emission</a:t>
            </a:r>
            <a:endParaRPr lang="en-GB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0" y="6424560"/>
            <a:ext cx="685440" cy="414000"/>
          </a:xfrm>
          <a:prstGeom prst="rect">
            <a:avLst/>
          </a:prstGeom>
          <a:noFill/>
          <a:ln>
            <a:noFill/>
          </a:ln>
        </p:spPr>
        <p:txBody>
          <a:bodyPr lIns="90360" tIns="106920" rIns="90360" bIns="106920"/>
          <a:lstStyle/>
          <a:p>
            <a:pPr algn="ctr">
              <a:lnSpc>
                <a:spcPct val="100000"/>
              </a:lnSpc>
            </a:pPr>
            <a:fld id="{B40FE165-CCE3-4C11-A06E-2172CA78F722}" type="slidenum">
              <a:rPr lang="fr-FR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4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" y="1150011"/>
            <a:ext cx="3833706" cy="234147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922911" y="1043211"/>
            <a:ext cx="48876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 surface contamination by droplets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FEEP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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use of liquid metal 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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satellite surface metallization (solar panels, optics,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Colloids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 Complex organic molecules  </a:t>
            </a:r>
            <a:r>
              <a:rPr lang="en-GB" sz="1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Chimical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reaction at satellite surface </a:t>
            </a:r>
            <a:endParaRPr lang="fr-FR" sz="1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218" y="4080321"/>
            <a:ext cx="3561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Droplet behaviour around satellites body is a topic interest for space agencies and industrials</a:t>
            </a:r>
            <a:endParaRPr lang="en-GB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0503" y="5219675"/>
            <a:ext cx="3273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for simulation of droplet satellite body interaction</a:t>
            </a:r>
          </a:p>
          <a:p>
            <a:pPr algn="ctr"/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 </a:t>
            </a: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SPIS software</a:t>
            </a:r>
            <a:endParaRPr lang="en-GB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74" y="3131443"/>
            <a:ext cx="4884889" cy="2989553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674168" y="6071451"/>
            <a:ext cx="35497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25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fr-FR" altLang="fr-F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4 :</a:t>
            </a:r>
            <a:r>
              <a:rPr lang="fr-FR" altLang="fr-FR" sz="1100" b="1" dirty="0">
                <a:solidFill>
                  <a:srgbClr val="000000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lang="fr-FR" altLang="fr-FR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SPIS software interface</a:t>
            </a:r>
            <a:endParaRPr kumimoji="0" lang="fr-FR" altLang="fr-F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31837" y="3478853"/>
            <a:ext cx="35497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25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fr-FR" altLang="fr-F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3 : </a:t>
            </a:r>
            <a:r>
              <a:rPr kumimoji="0" lang="fr-FR" altLang="fr-FR" sz="11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Example</a:t>
            </a:r>
            <a:r>
              <a:rPr kumimoji="0" lang="fr-FR" altLang="fr-FR" sz="11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of </a:t>
            </a:r>
            <a:r>
              <a:rPr kumimoji="0" lang="fr-FR" altLang="fr-FR" sz="11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droplet</a:t>
            </a:r>
            <a:r>
              <a:rPr kumimoji="0" lang="fr-FR" altLang="fr-FR" sz="11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kumimoji="0" lang="fr-FR" altLang="fr-FR" sz="11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emitted</a:t>
            </a:r>
            <a:r>
              <a:rPr kumimoji="0" lang="fr-FR" altLang="fr-FR" sz="11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kumimoji="0" lang="fr-FR" altLang="fr-FR" sz="11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from</a:t>
            </a:r>
            <a:r>
              <a:rPr kumimoji="0" lang="fr-FR" altLang="fr-FR" sz="11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a FEEP </a:t>
            </a:r>
            <a:r>
              <a:rPr kumimoji="0" lang="fr-FR" altLang="fr-FR" sz="11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thruster</a:t>
            </a:r>
            <a:endParaRPr kumimoji="0" lang="fr-FR" altLang="fr-F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Droplets evolution and interactions with spacecraft body and environment</a:t>
            </a:r>
            <a:endParaRPr lang="en-GB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0" y="6424560"/>
            <a:ext cx="685440" cy="414000"/>
          </a:xfrm>
          <a:prstGeom prst="rect">
            <a:avLst/>
          </a:prstGeom>
          <a:noFill/>
          <a:ln>
            <a:noFill/>
          </a:ln>
        </p:spPr>
        <p:txBody>
          <a:bodyPr lIns="90360" tIns="106920" rIns="90360" bIns="106920"/>
          <a:lstStyle/>
          <a:p>
            <a:pPr algn="ctr">
              <a:lnSpc>
                <a:spcPct val="100000"/>
              </a:lnSpc>
            </a:pPr>
            <a:fld id="{B40FE165-CCE3-4C11-A06E-2172CA78F722}" type="slidenum">
              <a:rPr lang="fr-FR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5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Rectangle à coins arrondis 1"/>
          <p:cNvSpPr/>
          <p:nvPr/>
        </p:nvSpPr>
        <p:spPr bwMode="auto">
          <a:xfrm>
            <a:off x="250503" y="1299818"/>
            <a:ext cx="1365263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Droplets</a:t>
            </a:r>
            <a:endParaRPr lang="fr-FR" b="1" dirty="0">
              <a:solidFill>
                <a:schemeClr val="tx1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50504" y="2079994"/>
            <a:ext cx="1405715" cy="3355705"/>
            <a:chOff x="250504" y="2079994"/>
            <a:chExt cx="1405715" cy="3355705"/>
          </a:xfrm>
        </p:grpSpPr>
        <p:sp>
          <p:nvSpPr>
            <p:cNvPr id="25" name="Rectangle 24"/>
            <p:cNvSpPr/>
            <p:nvPr/>
          </p:nvSpPr>
          <p:spPr bwMode="auto">
            <a:xfrm>
              <a:off x="342946" y="2428122"/>
              <a:ext cx="1180378" cy="335923"/>
            </a:xfrm>
            <a:prstGeom prst="rect">
              <a:avLst/>
            </a:prstGeom>
            <a:solidFill>
              <a:srgbClr val="FFDF7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rPr>
                <a:t>Evaporation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42946" y="3971475"/>
              <a:ext cx="1180378" cy="335923"/>
            </a:xfrm>
            <a:prstGeom prst="rect">
              <a:avLst/>
            </a:prstGeom>
            <a:solidFill>
              <a:srgbClr val="FFDF7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b="1" dirty="0" err="1" smtClean="0">
                  <a:solidFill>
                    <a:schemeClr val="tx1"/>
                  </a:solidFill>
                </a:rPr>
                <a:t>Ionization</a:t>
              </a:r>
              <a:endPara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17" name="Rectangle à coins arrondis 16"/>
            <p:cNvSpPr/>
            <p:nvPr/>
          </p:nvSpPr>
          <p:spPr bwMode="auto">
            <a:xfrm>
              <a:off x="250504" y="3172269"/>
              <a:ext cx="1365263" cy="39098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 dirty="0" err="1">
                  <a:solidFill>
                    <a:schemeClr val="tx1"/>
                  </a:solidFill>
                </a:rPr>
                <a:t>Neutrals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à coins arrondis 17"/>
            <p:cNvSpPr/>
            <p:nvPr/>
          </p:nvSpPr>
          <p:spPr bwMode="auto">
            <a:xfrm>
              <a:off x="250504" y="4715619"/>
              <a:ext cx="1405715" cy="72008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Charge exchange ions</a:t>
              </a:r>
            </a:p>
          </p:txBody>
        </p:sp>
        <p:sp>
          <p:nvSpPr>
            <p:cNvPr id="3" name="Flèche vers le bas 2"/>
            <p:cNvSpPr/>
            <p:nvPr/>
          </p:nvSpPr>
          <p:spPr bwMode="auto">
            <a:xfrm>
              <a:off x="843791" y="2079994"/>
              <a:ext cx="198801" cy="28803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21" name="Flèche vers le bas 20"/>
            <p:cNvSpPr/>
            <p:nvPr/>
          </p:nvSpPr>
          <p:spPr bwMode="auto">
            <a:xfrm>
              <a:off x="843791" y="2824141"/>
              <a:ext cx="198801" cy="28803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22" name="Flèche vers le bas 21"/>
            <p:cNvSpPr/>
            <p:nvPr/>
          </p:nvSpPr>
          <p:spPr bwMode="auto">
            <a:xfrm>
              <a:off x="826568" y="3623347"/>
              <a:ext cx="198801" cy="28803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23" name="Flèche vers le bas 22"/>
            <p:cNvSpPr/>
            <p:nvPr/>
          </p:nvSpPr>
          <p:spPr bwMode="auto">
            <a:xfrm>
              <a:off x="826568" y="4367494"/>
              <a:ext cx="198801" cy="28803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706710" y="971203"/>
            <a:ext cx="4304433" cy="4770122"/>
            <a:chOff x="1706710" y="971203"/>
            <a:chExt cx="4304433" cy="4770122"/>
          </a:xfrm>
        </p:grpSpPr>
        <p:sp>
          <p:nvSpPr>
            <p:cNvPr id="29" name="Rectangle 28"/>
            <p:cNvSpPr/>
            <p:nvPr/>
          </p:nvSpPr>
          <p:spPr bwMode="auto">
            <a:xfrm>
              <a:off x="4440059" y="4901345"/>
              <a:ext cx="1571084" cy="335923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Surface </a:t>
              </a:r>
              <a:r>
                <a:rPr lang="fr-FR" b="1" dirty="0" err="1">
                  <a:solidFill>
                    <a:schemeClr val="tx1"/>
                  </a:solidFill>
                </a:rPr>
                <a:t>charging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440059" y="5405401"/>
              <a:ext cx="1571084" cy="33592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Surface </a:t>
              </a:r>
              <a:r>
                <a:rPr lang="fr-FR" b="1" dirty="0" err="1">
                  <a:solidFill>
                    <a:schemeClr val="tx1"/>
                  </a:solidFill>
                </a:rPr>
                <a:t>erosion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440059" y="1384208"/>
              <a:ext cx="1571084" cy="595107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rPr>
                <a:t>Surface </a:t>
              </a:r>
              <a:r>
                <a:rPr kumimoji="0" lang="fr-FR" sz="16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rPr>
                <a:t>contamination</a:t>
              </a:r>
              <a:endPara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429902" y="971203"/>
              <a:ext cx="1192621" cy="49089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rPr>
                <a:t>Droplets</a:t>
              </a:r>
              <a:r>
                <a:rPr kumimoji="0" 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rPr>
                <a:t> </a:t>
              </a:r>
              <a:r>
                <a:rPr kumimoji="0" lang="fr-FR" sz="1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rPr>
                <a:t>charging</a:t>
              </a:r>
              <a:endPara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2437417" y="1892430"/>
              <a:ext cx="1167715" cy="4813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rPr>
                <a:t>Droplets</a:t>
              </a:r>
              <a:r>
                <a:rPr kumimoji="0" 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rPr>
                <a:t> </a:t>
              </a:r>
              <a:r>
                <a:rPr kumimoji="0" lang="fr-FR" sz="1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rPr>
                <a:t>splitting</a:t>
              </a:r>
              <a:endPara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4" name="Flèche droite 3"/>
            <p:cNvSpPr/>
            <p:nvPr/>
          </p:nvSpPr>
          <p:spPr bwMode="auto">
            <a:xfrm rot="20441546">
              <a:off x="1706710" y="1211907"/>
              <a:ext cx="701615" cy="216403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34" name="Flèche droite 33"/>
            <p:cNvSpPr/>
            <p:nvPr/>
          </p:nvSpPr>
          <p:spPr bwMode="auto">
            <a:xfrm rot="1158454" flipV="1">
              <a:off x="1706710" y="1891406"/>
              <a:ext cx="701615" cy="216403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35" name="Flèche droite 34"/>
            <p:cNvSpPr/>
            <p:nvPr/>
          </p:nvSpPr>
          <p:spPr bwMode="auto">
            <a:xfrm rot="1158454" flipV="1">
              <a:off x="3709307" y="1225125"/>
              <a:ext cx="701615" cy="216403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36" name="Flèche droite 35"/>
            <p:cNvSpPr/>
            <p:nvPr/>
          </p:nvSpPr>
          <p:spPr bwMode="auto">
            <a:xfrm rot="20441546">
              <a:off x="3709307" y="1869030"/>
              <a:ext cx="701615" cy="216403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5" name="Flèche droite 4"/>
            <p:cNvSpPr/>
            <p:nvPr/>
          </p:nvSpPr>
          <p:spPr bwMode="auto">
            <a:xfrm>
              <a:off x="1746143" y="1559042"/>
              <a:ext cx="2608817" cy="190137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440059" y="3112400"/>
              <a:ext cx="1571084" cy="595107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Surface contamination</a:t>
              </a:r>
            </a:p>
          </p:txBody>
        </p:sp>
        <p:sp>
          <p:nvSpPr>
            <p:cNvPr id="38" name="Flèche droite 37"/>
            <p:cNvSpPr/>
            <p:nvPr/>
          </p:nvSpPr>
          <p:spPr bwMode="auto">
            <a:xfrm>
              <a:off x="1762672" y="3282303"/>
              <a:ext cx="2593841" cy="190137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4440059" y="4283571"/>
              <a:ext cx="1571084" cy="53340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Surface contamination</a:t>
              </a:r>
            </a:p>
          </p:txBody>
        </p:sp>
        <p:sp>
          <p:nvSpPr>
            <p:cNvPr id="42" name="Flèche droite 41"/>
            <p:cNvSpPr/>
            <p:nvPr/>
          </p:nvSpPr>
          <p:spPr bwMode="auto">
            <a:xfrm>
              <a:off x="1837693" y="4964404"/>
              <a:ext cx="2517557" cy="190137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43" name="Flèche droite 42"/>
            <p:cNvSpPr/>
            <p:nvPr/>
          </p:nvSpPr>
          <p:spPr bwMode="auto">
            <a:xfrm rot="21237319">
              <a:off x="1837693" y="4650485"/>
              <a:ext cx="2517557" cy="190137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44" name="Flèche droite 43"/>
            <p:cNvSpPr/>
            <p:nvPr/>
          </p:nvSpPr>
          <p:spPr bwMode="auto">
            <a:xfrm rot="362681" flipV="1">
              <a:off x="1841260" y="5287212"/>
              <a:ext cx="2517557" cy="190137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52" charset="0"/>
                <a:ea typeface="ヒラギノ角ゴ Pro W3" pitchFamily="28" charset="-128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-325561" y="5783382"/>
            <a:ext cx="5148572" cy="57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Symbol" panose="05050102010706020507" pitchFamily="18" charset="2"/>
              <a:buChar char=""/>
            </a:pP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interaction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droplet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populations,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spacecraft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body and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endParaRPr lang="fr-FR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34479" y="971203"/>
            <a:ext cx="8820980" cy="4896544"/>
          </a:xfrm>
          <a:prstGeom prst="ellipse">
            <a:avLst/>
          </a:prstGeom>
          <a:solidFill>
            <a:srgbClr val="FFDF79">
              <a:alpha val="5490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15199" y="305943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rgbClr val="923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 </a:t>
            </a:r>
            <a:r>
              <a:rPr lang="fr-FR" sz="1800" b="1" dirty="0" err="1">
                <a:solidFill>
                  <a:srgbClr val="923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800" b="1" dirty="0">
                <a:solidFill>
                  <a:srgbClr val="923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1800" b="1" dirty="0" err="1" smtClean="0">
                <a:solidFill>
                  <a:srgbClr val="923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endParaRPr lang="fr-FR" sz="1800" b="1" dirty="0">
              <a:solidFill>
                <a:srgbClr val="923B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534979" y="5783382"/>
            <a:ext cx="4462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Symbol" panose="05050102010706020507" pitchFamily="18" charset="2"/>
              <a:buChar char=""/>
            </a:pPr>
            <a:r>
              <a:rPr lang="fr-FR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phenomena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satellites simulations</a:t>
            </a:r>
            <a:endParaRPr lang="fr-FR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78495" y="252284"/>
            <a:ext cx="87129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2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Miscellaneous models implemented in SPIS-µThrusters </a:t>
            </a:r>
            <a:endParaRPr lang="en-GB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106487" y="1336690"/>
            <a:ext cx="2304256" cy="3965887"/>
            <a:chOff x="178495" y="1336690"/>
            <a:chExt cx="2304256" cy="3965887"/>
          </a:xfrm>
        </p:grpSpPr>
        <p:sp>
          <p:nvSpPr>
            <p:cNvPr id="4" name="Rectangle 3"/>
            <p:cNvSpPr/>
            <p:nvPr/>
          </p:nvSpPr>
          <p:spPr bwMode="auto">
            <a:xfrm>
              <a:off x="178495" y="1336690"/>
              <a:ext cx="2088232" cy="720080"/>
            </a:xfrm>
            <a:prstGeom prst="rect">
              <a:avLst/>
            </a:prstGeom>
            <a:solidFill>
              <a:srgbClr val="C2E49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Micro-Thrusters</a:t>
              </a:r>
              <a:r>
                <a:rPr kumimoji="0" lang="en-GB" sz="16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emission models</a:t>
              </a:r>
              <a:endPara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78495" y="2926313"/>
              <a:ext cx="2088232" cy="720080"/>
            </a:xfrm>
            <a:prstGeom prst="rect">
              <a:avLst/>
            </a:prstGeom>
            <a:solidFill>
              <a:srgbClr val="C2E49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Droplets thermal model</a:t>
              </a:r>
              <a:endPara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78495" y="4582497"/>
              <a:ext cx="2304256" cy="720080"/>
            </a:xfrm>
            <a:prstGeom prst="rect">
              <a:avLst/>
            </a:prstGeom>
            <a:solidFill>
              <a:srgbClr val="C2E49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Droplets interactions with spacecraft</a:t>
              </a:r>
              <a:r>
                <a:rPr kumimoji="0" lang="en-GB" sz="16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surfaces</a:t>
              </a:r>
              <a:endPara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2532673" y="1062578"/>
            <a:ext cx="912321" cy="4707232"/>
            <a:chOff x="2510587" y="1062578"/>
            <a:chExt cx="912321" cy="4707232"/>
          </a:xfrm>
        </p:grpSpPr>
        <p:sp>
          <p:nvSpPr>
            <p:cNvPr id="17" name="Flèche droite 16"/>
            <p:cNvSpPr/>
            <p:nvPr/>
          </p:nvSpPr>
          <p:spPr bwMode="auto">
            <a:xfrm>
              <a:off x="2538423" y="1441985"/>
              <a:ext cx="792088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Flèche droite 17"/>
            <p:cNvSpPr/>
            <p:nvPr/>
          </p:nvSpPr>
          <p:spPr bwMode="auto">
            <a:xfrm>
              <a:off x="2558812" y="3070329"/>
              <a:ext cx="792088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Flèche droite 18"/>
            <p:cNvSpPr/>
            <p:nvPr/>
          </p:nvSpPr>
          <p:spPr bwMode="auto">
            <a:xfrm>
              <a:off x="2630820" y="4726513"/>
              <a:ext cx="792088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lèche droite 19"/>
            <p:cNvSpPr/>
            <p:nvPr/>
          </p:nvSpPr>
          <p:spPr bwMode="auto">
            <a:xfrm rot="20755855">
              <a:off x="2586648" y="4385840"/>
              <a:ext cx="792088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lèche droite 20"/>
            <p:cNvSpPr/>
            <p:nvPr/>
          </p:nvSpPr>
          <p:spPr bwMode="auto">
            <a:xfrm rot="20755855">
              <a:off x="2530976" y="2724209"/>
              <a:ext cx="792088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lèche droite 21"/>
            <p:cNvSpPr/>
            <p:nvPr/>
          </p:nvSpPr>
          <p:spPr bwMode="auto">
            <a:xfrm rot="20755855">
              <a:off x="2510587" y="1062578"/>
              <a:ext cx="792088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lèche droite 23"/>
            <p:cNvSpPr/>
            <p:nvPr/>
          </p:nvSpPr>
          <p:spPr bwMode="auto">
            <a:xfrm rot="844145" flipV="1">
              <a:off x="2514640" y="1782658"/>
              <a:ext cx="792088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lèche droite 24"/>
            <p:cNvSpPr/>
            <p:nvPr/>
          </p:nvSpPr>
          <p:spPr bwMode="auto">
            <a:xfrm rot="844145" flipV="1">
              <a:off x="2530976" y="3444289"/>
              <a:ext cx="792088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lèche droite 25"/>
            <p:cNvSpPr/>
            <p:nvPr/>
          </p:nvSpPr>
          <p:spPr bwMode="auto">
            <a:xfrm rot="844145" flipV="1">
              <a:off x="2602984" y="5105920"/>
              <a:ext cx="792088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lèche droite 27"/>
            <p:cNvSpPr/>
            <p:nvPr/>
          </p:nvSpPr>
          <p:spPr bwMode="auto">
            <a:xfrm rot="1365407" flipV="1">
              <a:off x="2516089" y="5443057"/>
              <a:ext cx="871297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3566924" y="1048658"/>
            <a:ext cx="5368839" cy="5141454"/>
            <a:chOff x="3566924" y="1048658"/>
            <a:chExt cx="5368839" cy="5141454"/>
          </a:xfrm>
        </p:grpSpPr>
        <p:sp>
          <p:nvSpPr>
            <p:cNvPr id="5" name="Rectangle 4"/>
            <p:cNvSpPr/>
            <p:nvPr/>
          </p:nvSpPr>
          <p:spPr bwMode="auto">
            <a:xfrm>
              <a:off x="3566924" y="1048658"/>
              <a:ext cx="3485187" cy="32460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Mass fraction of the emitted</a:t>
              </a:r>
              <a:r>
                <a:rPr kumimoji="0" lang="en-GB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species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566924" y="1417934"/>
              <a:ext cx="5052142" cy="35706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Energy and angular</a:t>
              </a:r>
              <a:r>
                <a:rPr kumimoji="0" lang="en-GB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distribution of the emitted species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566924" y="1843721"/>
              <a:ext cx="5052142" cy="35706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Droplets</a:t>
              </a:r>
              <a:r>
                <a:rPr kumimoji="0" lang="en-GB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mass, charge and radius distributions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566924" y="2641256"/>
              <a:ext cx="3136983" cy="35706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Droplets temperature</a:t>
              </a:r>
              <a:r>
                <a:rPr kumimoji="0" lang="en-GB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changes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566924" y="3073304"/>
              <a:ext cx="2142602" cy="35706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Droplets evaporation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566924" y="3505352"/>
              <a:ext cx="2142602" cy="35706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Droplets solidification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971689" y="3070329"/>
              <a:ext cx="1099493" cy="35706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Outg</a:t>
              </a:r>
              <a:r>
                <a:rPr lang="en-GB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assing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566924" y="4294465"/>
              <a:ext cx="2142602" cy="35706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Droplets collection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566924" y="4729488"/>
              <a:ext cx="2142602" cy="35706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Droplets erosion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566924" y="5158561"/>
              <a:ext cx="2142602" cy="35706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Droplets rebounds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Flèche droite 22"/>
            <p:cNvSpPr/>
            <p:nvPr/>
          </p:nvSpPr>
          <p:spPr bwMode="auto">
            <a:xfrm>
              <a:off x="6035585" y="3064882"/>
              <a:ext cx="792088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566924" y="5599031"/>
              <a:ext cx="3014579" cy="35706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Droplets evaporation on</a:t>
              </a:r>
              <a:r>
                <a:rPr kumimoji="0" lang="en-GB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surfaces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lèche droite 28"/>
            <p:cNvSpPr/>
            <p:nvPr/>
          </p:nvSpPr>
          <p:spPr bwMode="auto">
            <a:xfrm flipH="1">
              <a:off x="6631507" y="5623896"/>
              <a:ext cx="369515" cy="326753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7063948" y="5348171"/>
              <a:ext cx="1871815" cy="84194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Spacecraft</a:t>
              </a:r>
              <a:r>
                <a:rPr kumimoji="0" lang="en-GB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surfaces temperature taken into account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1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711200" y="3995050"/>
            <a:ext cx="7648575" cy="399150"/>
          </a:xfrm>
        </p:spPr>
        <p:txBody>
          <a:bodyPr/>
          <a:lstStyle/>
          <a:p>
            <a:r>
              <a:rPr lang="en-GB" dirty="0" smtClean="0"/>
              <a:t>SPIS-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µThrusters</a:t>
            </a:r>
            <a:r>
              <a:rPr lang="en-GB" dirty="0" smtClean="0"/>
              <a:t> software new abilities</a:t>
            </a:r>
            <a:endParaRPr lang="en-GB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7965-E372-44F4-99B3-EAB842CAFA3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69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Setting of </a:t>
            </a:r>
            <a:r>
              <a:rPr lang="en-GB" sz="2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electrospray </a:t>
            </a:r>
            <a:r>
              <a:rPr lang="en-GB" sz="22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and FEEP thrusters</a:t>
            </a:r>
            <a:endParaRPr lang="en-GB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0" y="6424560"/>
            <a:ext cx="685440" cy="414000"/>
          </a:xfrm>
          <a:prstGeom prst="rect">
            <a:avLst/>
          </a:prstGeom>
          <a:noFill/>
          <a:ln>
            <a:noFill/>
          </a:ln>
        </p:spPr>
        <p:txBody>
          <a:bodyPr lIns="90360" tIns="106920" rIns="90360" bIns="106920"/>
          <a:lstStyle/>
          <a:p>
            <a:pPr algn="ctr">
              <a:lnSpc>
                <a:spcPct val="100000"/>
              </a:lnSpc>
            </a:pPr>
            <a:fld id="{B40FE165-CCE3-4C11-A06E-2172CA78F722}" type="slidenum">
              <a:rPr lang="fr-FR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8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/>
          <a:stretch/>
        </p:blipFill>
        <p:spPr bwMode="auto">
          <a:xfrm>
            <a:off x="210797" y="1391144"/>
            <a:ext cx="3486803" cy="50188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Image 4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3" y="971203"/>
            <a:ext cx="3562350" cy="272415"/>
          </a:xfrm>
          <a:prstGeom prst="rect">
            <a:avLst/>
          </a:prstGeom>
        </p:spPr>
      </p:pic>
      <p:pic>
        <p:nvPicPr>
          <p:cNvPr id="47" name="Image 4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64" y="971203"/>
            <a:ext cx="3181350" cy="266700"/>
          </a:xfrm>
          <a:prstGeom prst="rect">
            <a:avLst/>
          </a:prstGeom>
        </p:spPr>
      </p:pic>
      <p:pic>
        <p:nvPicPr>
          <p:cNvPr id="48" name="Image 4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6" y="1315626"/>
            <a:ext cx="383476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04920" y="0"/>
            <a:ext cx="8295840" cy="89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Setting of micro-thrusters propellants</a:t>
            </a:r>
            <a:endParaRPr lang="en-GB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0" y="6424560"/>
            <a:ext cx="685440" cy="414000"/>
          </a:xfrm>
          <a:prstGeom prst="rect">
            <a:avLst/>
          </a:prstGeom>
          <a:noFill/>
          <a:ln>
            <a:noFill/>
          </a:ln>
        </p:spPr>
        <p:txBody>
          <a:bodyPr lIns="90360" tIns="106920" rIns="90360" bIns="106920"/>
          <a:lstStyle/>
          <a:p>
            <a:pPr algn="ctr">
              <a:lnSpc>
                <a:spcPct val="100000"/>
              </a:lnSpc>
            </a:pPr>
            <a:fld id="{B40FE165-CCE3-4C11-A06E-2172CA78F722}" type="slidenum">
              <a:rPr lang="fr-FR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9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0503" y="1043211"/>
            <a:ext cx="4826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Definition of emitting surfaces 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materials </a:t>
            </a: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properties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:</a:t>
            </a:r>
            <a:endParaRPr lang="en-GB" sz="1800" dirty="0" smtClean="0">
              <a:solidFill>
                <a:schemeClr val="tx1"/>
              </a:solidFill>
              <a:latin typeface="Calibri" panose="020F0502020204030204" pitchFamily="34" charset="0"/>
              <a:sym typeface="Symbol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50503" y="2108356"/>
            <a:ext cx="4492032" cy="923330"/>
            <a:chOff x="178495" y="2124018"/>
            <a:chExt cx="4492032" cy="923330"/>
          </a:xfrm>
        </p:grpSpPr>
        <p:sp>
          <p:nvSpPr>
            <p:cNvPr id="10" name="ZoneTexte 9"/>
            <p:cNvSpPr txBox="1"/>
            <p:nvPr/>
          </p:nvSpPr>
          <p:spPr>
            <a:xfrm>
              <a:off x="2806106" y="2124018"/>
              <a:ext cx="18644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For FEEP thruster: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 smtClean="0">
                  <a:solidFill>
                    <a:schemeClr val="tx1"/>
                  </a:solidFill>
                  <a:latin typeface="Calibri" panose="020F0502020204030204" pitchFamily="34" charset="0"/>
                  <a:sym typeface="Symbol"/>
                </a:rPr>
                <a:t>Caesium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 smtClean="0">
                  <a:solidFill>
                    <a:schemeClr val="tx1"/>
                  </a:solidFill>
                  <a:latin typeface="Calibri" panose="020F0502020204030204" pitchFamily="34" charset="0"/>
                  <a:sym typeface="Symbol"/>
                </a:rPr>
                <a:t>Indium</a:t>
              </a:r>
              <a:endParaRPr lang="en-GB" sz="1800" dirty="0" smtClean="0">
                <a:solidFill>
                  <a:schemeClr val="tx1"/>
                </a:solidFill>
                <a:latin typeface="Calibri" panose="020F0502020204030204" pitchFamily="34" charset="0"/>
                <a:sym typeface="Symbol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78495" y="2124018"/>
              <a:ext cx="21253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For colloids thruster: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 smtClean="0">
                  <a:solidFill>
                    <a:schemeClr val="tx1"/>
                  </a:solidFill>
                  <a:latin typeface="Calibri" panose="020F0502020204030204" pitchFamily="34" charset="0"/>
                  <a:sym typeface="Symbol"/>
                </a:rPr>
                <a:t>EMI-BF</a:t>
              </a:r>
              <a:r>
                <a:rPr lang="en-GB" sz="1800" baseline="-25000" dirty="0" smtClean="0">
                  <a:solidFill>
                    <a:schemeClr val="tx1"/>
                  </a:solidFill>
                  <a:latin typeface="Calibri" panose="020F0502020204030204" pitchFamily="34" charset="0"/>
                  <a:sym typeface="Symbol"/>
                </a:rPr>
                <a:t>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 smtClean="0">
                  <a:solidFill>
                    <a:schemeClr val="tx1"/>
                  </a:solidFill>
                  <a:latin typeface="Calibri" panose="020F0502020204030204" pitchFamily="34" charset="0"/>
                  <a:sym typeface="Symbol"/>
                </a:rPr>
                <a:t>EMI-TfN</a:t>
              </a:r>
              <a:r>
                <a:rPr lang="en-GB" sz="1800" baseline="-25000" dirty="0" smtClean="0">
                  <a:solidFill>
                    <a:schemeClr val="tx1"/>
                  </a:solidFill>
                  <a:latin typeface="Calibri" panose="020F0502020204030204" pitchFamily="34" charset="0"/>
                  <a:sym typeface="Symbol"/>
                </a:rPr>
                <a:t>2</a:t>
              </a:r>
              <a:endParaRPr lang="en-GB" sz="1800" baseline="-25000" dirty="0" smtClean="0">
                <a:solidFill>
                  <a:schemeClr val="tx1"/>
                </a:solidFill>
                <a:latin typeface="Calibri" panose="020F0502020204030204" pitchFamily="34" charset="0"/>
                <a:sym typeface="Symbol"/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3" y="3450500"/>
            <a:ext cx="4248000" cy="32436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3" y="4193680"/>
            <a:ext cx="4248000" cy="31008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3" y="4922580"/>
            <a:ext cx="4248000" cy="35825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8"/>
          <a:stretch/>
        </p:blipFill>
        <p:spPr bwMode="auto">
          <a:xfrm>
            <a:off x="250503" y="5699651"/>
            <a:ext cx="4248000" cy="36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462" y="924077"/>
            <a:ext cx="3819001" cy="54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ヒラギノ角ゴ Pro W3"/>
        <a:cs typeface=""/>
      </a:majorFont>
      <a:minorFont>
        <a:latin typeface="Arial Narrow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-52" charset="0"/>
            <a:ea typeface="ヒラギノ角ゴ Pro W3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-52" charset="0"/>
            <a:ea typeface="ヒラギノ角ゴ Pro W3" pitchFamily="28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23139</TotalTime>
  <Words>1565</Words>
  <Application>Microsoft Office PowerPoint</Application>
  <PresentationFormat>Personnalisé</PresentationFormat>
  <Paragraphs>438</Paragraphs>
  <Slides>37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7" baseType="lpstr">
      <vt:lpstr>MS PGothic</vt:lpstr>
      <vt:lpstr>Arial</vt:lpstr>
      <vt:lpstr>Arial Narrow</vt:lpstr>
      <vt:lpstr>Calibri</vt:lpstr>
      <vt:lpstr>Cambria Math</vt:lpstr>
      <vt:lpstr>Symbol</vt:lpstr>
      <vt:lpstr>Times</vt:lpstr>
      <vt:lpstr>Times New Roman</vt:lpstr>
      <vt:lpstr>ヒラギノ角ゴ Pro W3</vt:lpstr>
      <vt:lpstr>Nouvelle présentation</vt:lpstr>
      <vt:lpstr>Microthrusters and droplet dynamic modeling in SPIS : SPIS-µThrusters</vt:lpstr>
      <vt:lpstr>Presentation 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LMIS FEEP thruster modelling</vt:lpstr>
      <vt:lpstr>Geometry data on LMIS and justification on non-available data</vt:lpstr>
      <vt:lpstr>LMIS other data</vt:lpstr>
      <vt:lpstr>Results on LMIS ESA experiment</vt:lpstr>
      <vt:lpstr>Results on LMIS ESA experiment comparison with simulations: droplet massflow to the surface</vt:lpstr>
      <vt:lpstr>Colloid ST7 thruster modelling</vt:lpstr>
      <vt:lpstr>Geometry data on ST7 and justification on non-available data</vt:lpstr>
      <vt:lpstr>Geometry data on ST7 and justification on non-available data</vt:lpstr>
      <vt:lpstr>Conclusion and further studies</vt:lpstr>
      <vt:lpstr>Présentation PowerPoint</vt:lpstr>
      <vt:lpstr>Présentation PowerPoint</vt:lpstr>
      <vt:lpstr>Présentation PowerPoint</vt:lpstr>
      <vt:lpstr>Results on ST7 from JPL experiment</vt:lpstr>
      <vt:lpstr>Présentation PowerPoint</vt:lpstr>
      <vt:lpstr>Présentation PowerPoint</vt:lpstr>
      <vt:lpstr>Présentation PowerPoint</vt:lpstr>
      <vt:lpstr>Présentation PowerPoint</vt:lpstr>
    </vt:vector>
  </TitlesOfParts>
  <Company>ONERA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Bernou</dc:creator>
  <cp:lastModifiedBy>Marc Villemant</cp:lastModifiedBy>
  <cp:revision>982</cp:revision>
  <cp:lastPrinted>2012-04-11T13:02:21Z</cp:lastPrinted>
  <dcterms:created xsi:type="dcterms:W3CDTF">2007-06-13T15:27:27Z</dcterms:created>
  <dcterms:modified xsi:type="dcterms:W3CDTF">2020-02-19T10:15:06Z</dcterms:modified>
</cp:coreProperties>
</file>