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459" r:id="rId3"/>
    <p:sldId id="258" r:id="rId4"/>
    <p:sldId id="458" r:id="rId5"/>
    <p:sldId id="449" r:id="rId6"/>
    <p:sldId id="264" r:id="rId7"/>
    <p:sldId id="456" r:id="rId8"/>
    <p:sldId id="457" r:id="rId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16"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0B32BF-FAB9-453D-9254-2D61E4F38E77}"/>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38F395D-70E1-4DA8-A18D-5F0B8FF8A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EC3EF40-C196-495D-84EF-17987659081F}"/>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4104FCFB-70CF-47AE-A901-F0809F51C3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4AD9CA-94A5-48F3-951D-329094FB4EA7}"/>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4123654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A913F-F852-447E-B810-2A5F99EF494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758AC5-F80B-4B19-91E6-4E1D6EE9F1A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25B9CA3-21B6-4064-ACC6-9D66E6F3161F}"/>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C3AC5F34-F920-46B5-BD7F-A55AFBA61D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D67CC98-E2DB-4A93-A029-423361841C12}"/>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624359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1D85762-2AF9-4D8E-B6E8-D985754347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B9DC5C4-B6AE-4367-9FE0-7D8F6F1F736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B4EA18-F5B1-4984-91BB-16D9DF2C4678}"/>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78B039B3-B845-4BE7-A7E5-90296D2EA1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818F19B-F162-4091-A935-4B2EF85E8957}"/>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864677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 3"/>
          <p:cNvSpPr>
            <a:spLocks noGrp="1"/>
          </p:cNvSpPr>
          <p:nvPr>
            <p:ph type="dt" sz="half" idx="10"/>
          </p:nvPr>
        </p:nvSpPr>
        <p:spPr/>
        <p:txBody>
          <a:bodyPr/>
          <a:lstStyle/>
          <a:p>
            <a:fld id="{CD7EA802-3D38-42E5-B227-44E3F13F6548}"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a:xfrm>
            <a:off x="6480043" y="6384670"/>
            <a:ext cx="2844800" cy="365125"/>
          </a:xfrm>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12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911424" y="188640"/>
            <a:ext cx="10286933" cy="706090"/>
          </a:xfrm>
        </p:spPr>
        <p:txBody>
          <a:bodyPr>
            <a:normAutofit/>
          </a:bodyPr>
          <a:lstStyle>
            <a:lvl1pPr>
              <a:defRPr sz="2800"/>
            </a:lvl1pPr>
          </a:lstStyle>
          <a:p>
            <a:r>
              <a:rPr kumimoji="1" lang="ja-JP" altLang="en-US"/>
              <a:t>マスター タイトルの書式設定</a:t>
            </a:r>
            <a:endParaRPr kumimoji="1" lang="ja-JP" altLang="en-US" dirty="0"/>
          </a:p>
        </p:txBody>
      </p:sp>
      <p:sp>
        <p:nvSpPr>
          <p:cNvPr id="3" name="コンテンツ プレースホルダ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9D7B30D0-E275-4B14-972A-351BE5BBE9AF}"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5412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 3"/>
          <p:cNvSpPr>
            <a:spLocks noGrp="1"/>
          </p:cNvSpPr>
          <p:nvPr>
            <p:ph type="dt" sz="half" idx="10"/>
          </p:nvPr>
        </p:nvSpPr>
        <p:spPr/>
        <p:txBody>
          <a:bodyPr/>
          <a:lstStyle/>
          <a:p>
            <a:fld id="{D7D45D9D-43DF-4079-8B5B-F38F87C949A2}"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53384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5BAEAB28-C5AB-4B31-8FA7-ECC0F65C5323}"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9652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5009FE5-B652-4342-BFAD-8C32751F1CF1}"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4875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 2"/>
          <p:cNvSpPr>
            <a:spLocks noGrp="1"/>
          </p:cNvSpPr>
          <p:nvPr>
            <p:ph type="dt" sz="half" idx="10"/>
          </p:nvPr>
        </p:nvSpPr>
        <p:spPr/>
        <p:txBody>
          <a:bodyPr/>
          <a:lstStyle/>
          <a:p>
            <a:fld id="{5C497066-FDA9-4576-A6B3-DC627CAF7DB5}"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0335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F9B4F34-900A-4DC4-B831-0AF9081878A4}"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309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EB51F7E9-D012-4875-B294-34B323F07EBF}"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0915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F7B74F-0D98-4CD1-A0C3-AEE29EB5C4A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282E35A-40B0-434C-95F1-1C7A6E1D08C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3B3755-5530-4467-8063-21B43A1007C1}"/>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E33868A3-D7DD-4B58-BBB7-E4EBDFA3AE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32C87A-A495-43DE-9DB6-40B567056FCA}"/>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2962885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プレースホルダーまでドラッグするかアイコンをクリックして図を追加</a:t>
            </a:r>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 4"/>
          <p:cNvSpPr>
            <a:spLocks noGrp="1"/>
          </p:cNvSpPr>
          <p:nvPr>
            <p:ph type="dt" sz="half" idx="10"/>
          </p:nvPr>
        </p:nvSpPr>
        <p:spPr/>
        <p:txBody>
          <a:bodyPr/>
          <a:lstStyle/>
          <a:p>
            <a:fld id="{50029016-607A-452F-81B7-5B8AB7E3DB9E}"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7390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573F8B5-930A-4005-9626-C585CA86A7A2}"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280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E1AF709-5E0A-4751-B2F0-1E591459D066}"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4566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BAB1B1-80AA-4DDF-B34A-466222DDD7B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F3948F-085B-4568-BF4D-BB390AB50F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FE2DCD8-F4D7-48F7-B289-F2F59292193C}"/>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2641A848-2730-4BFD-83C6-D027E4FAE7A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1273234-846F-4365-833F-F3C0CD39128B}"/>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2745557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FB6168-E25B-4D37-9CEE-71E3614F84E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2D0B5C-707C-46E0-B7D2-7E685FADD7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5049F09-468F-47D3-80ED-6455F48FB7EC}"/>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7DA8AA0-0EA3-4860-BBD8-F27D258A7FC7}"/>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6" name="フッター プレースホルダー 5">
            <a:extLst>
              <a:ext uri="{FF2B5EF4-FFF2-40B4-BE49-F238E27FC236}">
                <a16:creationId xmlns:a16="http://schemas.microsoft.com/office/drawing/2014/main" id="{398B83CC-A801-412E-AC4B-59C29150A9C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16E1FB-948A-4E8A-8FEA-006986794BD4}"/>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402296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E81C62-72A6-4E59-9F1C-C83110AD779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742603-DD22-486C-BE35-F90A04C12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6201CCE-986B-4253-8E26-2C061600B1A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A1CC96-192C-4B91-943E-4CD3BBF70B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5E84D63-45D8-4440-9123-F7E1A7945F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A20A091-0AAF-4BEF-8CD7-1389CF73B0EC}"/>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8" name="フッター プレースホルダー 7">
            <a:extLst>
              <a:ext uri="{FF2B5EF4-FFF2-40B4-BE49-F238E27FC236}">
                <a16:creationId xmlns:a16="http://schemas.microsoft.com/office/drawing/2014/main" id="{82F86995-18E0-4CDE-B772-058B18F69FE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948B9EE-C759-4292-B392-8B279BADA264}"/>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3033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8C5A5-2612-4471-A23F-A1346041DFC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4BE1870-8410-4E23-ACD2-941881EEE18A}"/>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4" name="フッター プレースホルダー 3">
            <a:extLst>
              <a:ext uri="{FF2B5EF4-FFF2-40B4-BE49-F238E27FC236}">
                <a16:creationId xmlns:a16="http://schemas.microsoft.com/office/drawing/2014/main" id="{56E1D70C-30AC-4EEC-A27E-6FB5B6CF384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55E49BE-31F8-41D4-BA4D-0108E223FCC6}"/>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749786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A25DEC6-F592-4809-A5CD-860A6329420F}"/>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3" name="フッター プレースホルダー 2">
            <a:extLst>
              <a:ext uri="{FF2B5EF4-FFF2-40B4-BE49-F238E27FC236}">
                <a16:creationId xmlns:a16="http://schemas.microsoft.com/office/drawing/2014/main" id="{544F7629-3B44-41A4-98C3-348A04EE553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8C9CB8B-0CD2-4794-99AA-0909942B9453}"/>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434179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81E889-73F3-47A6-9239-CB6A8AF3BCE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580A5A-23FC-4C2F-900B-3D77E52A2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4DAC0C0-CE4B-43AB-8007-C77F9833C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07A6B6-5FAA-4C8A-A8B4-7B3450D253E8}"/>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6" name="フッター プレースホルダー 5">
            <a:extLst>
              <a:ext uri="{FF2B5EF4-FFF2-40B4-BE49-F238E27FC236}">
                <a16:creationId xmlns:a16="http://schemas.microsoft.com/office/drawing/2014/main" id="{438DA898-51FC-476C-871A-5FCF3250E65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947EFF-0592-46DA-8281-1CFDE2179C72}"/>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31472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0E46A4-44B9-40F7-B4F4-84D3466FA0D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6669DB1-C20B-4206-A38E-0C3317415D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62E5CC49-1C89-487E-8216-EA265A2F73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AD5DAF-9283-470E-8FE1-23D5DB0116D1}"/>
              </a:ext>
            </a:extLst>
          </p:cNvPr>
          <p:cNvSpPr>
            <a:spLocks noGrp="1"/>
          </p:cNvSpPr>
          <p:nvPr>
            <p:ph type="dt" sz="half" idx="10"/>
          </p:nvPr>
        </p:nvSpPr>
        <p:spPr/>
        <p:txBody>
          <a:bodyPr/>
          <a:lstStyle/>
          <a:p>
            <a:fld id="{30E8EE07-F58F-4FA7-B272-888BB9B145A1}" type="datetimeFigureOut">
              <a:rPr kumimoji="1" lang="ja-JP" altLang="en-US" smtClean="0"/>
              <a:t>2020/11/5</a:t>
            </a:fld>
            <a:endParaRPr kumimoji="1" lang="ja-JP" altLang="en-US"/>
          </a:p>
        </p:txBody>
      </p:sp>
      <p:sp>
        <p:nvSpPr>
          <p:cNvPr id="6" name="フッター プレースホルダー 5">
            <a:extLst>
              <a:ext uri="{FF2B5EF4-FFF2-40B4-BE49-F238E27FC236}">
                <a16:creationId xmlns:a16="http://schemas.microsoft.com/office/drawing/2014/main" id="{90E47FC6-B119-4C72-8180-58BB7600349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F440AC4-18CA-4B64-AD5C-FD5F09754581}"/>
              </a:ext>
            </a:extLst>
          </p:cNvPr>
          <p:cNvSpPr>
            <a:spLocks noGrp="1"/>
          </p:cNvSpPr>
          <p:nvPr>
            <p:ph type="sldNum" sz="quarter" idx="12"/>
          </p:nvPr>
        </p:nvSpPr>
        <p:spPr/>
        <p:txBody>
          <a:body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55704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D4657375-B595-4833-A990-B26FC6406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E19E401-620D-4C99-832E-1AFB60A0C4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5B76D76-F687-4A12-A578-8C9768AE9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E8EE07-F58F-4FA7-B272-888BB9B145A1}" type="datetimeFigureOut">
              <a:rPr kumimoji="1" lang="ja-JP" altLang="en-US" smtClean="0"/>
              <a:t>2020/11/5</a:t>
            </a:fld>
            <a:endParaRPr kumimoji="1" lang="ja-JP" altLang="en-US"/>
          </a:p>
        </p:txBody>
      </p:sp>
      <p:sp>
        <p:nvSpPr>
          <p:cNvPr id="5" name="フッター プレースホルダー 4">
            <a:extLst>
              <a:ext uri="{FF2B5EF4-FFF2-40B4-BE49-F238E27FC236}">
                <a16:creationId xmlns:a16="http://schemas.microsoft.com/office/drawing/2014/main" id="{E3BE717C-85D0-4C26-974E-DF98AACD5F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DA55490-424D-4E60-A592-B778EF051C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4A50B7-BFAB-4674-91A1-E89EC808C1A5}" type="slidenum">
              <a:rPr kumimoji="1" lang="ja-JP" altLang="en-US" smtClean="0"/>
              <a:t>‹#›</a:t>
            </a:fld>
            <a:endParaRPr kumimoji="1" lang="ja-JP" altLang="en-US"/>
          </a:p>
        </p:txBody>
      </p:sp>
    </p:spTree>
    <p:extLst>
      <p:ext uri="{BB962C8B-B14F-4D97-AF65-F5344CB8AC3E}">
        <p14:creationId xmlns:p14="http://schemas.microsoft.com/office/powerpoint/2010/main" val="392904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993643" y="116632"/>
            <a:ext cx="10190923" cy="706660"/>
          </a:xfrm>
          <a:prstGeom prst="rect">
            <a:avLst/>
          </a:prstGeom>
        </p:spPr>
        <p:txBody>
          <a:bodyPr vert="horz" lIns="91440" tIns="45720" rIns="91440" bIns="45720" rtlCol="0" anchor="ctr">
            <a:normAutofit/>
          </a:bodyPr>
          <a:lstStyle/>
          <a:p>
            <a:r>
              <a:rPr kumimoji="1" lang="ja-JP" altLang="en-US" dirty="0"/>
              <a:t>マスタ タイトルの書式設定</a:t>
            </a:r>
          </a:p>
        </p:txBody>
      </p:sp>
      <p:sp>
        <p:nvSpPr>
          <p:cNvPr id="3" name="テキスト プレースホルダ 2"/>
          <p:cNvSpPr>
            <a:spLocks noGrp="1"/>
          </p:cNvSpPr>
          <p:nvPr>
            <p:ph type="body" idx="1"/>
          </p:nvPr>
        </p:nvSpPr>
        <p:spPr>
          <a:xfrm>
            <a:off x="609600" y="980729"/>
            <a:ext cx="10972800" cy="5145435"/>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9AEE5-ACC9-4EEE-826C-4A161F1091D7}" type="datetime1">
              <a:rPr lang="ja-JP" altLang="en-US" smtClean="0">
                <a:solidFill>
                  <a:prstClr val="black">
                    <a:tint val="75000"/>
                  </a:prstClr>
                </a:solidFill>
              </a:rPr>
              <a:t>2020/11/5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ja-JP">
                <a:solidFill>
                  <a:prstClr val="black">
                    <a:tint val="75000"/>
                  </a:prstClr>
                </a:solidFill>
              </a:rPr>
              <a:t>Hisaki International Science Review</a:t>
            </a: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5E22CD-7BB6-4723-9569-C4748A8E4ECA}"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8" name="Picture 1041" descr="jaxa_logo_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855787" y="28291"/>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nakaya.koji\Documents\_project\SPRINT-A\_SYS\_イプシロン\20130527_PQR\SPRINT-A.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230" y="27522"/>
            <a:ext cx="1259433"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8092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image" Target="../media/image10.tiff"/><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2A57ED1-BDA1-4FCF-8840-4EFE4BCFE651}"/>
              </a:ext>
            </a:extLst>
          </p:cNvPr>
          <p:cNvSpPr>
            <a:spLocks noGrp="1"/>
          </p:cNvSpPr>
          <p:nvPr>
            <p:ph type="title"/>
          </p:nvPr>
        </p:nvSpPr>
        <p:spPr>
          <a:xfrm>
            <a:off x="0" y="0"/>
            <a:ext cx="12192000" cy="1690689"/>
          </a:xfrm>
          <a:solidFill>
            <a:schemeClr val="accent4"/>
          </a:solidFill>
        </p:spPr>
        <p:txBody>
          <a:bodyPr>
            <a:normAutofit/>
          </a:bodyPr>
          <a:lstStyle/>
          <a:p>
            <a:pPr algn="ctr"/>
            <a:r>
              <a:rPr lang="en-US" altLang="ja-JP" sz="2800" b="1" dirty="0"/>
              <a:t>Io plasma torus and Jovian aurora activities seen by Hisaki: </a:t>
            </a:r>
            <a:br>
              <a:rPr lang="en-US" altLang="ja-JP" sz="2800" b="1" dirty="0"/>
            </a:br>
            <a:r>
              <a:rPr lang="en-US" altLang="ja-JP" sz="2800" b="1" dirty="0"/>
              <a:t>Recent result, current status, and future plan</a:t>
            </a:r>
            <a:br>
              <a:rPr lang="en-US" altLang="ja-JP" sz="3600" b="1" dirty="0"/>
            </a:br>
            <a:r>
              <a:rPr lang="en-US" altLang="ja-JP" sz="1800" b="1" dirty="0"/>
              <a:t>F. Tsuchiya, I. Yoshikawa, A. Yamazaki, K. Yoshioka, T. Kimura, G. Murakami, H. Kita, M. </a:t>
            </a:r>
            <a:r>
              <a:rPr lang="en-US" altLang="ja-JP" sz="1800" b="1" dirty="0" err="1"/>
              <a:t>Kuwabara</a:t>
            </a:r>
            <a:r>
              <a:rPr lang="en-US" altLang="ja-JP" sz="1800" b="1" dirty="0"/>
              <a:t>, C. Tao, </a:t>
            </a:r>
            <a:br>
              <a:rPr lang="en-US" altLang="ja-JP" sz="1800" b="1" dirty="0"/>
            </a:br>
            <a:r>
              <a:rPr lang="en-US" altLang="ja-JP" sz="1800" b="1" dirty="0"/>
              <a:t>R. Koga, R. </a:t>
            </a:r>
            <a:r>
              <a:rPr lang="en-US" altLang="ja-JP" sz="1800" b="1" dirty="0" err="1"/>
              <a:t>Hikida</a:t>
            </a:r>
            <a:r>
              <a:rPr lang="en-US" altLang="ja-JP" sz="1800" b="1" dirty="0"/>
              <a:t>, K. </a:t>
            </a:r>
            <a:r>
              <a:rPr lang="en-US" altLang="ja-JP" sz="1800" b="1" dirty="0" err="1"/>
              <a:t>Masunaga</a:t>
            </a:r>
            <a:r>
              <a:rPr lang="en-US" altLang="ja-JP" sz="1800" b="1" dirty="0"/>
              <a:t>, M. </a:t>
            </a:r>
            <a:r>
              <a:rPr lang="en-US" altLang="ja-JP" sz="1800" b="1" dirty="0" err="1"/>
              <a:t>Kagitani</a:t>
            </a:r>
            <a:r>
              <a:rPr lang="en-US" altLang="ja-JP" sz="1800" b="1" dirty="0"/>
              <a:t>, T. </a:t>
            </a:r>
            <a:r>
              <a:rPr lang="en-US" altLang="ja-JP" sz="1800" b="1" dirty="0" err="1"/>
              <a:t>Sakanoi</a:t>
            </a:r>
            <a:r>
              <a:rPr lang="en-US" altLang="ja-JP" sz="1800" b="1" dirty="0"/>
              <a:t>, H. Misawa, Y. </a:t>
            </a:r>
            <a:r>
              <a:rPr lang="en-US" altLang="ja-JP" sz="1800" b="1" dirty="0" err="1"/>
              <a:t>Kasaba</a:t>
            </a:r>
            <a:r>
              <a:rPr lang="en-US" altLang="ja-JP" sz="1800" b="1" dirty="0"/>
              <a:t>, Hisaki science team</a:t>
            </a:r>
            <a:endParaRPr kumimoji="1" lang="ja-JP" altLang="en-US" sz="3600" b="1" dirty="0"/>
          </a:p>
        </p:txBody>
      </p:sp>
      <p:sp>
        <p:nvSpPr>
          <p:cNvPr id="5" name="コンテンツ プレースホルダー 4">
            <a:extLst>
              <a:ext uri="{FF2B5EF4-FFF2-40B4-BE49-F238E27FC236}">
                <a16:creationId xmlns:a16="http://schemas.microsoft.com/office/drawing/2014/main" id="{F928B098-C146-49B9-A431-2FF54D4D3143}"/>
              </a:ext>
            </a:extLst>
          </p:cNvPr>
          <p:cNvSpPr>
            <a:spLocks noGrp="1"/>
          </p:cNvSpPr>
          <p:nvPr>
            <p:ph idx="1"/>
          </p:nvPr>
        </p:nvSpPr>
        <p:spPr>
          <a:xfrm>
            <a:off x="566106" y="1690688"/>
            <a:ext cx="11080462" cy="5167311"/>
          </a:xfrm>
        </p:spPr>
        <p:txBody>
          <a:bodyPr>
            <a:normAutofit/>
          </a:bodyPr>
          <a:lstStyle/>
          <a:p>
            <a:pPr marL="0" indent="0">
              <a:buNone/>
            </a:pPr>
            <a:r>
              <a:rPr kumimoji="1" lang="en-US" altLang="ja-JP" sz="2400" b="1" dirty="0"/>
              <a:t>Recent results of Io plasma torus </a:t>
            </a:r>
            <a:r>
              <a:rPr lang="en-US" altLang="ja-JP" sz="2400" b="1" dirty="0"/>
              <a:t>related with</a:t>
            </a:r>
            <a:r>
              <a:rPr kumimoji="1" lang="en-US" altLang="ja-JP" sz="2400" b="1" dirty="0"/>
              <a:t> HISAKI</a:t>
            </a:r>
          </a:p>
          <a:p>
            <a:pPr lvl="1"/>
            <a:r>
              <a:rPr lang="en-US" altLang="ja-JP" sz="1800" dirty="0">
                <a:solidFill>
                  <a:srgbClr val="FF0000"/>
                </a:solidFill>
              </a:rPr>
              <a:t>Tacking oxygen ions from source to sink</a:t>
            </a:r>
            <a:r>
              <a:rPr lang="en-US" altLang="ja-JP" sz="1800" dirty="0"/>
              <a:t> based on neutral and ion measurement.</a:t>
            </a:r>
            <a:br>
              <a:rPr lang="en-US" altLang="ja-JP" sz="1800" dirty="0"/>
            </a:br>
            <a:r>
              <a:rPr lang="en-US" altLang="ja-JP" sz="1800" dirty="0"/>
              <a:t>(Koga et al., 2019, JGR, see also presentation by  Howard Smith)</a:t>
            </a:r>
          </a:p>
          <a:p>
            <a:pPr lvl="1"/>
            <a:r>
              <a:rPr lang="en-US" altLang="ja-JP" sz="1800" dirty="0">
                <a:solidFill>
                  <a:srgbClr val="FF0000"/>
                </a:solidFill>
              </a:rPr>
              <a:t>Spatially asymmetric increase in hot electron population</a:t>
            </a:r>
            <a:r>
              <a:rPr lang="en-US" altLang="ja-JP" sz="1800" dirty="0"/>
              <a:t> during</a:t>
            </a:r>
            <a:r>
              <a:rPr lang="ja-JP" altLang="en-US" sz="1800" dirty="0"/>
              <a:t> </a:t>
            </a:r>
            <a:r>
              <a:rPr lang="en-US" altLang="ja-JP" sz="1800" dirty="0"/>
              <a:t>volcanically active period</a:t>
            </a:r>
            <a:br>
              <a:rPr lang="en-US" altLang="ja-JP" sz="1800" dirty="0"/>
            </a:br>
            <a:r>
              <a:rPr lang="en-US" altLang="ja-JP" sz="1800" dirty="0"/>
              <a:t>(</a:t>
            </a:r>
            <a:r>
              <a:rPr lang="en-US" altLang="ja-JP" sz="1800" dirty="0" err="1"/>
              <a:t>Hikida</a:t>
            </a:r>
            <a:r>
              <a:rPr lang="en-US" altLang="ja-JP" sz="1800" dirty="0"/>
              <a:t> et al. 2019, JGR)</a:t>
            </a:r>
          </a:p>
          <a:p>
            <a:pPr lvl="1"/>
            <a:r>
              <a:rPr lang="en-US" altLang="ja-JP" sz="1800" dirty="0">
                <a:solidFill>
                  <a:srgbClr val="FF0000"/>
                </a:solidFill>
              </a:rPr>
              <a:t>Change in the azimuthal variation</a:t>
            </a:r>
            <a:r>
              <a:rPr lang="en-US" altLang="ja-JP" sz="1800" dirty="0"/>
              <a:t> (so-called system IV) in the Io plasma torus </a:t>
            </a:r>
            <a:br>
              <a:rPr lang="en-US" altLang="ja-JP" sz="1800" dirty="0"/>
            </a:br>
            <a:r>
              <a:rPr lang="en-US" altLang="ja-JP" sz="1800" dirty="0"/>
              <a:t>(Coffin et al., 2020, JGR; Tsuchiya et al. 2019, JGR)</a:t>
            </a:r>
          </a:p>
          <a:p>
            <a:pPr lvl="1"/>
            <a:r>
              <a:rPr lang="en-US" altLang="ja-JP" sz="1800" dirty="0">
                <a:solidFill>
                  <a:srgbClr val="FF0000"/>
                </a:solidFill>
              </a:rPr>
              <a:t>Search for influence of the dawn-dusk electric field</a:t>
            </a:r>
            <a:r>
              <a:rPr lang="en-US" altLang="ja-JP" sz="1800" dirty="0"/>
              <a:t> on the torus and the radiation belt </a:t>
            </a:r>
            <a:br>
              <a:rPr lang="en-US" altLang="ja-JP" sz="1800" dirty="0"/>
            </a:br>
            <a:r>
              <a:rPr lang="en-US" altLang="ja-JP" sz="1800" dirty="0"/>
              <a:t>(Kita et al. 2019, </a:t>
            </a:r>
            <a:r>
              <a:rPr lang="en-US" altLang="ja-JP" sz="1800" dirty="0" err="1"/>
              <a:t>ApJ</a:t>
            </a:r>
            <a:r>
              <a:rPr lang="en-US" altLang="ja-JP" sz="1800" dirty="0"/>
              <a:t>)</a:t>
            </a:r>
          </a:p>
          <a:p>
            <a:pPr marL="0" indent="0">
              <a:buNone/>
            </a:pPr>
            <a:r>
              <a:rPr lang="en-US" altLang="ja-JP" sz="2400" b="1" dirty="0"/>
              <a:t>Collaboration with Juno and groundbased observations</a:t>
            </a:r>
          </a:p>
          <a:p>
            <a:pPr lvl="1"/>
            <a:r>
              <a:rPr lang="en-US" altLang="ja-JP" sz="1800" dirty="0"/>
              <a:t>Kita</a:t>
            </a:r>
            <a:r>
              <a:rPr lang="ja-JP" altLang="en-US" sz="1800" dirty="0"/>
              <a:t> </a:t>
            </a:r>
            <a:r>
              <a:rPr lang="en-US" altLang="ja-JP" sz="1800" dirty="0"/>
              <a:t>et</a:t>
            </a:r>
            <a:r>
              <a:rPr lang="ja-JP" altLang="en-US" sz="1800" dirty="0"/>
              <a:t> </a:t>
            </a:r>
            <a:r>
              <a:rPr lang="en-US" altLang="ja-JP" sz="1800" dirty="0"/>
              <a:t>al.</a:t>
            </a:r>
            <a:r>
              <a:rPr lang="ja-JP" altLang="en-US" sz="1800" dirty="0"/>
              <a:t> </a:t>
            </a:r>
            <a:r>
              <a:rPr lang="en-US" altLang="ja-JP" sz="1800" dirty="0"/>
              <a:t>2019, JGR)</a:t>
            </a:r>
            <a:br>
              <a:rPr lang="en-US" altLang="ja-JP" sz="1800" dirty="0"/>
            </a:br>
            <a:r>
              <a:rPr lang="en-US" altLang="ja-JP" sz="1800" dirty="0"/>
              <a:t>Jovian UV aurora’s response to the solar wind: Hisaki EXCEED and Juno observations</a:t>
            </a:r>
          </a:p>
          <a:p>
            <a:pPr lvl="1"/>
            <a:r>
              <a:rPr lang="en-US" altLang="ja-JP" sz="1800" dirty="0"/>
              <a:t>Yao et al. 2019, JGR </a:t>
            </a:r>
            <a:br>
              <a:rPr lang="en-US" altLang="ja-JP" sz="1800" dirty="0"/>
            </a:br>
            <a:r>
              <a:rPr lang="en-US" altLang="ja-JP" sz="1800" dirty="0"/>
              <a:t>On the Relation Between Jovian Aurorae and the Loading/Unloading of the Magnetic Flux: Simultaneous Measurements From Juno, HST, and Hisaki</a:t>
            </a:r>
          </a:p>
          <a:p>
            <a:pPr lvl="1"/>
            <a:r>
              <a:rPr lang="en-US" altLang="ja-JP" sz="1800" dirty="0"/>
              <a:t>Roth et al. 2020, Icarus</a:t>
            </a:r>
            <a:br>
              <a:rPr lang="en-US" altLang="ja-JP" sz="1800" dirty="0"/>
            </a:br>
            <a:r>
              <a:rPr lang="en-US" altLang="ja-JP" sz="1800" dirty="0"/>
              <a:t>An attempt to detect transient changes in Io's SO2 and NaCl atmosphere </a:t>
            </a:r>
          </a:p>
        </p:txBody>
      </p:sp>
    </p:spTree>
    <p:extLst>
      <p:ext uri="{BB962C8B-B14F-4D97-AF65-F5344CB8AC3E}">
        <p14:creationId xmlns:p14="http://schemas.microsoft.com/office/powerpoint/2010/main" val="3105942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4">
            <a:extLst>
              <a:ext uri="{FF2B5EF4-FFF2-40B4-BE49-F238E27FC236}">
                <a16:creationId xmlns:a16="http://schemas.microsoft.com/office/drawing/2014/main" id="{6C26E536-38E0-4887-B61A-22D8643DC8DD}"/>
              </a:ext>
            </a:extLst>
          </p:cNvPr>
          <p:cNvSpPr txBox="1">
            <a:spLocks noGrp="1"/>
          </p:cNvSpPr>
          <p:nvPr>
            <p:ph idx="1"/>
          </p:nvPr>
        </p:nvSpPr>
        <p:spPr>
          <a:xfrm>
            <a:off x="181534" y="874962"/>
            <a:ext cx="4686528" cy="14750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en-US" altLang="ja-JP" sz="1600" dirty="0"/>
              <a:t>Extension of the mission life time</a:t>
            </a:r>
            <a:br>
              <a:rPr lang="en-US" altLang="ja-JP" sz="1600" dirty="0"/>
            </a:br>
            <a:r>
              <a:rPr lang="en-US" altLang="ja-JP" sz="1600" dirty="0"/>
              <a:t>until the end of March 2022.</a:t>
            </a:r>
          </a:p>
          <a:p>
            <a:pPr marL="457200" lvl="1" indent="0">
              <a:buNone/>
            </a:pPr>
            <a:r>
              <a:rPr lang="en-US" altLang="ja-JP" sz="1600" dirty="0"/>
              <a:t>    Fun with JUNO !</a:t>
            </a:r>
          </a:p>
          <a:p>
            <a:pPr lvl="1"/>
            <a:r>
              <a:rPr lang="en-US" altLang="ja-JP" sz="1600" dirty="0"/>
              <a:t>EUV spectrograph is healthy</a:t>
            </a:r>
          </a:p>
          <a:p>
            <a:pPr lvl="1"/>
            <a:r>
              <a:rPr lang="en-US" altLang="ja-JP" sz="1600" dirty="0"/>
              <a:t>No guide camera since October 2016</a:t>
            </a:r>
          </a:p>
        </p:txBody>
      </p:sp>
      <p:sp>
        <p:nvSpPr>
          <p:cNvPr id="6" name="コンテンツ プレースホルダー 4">
            <a:extLst>
              <a:ext uri="{FF2B5EF4-FFF2-40B4-BE49-F238E27FC236}">
                <a16:creationId xmlns:a16="http://schemas.microsoft.com/office/drawing/2014/main" id="{006B9579-3BD7-4E16-92E2-C655BFF7000C}"/>
              </a:ext>
            </a:extLst>
          </p:cNvPr>
          <p:cNvSpPr txBox="1">
            <a:spLocks/>
          </p:cNvSpPr>
          <p:nvPr/>
        </p:nvSpPr>
        <p:spPr>
          <a:xfrm>
            <a:off x="5802381" y="161213"/>
            <a:ext cx="5314798" cy="5194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dirty="0"/>
              <a:t>The post HISAKI mission</a:t>
            </a:r>
            <a:endParaRPr lang="ja-JP" altLang="en-US" dirty="0"/>
          </a:p>
        </p:txBody>
      </p:sp>
      <p:grpSp>
        <p:nvGrpSpPr>
          <p:cNvPr id="10" name="グループ化 9">
            <a:extLst>
              <a:ext uri="{FF2B5EF4-FFF2-40B4-BE49-F238E27FC236}">
                <a16:creationId xmlns:a16="http://schemas.microsoft.com/office/drawing/2014/main" id="{FC5D239A-D5F7-4118-A476-8C09710AD137}"/>
              </a:ext>
            </a:extLst>
          </p:cNvPr>
          <p:cNvGrpSpPr/>
          <p:nvPr/>
        </p:nvGrpSpPr>
        <p:grpSpPr>
          <a:xfrm>
            <a:off x="6354831" y="3046826"/>
            <a:ext cx="5123207" cy="3761296"/>
            <a:chOff x="6450078" y="2863660"/>
            <a:chExt cx="4692460" cy="3445056"/>
          </a:xfrm>
        </p:grpSpPr>
        <p:pic>
          <p:nvPicPr>
            <p:cNvPr id="5" name="図 4">
              <a:extLst>
                <a:ext uri="{FF2B5EF4-FFF2-40B4-BE49-F238E27FC236}">
                  <a16:creationId xmlns:a16="http://schemas.microsoft.com/office/drawing/2014/main" id="{82D17C1D-EC58-45B0-814D-7F17B51FB765}"/>
                </a:ext>
              </a:extLst>
            </p:cNvPr>
            <p:cNvPicPr>
              <a:picLocks noChangeAspect="1"/>
            </p:cNvPicPr>
            <p:nvPr/>
          </p:nvPicPr>
          <p:blipFill rotWithShape="1">
            <a:blip r:embed="rId2"/>
            <a:srcRect t="12157" r="33738"/>
            <a:stretch/>
          </p:blipFill>
          <p:spPr>
            <a:xfrm>
              <a:off x="6450078" y="2880937"/>
              <a:ext cx="4643181" cy="3427779"/>
            </a:xfrm>
            <a:prstGeom prst="rect">
              <a:avLst/>
            </a:prstGeom>
          </p:spPr>
        </p:pic>
        <p:sp>
          <p:nvSpPr>
            <p:cNvPr id="9" name="正方形/長方形 8">
              <a:extLst>
                <a:ext uri="{FF2B5EF4-FFF2-40B4-BE49-F238E27FC236}">
                  <a16:creationId xmlns:a16="http://schemas.microsoft.com/office/drawing/2014/main" id="{25712C56-E428-44B5-BDD0-7DD71F86CD42}"/>
                </a:ext>
              </a:extLst>
            </p:cNvPr>
            <p:cNvSpPr/>
            <p:nvPr/>
          </p:nvSpPr>
          <p:spPr>
            <a:xfrm>
              <a:off x="11054931" y="2863660"/>
              <a:ext cx="87607" cy="15221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921B3070-06E6-4DDC-A0FE-9FA7B02E739C}"/>
              </a:ext>
            </a:extLst>
          </p:cNvPr>
          <p:cNvGrpSpPr/>
          <p:nvPr/>
        </p:nvGrpSpPr>
        <p:grpSpPr>
          <a:xfrm>
            <a:off x="6375236" y="1923624"/>
            <a:ext cx="5190741" cy="1108541"/>
            <a:chOff x="7079645" y="780489"/>
            <a:chExt cx="4520100" cy="965318"/>
          </a:xfrm>
        </p:grpSpPr>
        <p:grpSp>
          <p:nvGrpSpPr>
            <p:cNvPr id="14" name="グループ化 13">
              <a:extLst>
                <a:ext uri="{FF2B5EF4-FFF2-40B4-BE49-F238E27FC236}">
                  <a16:creationId xmlns:a16="http://schemas.microsoft.com/office/drawing/2014/main" id="{224B4F87-7D5D-4CA1-B916-247943039527}"/>
                </a:ext>
              </a:extLst>
            </p:cNvPr>
            <p:cNvGrpSpPr/>
            <p:nvPr/>
          </p:nvGrpSpPr>
          <p:grpSpPr>
            <a:xfrm>
              <a:off x="7079645" y="780489"/>
              <a:ext cx="1858228" cy="965318"/>
              <a:chOff x="6218059" y="625115"/>
              <a:chExt cx="3557094" cy="1847850"/>
            </a:xfrm>
          </p:grpSpPr>
          <p:pic>
            <p:nvPicPr>
              <p:cNvPr id="11" name="図 10">
                <a:extLst>
                  <a:ext uri="{FF2B5EF4-FFF2-40B4-BE49-F238E27FC236}">
                    <a16:creationId xmlns:a16="http://schemas.microsoft.com/office/drawing/2014/main" id="{F7B50527-B69C-46C8-BFF3-4D4377548574}"/>
                  </a:ext>
                </a:extLst>
              </p:cNvPr>
              <p:cNvPicPr>
                <a:picLocks noChangeAspect="1"/>
              </p:cNvPicPr>
              <p:nvPr/>
            </p:nvPicPr>
            <p:blipFill>
              <a:blip r:embed="rId3"/>
              <a:stretch>
                <a:fillRect/>
              </a:stretch>
            </p:blipFill>
            <p:spPr>
              <a:xfrm>
                <a:off x="7946873" y="625116"/>
                <a:ext cx="1828280" cy="1805984"/>
              </a:xfrm>
              <a:prstGeom prst="rect">
                <a:avLst/>
              </a:prstGeom>
            </p:spPr>
          </p:pic>
          <p:pic>
            <p:nvPicPr>
              <p:cNvPr id="12" name="図 11">
                <a:extLst>
                  <a:ext uri="{FF2B5EF4-FFF2-40B4-BE49-F238E27FC236}">
                    <a16:creationId xmlns:a16="http://schemas.microsoft.com/office/drawing/2014/main" id="{51B99792-B3AD-4B00-B547-7E4E9608F59E}"/>
                  </a:ext>
                </a:extLst>
              </p:cNvPr>
              <p:cNvPicPr>
                <a:picLocks noChangeAspect="1"/>
              </p:cNvPicPr>
              <p:nvPr/>
            </p:nvPicPr>
            <p:blipFill>
              <a:blip r:embed="rId4"/>
              <a:stretch>
                <a:fillRect/>
              </a:stretch>
            </p:blipFill>
            <p:spPr>
              <a:xfrm>
                <a:off x="6218059" y="625115"/>
                <a:ext cx="1790700" cy="1847850"/>
              </a:xfrm>
              <a:prstGeom prst="rect">
                <a:avLst/>
              </a:prstGeom>
            </p:spPr>
          </p:pic>
        </p:grpSp>
        <p:pic>
          <p:nvPicPr>
            <p:cNvPr id="13" name="図 12">
              <a:extLst>
                <a:ext uri="{FF2B5EF4-FFF2-40B4-BE49-F238E27FC236}">
                  <a16:creationId xmlns:a16="http://schemas.microsoft.com/office/drawing/2014/main" id="{8C4782D3-C929-45F8-BFBD-50535648BA69}"/>
                </a:ext>
              </a:extLst>
            </p:cNvPr>
            <p:cNvPicPr>
              <a:picLocks noChangeAspect="1"/>
            </p:cNvPicPr>
            <p:nvPr/>
          </p:nvPicPr>
          <p:blipFill>
            <a:blip r:embed="rId5"/>
            <a:stretch>
              <a:fillRect/>
            </a:stretch>
          </p:blipFill>
          <p:spPr>
            <a:xfrm>
              <a:off x="8963000" y="800695"/>
              <a:ext cx="2636745" cy="906817"/>
            </a:xfrm>
            <a:prstGeom prst="rect">
              <a:avLst/>
            </a:prstGeom>
          </p:spPr>
        </p:pic>
      </p:grpSp>
      <p:sp>
        <p:nvSpPr>
          <p:cNvPr id="16" name="テキスト ボックス 15">
            <a:extLst>
              <a:ext uri="{FF2B5EF4-FFF2-40B4-BE49-F238E27FC236}">
                <a16:creationId xmlns:a16="http://schemas.microsoft.com/office/drawing/2014/main" id="{85887E28-C4B0-49F6-9486-7EEEDB3BB0E4}"/>
              </a:ext>
            </a:extLst>
          </p:cNvPr>
          <p:cNvSpPr txBox="1"/>
          <p:nvPr/>
        </p:nvSpPr>
        <p:spPr>
          <a:xfrm>
            <a:off x="5816766" y="643623"/>
            <a:ext cx="6360636" cy="132343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dirty="0"/>
              <a:t>Water plumes</a:t>
            </a:r>
            <a:r>
              <a:rPr lang="en-US" altLang="ja-JP" sz="1600" dirty="0"/>
              <a:t>,</a:t>
            </a:r>
            <a:r>
              <a:rPr lang="ja-JP" altLang="en-US" sz="1600" dirty="0"/>
              <a:t> </a:t>
            </a:r>
            <a:r>
              <a:rPr lang="en-US" altLang="ja-JP" sz="1600" dirty="0"/>
              <a:t>icy</a:t>
            </a:r>
            <a:r>
              <a:rPr lang="ja-JP" altLang="en-US" sz="1600" dirty="0"/>
              <a:t> </a:t>
            </a:r>
            <a:r>
              <a:rPr lang="en-US" altLang="ja-JP" sz="1600" dirty="0"/>
              <a:t>moon</a:t>
            </a:r>
            <a:r>
              <a:rPr lang="ja-JP" altLang="en-US" sz="1600" dirty="0"/>
              <a:t> </a:t>
            </a:r>
            <a:r>
              <a:rPr lang="en-US" altLang="ja-JP" sz="1600" dirty="0"/>
              <a:t>atmospheres,</a:t>
            </a:r>
            <a:r>
              <a:rPr lang="ja-JP" altLang="en-US" sz="1600" dirty="0"/>
              <a:t> </a:t>
            </a:r>
            <a:r>
              <a:rPr lang="en-US" altLang="ja-JP" sz="1600" dirty="0"/>
              <a:t>&amp;</a:t>
            </a:r>
            <a:r>
              <a:rPr lang="ja-JP" altLang="en-US" sz="1600" dirty="0"/>
              <a:t> </a:t>
            </a:r>
            <a:r>
              <a:rPr lang="en-US" altLang="ja-JP" sz="1600" dirty="0"/>
              <a:t>aurora (115-190nm)</a:t>
            </a:r>
          </a:p>
          <a:p>
            <a:pPr marL="285750" indent="-285750">
              <a:buFont typeface="Arial" panose="020B0604020202020204" pitchFamily="34" charset="0"/>
              <a:buChar char="•"/>
            </a:pPr>
            <a:r>
              <a:rPr lang="en-US" altLang="ja-JP" sz="1600" dirty="0"/>
              <a:t>High spatial &amp; spectral resolution (0.1” &amp; 0.02nm)</a:t>
            </a:r>
          </a:p>
          <a:p>
            <a:pPr marL="285750" indent="-285750">
              <a:buFont typeface="Arial" panose="020B0604020202020204" pitchFamily="34" charset="0"/>
              <a:buChar char="•"/>
            </a:pPr>
            <a:r>
              <a:rPr lang="en-US" altLang="ja-JP" sz="1600" dirty="0"/>
              <a:t>High sensitivity (x100 of HISAKI)</a:t>
            </a:r>
          </a:p>
          <a:p>
            <a:pPr marL="285750" indent="-285750">
              <a:buFont typeface="Arial" panose="020B0604020202020204" pitchFamily="34" charset="0"/>
              <a:buChar char="•"/>
            </a:pPr>
            <a:r>
              <a:rPr kumimoji="1" lang="en-US" altLang="ja-JP" sz="1600" dirty="0"/>
              <a:t>Phase-A</a:t>
            </a:r>
            <a:r>
              <a:rPr kumimoji="1" lang="ja-JP" altLang="en-US" sz="1600" dirty="0"/>
              <a:t> </a:t>
            </a:r>
            <a:r>
              <a:rPr kumimoji="1" lang="en-US" altLang="ja-JP" sz="1600" dirty="0"/>
              <a:t>study</a:t>
            </a:r>
            <a:r>
              <a:rPr kumimoji="1" lang="ja-JP" altLang="en-US" sz="1600" dirty="0"/>
              <a:t> </a:t>
            </a:r>
            <a:r>
              <a:rPr kumimoji="1" lang="en-US" altLang="ja-JP" sz="1600" dirty="0"/>
              <a:t>will start soon.</a:t>
            </a:r>
          </a:p>
          <a:p>
            <a:pPr marL="285750" indent="-285750">
              <a:buFont typeface="Arial" panose="020B0604020202020204" pitchFamily="34" charset="0"/>
              <a:buChar char="•"/>
            </a:pPr>
            <a:r>
              <a:rPr kumimoji="1" lang="en-US" altLang="ja-JP" sz="1600" dirty="0"/>
              <a:t>Target launch year: 2029 / Fun with JUICE &amp; Europa Clipper !</a:t>
            </a:r>
            <a:endParaRPr kumimoji="1" lang="ja-JP" altLang="en-US" sz="1600" dirty="0"/>
          </a:p>
        </p:txBody>
      </p:sp>
      <p:grpSp>
        <p:nvGrpSpPr>
          <p:cNvPr id="3" name="グループ化 2">
            <a:extLst>
              <a:ext uri="{FF2B5EF4-FFF2-40B4-BE49-F238E27FC236}">
                <a16:creationId xmlns:a16="http://schemas.microsoft.com/office/drawing/2014/main" id="{B34AEFAB-23CA-40A3-BB2E-AED9503011AD}"/>
              </a:ext>
            </a:extLst>
          </p:cNvPr>
          <p:cNvGrpSpPr/>
          <p:nvPr/>
        </p:nvGrpSpPr>
        <p:grpSpPr>
          <a:xfrm>
            <a:off x="59268" y="2549804"/>
            <a:ext cx="6197922" cy="3433234"/>
            <a:chOff x="198038" y="3268133"/>
            <a:chExt cx="5823453" cy="3225803"/>
          </a:xfrm>
        </p:grpSpPr>
        <p:pic>
          <p:nvPicPr>
            <p:cNvPr id="17" name="図 16">
              <a:extLst>
                <a:ext uri="{FF2B5EF4-FFF2-40B4-BE49-F238E27FC236}">
                  <a16:creationId xmlns:a16="http://schemas.microsoft.com/office/drawing/2014/main" id="{C4EF49C2-781B-4830-BF8B-426097FB0D25}"/>
                </a:ext>
              </a:extLst>
            </p:cNvPr>
            <p:cNvPicPr>
              <a:picLocks noChangeAspect="1"/>
            </p:cNvPicPr>
            <p:nvPr/>
          </p:nvPicPr>
          <p:blipFill rotWithShape="1">
            <a:blip r:embed="rId6"/>
            <a:srcRect l="10845" t="76661"/>
            <a:stretch/>
          </p:blipFill>
          <p:spPr>
            <a:xfrm>
              <a:off x="764734" y="5418665"/>
              <a:ext cx="5256757" cy="909913"/>
            </a:xfrm>
            <a:prstGeom prst="rect">
              <a:avLst/>
            </a:prstGeom>
          </p:spPr>
        </p:pic>
        <p:sp>
          <p:nvSpPr>
            <p:cNvPr id="2" name="正方形/長方形 1">
              <a:extLst>
                <a:ext uri="{FF2B5EF4-FFF2-40B4-BE49-F238E27FC236}">
                  <a16:creationId xmlns:a16="http://schemas.microsoft.com/office/drawing/2014/main" id="{0F5A622F-8D47-4C01-8A8D-FB4EFF5B4991}"/>
                </a:ext>
              </a:extLst>
            </p:cNvPr>
            <p:cNvSpPr/>
            <p:nvPr/>
          </p:nvSpPr>
          <p:spPr>
            <a:xfrm>
              <a:off x="1765300" y="6345769"/>
              <a:ext cx="740833" cy="1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2017</a:t>
              </a:r>
              <a:endParaRPr kumimoji="1" lang="ja-JP" altLang="en-US" sz="1100" dirty="0"/>
            </a:p>
          </p:txBody>
        </p:sp>
        <p:sp>
          <p:nvSpPr>
            <p:cNvPr id="18" name="正方形/長方形 17">
              <a:extLst>
                <a:ext uri="{FF2B5EF4-FFF2-40B4-BE49-F238E27FC236}">
                  <a16:creationId xmlns:a16="http://schemas.microsoft.com/office/drawing/2014/main" id="{A6D4FE98-CF0A-4549-88B6-08757BD099DC}"/>
                </a:ext>
              </a:extLst>
            </p:cNvPr>
            <p:cNvSpPr/>
            <p:nvPr/>
          </p:nvSpPr>
          <p:spPr>
            <a:xfrm>
              <a:off x="2514604" y="6345769"/>
              <a:ext cx="740833" cy="1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2018</a:t>
              </a:r>
              <a:endParaRPr kumimoji="1" lang="ja-JP" altLang="en-US" sz="1100" dirty="0"/>
            </a:p>
          </p:txBody>
        </p:sp>
        <p:sp>
          <p:nvSpPr>
            <p:cNvPr id="19" name="正方形/長方形 18">
              <a:extLst>
                <a:ext uri="{FF2B5EF4-FFF2-40B4-BE49-F238E27FC236}">
                  <a16:creationId xmlns:a16="http://schemas.microsoft.com/office/drawing/2014/main" id="{17308EC3-8E87-4C3A-9FE1-2581F6E52321}"/>
                </a:ext>
              </a:extLst>
            </p:cNvPr>
            <p:cNvSpPr/>
            <p:nvPr/>
          </p:nvSpPr>
          <p:spPr>
            <a:xfrm>
              <a:off x="3268141" y="6345769"/>
              <a:ext cx="740833" cy="1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2019</a:t>
              </a:r>
              <a:endParaRPr kumimoji="1" lang="ja-JP" altLang="en-US" sz="1100" dirty="0"/>
            </a:p>
          </p:txBody>
        </p:sp>
        <p:sp>
          <p:nvSpPr>
            <p:cNvPr id="20" name="正方形/長方形 19">
              <a:extLst>
                <a:ext uri="{FF2B5EF4-FFF2-40B4-BE49-F238E27FC236}">
                  <a16:creationId xmlns:a16="http://schemas.microsoft.com/office/drawing/2014/main" id="{7F570A49-C1B3-4E4B-8C8C-D2BD7E9909C4}"/>
                </a:ext>
              </a:extLst>
            </p:cNvPr>
            <p:cNvSpPr/>
            <p:nvPr/>
          </p:nvSpPr>
          <p:spPr>
            <a:xfrm>
              <a:off x="4021678" y="6345769"/>
              <a:ext cx="740833" cy="1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2000</a:t>
              </a:r>
              <a:endParaRPr kumimoji="1" lang="ja-JP" altLang="en-US" sz="1100" dirty="0"/>
            </a:p>
          </p:txBody>
        </p:sp>
        <p:sp>
          <p:nvSpPr>
            <p:cNvPr id="21" name="正方形/長方形 20">
              <a:extLst>
                <a:ext uri="{FF2B5EF4-FFF2-40B4-BE49-F238E27FC236}">
                  <a16:creationId xmlns:a16="http://schemas.microsoft.com/office/drawing/2014/main" id="{61FF4432-0A4A-4E67-94A5-0FB43AD37730}"/>
                </a:ext>
              </a:extLst>
            </p:cNvPr>
            <p:cNvSpPr/>
            <p:nvPr/>
          </p:nvSpPr>
          <p:spPr>
            <a:xfrm>
              <a:off x="1016041" y="6345769"/>
              <a:ext cx="740833" cy="148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dirty="0"/>
                <a:t>2016</a:t>
              </a:r>
              <a:endParaRPr kumimoji="1" lang="ja-JP" altLang="en-US" sz="1100" dirty="0"/>
            </a:p>
          </p:txBody>
        </p:sp>
        <p:pic>
          <p:nvPicPr>
            <p:cNvPr id="22" name="図 21">
              <a:extLst>
                <a:ext uri="{FF2B5EF4-FFF2-40B4-BE49-F238E27FC236}">
                  <a16:creationId xmlns:a16="http://schemas.microsoft.com/office/drawing/2014/main" id="{9FA79EB1-5E35-4003-86D0-D178639F5228}"/>
                </a:ext>
              </a:extLst>
            </p:cNvPr>
            <p:cNvPicPr>
              <a:picLocks noChangeAspect="1"/>
            </p:cNvPicPr>
            <p:nvPr/>
          </p:nvPicPr>
          <p:blipFill rotWithShape="1">
            <a:blip r:embed="rId6"/>
            <a:srcRect l="1361" b="45599"/>
            <a:stretch/>
          </p:blipFill>
          <p:spPr>
            <a:xfrm>
              <a:off x="198038" y="3268133"/>
              <a:ext cx="5815917" cy="2120899"/>
            </a:xfrm>
            <a:prstGeom prst="rect">
              <a:avLst/>
            </a:prstGeom>
          </p:spPr>
        </p:pic>
      </p:grpSp>
      <p:sp>
        <p:nvSpPr>
          <p:cNvPr id="7" name="正方形/長方形 6">
            <a:extLst>
              <a:ext uri="{FF2B5EF4-FFF2-40B4-BE49-F238E27FC236}">
                <a16:creationId xmlns:a16="http://schemas.microsoft.com/office/drawing/2014/main" id="{E2E3688A-1E82-43F7-9C6E-DFF62C7F91C1}"/>
              </a:ext>
            </a:extLst>
          </p:cNvPr>
          <p:cNvSpPr/>
          <p:nvPr/>
        </p:nvSpPr>
        <p:spPr>
          <a:xfrm>
            <a:off x="197755" y="163824"/>
            <a:ext cx="4277133" cy="523220"/>
          </a:xfrm>
          <a:prstGeom prst="rect">
            <a:avLst/>
          </a:prstGeom>
        </p:spPr>
        <p:txBody>
          <a:bodyPr wrap="none">
            <a:spAutoFit/>
          </a:bodyPr>
          <a:lstStyle/>
          <a:p>
            <a:r>
              <a:rPr lang="en-US" altLang="ja-JP" sz="2800" dirty="0"/>
              <a:t>Current status of HISAKI</a:t>
            </a:r>
          </a:p>
        </p:txBody>
      </p:sp>
    </p:spTree>
    <p:extLst>
      <p:ext uri="{BB962C8B-B14F-4D97-AF65-F5344CB8AC3E}">
        <p14:creationId xmlns:p14="http://schemas.microsoft.com/office/powerpoint/2010/main" val="180008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テキスト ボックス 36"/>
          <p:cNvSpPr txBox="1"/>
          <p:nvPr/>
        </p:nvSpPr>
        <p:spPr>
          <a:xfrm>
            <a:off x="2063552" y="1137518"/>
            <a:ext cx="8277877" cy="1200329"/>
          </a:xfrm>
          <a:prstGeom prst="rect">
            <a:avLst/>
          </a:prstGeom>
          <a:noFill/>
          <a:ln>
            <a:noFill/>
          </a:ln>
        </p:spPr>
        <p:txBody>
          <a:bodyPr wrap="square" rtlCol="0">
            <a:spAutoFit/>
          </a:bodyPr>
          <a:lstStyle/>
          <a:p>
            <a:pPr marL="285750" indent="-285750">
              <a:buFont typeface="Arial" panose="020B0604020202020204" pitchFamily="34" charset="0"/>
              <a:buChar char="•"/>
              <a:defRPr/>
            </a:pPr>
            <a:r>
              <a:rPr lang="en-US" altLang="ja-JP" dirty="0">
                <a:solidFill>
                  <a:prstClr val="black"/>
                </a:solidFill>
                <a:latin typeface="Calibri"/>
                <a:ea typeface="ＭＳ Ｐゴシック" panose="020B0600070205080204" pitchFamily="50" charset="-128"/>
              </a:rPr>
              <a:t>The lifetime of O</a:t>
            </a:r>
            <a:r>
              <a:rPr lang="en-US" altLang="ja-JP" baseline="30000" dirty="0">
                <a:solidFill>
                  <a:prstClr val="black"/>
                </a:solidFill>
                <a:latin typeface="Calibri"/>
                <a:ea typeface="ＭＳ Ｐゴシック" panose="020B0600070205080204" pitchFamily="50" charset="-128"/>
              </a:rPr>
              <a:t>+</a:t>
            </a:r>
            <a:r>
              <a:rPr lang="en-US" altLang="ja-JP" dirty="0">
                <a:solidFill>
                  <a:prstClr val="black"/>
                </a:solidFill>
                <a:latin typeface="Calibri"/>
                <a:ea typeface="ＭＳ Ｐゴシック" panose="020B0600070205080204" pitchFamily="50" charset="-128"/>
              </a:rPr>
              <a:t> was estimated from time variations of O and O</a:t>
            </a:r>
            <a:r>
              <a:rPr lang="en-US" altLang="ja-JP" baseline="30000" dirty="0">
                <a:solidFill>
                  <a:prstClr val="black"/>
                </a:solidFill>
                <a:latin typeface="Calibri"/>
                <a:ea typeface="ＭＳ Ｐゴシック" panose="020B0600070205080204" pitchFamily="50" charset="-128"/>
              </a:rPr>
              <a:t>+</a:t>
            </a:r>
            <a:r>
              <a:rPr lang="en-US" altLang="ja-JP" dirty="0">
                <a:solidFill>
                  <a:prstClr val="black"/>
                </a:solidFill>
                <a:latin typeface="Calibri"/>
                <a:ea typeface="ＭＳ Ｐゴシック" panose="020B0600070205080204" pitchFamily="50" charset="-128"/>
              </a:rPr>
              <a:t>, and it shortened  during the density enhancement in 2015 (left figure).</a:t>
            </a:r>
          </a:p>
          <a:p>
            <a:pPr marL="285750" indent="-285750">
              <a:buFont typeface="Arial" panose="020B0604020202020204" pitchFamily="34" charset="0"/>
              <a:buChar char="•"/>
              <a:defRPr/>
            </a:pPr>
            <a:r>
              <a:rPr lang="en-US" altLang="ja-JP" dirty="0">
                <a:solidFill>
                  <a:prstClr val="black"/>
                </a:solidFill>
                <a:latin typeface="Calibri"/>
                <a:ea typeface="ＭＳ Ｐゴシック" panose="020B0600070205080204" pitchFamily="50" charset="-128"/>
              </a:rPr>
              <a:t>The number density of O at Io’s orbit during the high density period is three times larger than that during the normal density period (right figure).</a:t>
            </a:r>
            <a:endParaRPr lang="ja-JP" altLang="en-US" dirty="0">
              <a:solidFill>
                <a:prstClr val="black"/>
              </a:solidFill>
              <a:latin typeface="Calibri"/>
              <a:ea typeface="ＭＳ Ｐゴシック" panose="020B0600070205080204" pitchFamily="50" charset="-128"/>
            </a:endParaRPr>
          </a:p>
        </p:txBody>
      </p:sp>
      <p:sp>
        <p:nvSpPr>
          <p:cNvPr id="6" name="タイトル 3"/>
          <p:cNvSpPr>
            <a:spLocks noGrp="1"/>
          </p:cNvSpPr>
          <p:nvPr>
            <p:ph type="title"/>
          </p:nvPr>
        </p:nvSpPr>
        <p:spPr>
          <a:xfrm>
            <a:off x="2423592" y="188640"/>
            <a:ext cx="7416824" cy="706090"/>
          </a:xfrm>
        </p:spPr>
        <p:txBody>
          <a:bodyPr>
            <a:noAutofit/>
          </a:bodyPr>
          <a:lstStyle/>
          <a:p>
            <a:r>
              <a:rPr lang="en-US" altLang="ja-JP" b="1" dirty="0"/>
              <a:t>Transient change of Io’s neutral oxygen cloud and plasma torus observed by </a:t>
            </a:r>
            <a:r>
              <a:rPr lang="en-US" altLang="ja-JP" b="1" dirty="0" err="1"/>
              <a:t>Hisaki</a:t>
            </a:r>
            <a:br>
              <a:rPr lang="en-US" altLang="ja-JP" sz="2000" b="1" dirty="0">
                <a:cs typeface="Times New Roman" panose="02020603050405020304" pitchFamily="18" charset="0"/>
              </a:rPr>
            </a:br>
            <a:r>
              <a:rPr lang="en-US" altLang="ja-JP" sz="2000" b="1" dirty="0">
                <a:cs typeface="Times New Roman" panose="02020603050405020304" pitchFamily="18" charset="0"/>
              </a:rPr>
              <a:t> (Koga et al, 2019, JGR-Space Physics).</a:t>
            </a:r>
          </a:p>
        </p:txBody>
      </p:sp>
      <p:pic>
        <p:nvPicPr>
          <p:cNvPr id="8" name="図 7"/>
          <p:cNvPicPr/>
          <p:nvPr/>
        </p:nvPicPr>
        <p:blipFill rotWithShape="1">
          <a:blip r:embed="rId2">
            <a:extLst>
              <a:ext uri="{28A0092B-C50C-407E-A947-70E740481C1C}">
                <a14:useLocalDpi xmlns:a14="http://schemas.microsoft.com/office/drawing/2010/main" val="0"/>
              </a:ext>
            </a:extLst>
          </a:blip>
          <a:srcRect t="8366"/>
          <a:stretch/>
        </p:blipFill>
        <p:spPr bwMode="auto">
          <a:xfrm>
            <a:off x="2063552" y="2337846"/>
            <a:ext cx="3878445" cy="3902698"/>
          </a:xfrm>
          <a:prstGeom prst="rect">
            <a:avLst/>
          </a:prstGeom>
          <a:noFill/>
          <a:ln>
            <a:noFill/>
          </a:ln>
        </p:spPr>
      </p:pic>
      <p:sp>
        <p:nvSpPr>
          <p:cNvPr id="5" name="テキスト ボックス 4"/>
          <p:cNvSpPr txBox="1"/>
          <p:nvPr/>
        </p:nvSpPr>
        <p:spPr>
          <a:xfrm>
            <a:off x="1602342" y="6158369"/>
            <a:ext cx="4677878" cy="646331"/>
          </a:xfrm>
          <a:prstGeom prst="rect">
            <a:avLst/>
          </a:prstGeom>
          <a:noFill/>
        </p:spPr>
        <p:txBody>
          <a:bodyPr wrap="square" rtlCol="0">
            <a:spAutoFit/>
          </a:bodyPr>
          <a:lstStyle/>
          <a:p>
            <a:pPr defTabSz="457200"/>
            <a:r>
              <a:rPr lang="en-US" altLang="ja-JP" dirty="0">
                <a:solidFill>
                  <a:prstClr val="black"/>
                </a:solidFill>
                <a:latin typeface="Calibri"/>
                <a:ea typeface="ＭＳ Ｐゴシック" panose="020B0600070205080204" pitchFamily="50" charset="-128"/>
              </a:rPr>
              <a:t>O+ lifetime=&gt; Normal density period; 40.5 days</a:t>
            </a:r>
          </a:p>
          <a:p>
            <a:pPr defTabSz="457200"/>
            <a:r>
              <a:rPr lang="en-US" altLang="ja-JP" dirty="0">
                <a:solidFill>
                  <a:prstClr val="black"/>
                </a:solidFill>
                <a:latin typeface="Calibri"/>
                <a:ea typeface="ＭＳ Ｐゴシック" panose="020B0600070205080204" pitchFamily="50" charset="-128"/>
              </a:rPr>
              <a:t>High density; 20.5 days</a:t>
            </a:r>
            <a:endParaRPr lang="ja-JP" altLang="en-US" dirty="0">
              <a:solidFill>
                <a:prstClr val="black"/>
              </a:solidFill>
              <a:latin typeface="Calibri"/>
              <a:ea typeface="ＭＳ Ｐゴシック" panose="020B0600070205080204" pitchFamily="50" charset="-128"/>
            </a:endParaRPr>
          </a:p>
        </p:txBody>
      </p:sp>
      <p:pic>
        <p:nvPicPr>
          <p:cNvPr id="11" name="図 10"/>
          <p:cNvPicPr/>
          <p:nvPr/>
        </p:nvPicPr>
        <p:blipFill>
          <a:blip r:embed="rId3">
            <a:extLst>
              <a:ext uri="{28A0092B-C50C-407E-A947-70E740481C1C}">
                <a14:useLocalDpi xmlns:a14="http://schemas.microsoft.com/office/drawing/2010/main" val="0"/>
              </a:ext>
            </a:extLst>
          </a:blip>
          <a:stretch>
            <a:fillRect/>
          </a:stretch>
        </p:blipFill>
        <p:spPr>
          <a:xfrm>
            <a:off x="6219220" y="2318996"/>
            <a:ext cx="3462655" cy="4416425"/>
          </a:xfrm>
          <a:prstGeom prst="rect">
            <a:avLst/>
          </a:prstGeom>
        </p:spPr>
      </p:pic>
    </p:spTree>
    <p:extLst>
      <p:ext uri="{BB962C8B-B14F-4D97-AF65-F5344CB8AC3E}">
        <p14:creationId xmlns:p14="http://schemas.microsoft.com/office/powerpoint/2010/main" val="282531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a:extLst>
              <a:ext uri="{FF2B5EF4-FFF2-40B4-BE49-F238E27FC236}">
                <a16:creationId xmlns:a16="http://schemas.microsoft.com/office/drawing/2014/main" id="{E077E79A-5F40-4A39-9C45-FB827983C297}"/>
              </a:ext>
            </a:extLst>
          </p:cNvPr>
          <p:cNvSpPr>
            <a:spLocks noGrp="1"/>
          </p:cNvSpPr>
          <p:nvPr>
            <p:ph type="title"/>
          </p:nvPr>
        </p:nvSpPr>
        <p:spPr>
          <a:xfrm>
            <a:off x="2423592" y="249600"/>
            <a:ext cx="7416824" cy="706090"/>
          </a:xfrm>
        </p:spPr>
        <p:txBody>
          <a:bodyPr>
            <a:noAutofit/>
          </a:bodyPr>
          <a:lstStyle/>
          <a:p>
            <a:r>
              <a:rPr lang="en-US" altLang="ja-JP" sz="2000" b="1" dirty="0">
                <a:cs typeface="Times New Roman" panose="02020603050405020304" pitchFamily="18" charset="0"/>
              </a:rPr>
              <a:t>Spatially asymmetric increase in hot electron fraction in the Io plasma torus during volcanically active period revealed by observations by </a:t>
            </a:r>
            <a:r>
              <a:rPr lang="en-US" altLang="ja-JP" sz="2000" b="1" dirty="0" err="1">
                <a:cs typeface="Times New Roman" panose="02020603050405020304" pitchFamily="18" charset="0"/>
              </a:rPr>
              <a:t>Hisaki</a:t>
            </a:r>
            <a:r>
              <a:rPr lang="en-US" altLang="ja-JP" sz="2000" b="1" dirty="0">
                <a:cs typeface="Times New Roman" panose="02020603050405020304" pitchFamily="18" charset="0"/>
              </a:rPr>
              <a:t>/EXCEED from November 2014 to May 2015</a:t>
            </a:r>
            <a:br>
              <a:rPr lang="en-US" altLang="ja-JP" sz="2000" b="1" dirty="0">
                <a:cs typeface="Times New Roman" panose="02020603050405020304" pitchFamily="18" charset="0"/>
              </a:rPr>
            </a:br>
            <a:r>
              <a:rPr lang="en-US" altLang="ja-JP" sz="2000" b="1" dirty="0">
                <a:cs typeface="Times New Roman" panose="02020603050405020304" pitchFamily="18" charset="0"/>
              </a:rPr>
              <a:t> (Hikida+19, JGR).</a:t>
            </a:r>
          </a:p>
        </p:txBody>
      </p:sp>
      <p:sp>
        <p:nvSpPr>
          <p:cNvPr id="2" name="正方形/長方形 1">
            <a:extLst>
              <a:ext uri="{FF2B5EF4-FFF2-40B4-BE49-F238E27FC236}">
                <a16:creationId xmlns:a16="http://schemas.microsoft.com/office/drawing/2014/main" id="{B4C5FBF3-59A2-4C41-B35E-03D7D7CC5C34}"/>
              </a:ext>
            </a:extLst>
          </p:cNvPr>
          <p:cNvSpPr/>
          <p:nvPr/>
        </p:nvSpPr>
        <p:spPr>
          <a:xfrm>
            <a:off x="-3222" y="1282813"/>
            <a:ext cx="7416824" cy="1754326"/>
          </a:xfrm>
          <a:prstGeom prst="rect">
            <a:avLst/>
          </a:prstGeom>
        </p:spPr>
        <p:txBody>
          <a:bodyPr wrap="square">
            <a:spAutoFit/>
          </a:bodyPr>
          <a:lstStyle/>
          <a:p>
            <a:pPr marL="342900" indent="-342900" defTabSz="457200">
              <a:buFont typeface="Symbol" panose="05050102010706020507" pitchFamily="18" charset="2"/>
              <a:buChar char=""/>
            </a:pPr>
            <a:r>
              <a:rPr kumimoji="0" lang="en-US" altLang="ja-JP" dirty="0">
                <a:solidFill>
                  <a:srgbClr val="000000"/>
                </a:solidFill>
                <a:latin typeface="Calibri"/>
                <a:ea typeface="ＭＳ Ｐゴシック" panose="020B0600070205080204" pitchFamily="50" charset="-128"/>
              </a:rPr>
              <a:t>Long-term continuous monitoring revealed that the plasma environment around Jupiter fluctuated coincident with Io's volcanic activity</a:t>
            </a:r>
            <a:r>
              <a:rPr kumimoji="0" lang="en-US" altLang="ja-JP" dirty="0">
                <a:solidFill>
                  <a:srgbClr val="000000"/>
                </a:solidFill>
                <a:latin typeface="Calibri"/>
                <a:ea typeface="ＭＳ 明朝" panose="02020609040205080304" pitchFamily="17" charset="-128"/>
              </a:rPr>
              <a:t>. </a:t>
            </a:r>
            <a:endParaRPr kumimoji="0" lang="ja-JP" altLang="ja-JP" dirty="0">
              <a:solidFill>
                <a:prstClr val="black"/>
              </a:solidFill>
              <a:latin typeface="Calibri"/>
              <a:ea typeface="ＭＳ Ｐゴシック" panose="020B0600070205080204" pitchFamily="50" charset="-128"/>
            </a:endParaRPr>
          </a:p>
          <a:p>
            <a:pPr marL="342900" indent="-342900" defTabSz="457200">
              <a:buFont typeface="Symbol" panose="05050102010706020507" pitchFamily="18" charset="2"/>
              <a:buChar char=""/>
            </a:pPr>
            <a:r>
              <a:rPr kumimoji="0" lang="ja-JP" altLang="ja-JP" dirty="0">
                <a:solidFill>
                  <a:srgbClr val="000000"/>
                </a:solidFill>
                <a:latin typeface="Calibri"/>
                <a:ea typeface="ＭＳ Ｐゴシック" panose="020B0600070205080204" pitchFamily="50" charset="-128"/>
              </a:rPr>
              <a:t>Around 40 days after the volcanic activity starts, </a:t>
            </a:r>
            <a:r>
              <a:rPr kumimoji="0" lang="en-US" altLang="ja-JP" dirty="0">
                <a:solidFill>
                  <a:srgbClr val="000000"/>
                </a:solidFill>
                <a:latin typeface="Calibri"/>
                <a:ea typeface="ＭＳ Ｐゴシック" panose="020B0600070205080204" pitchFamily="50" charset="-128"/>
              </a:rPr>
              <a:t>hot</a:t>
            </a:r>
            <a:r>
              <a:rPr kumimoji="0" lang="ja-JP" altLang="ja-JP" dirty="0">
                <a:solidFill>
                  <a:srgbClr val="000000"/>
                </a:solidFill>
                <a:latin typeface="Calibri"/>
                <a:ea typeface="ＭＳ Ｐゴシック" panose="020B0600070205080204" pitchFamily="50" charset="-128"/>
              </a:rPr>
              <a:t> electron components inside the torus began to increase especially on the dusk side. </a:t>
            </a:r>
            <a:endParaRPr kumimoji="0" lang="ja-JP" altLang="ja-JP" dirty="0">
              <a:solidFill>
                <a:prstClr val="black"/>
              </a:solidFill>
              <a:latin typeface="Calibri"/>
              <a:ea typeface="ＭＳ Ｐゴシック" panose="020B0600070205080204" pitchFamily="50" charset="-128"/>
            </a:endParaRPr>
          </a:p>
          <a:p>
            <a:pPr marL="342900" indent="-342900" defTabSz="457200">
              <a:buFont typeface="Symbol" panose="05050102010706020507" pitchFamily="18" charset="2"/>
              <a:buChar char=""/>
            </a:pPr>
            <a:r>
              <a:rPr kumimoji="0" lang="en-US" altLang="ja-JP" dirty="0">
                <a:solidFill>
                  <a:srgbClr val="000000"/>
                </a:solidFill>
                <a:latin typeface="Calibri"/>
                <a:ea typeface="ＭＳ Ｐゴシック" panose="020B0600070205080204" pitchFamily="50" charset="-128"/>
              </a:rPr>
              <a:t>We present evidence that enhanced mass production produces either increased inward transport of hot electrons or local heating.</a:t>
            </a:r>
            <a:endParaRPr kumimoji="0" lang="ja-JP" altLang="ja-JP" dirty="0">
              <a:solidFill>
                <a:prstClr val="black"/>
              </a:solidFill>
              <a:latin typeface="Calibri"/>
              <a:ea typeface="ＭＳ Ｐゴシック" panose="020B0600070205080204" pitchFamily="50" charset="-128"/>
            </a:endParaRPr>
          </a:p>
        </p:txBody>
      </p:sp>
      <p:pic>
        <p:nvPicPr>
          <p:cNvPr id="8" name="図 7" descr="テキスト が含まれている画像&#10;&#10;自動的に生成された説明">
            <a:extLst>
              <a:ext uri="{FF2B5EF4-FFF2-40B4-BE49-F238E27FC236}">
                <a16:creationId xmlns:a16="http://schemas.microsoft.com/office/drawing/2014/main" id="{DF4B440F-02AD-46EF-A61F-65767DC1FC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018" y="1430840"/>
            <a:ext cx="4881948" cy="5427161"/>
          </a:xfrm>
          <a:prstGeom prst="rect">
            <a:avLst/>
          </a:prstGeom>
        </p:spPr>
      </p:pic>
      <p:pic>
        <p:nvPicPr>
          <p:cNvPr id="5" name="図 4">
            <a:extLst>
              <a:ext uri="{FF2B5EF4-FFF2-40B4-BE49-F238E27FC236}">
                <a16:creationId xmlns:a16="http://schemas.microsoft.com/office/drawing/2014/main" id="{67B5A34F-4C1C-4CBA-AE35-0C509753F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430" y="3058416"/>
            <a:ext cx="5693664" cy="3243810"/>
          </a:xfrm>
          <a:prstGeom prst="rect">
            <a:avLst/>
          </a:prstGeom>
        </p:spPr>
      </p:pic>
      <p:sp>
        <p:nvSpPr>
          <p:cNvPr id="7" name="正方形/長方形 6">
            <a:extLst>
              <a:ext uri="{FF2B5EF4-FFF2-40B4-BE49-F238E27FC236}">
                <a16:creationId xmlns:a16="http://schemas.microsoft.com/office/drawing/2014/main" id="{6ECB5AA7-9374-43C6-83CA-FE6C46295C48}"/>
              </a:ext>
            </a:extLst>
          </p:cNvPr>
          <p:cNvSpPr/>
          <p:nvPr/>
        </p:nvSpPr>
        <p:spPr>
          <a:xfrm>
            <a:off x="416133" y="6269376"/>
            <a:ext cx="6832922" cy="584775"/>
          </a:xfrm>
          <a:prstGeom prst="rect">
            <a:avLst/>
          </a:prstGeom>
        </p:spPr>
        <p:txBody>
          <a:bodyPr wrap="square">
            <a:spAutoFit/>
          </a:bodyPr>
          <a:lstStyle/>
          <a:p>
            <a:pPr defTabSz="457200"/>
            <a:r>
              <a:rPr kumimoji="0" lang="en-US" altLang="ja-JP" sz="1100" dirty="0">
                <a:solidFill>
                  <a:prstClr val="black"/>
                </a:solidFill>
                <a:latin typeface="Times New Roman" panose="02020603050405020304" pitchFamily="18" charset="0"/>
                <a:ea typeface="Calibri" panose="020F0502020204030204" pitchFamily="34" charset="0"/>
              </a:rPr>
              <a:t> </a:t>
            </a:r>
            <a:r>
              <a:rPr kumimoji="0" lang="en-US" altLang="ja-JP" sz="1600" b="1" dirty="0">
                <a:solidFill>
                  <a:srgbClr val="000000"/>
                </a:solidFill>
                <a:latin typeface="Calibri"/>
                <a:ea typeface="Calibri" panose="020F0502020204030204" pitchFamily="34" charset="0"/>
              </a:rPr>
              <a:t>Figure. </a:t>
            </a:r>
            <a:r>
              <a:rPr kumimoji="0" lang="en-US" altLang="ja-JP" sz="1600" dirty="0">
                <a:solidFill>
                  <a:srgbClr val="000000"/>
                </a:solidFill>
                <a:latin typeface="Calibri"/>
                <a:ea typeface="Calibri" panose="020F0502020204030204" pitchFamily="34" charset="0"/>
              </a:rPr>
              <a:t>Time variation in (</a:t>
            </a:r>
            <a:r>
              <a:rPr kumimoji="0" lang="en-US" altLang="ja-JP" sz="1600" dirty="0" err="1">
                <a:solidFill>
                  <a:srgbClr val="000000"/>
                </a:solidFill>
                <a:latin typeface="Calibri"/>
                <a:ea typeface="Calibri" panose="020F0502020204030204" pitchFamily="34" charset="0"/>
              </a:rPr>
              <a:t>i</a:t>
            </a:r>
            <a:r>
              <a:rPr kumimoji="0" lang="en-US" altLang="ja-JP" sz="1600" dirty="0">
                <a:solidFill>
                  <a:srgbClr val="000000"/>
                </a:solidFill>
                <a:latin typeface="Calibri"/>
                <a:ea typeface="Calibri" panose="020F0502020204030204" pitchFamily="34" charset="0"/>
              </a:rPr>
              <a:t>) outward flux tube velocity and (ii) inward flux tube velocity, estimated by plasma diagnosis and chemical model. </a:t>
            </a:r>
            <a:endParaRPr kumimoji="0" lang="ja-JP" altLang="ja-JP" sz="16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332451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EFB14-76F8-4A2B-9CE9-81BF6568E3C4}"/>
              </a:ext>
            </a:extLst>
          </p:cNvPr>
          <p:cNvSpPr>
            <a:spLocks noGrp="1"/>
          </p:cNvSpPr>
          <p:nvPr>
            <p:ph type="title"/>
          </p:nvPr>
        </p:nvSpPr>
        <p:spPr>
          <a:xfrm>
            <a:off x="1838053" y="1134337"/>
            <a:ext cx="5189561" cy="273596"/>
          </a:xfrm>
        </p:spPr>
        <p:txBody>
          <a:bodyPr>
            <a:noAutofit/>
          </a:bodyPr>
          <a:lstStyle/>
          <a:p>
            <a:r>
              <a:rPr lang="en-US" altLang="ja-JP" sz="1800" dirty="0">
                <a:latin typeface="Calibri" panose="020F0502020204030204" pitchFamily="34" charset="0"/>
                <a:cs typeface="Calibri" panose="020F0502020204030204" pitchFamily="34" charset="0"/>
              </a:rPr>
              <a:t>Change in planetary period modulation (System-IV)</a:t>
            </a:r>
            <a:endParaRPr lang="ja-JP" altLang="en-US" sz="1800" dirty="0">
              <a:latin typeface="Calibri" panose="020F0502020204030204" pitchFamily="34" charset="0"/>
              <a:cs typeface="Calibri" panose="020F0502020204030204" pitchFamily="34" charset="0"/>
            </a:endParaRPr>
          </a:p>
        </p:txBody>
      </p:sp>
      <p:pic>
        <p:nvPicPr>
          <p:cNvPr id="9" name="図 8">
            <a:extLst>
              <a:ext uri="{FF2B5EF4-FFF2-40B4-BE49-F238E27FC236}">
                <a16:creationId xmlns:a16="http://schemas.microsoft.com/office/drawing/2014/main" id="{A7AD0F6B-149E-4B77-8476-5FD07A302C7B}"/>
              </a:ext>
            </a:extLst>
          </p:cNvPr>
          <p:cNvPicPr>
            <a:picLocks noChangeAspect="1"/>
          </p:cNvPicPr>
          <p:nvPr/>
        </p:nvPicPr>
        <p:blipFill rotWithShape="1">
          <a:blip r:embed="rId2">
            <a:extLst>
              <a:ext uri="{28A0092B-C50C-407E-A947-70E740481C1C}">
                <a14:useLocalDpi xmlns:a14="http://schemas.microsoft.com/office/drawing/2010/main" val="0"/>
              </a:ext>
            </a:extLst>
          </a:blip>
          <a:srcRect l="6440" t="3284" r="9480" b="20796"/>
          <a:stretch/>
        </p:blipFill>
        <p:spPr>
          <a:xfrm>
            <a:off x="4009153" y="2429840"/>
            <a:ext cx="5189561" cy="3904966"/>
          </a:xfrm>
          <a:prstGeom prst="rect">
            <a:avLst/>
          </a:prstGeom>
        </p:spPr>
      </p:pic>
      <p:grpSp>
        <p:nvGrpSpPr>
          <p:cNvPr id="10" name="グループ化 9">
            <a:extLst>
              <a:ext uri="{FF2B5EF4-FFF2-40B4-BE49-F238E27FC236}">
                <a16:creationId xmlns:a16="http://schemas.microsoft.com/office/drawing/2014/main" id="{6689CBA4-10DE-46C6-ABAF-9E4516DDDF6D}"/>
              </a:ext>
            </a:extLst>
          </p:cNvPr>
          <p:cNvGrpSpPr/>
          <p:nvPr/>
        </p:nvGrpSpPr>
        <p:grpSpPr>
          <a:xfrm>
            <a:off x="2222124" y="2655407"/>
            <a:ext cx="8154445" cy="4146092"/>
            <a:chOff x="-817976" y="1263891"/>
            <a:chExt cx="10872593" cy="5528118"/>
          </a:xfrm>
        </p:grpSpPr>
        <p:sp>
          <p:nvSpPr>
            <p:cNvPr id="11" name="テキスト ボックス 10">
              <a:extLst>
                <a:ext uri="{FF2B5EF4-FFF2-40B4-BE49-F238E27FC236}">
                  <a16:creationId xmlns:a16="http://schemas.microsoft.com/office/drawing/2014/main" id="{E3C8A1A0-971D-447B-8687-9A283158536D}"/>
                </a:ext>
              </a:extLst>
            </p:cNvPr>
            <p:cNvSpPr txBox="1"/>
            <p:nvPr/>
          </p:nvSpPr>
          <p:spPr>
            <a:xfrm>
              <a:off x="8484144" y="1263891"/>
              <a:ext cx="1570473" cy="1107996"/>
            </a:xfrm>
            <a:prstGeom prst="rect">
              <a:avLst/>
            </a:prstGeom>
            <a:noFill/>
          </p:spPr>
          <p:txBody>
            <a:bodyPr wrap="square" rtlCol="0">
              <a:spAutoFit/>
            </a:bodyPr>
            <a:lstStyle/>
            <a:p>
              <a:pPr defTabSz="457200"/>
              <a:r>
                <a:rPr kumimoji="0" lang="en-US" altLang="ja-JP" sz="1200" dirty="0">
                  <a:solidFill>
                    <a:srgbClr val="00B0F0"/>
                  </a:solidFill>
                  <a:latin typeface="Calibri"/>
                  <a:ea typeface="ＭＳ Ｐゴシック" panose="020B0600070205080204" pitchFamily="50" charset="-128"/>
                </a:rPr>
                <a:t>S</a:t>
              </a:r>
              <a:r>
                <a:rPr kumimoji="0" lang="en-US" altLang="ja-JP" sz="1200" baseline="30000" dirty="0">
                  <a:solidFill>
                    <a:srgbClr val="00B0F0"/>
                  </a:solidFill>
                  <a:latin typeface="Calibri"/>
                  <a:ea typeface="ＭＳ Ｐゴシック" panose="020B0600070205080204" pitchFamily="50" charset="-128"/>
                </a:rPr>
                <a:t>2+</a:t>
              </a:r>
              <a:r>
                <a:rPr kumimoji="0" lang="en-US" altLang="ja-JP" sz="1200" dirty="0">
                  <a:solidFill>
                    <a:srgbClr val="00B0F0"/>
                  </a:solidFill>
                  <a:latin typeface="Calibri"/>
                  <a:ea typeface="ＭＳ Ｐゴシック" panose="020B0600070205080204" pitchFamily="50" charset="-128"/>
                </a:rPr>
                <a:t> 68.0nm</a:t>
              </a:r>
            </a:p>
            <a:p>
              <a:pPr defTabSz="457200"/>
              <a:r>
                <a:rPr kumimoji="0" lang="en-US" altLang="ja-JP" sz="1200" dirty="0">
                  <a:solidFill>
                    <a:srgbClr val="00B050"/>
                  </a:solidFill>
                  <a:latin typeface="Calibri"/>
                  <a:ea typeface="ＭＳ Ｐゴシック" panose="020B0600070205080204" pitchFamily="50" charset="-128"/>
                </a:rPr>
                <a:t>O</a:t>
              </a:r>
              <a:r>
                <a:rPr kumimoji="0" lang="en-US" altLang="ja-JP" sz="1200" baseline="30000" dirty="0">
                  <a:solidFill>
                    <a:srgbClr val="00B050"/>
                  </a:solidFill>
                  <a:latin typeface="Calibri"/>
                  <a:ea typeface="ＭＳ Ｐゴシック" panose="020B0600070205080204" pitchFamily="50" charset="-128"/>
                </a:rPr>
                <a:t>+</a:t>
              </a:r>
              <a:r>
                <a:rPr kumimoji="0" lang="en-US" altLang="ja-JP" sz="1200" dirty="0">
                  <a:solidFill>
                    <a:srgbClr val="00B050"/>
                  </a:solidFill>
                  <a:latin typeface="Calibri"/>
                  <a:ea typeface="ＭＳ Ｐゴシック" panose="020B0600070205080204" pitchFamily="50" charset="-128"/>
                </a:rPr>
                <a:t> 83.4nm</a:t>
              </a:r>
              <a:endParaRPr lang="ja-JP" altLang="en-US" sz="1200" dirty="0">
                <a:solidFill>
                  <a:srgbClr val="00B050"/>
                </a:solidFill>
                <a:latin typeface="Calibri"/>
                <a:ea typeface="ＭＳ Ｐゴシック" panose="020B0600070205080204" pitchFamily="50" charset="-128"/>
              </a:endParaRPr>
            </a:p>
            <a:p>
              <a:pPr defTabSz="457200"/>
              <a:r>
                <a:rPr lang="en-US" altLang="ja-JP" sz="1200" dirty="0">
                  <a:solidFill>
                    <a:prstClr val="black"/>
                  </a:solidFill>
                  <a:latin typeface="Calibri"/>
                  <a:ea typeface="ＭＳ Ｐゴシック" panose="020B0600070205080204" pitchFamily="50" charset="-128"/>
                </a:rPr>
                <a:t>S</a:t>
              </a:r>
              <a:r>
                <a:rPr lang="en-US" altLang="ja-JP" sz="1200" baseline="30000" dirty="0">
                  <a:solidFill>
                    <a:prstClr val="black"/>
                  </a:solidFill>
                  <a:latin typeface="Calibri"/>
                  <a:ea typeface="ＭＳ Ｐゴシック" panose="020B0600070205080204" pitchFamily="50" charset="-128"/>
                </a:rPr>
                <a:t>+</a:t>
              </a:r>
              <a:r>
                <a:rPr lang="en-US" altLang="ja-JP" sz="1200" dirty="0">
                  <a:solidFill>
                    <a:prstClr val="black"/>
                  </a:solidFill>
                  <a:latin typeface="Calibri"/>
                  <a:ea typeface="ＭＳ Ｐゴシック" panose="020B0600070205080204" pitchFamily="50" charset="-128"/>
                </a:rPr>
                <a:t> 76.5nm</a:t>
              </a:r>
              <a:br>
                <a:rPr kumimoji="0" lang="en-US" altLang="ja-JP" sz="1200" dirty="0">
                  <a:solidFill>
                    <a:prstClr val="black"/>
                  </a:solidFill>
                  <a:latin typeface="Calibri"/>
                  <a:ea typeface="ＭＳ Ｐゴシック" panose="020B0600070205080204" pitchFamily="50" charset="-128"/>
                </a:rPr>
              </a:br>
              <a:r>
                <a:rPr lang="en-US" altLang="ja-JP" sz="1200" dirty="0">
                  <a:solidFill>
                    <a:srgbClr val="FF0000"/>
                  </a:solidFill>
                  <a:latin typeface="Calibri"/>
                  <a:ea typeface="ＭＳ Ｐゴシック" panose="020B0600070205080204" pitchFamily="50" charset="-128"/>
                </a:rPr>
                <a:t>S</a:t>
              </a:r>
              <a:r>
                <a:rPr lang="en-US" altLang="ja-JP" sz="1200" baseline="30000" dirty="0">
                  <a:solidFill>
                    <a:srgbClr val="FF0000"/>
                  </a:solidFill>
                  <a:latin typeface="Calibri"/>
                  <a:ea typeface="ＭＳ Ｐゴシック" panose="020B0600070205080204" pitchFamily="50" charset="-128"/>
                </a:rPr>
                <a:t>3+</a:t>
              </a:r>
              <a:r>
                <a:rPr lang="en-US" altLang="ja-JP" sz="1200" dirty="0">
                  <a:solidFill>
                    <a:srgbClr val="FF0000"/>
                  </a:solidFill>
                  <a:latin typeface="Calibri"/>
                  <a:ea typeface="ＭＳ Ｐゴシック" panose="020B0600070205080204" pitchFamily="50" charset="-128"/>
                </a:rPr>
                <a:t> 65.7nm</a:t>
              </a:r>
            </a:p>
          </p:txBody>
        </p:sp>
        <p:sp>
          <p:nvSpPr>
            <p:cNvPr id="12" name="テキスト ボックス 11">
              <a:extLst>
                <a:ext uri="{FF2B5EF4-FFF2-40B4-BE49-F238E27FC236}">
                  <a16:creationId xmlns:a16="http://schemas.microsoft.com/office/drawing/2014/main" id="{8404444B-0B4E-4035-A096-2A670EF7211A}"/>
                </a:ext>
              </a:extLst>
            </p:cNvPr>
            <p:cNvSpPr txBox="1"/>
            <p:nvPr/>
          </p:nvSpPr>
          <p:spPr>
            <a:xfrm>
              <a:off x="1695261" y="6176456"/>
              <a:ext cx="7472168" cy="615553"/>
            </a:xfrm>
            <a:prstGeom prst="rect">
              <a:avLst/>
            </a:prstGeom>
            <a:noFill/>
          </p:spPr>
          <p:txBody>
            <a:bodyPr wrap="square" rtlCol="0">
              <a:spAutoFit/>
            </a:bodyPr>
            <a:lstStyle/>
            <a:p>
              <a:pPr defTabSz="457200"/>
              <a:r>
                <a:rPr lang="ja-JP" altLang="en-US" sz="1200" dirty="0">
                  <a:solidFill>
                    <a:prstClr val="black"/>
                  </a:solidFill>
                  <a:latin typeface="Calibri"/>
                  <a:ea typeface="ＭＳ Ｐゴシック" panose="020B0600070205080204" pitchFamily="50" charset="-128"/>
                </a:rPr>
                <a:t>　　　　　　           </a:t>
              </a:r>
              <a:r>
                <a:rPr lang="en-US" altLang="ja-JP" sz="1200" dirty="0">
                  <a:solidFill>
                    <a:prstClr val="black"/>
                  </a:solidFill>
                  <a:latin typeface="Calibri"/>
                  <a:ea typeface="ＭＳ Ｐゴシック" panose="020B0600070205080204" pitchFamily="50" charset="-128"/>
                </a:rPr>
                <a:t>Jan                   Feb               Mar                Apr              May</a:t>
              </a:r>
            </a:p>
            <a:p>
              <a:pPr defTabSz="457200"/>
              <a:r>
                <a:rPr lang="en-US" altLang="ja-JP" sz="1200" dirty="0">
                  <a:solidFill>
                    <a:prstClr val="black"/>
                  </a:solidFill>
                  <a:latin typeface="Calibri"/>
                  <a:ea typeface="ＭＳ Ｐゴシック" panose="020B0600070205080204" pitchFamily="50" charset="-128"/>
                </a:rPr>
                <a:t>DOY                           1                     32                 60                   91               </a:t>
              </a:r>
              <a:endParaRPr lang="ja-JP" altLang="en-US" sz="1200" dirty="0">
                <a:solidFill>
                  <a:prstClr val="black"/>
                </a:solidFill>
                <a:latin typeface="Calibri"/>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5DB23A5C-403F-479F-B08B-E42D9C1216AE}"/>
                </a:ext>
              </a:extLst>
            </p:cNvPr>
            <p:cNvSpPr txBox="1"/>
            <p:nvPr/>
          </p:nvSpPr>
          <p:spPr>
            <a:xfrm>
              <a:off x="-287579" y="1479808"/>
              <a:ext cx="1385247" cy="400109"/>
            </a:xfrm>
            <a:prstGeom prst="rect">
              <a:avLst/>
            </a:prstGeom>
            <a:noFill/>
          </p:spPr>
          <p:txBody>
            <a:bodyPr wrap="square" rtlCol="0">
              <a:spAutoFit/>
            </a:bodyPr>
            <a:lstStyle/>
            <a:p>
              <a:pPr defTabSz="457200"/>
              <a:r>
                <a:rPr kumimoji="0" lang="en-US" altLang="ja-JP" sz="1350" dirty="0">
                  <a:solidFill>
                    <a:prstClr val="black"/>
                  </a:solidFill>
                  <a:latin typeface="Calibri"/>
                  <a:ea typeface="ＭＳ Ｐゴシック" panose="020B0600070205080204" pitchFamily="50" charset="-128"/>
                </a:rPr>
                <a:t>Intensity</a:t>
              </a:r>
              <a:r>
                <a:rPr lang="en-US" altLang="ja-JP" sz="1350" dirty="0">
                  <a:solidFill>
                    <a:prstClr val="black"/>
                  </a:solidFill>
                  <a:latin typeface="Calibri"/>
                  <a:ea typeface="ＭＳ Ｐゴシック" panose="020B0600070205080204" pitchFamily="50" charset="-128"/>
                </a:rPr>
                <a:t>[R]</a:t>
              </a:r>
              <a:endParaRPr lang="ja-JP" altLang="en-US" sz="1350" dirty="0">
                <a:solidFill>
                  <a:prstClr val="black"/>
                </a:solidFill>
                <a:latin typeface="Calibri"/>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1EB07F4F-BF21-409C-B860-4EC7A4C9D4C1}"/>
                </a:ext>
              </a:extLst>
            </p:cNvPr>
            <p:cNvSpPr txBox="1"/>
            <p:nvPr/>
          </p:nvSpPr>
          <p:spPr>
            <a:xfrm>
              <a:off x="-817976" y="2371887"/>
              <a:ext cx="2134233" cy="677108"/>
            </a:xfrm>
            <a:prstGeom prst="rect">
              <a:avLst/>
            </a:prstGeom>
            <a:noFill/>
          </p:spPr>
          <p:txBody>
            <a:bodyPr wrap="square" rtlCol="0">
              <a:spAutoFit/>
            </a:bodyPr>
            <a:lstStyle/>
            <a:p>
              <a:pPr defTabSz="457200"/>
              <a:r>
                <a:rPr kumimoji="0" lang="en-US" altLang="ja-JP" sz="1350" dirty="0">
                  <a:solidFill>
                    <a:prstClr val="black"/>
                  </a:solidFill>
                  <a:latin typeface="Calibri"/>
                  <a:ea typeface="ＭＳ Ｐゴシック" panose="020B0600070205080204" pitchFamily="50" charset="-128"/>
                </a:rPr>
                <a:t>Proxy</a:t>
              </a:r>
              <a:r>
                <a:rPr kumimoji="0" lang="ja-JP" altLang="en-US" sz="1350" dirty="0">
                  <a:solidFill>
                    <a:prstClr val="black"/>
                  </a:solidFill>
                  <a:latin typeface="Calibri"/>
                  <a:ea typeface="ＭＳ Ｐゴシック" panose="020B0600070205080204" pitchFamily="50" charset="-128"/>
                </a:rPr>
                <a:t> </a:t>
              </a:r>
              <a:r>
                <a:rPr kumimoji="0" lang="en-US" altLang="ja-JP" sz="1350" dirty="0">
                  <a:solidFill>
                    <a:prstClr val="black"/>
                  </a:solidFill>
                  <a:latin typeface="Calibri"/>
                  <a:ea typeface="ＭＳ Ｐゴシック" panose="020B0600070205080204" pitchFamily="50" charset="-128"/>
                </a:rPr>
                <a:t>of</a:t>
              </a:r>
              <a:r>
                <a:rPr kumimoji="0" lang="ja-JP" altLang="en-US" sz="1350" dirty="0">
                  <a:solidFill>
                    <a:prstClr val="black"/>
                  </a:solidFill>
                  <a:latin typeface="Calibri"/>
                  <a:ea typeface="ＭＳ Ｐゴシック" panose="020B0600070205080204" pitchFamily="50" charset="-128"/>
                </a:rPr>
                <a:t> </a:t>
              </a:r>
              <a:r>
                <a:rPr kumimoji="0" lang="en-US" altLang="ja-JP" sz="1350" dirty="0">
                  <a:solidFill>
                    <a:prstClr val="black"/>
                  </a:solidFill>
                  <a:latin typeface="Calibri"/>
                  <a:ea typeface="ＭＳ Ｐゴシック" panose="020B0600070205080204" pitchFamily="50" charset="-128"/>
                </a:rPr>
                <a:t>Thermal electron Temp: </a:t>
              </a:r>
              <a:r>
                <a:rPr kumimoji="0" lang="en-US" altLang="ja-JP" sz="1350" dirty="0" err="1">
                  <a:solidFill>
                    <a:prstClr val="black"/>
                  </a:solidFill>
                  <a:latin typeface="Calibri"/>
                  <a:ea typeface="ＭＳ Ｐゴシック" panose="020B0600070205080204" pitchFamily="50" charset="-128"/>
                </a:rPr>
                <a:t>Te</a:t>
              </a:r>
              <a:endParaRPr lang="ja-JP" altLang="en-US" sz="1350" dirty="0">
                <a:solidFill>
                  <a:prstClr val="black"/>
                </a:solidFill>
                <a:latin typeface="Calibri"/>
                <a:ea typeface="ＭＳ Ｐゴシック" panose="020B0600070205080204" pitchFamily="50" charset="-128"/>
              </a:endParaRPr>
            </a:p>
          </p:txBody>
        </p:sp>
        <p:sp>
          <p:nvSpPr>
            <p:cNvPr id="15" name="正方形/長方形 14">
              <a:extLst>
                <a:ext uri="{FF2B5EF4-FFF2-40B4-BE49-F238E27FC236}">
                  <a16:creationId xmlns:a16="http://schemas.microsoft.com/office/drawing/2014/main" id="{7EF88CD0-83BA-4D2C-BB4B-8D44DCE63505}"/>
                </a:ext>
              </a:extLst>
            </p:cNvPr>
            <p:cNvSpPr/>
            <p:nvPr/>
          </p:nvSpPr>
          <p:spPr>
            <a:xfrm>
              <a:off x="-817976" y="3265753"/>
              <a:ext cx="2603961" cy="677108"/>
            </a:xfrm>
            <a:prstGeom prst="rect">
              <a:avLst/>
            </a:prstGeom>
          </p:spPr>
          <p:txBody>
            <a:bodyPr wrap="none">
              <a:spAutoFit/>
            </a:bodyPr>
            <a:lstStyle/>
            <a:p>
              <a:pPr defTabSz="457200"/>
              <a:r>
                <a:rPr kumimoji="0" lang="en-US" altLang="ja-JP" sz="1350" dirty="0">
                  <a:solidFill>
                    <a:prstClr val="black"/>
                  </a:solidFill>
                  <a:latin typeface="Calibri"/>
                  <a:ea typeface="ＭＳ Ｐゴシック" panose="020B0600070205080204" pitchFamily="50" charset="-128"/>
                </a:rPr>
                <a:t>Proxy</a:t>
              </a:r>
              <a:r>
                <a:rPr kumimoji="0" lang="ja-JP" altLang="en-US" sz="1350" dirty="0">
                  <a:solidFill>
                    <a:prstClr val="black"/>
                  </a:solidFill>
                  <a:latin typeface="Calibri"/>
                  <a:ea typeface="ＭＳ Ｐゴシック" panose="020B0600070205080204" pitchFamily="50" charset="-128"/>
                </a:rPr>
                <a:t> </a:t>
              </a:r>
              <a:r>
                <a:rPr kumimoji="0" lang="en-US" altLang="ja-JP" sz="1350" dirty="0">
                  <a:solidFill>
                    <a:prstClr val="black"/>
                  </a:solidFill>
                  <a:latin typeface="Calibri"/>
                  <a:ea typeface="ＭＳ Ｐゴシック" panose="020B0600070205080204" pitchFamily="50" charset="-128"/>
                </a:rPr>
                <a:t>of</a:t>
              </a:r>
              <a:r>
                <a:rPr kumimoji="0" lang="ja-JP" altLang="en-US" sz="1350" dirty="0">
                  <a:solidFill>
                    <a:prstClr val="black"/>
                  </a:solidFill>
                  <a:latin typeface="Calibri"/>
                  <a:ea typeface="ＭＳ Ｐゴシック" panose="020B0600070205080204" pitchFamily="50" charset="-128"/>
                </a:rPr>
                <a:t> </a:t>
              </a:r>
              <a:r>
                <a:rPr kumimoji="0" lang="en-US" altLang="ja-JP" sz="1350" dirty="0">
                  <a:solidFill>
                    <a:prstClr val="black"/>
                  </a:solidFill>
                  <a:latin typeface="Calibri"/>
                  <a:ea typeface="ＭＳ Ｐゴシック" panose="020B0600070205080204" pitchFamily="50" charset="-128"/>
                </a:rPr>
                <a:t>Ion Composition</a:t>
              </a:r>
            </a:p>
            <a:p>
              <a:pPr defTabSz="457200"/>
              <a:r>
                <a:rPr kumimoji="0" lang="en-US" altLang="ja-JP" sz="1350" dirty="0">
                  <a:solidFill>
                    <a:prstClr val="black"/>
                  </a:solidFill>
                  <a:latin typeface="Calibri"/>
                  <a:ea typeface="ＭＳ Ｐゴシック" panose="020B0600070205080204" pitchFamily="50" charset="-128"/>
                </a:rPr>
                <a:t> S</a:t>
              </a:r>
              <a:r>
                <a:rPr kumimoji="0" lang="en-US" altLang="ja-JP" sz="1350" baseline="30000" dirty="0">
                  <a:solidFill>
                    <a:prstClr val="black"/>
                  </a:solidFill>
                  <a:latin typeface="Calibri"/>
                  <a:ea typeface="ＭＳ Ｐゴシック" panose="020B0600070205080204" pitchFamily="50" charset="-128"/>
                </a:rPr>
                <a:t>3+</a:t>
              </a:r>
              <a:r>
                <a:rPr kumimoji="0" lang="en-US" altLang="ja-JP" sz="1350" dirty="0">
                  <a:solidFill>
                    <a:prstClr val="black"/>
                  </a:solidFill>
                  <a:latin typeface="Calibri"/>
                  <a:ea typeface="ＭＳ Ｐゴシック" panose="020B0600070205080204" pitchFamily="50" charset="-128"/>
                </a:rPr>
                <a:t>/S</a:t>
              </a:r>
              <a:r>
                <a:rPr kumimoji="0" lang="en-US" altLang="ja-JP" sz="1350" baseline="30000" dirty="0">
                  <a:solidFill>
                    <a:prstClr val="black"/>
                  </a:solidFill>
                  <a:latin typeface="Calibri"/>
                  <a:ea typeface="ＭＳ Ｐゴシック" panose="020B0600070205080204" pitchFamily="50" charset="-128"/>
                </a:rPr>
                <a:t>+</a:t>
              </a:r>
              <a:r>
                <a:rPr kumimoji="0" lang="en-US" altLang="ja-JP" sz="1350" dirty="0">
                  <a:solidFill>
                    <a:prstClr val="black"/>
                  </a:solidFill>
                  <a:latin typeface="Calibri"/>
                  <a:ea typeface="ＭＳ Ｐゴシック" panose="020B0600070205080204" pitchFamily="50" charset="-128"/>
                </a:rPr>
                <a:t> </a:t>
              </a:r>
              <a:endParaRPr kumimoji="0" lang="ja-JP" altLang="en-US" sz="1350" dirty="0">
                <a:solidFill>
                  <a:prstClr val="black"/>
                </a:solidFill>
                <a:latin typeface="Calibri"/>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BE7FF612-06AB-4023-BF71-DC0778A4FBD1}"/>
                </a:ext>
              </a:extLst>
            </p:cNvPr>
            <p:cNvSpPr txBox="1"/>
            <p:nvPr/>
          </p:nvSpPr>
          <p:spPr>
            <a:xfrm>
              <a:off x="8409746" y="3942861"/>
              <a:ext cx="1254299" cy="400109"/>
            </a:xfrm>
            <a:prstGeom prst="rect">
              <a:avLst/>
            </a:prstGeom>
            <a:noFill/>
          </p:spPr>
          <p:txBody>
            <a:bodyPr wrap="square" rtlCol="0">
              <a:spAutoFit/>
            </a:bodyPr>
            <a:lstStyle/>
            <a:p>
              <a:pPr defTabSz="457200"/>
              <a:r>
                <a:rPr lang="en-US" altLang="ja-JP" sz="1350" dirty="0" err="1">
                  <a:solidFill>
                    <a:srgbClr val="FF0000"/>
                  </a:solidFill>
                  <a:latin typeface="Calibri"/>
                  <a:ea typeface="ＭＳ Ｐゴシック" panose="020B0600070205080204" pitchFamily="50" charset="-128"/>
                </a:rPr>
                <a:t>Te</a:t>
              </a:r>
              <a:endParaRPr lang="ja-JP" altLang="en-US" sz="1350" dirty="0">
                <a:solidFill>
                  <a:srgbClr val="FF0000"/>
                </a:solidFill>
                <a:latin typeface="Calibri"/>
                <a:ea typeface="ＭＳ Ｐゴシック" panose="020B0600070205080204" pitchFamily="50" charset="-128"/>
              </a:endParaRPr>
            </a:p>
          </p:txBody>
        </p:sp>
        <p:sp>
          <p:nvSpPr>
            <p:cNvPr id="19" name="正方形/長方形 18">
              <a:extLst>
                <a:ext uri="{FF2B5EF4-FFF2-40B4-BE49-F238E27FC236}">
                  <a16:creationId xmlns:a16="http://schemas.microsoft.com/office/drawing/2014/main" id="{1BE519AC-85B7-4BCB-A3C0-0DD5CDC6F2E9}"/>
                </a:ext>
              </a:extLst>
            </p:cNvPr>
            <p:cNvSpPr/>
            <p:nvPr/>
          </p:nvSpPr>
          <p:spPr>
            <a:xfrm>
              <a:off x="8447030" y="4205808"/>
              <a:ext cx="831852" cy="400109"/>
            </a:xfrm>
            <a:prstGeom prst="rect">
              <a:avLst/>
            </a:prstGeom>
          </p:spPr>
          <p:txBody>
            <a:bodyPr wrap="none">
              <a:spAutoFit/>
            </a:bodyPr>
            <a:lstStyle/>
            <a:p>
              <a:pPr defTabSz="457200"/>
              <a:r>
                <a:rPr kumimoji="0" lang="en-US" altLang="ja-JP" sz="1350" dirty="0">
                  <a:solidFill>
                    <a:prstClr val="black"/>
                  </a:solidFill>
                  <a:latin typeface="Calibri"/>
                  <a:ea typeface="ＭＳ Ｐゴシック" panose="020B0600070205080204" pitchFamily="50" charset="-128"/>
                </a:rPr>
                <a:t>S</a:t>
              </a:r>
              <a:r>
                <a:rPr kumimoji="0" lang="en-US" altLang="ja-JP" sz="1350" baseline="30000" dirty="0">
                  <a:solidFill>
                    <a:prstClr val="black"/>
                  </a:solidFill>
                  <a:latin typeface="Calibri"/>
                  <a:ea typeface="ＭＳ Ｐゴシック" panose="020B0600070205080204" pitchFamily="50" charset="-128"/>
                </a:rPr>
                <a:t>3+</a:t>
              </a:r>
              <a:r>
                <a:rPr kumimoji="0" lang="en-US" altLang="ja-JP" sz="1350" dirty="0">
                  <a:solidFill>
                    <a:prstClr val="black"/>
                  </a:solidFill>
                  <a:latin typeface="Calibri"/>
                  <a:ea typeface="ＭＳ Ｐゴシック" panose="020B0600070205080204" pitchFamily="50" charset="-128"/>
                </a:rPr>
                <a:t>/S</a:t>
              </a:r>
              <a:r>
                <a:rPr kumimoji="0" lang="en-US" altLang="ja-JP" sz="1350" baseline="30000" dirty="0">
                  <a:solidFill>
                    <a:prstClr val="black"/>
                  </a:solidFill>
                  <a:latin typeface="Calibri"/>
                  <a:ea typeface="ＭＳ Ｐゴシック" panose="020B0600070205080204" pitchFamily="50" charset="-128"/>
                </a:rPr>
                <a:t>+</a:t>
              </a:r>
              <a:r>
                <a:rPr kumimoji="0" lang="en-US" altLang="ja-JP" sz="1350" dirty="0">
                  <a:solidFill>
                    <a:prstClr val="black"/>
                  </a:solidFill>
                  <a:latin typeface="Calibri"/>
                  <a:ea typeface="ＭＳ Ｐゴシック" panose="020B0600070205080204" pitchFamily="50" charset="-128"/>
                </a:rPr>
                <a:t> </a:t>
              </a:r>
              <a:endParaRPr kumimoji="0" lang="ja-JP" altLang="en-US" sz="1350" dirty="0">
                <a:solidFill>
                  <a:prstClr val="black"/>
                </a:solidFill>
                <a:latin typeface="Calibri"/>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D6908F11-4A19-47DD-8FEC-284D496F0B01}"/>
                </a:ext>
              </a:extLst>
            </p:cNvPr>
            <p:cNvSpPr txBox="1"/>
            <p:nvPr/>
          </p:nvSpPr>
          <p:spPr>
            <a:xfrm>
              <a:off x="8461917" y="4733065"/>
              <a:ext cx="1254299" cy="400109"/>
            </a:xfrm>
            <a:prstGeom prst="rect">
              <a:avLst/>
            </a:prstGeom>
            <a:noFill/>
          </p:spPr>
          <p:txBody>
            <a:bodyPr wrap="square" rtlCol="0">
              <a:spAutoFit/>
            </a:bodyPr>
            <a:lstStyle/>
            <a:p>
              <a:pPr defTabSz="457200"/>
              <a:r>
                <a:rPr lang="en-US" altLang="ja-JP" sz="1350" dirty="0" err="1">
                  <a:solidFill>
                    <a:srgbClr val="FF0000"/>
                  </a:solidFill>
                  <a:latin typeface="Calibri"/>
                  <a:ea typeface="ＭＳ Ｐゴシック" panose="020B0600070205080204" pitchFamily="50" charset="-128"/>
                </a:rPr>
                <a:t>Te</a:t>
              </a:r>
              <a:endParaRPr lang="ja-JP" altLang="en-US" sz="1350" dirty="0">
                <a:solidFill>
                  <a:srgbClr val="FF0000"/>
                </a:solidFill>
                <a:latin typeface="Calibri"/>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F0DA79C7-2193-4B91-A603-AC5496BFE629}"/>
                </a:ext>
              </a:extLst>
            </p:cNvPr>
            <p:cNvSpPr/>
            <p:nvPr/>
          </p:nvSpPr>
          <p:spPr>
            <a:xfrm>
              <a:off x="8461917" y="4997005"/>
              <a:ext cx="831852" cy="400109"/>
            </a:xfrm>
            <a:prstGeom prst="rect">
              <a:avLst/>
            </a:prstGeom>
          </p:spPr>
          <p:txBody>
            <a:bodyPr wrap="none">
              <a:spAutoFit/>
            </a:bodyPr>
            <a:lstStyle/>
            <a:p>
              <a:pPr defTabSz="457200"/>
              <a:r>
                <a:rPr kumimoji="0" lang="en-US" altLang="ja-JP" sz="1350" dirty="0">
                  <a:solidFill>
                    <a:prstClr val="black"/>
                  </a:solidFill>
                  <a:latin typeface="Calibri"/>
                  <a:ea typeface="ＭＳ Ｐゴシック" panose="020B0600070205080204" pitchFamily="50" charset="-128"/>
                </a:rPr>
                <a:t>S</a:t>
              </a:r>
              <a:r>
                <a:rPr kumimoji="0" lang="en-US" altLang="ja-JP" sz="1350" baseline="30000" dirty="0">
                  <a:solidFill>
                    <a:prstClr val="black"/>
                  </a:solidFill>
                  <a:latin typeface="Calibri"/>
                  <a:ea typeface="ＭＳ Ｐゴシック" panose="020B0600070205080204" pitchFamily="50" charset="-128"/>
                </a:rPr>
                <a:t>3+</a:t>
              </a:r>
              <a:r>
                <a:rPr kumimoji="0" lang="en-US" altLang="ja-JP" sz="1350" dirty="0">
                  <a:solidFill>
                    <a:prstClr val="black"/>
                  </a:solidFill>
                  <a:latin typeface="Calibri"/>
                  <a:ea typeface="ＭＳ Ｐゴシック" panose="020B0600070205080204" pitchFamily="50" charset="-128"/>
                </a:rPr>
                <a:t>/S</a:t>
              </a:r>
              <a:r>
                <a:rPr kumimoji="0" lang="en-US" altLang="ja-JP" sz="1350" baseline="30000" dirty="0">
                  <a:solidFill>
                    <a:prstClr val="black"/>
                  </a:solidFill>
                  <a:latin typeface="Calibri"/>
                  <a:ea typeface="ＭＳ Ｐゴシック" panose="020B0600070205080204" pitchFamily="50" charset="-128"/>
                </a:rPr>
                <a:t>+</a:t>
              </a:r>
              <a:r>
                <a:rPr kumimoji="0" lang="en-US" altLang="ja-JP" sz="1350" dirty="0">
                  <a:solidFill>
                    <a:prstClr val="black"/>
                  </a:solidFill>
                  <a:latin typeface="Calibri"/>
                  <a:ea typeface="ＭＳ Ｐゴシック" panose="020B0600070205080204" pitchFamily="50" charset="-128"/>
                </a:rPr>
                <a:t> </a:t>
              </a:r>
              <a:endParaRPr kumimoji="0" lang="ja-JP" altLang="en-US" sz="1350" dirty="0">
                <a:solidFill>
                  <a:prstClr val="black"/>
                </a:solidFill>
                <a:latin typeface="Calibri"/>
                <a:ea typeface="ＭＳ Ｐゴシック" panose="020B0600070205080204" pitchFamily="50" charset="-128"/>
              </a:endParaRPr>
            </a:p>
          </p:txBody>
        </p:sp>
      </p:grpSp>
      <p:sp>
        <p:nvSpPr>
          <p:cNvPr id="24" name="テキスト ボックス 23">
            <a:extLst>
              <a:ext uri="{FF2B5EF4-FFF2-40B4-BE49-F238E27FC236}">
                <a16:creationId xmlns:a16="http://schemas.microsoft.com/office/drawing/2014/main" id="{828986F0-01F8-4CF5-86BE-BD3BE1C34BBA}"/>
              </a:ext>
            </a:extLst>
          </p:cNvPr>
          <p:cNvSpPr txBox="1"/>
          <p:nvPr/>
        </p:nvSpPr>
        <p:spPr>
          <a:xfrm>
            <a:off x="5866441" y="2203219"/>
            <a:ext cx="1608325" cy="300082"/>
          </a:xfrm>
          <a:prstGeom prst="rect">
            <a:avLst/>
          </a:prstGeom>
          <a:noFill/>
        </p:spPr>
        <p:txBody>
          <a:bodyPr wrap="none" rtlCol="0">
            <a:spAutoFit/>
          </a:bodyPr>
          <a:lstStyle/>
          <a:p>
            <a:pPr defTabSz="457200"/>
            <a:r>
              <a:rPr kumimoji="0" lang="en-US" altLang="ja-JP" sz="1350" dirty="0">
                <a:solidFill>
                  <a:prstClr val="black"/>
                </a:solidFill>
                <a:latin typeface="Calibri"/>
                <a:ea typeface="ＭＳ Ｐゴシック" panose="020B0600070205080204" pitchFamily="50" charset="-128"/>
              </a:rPr>
              <a:t>&lt;</a:t>
            </a:r>
            <a:r>
              <a:rPr kumimoji="0" lang="en-US" altLang="ja-JP" sz="1350" dirty="0" err="1">
                <a:solidFill>
                  <a:prstClr val="black"/>
                </a:solidFill>
                <a:latin typeface="Calibri"/>
                <a:ea typeface="ＭＳ Ｐゴシック" panose="020B0600070205080204" pitchFamily="50" charset="-128"/>
              </a:rPr>
              <a:t>Pillan</a:t>
            </a:r>
            <a:r>
              <a:rPr kumimoji="0" lang="en-US" altLang="ja-JP" sz="1350" dirty="0">
                <a:solidFill>
                  <a:prstClr val="black"/>
                </a:solidFill>
                <a:latin typeface="Calibri"/>
                <a:ea typeface="ＭＳ Ｐゴシック" panose="020B0600070205080204" pitchFamily="50" charset="-128"/>
              </a:rPr>
              <a:t>/</a:t>
            </a:r>
            <a:r>
              <a:rPr kumimoji="0" lang="en-US" altLang="ja-JP" sz="1350" dirty="0" err="1">
                <a:solidFill>
                  <a:prstClr val="black"/>
                </a:solidFill>
                <a:latin typeface="Calibri"/>
                <a:ea typeface="ＭＳ Ｐゴシック" panose="020B0600070205080204" pitchFamily="50" charset="-128"/>
              </a:rPr>
              <a:t>Kurdalagon</a:t>
            </a:r>
            <a:r>
              <a:rPr kumimoji="0" lang="en-US" altLang="ja-JP" sz="1350" dirty="0">
                <a:solidFill>
                  <a:prstClr val="black"/>
                </a:solidFill>
                <a:latin typeface="Calibri"/>
                <a:ea typeface="ＭＳ Ｐゴシック" panose="020B0600070205080204" pitchFamily="50" charset="-128"/>
              </a:rPr>
              <a:t>&gt;</a:t>
            </a:r>
            <a:endParaRPr kumimoji="0" lang="ja-JP" altLang="en-US" sz="1350" dirty="0">
              <a:solidFill>
                <a:prstClr val="black"/>
              </a:solidFill>
              <a:latin typeface="Calibri"/>
              <a:ea typeface="ＭＳ Ｐゴシック" panose="020B0600070205080204" pitchFamily="50" charset="-128"/>
            </a:endParaRPr>
          </a:p>
        </p:txBody>
      </p:sp>
      <p:sp>
        <p:nvSpPr>
          <p:cNvPr id="25" name="正方形/長方形 24">
            <a:extLst>
              <a:ext uri="{FF2B5EF4-FFF2-40B4-BE49-F238E27FC236}">
                <a16:creationId xmlns:a16="http://schemas.microsoft.com/office/drawing/2014/main" id="{0580D4EB-4DF8-44A0-BCED-7072DA34EAA7}"/>
              </a:ext>
            </a:extLst>
          </p:cNvPr>
          <p:cNvSpPr/>
          <p:nvPr/>
        </p:nvSpPr>
        <p:spPr>
          <a:xfrm>
            <a:off x="5628101" y="2895567"/>
            <a:ext cx="2088107" cy="5677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1350">
              <a:solidFill>
                <a:prstClr val="white"/>
              </a:solidFill>
              <a:latin typeface="Calibri"/>
              <a:ea typeface="ＭＳ Ｐゴシック" panose="020B0600070205080204" pitchFamily="50" charset="-128"/>
            </a:endParaRPr>
          </a:p>
        </p:txBody>
      </p:sp>
      <p:sp>
        <p:nvSpPr>
          <p:cNvPr id="26" name="正方形/長方形 25">
            <a:extLst>
              <a:ext uri="{FF2B5EF4-FFF2-40B4-BE49-F238E27FC236}">
                <a16:creationId xmlns:a16="http://schemas.microsoft.com/office/drawing/2014/main" id="{FB7FAA7F-B5E9-4667-BDCC-8A02A88C5396}"/>
              </a:ext>
            </a:extLst>
          </p:cNvPr>
          <p:cNvSpPr/>
          <p:nvPr/>
        </p:nvSpPr>
        <p:spPr>
          <a:xfrm>
            <a:off x="6277576" y="3034216"/>
            <a:ext cx="322524" cy="300082"/>
          </a:xfrm>
          <a:prstGeom prst="rect">
            <a:avLst/>
          </a:prstGeom>
        </p:spPr>
        <p:txBody>
          <a:bodyPr wrap="none">
            <a:spAutoFit/>
          </a:bodyPr>
          <a:lstStyle/>
          <a:p>
            <a:pPr defTabSz="457200"/>
            <a:r>
              <a:rPr lang="en-US" altLang="ja-JP" sz="1350" dirty="0">
                <a:solidFill>
                  <a:prstClr val="black"/>
                </a:solidFill>
                <a:latin typeface="Calibri"/>
                <a:ea typeface="ＭＳ Ｐゴシック" panose="020B0600070205080204" pitchFamily="50" charset="-128"/>
              </a:rPr>
              <a:t>S</a:t>
            </a:r>
            <a:r>
              <a:rPr lang="en-US" altLang="ja-JP" sz="1350" baseline="30000" dirty="0">
                <a:solidFill>
                  <a:prstClr val="black"/>
                </a:solidFill>
                <a:latin typeface="Calibri"/>
                <a:ea typeface="ＭＳ Ｐゴシック" panose="020B0600070205080204" pitchFamily="50" charset="-128"/>
              </a:rPr>
              <a:t>+</a:t>
            </a:r>
            <a:endParaRPr kumimoji="0" lang="ja-JP" altLang="en-US" sz="1350" dirty="0">
              <a:solidFill>
                <a:prstClr val="black"/>
              </a:solidFill>
              <a:latin typeface="Calibri"/>
              <a:ea typeface="ＭＳ Ｐゴシック" panose="020B0600070205080204" pitchFamily="50" charset="-128"/>
            </a:endParaRPr>
          </a:p>
        </p:txBody>
      </p:sp>
      <p:sp>
        <p:nvSpPr>
          <p:cNvPr id="27" name="正方形/長方形 26">
            <a:extLst>
              <a:ext uri="{FF2B5EF4-FFF2-40B4-BE49-F238E27FC236}">
                <a16:creationId xmlns:a16="http://schemas.microsoft.com/office/drawing/2014/main" id="{F88BB7A4-E481-4153-BAAF-4AEF83AB4DC8}"/>
              </a:ext>
            </a:extLst>
          </p:cNvPr>
          <p:cNvSpPr/>
          <p:nvPr/>
        </p:nvSpPr>
        <p:spPr>
          <a:xfrm>
            <a:off x="7175836" y="3222435"/>
            <a:ext cx="418704" cy="300082"/>
          </a:xfrm>
          <a:prstGeom prst="rect">
            <a:avLst/>
          </a:prstGeom>
        </p:spPr>
        <p:txBody>
          <a:bodyPr wrap="none">
            <a:spAutoFit/>
          </a:bodyPr>
          <a:lstStyle/>
          <a:p>
            <a:pPr defTabSz="457200"/>
            <a:r>
              <a:rPr lang="en-US" altLang="ja-JP" sz="1350" dirty="0">
                <a:solidFill>
                  <a:srgbClr val="FF0000"/>
                </a:solidFill>
                <a:latin typeface="Calibri"/>
                <a:ea typeface="ＭＳ Ｐゴシック" panose="020B0600070205080204" pitchFamily="50" charset="-128"/>
              </a:rPr>
              <a:t>S</a:t>
            </a:r>
            <a:r>
              <a:rPr lang="en-US" altLang="ja-JP" sz="1350" baseline="30000" dirty="0">
                <a:solidFill>
                  <a:srgbClr val="FF0000"/>
                </a:solidFill>
                <a:latin typeface="Calibri"/>
                <a:ea typeface="ＭＳ Ｐゴシック" panose="020B0600070205080204" pitchFamily="50" charset="-128"/>
              </a:rPr>
              <a:t>3+</a:t>
            </a:r>
            <a:r>
              <a:rPr lang="en-US" altLang="ja-JP" sz="1350" dirty="0">
                <a:solidFill>
                  <a:srgbClr val="FF0000"/>
                </a:solidFill>
                <a:latin typeface="Calibri"/>
                <a:ea typeface="ＭＳ Ｐゴシック" panose="020B0600070205080204" pitchFamily="50" charset="-128"/>
              </a:rPr>
              <a:t> </a:t>
            </a:r>
            <a:endParaRPr kumimoji="0" lang="ja-JP" altLang="en-US" sz="1350" dirty="0">
              <a:solidFill>
                <a:prstClr val="black"/>
              </a:solidFill>
              <a:latin typeface="Calibri"/>
              <a:ea typeface="ＭＳ Ｐゴシック" panose="020B0600070205080204" pitchFamily="50" charset="-128"/>
            </a:endParaRPr>
          </a:p>
        </p:txBody>
      </p:sp>
      <p:sp>
        <p:nvSpPr>
          <p:cNvPr id="29" name="四角形: 角を丸くする 28">
            <a:extLst>
              <a:ext uri="{FF2B5EF4-FFF2-40B4-BE49-F238E27FC236}">
                <a16:creationId xmlns:a16="http://schemas.microsoft.com/office/drawing/2014/main" id="{4E703697-CA65-4610-85E9-B8080A70898A}"/>
              </a:ext>
            </a:extLst>
          </p:cNvPr>
          <p:cNvSpPr/>
          <p:nvPr/>
        </p:nvSpPr>
        <p:spPr>
          <a:xfrm>
            <a:off x="6990043" y="3596720"/>
            <a:ext cx="1182238" cy="42174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1350">
              <a:solidFill>
                <a:prstClr val="white"/>
              </a:solidFill>
              <a:latin typeface="Calibri"/>
              <a:ea typeface="ＭＳ Ｐゴシック" panose="020B0600070205080204" pitchFamily="50" charset="-128"/>
            </a:endParaRPr>
          </a:p>
        </p:txBody>
      </p:sp>
      <p:sp>
        <p:nvSpPr>
          <p:cNvPr id="30" name="四角形: 角を丸くする 29">
            <a:extLst>
              <a:ext uri="{FF2B5EF4-FFF2-40B4-BE49-F238E27FC236}">
                <a16:creationId xmlns:a16="http://schemas.microsoft.com/office/drawing/2014/main" id="{E623F31B-A59C-4C8D-BC8A-8804116B7EAA}"/>
              </a:ext>
            </a:extLst>
          </p:cNvPr>
          <p:cNvSpPr/>
          <p:nvPr/>
        </p:nvSpPr>
        <p:spPr>
          <a:xfrm>
            <a:off x="6940570" y="4709376"/>
            <a:ext cx="1182238" cy="16254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sz="1350">
              <a:solidFill>
                <a:prstClr val="white"/>
              </a:solidFill>
              <a:latin typeface="Calibri"/>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F8771A82-C82C-4CE0-85ED-6F42CF24ADC7}"/>
              </a:ext>
            </a:extLst>
          </p:cNvPr>
          <p:cNvSpPr/>
          <p:nvPr/>
        </p:nvSpPr>
        <p:spPr>
          <a:xfrm>
            <a:off x="2222123" y="4749458"/>
            <a:ext cx="1806594" cy="507831"/>
          </a:xfrm>
          <a:prstGeom prst="rect">
            <a:avLst/>
          </a:prstGeom>
        </p:spPr>
        <p:txBody>
          <a:bodyPr wrap="square">
            <a:spAutoFit/>
          </a:bodyPr>
          <a:lstStyle/>
          <a:p>
            <a:pPr defTabSz="457200"/>
            <a:r>
              <a:rPr kumimoji="0" lang="en-US" altLang="ja-JP" sz="1350" dirty="0">
                <a:solidFill>
                  <a:prstClr val="black"/>
                </a:solidFill>
                <a:latin typeface="Calibri"/>
                <a:ea typeface="ＭＳ Ｐゴシック" panose="020B0600070205080204" pitchFamily="50" charset="-128"/>
              </a:rPr>
              <a:t>Amplitude of the azimuthal modulation</a:t>
            </a:r>
          </a:p>
        </p:txBody>
      </p:sp>
      <p:sp>
        <p:nvSpPr>
          <p:cNvPr id="34" name="正方形/長方形 33">
            <a:extLst>
              <a:ext uri="{FF2B5EF4-FFF2-40B4-BE49-F238E27FC236}">
                <a16:creationId xmlns:a16="http://schemas.microsoft.com/office/drawing/2014/main" id="{D5194731-4249-4387-A234-39417A84C49B}"/>
              </a:ext>
            </a:extLst>
          </p:cNvPr>
          <p:cNvSpPr/>
          <p:nvPr/>
        </p:nvSpPr>
        <p:spPr>
          <a:xfrm>
            <a:off x="2222123" y="5514581"/>
            <a:ext cx="1806594" cy="507831"/>
          </a:xfrm>
          <a:prstGeom prst="rect">
            <a:avLst/>
          </a:prstGeom>
        </p:spPr>
        <p:txBody>
          <a:bodyPr wrap="square">
            <a:spAutoFit/>
          </a:bodyPr>
          <a:lstStyle/>
          <a:p>
            <a:pPr defTabSz="457200"/>
            <a:r>
              <a:rPr kumimoji="0" lang="en-US" altLang="ja-JP" sz="1350" dirty="0">
                <a:solidFill>
                  <a:prstClr val="black"/>
                </a:solidFill>
                <a:latin typeface="Calibri"/>
                <a:ea typeface="ＭＳ Ｐゴシック" panose="020B0600070205080204" pitchFamily="50" charset="-128"/>
              </a:rPr>
              <a:t>Peak </a:t>
            </a:r>
            <a:r>
              <a:rPr kumimoji="0" lang="en-US" altLang="ja-JP" sz="1350" dirty="0" err="1">
                <a:solidFill>
                  <a:prstClr val="black"/>
                </a:solidFill>
                <a:latin typeface="Calibri"/>
                <a:ea typeface="ＭＳ Ｐゴシック" panose="020B0600070205080204" pitchFamily="50" charset="-128"/>
              </a:rPr>
              <a:t>λ</a:t>
            </a:r>
            <a:r>
              <a:rPr kumimoji="0" lang="en-US" altLang="ja-JP" sz="1050" dirty="0" err="1">
                <a:solidFill>
                  <a:prstClr val="black"/>
                </a:solidFill>
                <a:latin typeface="Calibri"/>
                <a:ea typeface="ＭＳ Ｐゴシック" panose="020B0600070205080204" pitchFamily="50" charset="-128"/>
              </a:rPr>
              <a:t>III</a:t>
            </a:r>
            <a:r>
              <a:rPr kumimoji="0" lang="en-US" altLang="ja-JP" sz="1350" dirty="0">
                <a:solidFill>
                  <a:prstClr val="black"/>
                </a:solidFill>
                <a:latin typeface="Calibri"/>
                <a:ea typeface="ＭＳ Ｐゴシック" panose="020B0600070205080204" pitchFamily="50" charset="-128"/>
              </a:rPr>
              <a:t> of the azimuthal modulation</a:t>
            </a:r>
            <a:endParaRPr kumimoji="0" lang="ja-JP" altLang="en-US" sz="1350" dirty="0">
              <a:solidFill>
                <a:prstClr val="black"/>
              </a:solidFill>
              <a:latin typeface="Calibri"/>
              <a:ea typeface="ＭＳ Ｐゴシック" panose="020B0600070205080204" pitchFamily="50" charset="-128"/>
            </a:endParaRPr>
          </a:p>
        </p:txBody>
      </p:sp>
      <p:sp>
        <p:nvSpPr>
          <p:cNvPr id="35" name="正方形/長方形 34">
            <a:extLst>
              <a:ext uri="{FF2B5EF4-FFF2-40B4-BE49-F238E27FC236}">
                <a16:creationId xmlns:a16="http://schemas.microsoft.com/office/drawing/2014/main" id="{7AC5A65B-115A-465A-BFC6-B3137CF7A4C4}"/>
              </a:ext>
            </a:extLst>
          </p:cNvPr>
          <p:cNvSpPr/>
          <p:nvPr/>
        </p:nvSpPr>
        <p:spPr>
          <a:xfrm>
            <a:off x="2167093" y="1446623"/>
            <a:ext cx="7829650" cy="738664"/>
          </a:xfrm>
          <a:prstGeom prst="rect">
            <a:avLst/>
          </a:prstGeom>
        </p:spPr>
        <p:txBody>
          <a:bodyPr wrap="square">
            <a:spAutoFit/>
          </a:bodyPr>
          <a:lstStyle/>
          <a:p>
            <a:pPr marL="214313" indent="-214313" defTabSz="457200">
              <a:buFont typeface="Arial" panose="020B0604020202020204" pitchFamily="34" charset="0"/>
              <a:buChar char="•"/>
            </a:pPr>
            <a:r>
              <a:rPr kumimoji="0" lang="en-US" altLang="ja-JP" sz="1400" dirty="0">
                <a:solidFill>
                  <a:prstClr val="black"/>
                </a:solidFill>
                <a:latin typeface="Calibri" panose="020F0502020204030204" pitchFamily="34" charset="0"/>
                <a:ea typeface="ＭＳ Ｐゴシック" panose="020B0600070205080204" pitchFamily="50" charset="-128"/>
                <a:cs typeface="Calibri" panose="020F0502020204030204" pitchFamily="34" charset="0"/>
              </a:rPr>
              <a:t>Change in planetary period modulation is observed for the first time.</a:t>
            </a:r>
            <a:endParaRPr kumimoji="0" lang="en-US" altLang="ja-JP" sz="1400" dirty="0">
              <a:solidFill>
                <a:prstClr val="black"/>
              </a:solidFill>
              <a:latin typeface="Calibri"/>
              <a:ea typeface="ＭＳ Ｐゴシック" panose="020B0600070205080204" pitchFamily="50" charset="-128"/>
            </a:endParaRPr>
          </a:p>
          <a:p>
            <a:pPr marL="214313" indent="-214313" defTabSz="457200">
              <a:buFont typeface="Arial" panose="020B0604020202020204" pitchFamily="34" charset="0"/>
              <a:buChar char="•"/>
            </a:pPr>
            <a:r>
              <a:rPr kumimoji="0" lang="en-US" altLang="ja-JP" sz="1400" dirty="0">
                <a:solidFill>
                  <a:prstClr val="black"/>
                </a:solidFill>
                <a:latin typeface="Calibri"/>
                <a:ea typeface="ＭＳ Ｐゴシック" panose="020B0600070205080204" pitchFamily="50" charset="-128"/>
              </a:rPr>
              <a:t>The shortening of the System IV period did not correlate with increase in mass-loading in the torus.</a:t>
            </a:r>
          </a:p>
          <a:p>
            <a:pPr marL="214313" indent="-214313" defTabSz="457200">
              <a:buFont typeface="Arial" panose="020B0604020202020204" pitchFamily="34" charset="0"/>
              <a:buChar char="•"/>
            </a:pPr>
            <a:r>
              <a:rPr kumimoji="0" lang="en-US" altLang="ja-JP" sz="1400" dirty="0">
                <a:solidFill>
                  <a:prstClr val="black"/>
                </a:solidFill>
                <a:latin typeface="Calibri"/>
                <a:ea typeface="ＭＳ Ｐゴシック" panose="020B0600070205080204" pitchFamily="50" charset="-128"/>
              </a:rPr>
              <a:t>It seems to occur associated increase in electron temperature.</a:t>
            </a:r>
          </a:p>
        </p:txBody>
      </p:sp>
      <p:sp>
        <p:nvSpPr>
          <p:cNvPr id="31" name="タイトル 3">
            <a:extLst>
              <a:ext uri="{FF2B5EF4-FFF2-40B4-BE49-F238E27FC236}">
                <a16:creationId xmlns:a16="http://schemas.microsoft.com/office/drawing/2014/main" id="{6FA77211-3B5D-4C35-915A-7DF978C42C5E}"/>
              </a:ext>
            </a:extLst>
          </p:cNvPr>
          <p:cNvSpPr txBox="1">
            <a:spLocks/>
          </p:cNvSpPr>
          <p:nvPr/>
        </p:nvSpPr>
        <p:spPr>
          <a:xfrm>
            <a:off x="2413128" y="45117"/>
            <a:ext cx="7416824" cy="99514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2800" kern="1200">
                <a:solidFill>
                  <a:schemeClr val="tx1"/>
                </a:solidFill>
                <a:latin typeface="+mj-lt"/>
                <a:ea typeface="+mj-ea"/>
                <a:cs typeface="+mj-cs"/>
              </a:defRPr>
            </a:lvl1pPr>
          </a:lstStyle>
          <a:p>
            <a:r>
              <a:rPr lang="en-US" altLang="ja-JP" sz="2000" dirty="0">
                <a:solidFill>
                  <a:prstClr val="black"/>
                </a:solidFill>
                <a:latin typeface="Calibri"/>
                <a:ea typeface="ＭＳ Ｐゴシック" panose="020B0600070205080204" pitchFamily="50" charset="-128"/>
              </a:rPr>
              <a:t>Azimuthal Variation in the Io Plasma Torus Observed</a:t>
            </a:r>
            <a:br>
              <a:rPr lang="en-US" altLang="ja-JP" sz="2000" dirty="0">
                <a:solidFill>
                  <a:prstClr val="black"/>
                </a:solidFill>
                <a:latin typeface="Calibri"/>
                <a:ea typeface="ＭＳ Ｐゴシック" panose="020B0600070205080204" pitchFamily="50" charset="-128"/>
              </a:rPr>
            </a:br>
            <a:r>
              <a:rPr lang="en-US" altLang="ja-JP" sz="2000" dirty="0">
                <a:solidFill>
                  <a:prstClr val="black"/>
                </a:solidFill>
                <a:latin typeface="Calibri"/>
                <a:ea typeface="ＭＳ Ｐゴシック" panose="020B0600070205080204" pitchFamily="50" charset="-128"/>
              </a:rPr>
              <a:t>by the Hisaki Satellite From 2013 to 2016</a:t>
            </a:r>
            <a:br>
              <a:rPr lang="en-US" altLang="ja-JP" sz="2000" b="1" dirty="0">
                <a:solidFill>
                  <a:prstClr val="black"/>
                </a:solidFill>
                <a:latin typeface="Calibri"/>
                <a:ea typeface="ＭＳ Ｐゴシック" panose="020B0600070205080204" pitchFamily="50" charset="-128"/>
                <a:cs typeface="Times New Roman" panose="02020603050405020304" pitchFamily="18" charset="0"/>
              </a:rPr>
            </a:br>
            <a:r>
              <a:rPr lang="en-US" altLang="ja-JP" sz="2000" b="1" dirty="0">
                <a:solidFill>
                  <a:prstClr val="black"/>
                </a:solidFill>
                <a:latin typeface="Calibri"/>
                <a:ea typeface="ＭＳ Ｐゴシック" panose="020B0600070205080204" pitchFamily="50" charset="-128"/>
                <a:cs typeface="Times New Roman" panose="02020603050405020304" pitchFamily="18" charset="0"/>
              </a:rPr>
              <a:t> (Tsuchiya</a:t>
            </a:r>
            <a:r>
              <a:rPr lang="ja-JP" altLang="en-US" sz="2000" b="1" dirty="0">
                <a:solidFill>
                  <a:prstClr val="black"/>
                </a:solidFill>
                <a:latin typeface="Calibri"/>
                <a:ea typeface="ＭＳ Ｐゴシック" panose="020B0600070205080204" pitchFamily="50" charset="-128"/>
                <a:cs typeface="Times New Roman" panose="02020603050405020304" pitchFamily="18" charset="0"/>
              </a:rPr>
              <a:t> </a:t>
            </a:r>
            <a:r>
              <a:rPr lang="en-US" altLang="ja-JP" sz="2000" b="1" dirty="0">
                <a:solidFill>
                  <a:prstClr val="black"/>
                </a:solidFill>
                <a:latin typeface="Calibri"/>
                <a:ea typeface="ＭＳ Ｐゴシック" panose="020B0600070205080204" pitchFamily="50" charset="-128"/>
                <a:cs typeface="Times New Roman" panose="02020603050405020304" pitchFamily="18" charset="0"/>
              </a:rPr>
              <a:t>et</a:t>
            </a:r>
            <a:r>
              <a:rPr lang="ja-JP" altLang="en-US" sz="2000" b="1" dirty="0">
                <a:solidFill>
                  <a:prstClr val="black"/>
                </a:solidFill>
                <a:latin typeface="Calibri"/>
                <a:ea typeface="ＭＳ Ｐゴシック" panose="020B0600070205080204" pitchFamily="50" charset="-128"/>
                <a:cs typeface="Times New Roman" panose="02020603050405020304" pitchFamily="18" charset="0"/>
              </a:rPr>
              <a:t> </a:t>
            </a:r>
            <a:r>
              <a:rPr lang="en-US" altLang="ja-JP" sz="2000" b="1" dirty="0">
                <a:solidFill>
                  <a:prstClr val="black"/>
                </a:solidFill>
                <a:latin typeface="Calibri"/>
                <a:ea typeface="ＭＳ Ｐゴシック" panose="020B0600070205080204" pitchFamily="50" charset="-128"/>
                <a:cs typeface="Times New Roman" panose="02020603050405020304" pitchFamily="18" charset="0"/>
              </a:rPr>
              <a:t>al., 2019, JGR-Space physics)</a:t>
            </a:r>
          </a:p>
        </p:txBody>
      </p:sp>
    </p:spTree>
    <p:extLst>
      <p:ext uri="{BB962C8B-B14F-4D97-AF65-F5344CB8AC3E}">
        <p14:creationId xmlns:p14="http://schemas.microsoft.com/office/powerpoint/2010/main" val="915687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423592" y="188640"/>
            <a:ext cx="7416824" cy="706090"/>
          </a:xfrm>
        </p:spPr>
        <p:txBody>
          <a:bodyPr>
            <a:normAutofit fontScale="90000"/>
          </a:bodyPr>
          <a:lstStyle/>
          <a:p>
            <a:r>
              <a:rPr lang="en-US" altLang="ja-JP" sz="2000" b="1" dirty="0">
                <a:cs typeface="Times New Roman" panose="02020603050405020304" pitchFamily="18" charset="0"/>
              </a:rPr>
              <a:t>Jovian UV aurora’s response to the solar wind: Hisaki EXCEED and Juno observations</a:t>
            </a:r>
            <a:br>
              <a:rPr lang="en-US" altLang="ja-JP" sz="2000" b="1" dirty="0">
                <a:cs typeface="Times New Roman" panose="02020603050405020304" pitchFamily="18" charset="0"/>
              </a:rPr>
            </a:br>
            <a:r>
              <a:rPr lang="en-US" altLang="ja-JP" sz="2000" b="1" dirty="0">
                <a:cs typeface="Times New Roman" panose="02020603050405020304" pitchFamily="18" charset="0"/>
              </a:rPr>
              <a:t> (Kita et al., 2019, JGR)</a:t>
            </a:r>
          </a:p>
        </p:txBody>
      </p:sp>
      <p:sp>
        <p:nvSpPr>
          <p:cNvPr id="5" name="コンテンツ プレースホルダー 4"/>
          <p:cNvSpPr>
            <a:spLocks noGrp="1"/>
          </p:cNvSpPr>
          <p:nvPr>
            <p:ph idx="1"/>
          </p:nvPr>
        </p:nvSpPr>
        <p:spPr>
          <a:xfrm>
            <a:off x="1656736" y="1255078"/>
            <a:ext cx="9011265" cy="1138235"/>
          </a:xfrm>
        </p:spPr>
        <p:txBody>
          <a:bodyPr>
            <a:normAutofit/>
          </a:bodyPr>
          <a:lstStyle/>
          <a:p>
            <a:pPr marL="174625" indent="-174625" algn="just"/>
            <a:r>
              <a:rPr lang="en-US" altLang="ja-JP" sz="1800" dirty="0"/>
              <a:t>Juno: monitor day-to-day variability in solar wind dynamic pressure before the orbit insertion.</a:t>
            </a:r>
          </a:p>
          <a:p>
            <a:pPr marL="174625" indent="-174625" algn="just"/>
            <a:r>
              <a:rPr lang="en-US" altLang="ja-JP" sz="1800" dirty="0"/>
              <a:t>Reveal auroral response to solar wind by first-ever complete in-situ dataset with auroral observation.</a:t>
            </a:r>
          </a:p>
        </p:txBody>
      </p:sp>
      <p:sp>
        <p:nvSpPr>
          <p:cNvPr id="2" name="スライド番号プレースホルダー 1"/>
          <p:cNvSpPr>
            <a:spLocks noGrp="1"/>
          </p:cNvSpPr>
          <p:nvPr>
            <p:ph type="sldNum" sz="quarter" idx="12"/>
          </p:nvPr>
        </p:nvSpPr>
        <p:spPr/>
        <p:txBody>
          <a:bodyPr/>
          <a:lstStyle/>
          <a:p>
            <a:pPr>
              <a:defRPr/>
            </a:pPr>
            <a:fld id="{655E22CD-7BB6-4723-9569-C4748A8E4ECA}" type="slidenum">
              <a:rPr lang="ja-JP" altLang="en-US">
                <a:solidFill>
                  <a:prstClr val="black">
                    <a:tint val="75000"/>
                  </a:prstClr>
                </a:solidFill>
                <a:latin typeface="Calibri"/>
                <a:ea typeface="ＭＳ Ｐゴシック" panose="020B0600070205080204" pitchFamily="50" charset="-128"/>
              </a:rPr>
              <a:pPr>
                <a:defRPr/>
              </a:pPr>
              <a:t>6</a:t>
            </a:fld>
            <a:endParaRPr lang="ja-JP" altLang="en-US">
              <a:solidFill>
                <a:prstClr val="black">
                  <a:tint val="75000"/>
                </a:prstClr>
              </a:solidFill>
              <a:latin typeface="Calibri"/>
              <a:ea typeface="ＭＳ Ｐゴシック" panose="020B0600070205080204" pitchFamily="50" charset="-128"/>
            </a:endParaRPr>
          </a:p>
        </p:txBody>
      </p:sp>
      <p:sp>
        <p:nvSpPr>
          <p:cNvPr id="8" name="コンテンツ プレースホルダー 4"/>
          <p:cNvSpPr txBox="1">
            <a:spLocks/>
          </p:cNvSpPr>
          <p:nvPr/>
        </p:nvSpPr>
        <p:spPr>
          <a:xfrm>
            <a:off x="246395" y="2560322"/>
            <a:ext cx="5098834" cy="32108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74625" indent="-174625" algn="just"/>
            <a:r>
              <a:rPr lang="en-US" altLang="ja-JP" sz="1800" u="sng" dirty="0">
                <a:solidFill>
                  <a:prstClr val="black"/>
                </a:solidFill>
                <a:latin typeface="Calibri"/>
                <a:ea typeface="ＭＳ Ｐゴシック" panose="020B0600070205080204" pitchFamily="50" charset="-128"/>
              </a:rPr>
              <a:t>Transient brightenings responded to major solar wind shocks with ~10h lag time</a:t>
            </a:r>
          </a:p>
          <a:p>
            <a:pPr marL="174625" indent="-174625" algn="just"/>
            <a:endParaRPr lang="en-US" altLang="ja-JP" sz="1800" u="sng" dirty="0">
              <a:solidFill>
                <a:prstClr val="black"/>
              </a:solidFill>
              <a:latin typeface="Calibri"/>
              <a:ea typeface="ＭＳ Ｐゴシック" panose="020B0600070205080204" pitchFamily="50" charset="-128"/>
            </a:endParaRPr>
          </a:p>
          <a:p>
            <a:pPr marL="174625" indent="-174625" algn="just"/>
            <a:r>
              <a:rPr lang="en-US" altLang="ja-JP" sz="1800" u="sng" dirty="0">
                <a:solidFill>
                  <a:prstClr val="black"/>
                </a:solidFill>
                <a:latin typeface="Calibri"/>
                <a:ea typeface="ＭＳ Ｐゴシック" panose="020B0600070205080204" pitchFamily="50" charset="-128"/>
              </a:rPr>
              <a:t>A brightening was triggered by a dynamic pressure elevation of 0.03 </a:t>
            </a:r>
            <a:r>
              <a:rPr lang="en-US" altLang="ja-JP" sz="1800" u="sng" dirty="0" err="1">
                <a:solidFill>
                  <a:prstClr val="black"/>
                </a:solidFill>
                <a:latin typeface="Calibri"/>
                <a:ea typeface="ＭＳ Ｐゴシック" panose="020B0600070205080204" pitchFamily="50" charset="-128"/>
              </a:rPr>
              <a:t>nPa</a:t>
            </a:r>
            <a:r>
              <a:rPr lang="en-US" altLang="ja-JP" sz="1800" u="sng" dirty="0">
                <a:solidFill>
                  <a:prstClr val="black"/>
                </a:solidFill>
                <a:latin typeface="Calibri"/>
                <a:ea typeface="ＭＳ Ｐゴシック" panose="020B0600070205080204" pitchFamily="50" charset="-128"/>
              </a:rPr>
              <a:t>, but a 0.1 </a:t>
            </a:r>
            <a:r>
              <a:rPr lang="en-US" altLang="ja-JP" sz="1800" u="sng" dirty="0" err="1">
                <a:solidFill>
                  <a:prstClr val="black"/>
                </a:solidFill>
                <a:latin typeface="Calibri"/>
                <a:ea typeface="ＭＳ Ｐゴシック" panose="020B0600070205080204" pitchFamily="50" charset="-128"/>
              </a:rPr>
              <a:t>nPa</a:t>
            </a:r>
            <a:r>
              <a:rPr lang="en-US" altLang="ja-JP" sz="1800" u="sng" dirty="0">
                <a:solidFill>
                  <a:prstClr val="black"/>
                </a:solidFill>
                <a:latin typeface="Calibri"/>
                <a:ea typeface="ＭＳ Ｐゴシック" panose="020B0600070205080204" pitchFamily="50" charset="-128"/>
              </a:rPr>
              <a:t> elevation did not trigger a brightening.</a:t>
            </a:r>
          </a:p>
          <a:p>
            <a:pPr marL="174625" indent="-174625" algn="just"/>
            <a:endParaRPr lang="en-US" altLang="ja-JP" sz="1800" u="sng" dirty="0">
              <a:solidFill>
                <a:prstClr val="black"/>
              </a:solidFill>
              <a:latin typeface="Calibri"/>
              <a:ea typeface="ＭＳ Ｐゴシック" panose="020B0600070205080204" pitchFamily="50" charset="-128"/>
            </a:endParaRPr>
          </a:p>
          <a:p>
            <a:pPr marL="174625" indent="-174625" algn="just"/>
            <a:r>
              <a:rPr lang="en-US" altLang="ja-JP" sz="1800" u="sng" dirty="0">
                <a:solidFill>
                  <a:prstClr val="black"/>
                </a:solidFill>
                <a:latin typeface="Calibri"/>
                <a:ea typeface="ＭＳ Ｐゴシック" panose="020B0600070205080204" pitchFamily="50" charset="-128"/>
              </a:rPr>
              <a:t>These results can be used to test theoretical and numerical model of Jupiter's auroral response to solar wind driving.</a:t>
            </a:r>
          </a:p>
        </p:txBody>
      </p:sp>
      <p:grpSp>
        <p:nvGrpSpPr>
          <p:cNvPr id="11" name="グループ化 10"/>
          <p:cNvGrpSpPr/>
          <p:nvPr/>
        </p:nvGrpSpPr>
        <p:grpSpPr>
          <a:xfrm>
            <a:off x="5345229" y="2549217"/>
            <a:ext cx="5295190" cy="3989694"/>
            <a:chOff x="3821229" y="2868306"/>
            <a:chExt cx="5295190" cy="3989694"/>
          </a:xfrm>
        </p:grpSpPr>
        <p:pic>
          <p:nvPicPr>
            <p:cNvPr id="6" name="図 5"/>
            <p:cNvPicPr>
              <a:picLocks noChangeAspect="1"/>
            </p:cNvPicPr>
            <p:nvPr/>
          </p:nvPicPr>
          <p:blipFill>
            <a:blip r:embed="rId2"/>
            <a:stretch>
              <a:fillRect/>
            </a:stretch>
          </p:blipFill>
          <p:spPr>
            <a:xfrm>
              <a:off x="3821229" y="2868306"/>
              <a:ext cx="5295190" cy="3989694"/>
            </a:xfrm>
            <a:prstGeom prst="rect">
              <a:avLst/>
            </a:prstGeom>
          </p:spPr>
        </p:pic>
        <p:sp>
          <p:nvSpPr>
            <p:cNvPr id="9" name="正方形/長方形 8"/>
            <p:cNvSpPr/>
            <p:nvPr/>
          </p:nvSpPr>
          <p:spPr>
            <a:xfrm>
              <a:off x="7744849" y="3092128"/>
              <a:ext cx="1143133" cy="276999"/>
            </a:xfrm>
            <a:prstGeom prst="rect">
              <a:avLst/>
            </a:prstGeom>
          </p:spPr>
          <p:txBody>
            <a:bodyPr wrap="none">
              <a:spAutoFit/>
            </a:bodyPr>
            <a:lstStyle/>
            <a:p>
              <a:pPr defTabSz="457200"/>
              <a:r>
                <a:rPr kumimoji="0" lang="en-US" altLang="ja-JP" sz="1200" dirty="0">
                  <a:solidFill>
                    <a:prstClr val="black"/>
                  </a:solidFill>
                  <a:latin typeface="Calibri"/>
                  <a:ea typeface="ＭＳ Ｐゴシック" panose="020B0600070205080204" pitchFamily="50" charset="-128"/>
                </a:rPr>
                <a:t>Transient event</a:t>
              </a:r>
              <a:endParaRPr kumimoji="0" lang="ja-JP" altLang="en-US" sz="1200" dirty="0">
                <a:solidFill>
                  <a:prstClr val="black"/>
                </a:solidFill>
                <a:latin typeface="Calibri"/>
                <a:ea typeface="ＭＳ Ｐゴシック" panose="020B0600070205080204" pitchFamily="50" charset="-128"/>
              </a:endParaRPr>
            </a:p>
          </p:txBody>
        </p:sp>
        <p:sp>
          <p:nvSpPr>
            <p:cNvPr id="10" name="正方形/長方形 9"/>
            <p:cNvSpPr/>
            <p:nvPr/>
          </p:nvSpPr>
          <p:spPr>
            <a:xfrm>
              <a:off x="7744849" y="5604357"/>
              <a:ext cx="1143133" cy="276999"/>
            </a:xfrm>
            <a:prstGeom prst="rect">
              <a:avLst/>
            </a:prstGeom>
          </p:spPr>
          <p:txBody>
            <a:bodyPr wrap="none">
              <a:spAutoFit/>
            </a:bodyPr>
            <a:lstStyle/>
            <a:p>
              <a:pPr defTabSz="457200"/>
              <a:r>
                <a:rPr kumimoji="0" lang="en-US" altLang="ja-JP" sz="1200" dirty="0">
                  <a:solidFill>
                    <a:prstClr val="black"/>
                  </a:solidFill>
                  <a:latin typeface="Calibri"/>
                  <a:ea typeface="ＭＳ Ｐゴシック" panose="020B0600070205080204" pitchFamily="50" charset="-128"/>
                </a:rPr>
                <a:t>Transient event</a:t>
              </a:r>
              <a:endParaRPr kumimoji="0" lang="ja-JP" altLang="en-US" sz="1200" dirty="0">
                <a:solidFill>
                  <a:prstClr val="black"/>
                </a:solidFill>
                <a:latin typeface="Calibri"/>
                <a:ea typeface="ＭＳ Ｐゴシック" panose="020B0600070205080204" pitchFamily="50" charset="-128"/>
              </a:endParaRPr>
            </a:p>
          </p:txBody>
        </p:sp>
      </p:grpSp>
      <p:cxnSp>
        <p:nvCxnSpPr>
          <p:cNvPr id="13" name="直線矢印コネクタ 12"/>
          <p:cNvCxnSpPr/>
          <p:nvPr/>
        </p:nvCxnSpPr>
        <p:spPr>
          <a:xfrm>
            <a:off x="7368210" y="2894275"/>
            <a:ext cx="1240403" cy="0"/>
          </a:xfrm>
          <a:prstGeom prst="straightConnector1">
            <a:avLst/>
          </a:prstGeom>
          <a:ln w="22225">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7268361" y="5369461"/>
            <a:ext cx="1240403" cy="0"/>
          </a:xfrm>
          <a:prstGeom prst="straightConnector1">
            <a:avLst/>
          </a:prstGeom>
          <a:ln w="22225">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7669252" y="2599871"/>
            <a:ext cx="638316" cy="276999"/>
          </a:xfrm>
          <a:prstGeom prst="rect">
            <a:avLst/>
          </a:prstGeom>
        </p:spPr>
        <p:txBody>
          <a:bodyPr wrap="none">
            <a:spAutoFit/>
          </a:bodyPr>
          <a:lstStyle/>
          <a:p>
            <a:pPr defTabSz="457200"/>
            <a:r>
              <a:rPr kumimoji="0" lang="en-US" altLang="ja-JP" sz="1200" dirty="0">
                <a:solidFill>
                  <a:prstClr val="black"/>
                </a:solidFill>
                <a:latin typeface="Calibri"/>
                <a:ea typeface="ＭＳ Ｐゴシック" panose="020B0600070205080204" pitchFamily="50" charset="-128"/>
              </a:rPr>
              <a:t>10h lag</a:t>
            </a:r>
            <a:endParaRPr kumimoji="0" lang="ja-JP" altLang="en-US" sz="1200" dirty="0">
              <a:solidFill>
                <a:prstClr val="black"/>
              </a:solidFill>
              <a:latin typeface="Calibri"/>
              <a:ea typeface="ＭＳ Ｐゴシック" panose="020B0600070205080204" pitchFamily="50" charset="-128"/>
            </a:endParaRPr>
          </a:p>
        </p:txBody>
      </p:sp>
      <p:sp>
        <p:nvSpPr>
          <p:cNvPr id="16" name="正方形/長方形 15"/>
          <p:cNvSpPr/>
          <p:nvPr/>
        </p:nvSpPr>
        <p:spPr>
          <a:xfrm>
            <a:off x="7634525" y="5108768"/>
            <a:ext cx="638316" cy="276999"/>
          </a:xfrm>
          <a:prstGeom prst="rect">
            <a:avLst/>
          </a:prstGeom>
        </p:spPr>
        <p:txBody>
          <a:bodyPr wrap="none">
            <a:spAutoFit/>
          </a:bodyPr>
          <a:lstStyle/>
          <a:p>
            <a:pPr defTabSz="457200"/>
            <a:r>
              <a:rPr kumimoji="0" lang="en-US" altLang="ja-JP" sz="1200" dirty="0">
                <a:solidFill>
                  <a:prstClr val="black"/>
                </a:solidFill>
                <a:latin typeface="Calibri"/>
                <a:ea typeface="ＭＳ Ｐゴシック" panose="020B0600070205080204" pitchFamily="50" charset="-128"/>
              </a:rPr>
              <a:t>10h lag</a:t>
            </a:r>
            <a:endParaRPr kumimoji="0" lang="ja-JP" altLang="en-US" sz="12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3487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423592" y="188641"/>
            <a:ext cx="7416824" cy="988407"/>
          </a:xfrm>
        </p:spPr>
        <p:txBody>
          <a:bodyPr>
            <a:normAutofit fontScale="90000"/>
          </a:bodyPr>
          <a:lstStyle/>
          <a:p>
            <a:r>
              <a:rPr lang="en-US" altLang="ja-JP" sz="2000" b="1" dirty="0">
                <a:cs typeface="Times New Roman" panose="02020603050405020304" pitchFamily="18" charset="0"/>
              </a:rPr>
              <a:t>Short-term Variation in the Dawn–Dusk Asymmetry of the Jovian Radiation Belt Obtained from GMRT and Hisaki EXCEED Observations</a:t>
            </a:r>
            <a:br>
              <a:rPr lang="en-US" altLang="ja-JP" sz="2000" b="1" dirty="0">
                <a:cs typeface="Times New Roman" panose="02020603050405020304" pitchFamily="18" charset="0"/>
              </a:rPr>
            </a:br>
            <a:r>
              <a:rPr lang="en-US" altLang="ja-JP" sz="2000" b="1" dirty="0">
                <a:cs typeface="Times New Roman" panose="02020603050405020304" pitchFamily="18" charset="0"/>
              </a:rPr>
              <a:t> (Kita et al., 2019, APJ Letter)</a:t>
            </a:r>
          </a:p>
        </p:txBody>
      </p:sp>
      <p:sp>
        <p:nvSpPr>
          <p:cNvPr id="5" name="コンテンツ プレースホルダー 4"/>
          <p:cNvSpPr>
            <a:spLocks noGrp="1"/>
          </p:cNvSpPr>
          <p:nvPr>
            <p:ph idx="1"/>
          </p:nvPr>
        </p:nvSpPr>
        <p:spPr>
          <a:xfrm>
            <a:off x="1524000" y="2807590"/>
            <a:ext cx="4263992" cy="1957096"/>
          </a:xfrm>
        </p:spPr>
        <p:txBody>
          <a:bodyPr>
            <a:noAutofit/>
          </a:bodyPr>
          <a:lstStyle/>
          <a:p>
            <a:pPr marL="174625" indent="-174625" algn="just"/>
            <a:r>
              <a:rPr lang="en-US" altLang="ja-JP" sz="1800" dirty="0"/>
              <a:t>The radiation belt and Io plasma torus do not have a significant correlation. </a:t>
            </a:r>
          </a:p>
          <a:p>
            <a:pPr marL="0" indent="0" algn="just">
              <a:buNone/>
            </a:pPr>
            <a:r>
              <a:rPr lang="en-US" altLang="ja-JP" sz="1800" u="sng" dirty="0">
                <a:sym typeface="Wingdings" panose="05000000000000000000" pitchFamily="2" charset="2"/>
              </a:rPr>
              <a:t>T</a:t>
            </a:r>
            <a:r>
              <a:rPr lang="en-US" altLang="ja-JP" sz="1800" u="sng" dirty="0"/>
              <a:t>he dawn-dusk electric field was masked by some other process (the conductivity variation and/or time-variable longitudinal asymmetry of radiation belt)?</a:t>
            </a:r>
            <a:endParaRPr lang="ja-JP" altLang="en-US" sz="1800" u="sng" dirty="0"/>
          </a:p>
        </p:txBody>
      </p:sp>
      <p:sp>
        <p:nvSpPr>
          <p:cNvPr id="2" name="スライド番号プレースホルダー 1"/>
          <p:cNvSpPr>
            <a:spLocks noGrp="1"/>
          </p:cNvSpPr>
          <p:nvPr>
            <p:ph type="sldNum" sz="quarter" idx="12"/>
          </p:nvPr>
        </p:nvSpPr>
        <p:spPr/>
        <p:txBody>
          <a:bodyPr/>
          <a:lstStyle/>
          <a:p>
            <a:pPr>
              <a:defRPr/>
            </a:pPr>
            <a:fld id="{655E22CD-7BB6-4723-9569-C4748A8E4ECA}" type="slidenum">
              <a:rPr lang="ja-JP" altLang="en-US">
                <a:solidFill>
                  <a:prstClr val="black">
                    <a:tint val="75000"/>
                  </a:prstClr>
                </a:solidFill>
                <a:latin typeface="Calibri"/>
                <a:ea typeface="ＭＳ Ｐゴシック" panose="020B0600070205080204" pitchFamily="50" charset="-128"/>
              </a:rPr>
              <a:pPr>
                <a:defRPr/>
              </a:pPr>
              <a:t>7</a:t>
            </a:fld>
            <a:endParaRPr lang="ja-JP" altLang="en-US">
              <a:solidFill>
                <a:prstClr val="black">
                  <a:tint val="75000"/>
                </a:prstClr>
              </a:solidFill>
              <a:latin typeface="Calibri"/>
              <a:ea typeface="ＭＳ Ｐゴシック" panose="020B0600070205080204" pitchFamily="50" charset="-128"/>
            </a:endParaRPr>
          </a:p>
        </p:txBody>
      </p:sp>
      <p:grpSp>
        <p:nvGrpSpPr>
          <p:cNvPr id="11" name="グループ化 10"/>
          <p:cNvGrpSpPr/>
          <p:nvPr/>
        </p:nvGrpSpPr>
        <p:grpSpPr>
          <a:xfrm>
            <a:off x="5992886" y="2783348"/>
            <a:ext cx="4675114" cy="4074653"/>
            <a:chOff x="4468886" y="1461065"/>
            <a:chExt cx="4675114" cy="4074653"/>
          </a:xfrm>
        </p:grpSpPr>
        <p:pic>
          <p:nvPicPr>
            <p:cNvPr id="3" name="図 2"/>
            <p:cNvPicPr>
              <a:picLocks noChangeAspect="1"/>
            </p:cNvPicPr>
            <p:nvPr/>
          </p:nvPicPr>
          <p:blipFill rotWithShape="1">
            <a:blip r:embed="rId2"/>
            <a:srcRect l="50736" b="52076"/>
            <a:stretch/>
          </p:blipFill>
          <p:spPr>
            <a:xfrm>
              <a:off x="4468886" y="1461065"/>
              <a:ext cx="4675114" cy="2521000"/>
            </a:xfrm>
            <a:prstGeom prst="rect">
              <a:avLst/>
            </a:prstGeom>
          </p:spPr>
        </p:pic>
        <p:pic>
          <p:nvPicPr>
            <p:cNvPr id="10" name="図 9"/>
            <p:cNvPicPr>
              <a:picLocks noChangeAspect="1"/>
            </p:cNvPicPr>
            <p:nvPr/>
          </p:nvPicPr>
          <p:blipFill rotWithShape="1">
            <a:blip r:embed="rId2"/>
            <a:srcRect l="50736" t="69718" r="3833"/>
            <a:stretch/>
          </p:blipFill>
          <p:spPr>
            <a:xfrm>
              <a:off x="4468886" y="3942737"/>
              <a:ext cx="4311320" cy="1592981"/>
            </a:xfrm>
            <a:prstGeom prst="rect">
              <a:avLst/>
            </a:prstGeom>
          </p:spPr>
        </p:pic>
      </p:grpSp>
      <p:pic>
        <p:nvPicPr>
          <p:cNvPr id="12" name="図 11"/>
          <p:cNvPicPr>
            <a:picLocks noChangeAspect="1"/>
          </p:cNvPicPr>
          <p:nvPr/>
        </p:nvPicPr>
        <p:blipFill rotWithShape="1">
          <a:blip r:embed="rId3">
            <a:extLst>
              <a:ext uri="{28A0092B-C50C-407E-A947-70E740481C1C}">
                <a14:useLocalDpi xmlns:a14="http://schemas.microsoft.com/office/drawing/2010/main" val="0"/>
              </a:ext>
            </a:extLst>
          </a:blip>
          <a:srcRect l="4915"/>
          <a:stretch/>
        </p:blipFill>
        <p:spPr>
          <a:xfrm>
            <a:off x="1760663" y="4947473"/>
            <a:ext cx="3790667" cy="1774002"/>
          </a:xfrm>
          <a:prstGeom prst="rect">
            <a:avLst/>
          </a:prstGeom>
        </p:spPr>
      </p:pic>
      <p:sp>
        <p:nvSpPr>
          <p:cNvPr id="13" name="コンテンツ プレースホルダー 4"/>
          <p:cNvSpPr txBox="1">
            <a:spLocks/>
          </p:cNvSpPr>
          <p:nvPr/>
        </p:nvSpPr>
        <p:spPr>
          <a:xfrm>
            <a:off x="1524000" y="1275389"/>
            <a:ext cx="9144000" cy="124709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174625" indent="-174625" algn="just"/>
            <a:r>
              <a:rPr lang="en-US" altLang="ja-JP" sz="1800" dirty="0"/>
              <a:t>It is believed that the dawn-dusk asymmetry of Io plasma torus can be explained by the dawn-dusk electric field. If such an electric field penetrates inside Io’s orbit, the radiation belt electron also affected by the electric field. </a:t>
            </a:r>
          </a:p>
          <a:p>
            <a:pPr marL="0" indent="0" algn="just">
              <a:buNone/>
            </a:pPr>
            <a:r>
              <a:rPr lang="en-US" altLang="ja-JP" sz="1800" dirty="0">
                <a:sym typeface="Wingdings" panose="05000000000000000000" pitchFamily="2" charset="2"/>
              </a:rPr>
              <a:t> Any correlation between the dawn-dusk asymmetry of Io plasma torus and radiation belt??</a:t>
            </a:r>
            <a:endParaRPr lang="en-US" altLang="ja-JP" sz="1800" dirty="0"/>
          </a:p>
        </p:txBody>
      </p:sp>
    </p:spTree>
    <p:extLst>
      <p:ext uri="{BB962C8B-B14F-4D97-AF65-F5344CB8AC3E}">
        <p14:creationId xmlns:p14="http://schemas.microsoft.com/office/powerpoint/2010/main" val="107549368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ひさき（SPRINT-A）運用延長追加ヒアリング資料_論文">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1012</Words>
  <Application>Microsoft Office PowerPoint</Application>
  <PresentationFormat>ワイド画面</PresentationFormat>
  <Paragraphs>78</Paragraphs>
  <Slides>7</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7</vt:i4>
      </vt:variant>
    </vt:vector>
  </HeadingPairs>
  <TitlesOfParts>
    <vt:vector size="18" baseType="lpstr">
      <vt:lpstr>ＭＳ Ｐゴシック</vt:lpstr>
      <vt:lpstr>ＭＳ 明朝</vt:lpstr>
      <vt:lpstr>游ゴシック</vt:lpstr>
      <vt:lpstr>游ゴシック Light</vt:lpstr>
      <vt:lpstr>Arial</vt:lpstr>
      <vt:lpstr>Calibri</vt:lpstr>
      <vt:lpstr>Symbol</vt:lpstr>
      <vt:lpstr>Times New Roman</vt:lpstr>
      <vt:lpstr>Wingdings</vt:lpstr>
      <vt:lpstr>Office テーマ</vt:lpstr>
      <vt:lpstr>ひさき（SPRINT-A）運用延長追加ヒアリング資料_論文</vt:lpstr>
      <vt:lpstr>Io plasma torus and Jovian aurora activities seen by Hisaki:  Recent result, current status, and future plan F. Tsuchiya, I. Yoshikawa, A. Yamazaki, K. Yoshioka, T. Kimura, G. Murakami, H. Kita, M. Kuwabara, C. Tao,  R. Koga, R. Hikida, K. Masunaga, M. Kagitani, T. Sakanoi, H. Misawa, Y. Kasaba, Hisaki science team</vt:lpstr>
      <vt:lpstr>PowerPoint プレゼンテーション</vt:lpstr>
      <vt:lpstr>Transient change of Io’s neutral oxygen cloud and plasma torus observed by Hisaki  (Koga et al, 2019, JGR-Space Physics).</vt:lpstr>
      <vt:lpstr>Spatially asymmetric increase in hot electron fraction in the Io plasma torus during volcanically active period revealed by observations by Hisaki/EXCEED from November 2014 to May 2015  (Hikida+19, JGR).</vt:lpstr>
      <vt:lpstr>Change in planetary period modulation (System-IV)</vt:lpstr>
      <vt:lpstr>Jovian UV aurora’s response to the solar wind: Hisaki EXCEED and Juno observations  (Kita et al., 2019, JGR)</vt:lpstr>
      <vt:lpstr>Short-term Variation in the Dawn–Dusk Asymmetry of the Jovian Radiation Belt Obtained from GMRT and Hisaki EXCEED Observations  (Kita et al., 2019, APJ Letter)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 plasma torus and Jovian aurora activities seen by Hisaki:  Recent result, current status, and future plan F. Tsuchiya, I. Yoshikawa, A. Yamazaki, K. Yoshioka, T. Kimura, G. Murakami, H. Kita, M. Kuwabara, C. Tao, R. Koga, R. Hikida, K. Masunaga, M. Kagitani, T. Sakanoi, H. Misawa, Y. Kasaba, Hisaki science team</dc:title>
  <dc:creator>F. Tsuchiya</dc:creator>
  <cp:lastModifiedBy>F. Tsuchiya</cp:lastModifiedBy>
  <cp:revision>12</cp:revision>
  <dcterms:created xsi:type="dcterms:W3CDTF">2020-11-04T14:30:06Z</dcterms:created>
  <dcterms:modified xsi:type="dcterms:W3CDTF">2020-11-05T02:38:35Z</dcterms:modified>
</cp:coreProperties>
</file>