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92" r:id="rId1"/>
  </p:sldMasterIdLst>
  <p:notesMasterIdLst>
    <p:notesMasterId r:id="rId17"/>
  </p:notesMasterIdLst>
  <p:handoutMasterIdLst>
    <p:handoutMasterId r:id="rId18"/>
  </p:handoutMasterIdLst>
  <p:sldIdLst>
    <p:sldId id="582" r:id="rId2"/>
    <p:sldId id="586" r:id="rId3"/>
    <p:sldId id="587" r:id="rId4"/>
    <p:sldId id="585" r:id="rId5"/>
    <p:sldId id="589" r:id="rId6"/>
    <p:sldId id="579" r:id="rId7"/>
    <p:sldId id="592" r:id="rId8"/>
    <p:sldId id="593" r:id="rId9"/>
    <p:sldId id="594" r:id="rId10"/>
    <p:sldId id="595" r:id="rId11"/>
    <p:sldId id="596" r:id="rId12"/>
    <p:sldId id="580" r:id="rId13"/>
    <p:sldId id="588" r:id="rId14"/>
    <p:sldId id="591" r:id="rId15"/>
    <p:sldId id="597" r:id="rId16"/>
  </p:sldIdLst>
  <p:sldSz cx="9144000" cy="6858000" type="screen4x3"/>
  <p:notesSz cx="6934200" cy="92329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s7yd" initials="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EB76E"/>
    <a:srgbClr val="3F7FA9"/>
    <a:srgbClr val="1872B1"/>
    <a:srgbClr val="0000FF"/>
    <a:srgbClr val="15A6A3"/>
    <a:srgbClr val="059FA1"/>
    <a:srgbClr val="08A09D"/>
    <a:srgbClr val="43C9C9"/>
    <a:srgbClr val="F7FCE4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09" autoAdjust="0"/>
    <p:restoredTop sz="94641" autoAdjust="0"/>
  </p:normalViewPr>
  <p:slideViewPr>
    <p:cSldViewPr snapToGrid="0">
      <p:cViewPr>
        <p:scale>
          <a:sx n="110" d="100"/>
          <a:sy n="110" d="100"/>
        </p:scale>
        <p:origin x="1998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0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0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763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7C8665A-3D73-4746-9657-39842B0E27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39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1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86263"/>
            <a:ext cx="5546725" cy="415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1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9350"/>
            <a:ext cx="3005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1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69350"/>
            <a:ext cx="3005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027B2AC-D70A-4669-BA2D-1E182583B9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380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>
              <a:defRPr/>
            </a:pPr>
            <a:fld id="{775441ED-87F5-3B45-BDFF-0F6EC0ECE897}" type="slidenum">
              <a:rPr lang="en-US" sz="1200" smtClean="0"/>
              <a:pPr>
                <a:defRPr/>
              </a:pPr>
              <a:t>1</a:t>
            </a:fld>
            <a:endParaRPr lang="en-US" sz="120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 Unicode MS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6705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27B2AC-D70A-4669-BA2D-1E182583B90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82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27B2AC-D70A-4669-BA2D-1E182583B90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57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27B2AC-D70A-4669-BA2D-1E182583B90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45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>
              <a:defRPr/>
            </a:pPr>
            <a:fld id="{775441ED-87F5-3B45-BDFF-0F6EC0ECE897}" type="slidenum">
              <a:rPr lang="en-US" sz="1200" smtClean="0"/>
              <a:pPr>
                <a:defRPr/>
              </a:pPr>
              <a:t>15</a:t>
            </a:fld>
            <a:endParaRPr lang="en-US" sz="120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 Unicode MS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988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/>
          <a:lstStyle>
            <a:lvl1pPr algn="r">
              <a:defRPr sz="7200" b="0" spc="-225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/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AAC29-0821-4C5D-9986-E914E5DCF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35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B0FB4-CAFC-435D-A629-63BBB6D8D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90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18AD1-95D4-47B5-90F8-42F16CED74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0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3438" y="787400"/>
            <a:ext cx="457200" cy="584200"/>
          </a:xfrm>
          <a:prstGeom prst="rect">
            <a:avLst/>
          </a:prstGeom>
        </p:spPr>
        <p:txBody>
          <a:bodyPr lIns="68580" tIns="34290" rIns="68580" bIns="34290"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6000" dirty="0">
                <a:effectLst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27963" y="2743200"/>
            <a:ext cx="457200" cy="584200"/>
          </a:xfrm>
          <a:prstGeom prst="rect">
            <a:avLst/>
          </a:prstGeom>
        </p:spPr>
        <p:txBody>
          <a:bodyPr lIns="68580" tIns="34290" rIns="68580" bIns="34290"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6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9E3D9-AF3B-4E94-9197-4409F8E08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30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4D6E6-34B3-44CC-B8C7-EF5D87C3C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66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9F175-75C0-4FE6-8005-95FD134FEE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9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250FB-3BB0-4E74-9161-2DA31DDAF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66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E371E-A59F-4D78-922E-7D3E82A6DF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97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45C5E-A6FB-4982-92AC-CCF902CFCE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55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FE1BF-5ADC-493C-962E-F064D865A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3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BBB52-1139-4278-A5D8-CC6D8FE3E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1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/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/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D0BA5-2443-4761-A213-840C520093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76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3B8BA-1A4E-4A7F-9454-46CFA57D7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8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/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anchor="b"/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6107E-6EF6-4EF7-A981-917766CB9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13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F39AA-E89E-4996-AB08-13C19FCE7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5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58625-946B-4413-8D2F-8EE9423E8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7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F5C18-1B77-4E6F-91DF-5F78FFC30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29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ACA13-DC5E-45FA-9D29-1563A18223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51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25625"/>
            <a:ext cx="76755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fld id="{30D8D09F-C8E2-4BF9-8FA1-6E966F63C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69" r:id="rId1"/>
    <p:sldLayoutId id="2147484270" r:id="rId2"/>
    <p:sldLayoutId id="2147484271" r:id="rId3"/>
    <p:sldLayoutId id="2147484272" r:id="rId4"/>
    <p:sldLayoutId id="2147484273" r:id="rId5"/>
    <p:sldLayoutId id="2147484274" r:id="rId6"/>
    <p:sldLayoutId id="2147484275" r:id="rId7"/>
    <p:sldLayoutId id="2147484276" r:id="rId8"/>
    <p:sldLayoutId id="2147484277" r:id="rId9"/>
    <p:sldLayoutId id="2147484278" r:id="rId10"/>
    <p:sldLayoutId id="2147484279" r:id="rId11"/>
    <p:sldLayoutId id="2147484285" r:id="rId12"/>
    <p:sldLayoutId id="2147484280" r:id="rId13"/>
    <p:sldLayoutId id="2147484281" r:id="rId14"/>
    <p:sldLayoutId id="2147484282" r:id="rId15"/>
    <p:sldLayoutId id="2147484283" r:id="rId16"/>
    <p:sldLayoutId id="2147484284" r:id="rId17"/>
    <p:sldLayoutId id="2147484287" r:id="rId18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anose="020B0503020204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anose="020B0503020204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anose="020B0503020204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anose="020B050302020402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microsoft.com/office/2007/relationships/hdphoto" Target="../media/hdphoto1.wdp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64636" y="5527964"/>
            <a:ext cx="4965879" cy="1258139"/>
          </a:xfrm>
          <a:prstGeom prst="rect">
            <a:avLst/>
          </a:prstGeom>
          <a:solidFill>
            <a:srgbClr val="08A09D">
              <a:alpha val="93000"/>
            </a:srgbClr>
          </a:solidFill>
          <a:ln>
            <a:solidFill>
              <a:srgbClr val="18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825404" y="118325"/>
            <a:ext cx="5644342" cy="1378450"/>
          </a:xfrm>
          <a:solidFill>
            <a:srgbClr val="059FA1">
              <a:alpha val="86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effectLst/>
              </a:rPr>
              <a:t>The Io-Torus Interaction </a:t>
            </a:r>
            <a:br>
              <a:rPr lang="en-US" sz="4000" dirty="0" smtClean="0">
                <a:effectLst/>
              </a:rPr>
            </a:br>
            <a:r>
              <a:rPr lang="en-US" sz="4000" dirty="0" smtClean="0">
                <a:effectLst/>
              </a:rPr>
              <a:t>As </a:t>
            </a:r>
            <a:r>
              <a:rPr lang="en-US" sz="4000" dirty="0">
                <a:effectLst/>
              </a:rPr>
              <a:t>S</a:t>
            </a:r>
            <a:r>
              <a:rPr lang="en-US" sz="4000" dirty="0" smtClean="0">
                <a:effectLst/>
              </a:rPr>
              <a:t>een </a:t>
            </a:r>
            <a:r>
              <a:rPr lang="en-US" sz="4000" dirty="0">
                <a:effectLst/>
              </a:rPr>
              <a:t>T</a:t>
            </a:r>
            <a:r>
              <a:rPr lang="en-US" sz="4000" dirty="0" smtClean="0">
                <a:effectLst/>
              </a:rPr>
              <a:t>hrough a Telescope</a:t>
            </a:r>
            <a:endParaRPr lang="en-US" sz="4000" dirty="0">
              <a:effectLst/>
            </a:endParaRPr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03934" y="4949982"/>
            <a:ext cx="6400800" cy="1752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200" dirty="0" smtClean="0">
                <a:solidFill>
                  <a:schemeClr val="tx1"/>
                </a:solidFill>
                <a:ea typeface="+mn-ea"/>
                <a:cs typeface="+mn-cs"/>
              </a:rPr>
              <a:t>Carl Schmidt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i="1" dirty="0" smtClean="0">
                <a:solidFill>
                  <a:schemeClr val="tx1"/>
                </a:solidFill>
                <a:ea typeface="+mn-ea"/>
                <a:cs typeface="+mn-cs"/>
              </a:rPr>
              <a:t>schmidtc@bu.edu</a:t>
            </a:r>
            <a:endParaRPr lang="en-US" i="1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031" y="5760721"/>
            <a:ext cx="1848119" cy="829049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911989" y="6564831"/>
            <a:ext cx="3283527" cy="442544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r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1400" i="1" dirty="0" smtClean="0">
                <a:solidFill>
                  <a:srgbClr val="15A6A3"/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Graphic by John Spencer </a:t>
            </a:r>
            <a:endParaRPr lang="en-US" altLang="en-US" sz="1400" i="1" dirty="0" smtClean="0">
              <a:solidFill>
                <a:srgbClr val="15A6A3"/>
              </a:solidFill>
              <a:sym typeface="Symbol" panose="05050102010706020507" pitchFamily="18" charset="2"/>
            </a:endParaRPr>
          </a:p>
          <a:p>
            <a:pPr eaLnBrk="1" hangingPunct="1">
              <a:lnSpc>
                <a:spcPct val="110000"/>
              </a:lnSpc>
            </a:pPr>
            <a:endParaRPr lang="en-US" altLang="en-US" sz="1400" i="1" dirty="0" smtClean="0">
              <a:solidFill>
                <a:srgbClr val="15A6A3"/>
              </a:solidFill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2868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C52801-EAC4-49B0-9BA3-ED66297A68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7304"/>
            <a:ext cx="4572000" cy="29931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46DC10-15B5-4FF1-97AD-11434A070D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67304"/>
            <a:ext cx="4572000" cy="29931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D41D5CD-B044-48C5-AE27-31195DA35092}"/>
              </a:ext>
            </a:extLst>
          </p:cNvPr>
          <p:cNvSpPr txBox="1"/>
          <p:nvPr/>
        </p:nvSpPr>
        <p:spPr>
          <a:xfrm>
            <a:off x="1" y="3205692"/>
            <a:ext cx="914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O &amp; S are fainter than Na, but maybe if we sum all the neutral lines with HST?</a:t>
            </a:r>
            <a:endParaRPr lang="en-US" sz="2100" dirty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520" y="133684"/>
            <a:ext cx="4095480" cy="3007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90" y="887380"/>
            <a:ext cx="3924006" cy="2242289"/>
          </a:xfrm>
          <a:prstGeom prst="rect">
            <a:avLst/>
          </a:prstGeom>
        </p:spPr>
      </p:pic>
      <p:sp>
        <p:nvSpPr>
          <p:cNvPr id="20" name="TextBox 4"/>
          <p:cNvSpPr txBox="1"/>
          <p:nvPr/>
        </p:nvSpPr>
        <p:spPr>
          <a:xfrm>
            <a:off x="5947901" y="783033"/>
            <a:ext cx="1463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Calibri"/>
              </a:rPr>
              <a:t>Upstream of Io </a:t>
            </a:r>
            <a:endParaRPr lang="en-US" sz="1600" b="1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1" name="TextBox 4"/>
          <p:cNvSpPr txBox="1"/>
          <p:nvPr/>
        </p:nvSpPr>
        <p:spPr>
          <a:xfrm>
            <a:off x="7738040" y="1174405"/>
            <a:ext cx="1300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Calibri"/>
              </a:rPr>
              <a:t>Downstream of Io </a:t>
            </a:r>
            <a:endParaRPr lang="en-US" sz="1600" b="1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82373" y="184700"/>
            <a:ext cx="5250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Any O and S </a:t>
            </a:r>
            <a:r>
              <a:rPr lang="en-US" i="1" dirty="0">
                <a:latin typeface="+mn-lt"/>
              </a:rPr>
              <a:t>j</a:t>
            </a:r>
            <a:r>
              <a:rPr lang="en-US" i="1" dirty="0" smtClean="0">
                <a:latin typeface="+mn-lt"/>
              </a:rPr>
              <a:t>ets</a:t>
            </a:r>
            <a:r>
              <a:rPr lang="en-US" dirty="0" smtClean="0">
                <a:latin typeface="+mn-lt"/>
              </a:rPr>
              <a:t> similar to Sodium?</a:t>
            </a:r>
            <a:endParaRPr lang="en-US" dirty="0">
              <a:latin typeface="+mn-lt"/>
            </a:endParaRPr>
          </a:p>
        </p:txBody>
      </p:sp>
      <p:sp>
        <p:nvSpPr>
          <p:cNvPr id="23" name="TextBox 4"/>
          <p:cNvSpPr txBox="1"/>
          <p:nvPr/>
        </p:nvSpPr>
        <p:spPr>
          <a:xfrm>
            <a:off x="2112112" y="2845190"/>
            <a:ext cx="2358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i="1" dirty="0" smtClean="0">
                <a:latin typeface="Calibri"/>
              </a:rPr>
              <a:t>Burger et al. (1999)</a:t>
            </a:r>
            <a:endParaRPr lang="en-US" sz="1400" i="1" dirty="0">
              <a:latin typeface="Calibri"/>
            </a:endParaRPr>
          </a:p>
        </p:txBody>
      </p:sp>
      <p:sp>
        <p:nvSpPr>
          <p:cNvPr id="24" name="TextBox 4"/>
          <p:cNvSpPr txBox="1"/>
          <p:nvPr/>
        </p:nvSpPr>
        <p:spPr>
          <a:xfrm>
            <a:off x="6679534" y="2448044"/>
            <a:ext cx="2358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i="1" dirty="0" err="1" smtClean="0">
                <a:solidFill>
                  <a:schemeClr val="bg1"/>
                </a:solidFill>
                <a:latin typeface="Calibri"/>
              </a:rPr>
              <a:t>Cremonese</a:t>
            </a:r>
            <a:r>
              <a:rPr lang="en-US" sz="1400" i="1" dirty="0" smtClean="0">
                <a:solidFill>
                  <a:schemeClr val="bg1"/>
                </a:solidFill>
                <a:latin typeface="Calibri"/>
              </a:rPr>
              <a:t> et al. (1992)</a:t>
            </a:r>
            <a:endParaRPr lang="en-US" sz="1400" i="1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" name="Oval 1"/>
          <p:cNvSpPr/>
          <p:nvPr/>
        </p:nvSpPr>
        <p:spPr>
          <a:xfrm>
            <a:off x="118162" y="792483"/>
            <a:ext cx="1576608" cy="1582068"/>
          </a:xfrm>
          <a:prstGeom prst="ellipse">
            <a:avLst/>
          </a:prstGeom>
          <a:noFill/>
          <a:ln w="19050">
            <a:solidFill>
              <a:srgbClr val="3F7F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662888" y="1422152"/>
            <a:ext cx="1576608" cy="1582068"/>
          </a:xfrm>
          <a:prstGeom prst="ellipse">
            <a:avLst/>
          </a:prstGeom>
          <a:noFill/>
          <a:ln w="19050">
            <a:solidFill>
              <a:srgbClr val="6EB7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05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634592-0A91-4668-9C7E-045F19CEF5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2967" y="885556"/>
            <a:ext cx="4317821" cy="28267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C52801-EAC4-49B0-9BA3-ED66297A68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519" y="3831773"/>
            <a:ext cx="4317821" cy="28267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46DC10-15B5-4FF1-97AD-11434A070D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2968" y="3831773"/>
            <a:ext cx="4317821" cy="2826733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/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Comparing Doppler </a:t>
            </a:r>
            <a:r>
              <a:rPr lang="en-US" sz="32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Shifts </a:t>
            </a:r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O</a:t>
            </a:r>
            <a:r>
              <a:rPr lang="en-US" sz="32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n-disk vs. </a:t>
            </a:r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</a:t>
            </a:r>
            <a:r>
              <a:rPr lang="en-US" sz="32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he </a:t>
            </a:r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J</a:t>
            </a:r>
            <a:r>
              <a:rPr lang="en-US" sz="32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et</a:t>
            </a:r>
            <a:endParaRPr lang="en-US" sz="32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8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90" y="887380"/>
            <a:ext cx="3924006" cy="2242289"/>
          </a:xfrm>
          <a:prstGeom prst="rect">
            <a:avLst/>
          </a:prstGeom>
        </p:spPr>
      </p:pic>
      <p:sp>
        <p:nvSpPr>
          <p:cNvPr id="19" name="TextBox 4"/>
          <p:cNvSpPr txBox="1"/>
          <p:nvPr/>
        </p:nvSpPr>
        <p:spPr>
          <a:xfrm>
            <a:off x="2112112" y="2845190"/>
            <a:ext cx="2358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i="1" dirty="0" smtClean="0">
                <a:latin typeface="Calibri"/>
              </a:rPr>
              <a:t>Burger et al. (1999)</a:t>
            </a:r>
            <a:endParaRPr lang="en-US" sz="1400" i="1" dirty="0">
              <a:latin typeface="Calibri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18162" y="792483"/>
            <a:ext cx="1576608" cy="1582068"/>
          </a:xfrm>
          <a:prstGeom prst="ellipse">
            <a:avLst/>
          </a:prstGeom>
          <a:noFill/>
          <a:ln w="19050">
            <a:solidFill>
              <a:srgbClr val="3F7F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662888" y="1422152"/>
            <a:ext cx="1576608" cy="1582068"/>
          </a:xfrm>
          <a:prstGeom prst="ellipse">
            <a:avLst/>
          </a:prstGeom>
          <a:noFill/>
          <a:ln w="19050">
            <a:solidFill>
              <a:srgbClr val="6EB7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41D5CD-B044-48C5-AE27-31195DA35092}"/>
              </a:ext>
            </a:extLst>
          </p:cNvPr>
          <p:cNvSpPr txBox="1"/>
          <p:nvPr/>
        </p:nvSpPr>
        <p:spPr>
          <a:xfrm>
            <a:off x="1" y="3205692"/>
            <a:ext cx="47129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Summer student C. </a:t>
            </a:r>
            <a:r>
              <a:rPr lang="en-US" sz="2100" dirty="0" err="1" smtClean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Moye</a:t>
            </a:r>
            <a:endParaRPr lang="en-US" sz="2100" dirty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0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9652" y="4753484"/>
            <a:ext cx="4647764" cy="2104515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200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SO2 </a:t>
            </a:r>
            <a:r>
              <a:rPr lang="en-US" altLang="en-US" sz="2200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atmo</a:t>
            </a:r>
            <a:r>
              <a:rPr lang="en-US" altLang="en-US" sz="2200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sphere only partially collapses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200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3x change observed while sublimation predicts ~1000x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200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Plumes probably supply the rest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200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de </a:t>
            </a:r>
            <a:r>
              <a:rPr lang="en-US" altLang="en-US" sz="2200" dirty="0">
                <a:solidFill>
                  <a:schemeClr val="tx2">
                    <a:lumMod val="20000"/>
                    <a:lumOff val="8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Pater et al. (2020) </a:t>
            </a:r>
            <a:r>
              <a:rPr lang="en-US" altLang="en-US" sz="2200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sees similar at egress</a:t>
            </a:r>
            <a:endParaRPr lang="en-US" altLang="en-US" sz="2200" dirty="0" smtClean="0">
              <a:solidFill>
                <a:schemeClr val="tx2">
                  <a:lumMod val="20000"/>
                  <a:lumOff val="80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  <a:sym typeface="Symbol" panose="05050102010706020507" pitchFamily="18" charset="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200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How does the atomic atmosphere / ionosphere respond?</a:t>
            </a:r>
            <a:endParaRPr lang="en-US" altLang="en-US" sz="2200" dirty="0">
              <a:solidFill>
                <a:schemeClr val="tx2">
                  <a:lumMod val="20000"/>
                  <a:lumOff val="80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sp>
        <p:nvSpPr>
          <p:cNvPr id="16" name="Rectangle 8"/>
          <p:cNvSpPr txBox="1">
            <a:spLocks noChangeArrowheads="1"/>
          </p:cNvSpPr>
          <p:nvPr/>
        </p:nvSpPr>
        <p:spPr>
          <a:xfrm>
            <a:off x="95416" y="240951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/>
            <a:r>
              <a:rPr lang="en-US" sz="3600" dirty="0"/>
              <a:t>Eclipses: Natural </a:t>
            </a:r>
            <a:r>
              <a:rPr lang="en-US" sz="3600" dirty="0" smtClean="0"/>
              <a:t>Laboratory to Study Io’s Atmosphere</a:t>
            </a:r>
            <a:endParaRPr lang="en-US" sz="3600" dirty="0"/>
          </a:p>
        </p:txBody>
      </p:sp>
      <p:pic>
        <p:nvPicPr>
          <p:cNvPr id="6" name="Image 1"/>
          <p:cNvPicPr>
            <a:picLocks noChangeAspect="1"/>
          </p:cNvPicPr>
          <p:nvPr/>
        </p:nvPicPr>
        <p:blipFill rotWithShape="1">
          <a:blip r:embed="rId2"/>
          <a:srcRect l="1828" r="2553"/>
          <a:stretch/>
        </p:blipFill>
        <p:spPr>
          <a:xfrm>
            <a:off x="4527413" y="1478983"/>
            <a:ext cx="4611221" cy="4556566"/>
          </a:xfrm>
          <a:prstGeom prst="rect">
            <a:avLst/>
          </a:prstGeom>
        </p:spPr>
      </p:pic>
      <p:sp>
        <p:nvSpPr>
          <p:cNvPr id="7" name="TextBox 4"/>
          <p:cNvSpPr txBox="1"/>
          <p:nvPr/>
        </p:nvSpPr>
        <p:spPr>
          <a:xfrm>
            <a:off x="7838501" y="5793386"/>
            <a:ext cx="1305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i="1" dirty="0" smtClean="0">
                <a:solidFill>
                  <a:schemeClr val="bg1"/>
                </a:solidFill>
                <a:latin typeface="Calibri"/>
              </a:rPr>
              <a:t>Tsang et al., 2016</a:t>
            </a:r>
            <a:endParaRPr lang="en-US" sz="1200" i="1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9" name="TextBox 7"/>
          <p:cNvSpPr txBox="1"/>
          <p:nvPr/>
        </p:nvSpPr>
        <p:spPr>
          <a:xfrm>
            <a:off x="5105638" y="2668277"/>
            <a:ext cx="1459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Surface </a:t>
            </a:r>
            <a:r>
              <a:rPr lang="en-US" sz="1200" dirty="0">
                <a:solidFill>
                  <a:schemeClr val="bg1"/>
                </a:solidFill>
                <a:latin typeface="Arial Black" panose="020B0A04020102020204" pitchFamily="34" charset="0"/>
              </a:rPr>
              <a:t>t</a:t>
            </a:r>
            <a:r>
              <a:rPr lang="en-US" sz="1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emperature drops</a:t>
            </a:r>
            <a:endParaRPr lang="en-US" sz="1200" baseline="-25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5105638" y="4553182"/>
            <a:ext cx="1587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Sublimated </a:t>
            </a:r>
            <a:r>
              <a:rPr lang="en-US" sz="1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SO</a:t>
            </a:r>
            <a:r>
              <a:rPr lang="en-US" sz="1200" baseline="-25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r>
              <a:rPr lang="en-US" sz="1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atmosphere responds</a:t>
            </a:r>
            <a:endParaRPr lang="en-US" sz="1200" baseline="-25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8983"/>
            <a:ext cx="4527414" cy="3036431"/>
          </a:xfrm>
          <a:prstGeom prst="rect">
            <a:avLst/>
          </a:prstGeom>
        </p:spPr>
      </p:pic>
      <p:sp>
        <p:nvSpPr>
          <p:cNvPr id="8" name="TextBox 4"/>
          <p:cNvSpPr txBox="1"/>
          <p:nvPr/>
        </p:nvSpPr>
        <p:spPr>
          <a:xfrm>
            <a:off x="4017" y="4230216"/>
            <a:ext cx="28548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i="1" dirty="0" err="1" smtClean="0">
                <a:solidFill>
                  <a:schemeClr val="bg1"/>
                </a:solidFill>
                <a:latin typeface="Calibri"/>
              </a:rPr>
              <a:t>Montanes</a:t>
            </a:r>
            <a:r>
              <a:rPr lang="en-US" sz="1100" i="1" dirty="0" smtClean="0">
                <a:solidFill>
                  <a:schemeClr val="bg1"/>
                </a:solidFill>
                <a:latin typeface="Calibri"/>
              </a:rPr>
              <a:t>-Rodriguez et al. </a:t>
            </a:r>
            <a:r>
              <a:rPr lang="en-US" sz="1100" i="1" dirty="0">
                <a:solidFill>
                  <a:schemeClr val="bg1"/>
                </a:solidFill>
                <a:latin typeface="Calibri"/>
              </a:rPr>
              <a:t>(</a:t>
            </a:r>
            <a:r>
              <a:rPr lang="en-US" sz="1100" i="1" dirty="0" smtClean="0">
                <a:solidFill>
                  <a:schemeClr val="bg1"/>
                </a:solidFill>
                <a:latin typeface="Calibri"/>
              </a:rPr>
              <a:t>2015)</a:t>
            </a:r>
            <a:endParaRPr lang="en-US" sz="1100" i="1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086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09264" y="1030364"/>
            <a:ext cx="4148051" cy="2718572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209263" y="3853443"/>
            <a:ext cx="4148051" cy="2671743"/>
          </a:xfrm>
          <a:prstGeom prst="rect">
            <a:avLst/>
          </a:prstGeom>
        </p:spPr>
      </p:pic>
      <p:sp>
        <p:nvSpPr>
          <p:cNvPr id="7" name="Rectangle 8"/>
          <p:cNvSpPr txBox="1">
            <a:spLocks noChangeArrowheads="1"/>
          </p:cNvSpPr>
          <p:nvPr/>
        </p:nvSpPr>
        <p:spPr>
          <a:xfrm>
            <a:off x="0" y="406713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201220"/>
            <a:ext cx="9143999" cy="1471959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3200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The a</a:t>
            </a:r>
            <a:r>
              <a:rPr lang="en-US" altLang="en-US" sz="3200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tomic </a:t>
            </a:r>
            <a:r>
              <a:rPr lang="en-US" altLang="en-US" sz="3200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a</a:t>
            </a:r>
            <a:r>
              <a:rPr lang="en-US" altLang="en-US" sz="3200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tmosphere seems indifferent to eclipse. </a:t>
            </a:r>
            <a:endParaRPr lang="en-US" altLang="en-US" sz="3200" dirty="0">
              <a:solidFill>
                <a:schemeClr val="tx2">
                  <a:lumMod val="20000"/>
                  <a:lumOff val="80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357314" y="1030364"/>
            <a:ext cx="4786685" cy="4304961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200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Neutral atoms are seem to track the plasma emission in the UV.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200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Brightness reflects electron impact excitation rates---electron limited?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200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Io’s latitude in the torus matters a lot more than surface temperature or photochemistry</a:t>
            </a:r>
            <a:endParaRPr lang="en-US" altLang="en-US" sz="2200" dirty="0">
              <a:solidFill>
                <a:schemeClr val="tx2">
                  <a:lumMod val="20000"/>
                  <a:lumOff val="80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2020" t="65721" r="24844" b="600"/>
          <a:stretch/>
        </p:blipFill>
        <p:spPr>
          <a:xfrm>
            <a:off x="4479658" y="3566164"/>
            <a:ext cx="4541996" cy="295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9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t="8746"/>
          <a:stretch/>
        </p:blipFill>
        <p:spPr>
          <a:xfrm>
            <a:off x="-1" y="785118"/>
            <a:ext cx="4902926" cy="3047092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/>
          <a:srcRect t="9384"/>
          <a:stretch/>
        </p:blipFill>
        <p:spPr>
          <a:xfrm>
            <a:off x="-1" y="3832210"/>
            <a:ext cx="4904007" cy="30257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563" y="78203"/>
            <a:ext cx="9045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n-lt"/>
              </a:rPr>
              <a:t>Na behavior is </a:t>
            </a:r>
            <a:r>
              <a:rPr lang="en-US" sz="2800" dirty="0" smtClean="0"/>
              <a:t>decoupled from O &amp; S. Unclear why.</a:t>
            </a:r>
            <a:endParaRPr lang="en-US" sz="28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6912" y="829067"/>
            <a:ext cx="1580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</a:rPr>
              <a:t>APO 20/03/18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46912" y="3944684"/>
            <a:ext cx="14382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LBT 24/04/19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187137" y="2617823"/>
            <a:ext cx="2463737" cy="329771"/>
          </a:xfrm>
        </p:spPr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906" y="785118"/>
            <a:ext cx="4194843" cy="302578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870467" y="1178251"/>
            <a:ext cx="2023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Na column density 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pre-eclipse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3978" y="2782708"/>
            <a:ext cx="1365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~3.5 hours 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post-eclipse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30368" y="3570600"/>
            <a:ext cx="21846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 smtClean="0">
                <a:solidFill>
                  <a:schemeClr val="bg1"/>
                </a:solidFill>
              </a:rPr>
              <a:t>Grava et al. 2014</a:t>
            </a:r>
            <a:endParaRPr lang="en-US" sz="1100" i="1" dirty="0">
              <a:solidFill>
                <a:schemeClr val="bg1"/>
              </a:solidFill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4873790" y="4067420"/>
            <a:ext cx="4241074" cy="2811881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  <a:normAutofit fontScale="92500"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200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Timescale at egress differs. So...?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200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Na has photon contamination we don’t understand? We’re investigating this, but there’s no evidence in its line shape.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200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Io’s ionosphere is collapsing within 20 min. Maybe the ionosphere excites Na &amp; the torus dissociates SO2 and excites O by cascade?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sz="2200" dirty="0">
              <a:solidFill>
                <a:schemeClr val="tx2">
                  <a:lumMod val="20000"/>
                  <a:lumOff val="80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  <a:sym typeface="Symbol" panose="05050102010706020507" pitchFamily="18" charset="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sz="2200" dirty="0">
              <a:solidFill>
                <a:schemeClr val="tx2">
                  <a:lumMod val="20000"/>
                  <a:lumOff val="80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135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25596" y="207027"/>
            <a:ext cx="4965879" cy="1258139"/>
          </a:xfrm>
          <a:prstGeom prst="rect">
            <a:avLst/>
          </a:prstGeom>
          <a:solidFill>
            <a:srgbClr val="08A09D">
              <a:alpha val="93000"/>
            </a:srgbClr>
          </a:solidFill>
          <a:ln>
            <a:solidFill>
              <a:srgbClr val="18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08135" y="-350923"/>
            <a:ext cx="6400800" cy="1752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200" dirty="0" smtClean="0">
                <a:solidFill>
                  <a:schemeClr val="tx1"/>
                </a:solidFill>
                <a:ea typeface="+mn-ea"/>
                <a:cs typeface="+mn-cs"/>
              </a:rPr>
              <a:t>Thanks for </a:t>
            </a:r>
            <a:r>
              <a:rPr lang="en-US" sz="3200" dirty="0">
                <a:solidFill>
                  <a:schemeClr val="tx1"/>
                </a:solidFill>
              </a:rPr>
              <a:t>t</a:t>
            </a:r>
            <a:r>
              <a:rPr lang="en-US" sz="3200" dirty="0" smtClean="0">
                <a:solidFill>
                  <a:schemeClr val="tx1"/>
                </a:solidFill>
              </a:rPr>
              <a:t>uning in!</a:t>
            </a:r>
            <a:endParaRPr lang="en-US" sz="3200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i="1" dirty="0" smtClean="0">
                <a:solidFill>
                  <a:schemeClr val="tx1"/>
                </a:solidFill>
                <a:ea typeface="+mn-ea"/>
                <a:cs typeface="+mn-cs"/>
              </a:rPr>
              <a:t>schmidtc@bu.edu</a:t>
            </a:r>
            <a:endParaRPr lang="en-US" i="1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911989" y="6564831"/>
            <a:ext cx="3283527" cy="442544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r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1400" i="1" dirty="0" smtClean="0">
                <a:solidFill>
                  <a:srgbClr val="15A6A3"/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Graphic by John Spencer </a:t>
            </a:r>
            <a:endParaRPr lang="en-US" altLang="en-US" sz="1400" i="1" dirty="0" smtClean="0">
              <a:solidFill>
                <a:srgbClr val="15A6A3"/>
              </a:solidFill>
              <a:sym typeface="Symbol" panose="05050102010706020507" pitchFamily="18" charset="2"/>
            </a:endParaRPr>
          </a:p>
          <a:p>
            <a:pPr eaLnBrk="1" hangingPunct="1">
              <a:lnSpc>
                <a:spcPct val="110000"/>
              </a:lnSpc>
            </a:pPr>
            <a:endParaRPr lang="en-US" altLang="en-US" sz="1400" i="1" dirty="0" smtClean="0">
              <a:solidFill>
                <a:srgbClr val="15A6A3"/>
              </a:solidFill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1282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15-319_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6189" y="1272513"/>
            <a:ext cx="4023550" cy="2261480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28650" y="276819"/>
            <a:ext cx="7886700" cy="1325563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Emission </a:t>
            </a:r>
            <a:r>
              <a:rPr lang="en-US" sz="4000" dirty="0" smtClean="0"/>
              <a:t>From</a:t>
            </a:r>
            <a:r>
              <a:rPr lang="en-US" sz="4000" dirty="0" smtClean="0"/>
              <a:t> </a:t>
            </a:r>
            <a:r>
              <a:rPr lang="en-US" sz="4000" dirty="0" smtClean="0"/>
              <a:t>Io’s Plasma Torus</a:t>
            </a:r>
            <a:endParaRPr lang="en-US" sz="4000" dirty="0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0" y="1316322"/>
            <a:ext cx="47651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/>
            <a:r>
              <a:rPr lang="en-US" altLang="en-US" sz="1600" i="1" dirty="0"/>
              <a:t>Cassini </a:t>
            </a:r>
            <a:r>
              <a:rPr lang="en-US" altLang="en-US" sz="1600" i="1" dirty="0" smtClean="0"/>
              <a:t> 834Å  (A. </a:t>
            </a:r>
            <a:r>
              <a:rPr lang="en-US" altLang="en-US" sz="1600" i="1" dirty="0" err="1" smtClean="0"/>
              <a:t>Steffl</a:t>
            </a:r>
            <a:r>
              <a:rPr lang="en-US" altLang="en-US" sz="1600" i="1" dirty="0" smtClean="0"/>
              <a:t> &amp; I. Stewart)</a:t>
            </a:r>
            <a:endParaRPr lang="en-US" altLang="en-US" sz="1600" i="1" dirty="0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5394278" y="6544476"/>
            <a:ext cx="32359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/>
            <a:r>
              <a:rPr lang="en-US" altLang="en-US" sz="1600" i="1" dirty="0" smtClean="0"/>
              <a:t>S</a:t>
            </a:r>
            <a:r>
              <a:rPr lang="en-US" altLang="en-US" sz="1600" i="1" baseline="30000" dirty="0" smtClean="0"/>
              <a:t>+</a:t>
            </a:r>
            <a:r>
              <a:rPr lang="en-US" altLang="en-US" sz="1600" i="1" dirty="0" smtClean="0"/>
              <a:t> Visible Wavelengths</a:t>
            </a:r>
            <a:endParaRPr lang="en-US" altLang="en-US" sz="1600" i="1" dirty="0"/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418010" y="3157631"/>
            <a:ext cx="7503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/>
            <a:r>
              <a:rPr lang="en-US" altLang="en-US" sz="1600" i="1" dirty="0" smtClean="0"/>
              <a:t>Dawn</a:t>
            </a:r>
            <a:endParaRPr lang="en-US" altLang="en-US" sz="1600" i="1" dirty="0"/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2791096" y="3153276"/>
            <a:ext cx="7503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/>
            <a:r>
              <a:rPr lang="en-US" altLang="en-US" sz="1600" i="1" dirty="0" smtClean="0"/>
              <a:t>Dusk</a:t>
            </a:r>
            <a:endParaRPr lang="en-US" altLang="en-US" sz="1600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226189" y="3661107"/>
                <a:ext cx="4389218" cy="1061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𝑗𝑖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>
                          <a:latin typeface="Cambria Math" panose="02040503050406030204" pitchFamily="18" charset="0"/>
                        </a:rPr>
                        <m:t>𝑑𝑙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89" y="3661107"/>
                <a:ext cx="4389218" cy="10610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1479625" y="4517129"/>
                <a:ext cx="29378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≥9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𝑡𝑜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20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𝑒𝑉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625" y="4517129"/>
                <a:ext cx="2937827" cy="461665"/>
              </a:xfrm>
              <a:prstGeom prst="rect">
                <a:avLst/>
              </a:prstGeom>
              <a:blipFill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1566516" y="5075133"/>
                <a:ext cx="318108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≥1.8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𝑡𝑜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3.3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𝑒𝑉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516" y="5075133"/>
                <a:ext cx="3181082" cy="461665"/>
              </a:xfrm>
              <a:prstGeom prst="rect">
                <a:avLst/>
              </a:prstGeom>
              <a:blipFill>
                <a:blip r:embed="rId8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296259" y="4541480"/>
            <a:ext cx="14351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/>
            <a:r>
              <a:rPr lang="en-US" altLang="en-US" i="1" dirty="0" smtClean="0">
                <a:latin typeface="+mj-lt"/>
              </a:rPr>
              <a:t>EUV:</a:t>
            </a: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161319" y="5088137"/>
            <a:ext cx="14351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/>
            <a:r>
              <a:rPr lang="en-US" altLang="en-US" i="1" dirty="0" smtClean="0">
                <a:latin typeface="+mj-lt"/>
              </a:rPr>
              <a:t>Visible:</a:t>
            </a: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1673061" y="5501565"/>
            <a:ext cx="289633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/>
            <a:r>
              <a:rPr lang="en-US" altLang="en-US" i="1" dirty="0" smtClean="0">
                <a:latin typeface="+mj-lt"/>
              </a:rPr>
              <a:t>Jupiter &amp; Moons much brighter.</a:t>
            </a:r>
          </a:p>
          <a:p>
            <a:pPr algn="ctr"/>
            <a:r>
              <a:rPr lang="en-US" altLang="en-US" i="1" dirty="0" smtClean="0">
                <a:latin typeface="+mj-lt"/>
              </a:rPr>
              <a:t>Small scale structure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172" y="954513"/>
            <a:ext cx="4328160" cy="559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16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/>
        </p:nvPicPr>
        <p:blipFill rotWithShape="1">
          <a:blip r:embed="rId3"/>
          <a:srcRect l="55333" t="12528" r="12467" b="49132"/>
          <a:stretch/>
        </p:blipFill>
        <p:spPr bwMode="auto">
          <a:xfrm>
            <a:off x="1" y="0"/>
            <a:ext cx="9144000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89" y="16139"/>
            <a:ext cx="7986507" cy="38079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l="18279" t="888" r="14764" b="958"/>
          <a:stretch/>
        </p:blipFill>
        <p:spPr bwMode="auto">
          <a:xfrm>
            <a:off x="-12880" y="3872011"/>
            <a:ext cx="4275640" cy="29048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Rectangle 15"/>
          <p:cNvSpPr>
            <a:spLocks noChangeArrowheads="1"/>
          </p:cNvSpPr>
          <p:nvPr/>
        </p:nvSpPr>
        <p:spPr bwMode="auto">
          <a:xfrm rot="16200000">
            <a:off x="-286040" y="4184009"/>
            <a:ext cx="8961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/>
            <a:r>
              <a:rPr lang="en-US" altLang="en-US" sz="1600" b="1" dirty="0" smtClean="0">
                <a:solidFill>
                  <a:srgbClr val="FF0000"/>
                </a:solidFill>
              </a:rPr>
              <a:t>Dawn</a:t>
            </a:r>
            <a:endParaRPr lang="en-US" altLang="en-US" sz="160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 rot="16200000">
            <a:off x="-286041" y="5777047"/>
            <a:ext cx="8961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/>
            <a:r>
              <a:rPr lang="en-US" altLang="en-US" sz="1600" b="1" dirty="0" smtClean="0">
                <a:solidFill>
                  <a:srgbClr val="0000FF"/>
                </a:solidFill>
              </a:rPr>
              <a:t>Dusk</a:t>
            </a:r>
            <a:endParaRPr lang="en-US" altLang="en-US" sz="1600" b="1" dirty="0">
              <a:solidFill>
                <a:srgbClr val="0000FF"/>
              </a:solidFill>
            </a:endParaRPr>
          </a:p>
        </p:txBody>
      </p:sp>
      <p:pic>
        <p:nvPicPr>
          <p:cNvPr id="18" name="Picture 2"/>
          <p:cNvPicPr/>
          <p:nvPr/>
        </p:nvPicPr>
        <p:blipFill rotWithShape="1">
          <a:blip r:embed="rId6"/>
          <a:srcRect l="8334" t="8805" r="5769" b="2816"/>
          <a:stretch/>
        </p:blipFill>
        <p:spPr bwMode="auto">
          <a:xfrm>
            <a:off x="3259395" y="3885659"/>
            <a:ext cx="5897484" cy="28980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4109542" y="6022459"/>
            <a:ext cx="37064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/>
            <a:r>
              <a:rPr lang="en-US" altLang="en-US" sz="1600" i="1" dirty="0" smtClean="0"/>
              <a:t>Optical: Apache </a:t>
            </a:r>
            <a:r>
              <a:rPr lang="en-US" altLang="en-US" sz="1600" i="1" dirty="0" smtClean="0"/>
              <a:t>Point Observatory</a:t>
            </a:r>
            <a:endParaRPr lang="en-US" altLang="en-US" sz="1600" i="1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988500" y="3649331"/>
            <a:ext cx="2450894" cy="255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altLang="en-US" sz="1400" b="1" i="1" dirty="0" smtClean="0">
                <a:solidFill>
                  <a:schemeClr val="bg1"/>
                </a:solidFill>
                <a:latin typeface="+mn-lt"/>
              </a:rPr>
              <a:t>Yoshioka+ 2014</a:t>
            </a:r>
            <a:endParaRPr lang="en-US" altLang="en-US" sz="14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221408" y="6649327"/>
            <a:ext cx="2450894" cy="255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altLang="en-US" sz="1400" b="1" i="1" dirty="0" smtClean="0">
                <a:solidFill>
                  <a:schemeClr val="bg1"/>
                </a:solidFill>
                <a:latin typeface="+mn-lt"/>
              </a:rPr>
              <a:t>Schmidt+ 2018</a:t>
            </a:r>
            <a:endParaRPr lang="en-US" altLang="en-US" sz="14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6592897" y="1192783"/>
            <a:ext cx="16575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/>
            <a:r>
              <a:rPr lang="en-US" altLang="en-US" sz="1600" i="1" dirty="0" smtClean="0"/>
              <a:t>UV: </a:t>
            </a:r>
            <a:r>
              <a:rPr lang="en-US" altLang="en-US" sz="1600" i="1" dirty="0" err="1" smtClean="0"/>
              <a:t>Hisaki</a:t>
            </a:r>
            <a:endParaRPr lang="en-US" alt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55441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19" t="94573" r="9258" b="217"/>
          <a:stretch/>
        </p:blipFill>
        <p:spPr>
          <a:xfrm>
            <a:off x="811258" y="4193853"/>
            <a:ext cx="7728300" cy="3222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948" t="1202" r="7584" b="64745"/>
          <a:stretch/>
        </p:blipFill>
        <p:spPr>
          <a:xfrm>
            <a:off x="814265" y="1139729"/>
            <a:ext cx="7725293" cy="30779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6886" t="1378" r="7737" b="64438"/>
          <a:stretch/>
        </p:blipFill>
        <p:spPr>
          <a:xfrm>
            <a:off x="811468" y="1154018"/>
            <a:ext cx="7716982" cy="30897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2448" y="4671386"/>
            <a:ext cx="85950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Dawn/Dusk offset is evident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E-field varies 1 - 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7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mV/m, mean is 4.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B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rightness asymmetry &lt;1.5 seen in the UV. Suggests </a:t>
            </a:r>
            <a:r>
              <a:rPr lang="en-US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T</a:t>
            </a:r>
            <a:r>
              <a:rPr lang="en-US" baseline="-25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e</a:t>
            </a:r>
            <a:r>
              <a:rPr lang="en-US" baseline="-25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-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not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n</a:t>
            </a:r>
            <a:r>
              <a:rPr lang="en-US" baseline="-25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Features wobble radially as Jupiter rotates. Above aligns the 0.1 R</a:t>
            </a:r>
            <a:r>
              <a:rPr lang="en-US" baseline="-25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J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 wobble in the red S</a:t>
            </a:r>
            <a:r>
              <a:rPr lang="en-US" baseline="30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+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 ribbon. 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C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old torus wobbles more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0.2 R</a:t>
            </a:r>
            <a:r>
              <a:rPr lang="en-US" baseline="-25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J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.</a:t>
            </a:r>
            <a:endParaRPr lang="en-US" dirty="0" smtClean="0">
              <a:solidFill>
                <a:schemeClr val="tx2">
                  <a:lumMod val="20000"/>
                  <a:lumOff val="80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Cold-torus is </a:t>
            </a:r>
            <a:r>
              <a:rPr lang="en-US" u="sng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really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 cold, absent in all transitions &gt; 2eV </a:t>
            </a:r>
            <a:endParaRPr lang="en-US" dirty="0" smtClean="0">
              <a:solidFill>
                <a:schemeClr val="tx2">
                  <a:lumMod val="20000"/>
                  <a:lumOff val="8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83219" y="276819"/>
            <a:ext cx="8864527" cy="1325563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Torus Structure at Optical Wavelengths</a:t>
            </a:r>
            <a:endParaRPr lang="en-US" sz="4000" dirty="0"/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1450563" y="1243751"/>
            <a:ext cx="21709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/>
            <a:r>
              <a:rPr lang="en-US" altLang="en-US" sz="1400" i="1" dirty="0" smtClean="0">
                <a:solidFill>
                  <a:schemeClr val="bg1"/>
                </a:solidFill>
              </a:rPr>
              <a:t>Schmidt et al. 2018</a:t>
            </a:r>
            <a:endParaRPr lang="en-US" altLang="en-US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18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898" t="4645" r="7191" b="8167"/>
          <a:stretch/>
        </p:blipFill>
        <p:spPr>
          <a:xfrm>
            <a:off x="79512" y="1196892"/>
            <a:ext cx="4013511" cy="45916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201" t="2512" r="5087" b="-622"/>
          <a:stretch/>
        </p:blipFill>
        <p:spPr>
          <a:xfrm>
            <a:off x="4125777" y="1193075"/>
            <a:ext cx="4985467" cy="3555434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50366"/>
            <a:ext cx="9143999" cy="787657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/>
              <a:t>G</a:t>
            </a:r>
            <a:r>
              <a:rPr lang="en-US" sz="3600" dirty="0" smtClean="0"/>
              <a:t>eometry Matters for the Local </a:t>
            </a:r>
            <a:r>
              <a:rPr lang="en-US" sz="3600" dirty="0"/>
              <a:t>I</a:t>
            </a:r>
            <a:r>
              <a:rPr lang="en-US" sz="3600" dirty="0" smtClean="0"/>
              <a:t>nteraction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8009109" y="2812013"/>
            <a:ext cx="1134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FF0000"/>
                </a:solidFill>
                <a:latin typeface="Calibri"/>
              </a:rPr>
              <a:t>Dawn</a:t>
            </a:r>
            <a:endParaRPr lang="en-US" sz="16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76353" y="3857257"/>
            <a:ext cx="1134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0000FF"/>
                </a:solidFill>
                <a:latin typeface="Calibri"/>
              </a:rPr>
              <a:t>Dusk</a:t>
            </a:r>
            <a:endParaRPr lang="en-US" sz="1600" b="1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14892" y="1429338"/>
            <a:ext cx="4295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Calibri"/>
              </a:rPr>
              <a:t>Io</a:t>
            </a:r>
            <a:endParaRPr lang="en-US" sz="1600" b="1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3290" y="5788551"/>
            <a:ext cx="38459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Times New Roman" panose="02020603050405020304" pitchFamily="18" charset="0"/>
              </a:rPr>
              <a:t>Density sweeping past Io</a:t>
            </a:r>
            <a:endParaRPr lang="en-US" altLang="en-US" sz="2200" dirty="0" smtClean="0">
              <a:solidFill>
                <a:schemeClr val="tx2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30600" y="4748508"/>
            <a:ext cx="38459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Times New Roman" panose="02020603050405020304" pitchFamily="18" charset="0"/>
              </a:rPr>
              <a:t>Magnetic separation between Io and the torus “ribbon”</a:t>
            </a:r>
            <a:endParaRPr lang="en-US" altLang="en-US" sz="2200" dirty="0" smtClean="0">
              <a:solidFill>
                <a:schemeClr val="tx2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76801" y="5665440"/>
            <a:ext cx="49029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Variability is not all volcanic </a:t>
            </a:r>
            <a:r>
              <a:rPr lang="en-US" altLang="en-US" sz="22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outgassing, solar </a:t>
            </a:r>
            <a:r>
              <a:rPr lang="en-US" altLang="en-US" sz="2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wind. Interaction depends on </a:t>
            </a:r>
            <a:r>
              <a:rPr lang="en-US" altLang="en-US" sz="22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jovian</a:t>
            </a:r>
            <a:r>
              <a:rPr lang="en-US" altLang="en-US" sz="2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magnetic longitude, Io’s orbital longitude.</a:t>
            </a:r>
            <a:endParaRPr lang="en-US" altLang="en-US" sz="2200" dirty="0" smtClean="0">
              <a:solidFill>
                <a:schemeClr val="tx2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23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517" y="108882"/>
            <a:ext cx="9140483" cy="1325563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Sodium: </a:t>
            </a:r>
            <a:r>
              <a:rPr lang="en-US" sz="3600" dirty="0" smtClean="0"/>
              <a:t>A Tracer </a:t>
            </a:r>
            <a:r>
              <a:rPr lang="en-US" sz="3600" dirty="0" smtClean="0"/>
              <a:t>for </a:t>
            </a:r>
            <a:r>
              <a:rPr lang="en-US" sz="3600" dirty="0" smtClean="0"/>
              <a:t>the Io-Torus Interaction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5284539" y="2119556"/>
            <a:ext cx="2905805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3000"/>
              </a:lnSpc>
            </a:pPr>
            <a:r>
              <a:rPr lang="en-US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Times New Roman" panose="02020603050405020304" pitchFamily="18" charset="0"/>
              </a:rPr>
              <a:t>NaCl</a:t>
            </a:r>
            <a:r>
              <a:rPr lang="en-US" baseline="30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Times New Roman" panose="02020603050405020304" pitchFamily="18" charset="0"/>
              </a:rPr>
              <a:t>+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Times New Roman" panose="02020603050405020304" pitchFamily="18" charset="0"/>
              </a:rPr>
              <a:t> + e</a:t>
            </a:r>
            <a:r>
              <a:rPr lang="en-US" baseline="30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Times New Roman" panose="02020603050405020304" pitchFamily="18" charset="0"/>
              </a:rPr>
              <a:t>-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Wingdings"/>
                <a:cs typeface="Times New Roman" panose="02020603050405020304" pitchFamily="18" charset="0"/>
                <a:sym typeface="Wingdings"/>
              </a:rPr>
              <a:t>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Times New Roman" panose="02020603050405020304" pitchFamily="18" charset="0"/>
                <a:sym typeface="Wingdings"/>
              </a:rPr>
              <a:t> Na* + Cl </a:t>
            </a:r>
            <a:endParaRPr lang="en-US" altLang="en-US" dirty="0" smtClean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" name="Picture 5" descr="Schneider_Na_SII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528" y="2617937"/>
            <a:ext cx="5243472" cy="382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6522264" y="6119057"/>
            <a:ext cx="30012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i="1" dirty="0" smtClean="0">
                <a:latin typeface="Arial Unicode MS" charset="0"/>
              </a:rPr>
              <a:t>Schneider &amp; </a:t>
            </a:r>
            <a:r>
              <a:rPr lang="en-US" sz="1400" i="1" dirty="0" err="1" smtClean="0">
                <a:latin typeface="Arial Unicode MS" charset="0"/>
              </a:rPr>
              <a:t>Trauger</a:t>
            </a:r>
            <a:r>
              <a:rPr lang="en-US" sz="1400" i="1" dirty="0" smtClean="0">
                <a:latin typeface="Arial Unicode MS" charset="0"/>
              </a:rPr>
              <a:t> 1995</a:t>
            </a:r>
            <a:endParaRPr lang="en-US" sz="1400" i="1" dirty="0">
              <a:latin typeface="Arial Unicode MS" charset="0"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3711638" y="6142035"/>
            <a:ext cx="10571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rial Unicode MS" charset="0"/>
              </a:rPr>
              <a:t>Sulfur</a:t>
            </a:r>
            <a:r>
              <a:rPr lang="en-US" sz="1400" baseline="30000" dirty="0">
                <a:latin typeface="Arial Unicode MS" charset="0"/>
              </a:rPr>
              <a:t>+</a:t>
            </a: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3673000" y="4284073"/>
            <a:ext cx="12395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rial Unicode MS" charset="0"/>
              </a:rPr>
              <a:t>Sodium</a:t>
            </a:r>
            <a:endParaRPr lang="en-US" sz="1400" baseline="30000" dirty="0">
              <a:latin typeface="Arial Unicode MS" charset="0"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361132" y="4230049"/>
            <a:ext cx="19717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i="1" dirty="0" smtClean="0">
                <a:latin typeface="Arial Unicode MS" charset="0"/>
              </a:rPr>
              <a:t>Wilson et al. 2002</a:t>
            </a:r>
            <a:endParaRPr lang="en-US" sz="1400" i="1" dirty="0">
              <a:latin typeface="Arial Unicode MS" charset="0"/>
            </a:endParaRPr>
          </a:p>
        </p:txBody>
      </p:sp>
      <p:pic>
        <p:nvPicPr>
          <p:cNvPr id="20" name="Picture 137" descr="http://deep-red.sr.unh.edu/model/io/cloudfig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15"/>
          <a:stretch/>
        </p:blipFill>
        <p:spPr bwMode="auto">
          <a:xfrm>
            <a:off x="3517" y="2617937"/>
            <a:ext cx="3918704" cy="382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558099" y="1931827"/>
            <a:ext cx="3604837" cy="779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3000"/>
              </a:lnSpc>
            </a:pPr>
            <a:r>
              <a:rPr lang="en-US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Times New Roman" panose="02020603050405020304" pitchFamily="18" charset="0"/>
              </a:rPr>
              <a:t>NaCl</a:t>
            </a:r>
            <a:r>
              <a:rPr lang="en-US" baseline="300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Times New Roman" panose="02020603050405020304" pitchFamily="18" charset="0"/>
              </a:rPr>
              <a:t>+ torus ion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Wingdings"/>
                <a:cs typeface="Times New Roman" panose="02020603050405020304" pitchFamily="18" charset="0"/>
                <a:sym typeface="Wingdings"/>
              </a:rPr>
              <a:t>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Times New Roman" panose="02020603050405020304" pitchFamily="18" charset="0"/>
                <a:sym typeface="Wingdings"/>
              </a:rPr>
              <a:t> Na + …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	</a:t>
            </a:r>
            <a:endParaRPr lang="en-US" altLang="en-US" dirty="0" smtClean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81639" y="1786157"/>
            <a:ext cx="4509582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3000"/>
              </a:lnSpc>
            </a:pPr>
            <a:r>
              <a:rPr lang="en-US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Times New Roman" panose="02020603050405020304" pitchFamily="18" charset="0"/>
              </a:rPr>
              <a:t>NaCl</a:t>
            </a:r>
            <a:r>
              <a:rPr lang="en-US" baseline="30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Times New Roman" panose="02020603050405020304" pitchFamily="18" charset="0"/>
              </a:rPr>
              <a:t>+ </a:t>
            </a:r>
            <a:r>
              <a:rPr lang="el-GR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Times New Roman" panose="02020603050405020304" pitchFamily="18" charset="0"/>
              </a:rPr>
              <a:t>γ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Wingdings"/>
                <a:cs typeface="Times New Roman" panose="02020603050405020304" pitchFamily="18" charset="0"/>
                <a:sym typeface="Wingdings"/>
              </a:rPr>
              <a:t>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Times New Roman" panose="02020603050405020304" pitchFamily="18" charset="0"/>
                <a:sym typeface="Wingdings"/>
              </a:rPr>
              <a:t>NaCl</a:t>
            </a:r>
            <a:r>
              <a:rPr lang="en-US" baseline="30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Times New Roman" panose="02020603050405020304" pitchFamily="18" charset="0"/>
                <a:sym typeface="Wingdings"/>
              </a:rPr>
              <a:t>+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	</a:t>
            </a:r>
            <a:endParaRPr lang="en-US" altLang="en-US" dirty="0" smtClean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-277211" y="1017242"/>
            <a:ext cx="5275456" cy="484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85800"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85800"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85800"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85800"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b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The “Banana </a:t>
            </a:r>
            <a:r>
              <a:rPr lang="en-US" altLang="en-US" sz="24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C</a:t>
            </a:r>
            <a:r>
              <a:rPr lang="en-US" altLang="en-US" sz="2400" b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loud” illuminates 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b="0" u="sng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low energy</a:t>
            </a:r>
            <a:r>
              <a:rPr lang="en-US" altLang="en-US" sz="2400" b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 escape</a:t>
            </a:r>
            <a:endParaRPr lang="en-US" altLang="en-US" sz="2400" b="0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32" name="Rectangle 2"/>
          <p:cNvSpPr txBox="1">
            <a:spLocks noChangeArrowheads="1"/>
          </p:cNvSpPr>
          <p:nvPr/>
        </p:nvSpPr>
        <p:spPr bwMode="auto">
          <a:xfrm>
            <a:off x="4295712" y="1002961"/>
            <a:ext cx="4804153" cy="40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85800"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85800"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85800"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85800"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b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“Jets &amp; Streams” illuminate 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b="0" u="sng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high energy</a:t>
            </a:r>
            <a:r>
              <a:rPr lang="en-US" altLang="en-US" sz="2400" b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 escape</a:t>
            </a:r>
            <a:endParaRPr lang="en-US" altLang="en-US" sz="2400" b="0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78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4" descr="1-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16" t="13802" r="6010" b="69331"/>
          <a:stretch>
            <a:fillRect/>
          </a:stretch>
        </p:blipFill>
        <p:spPr bwMode="auto">
          <a:xfrm>
            <a:off x="0" y="893763"/>
            <a:ext cx="9131300" cy="5964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9" r="13353"/>
          <a:stretch>
            <a:fillRect/>
          </a:stretch>
        </p:blipFill>
        <p:spPr bwMode="auto">
          <a:xfrm>
            <a:off x="457200" y="2225675"/>
            <a:ext cx="86741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29"/>
          <p:cNvSpPr txBox="1">
            <a:spLocks noChangeArrowheads="1"/>
          </p:cNvSpPr>
          <p:nvPr/>
        </p:nvSpPr>
        <p:spPr bwMode="auto">
          <a:xfrm>
            <a:off x="2819400" y="9144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smtClean="0">
                <a:solidFill>
                  <a:srgbClr val="000000"/>
                </a:solidFill>
                <a:cs typeface="Arial" charset="0"/>
              </a:rPr>
              <a:t>Io Surface Reflection</a:t>
            </a:r>
          </a:p>
        </p:txBody>
      </p:sp>
      <p:sp>
        <p:nvSpPr>
          <p:cNvPr id="16390" name="Line 38"/>
          <p:cNvSpPr>
            <a:spLocks noChangeShapeType="1"/>
          </p:cNvSpPr>
          <p:nvPr/>
        </p:nvSpPr>
        <p:spPr bwMode="auto">
          <a:xfrm>
            <a:off x="4191000" y="1354138"/>
            <a:ext cx="431800" cy="860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6391" name="Line 39"/>
          <p:cNvSpPr>
            <a:spLocks noChangeShapeType="1"/>
          </p:cNvSpPr>
          <p:nvPr/>
        </p:nvSpPr>
        <p:spPr bwMode="auto">
          <a:xfrm flipH="1">
            <a:off x="3733800" y="1354138"/>
            <a:ext cx="457200" cy="838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6392" name="Text Box 40"/>
          <p:cNvSpPr txBox="1">
            <a:spLocks noChangeArrowheads="1"/>
          </p:cNvSpPr>
          <p:nvPr/>
        </p:nvSpPr>
        <p:spPr bwMode="auto">
          <a:xfrm>
            <a:off x="7505700" y="1746250"/>
            <a:ext cx="127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800" b="0" smtClean="0">
                <a:solidFill>
                  <a:srgbClr val="000000"/>
                </a:solidFill>
                <a:cs typeface="Arial" charset="0"/>
              </a:rPr>
              <a:t>Spectra</a:t>
            </a:r>
          </a:p>
        </p:txBody>
      </p:sp>
      <p:sp>
        <p:nvSpPr>
          <p:cNvPr id="16393" name="Line 41"/>
          <p:cNvSpPr>
            <a:spLocks noChangeShapeType="1"/>
          </p:cNvSpPr>
          <p:nvPr/>
        </p:nvSpPr>
        <p:spPr bwMode="auto">
          <a:xfrm>
            <a:off x="7308850" y="2127250"/>
            <a:ext cx="147478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6394" name="Text Box 42"/>
          <p:cNvSpPr txBox="1">
            <a:spLocks noChangeArrowheads="1"/>
          </p:cNvSpPr>
          <p:nvPr/>
        </p:nvSpPr>
        <p:spPr bwMode="auto">
          <a:xfrm>
            <a:off x="0" y="4572000"/>
            <a:ext cx="588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rgbClr val="000000"/>
                </a:solidFill>
                <a:cs typeface="Arial" panose="020B0604020202020204" pitchFamily="34" charset="0"/>
              </a:rPr>
              <a:t>d</a:t>
            </a:r>
            <a:r>
              <a:rPr lang="el-GR" altLang="en-US" sz="1800" b="0">
                <a:solidFill>
                  <a:srgbClr val="000000"/>
                </a:solidFill>
                <a:cs typeface="Arial" panose="020B0604020202020204" pitchFamily="34" charset="0"/>
              </a:rPr>
              <a:t>λ</a:t>
            </a:r>
          </a:p>
        </p:txBody>
      </p:sp>
      <p:sp>
        <p:nvSpPr>
          <p:cNvPr id="16395" name="Line 43"/>
          <p:cNvSpPr>
            <a:spLocks noChangeShapeType="1"/>
          </p:cNvSpPr>
          <p:nvPr/>
        </p:nvSpPr>
        <p:spPr bwMode="auto">
          <a:xfrm>
            <a:off x="381000" y="4230688"/>
            <a:ext cx="1588" cy="1135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6396" name="Text Box 29"/>
          <p:cNvSpPr txBox="1">
            <a:spLocks noChangeArrowheads="1"/>
          </p:cNvSpPr>
          <p:nvPr/>
        </p:nvSpPr>
        <p:spPr bwMode="auto">
          <a:xfrm>
            <a:off x="120650" y="893763"/>
            <a:ext cx="27114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smtClean="0">
                <a:solidFill>
                  <a:srgbClr val="000000"/>
                </a:solidFill>
                <a:cs typeface="Arial" charset="0"/>
              </a:rPr>
              <a:t>Scattered Jupiter</a:t>
            </a:r>
          </a:p>
        </p:txBody>
      </p:sp>
      <p:sp>
        <p:nvSpPr>
          <p:cNvPr id="34828" name="Rectangle 2"/>
          <p:cNvSpPr>
            <a:spLocks noChangeArrowheads="1"/>
          </p:cNvSpPr>
          <p:nvPr/>
        </p:nvSpPr>
        <p:spPr bwMode="auto">
          <a:xfrm>
            <a:off x="681038" y="1200150"/>
            <a:ext cx="16716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  <a:cs typeface="Arial" panose="020B0604020202020204" pitchFamily="34" charset="0"/>
              </a:rPr>
              <a:t>Reflection</a:t>
            </a:r>
          </a:p>
        </p:txBody>
      </p:sp>
      <p:sp>
        <p:nvSpPr>
          <p:cNvPr id="16398" name="Line 38"/>
          <p:cNvSpPr>
            <a:spLocks noChangeShapeType="1"/>
          </p:cNvSpPr>
          <p:nvPr/>
        </p:nvSpPr>
        <p:spPr bwMode="auto">
          <a:xfrm>
            <a:off x="1600200" y="1662113"/>
            <a:ext cx="630238" cy="5476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6399" name="Line 39"/>
          <p:cNvSpPr>
            <a:spLocks noChangeShapeType="1"/>
          </p:cNvSpPr>
          <p:nvPr/>
        </p:nvSpPr>
        <p:spPr bwMode="auto">
          <a:xfrm flipH="1">
            <a:off x="1343025" y="1662113"/>
            <a:ext cx="257175" cy="527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6400" name="Text Box 40"/>
          <p:cNvSpPr txBox="1">
            <a:spLocks noChangeArrowheads="1"/>
          </p:cNvSpPr>
          <p:nvPr/>
        </p:nvSpPr>
        <p:spPr bwMode="auto">
          <a:xfrm>
            <a:off x="0" y="5638800"/>
            <a:ext cx="4572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0" smtClean="0">
                <a:solidFill>
                  <a:srgbClr val="000000"/>
                </a:solidFill>
                <a:cs typeface="Arial" charset="0"/>
              </a:rPr>
              <a:t>D</a:t>
            </a:r>
            <a:r>
              <a:rPr lang="en-US" sz="1800" b="0" baseline="-25000" smtClean="0">
                <a:solidFill>
                  <a:srgbClr val="000000"/>
                </a:solidFill>
                <a:cs typeface="Arial" charset="0"/>
              </a:rPr>
              <a:t>1</a:t>
            </a:r>
          </a:p>
        </p:txBody>
      </p:sp>
      <p:sp>
        <p:nvSpPr>
          <p:cNvPr id="34832" name="Rectangle 3"/>
          <p:cNvSpPr>
            <a:spLocks noChangeArrowheads="1"/>
          </p:cNvSpPr>
          <p:nvPr/>
        </p:nvSpPr>
        <p:spPr bwMode="auto">
          <a:xfrm>
            <a:off x="25400" y="3097213"/>
            <a:ext cx="4064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0">
                <a:solidFill>
                  <a:srgbClr val="000000"/>
                </a:solidFill>
                <a:cs typeface="Arial" panose="020B0604020202020204" pitchFamily="34" charset="0"/>
              </a:rPr>
              <a:t>D</a:t>
            </a:r>
            <a:r>
              <a:rPr lang="en-US" altLang="en-US" b="0" baseline="-2500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7505700" y="4387850"/>
            <a:ext cx="1176338" cy="527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496175" y="3768725"/>
            <a:ext cx="1185863" cy="525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496175" y="5035550"/>
            <a:ext cx="1185863" cy="525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 Box 40"/>
          <p:cNvSpPr txBox="1">
            <a:spLocks noChangeArrowheads="1"/>
          </p:cNvSpPr>
          <p:nvPr/>
        </p:nvSpPr>
        <p:spPr bwMode="auto">
          <a:xfrm>
            <a:off x="7445375" y="4975225"/>
            <a:ext cx="12763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0" smtClean="0">
                <a:solidFill>
                  <a:schemeClr val="tx1"/>
                </a:solidFill>
                <a:cs typeface="Arial" charset="0"/>
              </a:rPr>
              <a:t>Jupiter Absorption</a:t>
            </a:r>
          </a:p>
        </p:txBody>
      </p:sp>
      <p:sp>
        <p:nvSpPr>
          <p:cNvPr id="19" name="Text Box 40"/>
          <p:cNvSpPr txBox="1">
            <a:spLocks noChangeArrowheads="1"/>
          </p:cNvSpPr>
          <p:nvPr/>
        </p:nvSpPr>
        <p:spPr bwMode="auto">
          <a:xfrm>
            <a:off x="7453313" y="3708400"/>
            <a:ext cx="12763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0" smtClean="0">
                <a:solidFill>
                  <a:schemeClr val="tx1"/>
                </a:solidFill>
                <a:cs typeface="Arial" charset="0"/>
              </a:rPr>
              <a:t>Io Absorption</a:t>
            </a:r>
          </a:p>
        </p:txBody>
      </p:sp>
      <p:sp>
        <p:nvSpPr>
          <p:cNvPr id="20" name="Text Box 40"/>
          <p:cNvSpPr txBox="1">
            <a:spLocks noChangeArrowheads="1"/>
          </p:cNvSpPr>
          <p:nvPr/>
        </p:nvSpPr>
        <p:spPr bwMode="auto">
          <a:xfrm>
            <a:off x="7442200" y="4321175"/>
            <a:ext cx="12763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0" smtClean="0">
                <a:cs typeface="Arial" charset="0"/>
              </a:rPr>
              <a:t>Io Emission</a:t>
            </a:r>
          </a:p>
        </p:txBody>
      </p:sp>
      <p:sp>
        <p:nvSpPr>
          <p:cNvPr id="29" name="Line 39"/>
          <p:cNvSpPr>
            <a:spLocks noChangeShapeType="1"/>
          </p:cNvSpPr>
          <p:nvPr/>
        </p:nvSpPr>
        <p:spPr bwMode="auto">
          <a:xfrm flipH="1" flipV="1">
            <a:off x="7215188" y="3208338"/>
            <a:ext cx="315912" cy="862012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0" name="Line 39"/>
          <p:cNvSpPr>
            <a:spLocks noChangeShapeType="1"/>
          </p:cNvSpPr>
          <p:nvPr/>
        </p:nvSpPr>
        <p:spPr bwMode="auto">
          <a:xfrm flipH="1" flipV="1">
            <a:off x="6999288" y="3319463"/>
            <a:ext cx="557212" cy="145573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1" name="Line 39"/>
          <p:cNvSpPr>
            <a:spLocks noChangeShapeType="1"/>
          </p:cNvSpPr>
          <p:nvPr/>
        </p:nvSpPr>
        <p:spPr bwMode="auto">
          <a:xfrm flipH="1" flipV="1">
            <a:off x="6792913" y="3452813"/>
            <a:ext cx="738187" cy="1870075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6453187" y="1214437"/>
            <a:ext cx="2309813" cy="461665"/>
          </a:xfrm>
          <a:prstGeom prst="rect">
            <a:avLst/>
          </a:prstGeom>
          <a:solidFill>
            <a:schemeClr val="tx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dirty="0" smtClean="0">
                <a:cs typeface="Arial" charset="0"/>
              </a:rPr>
              <a:t>2.8 km s</a:t>
            </a:r>
            <a:r>
              <a:rPr lang="en-US" sz="2400" baseline="30000" dirty="0" smtClean="0">
                <a:cs typeface="Arial" charset="0"/>
              </a:rPr>
              <a:t>-1</a:t>
            </a:r>
            <a:r>
              <a:rPr lang="en-US" sz="2400" dirty="0" smtClean="0">
                <a:cs typeface="Arial" charset="0"/>
              </a:rPr>
              <a:t> pix</a:t>
            </a:r>
            <a:r>
              <a:rPr lang="en-US" sz="2400" baseline="30000" dirty="0" smtClean="0">
                <a:cs typeface="Arial" charset="0"/>
              </a:rPr>
              <a:t>-1</a:t>
            </a:r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Integral Field Spectroscopy: Sorting by Doppler Shift</a:t>
            </a:r>
            <a:endParaRPr lang="en-US" altLang="en-US" sz="3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55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7" grpId="0" animBg="1"/>
      <p:bldP spid="28" grpId="0" animBg="1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44" descr="1-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16" t="13802" r="6010" b="69331"/>
          <a:stretch>
            <a:fillRect/>
          </a:stretch>
        </p:blipFill>
        <p:spPr bwMode="auto">
          <a:xfrm>
            <a:off x="0" y="893763"/>
            <a:ext cx="9131300" cy="596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2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1" r="13457"/>
          <a:stretch>
            <a:fillRect/>
          </a:stretch>
        </p:blipFill>
        <p:spPr bwMode="auto">
          <a:xfrm>
            <a:off x="450850" y="2216150"/>
            <a:ext cx="8686800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en-US" altLang="en-US" sz="3200" dirty="0">
                <a:solidFill>
                  <a:schemeClr val="tx1"/>
                </a:solidFill>
              </a:rPr>
              <a:t>Integral Field </a:t>
            </a:r>
            <a:r>
              <a:rPr lang="en-US" altLang="en-US" sz="3200" dirty="0" smtClean="0">
                <a:solidFill>
                  <a:schemeClr val="tx1"/>
                </a:solidFill>
              </a:rPr>
              <a:t>Spectroscopy: </a:t>
            </a:r>
            <a:r>
              <a:rPr lang="en-US" altLang="en-US" sz="3200" dirty="0">
                <a:solidFill>
                  <a:schemeClr val="tx1"/>
                </a:solidFill>
              </a:rPr>
              <a:t>Sorting </a:t>
            </a:r>
            <a:r>
              <a:rPr lang="en-US" altLang="en-US" sz="3200" dirty="0" smtClean="0">
                <a:solidFill>
                  <a:schemeClr val="tx1"/>
                </a:solidFill>
              </a:rPr>
              <a:t>by Doppler Shift</a:t>
            </a:r>
            <a:endParaRPr lang="en-US" altLang="en-US" sz="3200" dirty="0" smtClean="0">
              <a:solidFill>
                <a:schemeClr val="tx1"/>
              </a:solidFill>
            </a:endParaRPr>
          </a:p>
        </p:txBody>
      </p:sp>
      <p:sp>
        <p:nvSpPr>
          <p:cNvPr id="17413" name="Text Box 29"/>
          <p:cNvSpPr txBox="1">
            <a:spLocks noChangeArrowheads="1"/>
          </p:cNvSpPr>
          <p:nvPr/>
        </p:nvSpPr>
        <p:spPr bwMode="auto">
          <a:xfrm>
            <a:off x="2590800" y="9144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smtClean="0">
                <a:solidFill>
                  <a:srgbClr val="000000"/>
                </a:solidFill>
                <a:cs typeface="Arial" charset="0"/>
              </a:rPr>
              <a:t>Residual Noise</a:t>
            </a:r>
          </a:p>
        </p:txBody>
      </p:sp>
      <p:sp>
        <p:nvSpPr>
          <p:cNvPr id="17414" name="Text Box 40"/>
          <p:cNvSpPr txBox="1">
            <a:spLocks noChangeArrowheads="1"/>
          </p:cNvSpPr>
          <p:nvPr/>
        </p:nvSpPr>
        <p:spPr bwMode="auto">
          <a:xfrm>
            <a:off x="7504113" y="1741488"/>
            <a:ext cx="1276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800" b="0" smtClean="0">
                <a:solidFill>
                  <a:srgbClr val="000000"/>
                </a:solidFill>
                <a:cs typeface="Arial" charset="0"/>
              </a:rPr>
              <a:t>Spectra</a:t>
            </a:r>
          </a:p>
        </p:txBody>
      </p:sp>
      <p:sp>
        <p:nvSpPr>
          <p:cNvPr id="17415" name="Line 41"/>
          <p:cNvSpPr>
            <a:spLocks noChangeShapeType="1"/>
          </p:cNvSpPr>
          <p:nvPr/>
        </p:nvSpPr>
        <p:spPr bwMode="auto">
          <a:xfrm>
            <a:off x="7307263" y="2122488"/>
            <a:ext cx="14747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416" name="Text Box 42"/>
          <p:cNvSpPr txBox="1">
            <a:spLocks noChangeArrowheads="1"/>
          </p:cNvSpPr>
          <p:nvPr/>
        </p:nvSpPr>
        <p:spPr bwMode="auto">
          <a:xfrm>
            <a:off x="0" y="4572000"/>
            <a:ext cx="588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rgbClr val="000000"/>
                </a:solidFill>
                <a:cs typeface="Arial" panose="020B0604020202020204" pitchFamily="34" charset="0"/>
              </a:rPr>
              <a:t>d</a:t>
            </a:r>
            <a:r>
              <a:rPr lang="el-GR" altLang="en-US" sz="1800" b="0">
                <a:solidFill>
                  <a:srgbClr val="000000"/>
                </a:solidFill>
                <a:cs typeface="Arial" panose="020B0604020202020204" pitchFamily="34" charset="0"/>
              </a:rPr>
              <a:t>λ</a:t>
            </a:r>
          </a:p>
        </p:txBody>
      </p:sp>
      <p:sp>
        <p:nvSpPr>
          <p:cNvPr id="17417" name="Line 43"/>
          <p:cNvSpPr>
            <a:spLocks noChangeShapeType="1"/>
          </p:cNvSpPr>
          <p:nvPr/>
        </p:nvSpPr>
        <p:spPr bwMode="auto">
          <a:xfrm>
            <a:off x="381000" y="4230688"/>
            <a:ext cx="1588" cy="1135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418" name="Line 39"/>
          <p:cNvSpPr>
            <a:spLocks noChangeShapeType="1"/>
          </p:cNvSpPr>
          <p:nvPr/>
        </p:nvSpPr>
        <p:spPr bwMode="auto">
          <a:xfrm flipH="1">
            <a:off x="3724275" y="1392238"/>
            <a:ext cx="0" cy="8175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419" name="Line 39"/>
          <p:cNvSpPr>
            <a:spLocks noChangeShapeType="1"/>
          </p:cNvSpPr>
          <p:nvPr/>
        </p:nvSpPr>
        <p:spPr bwMode="auto">
          <a:xfrm flipH="1">
            <a:off x="1409700" y="1392238"/>
            <a:ext cx="2314575" cy="796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420" name="Line 39"/>
          <p:cNvSpPr>
            <a:spLocks noChangeShapeType="1"/>
          </p:cNvSpPr>
          <p:nvPr/>
        </p:nvSpPr>
        <p:spPr bwMode="auto">
          <a:xfrm flipH="1">
            <a:off x="2286000" y="1392238"/>
            <a:ext cx="1438275" cy="796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421" name="Text Box 40"/>
          <p:cNvSpPr txBox="1">
            <a:spLocks noChangeArrowheads="1"/>
          </p:cNvSpPr>
          <p:nvPr/>
        </p:nvSpPr>
        <p:spPr bwMode="auto">
          <a:xfrm>
            <a:off x="0" y="5638800"/>
            <a:ext cx="4572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0" smtClean="0">
                <a:solidFill>
                  <a:srgbClr val="000000"/>
                </a:solidFill>
                <a:cs typeface="Arial" charset="0"/>
              </a:rPr>
              <a:t>D</a:t>
            </a:r>
            <a:r>
              <a:rPr lang="en-US" sz="1800" b="0" baseline="-25000" smtClean="0">
                <a:solidFill>
                  <a:srgbClr val="000000"/>
                </a:solidFill>
                <a:cs typeface="Arial" charset="0"/>
              </a:rPr>
              <a:t>1</a:t>
            </a:r>
          </a:p>
        </p:txBody>
      </p:sp>
      <p:sp>
        <p:nvSpPr>
          <p:cNvPr id="35853" name="Rectangle 19"/>
          <p:cNvSpPr>
            <a:spLocks noChangeArrowheads="1"/>
          </p:cNvSpPr>
          <p:nvPr/>
        </p:nvSpPr>
        <p:spPr bwMode="auto">
          <a:xfrm>
            <a:off x="25400" y="3097213"/>
            <a:ext cx="4064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0">
                <a:solidFill>
                  <a:srgbClr val="000000"/>
                </a:solidFill>
                <a:cs typeface="Arial" panose="020B0604020202020204" pitchFamily="34" charset="0"/>
              </a:rPr>
              <a:t>D</a:t>
            </a:r>
            <a:r>
              <a:rPr lang="en-US" altLang="en-US" b="0" baseline="-2500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  <a:endParaRPr lang="en-US" altLang="en-US"/>
          </a:p>
        </p:txBody>
      </p:sp>
      <p:sp>
        <p:nvSpPr>
          <p:cNvPr id="4" name="Oval 3"/>
          <p:cNvSpPr/>
          <p:nvPr/>
        </p:nvSpPr>
        <p:spPr>
          <a:xfrm>
            <a:off x="2460625" y="3109913"/>
            <a:ext cx="714375" cy="431800"/>
          </a:xfrm>
          <a:prstGeom prst="ellipse">
            <a:avLst/>
          </a:prstGeom>
          <a:solidFill>
            <a:srgbClr val="FFC000">
              <a:alpha val="24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C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 rot="17781934">
            <a:off x="5799932" y="2658269"/>
            <a:ext cx="1187450" cy="484187"/>
          </a:xfrm>
          <a:prstGeom prst="ellipse">
            <a:avLst/>
          </a:prstGeom>
          <a:solidFill>
            <a:srgbClr val="FFC000">
              <a:alpha val="24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C000"/>
              </a:solidFill>
            </a:endParaRPr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5278438" y="3675063"/>
            <a:ext cx="2081212" cy="457200"/>
          </a:xfrm>
          <a:prstGeom prst="rect">
            <a:avLst/>
          </a:prstGeom>
          <a:noFill/>
          <a:ln>
            <a:solidFill>
              <a:srgbClr val="FFC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smtClean="0">
                <a:solidFill>
                  <a:srgbClr val="FFC000"/>
                </a:solidFill>
                <a:cs typeface="Arial" charset="0"/>
              </a:rPr>
              <a:t>Fast Sodium</a:t>
            </a:r>
          </a:p>
        </p:txBody>
      </p:sp>
      <p:sp>
        <p:nvSpPr>
          <p:cNvPr id="25" name="Text Box 29"/>
          <p:cNvSpPr txBox="1">
            <a:spLocks noChangeArrowheads="1"/>
          </p:cNvSpPr>
          <p:nvPr/>
        </p:nvSpPr>
        <p:spPr bwMode="auto">
          <a:xfrm>
            <a:off x="1649413" y="3700463"/>
            <a:ext cx="2266950" cy="461962"/>
          </a:xfrm>
          <a:prstGeom prst="rect">
            <a:avLst/>
          </a:prstGeom>
          <a:noFill/>
          <a:ln>
            <a:solidFill>
              <a:srgbClr val="FFC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smtClean="0">
                <a:solidFill>
                  <a:srgbClr val="FFC000"/>
                </a:solidFill>
                <a:cs typeface="Arial" charset="0"/>
              </a:rPr>
              <a:t>Slow Sodium</a:t>
            </a:r>
          </a:p>
        </p:txBody>
      </p:sp>
      <p:sp>
        <p:nvSpPr>
          <p:cNvPr id="20" name="Text Box 29"/>
          <p:cNvSpPr txBox="1">
            <a:spLocks noChangeArrowheads="1"/>
          </p:cNvSpPr>
          <p:nvPr/>
        </p:nvSpPr>
        <p:spPr bwMode="auto">
          <a:xfrm>
            <a:off x="5257800" y="914400"/>
            <a:ext cx="3657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dirty="0" smtClean="0">
                <a:solidFill>
                  <a:srgbClr val="FFC000"/>
                </a:solidFill>
                <a:cs typeface="Arial" charset="0"/>
              </a:rPr>
              <a:t>75 </a:t>
            </a:r>
            <a:r>
              <a:rPr lang="en-US" sz="2400" dirty="0">
                <a:solidFill>
                  <a:srgbClr val="FFC000"/>
                </a:solidFill>
                <a:cs typeface="Arial" charset="0"/>
              </a:rPr>
              <a:t>km / s </a:t>
            </a:r>
            <a:endParaRPr lang="en-US" sz="2400" dirty="0" smtClean="0">
              <a:solidFill>
                <a:srgbClr val="FFC000"/>
              </a:solidFill>
              <a:latin typeface="Arial"/>
              <a:cs typeface="Arial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5149850"/>
            <a:ext cx="8686800" cy="0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7200" y="2641600"/>
            <a:ext cx="8686800" cy="0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858000" y="1295400"/>
            <a:ext cx="1676400" cy="0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5257800" y="1219200"/>
            <a:ext cx="3657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dirty="0" smtClean="0">
                <a:solidFill>
                  <a:srgbClr val="FFC000"/>
                </a:solidFill>
                <a:cs typeface="Arial" charset="0"/>
              </a:rPr>
              <a:t>WRT Io</a:t>
            </a:r>
            <a:endParaRPr lang="en-US" sz="2400" dirty="0" smtClean="0">
              <a:solidFill>
                <a:srgbClr val="FFC000"/>
              </a:solidFill>
              <a:latin typeface="Arial"/>
              <a:cs typeface="Arial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257800" y="990600"/>
            <a:ext cx="3429000" cy="6858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2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  <p:bldP spid="24" grpId="0" animBg="1"/>
      <p:bldP spid="25" grpId="0" animBg="1"/>
      <p:bldP spid="20" grpId="0"/>
      <p:bldP spid="29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731312" y="180384"/>
            <a:ext cx="4659630" cy="649119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Io-Europa Transfer</a:t>
            </a:r>
            <a:endParaRPr lang="en-US" sz="36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8213" t="3406"/>
          <a:stretch/>
        </p:blipFill>
        <p:spPr>
          <a:xfrm>
            <a:off x="3253013" y="3229095"/>
            <a:ext cx="2997139" cy="18228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8464" y="3225519"/>
            <a:ext cx="2995371" cy="1731166"/>
          </a:xfrm>
          <a:prstGeom prst="rect">
            <a:avLst/>
          </a:prstGeom>
        </p:spPr>
      </p:pic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8065143" y="4109307"/>
            <a:ext cx="76437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>
              <a:lnSpc>
                <a:spcPct val="80000"/>
              </a:lnSpc>
              <a:defRPr/>
            </a:pPr>
            <a:endParaRPr lang="en-US" altLang="en-US" sz="2000" b="1" dirty="0" smtClean="0"/>
          </a:p>
          <a:p>
            <a:pPr>
              <a:lnSpc>
                <a:spcPct val="90000"/>
              </a:lnSpc>
              <a:defRPr/>
            </a:pPr>
            <a:r>
              <a:rPr lang="en-US" altLang="en-US" sz="2000" b="1" dirty="0" smtClean="0"/>
              <a:t>Io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931299" y="3781261"/>
            <a:ext cx="189297" cy="2827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8215792" y="3999530"/>
            <a:ext cx="41546" cy="3259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6011"/>
          <a:stretch/>
        </p:blipFill>
        <p:spPr>
          <a:xfrm>
            <a:off x="3253013" y="4844125"/>
            <a:ext cx="2997140" cy="18429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8463" y="4956686"/>
            <a:ext cx="2995371" cy="173116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/>
          <a:srcRect l="8222" t="11430"/>
          <a:stretch/>
        </p:blipFill>
        <p:spPr>
          <a:xfrm>
            <a:off x="80663" y="3158072"/>
            <a:ext cx="3112680" cy="176698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8"/>
          <a:srcRect l="8327" t="11430"/>
          <a:stretch/>
        </p:blipFill>
        <p:spPr>
          <a:xfrm>
            <a:off x="82447" y="4925824"/>
            <a:ext cx="3109112" cy="176698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2268" y="6166412"/>
            <a:ext cx="2974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1600" dirty="0" smtClean="0">
                <a:cs typeface="Arial" panose="020B0604020202020204" pitchFamily="34" charset="0"/>
              </a:rPr>
              <a:t>Sputtered Atmosphere</a:t>
            </a:r>
            <a:endParaRPr lang="en-US" altLang="en-US" sz="1600" dirty="0"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8297" y="4362028"/>
            <a:ext cx="2082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1600" dirty="0" smtClean="0">
                <a:cs typeface="Arial" panose="020B0604020202020204" pitchFamily="34" charset="0"/>
              </a:rPr>
              <a:t>Ion Recombination</a:t>
            </a:r>
            <a:endParaRPr lang="en-US" altLang="en-US" sz="1600" dirty="0">
              <a:cs typeface="Arial" panose="020B0604020202020204" pitchFamily="34" charset="0"/>
            </a:endParaRPr>
          </a:p>
        </p:txBody>
      </p:sp>
      <p:pic>
        <p:nvPicPr>
          <p:cNvPr id="35" name="Picture 34" descr="Screen Shot 2015-12-14 at 9.04.43 AM.png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7" t="49894" r="724" b="697"/>
          <a:stretch/>
        </p:blipFill>
        <p:spPr>
          <a:xfrm>
            <a:off x="87170" y="1187293"/>
            <a:ext cx="3104389" cy="1996266"/>
          </a:xfrm>
          <a:prstGeom prst="rect">
            <a:avLst/>
          </a:prstGeom>
        </p:spPr>
      </p:pic>
      <p:sp>
        <p:nvSpPr>
          <p:cNvPr id="36" name="Title 1"/>
          <p:cNvSpPr txBox="1">
            <a:spLocks/>
          </p:cNvSpPr>
          <p:nvPr/>
        </p:nvSpPr>
        <p:spPr>
          <a:xfrm>
            <a:off x="-76581" y="313713"/>
            <a:ext cx="3488818" cy="189707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/>
            <a:endParaRPr lang="en-US" sz="4000" u="sng" dirty="0"/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6417990" y="3199424"/>
            <a:ext cx="12629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>
              <a:lnSpc>
                <a:spcPct val="80000"/>
              </a:lnSpc>
              <a:defRPr/>
            </a:pPr>
            <a:endParaRPr lang="en-US" altLang="en-US" sz="2000" b="1" dirty="0" smtClean="0"/>
          </a:p>
          <a:p>
            <a:pPr>
              <a:lnSpc>
                <a:spcPct val="90000"/>
              </a:lnSpc>
              <a:defRPr/>
            </a:pPr>
            <a:r>
              <a:rPr lang="en-US" altLang="en-US" sz="2000" b="1" dirty="0" smtClean="0"/>
              <a:t>Europa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2870" y="2741800"/>
            <a:ext cx="2506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en-US" sz="1800" dirty="0" smtClean="0">
                <a:latin typeface="+mn-lt"/>
              </a:rPr>
              <a:t>λ</a:t>
            </a:r>
            <a:r>
              <a:rPr lang="en-US" altLang="en-US" sz="1800" baseline="-25000" dirty="0" smtClean="0">
                <a:latin typeface="+mn-lt"/>
              </a:rPr>
              <a:t>III </a:t>
            </a:r>
            <a:r>
              <a:rPr lang="en-US" altLang="en-US" sz="1800" dirty="0" smtClean="0">
                <a:latin typeface="+mn-lt"/>
              </a:rPr>
              <a:t>dawn = 132</a:t>
            </a:r>
            <a:r>
              <a:rPr lang="en-US" altLang="en-US" sz="1800" dirty="0" smtClean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° </a:t>
            </a:r>
            <a:r>
              <a:rPr lang="el-GR" altLang="en-US" sz="1800" dirty="0" smtClean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Δ</a:t>
            </a:r>
            <a:r>
              <a:rPr lang="en-US" altLang="en-US" sz="1800" dirty="0" smtClean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L = 0.03</a:t>
            </a:r>
            <a:endParaRPr lang="en-US" altLang="en-US" sz="1800" dirty="0">
              <a:latin typeface="+mn-lt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11"/>
          <a:srcRect t="21749"/>
          <a:stretch/>
        </p:blipFill>
        <p:spPr>
          <a:xfrm>
            <a:off x="5868593" y="1239790"/>
            <a:ext cx="3236872" cy="200161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/>
              <p:cNvSpPr/>
              <p:nvPr/>
            </p:nvSpPr>
            <p:spPr>
              <a:xfrm>
                <a:off x="2979919" y="988978"/>
                <a:ext cx="3100315" cy="21833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rad>
                            <m:radPr>
                              <m:degHide m:val="on"/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𝐸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𝐼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𝐼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𝐸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 </m:t>
                              </m:r>
                              <m:d>
                                <m:d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𝐸</m:t>
                                      </m:r>
                                    </m:sub>
                                  </m:sSub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𝐼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𝑟𝑒𝑙</m:t>
                          </m:r>
                        </m:sub>
                      </m:sSub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≈ </m:t>
                      </m:r>
                      <m:rad>
                        <m:radPr>
                          <m:degHide m:val="on"/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sub>
                            <m:sup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sub>
                            <m:sup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𝐼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𝐸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rad>
                    </m:oMath>
                  </m:oMathPara>
                </a14:m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≈ </m:t>
                      </m:r>
                      <m:rad>
                        <m:radPr>
                          <m:degHide m:val="on"/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sub>
                            <m:sup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𝑟𝑒𝑙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rad>
                    </m:oMath>
                  </m:oMathPara>
                </a14:m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𝐼𝐸</m:t>
                        </m:r>
                      </m:sub>
                    </m:sSub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  <m:f>
                      <m:fPr>
                        <m:ctrlP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20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sup>
                        </m:sSup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𝐵𝑐𝑜𝑠</m:t>
                        </m:r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𝑟𝑒𝑙</m:t>
                            </m:r>
                          </m:sub>
                        </m:sSub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  <m:sSub>
                          <m:sSubPr>
                            <m:ctrlPr>
                              <a:rPr lang="en-US" sz="12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12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2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919" y="988978"/>
                <a:ext cx="3100315" cy="218335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6622403" y="2867869"/>
            <a:ext cx="2790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en-US" sz="1800" dirty="0" smtClean="0">
                <a:solidFill>
                  <a:schemeClr val="bg1"/>
                </a:solidFill>
                <a:latin typeface="+mn-lt"/>
              </a:rPr>
              <a:t>λ</a:t>
            </a:r>
            <a:r>
              <a:rPr lang="en-US" altLang="en-US" sz="1800" baseline="-25000" dirty="0" smtClean="0">
                <a:solidFill>
                  <a:schemeClr val="bg1"/>
                </a:solidFill>
                <a:latin typeface="+mn-lt"/>
              </a:rPr>
              <a:t>III </a:t>
            </a:r>
            <a:r>
              <a:rPr lang="en-US" altLang="en-US" sz="1800" dirty="0" smtClean="0">
                <a:solidFill>
                  <a:schemeClr val="bg1"/>
                </a:solidFill>
                <a:latin typeface="+mn-lt"/>
              </a:rPr>
              <a:t>dawn = 294</a:t>
            </a:r>
            <a:r>
              <a:rPr lang="en-US" altLang="en-US" sz="1800" dirty="0" smtClean="0">
                <a:solidFill>
                  <a:schemeClr val="bg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° </a:t>
            </a:r>
            <a:r>
              <a:rPr lang="el-GR" altLang="en-US" sz="1800" dirty="0" smtClean="0">
                <a:solidFill>
                  <a:schemeClr val="bg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Δ</a:t>
            </a:r>
            <a:r>
              <a:rPr lang="en-US" altLang="en-US" sz="1800" dirty="0" smtClean="0">
                <a:solidFill>
                  <a:schemeClr val="bg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L = 0.07</a:t>
            </a:r>
            <a:endParaRPr lang="en-US" altLang="en-US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-7825" y="114866"/>
            <a:ext cx="3436804" cy="649119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Re-assembling the images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5519176" y="864339"/>
            <a:ext cx="3935705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few 10</a:t>
            </a:r>
            <a:r>
              <a:rPr lang="en-US" sz="18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atoms/s </a:t>
            </a:r>
            <a:r>
              <a:rPr lang="en-US" sz="1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MUCH</a:t>
            </a:r>
            <a:endParaRPr lang="en-US" sz="18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76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B4B4B"/>
      </a:dk2>
      <a:lt2>
        <a:srgbClr val="8ED5C1"/>
      </a:lt2>
      <a:accent1>
        <a:srgbClr val="73CBB2"/>
      </a:accent1>
      <a:accent2>
        <a:srgbClr val="AACD5B"/>
      </a:accent2>
      <a:accent3>
        <a:srgbClr val="65A9E1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47428100-C732-4B2E-A30A-5273F581A0F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56626</TotalTime>
  <Words>871</Words>
  <Application>Microsoft Office PowerPoint</Application>
  <PresentationFormat>On-screen Show (4:3)</PresentationFormat>
  <Paragraphs>127</Paragraphs>
  <Slides>15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ＭＳ Ｐゴシック</vt:lpstr>
      <vt:lpstr>ＭＳ Ｐゴシック</vt:lpstr>
      <vt:lpstr>Arial</vt:lpstr>
      <vt:lpstr>Arial Black</vt:lpstr>
      <vt:lpstr>Arial Unicode MS</vt:lpstr>
      <vt:lpstr>Calibri</vt:lpstr>
      <vt:lpstr>Cambria Math</vt:lpstr>
      <vt:lpstr>Corbel</vt:lpstr>
      <vt:lpstr>Source Sans Pro</vt:lpstr>
      <vt:lpstr>Symbol</vt:lpstr>
      <vt:lpstr>Times New Roman</vt:lpstr>
      <vt:lpstr>Wingdings</vt:lpstr>
      <vt:lpstr>Depth</vt:lpstr>
      <vt:lpstr>The Io-Torus Interaction  As Seen Through a Telescope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Integral Field Spectroscopy: Sorting by Doppler Shift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PSU Dept of Geosciences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Jim Kasting</dc:creator>
  <cp:lastModifiedBy>Schmidt, Carl Andrew</cp:lastModifiedBy>
  <cp:revision>1029</cp:revision>
  <cp:lastPrinted>2004-06-08T18:20:58Z</cp:lastPrinted>
  <dcterms:created xsi:type="dcterms:W3CDTF">2000-03-21T20:18:33Z</dcterms:created>
  <dcterms:modified xsi:type="dcterms:W3CDTF">2020-11-04T01:46:22Z</dcterms:modified>
</cp:coreProperties>
</file>