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notesSlides/notesSlide1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0" r:id="rId4"/>
    <p:sldId id="266" r:id="rId5"/>
    <p:sldId id="271" r:id="rId6"/>
    <p:sldId id="261" r:id="rId7"/>
    <p:sldId id="265" r:id="rId8"/>
    <p:sldId id="270" r:id="rId9"/>
    <p:sldId id="259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3455" autoAdjust="0"/>
  </p:normalViewPr>
  <p:slideViewPr>
    <p:cSldViewPr snapToGrid="0">
      <p:cViewPr>
        <p:scale>
          <a:sx n="100" d="100"/>
          <a:sy n="100" d="100"/>
        </p:scale>
        <p:origin x="24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77F67-4F7D-4504-90EC-903DB3C4560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1367-2D0D-4B2F-8899-8086353F1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7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41367-2D0D-4B2F-8899-8086353F18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4DC21-EFCD-4F65-A404-5AD08870674A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3D6-A3A4-49D6-837B-B8FA37354FF0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4EF2-7759-46C0-A390-BFC14FBADD3E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4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75F1-52F3-4C10-8C7A-B28F42E9535B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A19F-8A38-4EEF-9476-0A5FDE3BB5E0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4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3136-7BB4-4022-8905-11814E9AB513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5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12D0-381C-4849-B309-DBA1A69F40E4}" type="datetime1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5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C025-B216-4241-B0A8-C7DFF6DFF4FF}" type="datetime1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7157-B40D-442A-8B31-2F1C59E5995B}" type="datetime1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4DEB-36A6-4CB8-950D-6CA32334AA7B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BDD53-5A6D-40AC-8A4F-6A46F1D3129C}" type="datetime1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1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A42EC-93EE-4EEB-8A7F-90A38153A38F}" type="datetime1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F6B4-105B-4EB8-95B6-A15AA6AE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4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9027"/>
            <a:ext cx="1218507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Moon-magnetosphere interactions of Io and Enceladus: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A high-resolution, in-situ parametric study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002133"/>
            <a:ext cx="12185074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Ali Sulaiman (University of Iowa, ali-sulaiman@uiowa.edu)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Helvetica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Image Credit: J. Spencer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Helvetica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Outer Planet Moon-Magnetosphere Interaction Workshop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70" y="6396880"/>
            <a:ext cx="709602" cy="365125"/>
          </a:xfrm>
        </p:spPr>
        <p:txBody>
          <a:bodyPr/>
          <a:lstStyle/>
          <a:p>
            <a:pPr algn="l"/>
            <a:fld id="{51E3F6B4-105B-4EB8-95B6-A15AA6AE9287}" type="slidenum">
              <a:rPr lang="en-US" smtClean="0">
                <a:solidFill>
                  <a:schemeClr val="bg1"/>
                </a:solidFill>
              </a:rPr>
              <a:pPr algn="l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74291" y="5397217"/>
            <a:ext cx="4490420" cy="1324258"/>
            <a:chOff x="1413881" y="1859163"/>
            <a:chExt cx="3658866" cy="3153300"/>
          </a:xfrm>
        </p:grpSpPr>
        <p:grpSp>
          <p:nvGrpSpPr>
            <p:cNvPr id="9" name="Group 8"/>
            <p:cNvGrpSpPr/>
            <p:nvPr/>
          </p:nvGrpSpPr>
          <p:grpSpPr>
            <a:xfrm>
              <a:off x="1413881" y="1859163"/>
              <a:ext cx="3658866" cy="3153300"/>
              <a:chOff x="21868079" y="16165427"/>
              <a:chExt cx="6587122" cy="530486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868079" y="16165427"/>
                <a:ext cx="6587122" cy="530486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 rot="16200000">
                <a:off x="19711316" y="18726958"/>
                <a:ext cx="5080320" cy="4063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-1400 to 400 nT</a:t>
                </a: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839805" y="3794812"/>
              <a:ext cx="1516704" cy="8794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latin typeface="Garamond" panose="02020404030301010803" pitchFamily="18" charset="0"/>
                </a:rPr>
                <a:t>δ</a:t>
              </a:r>
              <a:r>
                <a:rPr lang="en-US" dirty="0">
                  <a:latin typeface="Garamond" panose="02020404030301010803" pitchFamily="18" charset="0"/>
                </a:rPr>
                <a:t>B</a:t>
              </a:r>
              <a:r>
                <a:rPr lang="az-Cyrl-AZ" i="1" baseline="-25000" dirty="0">
                  <a:latin typeface="Garamond" panose="02020404030301010803" pitchFamily="18" charset="0"/>
                </a:rPr>
                <a:t>Ф</a:t>
              </a:r>
              <a:r>
                <a:rPr lang="en-US" dirty="0">
                  <a:latin typeface="Garamond" panose="02020404030301010803" pitchFamily="18" charset="0"/>
                </a:rPr>
                <a:t> at Io crossing </a:t>
              </a:r>
            </a:p>
          </p:txBody>
        </p:sp>
      </p:grpSp>
      <p:pic>
        <p:nvPicPr>
          <p:cNvPr id="19" name="Picture 4" descr="Image result for enceladus plu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063" y="1177442"/>
            <a:ext cx="1386952" cy="137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Why is Io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electromagnetic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? 			Why is Enceladus </a:t>
            </a:r>
            <a:r>
              <a:rPr lang="en-US" sz="2800" b="1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quasi-electrostatic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  <a:cs typeface="Helvetica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83890" y="1041087"/>
            <a:ext cx="10909155" cy="9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291" y="1218941"/>
            <a:ext cx="4592500" cy="40362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5511" y="1215644"/>
            <a:ext cx="4301073" cy="3844995"/>
          </a:xfrm>
          <a:prstGeom prst="rect">
            <a:avLst/>
          </a:prstGeom>
        </p:spPr>
      </p:pic>
      <p:pic>
        <p:nvPicPr>
          <p:cNvPr id="18" name="Picture 2" descr="Image result for i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5644"/>
            <a:ext cx="1250909" cy="125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>
          <a:xfrm>
            <a:off x="62384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115259" y="5255185"/>
            <a:ext cx="4741576" cy="1397579"/>
            <a:chOff x="7115259" y="5255185"/>
            <a:chExt cx="4741576" cy="139757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259" y="5255185"/>
              <a:ext cx="4741576" cy="1397579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 rot="16200000">
              <a:off x="6785856" y="5815474"/>
              <a:ext cx="126820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-1400 to 400 nT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24658" y="6147005"/>
              <a:ext cx="25859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latin typeface="Garamond" panose="02020404030301010803" pitchFamily="18" charset="0"/>
                </a:rPr>
                <a:t>δ</a:t>
              </a:r>
              <a:r>
                <a:rPr lang="en-US" dirty="0">
                  <a:latin typeface="Garamond" panose="02020404030301010803" pitchFamily="18" charset="0"/>
                </a:rPr>
                <a:t>B</a:t>
              </a:r>
              <a:r>
                <a:rPr lang="az-Cyrl-AZ" i="1" baseline="-25000" dirty="0">
                  <a:latin typeface="Garamond" panose="02020404030301010803" pitchFamily="18" charset="0"/>
                </a:rPr>
                <a:t>Ф</a:t>
              </a:r>
              <a:r>
                <a:rPr lang="en-US" dirty="0">
                  <a:latin typeface="Garamond" panose="02020404030301010803" pitchFamily="18" charset="0"/>
                </a:rPr>
                <a:t> at Enceladus crossing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r="7254"/>
          <a:stretch/>
        </p:blipFill>
        <p:spPr>
          <a:xfrm>
            <a:off x="8219725" y="5453269"/>
            <a:ext cx="1557494" cy="79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Ali Sulaiman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Conclusions</a:t>
            </a:r>
            <a:endParaRPr lang="en-US" sz="3200" b="1" dirty="0">
              <a:solidFill>
                <a:schemeClr val="bg1"/>
              </a:solidFill>
              <a:latin typeface="Garamond" panose="02020404030301010803" pitchFamily="18" charset="0"/>
              <a:cs typeface="Helvetica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3890" y="1041087"/>
            <a:ext cx="10909155" cy="9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38200" y="1168062"/>
            <a:ext cx="106870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Active flux tubes connected to Io’s orbit have been sampled, revealing fields and particles signatures characteristic of auroral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Alfvénic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turbulence and broadband electrons consistent with stochastic acceleration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Intense ion cyclotron heating associated with upward proton conics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Electron beams unstable to the generation of whistler-mode auroral hiss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Io’s interaction with Jupiter significantly more powerful than Enceladus’ interaction with Saturn. Juno and Cassini </a:t>
            </a:r>
            <a:r>
              <a:rPr lang="en-US" sz="1600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in-situ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data quantify this comparison: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Plasma waves (EM vs ES waves)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Particle energy (eV vs </a:t>
            </a:r>
            <a:r>
              <a:rPr lang="en-US" sz="1600" dirty="0" err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keV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range)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δ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</a:t>
            </a:r>
            <a:r>
              <a:rPr lang="el-GR" sz="1600" baseline="-250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ϕ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size or field-aligned current strength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864759"/>
            <a:ext cx="10998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Future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The large number of events enables us to investigate the following dependences: (</a:t>
            </a:r>
            <a:r>
              <a:rPr lang="en-US" sz="1600" dirty="0" err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)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Altitudinal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(ii)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Longitudinal separation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(down-tail) (iii)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Centrifugal latitude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(iv)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Satellite property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(Io vs Europa vs Ganymede)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 proposed objective of the Juno extended mission is to target the Alfvén wing local to Io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19921-B84F-4A1C-A886-66EB5C8CDA6F}"/>
              </a:ext>
            </a:extLst>
          </p:cNvPr>
          <p:cNvSpPr/>
          <p:nvPr/>
        </p:nvSpPr>
        <p:spPr>
          <a:xfrm>
            <a:off x="739199" y="4997440"/>
            <a:ext cx="109985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Sulaiman et al. (2018), Enceladus auroral hiss emissions during Cassini’s Grand Finale, </a:t>
            </a:r>
            <a:r>
              <a:rPr lang="en-US" sz="1400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Gershman et al. (2019), </a:t>
            </a:r>
            <a:r>
              <a:rPr lang="en-US" sz="1400" dirty="0" err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Alfvénic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fluctuations associated with Jupiter’s auroral emissions, </a:t>
            </a:r>
            <a:r>
              <a:rPr lang="en-US" sz="1400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Sulaiman et al. (2020), Wave-particle interactions associated with Io’s auroral footprint, Evidence of Alfvén, ion cyclotron, and whistler modes, </a:t>
            </a:r>
            <a:r>
              <a:rPr lang="en-US" sz="1400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Szalay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et al. (2020), A new framework to explain changes in Io’s footprint tail electron fluxes, </a:t>
            </a:r>
            <a:r>
              <a:rPr lang="en-US" sz="1400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GRL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Clark et al. (</a:t>
            </a:r>
            <a:r>
              <a:rPr lang="en-US" sz="1400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under review</a:t>
            </a: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), Energetic proton acceleration associated with Io’s footprint tail, </a:t>
            </a:r>
            <a:r>
              <a:rPr lang="en-US" sz="1400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GRL</a:t>
            </a:r>
          </a:p>
        </p:txBody>
      </p:sp>
    </p:spTree>
    <p:extLst>
      <p:ext uri="{BB962C8B-B14F-4D97-AF65-F5344CB8AC3E}">
        <p14:creationId xmlns:p14="http://schemas.microsoft.com/office/powerpoint/2010/main" val="27559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702319" y="4414684"/>
            <a:ext cx="4295828" cy="2377025"/>
            <a:chOff x="7702319" y="4414684"/>
            <a:chExt cx="4295828" cy="2377025"/>
          </a:xfrm>
        </p:grpSpPr>
        <p:pic>
          <p:nvPicPr>
            <p:cNvPr id="14" name="Picture 2" descr="https://d2xkkdgjnsfvb0.cloudfront.net/Vault/Thumb?VaultID=24&amp;Interlaced=1&amp;Mode=R&amp;ResX=750&amp;OutputFormat=jpg&amp;Quality=90&amp;t=15577602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319" y="4414684"/>
              <a:ext cx="4295828" cy="237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779729" y="6387260"/>
              <a:ext cx="24995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Clarke et al. (1996), </a:t>
              </a:r>
              <a:r>
                <a:rPr lang="en-US" i="1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Science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5618" y="943896"/>
            <a:ext cx="4088590" cy="5847813"/>
            <a:chOff x="755618" y="943896"/>
            <a:chExt cx="4088590" cy="58478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80" r="35612"/>
            <a:stretch/>
          </p:blipFill>
          <p:spPr>
            <a:xfrm>
              <a:off x="793317" y="943896"/>
              <a:ext cx="4050891" cy="5785357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55618" y="6422377"/>
              <a:ext cx="23387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Image Credit: J. Spencer</a:t>
              </a:r>
              <a:endParaRPr lang="en-US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3317" y="-43406"/>
            <a:ext cx="10515600" cy="7381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Dynamic moons as a source of </a:t>
            </a:r>
            <a:r>
              <a:rPr lang="en-US" sz="2800" dirty="0" err="1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auroral</a:t>
            </a:r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 hiss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93317" y="723403"/>
            <a:ext cx="10909155" cy="9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1"/>
          </p:cNvCxnSpPr>
          <p:nvPr/>
        </p:nvCxnSpPr>
        <p:spPr>
          <a:xfrm flipH="1">
            <a:off x="3853857" y="2756970"/>
            <a:ext cx="1776166" cy="110710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49445" y="3864077"/>
            <a:ext cx="304412" cy="307166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008671" y="5296030"/>
            <a:ext cx="5053781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58065" y="3393142"/>
            <a:ext cx="465423" cy="264458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46026" y="5296030"/>
            <a:ext cx="304412" cy="307166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2923489" y="3657600"/>
            <a:ext cx="59381" cy="163843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79729" y="891027"/>
            <a:ext cx="42958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Near the moon, fresh ions are picked-up and accelerated from rest to bulk flow speed by E-field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Each accelerated ion reduces bulk flow speed by m</a:t>
            </a:r>
            <a:r>
              <a:rPr lang="en-US" baseline="-250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</a:t>
            </a:r>
            <a:r>
              <a:rPr lang="en-US" baseline="300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Drag force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Force balance requires transmission of      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J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× 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force 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system of field-aligned currents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MHD disturbances mediated by </a:t>
            </a:r>
            <a:r>
              <a:rPr lang="en-US" dirty="0" err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Alfvén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waves; electron beams excite plasma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Secondary effects: </a:t>
            </a:r>
            <a:r>
              <a:rPr lang="en-US" dirty="0" err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Alfvén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wave reflection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Ali Sulaiman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630023" y="1005172"/>
            <a:ext cx="1826192" cy="3503596"/>
            <a:chOff x="5630023" y="1005172"/>
            <a:chExt cx="1826192" cy="350359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51557" t="6246" b="4321"/>
            <a:stretch/>
          </p:blipFill>
          <p:spPr>
            <a:xfrm>
              <a:off x="5630023" y="1005172"/>
              <a:ext cx="1826192" cy="350359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797854" y="1185628"/>
              <a:ext cx="298146" cy="37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04457" y="1926610"/>
              <a:ext cx="3261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J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342483" y="1789140"/>
              <a:ext cx="195559" cy="3375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6543119" y="1888223"/>
              <a:ext cx="152400" cy="324401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89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Juno and Cassini on satellite flux tubes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83890" y="1041087"/>
            <a:ext cx="10909155" cy="9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320736"/>
            <a:ext cx="4341490" cy="5059866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Ali Sulaiman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68D1B-1739-4CD5-8BC4-BCA1AB158F3A}"/>
              </a:ext>
            </a:extLst>
          </p:cNvPr>
          <p:cNvGrpSpPr/>
          <p:nvPr/>
        </p:nvGrpSpPr>
        <p:grpSpPr>
          <a:xfrm>
            <a:off x="595218" y="1339024"/>
            <a:ext cx="5104543" cy="5041578"/>
            <a:chOff x="595218" y="1339024"/>
            <a:chExt cx="5104543" cy="5041578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D2FB0C24-C2BA-43A7-AD10-C83853439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23"/>
            <a:stretch/>
          </p:blipFill>
          <p:spPr>
            <a:xfrm>
              <a:off x="595218" y="1339024"/>
              <a:ext cx="5104543" cy="504157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A728C7-60F8-4982-9A84-985FB2D04A44}"/>
                </a:ext>
              </a:extLst>
            </p:cNvPr>
            <p:cNvSpPr/>
            <p:nvPr/>
          </p:nvSpPr>
          <p:spPr>
            <a:xfrm>
              <a:off x="1091682" y="1779205"/>
              <a:ext cx="279918" cy="2735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7657B5B-4F43-481D-9207-54BC1C775133}"/>
              </a:ext>
            </a:extLst>
          </p:cNvPr>
          <p:cNvSpPr txBox="1"/>
          <p:nvPr/>
        </p:nvSpPr>
        <p:spPr>
          <a:xfrm>
            <a:off x="979714" y="1317540"/>
            <a:ext cx="149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Main Alfvén Wing</a:t>
            </a:r>
          </a:p>
          <a:p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(very likely)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357733-7770-4693-8576-7F6BEC717FF3}"/>
              </a:ext>
            </a:extLst>
          </p:cNvPr>
          <p:cNvSpPr txBox="1"/>
          <p:nvPr/>
        </p:nvSpPr>
        <p:spPr>
          <a:xfrm>
            <a:off x="595218" y="6079351"/>
            <a:ext cx="239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Sulaiman et al., GRL,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445C35-491A-43E8-8C97-5E58AD84F987}"/>
              </a:ext>
            </a:extLst>
          </p:cNvPr>
          <p:cNvSpPr txBox="1"/>
          <p:nvPr/>
        </p:nvSpPr>
        <p:spPr>
          <a:xfrm>
            <a:off x="6492240" y="6089315"/>
            <a:ext cx="239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Sulaiman et al., GRL, 2018</a:t>
            </a:r>
          </a:p>
        </p:txBody>
      </p:sp>
    </p:spTree>
    <p:extLst>
      <p:ext uri="{BB962C8B-B14F-4D97-AF65-F5344CB8AC3E}">
        <p14:creationId xmlns:p14="http://schemas.microsoft.com/office/powerpoint/2010/main" val="83649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Fields and particles on Io’s Main Alfvén Wing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83890" y="1041087"/>
            <a:ext cx="10909155" cy="9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Ali Sulaiman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037254" y="2761696"/>
            <a:ext cx="406606" cy="2303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11200" y="2471410"/>
            <a:ext cx="36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f</a:t>
            </a:r>
            <a:r>
              <a:rPr lang="en-US" sz="1400" b="1" i="1" baseline="-25000" dirty="0"/>
              <a:t>ci</a:t>
            </a:r>
            <a:endParaRPr lang="en-US" sz="900" b="1" i="1" baseline="-250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986454" y="3782904"/>
            <a:ext cx="406606" cy="2303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60400" y="3492618"/>
            <a:ext cx="36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f</a:t>
            </a:r>
            <a:r>
              <a:rPr lang="en-US" sz="1400" b="1" i="1" baseline="-25000" dirty="0"/>
              <a:t>ci</a:t>
            </a:r>
            <a:endParaRPr lang="en-US" sz="900" b="1" i="1" baseline="-25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0B691E0-37B8-4564-9181-0A4F5EA42375}"/>
              </a:ext>
            </a:extLst>
          </p:cNvPr>
          <p:cNvGrpSpPr/>
          <p:nvPr/>
        </p:nvGrpSpPr>
        <p:grpSpPr>
          <a:xfrm>
            <a:off x="1667856" y="1116407"/>
            <a:ext cx="10103684" cy="5239943"/>
            <a:chOff x="934431" y="1116407"/>
            <a:chExt cx="10103684" cy="5239943"/>
          </a:xfrm>
        </p:grpSpPr>
        <p:pic>
          <p:nvPicPr>
            <p:cNvPr id="11" name="Picture 10" descr="A picture containing implement&#10;&#10;Description automatically generated">
              <a:extLst>
                <a:ext uri="{FF2B5EF4-FFF2-40B4-BE49-F238E27FC236}">
                  <a16:creationId xmlns:a16="http://schemas.microsoft.com/office/drawing/2014/main" id="{4E6E4C8F-E36F-4C59-9DCB-0C146E092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431" y="1116407"/>
              <a:ext cx="10103684" cy="523994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331BD6-A6BF-437B-9DB4-EB0FD326863B}"/>
                </a:ext>
              </a:extLst>
            </p:cNvPr>
            <p:cNvSpPr/>
            <p:nvPr/>
          </p:nvSpPr>
          <p:spPr>
            <a:xfrm>
              <a:off x="2914650" y="2599435"/>
              <a:ext cx="266700" cy="149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AC8E04-5EB4-445B-821E-EB2FFDD84F0C}"/>
              </a:ext>
            </a:extLst>
          </p:cNvPr>
          <p:cNvGrpSpPr/>
          <p:nvPr/>
        </p:nvGrpSpPr>
        <p:grpSpPr>
          <a:xfrm>
            <a:off x="454558" y="2307279"/>
            <a:ext cx="1076325" cy="2370677"/>
            <a:chOff x="5875831" y="3837215"/>
            <a:chExt cx="1076325" cy="237067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AC1C55D-539D-4482-A64C-C681628E03C4}"/>
                </a:ext>
              </a:extLst>
            </p:cNvPr>
            <p:cNvGrpSpPr/>
            <p:nvPr/>
          </p:nvGrpSpPr>
          <p:grpSpPr>
            <a:xfrm>
              <a:off x="5875831" y="3837215"/>
              <a:ext cx="946548" cy="2370677"/>
              <a:chOff x="5875831" y="3837215"/>
              <a:chExt cx="946548" cy="237067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FB86E59-B690-4C63-9857-762611ED4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75831" y="3837215"/>
                <a:ext cx="946548" cy="2370677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24D182A-BEA4-4335-8CB7-D59CEA2E0B2C}"/>
                  </a:ext>
                </a:extLst>
              </p:cNvPr>
              <p:cNvSpPr/>
              <p:nvPr/>
            </p:nvSpPr>
            <p:spPr>
              <a:xfrm>
                <a:off x="5875831" y="5015840"/>
                <a:ext cx="946548" cy="1192052"/>
              </a:xfrm>
              <a:prstGeom prst="rect">
                <a:avLst/>
              </a:prstGeom>
              <a:solidFill>
                <a:schemeClr val="bg1">
                  <a:lumMod val="65000"/>
                  <a:alpha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79C5A84-E523-4DFA-838F-478BED9CEA09}"/>
                  </a:ext>
                </a:extLst>
              </p:cNvPr>
              <p:cNvSpPr txBox="1"/>
              <p:nvPr/>
            </p:nvSpPr>
            <p:spPr>
              <a:xfrm>
                <a:off x="6543479" y="5056533"/>
                <a:ext cx="24566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2">
                        <a:lumMod val="25000"/>
                      </a:schemeClr>
                    </a:solidFill>
                    <a:cs typeface="Helvetica" panose="020B0604020202020204" pitchFamily="34" charset="0"/>
                  </a:rPr>
                  <a:t>A</a:t>
                </a:r>
              </a:p>
              <a:p>
                <a:r>
                  <a:rPr lang="en-US" sz="1050" dirty="0">
                    <a:solidFill>
                      <a:schemeClr val="bg2">
                        <a:lumMod val="25000"/>
                      </a:schemeClr>
                    </a:solidFill>
                    <a:cs typeface="Helvetica" panose="020B0604020202020204" pitchFamily="34" charset="0"/>
                  </a:rPr>
                  <a:t>l</a:t>
                </a:r>
              </a:p>
              <a:p>
                <a:r>
                  <a:rPr lang="en-US" sz="1050" dirty="0">
                    <a:solidFill>
                      <a:schemeClr val="bg2">
                        <a:lumMod val="25000"/>
                      </a:schemeClr>
                    </a:solidFill>
                    <a:cs typeface="Helvetica" panose="020B0604020202020204" pitchFamily="34" charset="0"/>
                  </a:rPr>
                  <a:t>f</a:t>
                </a:r>
              </a:p>
              <a:p>
                <a:r>
                  <a:rPr lang="en-US" sz="1050" dirty="0">
                    <a:solidFill>
                      <a:schemeClr val="bg2">
                        <a:lumMod val="25000"/>
                      </a:schemeClr>
                    </a:solidFill>
                    <a:cs typeface="Helvetica" panose="020B0604020202020204" pitchFamily="34" charset="0"/>
                  </a:rPr>
                  <a:t>v</a:t>
                </a:r>
              </a:p>
              <a:p>
                <a:r>
                  <a:rPr lang="en-US" sz="1050" dirty="0">
                    <a:solidFill>
                      <a:schemeClr val="bg2">
                        <a:lumMod val="25000"/>
                      </a:schemeClr>
                    </a:solidFill>
                    <a:cs typeface="Arial" panose="020B0604020202020204" pitchFamily="34" charset="0"/>
                  </a:rPr>
                  <a:t>é</a:t>
                </a:r>
              </a:p>
              <a:p>
                <a:r>
                  <a:rPr lang="en-US" sz="1050" dirty="0">
                    <a:solidFill>
                      <a:schemeClr val="bg2">
                        <a:lumMod val="25000"/>
                      </a:schemeClr>
                    </a:solidFill>
                    <a:cs typeface="Arial" panose="020B0604020202020204" pitchFamily="34" charset="0"/>
                  </a:rPr>
                  <a:t>n</a:t>
                </a:r>
                <a:endParaRPr lang="en-US" sz="600" b="1" i="1" baseline="-25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002E87-2D14-4DB9-B780-C9C4153D2AEB}"/>
                </a:ext>
              </a:extLst>
            </p:cNvPr>
            <p:cNvSpPr txBox="1"/>
            <p:nvPr/>
          </p:nvSpPr>
          <p:spPr>
            <a:xfrm>
              <a:off x="6511424" y="4759187"/>
              <a:ext cx="440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err="1"/>
                <a:t>f</a:t>
              </a:r>
              <a:r>
                <a:rPr lang="en-US" sz="1200" b="1" i="1" baseline="-25000" dirty="0" err="1"/>
                <a:t>cH</a:t>
              </a:r>
              <a:r>
                <a:rPr lang="en-US" sz="1200" b="1" i="1" baseline="-25000" dirty="0"/>
                <a:t>+</a:t>
              </a:r>
              <a:endParaRPr lang="en-US" sz="800" b="1" i="1" baseline="-250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8E8C99B-291E-446F-869E-5CD468C2248C}"/>
              </a:ext>
            </a:extLst>
          </p:cNvPr>
          <p:cNvSpPr txBox="1"/>
          <p:nvPr/>
        </p:nvSpPr>
        <p:spPr>
          <a:xfrm>
            <a:off x="1646464" y="6400413"/>
            <a:ext cx="239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Sulaiman et al., GRL, 2020</a:t>
            </a:r>
          </a:p>
        </p:txBody>
      </p:sp>
    </p:spTree>
    <p:extLst>
      <p:ext uri="{BB962C8B-B14F-4D97-AF65-F5344CB8AC3E}">
        <p14:creationId xmlns:p14="http://schemas.microsoft.com/office/powerpoint/2010/main" val="91762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Fields and particles on Io’s Main Alfvén Wing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83890" y="1041087"/>
            <a:ext cx="10909155" cy="9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Ali Sulaiman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037254" y="2761696"/>
            <a:ext cx="406606" cy="2303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11200" y="2471410"/>
            <a:ext cx="36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f</a:t>
            </a:r>
            <a:r>
              <a:rPr lang="en-US" sz="1400" b="1" i="1" baseline="-25000" dirty="0"/>
              <a:t>ci</a:t>
            </a:r>
            <a:endParaRPr lang="en-US" sz="900" b="1" i="1" baseline="-250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986454" y="3782904"/>
            <a:ext cx="406606" cy="2303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60400" y="3492618"/>
            <a:ext cx="360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f</a:t>
            </a:r>
            <a:r>
              <a:rPr lang="en-US" sz="1400" b="1" i="1" baseline="-25000" dirty="0"/>
              <a:t>ci</a:t>
            </a:r>
            <a:endParaRPr lang="en-US" sz="900" b="1" i="1" baseline="-25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E8C99B-291E-446F-869E-5CD468C2248C}"/>
              </a:ext>
            </a:extLst>
          </p:cNvPr>
          <p:cNvSpPr txBox="1"/>
          <p:nvPr/>
        </p:nvSpPr>
        <p:spPr>
          <a:xfrm>
            <a:off x="838200" y="6250800"/>
            <a:ext cx="239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Szalay</a:t>
            </a:r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et al., GRL, 2020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1871F90-39D4-4348-BFB1-9BBB3E586F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81842"/>
              </p:ext>
            </p:extLst>
          </p:nvPr>
        </p:nvGraphicFramePr>
        <p:xfrm>
          <a:off x="4986454" y="1511632"/>
          <a:ext cx="6832600" cy="4480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7746852" imgH="5079677" progId="AcroExch.Document.DC">
                  <p:embed/>
                </p:oleObj>
              </mc:Choice>
              <mc:Fallback>
                <p:oleObj name="Acrobat Document" r:id="rId3" imgW="7746852" imgH="5079677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7D55DAB-8722-4C70-A310-10D69B1D2C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6454" y="1511632"/>
                        <a:ext cx="6832600" cy="4480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2DEC9955-919E-4FAC-860F-D82641D0E4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359799" y="1278058"/>
            <a:ext cx="4449672" cy="48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95553"/>
            <a:ext cx="10515600" cy="73811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Fields on Enceladus’ Main Alfvén Wing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83890" y="971514"/>
            <a:ext cx="10909155" cy="9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Ali Sulaiman</a:t>
            </a:r>
          </a:p>
        </p:txBody>
      </p: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D5EE63-165B-454D-B1EF-72C77565F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48" y="1077629"/>
            <a:ext cx="9950104" cy="52869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F6016C7-03F3-483E-A269-1491D5FD894C}"/>
              </a:ext>
            </a:extLst>
          </p:cNvPr>
          <p:cNvSpPr txBox="1"/>
          <p:nvPr/>
        </p:nvSpPr>
        <p:spPr>
          <a:xfrm>
            <a:off x="1120948" y="6423947"/>
            <a:ext cx="239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Sulaiman et al., GRL, 2018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E1BA10-E81D-461C-9F65-7B87A6A23E0C}"/>
              </a:ext>
            </a:extLst>
          </p:cNvPr>
          <p:cNvCxnSpPr/>
          <p:nvPr/>
        </p:nvCxnSpPr>
        <p:spPr>
          <a:xfrm flipH="1">
            <a:off x="7029450" y="5429250"/>
            <a:ext cx="523875" cy="2762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3C2991B-9B8E-4933-96E5-DCF872FBDCB5}"/>
              </a:ext>
            </a:extLst>
          </p:cNvPr>
          <p:cNvSpPr txBox="1"/>
          <p:nvPr/>
        </p:nvSpPr>
        <p:spPr>
          <a:xfrm>
            <a:off x="7553325" y="5082143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f</a:t>
            </a:r>
            <a:r>
              <a:rPr lang="en-US" i="1" baseline="-25000" dirty="0" err="1"/>
              <a:t>cH</a:t>
            </a:r>
            <a:r>
              <a:rPr lang="en-US" i="1" baseline="-25000" dirty="0"/>
              <a:t>+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32951A-99D1-4DE5-98F4-BE70DDB3FF66}"/>
              </a:ext>
            </a:extLst>
          </p:cNvPr>
          <p:cNvGrpSpPr/>
          <p:nvPr/>
        </p:nvGrpSpPr>
        <p:grpSpPr>
          <a:xfrm>
            <a:off x="2526506" y="1618185"/>
            <a:ext cx="6998495" cy="4381299"/>
            <a:chOff x="6599401" y="1397049"/>
            <a:chExt cx="5219055" cy="284328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C8F2C38-6277-4BC6-9185-EE8748E79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9401" y="1397049"/>
              <a:ext cx="5219055" cy="2843287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F46872-8452-4919-A2A8-6672111DA3D7}"/>
                </a:ext>
              </a:extLst>
            </p:cNvPr>
            <p:cNvSpPr txBox="1"/>
            <p:nvPr/>
          </p:nvSpPr>
          <p:spPr>
            <a:xfrm>
              <a:off x="7221833" y="2369823"/>
              <a:ext cx="725396" cy="219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Garamond" panose="02020404030301010803" pitchFamily="18" charset="0"/>
                </a:rPr>
                <a:t>E-field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891822-0D4B-44E1-B72B-3C23107B5093}"/>
                </a:ext>
              </a:extLst>
            </p:cNvPr>
            <p:cNvSpPr txBox="1"/>
            <p:nvPr/>
          </p:nvSpPr>
          <p:spPr>
            <a:xfrm>
              <a:off x="7221833" y="3586408"/>
              <a:ext cx="612436" cy="21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Garamond" panose="02020404030301010803" pitchFamily="18" charset="0"/>
                </a:rPr>
                <a:t>B-field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8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A8D84C2-42F5-48F0-B42A-1F36C3F7D885}"/>
              </a:ext>
            </a:extLst>
          </p:cNvPr>
          <p:cNvGrpSpPr/>
          <p:nvPr/>
        </p:nvGrpSpPr>
        <p:grpSpPr>
          <a:xfrm>
            <a:off x="838200" y="1210390"/>
            <a:ext cx="10059272" cy="5346655"/>
            <a:chOff x="838200" y="1210390"/>
            <a:chExt cx="10059272" cy="5346655"/>
          </a:xfrm>
        </p:grpSpPr>
        <p:pic>
          <p:nvPicPr>
            <p:cNvPr id="10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2F9083CD-EF4E-4603-8A7D-D10F4F73F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210390"/>
              <a:ext cx="10059272" cy="534665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10AFAB-FA0D-41F8-A85B-C0975A864EBB}"/>
                </a:ext>
              </a:extLst>
            </p:cNvPr>
            <p:cNvSpPr/>
            <p:nvPr/>
          </p:nvSpPr>
          <p:spPr>
            <a:xfrm>
              <a:off x="3971925" y="3872248"/>
              <a:ext cx="6610350" cy="2584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Alfv</a:t>
            </a:r>
            <a:r>
              <a:rPr lang="en-US" sz="3200" dirty="0" err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énic</a:t>
            </a: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fluctuations Io’s Main Alfvén Wing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3890" y="1041087"/>
            <a:ext cx="10909155" cy="9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643" y="3962838"/>
            <a:ext cx="4162763" cy="23412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9274436-E601-466A-864D-B142A57D8ACC}"/>
              </a:ext>
            </a:extLst>
          </p:cNvPr>
          <p:cNvSpPr txBox="1"/>
          <p:nvPr/>
        </p:nvSpPr>
        <p:spPr>
          <a:xfrm>
            <a:off x="3771794" y="3992005"/>
            <a:ext cx="2847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Transverse fluctuations consistent with Alfvén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Garamond" panose="02020404030301010803" pitchFamily="18" charset="0"/>
              </a:rPr>
              <a:t>Dispersion relation: </a:t>
            </a:r>
          </a:p>
          <a:p>
            <a:r>
              <a:rPr lang="en-US" sz="1600" i="1" dirty="0">
                <a:latin typeface="Garamond" panose="02020404030301010803" pitchFamily="18" charset="0"/>
              </a:rPr>
              <a:t>      ω </a:t>
            </a:r>
            <a:r>
              <a:rPr lang="en-US" sz="1600" dirty="0">
                <a:latin typeface="Garamond" panose="02020404030301010803" pitchFamily="18" charset="0"/>
              </a:rPr>
              <a:t>(=2</a:t>
            </a:r>
            <a:r>
              <a:rPr lang="el-GR" sz="1600" i="1" dirty="0">
                <a:latin typeface="Garamond" panose="02020404030301010803" pitchFamily="18" charset="0"/>
              </a:rPr>
              <a:t>π</a:t>
            </a:r>
            <a:r>
              <a:rPr lang="en-US" sz="1600" i="1" dirty="0">
                <a:latin typeface="Garamond" panose="02020404030301010803" pitchFamily="18" charset="0"/>
              </a:rPr>
              <a:t>f</a:t>
            </a:r>
            <a:r>
              <a:rPr lang="en-US" sz="1600" dirty="0">
                <a:latin typeface="Garamond" panose="02020404030301010803" pitchFamily="18" charset="0"/>
              </a:rPr>
              <a:t>) ~ </a:t>
            </a:r>
            <a:r>
              <a:rPr lang="en-US" sz="1600" i="1" dirty="0">
                <a:latin typeface="Garamond" panose="02020404030301010803" pitchFamily="18" charset="0"/>
              </a:rPr>
              <a:t>ck</a:t>
            </a:r>
            <a:r>
              <a:rPr lang="en-US" sz="1600" baseline="-25000" dirty="0">
                <a:latin typeface="Garamond" panose="02020404030301010803" pitchFamily="18" charset="0"/>
              </a:rPr>
              <a:t>∥</a:t>
            </a:r>
            <a:endParaRPr lang="en-US" sz="16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Garamond" panose="02020404030301010803" pitchFamily="18" charset="0"/>
              </a:rPr>
              <a:t>Alfvénic</a:t>
            </a:r>
            <a:r>
              <a:rPr lang="en-US" sz="1600" dirty="0">
                <a:latin typeface="Garamond" panose="02020404030301010803" pitchFamily="18" charset="0"/>
              </a:rPr>
              <a:t> turbulence cascade and broadband, bi-directional electrons suggestive of stochastic acceleration (as opposed to parallel potential)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D6A442-D500-43A2-B4EE-D4498E078060}"/>
              </a:ext>
            </a:extLst>
          </p:cNvPr>
          <p:cNvSpPr txBox="1"/>
          <p:nvPr/>
        </p:nvSpPr>
        <p:spPr>
          <a:xfrm>
            <a:off x="783890" y="6302271"/>
            <a:ext cx="2392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Sulaiman et al., GRL, 2020</a:t>
            </a:r>
          </a:p>
        </p:txBody>
      </p:sp>
    </p:spTree>
    <p:extLst>
      <p:ext uri="{BB962C8B-B14F-4D97-AF65-F5344CB8AC3E}">
        <p14:creationId xmlns:p14="http://schemas.microsoft.com/office/powerpoint/2010/main" val="8906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Ion cyclotron heating</a:t>
            </a:r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Io’s Main Alfvén Wing</a:t>
            </a:r>
            <a:endParaRPr lang="en-US" sz="3200" dirty="0">
              <a:solidFill>
                <a:schemeClr val="bg1"/>
              </a:solidFill>
              <a:latin typeface="Garamond" panose="02020404030301010803" pitchFamily="18" charset="0"/>
              <a:cs typeface="Helvetica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83890" y="1041087"/>
            <a:ext cx="10909155" cy="9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Ali Sulaiman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AB9882-0FA6-4ECA-B2B5-331B9CB2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3" r="61875" b="3465"/>
          <a:stretch/>
        </p:blipFill>
        <p:spPr>
          <a:xfrm>
            <a:off x="1257300" y="3437327"/>
            <a:ext cx="4648200" cy="29545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5F2AE0-578C-4371-8D0B-8B8BB4B34F9D}"/>
              </a:ext>
            </a:extLst>
          </p:cNvPr>
          <p:cNvSpPr txBox="1"/>
          <p:nvPr/>
        </p:nvSpPr>
        <p:spPr>
          <a:xfrm>
            <a:off x="6380464" y="3501154"/>
            <a:ext cx="45542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Character of waves on frequency-time spectrogram is consistent with </a:t>
            </a:r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left-handed polarization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aramond" panose="02020404030301010803" pitchFamily="18" charset="0"/>
              </a:rPr>
              <a:t>Resonance at </a:t>
            </a:r>
            <a:r>
              <a:rPr lang="en-US" sz="1400" i="1" dirty="0" err="1">
                <a:solidFill>
                  <a:schemeClr val="bg1"/>
                </a:solidFill>
                <a:latin typeface="Garamond" panose="02020404030301010803" pitchFamily="18" charset="0"/>
              </a:rPr>
              <a:t>f</a:t>
            </a:r>
            <a:r>
              <a:rPr lang="en-US" sz="1400" i="1" baseline="-25000" dirty="0" err="1">
                <a:solidFill>
                  <a:schemeClr val="bg1"/>
                </a:solidFill>
                <a:latin typeface="Garamond" panose="02020404030301010803" pitchFamily="18" charset="0"/>
              </a:rPr>
              <a:t>cH</a:t>
            </a:r>
            <a:r>
              <a:rPr lang="en-US" sz="1400" i="1" baseline="-25000" dirty="0">
                <a:solidFill>
                  <a:schemeClr val="bg1"/>
                </a:solidFill>
                <a:latin typeface="Garamond" panose="02020404030301010803" pitchFamily="18" charset="0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Left-handed waves resonate with ions near the ion cyclotron frequency. A maximum ion cyclotron heating rate can be computed such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Transverse heating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 linked to proton conics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46A2EB-1C7A-4FCC-9E1F-16747062C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" t="10538" r="1737" b="28754"/>
          <a:stretch/>
        </p:blipFill>
        <p:spPr>
          <a:xfrm>
            <a:off x="1257300" y="1317252"/>
            <a:ext cx="9384632" cy="197317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2CEF86-5D13-4F03-B304-B991DDFF086A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8475204" y="1547229"/>
            <a:ext cx="406606" cy="2299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585575D-CED3-4263-83A1-10626BA28E28}"/>
              </a:ext>
            </a:extLst>
          </p:cNvPr>
          <p:cNvSpPr txBox="1"/>
          <p:nvPr/>
        </p:nvSpPr>
        <p:spPr>
          <a:xfrm>
            <a:off x="8881810" y="1393340"/>
            <a:ext cx="487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/>
              <a:t>f</a:t>
            </a:r>
            <a:r>
              <a:rPr lang="en-US" sz="1400" b="1" i="1" baseline="-25000" dirty="0" err="1"/>
              <a:t>cH</a:t>
            </a:r>
            <a:r>
              <a:rPr lang="en-US" sz="1400" b="1" i="1" baseline="-25000" dirty="0"/>
              <a:t>+</a:t>
            </a:r>
            <a:endParaRPr lang="en-US" sz="900" b="1" i="1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4C3627-201C-4D69-848C-CB6F75DD456A}"/>
                  </a:ext>
                </a:extLst>
              </p:cNvPr>
              <p:cNvSpPr txBox="1"/>
              <p:nvPr/>
            </p:nvSpPr>
            <p:spPr>
              <a:xfrm>
                <a:off x="6156683" y="5332411"/>
                <a:ext cx="4929810" cy="519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m:rPr>
                              <m:nor/>
                            </m:rPr>
                            <a:rPr lang="en-US" sz="1400" baseline="-25000" smtClean="0">
                              <a:solidFill>
                                <a:schemeClr val="bg1"/>
                              </a:solidFill>
                            </a:rPr>
                            <m:t>⊥</m:t>
                          </m:r>
                        </m:num>
                        <m:den>
                          <m: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𝑒𝑉𝑠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4C3627-201C-4D69-848C-CB6F75DD4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683" y="5332411"/>
                <a:ext cx="4929810" cy="519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C7A2E99-294F-48DC-A022-76ACC0245842}"/>
              </a:ext>
            </a:extLst>
          </p:cNvPr>
          <p:cNvSpPr txBox="1"/>
          <p:nvPr/>
        </p:nvSpPr>
        <p:spPr>
          <a:xfrm>
            <a:off x="1199507" y="6408855"/>
            <a:ext cx="261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</a:rPr>
              <a:t>Clark et al., GRL, </a:t>
            </a:r>
            <a:r>
              <a:rPr lang="en-US" sz="1600" i="1" dirty="0">
                <a:solidFill>
                  <a:schemeClr val="bg1"/>
                </a:solidFill>
                <a:latin typeface="Garamond" panose="02020404030301010803" pitchFamily="18" charset="0"/>
              </a:rPr>
              <a:t>under review</a:t>
            </a:r>
          </a:p>
        </p:txBody>
      </p:sp>
    </p:spTree>
    <p:extLst>
      <p:ext uri="{BB962C8B-B14F-4D97-AF65-F5344CB8AC3E}">
        <p14:creationId xmlns:p14="http://schemas.microsoft.com/office/powerpoint/2010/main" val="318750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F6B4-105B-4EB8-95B6-A15AA6AE9287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  <a:cs typeface="Helvetica" panose="020B0604020202020204" pitchFamily="34" charset="0"/>
              </a:rPr>
              <a:t>Where are the plasma waves coming from?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83890" y="1041087"/>
            <a:ext cx="10909155" cy="99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Ali Sulaiman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38200" y="1182178"/>
            <a:ext cx="3676041" cy="3973080"/>
            <a:chOff x="838200" y="1466197"/>
            <a:chExt cx="4428103" cy="489015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9"/>
            <a:stretch/>
          </p:blipFill>
          <p:spPr>
            <a:xfrm>
              <a:off x="838200" y="1466197"/>
              <a:ext cx="4428103" cy="489015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93767" y="1726987"/>
              <a:ext cx="1309733" cy="4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E-field</a:t>
              </a:r>
              <a:endParaRPr lang="en-US" sz="1050" b="1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3767" y="2730287"/>
              <a:ext cx="1309733" cy="42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B-field</a:t>
              </a:r>
              <a:endParaRPr lang="en-US" sz="1050" b="1" baseline="-25000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12" y="1252444"/>
            <a:ext cx="3001890" cy="229071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068694" y="3613586"/>
            <a:ext cx="2868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Enceladus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Ray-tracing identifies the source in the ionosphere therefore propagating </a:t>
            </a: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upward from Saturn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0847" y="5380802"/>
            <a:ext cx="4789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Poynting vector 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× </a:t>
            </a:r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/</a:t>
            </a:r>
            <a:r>
              <a:rPr lang="el-GR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μ</a:t>
            </a:r>
            <a:r>
              <a:rPr lang="en-US" baseline="-25000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consistent with energy propagating </a:t>
            </a:r>
            <a:r>
              <a:rPr lang="en-US" u="sng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upward from Jupiter</a:t>
            </a:r>
            <a:endParaRPr lang="en-US" u="sng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2330" t="4223" r="51020" b="2564"/>
          <a:stretch/>
        </p:blipFill>
        <p:spPr>
          <a:xfrm>
            <a:off x="6656712" y="3543163"/>
            <a:ext cx="2336800" cy="256053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35695" y="6103700"/>
            <a:ext cx="3310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Pryor+Rymer</a:t>
            </a:r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et al. (2011), </a:t>
            </a:r>
            <a:r>
              <a:rPr lang="en-US" i="1" dirty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Nature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9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4670</TotalTime>
  <Words>702</Words>
  <Application>Microsoft Office PowerPoint</Application>
  <PresentationFormat>Widescreen</PresentationFormat>
  <Paragraphs>116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Garamond</vt:lpstr>
      <vt:lpstr>Helvetica</vt:lpstr>
      <vt:lpstr>Office Theme</vt:lpstr>
      <vt:lpstr>Acrobat Document</vt:lpstr>
      <vt:lpstr>PowerPoint Presentation</vt:lpstr>
      <vt:lpstr>PowerPoint Presentation</vt:lpstr>
      <vt:lpstr>Juno and Cassini on satellite flux tubes</vt:lpstr>
      <vt:lpstr>Fields and particles on Io’s Main Alfvén Wing</vt:lpstr>
      <vt:lpstr>Fields and particles on Io’s Main Alfvén Wing</vt:lpstr>
      <vt:lpstr>Fields on Enceladus’ Main Alfvén Wing</vt:lpstr>
      <vt:lpstr>Alfvénic fluctuations Io’s Main Alfvén Wing</vt:lpstr>
      <vt:lpstr>Ion cyclotron heating Io’s Main Alfvén Wing</vt:lpstr>
      <vt:lpstr>Where are the plasma waves coming from?</vt:lpstr>
      <vt:lpstr>Why is Io electromagnetic?    Why is Enceladus quasi-electrostatic?</vt:lpstr>
      <vt:lpstr>Conclusions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Sulaiman</dc:creator>
  <cp:lastModifiedBy>Sulaiman, Ali H</cp:lastModifiedBy>
  <cp:revision>94</cp:revision>
  <dcterms:created xsi:type="dcterms:W3CDTF">2019-11-04T18:07:58Z</dcterms:created>
  <dcterms:modified xsi:type="dcterms:W3CDTF">2020-11-03T21:38:55Z</dcterms:modified>
</cp:coreProperties>
</file>