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</p:sldIdLst>
  <p:sldSz cx="12192000" cy="6858000"/>
  <p:notesSz cx="6858000" cy="12192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A13"/>
    <a:srgbClr val="6DCFF6"/>
    <a:srgbClr val="FFCC4D"/>
    <a:srgbClr val="F1666A"/>
    <a:srgbClr val="75C8AE"/>
    <a:srgbClr val="2F6385"/>
    <a:srgbClr val="E2F5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1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nthi%20Oikonomidou\Downloads\Number%20of%20impacts%202022-2027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nthi%20Oikonomidou\Downloads\Number%20of%20impacts%202022-2027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nthi%20Oikonomidou\Downloads\Number%20of%20impacts%202022-2027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nthi%20Oikonomidou\Downloads\Number%20of%20impacts%202022-2027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nthi%20Oikonomidou\Downloads\Number%20of%20impacts%202022-2027(2)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nthi%20Oikonomidou\Downloads\Number%20of%20impacts%202022-2027(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kern="1200" spc="0" baseline="0">
                <a:solidFill>
                  <a:srgbClr val="595959"/>
                </a:solidFill>
                <a:effectLst/>
              </a:rPr>
              <a:t>Evolution of Space Debris and Micrometeoroid Flux</a:t>
            </a:r>
          </a:p>
          <a:p>
            <a:pPr>
              <a:defRPr/>
            </a:pPr>
            <a:r>
              <a:rPr lang="en-GB" sz="1400" b="1" i="0" kern="1200" spc="0" baseline="0">
                <a:solidFill>
                  <a:srgbClr val="595959"/>
                </a:solidFill>
                <a:effectLst/>
              </a:rPr>
              <a:t> </a:t>
            </a:r>
            <a:r>
              <a:rPr lang="en-GB" sz="1200" b="1" i="0" kern="1200" spc="0" baseline="0">
                <a:solidFill>
                  <a:srgbClr val="595959"/>
                </a:solidFill>
                <a:effectLst/>
              </a:rPr>
              <a:t>Number of impacts for 3 sensors per year - </a:t>
            </a:r>
            <a:br>
              <a:rPr lang="en-GB" sz="1200" b="1" i="0" kern="1200" spc="0" baseline="0">
                <a:solidFill>
                  <a:srgbClr val="595959"/>
                </a:solidFill>
                <a:effectLst/>
              </a:rPr>
            </a:br>
            <a:r>
              <a:rPr lang="en-GB" sz="1200" b="1" i="0" kern="1200" spc="0" baseline="0">
                <a:solidFill>
                  <a:srgbClr val="595959"/>
                </a:solidFill>
                <a:effectLst/>
              </a:rPr>
              <a:t>Condensed population + Grün model with Taylor distribution </a:t>
            </a:r>
            <a:endParaRPr lang="en-US" sz="1200">
              <a:effectLst/>
            </a:endParaRPr>
          </a:p>
        </c:rich>
      </c:tx>
      <c:layout>
        <c:manualLayout>
          <c:xMode val="edge"/>
          <c:yMode val="edge"/>
          <c:x val="0.16778352547838721"/>
          <c:y val="4.6296279249469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'[Number of impacts 2022-2027(2).xlsx]Condensed+Meteoroid'!$D$32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75C8AE"/>
            </a:solidFill>
            <a:ln>
              <a:solidFill>
                <a:srgbClr val="75C8AE"/>
              </a:solidFill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'[Number of impacts 2022-2027(2).xlsx]Condensed+Meteoroid'!$D$33:$D$41</c:f>
              <c:numCache>
                <c:formatCode>General</c:formatCode>
                <c:ptCount val="9"/>
                <c:pt idx="0">
                  <c:v>127.736553</c:v>
                </c:pt>
                <c:pt idx="1">
                  <c:v>131.3085174</c:v>
                </c:pt>
                <c:pt idx="2">
                  <c:v>137.83123499999999</c:v>
                </c:pt>
                <c:pt idx="3">
                  <c:v>146.00404484999999</c:v>
                </c:pt>
                <c:pt idx="4">
                  <c:v>150.39134894999998</c:v>
                </c:pt>
                <c:pt idx="5">
                  <c:v>160.56368234999999</c:v>
                </c:pt>
                <c:pt idx="6">
                  <c:v>165.06746355000001</c:v>
                </c:pt>
                <c:pt idx="7">
                  <c:v>176.44339364999999</c:v>
                </c:pt>
                <c:pt idx="8">
                  <c:v>183.04376264999999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8-4C5B-B182-E3FCFD77432E}"/>
            </c:ext>
          </c:extLst>
        </c:ser>
        <c:ser>
          <c:idx val="1"/>
          <c:order val="1"/>
          <c:tx>
            <c:strRef>
              <c:f>'[Number of impacts 2022-2027(2).xlsx]Condensed+Meteoroid'!$E$32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rgbClr val="F1666A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'[Number of impacts 2022-2027(2).xlsx]Condensed+Meteoroid'!$E$33:$E$41</c:f>
              <c:numCache>
                <c:formatCode>General</c:formatCode>
                <c:ptCount val="9"/>
                <c:pt idx="0">
                  <c:v>126.4164792</c:v>
                </c:pt>
                <c:pt idx="1">
                  <c:v>129.44488380000001</c:v>
                </c:pt>
                <c:pt idx="2">
                  <c:v>135.07461030000002</c:v>
                </c:pt>
                <c:pt idx="3">
                  <c:v>145.57696214999999</c:v>
                </c:pt>
                <c:pt idx="4">
                  <c:v>146.74173314999999</c:v>
                </c:pt>
                <c:pt idx="5">
                  <c:v>159.57362699999999</c:v>
                </c:pt>
                <c:pt idx="6">
                  <c:v>165.33924345</c:v>
                </c:pt>
                <c:pt idx="7">
                  <c:v>184.84915769999998</c:v>
                </c:pt>
                <c:pt idx="8">
                  <c:v>182.05370730000001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8-4C5B-B182-E3FCFD77432E}"/>
            </c:ext>
          </c:extLst>
        </c:ser>
        <c:ser>
          <c:idx val="2"/>
          <c:order val="2"/>
          <c:tx>
            <c:strRef>
              <c:f>'[Number of impacts 2022-2027(2).xlsx]Condensed+Meteoroid'!$F$32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rgbClr val="FFCC4D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'[Number of impacts 2022-2027(2).xlsx]Condensed+Meteoroid'!$F$33:$F$41</c:f>
              <c:numCache>
                <c:formatCode>General</c:formatCode>
                <c:ptCount val="9"/>
                <c:pt idx="0">
                  <c:v>128.7460212</c:v>
                </c:pt>
                <c:pt idx="1">
                  <c:v>138.62716184999999</c:v>
                </c:pt>
                <c:pt idx="2">
                  <c:v>145.80991634999998</c:v>
                </c:pt>
                <c:pt idx="3">
                  <c:v>147.79002704999999</c:v>
                </c:pt>
                <c:pt idx="4">
                  <c:v>156.40933244999999</c:v>
                </c:pt>
                <c:pt idx="5">
                  <c:v>170.44482299999999</c:v>
                </c:pt>
                <c:pt idx="6">
                  <c:v>174.24974159999999</c:v>
                </c:pt>
                <c:pt idx="7">
                  <c:v>187.60578239999998</c:v>
                </c:pt>
                <c:pt idx="8">
                  <c:v>192.82783904999999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8-4C5B-B182-E3FCFD77432E}"/>
            </c:ext>
          </c:extLst>
        </c:ser>
        <c:ser>
          <c:idx val="3"/>
          <c:order val="3"/>
          <c:tx>
            <c:strRef>
              <c:f>'[Number of impacts 2022-2027(2).xlsx]Condensed+Meteoroid'!$G$32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rgbClr val="6DCFF6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'[Number of impacts 2022-2027(2).xlsx]Condensed+Meteoroid'!$G$33:$G$41</c:f>
              <c:numCache>
                <c:formatCode>General</c:formatCode>
                <c:ptCount val="9"/>
                <c:pt idx="0">
                  <c:v>151.18727580000001</c:v>
                </c:pt>
                <c:pt idx="1">
                  <c:v>165.43630769999999</c:v>
                </c:pt>
                <c:pt idx="2">
                  <c:v>178.63704569999999</c:v>
                </c:pt>
                <c:pt idx="3">
                  <c:v>187.41165389999998</c:v>
                </c:pt>
                <c:pt idx="4">
                  <c:v>202.08776849999998</c:v>
                </c:pt>
                <c:pt idx="5">
                  <c:v>220.14171899999999</c:v>
                </c:pt>
                <c:pt idx="6">
                  <c:v>232.37181450000003</c:v>
                </c:pt>
                <c:pt idx="7">
                  <c:v>254.11420649999999</c:v>
                </c:pt>
                <c:pt idx="8">
                  <c:v>261.49108949999999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08-4C5B-B182-E3FCFD77432E}"/>
            </c:ext>
          </c:extLst>
        </c:ser>
        <c:ser>
          <c:idx val="4"/>
          <c:order val="4"/>
          <c:tx>
            <c:strRef>
              <c:f>'[Number of impacts 2022-2027(2).xlsx]Condensed+Meteoroid'!$H$32</c:f>
              <c:strCache>
                <c:ptCount val="1"/>
                <c:pt idx="0">
                  <c:v>2026-2027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'[Number of impacts 2022-2027(2).xlsx]Condensed+Meteoroid'!$H$33:$H$41</c:f>
              <c:numCache>
                <c:formatCode>General</c:formatCode>
                <c:ptCount val="9"/>
                <c:pt idx="0">
                  <c:v>158.21472749999998</c:v>
                </c:pt>
                <c:pt idx="1">
                  <c:v>171.3378141</c:v>
                </c:pt>
                <c:pt idx="2">
                  <c:v>180.79187204999999</c:v>
                </c:pt>
                <c:pt idx="3">
                  <c:v>195.48739949999998</c:v>
                </c:pt>
                <c:pt idx="4">
                  <c:v>213.7354785</c:v>
                </c:pt>
                <c:pt idx="5">
                  <c:v>222.85951800000001</c:v>
                </c:pt>
                <c:pt idx="6">
                  <c:v>229.07162999999997</c:v>
                </c:pt>
                <c:pt idx="7">
                  <c:v>254.11420649999999</c:v>
                </c:pt>
                <c:pt idx="8">
                  <c:v>261.49108949999999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08-4C5B-B182-E3FCFD774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5669695"/>
        <c:axId val="885670527"/>
      </c:barChart>
      <c:catAx>
        <c:axId val="8856696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Orbital Altitude (km)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670527"/>
        <c:crosses val="autoZero"/>
        <c:auto val="0"/>
        <c:lblAlgn val="ctr"/>
        <c:lblOffset val="100"/>
        <c:tickMarkSkip val="1"/>
        <c:noMultiLvlLbl val="0"/>
      </c:catAx>
      <c:valAx>
        <c:axId val="885670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impactors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66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 i="0" kern="1200" spc="0" baseline="0" dirty="0" smtClean="0">
                <a:solidFill>
                  <a:srgbClr val="595959"/>
                </a:solidFill>
                <a:effectLst/>
              </a:rPr>
              <a:t>Meteoroids - </a:t>
            </a:r>
            <a:r>
              <a:rPr lang="en-GB" sz="1200" b="1" i="0" kern="1200" spc="0" baseline="0" dirty="0" err="1">
                <a:solidFill>
                  <a:srgbClr val="595959"/>
                </a:solidFill>
                <a:effectLst/>
              </a:rPr>
              <a:t>Grün</a:t>
            </a:r>
            <a:r>
              <a:rPr lang="en-GB" sz="1200" b="1" i="0" kern="1200" spc="0" baseline="0" dirty="0">
                <a:solidFill>
                  <a:srgbClr val="595959"/>
                </a:solidFill>
                <a:effectLst/>
              </a:rPr>
              <a:t> model with Taylor distribution</a:t>
            </a:r>
            <a:endParaRPr lang="en-US" sz="1200" dirty="0">
              <a:effectLst/>
            </a:endParaRPr>
          </a:p>
        </c:rich>
      </c:tx>
      <c:layout>
        <c:manualLayout>
          <c:xMode val="edge"/>
          <c:yMode val="edge"/>
          <c:x val="0.12254240357479879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'[Number of impacts 2022-2027(2).xlsx]Meteoroid_background'!$D$32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75C8AE"/>
            </a:solidFill>
            <a:ln>
              <a:noFill/>
            </a:ln>
            <a:effectLst/>
          </c:spPr>
          <c:invertIfNegative val="0"/>
          <c:cat>
            <c:numRef>
              <c:f>'[Number of impacts 2022-2027(2).xlsx]Meteoroid_background'!$A$33:$A$41</c:f>
              <c:numCache>
                <c:formatCode>General</c:formatCode>
                <c:ptCount val="9"/>
                <c:pt idx="0">
                  <c:v>500</c:v>
                </c:pt>
                <c:pt idx="1">
                  <c:v>525</c:v>
                </c:pt>
                <c:pt idx="2">
                  <c:v>550</c:v>
                </c:pt>
                <c:pt idx="3">
                  <c:v>575</c:v>
                </c:pt>
                <c:pt idx="4">
                  <c:v>600</c:v>
                </c:pt>
                <c:pt idx="5">
                  <c:v>625</c:v>
                </c:pt>
                <c:pt idx="6">
                  <c:v>650</c:v>
                </c:pt>
                <c:pt idx="7">
                  <c:v>675</c:v>
                </c:pt>
                <c:pt idx="8">
                  <c:v>700</c:v>
                </c:pt>
              </c:numCache>
            </c:numRef>
          </c:cat>
          <c:val>
            <c:numRef>
              <c:f>'[Number of impacts 2022-2027(2).xlsx]Meteoroid_background'!$D$33:$D$41</c:f>
              <c:numCache>
                <c:formatCode>General</c:formatCode>
                <c:ptCount val="9"/>
                <c:pt idx="0">
                  <c:v>110.5367679</c:v>
                </c:pt>
                <c:pt idx="1">
                  <c:v>109.15845555000001</c:v>
                </c:pt>
                <c:pt idx="2">
                  <c:v>110.14851089999999</c:v>
                </c:pt>
                <c:pt idx="3">
                  <c:v>113.11867695000001</c:v>
                </c:pt>
                <c:pt idx="4">
                  <c:v>112.2450987</c:v>
                </c:pt>
                <c:pt idx="5">
                  <c:v>114.6911178</c:v>
                </c:pt>
                <c:pt idx="6">
                  <c:v>114.49698930000001</c:v>
                </c:pt>
                <c:pt idx="7">
                  <c:v>116.22473294999999</c:v>
                </c:pt>
                <c:pt idx="8">
                  <c:v>116.59357709999998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7-44BD-9684-5F939F669529}"/>
            </c:ext>
          </c:extLst>
        </c:ser>
        <c:ser>
          <c:idx val="1"/>
          <c:order val="1"/>
          <c:tx>
            <c:strRef>
              <c:f>'[Number of impacts 2022-2027(2).xlsx]Meteoroid_background'!$E$32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rgbClr val="F1666A"/>
            </a:solidFill>
            <a:ln>
              <a:noFill/>
            </a:ln>
            <a:effectLst/>
          </c:spPr>
          <c:invertIfNegative val="0"/>
          <c:cat>
            <c:numRef>
              <c:f>'[Number of impacts 2022-2027(2).xlsx]Meteoroid_background'!$A$33:$A$41</c:f>
              <c:numCache>
                <c:formatCode>General</c:formatCode>
                <c:ptCount val="9"/>
                <c:pt idx="0">
                  <c:v>500</c:v>
                </c:pt>
                <c:pt idx="1">
                  <c:v>525</c:v>
                </c:pt>
                <c:pt idx="2">
                  <c:v>550</c:v>
                </c:pt>
                <c:pt idx="3">
                  <c:v>575</c:v>
                </c:pt>
                <c:pt idx="4">
                  <c:v>600</c:v>
                </c:pt>
                <c:pt idx="5">
                  <c:v>625</c:v>
                </c:pt>
                <c:pt idx="6">
                  <c:v>650</c:v>
                </c:pt>
                <c:pt idx="7">
                  <c:v>675</c:v>
                </c:pt>
                <c:pt idx="8">
                  <c:v>700</c:v>
                </c:pt>
              </c:numCache>
            </c:numRef>
          </c:cat>
          <c:val>
            <c:numRef>
              <c:f>'[Number of impacts 2022-2027(2).xlsx]Meteoroid_background'!$E$33:$E$41</c:f>
              <c:numCache>
                <c:formatCode>General</c:formatCode>
                <c:ptCount val="9"/>
                <c:pt idx="0">
                  <c:v>111.74036459999999</c:v>
                </c:pt>
                <c:pt idx="1">
                  <c:v>109.15845555000001</c:v>
                </c:pt>
                <c:pt idx="2">
                  <c:v>109.87673100000001</c:v>
                </c:pt>
                <c:pt idx="3">
                  <c:v>113.9922552</c:v>
                </c:pt>
                <c:pt idx="4">
                  <c:v>109.21669409999998</c:v>
                </c:pt>
                <c:pt idx="5">
                  <c:v>114.03108089999998</c:v>
                </c:pt>
                <c:pt idx="6">
                  <c:v>113.39045684999999</c:v>
                </c:pt>
                <c:pt idx="7">
                  <c:v>115.4288061</c:v>
                </c:pt>
                <c:pt idx="8">
                  <c:v>109.97379525000001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A7-44BD-9684-5F939F669529}"/>
            </c:ext>
          </c:extLst>
        </c:ser>
        <c:ser>
          <c:idx val="2"/>
          <c:order val="2"/>
          <c:tx>
            <c:strRef>
              <c:f>'[Number of impacts 2022-2027(2).xlsx]Meteoroid_background'!$F$32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'[Number of impacts 2022-2027(2).xlsx]Meteoroid_background'!$A$33:$A$41</c:f>
              <c:numCache>
                <c:formatCode>General</c:formatCode>
                <c:ptCount val="9"/>
                <c:pt idx="0">
                  <c:v>500</c:v>
                </c:pt>
                <c:pt idx="1">
                  <c:v>525</c:v>
                </c:pt>
                <c:pt idx="2">
                  <c:v>550</c:v>
                </c:pt>
                <c:pt idx="3">
                  <c:v>575</c:v>
                </c:pt>
                <c:pt idx="4">
                  <c:v>600</c:v>
                </c:pt>
                <c:pt idx="5">
                  <c:v>625</c:v>
                </c:pt>
                <c:pt idx="6">
                  <c:v>650</c:v>
                </c:pt>
                <c:pt idx="7">
                  <c:v>675</c:v>
                </c:pt>
                <c:pt idx="8">
                  <c:v>700</c:v>
                </c:pt>
              </c:numCache>
            </c:numRef>
          </c:cat>
          <c:val>
            <c:numRef>
              <c:f>'[Number of impacts 2022-2027(2).xlsx]Meteoroid_background'!$F$33:$F$41</c:f>
              <c:numCache>
                <c:formatCode>General</c:formatCode>
                <c:ptCount val="9"/>
                <c:pt idx="0">
                  <c:v>110.16792375</c:v>
                </c:pt>
                <c:pt idx="1">
                  <c:v>112.65276854999999</c:v>
                </c:pt>
                <c:pt idx="2">
                  <c:v>113.9922552</c:v>
                </c:pt>
                <c:pt idx="3">
                  <c:v>110.26498799999999</c:v>
                </c:pt>
                <c:pt idx="4">
                  <c:v>111.429759</c:v>
                </c:pt>
                <c:pt idx="5">
                  <c:v>115.15702619999999</c:v>
                </c:pt>
                <c:pt idx="6">
                  <c:v>111.44917184999998</c:v>
                </c:pt>
                <c:pt idx="7">
                  <c:v>114.86583345</c:v>
                </c:pt>
                <c:pt idx="8">
                  <c:v>112.982787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A7-44BD-9684-5F939F669529}"/>
            </c:ext>
          </c:extLst>
        </c:ser>
        <c:ser>
          <c:idx val="3"/>
          <c:order val="3"/>
          <c:tx>
            <c:strRef>
              <c:f>'[Number of impacts 2022-2027(2).xlsx]Meteoroid_background'!$G$32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rgbClr val="6DCFF6"/>
            </a:solidFill>
            <a:ln>
              <a:noFill/>
            </a:ln>
            <a:effectLst/>
          </c:spPr>
          <c:invertIfNegative val="0"/>
          <c:cat>
            <c:numRef>
              <c:f>'[Number of impacts 2022-2027(2).xlsx]Meteoroid_background'!$A$33:$A$41</c:f>
              <c:numCache>
                <c:formatCode>General</c:formatCode>
                <c:ptCount val="9"/>
                <c:pt idx="0">
                  <c:v>500</c:v>
                </c:pt>
                <c:pt idx="1">
                  <c:v>525</c:v>
                </c:pt>
                <c:pt idx="2">
                  <c:v>550</c:v>
                </c:pt>
                <c:pt idx="3">
                  <c:v>575</c:v>
                </c:pt>
                <c:pt idx="4">
                  <c:v>600</c:v>
                </c:pt>
                <c:pt idx="5">
                  <c:v>625</c:v>
                </c:pt>
                <c:pt idx="6">
                  <c:v>650</c:v>
                </c:pt>
                <c:pt idx="7">
                  <c:v>675</c:v>
                </c:pt>
                <c:pt idx="8">
                  <c:v>700</c:v>
                </c:pt>
              </c:numCache>
            </c:numRef>
          </c:cat>
          <c:val>
            <c:numRef>
              <c:f>'[Number of impacts 2022-2027(2).xlsx]Meteoroid_background'!$G$33:$G$41</c:f>
              <c:numCache>
                <c:formatCode>General</c:formatCode>
                <c:ptCount val="9"/>
                <c:pt idx="0">
                  <c:v>112.18686015</c:v>
                </c:pt>
                <c:pt idx="1">
                  <c:v>113.54575965000001</c:v>
                </c:pt>
                <c:pt idx="2">
                  <c:v>113.00219984999998</c:v>
                </c:pt>
                <c:pt idx="3">
                  <c:v>108.44018009999999</c:v>
                </c:pt>
                <c:pt idx="4">
                  <c:v>113.62341105000002</c:v>
                </c:pt>
                <c:pt idx="5">
                  <c:v>115.79765024999999</c:v>
                </c:pt>
                <c:pt idx="6">
                  <c:v>111.54623609999999</c:v>
                </c:pt>
                <c:pt idx="7">
                  <c:v>116.36062289999998</c:v>
                </c:pt>
                <c:pt idx="8">
                  <c:v>113.70106244999999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A7-44BD-9684-5F939F669529}"/>
            </c:ext>
          </c:extLst>
        </c:ser>
        <c:ser>
          <c:idx val="4"/>
          <c:order val="4"/>
          <c:tx>
            <c:strRef>
              <c:f>'[Number of impacts 2022-2027(2).xlsx]Meteoroid_background'!$H$32</c:f>
              <c:strCache>
                <c:ptCount val="1"/>
                <c:pt idx="0">
                  <c:v>2026-2027</c:v>
                </c:pt>
              </c:strCache>
            </c:strRef>
          </c:tx>
          <c:spPr>
            <a:solidFill>
              <a:srgbClr val="2F6385"/>
            </a:solidFill>
            <a:ln>
              <a:noFill/>
            </a:ln>
            <a:effectLst/>
          </c:spPr>
          <c:invertIfNegative val="0"/>
          <c:cat>
            <c:numRef>
              <c:f>'[Number of impacts 2022-2027(2).xlsx]Meteoroid_background'!$A$33:$A$41</c:f>
              <c:numCache>
                <c:formatCode>General</c:formatCode>
                <c:ptCount val="9"/>
                <c:pt idx="0">
                  <c:v>500</c:v>
                </c:pt>
                <c:pt idx="1">
                  <c:v>525</c:v>
                </c:pt>
                <c:pt idx="2">
                  <c:v>550</c:v>
                </c:pt>
                <c:pt idx="3">
                  <c:v>575</c:v>
                </c:pt>
                <c:pt idx="4">
                  <c:v>600</c:v>
                </c:pt>
                <c:pt idx="5">
                  <c:v>625</c:v>
                </c:pt>
                <c:pt idx="6">
                  <c:v>650</c:v>
                </c:pt>
                <c:pt idx="7">
                  <c:v>675</c:v>
                </c:pt>
                <c:pt idx="8">
                  <c:v>700</c:v>
                </c:pt>
              </c:numCache>
            </c:numRef>
          </c:cat>
          <c:val>
            <c:numRef>
              <c:f>'[Number of impacts 2022-2027(2).xlsx]Meteoroid_background'!$H$33:$H$41</c:f>
              <c:numCache>
                <c:formatCode>General</c:formatCode>
                <c:ptCount val="9"/>
                <c:pt idx="0">
                  <c:v>113.07985124999999</c:v>
                </c:pt>
                <c:pt idx="1">
                  <c:v>112.57511714999998</c:v>
                </c:pt>
                <c:pt idx="2">
                  <c:v>109.77966674999999</c:v>
                </c:pt>
                <c:pt idx="3">
                  <c:v>109.62436395</c:v>
                </c:pt>
                <c:pt idx="4">
                  <c:v>113.89519095</c:v>
                </c:pt>
                <c:pt idx="5">
                  <c:v>112.8663099</c:v>
                </c:pt>
                <c:pt idx="6">
                  <c:v>109.19728125</c:v>
                </c:pt>
                <c:pt idx="7">
                  <c:v>115.52587034999999</c:v>
                </c:pt>
                <c:pt idx="8">
                  <c:v>116.5159257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A7-44BD-9684-5F939F669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5669695"/>
        <c:axId val="885670527"/>
      </c:barChart>
      <c:catAx>
        <c:axId val="8856696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Orbital Altitude (km)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670527"/>
        <c:crosses val="autoZero"/>
        <c:auto val="0"/>
        <c:lblAlgn val="ctr"/>
        <c:lblOffset val="100"/>
        <c:tickMarkSkip val="1"/>
        <c:noMultiLvlLbl val="0"/>
      </c:catAx>
      <c:valAx>
        <c:axId val="885670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impactors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66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 i="0" kern="1200" spc="0" baseline="0" dirty="0" smtClean="0">
                <a:solidFill>
                  <a:srgbClr val="595959"/>
                </a:solidFill>
                <a:effectLst/>
              </a:rPr>
              <a:t>Space Debris (Condensed)</a:t>
            </a:r>
            <a:endParaRPr lang="en-US" sz="1200" dirty="0">
              <a:effectLst/>
            </a:endParaRPr>
          </a:p>
        </c:rich>
      </c:tx>
      <c:layout>
        <c:manualLayout>
          <c:xMode val="edge"/>
          <c:yMode val="edge"/>
          <c:x val="0.35586772399707173"/>
          <c:y val="4.6009445299537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'[Number of impacts 2022-2027(2).xlsx]Condensed_Man-made_population'!$D$32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75C8AE"/>
            </a:solidFill>
            <a:ln>
              <a:noFill/>
            </a:ln>
            <a:effectLst/>
          </c:spPr>
          <c:invertIfNegative val="0"/>
          <c:cat>
            <c:numRef>
              <c:f>'[Number of impacts 2022-2027(2).xlsx]Condensed_Man-made_population'!$A$33:$A$41</c:f>
              <c:numCache>
                <c:formatCode>General</c:formatCode>
                <c:ptCount val="9"/>
                <c:pt idx="0">
                  <c:v>500</c:v>
                </c:pt>
                <c:pt idx="1">
                  <c:v>525</c:v>
                </c:pt>
                <c:pt idx="2">
                  <c:v>550</c:v>
                </c:pt>
                <c:pt idx="3">
                  <c:v>575</c:v>
                </c:pt>
                <c:pt idx="4">
                  <c:v>600</c:v>
                </c:pt>
                <c:pt idx="5">
                  <c:v>625</c:v>
                </c:pt>
                <c:pt idx="6">
                  <c:v>650</c:v>
                </c:pt>
                <c:pt idx="7">
                  <c:v>675</c:v>
                </c:pt>
                <c:pt idx="8">
                  <c:v>700</c:v>
                </c:pt>
              </c:numCache>
            </c:numRef>
          </c:cat>
          <c:val>
            <c:numRef>
              <c:f>'[Number of impacts 2022-2027(2).xlsx]Condensed_Man-made_population'!$D$33:$D$41</c:f>
              <c:numCache>
                <c:formatCode>General</c:formatCode>
                <c:ptCount val="9"/>
                <c:pt idx="0">
                  <c:v>17.1997851</c:v>
                </c:pt>
                <c:pt idx="1">
                  <c:v>22.15006185</c:v>
                </c:pt>
                <c:pt idx="2">
                  <c:v>27.682724100000001</c:v>
                </c:pt>
                <c:pt idx="3">
                  <c:v>32.885367899999999</c:v>
                </c:pt>
                <c:pt idx="4">
                  <c:v>38.146250249999994</c:v>
                </c:pt>
                <c:pt idx="5">
                  <c:v>45.872564549999993</c:v>
                </c:pt>
                <c:pt idx="6">
                  <c:v>50.570474250000004</c:v>
                </c:pt>
                <c:pt idx="7">
                  <c:v>60.218660699999987</c:v>
                </c:pt>
                <c:pt idx="8">
                  <c:v>66.430772700000006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D-4BC2-A043-D6D885253888}"/>
            </c:ext>
          </c:extLst>
        </c:ser>
        <c:ser>
          <c:idx val="1"/>
          <c:order val="1"/>
          <c:tx>
            <c:strRef>
              <c:f>'[Number of impacts 2022-2027(2).xlsx]Condensed_Man-made_population'!$E$32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rgbClr val="F1666A"/>
            </a:solidFill>
            <a:ln>
              <a:noFill/>
            </a:ln>
            <a:effectLst/>
          </c:spPr>
          <c:invertIfNegative val="0"/>
          <c:cat>
            <c:numRef>
              <c:f>'[Number of impacts 2022-2027(2).xlsx]Condensed_Man-made_population'!$A$33:$A$41</c:f>
              <c:numCache>
                <c:formatCode>General</c:formatCode>
                <c:ptCount val="9"/>
                <c:pt idx="0">
                  <c:v>500</c:v>
                </c:pt>
                <c:pt idx="1">
                  <c:v>525</c:v>
                </c:pt>
                <c:pt idx="2">
                  <c:v>550</c:v>
                </c:pt>
                <c:pt idx="3">
                  <c:v>575</c:v>
                </c:pt>
                <c:pt idx="4">
                  <c:v>600</c:v>
                </c:pt>
                <c:pt idx="5">
                  <c:v>625</c:v>
                </c:pt>
                <c:pt idx="6">
                  <c:v>650</c:v>
                </c:pt>
                <c:pt idx="7">
                  <c:v>675</c:v>
                </c:pt>
                <c:pt idx="8">
                  <c:v>700</c:v>
                </c:pt>
              </c:numCache>
            </c:numRef>
          </c:cat>
          <c:val>
            <c:numRef>
              <c:f>'[Number of impacts 2022-2027(2).xlsx]Condensed_Man-made_population'!$E$33:$E$41</c:f>
              <c:numCache>
                <c:formatCode>General</c:formatCode>
                <c:ptCount val="9"/>
                <c:pt idx="0">
                  <c:v>14.66446689</c:v>
                </c:pt>
                <c:pt idx="1">
                  <c:v>20.267015399999998</c:v>
                </c:pt>
                <c:pt idx="2">
                  <c:v>25.197879299999997</c:v>
                </c:pt>
                <c:pt idx="3">
                  <c:v>31.565294099999996</c:v>
                </c:pt>
                <c:pt idx="4">
                  <c:v>37.525039050000004</c:v>
                </c:pt>
                <c:pt idx="5">
                  <c:v>45.542546099999996</c:v>
                </c:pt>
                <c:pt idx="6">
                  <c:v>51.948786600000005</c:v>
                </c:pt>
                <c:pt idx="7">
                  <c:v>69.420351600000004</c:v>
                </c:pt>
                <c:pt idx="8">
                  <c:v>72.07991204999999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2D-4BC2-A043-D6D885253888}"/>
            </c:ext>
          </c:extLst>
        </c:ser>
        <c:ser>
          <c:idx val="2"/>
          <c:order val="2"/>
          <c:tx>
            <c:strRef>
              <c:f>'[Number of impacts 2022-2027(2).xlsx]Condensed_Man-made_population'!$F$32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rgbClr val="FFCC4D"/>
            </a:solidFill>
            <a:ln>
              <a:noFill/>
            </a:ln>
            <a:effectLst/>
          </c:spPr>
          <c:invertIfNegative val="0"/>
          <c:cat>
            <c:numRef>
              <c:f>'[Number of impacts 2022-2027(2).xlsx]Condensed_Man-made_population'!$A$33:$A$41</c:f>
              <c:numCache>
                <c:formatCode>General</c:formatCode>
                <c:ptCount val="9"/>
                <c:pt idx="0">
                  <c:v>500</c:v>
                </c:pt>
                <c:pt idx="1">
                  <c:v>525</c:v>
                </c:pt>
                <c:pt idx="2">
                  <c:v>550</c:v>
                </c:pt>
                <c:pt idx="3">
                  <c:v>575</c:v>
                </c:pt>
                <c:pt idx="4">
                  <c:v>600</c:v>
                </c:pt>
                <c:pt idx="5">
                  <c:v>625</c:v>
                </c:pt>
                <c:pt idx="6">
                  <c:v>650</c:v>
                </c:pt>
                <c:pt idx="7">
                  <c:v>675</c:v>
                </c:pt>
                <c:pt idx="8">
                  <c:v>700</c:v>
                </c:pt>
              </c:numCache>
            </c:numRef>
          </c:cat>
          <c:val>
            <c:numRef>
              <c:f>'[Number of impacts 2022-2027(2).xlsx]Condensed_Man-made_population'!$F$33:$F$41</c:f>
              <c:numCache>
                <c:formatCode>General</c:formatCode>
                <c:ptCount val="9"/>
                <c:pt idx="0">
                  <c:v>18.562567170000001</c:v>
                </c:pt>
                <c:pt idx="1">
                  <c:v>25.954980450000001</c:v>
                </c:pt>
                <c:pt idx="2">
                  <c:v>31.817661149999999</c:v>
                </c:pt>
                <c:pt idx="3">
                  <c:v>37.525039050000004</c:v>
                </c:pt>
                <c:pt idx="4">
                  <c:v>44.960160599999995</c:v>
                </c:pt>
                <c:pt idx="5">
                  <c:v>55.287796799999995</c:v>
                </c:pt>
                <c:pt idx="6">
                  <c:v>62.781156899999999</c:v>
                </c:pt>
                <c:pt idx="7">
                  <c:v>72.72053609999999</c:v>
                </c:pt>
                <c:pt idx="8">
                  <c:v>79.845052049999993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D-4BC2-A043-D6D885253888}"/>
            </c:ext>
          </c:extLst>
        </c:ser>
        <c:ser>
          <c:idx val="3"/>
          <c:order val="3"/>
          <c:tx>
            <c:strRef>
              <c:f>'[Number of impacts 2022-2027(2).xlsx]Condensed_Man-made_population'!$G$32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rgbClr val="6DCFF6"/>
            </a:solidFill>
            <a:ln>
              <a:noFill/>
            </a:ln>
            <a:effectLst/>
          </c:spPr>
          <c:invertIfNegative val="0"/>
          <c:cat>
            <c:numRef>
              <c:f>'[Number of impacts 2022-2027(2).xlsx]Condensed_Man-made_population'!$A$33:$A$41</c:f>
              <c:numCache>
                <c:formatCode>General</c:formatCode>
                <c:ptCount val="9"/>
                <c:pt idx="0">
                  <c:v>500</c:v>
                </c:pt>
                <c:pt idx="1">
                  <c:v>525</c:v>
                </c:pt>
                <c:pt idx="2">
                  <c:v>550</c:v>
                </c:pt>
                <c:pt idx="3">
                  <c:v>575</c:v>
                </c:pt>
                <c:pt idx="4">
                  <c:v>600</c:v>
                </c:pt>
                <c:pt idx="5">
                  <c:v>625</c:v>
                </c:pt>
                <c:pt idx="6">
                  <c:v>650</c:v>
                </c:pt>
                <c:pt idx="7">
                  <c:v>675</c:v>
                </c:pt>
                <c:pt idx="8">
                  <c:v>700</c:v>
                </c:pt>
              </c:numCache>
            </c:numRef>
          </c:cat>
          <c:val>
            <c:numRef>
              <c:f>'[Number of impacts 2022-2027(2).xlsx]Condensed_Man-made_population'!$G$33:$G$41</c:f>
              <c:numCache>
                <c:formatCode>General</c:formatCode>
                <c:ptCount val="9"/>
                <c:pt idx="0">
                  <c:v>39.000415649999994</c:v>
                </c:pt>
                <c:pt idx="1">
                  <c:v>51.890548049999992</c:v>
                </c:pt>
                <c:pt idx="2">
                  <c:v>65.634845849999991</c:v>
                </c:pt>
                <c:pt idx="3">
                  <c:v>78.971473799999998</c:v>
                </c:pt>
                <c:pt idx="4">
                  <c:v>88.561421699999997</c:v>
                </c:pt>
                <c:pt idx="5">
                  <c:v>104.36348159999999</c:v>
                </c:pt>
                <c:pt idx="6">
                  <c:v>120.80616555</c:v>
                </c:pt>
                <c:pt idx="7">
                  <c:v>137.65651935</c:v>
                </c:pt>
                <c:pt idx="8">
                  <c:v>147.75120134999997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2D-4BC2-A043-D6D885253888}"/>
            </c:ext>
          </c:extLst>
        </c:ser>
        <c:ser>
          <c:idx val="4"/>
          <c:order val="4"/>
          <c:tx>
            <c:strRef>
              <c:f>'[Number of impacts 2022-2027(2).xlsx]Condensed_Man-made_population'!$H$32</c:f>
              <c:strCache>
                <c:ptCount val="1"/>
                <c:pt idx="0">
                  <c:v>2026-2027</c:v>
                </c:pt>
              </c:strCache>
            </c:strRef>
          </c:tx>
          <c:spPr>
            <a:solidFill>
              <a:srgbClr val="2F6385"/>
            </a:solidFill>
            <a:ln>
              <a:noFill/>
            </a:ln>
            <a:effectLst/>
          </c:spPr>
          <c:invertIfNegative val="0"/>
          <c:cat>
            <c:numRef>
              <c:f>'[Number of impacts 2022-2027(2).xlsx]Condensed_Man-made_population'!$A$33:$A$41</c:f>
              <c:numCache>
                <c:formatCode>General</c:formatCode>
                <c:ptCount val="9"/>
                <c:pt idx="0">
                  <c:v>500</c:v>
                </c:pt>
                <c:pt idx="1">
                  <c:v>525</c:v>
                </c:pt>
                <c:pt idx="2">
                  <c:v>550</c:v>
                </c:pt>
                <c:pt idx="3">
                  <c:v>575</c:v>
                </c:pt>
                <c:pt idx="4">
                  <c:v>600</c:v>
                </c:pt>
                <c:pt idx="5">
                  <c:v>625</c:v>
                </c:pt>
                <c:pt idx="6">
                  <c:v>650</c:v>
                </c:pt>
                <c:pt idx="7">
                  <c:v>675</c:v>
                </c:pt>
                <c:pt idx="8">
                  <c:v>700</c:v>
                </c:pt>
              </c:numCache>
            </c:numRef>
          </c:cat>
          <c:val>
            <c:numRef>
              <c:f>'[Number of impacts 2022-2027(2).xlsx]Condensed_Man-made_population'!$H$33:$H$41</c:f>
              <c:numCache>
                <c:formatCode>General</c:formatCode>
                <c:ptCount val="9"/>
                <c:pt idx="0">
                  <c:v>45.134876249999998</c:v>
                </c:pt>
                <c:pt idx="1">
                  <c:v>58.762696949999992</c:v>
                </c:pt>
                <c:pt idx="2">
                  <c:v>70.992792449999996</c:v>
                </c:pt>
                <c:pt idx="3">
                  <c:v>85.960099799999995</c:v>
                </c:pt>
                <c:pt idx="4">
                  <c:v>99.859700400000008</c:v>
                </c:pt>
                <c:pt idx="5">
                  <c:v>109.95438239999999</c:v>
                </c:pt>
                <c:pt idx="6">
                  <c:v>119.79669734999999</c:v>
                </c:pt>
                <c:pt idx="7">
                  <c:v>138.58833614999998</c:v>
                </c:pt>
                <c:pt idx="8">
                  <c:v>147.77061420000001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2D-4BC2-A043-D6D885253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5669695"/>
        <c:axId val="885670527"/>
      </c:barChart>
      <c:catAx>
        <c:axId val="8856696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Orbital Altitude (km)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670527"/>
        <c:crosses val="autoZero"/>
        <c:auto val="0"/>
        <c:lblAlgn val="ctr"/>
        <c:lblOffset val="100"/>
        <c:tickMarkSkip val="1"/>
        <c:noMultiLvlLbl val="0"/>
      </c:catAx>
      <c:valAx>
        <c:axId val="885670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impactors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66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 dirty="0" smtClean="0">
                <a:effectLst/>
              </a:rPr>
              <a:t>Solid </a:t>
            </a:r>
            <a:r>
              <a:rPr lang="en-GB" sz="1400" b="1" i="0" u="none" strike="noStrike" baseline="0" dirty="0">
                <a:effectLst/>
              </a:rPr>
              <a:t>Rocket Motor </a:t>
            </a:r>
            <a:r>
              <a:rPr lang="en-GB" sz="1400" b="1" i="0" u="none" strike="noStrike" baseline="0" dirty="0" smtClean="0">
                <a:effectLst/>
              </a:rPr>
              <a:t>Dust</a:t>
            </a:r>
            <a:endParaRPr lang="en-GB" sz="1400" b="1" i="0" u="none" strike="noStrike" baseline="0" dirty="0">
              <a:effectLst/>
            </a:endParaRPr>
          </a:p>
          <a:p>
            <a:pPr>
              <a:defRPr/>
            </a:pPr>
            <a:r>
              <a:rPr lang="en-GB" sz="1200" b="1" i="0" kern="1200" spc="0" baseline="0" dirty="0">
                <a:solidFill>
                  <a:srgbClr val="595959"/>
                </a:solidFill>
                <a:effectLst/>
              </a:rPr>
              <a:t>Number of impacts for 3 sensors per year </a:t>
            </a:r>
            <a:endParaRPr lang="en-US" sz="1200" dirty="0">
              <a:effectLst/>
            </a:endParaRPr>
          </a:p>
        </c:rich>
      </c:tx>
      <c:layout>
        <c:manualLayout>
          <c:xMode val="edge"/>
          <c:yMode val="edge"/>
          <c:x val="0.20759893628276513"/>
          <c:y val="2.9634029155983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SRM_dust!$D$32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75C8AE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SRM_dust!$D$33:$D$41</c:f>
              <c:numCache>
                <c:formatCode>General</c:formatCode>
                <c:ptCount val="9"/>
                <c:pt idx="0">
                  <c:v>3.550610265</c:v>
                </c:pt>
                <c:pt idx="1">
                  <c:v>3.0109330349999999</c:v>
                </c:pt>
                <c:pt idx="2">
                  <c:v>3.5913772500000003</c:v>
                </c:pt>
                <c:pt idx="3">
                  <c:v>3.7078543499999999</c:v>
                </c:pt>
                <c:pt idx="4">
                  <c:v>3.20700282</c:v>
                </c:pt>
                <c:pt idx="5">
                  <c:v>4.6338472949999998</c:v>
                </c:pt>
                <c:pt idx="6">
                  <c:v>4.4668967850000003</c:v>
                </c:pt>
                <c:pt idx="7">
                  <c:v>5.9248018199999999</c:v>
                </c:pt>
                <c:pt idx="8">
                  <c:v>4.7192638349999996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0-4F64-9632-C80501528AB5}"/>
            </c:ext>
          </c:extLst>
        </c:ser>
        <c:ser>
          <c:idx val="1"/>
          <c:order val="1"/>
          <c:tx>
            <c:strRef>
              <c:f>SRM_dust!$E$32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rgbClr val="F1666A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SRM_dust!$E$33:$E$41</c:f>
              <c:numCache>
                <c:formatCode>General</c:formatCode>
                <c:ptCount val="9"/>
                <c:pt idx="0">
                  <c:v>4.191234315</c:v>
                </c:pt>
                <c:pt idx="1">
                  <c:v>4.3640086800000004</c:v>
                </c:pt>
                <c:pt idx="2">
                  <c:v>5.2647649199999993</c:v>
                </c:pt>
                <c:pt idx="3">
                  <c:v>6.4528313399999995</c:v>
                </c:pt>
                <c:pt idx="4">
                  <c:v>9.1104505049999993</c:v>
                </c:pt>
                <c:pt idx="5">
                  <c:v>8.3417016450000006</c:v>
                </c:pt>
                <c:pt idx="6">
                  <c:v>10.52564727</c:v>
                </c:pt>
                <c:pt idx="7">
                  <c:v>12.52517082</c:v>
                </c:pt>
                <c:pt idx="8">
                  <c:v>12.369868020000002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0-4F64-9632-C80501528AB5}"/>
            </c:ext>
          </c:extLst>
        </c:ser>
        <c:ser>
          <c:idx val="2"/>
          <c:order val="2"/>
          <c:tx>
            <c:strRef>
              <c:f>SRM_dust!$F$32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SRM_dust!$F$33:$F$41</c:f>
              <c:numCache>
                <c:formatCode>General</c:formatCode>
                <c:ptCount val="9"/>
                <c:pt idx="0">
                  <c:v>5.229821789999999</c:v>
                </c:pt>
                <c:pt idx="1">
                  <c:v>6.4974808949999998</c:v>
                </c:pt>
                <c:pt idx="2">
                  <c:v>7.21769763</c:v>
                </c:pt>
                <c:pt idx="3">
                  <c:v>8.747430210000001</c:v>
                </c:pt>
                <c:pt idx="4">
                  <c:v>8.9085568649999978</c:v>
                </c:pt>
                <c:pt idx="5">
                  <c:v>10.28104536</c:v>
                </c:pt>
                <c:pt idx="6">
                  <c:v>11.164330035000001</c:v>
                </c:pt>
                <c:pt idx="7">
                  <c:v>13.305567389999998</c:v>
                </c:pt>
                <c:pt idx="8">
                  <c:v>13.451163765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0-4F64-9632-C80501528AB5}"/>
            </c:ext>
          </c:extLst>
        </c:ser>
        <c:ser>
          <c:idx val="3"/>
          <c:order val="3"/>
          <c:tx>
            <c:strRef>
              <c:f>SRM_dust!$G$32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rgbClr val="6DCFF6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SRM_dust!$G$33:$G$41</c:f>
              <c:numCache>
                <c:formatCode>General</c:formatCode>
                <c:ptCount val="9"/>
                <c:pt idx="0">
                  <c:v>16.784350109999998</c:v>
                </c:pt>
                <c:pt idx="1">
                  <c:v>21.024116549999999</c:v>
                </c:pt>
                <c:pt idx="2">
                  <c:v>27.022687200000004</c:v>
                </c:pt>
                <c:pt idx="3">
                  <c:v>33.720120450000003</c:v>
                </c:pt>
                <c:pt idx="4">
                  <c:v>38.41803015</c:v>
                </c:pt>
                <c:pt idx="5">
                  <c:v>45.290179049999999</c:v>
                </c:pt>
                <c:pt idx="6">
                  <c:v>53.288273249999996</c:v>
                </c:pt>
                <c:pt idx="7">
                  <c:v>58.257962849999998</c:v>
                </c:pt>
                <c:pt idx="8">
                  <c:v>60.471027750000005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10-4F64-9632-C80501528AB5}"/>
            </c:ext>
          </c:extLst>
        </c:ser>
        <c:ser>
          <c:idx val="4"/>
          <c:order val="4"/>
          <c:tx>
            <c:strRef>
              <c:f>SRM_dust!$H$32</c:f>
              <c:strCache>
                <c:ptCount val="1"/>
                <c:pt idx="0">
                  <c:v>2026-2027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SRM_dust!$H$33:$H$41</c:f>
              <c:numCache>
                <c:formatCode>General</c:formatCode>
                <c:ptCount val="9"/>
                <c:pt idx="0">
                  <c:v>12.560113950000002</c:v>
                </c:pt>
                <c:pt idx="1">
                  <c:v>15.353623064999999</c:v>
                </c:pt>
                <c:pt idx="2">
                  <c:v>19.14883524</c:v>
                </c:pt>
                <c:pt idx="3">
                  <c:v>22.460667449999999</c:v>
                </c:pt>
                <c:pt idx="4">
                  <c:v>25.178466450000002</c:v>
                </c:pt>
                <c:pt idx="5">
                  <c:v>28.090393950000003</c:v>
                </c:pt>
                <c:pt idx="6">
                  <c:v>31.97296395</c:v>
                </c:pt>
                <c:pt idx="7">
                  <c:v>35.389625549999998</c:v>
                </c:pt>
                <c:pt idx="8">
                  <c:v>36.088488149999996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10-4F64-9632-C80501528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5669695"/>
        <c:axId val="885670527"/>
      </c:barChart>
      <c:catAx>
        <c:axId val="8856696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Orbital Altitude (km)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670527"/>
        <c:crosses val="autoZero"/>
        <c:auto val="0"/>
        <c:lblAlgn val="ctr"/>
        <c:lblOffset val="100"/>
        <c:tickMarkSkip val="1"/>
        <c:noMultiLvlLbl val="0"/>
      </c:catAx>
      <c:valAx>
        <c:axId val="885670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impactors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66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 dirty="0" smtClean="0">
                <a:effectLst/>
              </a:rPr>
              <a:t>Paint </a:t>
            </a:r>
            <a:r>
              <a:rPr lang="en-GB" sz="1400" b="1" i="0" u="none" strike="noStrike" baseline="0" dirty="0" smtClean="0">
                <a:effectLst/>
              </a:rPr>
              <a:t>Flakes</a:t>
            </a:r>
            <a:endParaRPr lang="en-GB" sz="1400" b="1" i="0" kern="1200" spc="0" baseline="0" dirty="0">
              <a:solidFill>
                <a:srgbClr val="595959"/>
              </a:solidFill>
              <a:effectLst/>
            </a:endParaRPr>
          </a:p>
          <a:p>
            <a:pPr>
              <a:defRPr/>
            </a:pPr>
            <a:r>
              <a:rPr lang="en-GB" sz="1400" b="1" i="0" kern="1200" spc="0" baseline="0" dirty="0">
                <a:solidFill>
                  <a:srgbClr val="595959"/>
                </a:solidFill>
                <a:effectLst/>
              </a:rPr>
              <a:t> </a:t>
            </a:r>
            <a:r>
              <a:rPr lang="en-GB" sz="1200" b="1" i="0" kern="1200" spc="0" baseline="0" dirty="0">
                <a:solidFill>
                  <a:srgbClr val="595959"/>
                </a:solidFill>
                <a:effectLst/>
              </a:rPr>
              <a:t>Number of impacts for 3 sensors per year </a:t>
            </a:r>
            <a:endParaRPr lang="en-US" sz="1200" dirty="0">
              <a:effectLst/>
            </a:endParaRPr>
          </a:p>
        </c:rich>
      </c:tx>
      <c:layout>
        <c:manualLayout>
          <c:xMode val="edge"/>
          <c:yMode val="edge"/>
          <c:x val="0.21684155681117714"/>
          <c:y val="4.6296209154193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Paint_flakes!$D$32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75C8AE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Paint_flakes!$D$33:$D$41</c:f>
              <c:numCache>
                <c:formatCode>General</c:formatCode>
                <c:ptCount val="9"/>
                <c:pt idx="0">
                  <c:v>0.14615934764999999</c:v>
                </c:pt>
                <c:pt idx="1">
                  <c:v>0.17923884405000001</c:v>
                </c:pt>
                <c:pt idx="2">
                  <c:v>0.276438984</c:v>
                </c:pt>
                <c:pt idx="3">
                  <c:v>0.32011789649999994</c:v>
                </c:pt>
                <c:pt idx="4">
                  <c:v>0.34380157349999996</c:v>
                </c:pt>
                <c:pt idx="5">
                  <c:v>0.4235883869999999</c:v>
                </c:pt>
                <c:pt idx="6">
                  <c:v>0.52220566499999999</c:v>
                </c:pt>
                <c:pt idx="7">
                  <c:v>0.50298694350000006</c:v>
                </c:pt>
                <c:pt idx="8">
                  <c:v>0.66741378299999998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F-4CFD-AD1A-E5D11B4FE786}"/>
            </c:ext>
          </c:extLst>
        </c:ser>
        <c:ser>
          <c:idx val="1"/>
          <c:order val="1"/>
          <c:tx>
            <c:strRef>
              <c:f>Paint_flakes!$E$32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rgbClr val="F1666A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Paint_flakes!$E$33:$E$41</c:f>
              <c:numCache>
                <c:formatCode>General</c:formatCode>
                <c:ptCount val="9"/>
                <c:pt idx="0">
                  <c:v>0.36204965249999993</c:v>
                </c:pt>
                <c:pt idx="1">
                  <c:v>0.36166139549999998</c:v>
                </c:pt>
                <c:pt idx="2">
                  <c:v>0.30847018650000002</c:v>
                </c:pt>
                <c:pt idx="3">
                  <c:v>0.48726253500000005</c:v>
                </c:pt>
                <c:pt idx="4">
                  <c:v>0.55443099600000001</c:v>
                </c:pt>
                <c:pt idx="5">
                  <c:v>0.53890071600000011</c:v>
                </c:pt>
                <c:pt idx="6">
                  <c:v>0.67051983900000001</c:v>
                </c:pt>
                <c:pt idx="7">
                  <c:v>0.62237597100000008</c:v>
                </c:pt>
                <c:pt idx="8">
                  <c:v>0.71516939400000001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F-4CFD-AD1A-E5D11B4FE786}"/>
            </c:ext>
          </c:extLst>
        </c:ser>
        <c:ser>
          <c:idx val="2"/>
          <c:order val="2"/>
          <c:tx>
            <c:strRef>
              <c:f>Paint_flakes!$F$32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rgbClr val="FFCC4D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Paint_flakes!$F$33:$F$41</c:f>
              <c:numCache>
                <c:formatCode>General</c:formatCode>
                <c:ptCount val="9"/>
                <c:pt idx="0">
                  <c:v>0.39854581049999999</c:v>
                </c:pt>
                <c:pt idx="1">
                  <c:v>0.36729112200000003</c:v>
                </c:pt>
                <c:pt idx="2">
                  <c:v>0.40456379399999998</c:v>
                </c:pt>
                <c:pt idx="3">
                  <c:v>0.47095574099999998</c:v>
                </c:pt>
                <c:pt idx="4">
                  <c:v>0.47231464049999994</c:v>
                </c:pt>
                <c:pt idx="5">
                  <c:v>0.61635798750000004</c:v>
                </c:pt>
                <c:pt idx="6">
                  <c:v>0.58820935500000004</c:v>
                </c:pt>
                <c:pt idx="7">
                  <c:v>0.79534446449999996</c:v>
                </c:pt>
                <c:pt idx="8">
                  <c:v>0.97258378499999987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9F-4CFD-AD1A-E5D11B4FE786}"/>
            </c:ext>
          </c:extLst>
        </c:ser>
        <c:ser>
          <c:idx val="3"/>
          <c:order val="3"/>
          <c:tx>
            <c:strRef>
              <c:f>Paint_flakes!$G$32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rgbClr val="6DCFF6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Paint_flakes!$G$33:$G$41</c:f>
              <c:numCache>
                <c:formatCode>General</c:formatCode>
                <c:ptCount val="9"/>
                <c:pt idx="0">
                  <c:v>0.36146726700000004</c:v>
                </c:pt>
                <c:pt idx="1">
                  <c:v>0.4822151939999999</c:v>
                </c:pt>
                <c:pt idx="2">
                  <c:v>0.61383431700000002</c:v>
                </c:pt>
                <c:pt idx="3">
                  <c:v>0.58083247199999999</c:v>
                </c:pt>
                <c:pt idx="4">
                  <c:v>0.72060499199999994</c:v>
                </c:pt>
                <c:pt idx="5">
                  <c:v>0.79495620750000007</c:v>
                </c:pt>
                <c:pt idx="6">
                  <c:v>0.65867800049999992</c:v>
                </c:pt>
                <c:pt idx="7">
                  <c:v>0.88833201599999989</c:v>
                </c:pt>
                <c:pt idx="8">
                  <c:v>1.0422759165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9F-4CFD-AD1A-E5D11B4FE786}"/>
            </c:ext>
          </c:extLst>
        </c:ser>
        <c:ser>
          <c:idx val="4"/>
          <c:order val="4"/>
          <c:tx>
            <c:strRef>
              <c:f>Paint_flakes!$H$32</c:f>
              <c:strCache>
                <c:ptCount val="1"/>
                <c:pt idx="0">
                  <c:v>2026-2027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Paint_flakes!$H$33:$H$41</c:f>
              <c:numCache>
                <c:formatCode>General</c:formatCode>
                <c:ptCount val="9"/>
                <c:pt idx="0">
                  <c:v>0.51405226799999992</c:v>
                </c:pt>
                <c:pt idx="1">
                  <c:v>0.59636275199999988</c:v>
                </c:pt>
                <c:pt idx="2">
                  <c:v>0.7124515950000001</c:v>
                </c:pt>
                <c:pt idx="3">
                  <c:v>0.86464833899999993</c:v>
                </c:pt>
                <c:pt idx="4">
                  <c:v>0.79592684999999996</c:v>
                </c:pt>
                <c:pt idx="5">
                  <c:v>1.0995438239999999</c:v>
                </c:pt>
                <c:pt idx="6">
                  <c:v>0.94385276699999987</c:v>
                </c:pt>
                <c:pt idx="7">
                  <c:v>1.1302161269999997</c:v>
                </c:pt>
                <c:pt idx="8">
                  <c:v>1.2379574445000001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9F-4CFD-AD1A-E5D11B4FE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5669695"/>
        <c:axId val="885670527"/>
      </c:barChart>
      <c:catAx>
        <c:axId val="8856696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Orbital Altitude (km)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670527"/>
        <c:crosses val="autoZero"/>
        <c:auto val="0"/>
        <c:lblAlgn val="ctr"/>
        <c:lblOffset val="100"/>
        <c:tickMarkSkip val="1"/>
        <c:noMultiLvlLbl val="0"/>
      </c:catAx>
      <c:valAx>
        <c:axId val="885670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impactors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66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 dirty="0" smtClean="0">
                <a:effectLst/>
              </a:rPr>
              <a:t>Ejecta</a:t>
            </a:r>
            <a:endParaRPr lang="en-GB" sz="1400" b="1" i="0" kern="1200" spc="0" baseline="0" dirty="0">
              <a:solidFill>
                <a:srgbClr val="595959"/>
              </a:solidFill>
              <a:effectLst/>
            </a:endParaRPr>
          </a:p>
          <a:p>
            <a:pPr>
              <a:defRPr/>
            </a:pPr>
            <a:r>
              <a:rPr lang="en-GB" sz="1400" b="1" i="0" kern="1200" spc="0" baseline="0" dirty="0">
                <a:solidFill>
                  <a:srgbClr val="595959"/>
                </a:solidFill>
                <a:effectLst/>
              </a:rPr>
              <a:t> </a:t>
            </a:r>
            <a:r>
              <a:rPr lang="en-GB" sz="1200" b="1" i="0" kern="1200" spc="0" baseline="0" dirty="0">
                <a:solidFill>
                  <a:srgbClr val="595959"/>
                </a:solidFill>
                <a:effectLst/>
              </a:rPr>
              <a:t>Number of impacts for 3 sensors per year </a:t>
            </a:r>
            <a:endParaRPr lang="en-US" sz="1200" dirty="0">
              <a:effectLst/>
            </a:endParaRPr>
          </a:p>
        </c:rich>
      </c:tx>
      <c:layout>
        <c:manualLayout>
          <c:xMode val="edge"/>
          <c:yMode val="edge"/>
          <c:x val="0.21994884397613254"/>
          <c:y val="5.5650803709825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Ejecta!$D$32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75C8AE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Ejecta!$D$33:$D$41</c:f>
              <c:numCache>
                <c:formatCode>General</c:formatCode>
                <c:ptCount val="9"/>
                <c:pt idx="0">
                  <c:v>11.92337247</c:v>
                </c:pt>
                <c:pt idx="1">
                  <c:v>17.308497060000001</c:v>
                </c:pt>
                <c:pt idx="2">
                  <c:v>21.412373549999998</c:v>
                </c:pt>
                <c:pt idx="3">
                  <c:v>32.283569549999996</c:v>
                </c:pt>
                <c:pt idx="4">
                  <c:v>35.933185349999995</c:v>
                </c:pt>
                <c:pt idx="5">
                  <c:v>42.980049899999997</c:v>
                </c:pt>
                <c:pt idx="6">
                  <c:v>47.289702599999998</c:v>
                </c:pt>
                <c:pt idx="7">
                  <c:v>51.735245250000006</c:v>
                </c:pt>
                <c:pt idx="8">
                  <c:v>56.704934849999994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D-47F9-A12F-DF7253007EB4}"/>
            </c:ext>
          </c:extLst>
        </c:ser>
        <c:ser>
          <c:idx val="1"/>
          <c:order val="1"/>
          <c:tx>
            <c:strRef>
              <c:f>Ejecta!$E$32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rgbClr val="F1666A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Ejecta!$E$33:$E$41</c:f>
              <c:numCache>
                <c:formatCode>General</c:formatCode>
                <c:ptCount val="9"/>
                <c:pt idx="0">
                  <c:v>10.438289445000002</c:v>
                </c:pt>
                <c:pt idx="1">
                  <c:v>13.72876752</c:v>
                </c:pt>
                <c:pt idx="2">
                  <c:v>18.725635109999999</c:v>
                </c:pt>
                <c:pt idx="3">
                  <c:v>30.051091800000002</c:v>
                </c:pt>
                <c:pt idx="4">
                  <c:v>32.652413700000004</c:v>
                </c:pt>
                <c:pt idx="5">
                  <c:v>36.8455893</c:v>
                </c:pt>
                <c:pt idx="6">
                  <c:v>41.097003450000003</c:v>
                </c:pt>
                <c:pt idx="7">
                  <c:v>47.037335550000002</c:v>
                </c:pt>
                <c:pt idx="8">
                  <c:v>53.152383299999997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D-47F9-A12F-DF7253007EB4}"/>
            </c:ext>
          </c:extLst>
        </c:ser>
        <c:ser>
          <c:idx val="2"/>
          <c:order val="2"/>
          <c:tx>
            <c:strRef>
              <c:f>Ejecta!$F$32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Ejecta!$F$33:$F$41</c:f>
              <c:numCache>
                <c:formatCode>General</c:formatCode>
                <c:ptCount val="9"/>
                <c:pt idx="0">
                  <c:v>13.837479479999999</c:v>
                </c:pt>
                <c:pt idx="1">
                  <c:v>16.669814295000002</c:v>
                </c:pt>
                <c:pt idx="2">
                  <c:v>21.451199250000002</c:v>
                </c:pt>
                <c:pt idx="3">
                  <c:v>31.623532649999994</c:v>
                </c:pt>
                <c:pt idx="4">
                  <c:v>32.32239525</c:v>
                </c:pt>
                <c:pt idx="5">
                  <c:v>42.028820249999995</c:v>
                </c:pt>
                <c:pt idx="6">
                  <c:v>46.784968500000005</c:v>
                </c:pt>
                <c:pt idx="7">
                  <c:v>49.929850200000004</c:v>
                </c:pt>
                <c:pt idx="8">
                  <c:v>56.918476199999994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D-47F9-A12F-DF7253007EB4}"/>
            </c:ext>
          </c:extLst>
        </c:ser>
        <c:ser>
          <c:idx val="3"/>
          <c:order val="3"/>
          <c:tx>
            <c:strRef>
              <c:f>Ejecta!$G$32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rgbClr val="6DCFF6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Ejecta!$G$33:$G$41</c:f>
              <c:numCache>
                <c:formatCode>General</c:formatCode>
                <c:ptCount val="9"/>
                <c:pt idx="0">
                  <c:v>19.37790687</c:v>
                </c:pt>
                <c:pt idx="1">
                  <c:v>23.97486975</c:v>
                </c:pt>
                <c:pt idx="2">
                  <c:v>34.826652899999999</c:v>
                </c:pt>
                <c:pt idx="3">
                  <c:v>44.3001237</c:v>
                </c:pt>
                <c:pt idx="4">
                  <c:v>46.454950050000001</c:v>
                </c:pt>
                <c:pt idx="5">
                  <c:v>55.404273900000007</c:v>
                </c:pt>
                <c:pt idx="6">
                  <c:v>64.994221799999991</c:v>
                </c:pt>
                <c:pt idx="7">
                  <c:v>65.926038599999998</c:v>
                </c:pt>
                <c:pt idx="8">
                  <c:v>72.739948949999999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CD-47F9-A12F-DF7253007EB4}"/>
            </c:ext>
          </c:extLst>
        </c:ser>
        <c:ser>
          <c:idx val="4"/>
          <c:order val="4"/>
          <c:tx>
            <c:strRef>
              <c:f>Ejecta!$H$32</c:f>
              <c:strCache>
                <c:ptCount val="1"/>
                <c:pt idx="0">
                  <c:v>2026-2027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9"/>
              <c:pt idx="0">
                <c:v>500</c:v>
              </c:pt>
              <c:pt idx="1">
                <c:v>525</c:v>
              </c:pt>
              <c:pt idx="2">
                <c:v>550</c:v>
              </c:pt>
              <c:pt idx="3">
                <c:v>575</c:v>
              </c:pt>
              <c:pt idx="4">
                <c:v>600</c:v>
              </c:pt>
              <c:pt idx="5">
                <c:v>625</c:v>
              </c:pt>
              <c:pt idx="6">
                <c:v>650</c:v>
              </c:pt>
              <c:pt idx="7">
                <c:v>675</c:v>
              </c:pt>
              <c:pt idx="8">
                <c:v>700</c:v>
              </c:pt>
            </c:numLit>
          </c:cat>
          <c:val>
            <c:numRef>
              <c:f>Ejecta!$H$33:$H$41</c:f>
              <c:numCache>
                <c:formatCode>General</c:formatCode>
                <c:ptCount val="9"/>
                <c:pt idx="0">
                  <c:v>31.740009750000002</c:v>
                </c:pt>
                <c:pt idx="1">
                  <c:v>39.039241349999998</c:v>
                </c:pt>
                <c:pt idx="2">
                  <c:v>51.812896649999999</c:v>
                </c:pt>
                <c:pt idx="3">
                  <c:v>62.004642900000007</c:v>
                </c:pt>
                <c:pt idx="4">
                  <c:v>67.692607949999996</c:v>
                </c:pt>
                <c:pt idx="5">
                  <c:v>78.175546949999983</c:v>
                </c:pt>
                <c:pt idx="6">
                  <c:v>90.522119549999985</c:v>
                </c:pt>
                <c:pt idx="7">
                  <c:v>97.666048350000011</c:v>
                </c:pt>
                <c:pt idx="8">
                  <c:v>102.5386737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CD-47F9-A12F-DF7253007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5669695"/>
        <c:axId val="885670527"/>
      </c:barChart>
      <c:catAx>
        <c:axId val="8856696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Orbital Altitude (km)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670527"/>
        <c:crosses val="autoZero"/>
        <c:auto val="0"/>
        <c:lblAlgn val="ctr"/>
        <c:lblOffset val="100"/>
        <c:tickMarkSkip val="1"/>
        <c:noMultiLvlLbl val="0"/>
      </c:catAx>
      <c:valAx>
        <c:axId val="885670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impactors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66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0.05227</cdr:y>
    </cdr:from>
    <cdr:to>
      <cdr:x>0.06961</cdr:x>
      <cdr:y>0.20077</cdr:y>
    </cdr:to>
    <cdr:sp macro="" textlink="">
      <cdr:nvSpPr>
        <cdr:cNvPr id="2" name="Oval 1"/>
        <cdr:cNvSpPr/>
      </cdr:nvSpPr>
      <cdr:spPr>
        <a:xfrm xmlns:a="http://schemas.openxmlformats.org/drawingml/2006/main">
          <a:off x="-24680" y="116632"/>
          <a:ext cx="320037" cy="331356"/>
        </a:xfrm>
        <a:prstGeom xmlns:a="http://schemas.openxmlformats.org/drawingml/2006/main" prst="ellipse">
          <a:avLst/>
        </a:prstGeom>
        <a:solidFill xmlns:a="http://schemas.openxmlformats.org/drawingml/2006/main">
          <a:srgbClr val="75C8AE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dirty="0" smtClean="0"/>
            <a:t>3</a:t>
          </a:r>
          <a:endParaRPr lang="en-GB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15521-27E6-4411-8089-FFEBDCA8B6C6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43020-C873-4C35-8198-8B64A854D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7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what </a:t>
            </a:r>
            <a:r>
              <a:rPr lang="en-GB" dirty="0" err="1" smtClean="0"/>
              <a:t>cubesats</a:t>
            </a:r>
            <a:r>
              <a:rPr lang="en-GB" dirty="0" smtClean="0"/>
              <a:t> 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5449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what </a:t>
            </a:r>
            <a:r>
              <a:rPr lang="en-GB" dirty="0" err="1" smtClean="0"/>
              <a:t>cubesats</a:t>
            </a:r>
            <a:r>
              <a:rPr lang="en-GB" dirty="0" smtClean="0"/>
              <a:t> 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2442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impact every three days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2917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much percent are the meteoroids?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8967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much percent</a:t>
            </a:r>
            <a:r>
              <a:rPr lang="en-GB" baseline="0" dirty="0" smtClean="0"/>
              <a:t> per source?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6350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tart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8;p3"/>
          <p:cNvSpPr/>
          <p:nvPr/>
        </p:nvSpPr>
        <p:spPr bwMode="auto">
          <a:xfrm>
            <a:off x="11130180" y="6408274"/>
            <a:ext cx="766981" cy="35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335999" y="1016287"/>
            <a:ext cx="11520000" cy="49244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CA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 bwMode="auto">
          <a:xfrm>
            <a:off x="336550" y="1995488"/>
            <a:ext cx="11518900" cy="13430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pic>
        <p:nvPicPr>
          <p:cNvPr id="7" name="Google Shape;21;p3"/>
          <p:cNvPicPr>
            <a:picLocks noChangeAspect="1"/>
          </p:cNvPicPr>
          <p:nvPr userDrawn="1"/>
        </p:nvPicPr>
        <p:blipFill>
          <a:blip r:embed="rId2">
            <a:alphaModFix/>
          </a:blip>
          <a:srcRect l="3888" t="4163" r="4162" b="3888"/>
          <a:stretch/>
        </p:blipFill>
        <p:spPr bwMode="auto">
          <a:xfrm>
            <a:off x="5394960" y="4066862"/>
            <a:ext cx="2699999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;p3" descr="Ein Bild, das draußen, Schild, Foto, Ende enthält.&#10;&#10;Automatisch generierte Beschreibung"/>
          <p:cNvPicPr>
            <a:picLocks noChangeAspect="1"/>
          </p:cNvPicPr>
          <p:nvPr userDrawn="1"/>
        </p:nvPicPr>
        <p:blipFill>
          <a:blip r:embed="rId3">
            <a:alphaModFix/>
          </a:blip>
          <a:stretch/>
        </p:blipFill>
        <p:spPr bwMode="auto">
          <a:xfrm>
            <a:off x="8614685" y="4073097"/>
            <a:ext cx="2390271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66319" y="4855762"/>
            <a:ext cx="5128641" cy="1510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idx="10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/>
          <a:p>
            <a:pPr>
              <a:defRPr/>
            </a:pPr>
            <a:fld id="{6AA206D8-33D3-43F0-BC83-2D88B350896C}" type="datetime1">
              <a:rPr lang="en-US" smtClean="0"/>
              <a:t>3/1/2021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 bwMode="auto">
          <a:xfrm>
            <a:off x="319088" y="1884363"/>
            <a:ext cx="11520000" cy="436403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400"/>
            </a:lvl1pPr>
            <a:lvl2pPr marL="720724" indent="-342900">
              <a:buFont typeface="Courier New"/>
              <a:buChar char="o"/>
              <a:defRPr sz="2000"/>
            </a:lvl2pPr>
            <a:lvl3pPr marL="1081088" indent="-285750">
              <a:buFont typeface="Wingdings"/>
              <a:buChar char="§"/>
              <a:defRPr sz="1800"/>
            </a:lvl3pPr>
            <a:lvl4pPr marL="1441449" indent="-203200">
              <a:buFont typeface="Arial"/>
              <a:buChar char="•"/>
              <a:defRPr sz="1600"/>
            </a:lvl4pPr>
            <a:lvl5pPr marL="1787525" indent="-285750">
              <a:buFont typeface="Courier New"/>
              <a:buChar char="o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CA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ei Inhalte" userDrawn="1">
  <p:cSld name="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1"/>
          <p:cNvSpPr>
            <a:spLocks noGrp="1"/>
          </p:cNvSpPr>
          <p:nvPr>
            <p:ph sz="quarter" idx="13"/>
          </p:nvPr>
        </p:nvSpPr>
        <p:spPr bwMode="auto">
          <a:xfrm>
            <a:off x="319088" y="1884363"/>
            <a:ext cx="5493601" cy="436403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400"/>
            </a:lvl1pPr>
            <a:lvl2pPr marL="720724" indent="-342900">
              <a:buFont typeface="Courier New"/>
              <a:buChar char="o"/>
              <a:defRPr sz="2000"/>
            </a:lvl2pPr>
            <a:lvl3pPr marL="1081088" indent="-285750">
              <a:buFont typeface="Wingdings"/>
              <a:buChar char="§"/>
              <a:defRPr sz="1800"/>
            </a:lvl3pPr>
            <a:lvl4pPr marL="1441449" indent="-203200">
              <a:buFont typeface="Arial"/>
              <a:buChar char="•"/>
              <a:defRPr sz="1600"/>
            </a:lvl4pPr>
            <a:lvl5pPr marL="1787525" indent="-285750">
              <a:buFont typeface="Courier New"/>
              <a:buChar char="o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CA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4"/>
          </p:nvPr>
        </p:nvSpPr>
        <p:spPr bwMode="auto">
          <a:xfrm>
            <a:off x="6379313" y="1884363"/>
            <a:ext cx="5466612" cy="436403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400"/>
            </a:lvl1pPr>
            <a:lvl2pPr marL="720724" indent="-342900">
              <a:buFont typeface="Courier New"/>
              <a:buChar char="o"/>
              <a:defRPr sz="2000"/>
            </a:lvl2pPr>
            <a:lvl3pPr marL="1081088" indent="-285750">
              <a:buFont typeface="Wingdings"/>
              <a:buChar char="§"/>
              <a:defRPr sz="1800"/>
            </a:lvl3pPr>
            <a:lvl4pPr marL="1441449" indent="-203200">
              <a:buFont typeface="Arial"/>
              <a:buChar char="•"/>
              <a:defRPr sz="1600"/>
            </a:lvl4pPr>
            <a:lvl5pPr marL="1787525" indent="-285750">
              <a:buFont typeface="Courier New"/>
              <a:buChar char="o"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CA"/>
          </a:p>
        </p:txBody>
      </p:sp>
      <p:sp>
        <p:nvSpPr>
          <p:cNvPr id="6" name="Google Shape;65;p15"/>
          <p:cNvSpPr>
            <a:spLocks noGrp="1"/>
          </p:cNvSpPr>
          <p:nvPr>
            <p:ph type="title"/>
          </p:nvPr>
        </p:nvSpPr>
        <p:spPr bwMode="auto">
          <a:xfrm>
            <a:off x="319089" y="841432"/>
            <a:ext cx="11526545" cy="9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D6BA0C57-A5B9-4572-AB78-9D3AFC70DEBD}" type="datetime1">
              <a:rPr lang="en-US" smtClean="0"/>
              <a:t>3/1/2021</a:t>
            </a:fld>
            <a:endParaRPr lang="en-C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idx="17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n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728950" y="963168"/>
            <a:ext cx="4931664" cy="4931664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7846471" y="1809000"/>
            <a:ext cx="3240000" cy="3240000"/>
          </a:xfrm>
          <a:prstGeom prst="rect">
            <a:avLst/>
          </a:prstGeom>
          <a:noFill/>
        </p:spPr>
      </p:pic>
      <p:sp>
        <p:nvSpPr>
          <p:cNvPr id="6" name="TextBox 1"/>
          <p:cNvSpPr>
            <a:spLocks noAdjustHandles="1"/>
          </p:cNvSpPr>
          <p:nvPr userDrawn="1"/>
        </p:nvSpPr>
        <p:spPr bwMode="auto">
          <a:xfrm rot="20926719">
            <a:off x="3652603" y="2999530"/>
            <a:ext cx="48867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CA" sz="3600" b="1" i="1">
                <a:solidFill>
                  <a:schemeClr val="tx1"/>
                </a:solidFill>
                <a:latin typeface="Arial"/>
              </a:rPr>
              <a:t>Sic itur ad astra</a:t>
            </a:r>
            <a:endParaRPr lang="en-CA" sz="3600" b="1" i="0">
              <a:solidFill>
                <a:schemeClr val="tx1"/>
              </a:solidFill>
              <a:latin typeface="Arial"/>
            </a:endParaRPr>
          </a:p>
          <a:p>
            <a:pPr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7" name="Grafik 4" descr="Ein Bild, das draußen, Schild, Foto, Ende enthält.&#10;&#10;Automatisch generierte Beschreibu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303093" y="1889238"/>
            <a:ext cx="2725761" cy="307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 bwMode="auto">
          <a:xfrm>
            <a:off x="561100" y="6425625"/>
            <a:ext cx="2743200" cy="365125"/>
          </a:xfrm>
        </p:spPr>
        <p:txBody>
          <a:bodyPr/>
          <a:lstStyle/>
          <a:p>
            <a:pPr>
              <a:defRPr/>
            </a:pPr>
            <a:fld id="{FCAF6BD3-E5E3-4D25-B66E-D702987EE115}" type="datetime1">
              <a:rPr lang="en-US" smtClean="0"/>
              <a:t>3/1/2021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 bwMode="auto">
          <a:xfrm>
            <a:off x="4038600" y="6425625"/>
            <a:ext cx="4114800" cy="365125"/>
          </a:xfrm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7"/>
          </p:nvPr>
        </p:nvSpPr>
        <p:spPr bwMode="auto">
          <a:xfrm>
            <a:off x="9033245" y="6422741"/>
            <a:ext cx="2184355" cy="365125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84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10;p2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11378661" y="6467190"/>
            <a:ext cx="637536" cy="33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;p2"/>
          <p:cNvSpPr>
            <a:spLocks/>
          </p:cNvSpPr>
          <p:nvPr/>
        </p:nvSpPr>
        <p:spPr bwMode="auto">
          <a:xfrm>
            <a:off x="854401" y="379199"/>
            <a:ext cx="10656580" cy="24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SzPts val="853"/>
              <a:buFont typeface="Arial"/>
              <a:buNone/>
              <a:defRPr/>
            </a:pPr>
            <a:r>
              <a:rPr lang="de-DE" sz="850" b="0" i="0" u="none" strike="noStrike" cap="none" dirty="0" smtClean="0">
                <a:solidFill>
                  <a:srgbClr val="0065BD"/>
                </a:solidFill>
                <a:latin typeface="Arial"/>
                <a:ea typeface="Arial"/>
                <a:cs typeface="Arial"/>
              </a:rPr>
              <a:t>Department </a:t>
            </a:r>
            <a:r>
              <a:rPr lang="de-DE" sz="850" b="0" i="0" u="none" strike="noStrike" cap="none" dirty="0">
                <a:solidFill>
                  <a:srgbClr val="0065BD"/>
                </a:solidFill>
                <a:latin typeface="Arial"/>
                <a:ea typeface="Arial"/>
                <a:cs typeface="Arial"/>
              </a:rPr>
              <a:t>of Aerospace and Geodesy</a:t>
            </a:r>
            <a:endParaRPr dirty="0"/>
          </a:p>
          <a:p>
            <a:pPr marL="0" marR="0" lv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65BD"/>
              </a:buClr>
              <a:buSzPts val="853"/>
              <a:buFont typeface="Arial"/>
              <a:buNone/>
              <a:defRPr/>
            </a:pPr>
            <a:r>
              <a:rPr lang="de-DE" sz="850" b="0" i="0" u="none" strike="noStrike" cap="none" dirty="0">
                <a:solidFill>
                  <a:srgbClr val="0065BD"/>
                </a:solidFill>
                <a:latin typeface="Arial"/>
                <a:ea typeface="Arial"/>
                <a:cs typeface="Arial"/>
              </a:rPr>
              <a:t>Technical University of Munich</a:t>
            </a:r>
            <a:endParaRPr dirty="0"/>
          </a:p>
        </p:txBody>
      </p:sp>
      <p:pic>
        <p:nvPicPr>
          <p:cNvPr id="6" name="Google Shape;12;p2"/>
          <p:cNvPicPr/>
          <p:nvPr/>
        </p:nvPicPr>
        <p:blipFill>
          <a:blip r:embed="rId8">
            <a:alphaModFix/>
          </a:blip>
          <a:stretch/>
        </p:blipFill>
        <p:spPr bwMode="auto">
          <a:xfrm>
            <a:off x="336000" y="316799"/>
            <a:ext cx="355200" cy="3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;p2"/>
          <p:cNvSpPr>
            <a:spLocks noGrp="1"/>
          </p:cNvSpPr>
          <p:nvPr>
            <p:ph type="sldNum" idx="12"/>
          </p:nvPr>
        </p:nvSpPr>
        <p:spPr bwMode="auto">
          <a:xfrm>
            <a:off x="9033245" y="6422741"/>
            <a:ext cx="21843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8" name="Google Shape;15;p2"/>
          <p:cNvPicPr/>
          <p:nvPr/>
        </p:nvPicPr>
        <p:blipFill>
          <a:blip r:embed="rId9">
            <a:alphaModFix/>
          </a:blip>
          <a:stretch/>
        </p:blipFill>
        <p:spPr bwMode="auto">
          <a:xfrm>
            <a:off x="10054189" y="328723"/>
            <a:ext cx="331352" cy="3313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561100" y="64256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algn="l">
              <a:defRPr lang="en-CA" sz="1200"/>
            </a:lvl1pPr>
          </a:lstStyle>
          <a:p>
            <a:pPr>
              <a:defRPr/>
            </a:pPr>
            <a:fld id="{929EC662-DB45-4C20-B161-3019C99135BB}" type="datetime1">
              <a:rPr lang="en-US" smtClean="0"/>
              <a:t>3/1/2021</a:t>
            </a:fld>
            <a:endParaRPr lang="en-CA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4256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algn="ctr">
              <a:defRPr lang="en-CA"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Title Placeholder 7"/>
          <p:cNvSpPr>
            <a:spLocks noGrp="1"/>
          </p:cNvSpPr>
          <p:nvPr>
            <p:ph type="title"/>
          </p:nvPr>
        </p:nvSpPr>
        <p:spPr bwMode="auto">
          <a:xfrm>
            <a:off x="335999" y="1016287"/>
            <a:ext cx="115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lvl="0">
              <a:lnSpc>
                <a:spcPct val="106631"/>
              </a:lnSpc>
              <a:buSzPts val="1400"/>
              <a:buNone/>
              <a:defRPr/>
            </a:pPr>
            <a:r>
              <a:rPr lang="de-DE"/>
              <a:t>Mastertitelformat bearbeiten</a:t>
            </a:r>
            <a:endParaRPr lang="en-CA"/>
          </a:p>
        </p:txBody>
      </p:sp>
      <p:grpSp>
        <p:nvGrpSpPr>
          <p:cNvPr id="12" name="Group 5"/>
          <p:cNvGrpSpPr/>
          <p:nvPr userDrawn="1"/>
        </p:nvGrpSpPr>
        <p:grpSpPr bwMode="auto">
          <a:xfrm>
            <a:off x="10537679" y="324335"/>
            <a:ext cx="2957036" cy="385096"/>
            <a:chOff x="10178748" y="678724"/>
            <a:chExt cx="2957036" cy="385096"/>
          </a:xfrm>
        </p:grpSpPr>
        <p:pic>
          <p:nvPicPr>
            <p:cNvPr id="13" name="Grafik 8"/>
            <p:cNvPicPr>
              <a:picLocks noChangeAspect="1"/>
            </p:cNvPicPr>
            <p:nvPr userDrawn="1"/>
          </p:nvPicPr>
          <p:blipFill>
            <a:blip r:embed="rId10"/>
            <a:stretch/>
          </p:blipFill>
          <p:spPr bwMode="auto">
            <a:xfrm>
              <a:off x="10178748" y="698059"/>
              <a:ext cx="225552" cy="365761"/>
            </a:xfrm>
            <a:prstGeom prst="rect">
              <a:avLst/>
            </a:prstGeom>
          </p:spPr>
        </p:pic>
        <p:sp>
          <p:nvSpPr>
            <p:cNvPr id="14" name="Textfeld 11"/>
            <p:cNvSpPr>
              <a:spLocks noAdjustHandles="1"/>
            </p:cNvSpPr>
            <p:nvPr userDrawn="1"/>
          </p:nvSpPr>
          <p:spPr bwMode="auto">
            <a:xfrm>
              <a:off x="10471112" y="678724"/>
              <a:ext cx="2664672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rgbClr val="0065BD"/>
                  </a:solidFill>
                </a:rPr>
                <a:t>WARR</a:t>
              </a:r>
              <a:endParaRPr/>
            </a:p>
            <a:p>
              <a:pPr>
                <a:defRPr/>
              </a:pPr>
              <a:r>
                <a:rPr lang="en-US" sz="1000">
                  <a:solidFill>
                    <a:srgbClr val="8DADD9"/>
                  </a:solidFill>
                </a:rPr>
                <a:t>Satellite Technology</a:t>
              </a: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64" y="411954"/>
            <a:ext cx="651387" cy="2686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ftr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CA" sz="32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51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2;p1"/>
          <p:cNvSpPr>
            <a:spLocks noGrp="1"/>
          </p:cNvSpPr>
          <p:nvPr>
            <p:ph type="body" idx="4294967295"/>
          </p:nvPr>
        </p:nvSpPr>
        <p:spPr bwMode="auto">
          <a:xfrm>
            <a:off x="425965" y="2420888"/>
            <a:ext cx="11345332" cy="68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400" dirty="0" smtClean="0">
                <a:solidFill>
                  <a:schemeClr val="bg2"/>
                </a:solidFill>
              </a:rPr>
              <a:t>MASTER Modelling Workshop 2021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5" name="Google Shape;43;p1"/>
          <p:cNvSpPr>
            <a:spLocks noGrp="1"/>
          </p:cNvSpPr>
          <p:nvPr>
            <p:ph type="title"/>
          </p:nvPr>
        </p:nvSpPr>
        <p:spPr bwMode="auto">
          <a:xfrm>
            <a:off x="425462" y="994339"/>
            <a:ext cx="11345835" cy="105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l">
              <a:lnSpc>
                <a:spcPct val="106666"/>
              </a:lnSpc>
              <a:defRPr/>
            </a:pPr>
            <a:r>
              <a:rPr lang="en-GB" dirty="0"/>
              <a:t>DEDRA on-board MOVE-III: </a:t>
            </a:r>
            <a:br>
              <a:rPr lang="en-GB" dirty="0"/>
            </a:br>
            <a:r>
              <a:rPr lang="en-GB" dirty="0"/>
              <a:t>An in-situ detector to support space debris model validation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35360" y="3160604"/>
            <a:ext cx="10729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err="1">
                <a:solidFill>
                  <a:schemeClr val="tx1"/>
                </a:solidFill>
              </a:rPr>
              <a:t>X.Oikonomidou</a:t>
            </a:r>
            <a:r>
              <a:rPr lang="en-GB" sz="2000" dirty="0">
                <a:solidFill>
                  <a:schemeClr val="tx1"/>
                </a:solidFill>
              </a:rPr>
              <a:t>, E. </a:t>
            </a:r>
            <a:r>
              <a:rPr lang="en-GB" sz="2000" dirty="0" err="1">
                <a:solidFill>
                  <a:schemeClr val="tx1"/>
                </a:solidFill>
              </a:rPr>
              <a:t>Karagiannis</a:t>
            </a:r>
            <a:r>
              <a:rPr lang="en-GB" sz="2000" dirty="0">
                <a:solidFill>
                  <a:schemeClr val="tx1"/>
                </a:solidFill>
              </a:rPr>
              <a:t>, M. </a:t>
            </a:r>
            <a:r>
              <a:rPr lang="en-GB" sz="2000" dirty="0" err="1">
                <a:solidFill>
                  <a:schemeClr val="tx1"/>
                </a:solidFill>
              </a:rPr>
              <a:t>Schlaak</a:t>
            </a:r>
            <a:r>
              <a:rPr lang="en-GB" sz="2000" dirty="0">
                <a:solidFill>
                  <a:schemeClr val="tx1"/>
                </a:solidFill>
              </a:rPr>
              <a:t>, A. Hacker, </a:t>
            </a:r>
            <a:r>
              <a:rPr lang="en-GB" sz="2000" dirty="0" smtClean="0">
                <a:solidFill>
                  <a:schemeClr val="tx1"/>
                </a:solidFill>
              </a:rPr>
              <a:t>P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Pucknus</a:t>
            </a:r>
            <a:r>
              <a:rPr lang="en-GB" sz="2000" dirty="0">
                <a:solidFill>
                  <a:schemeClr val="tx1"/>
                </a:solidFill>
              </a:rPr>
              <a:t>, L</a:t>
            </a:r>
            <a:r>
              <a:rPr lang="en-GB" sz="2000" dirty="0" smtClean="0">
                <a:solidFill>
                  <a:schemeClr val="tx1"/>
                </a:solidFill>
              </a:rPr>
              <a:t>. </a:t>
            </a:r>
            <a:r>
              <a:rPr lang="en-GB" sz="2000" dirty="0" err="1" smtClean="0">
                <a:solidFill>
                  <a:schemeClr val="tx1"/>
                </a:solidFill>
              </a:rPr>
              <a:t>Pretsch</a:t>
            </a:r>
            <a:r>
              <a:rPr lang="en-GB" sz="2000" dirty="0">
                <a:solidFill>
                  <a:schemeClr val="tx1"/>
                </a:solidFill>
              </a:rPr>
              <a:t>, S. </a:t>
            </a:r>
            <a:r>
              <a:rPr lang="en-GB" sz="2000" dirty="0" err="1">
                <a:solidFill>
                  <a:schemeClr val="tx1"/>
                </a:solidFill>
              </a:rPr>
              <a:t>Iorgulescu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3709375"/>
            <a:ext cx="10266673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</a:rPr>
              <a:t>e</a:t>
            </a:r>
            <a:r>
              <a:rPr lang="en-GB" sz="1800" dirty="0" smtClean="0">
                <a:solidFill>
                  <a:schemeClr val="tx1"/>
                </a:solidFill>
              </a:rPr>
              <a:t>-mail: xanthi.oikonomidou@esa.int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114"/>
          <p:cNvSpPr/>
          <p:nvPr/>
        </p:nvSpPr>
        <p:spPr bwMode="auto">
          <a:xfrm>
            <a:off x="312880" y="1570377"/>
            <a:ext cx="2320444" cy="778503"/>
          </a:xfrm>
          <a:prstGeom prst="rect">
            <a:avLst/>
          </a:prstGeom>
          <a:solidFill>
            <a:srgbClr val="E2F5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Rechteck 115"/>
          <p:cNvSpPr/>
          <p:nvPr/>
        </p:nvSpPr>
        <p:spPr bwMode="auto">
          <a:xfrm>
            <a:off x="198035" y="1570378"/>
            <a:ext cx="2435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800" dirty="0">
                <a:solidFill>
                  <a:prstClr val="black"/>
                </a:solidFill>
              </a:rPr>
              <a:t>Level-0</a:t>
            </a:r>
            <a:r>
              <a:rPr lang="en-GB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Pfeil: nach oben gebogen 4">
            <a:extLst>
              <a:ext uri="{FF2B5EF4-FFF2-40B4-BE49-F238E27FC236}">
                <a16:creationId xmlns:a16="http://schemas.microsoft.com/office/drawing/2014/main" id="{96361483-099B-4A06-A740-5DC8DD2238FE}"/>
              </a:ext>
            </a:extLst>
          </p:cNvPr>
          <p:cNvSpPr/>
          <p:nvPr/>
        </p:nvSpPr>
        <p:spPr bwMode="auto">
          <a:xfrm rot="5400000">
            <a:off x="1462543" y="2201667"/>
            <a:ext cx="901496" cy="1194929"/>
          </a:xfrm>
          <a:prstGeom prst="bentUpArrow">
            <a:avLst>
              <a:gd name="adj1" fmla="val 33845"/>
              <a:gd name="adj2" fmla="val 23965"/>
              <a:gd name="adj3" fmla="val 33038"/>
            </a:avLst>
          </a:prstGeom>
          <a:solidFill>
            <a:srgbClr val="75C8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hteck 2">
            <a:extLst>
              <a:ext uri="{FF2B5EF4-FFF2-40B4-BE49-F238E27FC236}">
                <a16:creationId xmlns:a16="http://schemas.microsoft.com/office/drawing/2014/main" id="{4EF3B932-134F-4294-AB89-41F6131F5348}"/>
              </a:ext>
            </a:extLst>
          </p:cNvPr>
          <p:cNvSpPr/>
          <p:nvPr/>
        </p:nvSpPr>
        <p:spPr bwMode="auto">
          <a:xfrm>
            <a:off x="2544134" y="2530931"/>
            <a:ext cx="2280063" cy="894610"/>
          </a:xfrm>
          <a:prstGeom prst="rect">
            <a:avLst/>
          </a:prstGeom>
          <a:solidFill>
            <a:srgbClr val="6DCFF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Time of impact</a:t>
            </a:r>
            <a:endParaRPr lang="en-GB" sz="1800" dirty="0"/>
          </a:p>
          <a:p>
            <a:pPr marL="171450" indent="-171450">
              <a:buFont typeface="Arial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Rise-time</a:t>
            </a:r>
            <a:endParaRPr lang="en-GB" sz="1800" dirty="0"/>
          </a:p>
          <a:p>
            <a:pPr marL="171450" indent="-171450">
              <a:buFont typeface="Arial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Maximum </a:t>
            </a:r>
            <a:r>
              <a:rPr lang="en-GB" sz="1800" dirty="0" smtClean="0">
                <a:solidFill>
                  <a:schemeClr val="tx1"/>
                </a:solidFill>
              </a:rPr>
              <a:t>voltage</a:t>
            </a:r>
            <a:endParaRPr lang="en-GB" sz="1800" dirty="0"/>
          </a:p>
        </p:txBody>
      </p:sp>
      <p:sp>
        <p:nvSpPr>
          <p:cNvPr id="50" name="Rechteck 132"/>
          <p:cNvSpPr/>
          <p:nvPr/>
        </p:nvSpPr>
        <p:spPr bwMode="auto">
          <a:xfrm>
            <a:off x="4671801" y="1543409"/>
            <a:ext cx="1729862" cy="398298"/>
          </a:xfrm>
          <a:prstGeom prst="rect">
            <a:avLst/>
          </a:prstGeom>
          <a:solidFill>
            <a:srgbClr val="E2F5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Calibration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1" name="Pfeil: nach rechts 60">
            <a:extLst>
              <a:ext uri="{FF2B5EF4-FFF2-40B4-BE49-F238E27FC236}">
                <a16:creationId xmlns:a16="http://schemas.microsoft.com/office/drawing/2014/main" id="{89FC7A04-5970-40C2-BC42-C858C96F3D60}"/>
              </a:ext>
            </a:extLst>
          </p:cNvPr>
          <p:cNvSpPr/>
          <p:nvPr/>
        </p:nvSpPr>
        <p:spPr bwMode="auto">
          <a:xfrm>
            <a:off x="4833529" y="2620125"/>
            <a:ext cx="1757498" cy="650497"/>
          </a:xfrm>
          <a:prstGeom prst="rightArrow">
            <a:avLst/>
          </a:prstGeom>
          <a:solidFill>
            <a:srgbClr val="75C8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hteck 6">
            <a:extLst>
              <a:ext uri="{FF2B5EF4-FFF2-40B4-BE49-F238E27FC236}">
                <a16:creationId xmlns:a16="http://schemas.microsoft.com/office/drawing/2014/main" id="{DDEF2395-9758-49C2-99FA-0CCFFDB64D57}"/>
              </a:ext>
            </a:extLst>
          </p:cNvPr>
          <p:cNvSpPr/>
          <p:nvPr/>
        </p:nvSpPr>
        <p:spPr bwMode="auto">
          <a:xfrm>
            <a:off x="4963429" y="2799749"/>
            <a:ext cx="1256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b="1" dirty="0"/>
              <a:t>Level-1B</a:t>
            </a:r>
          </a:p>
        </p:txBody>
      </p:sp>
      <p:sp>
        <p:nvSpPr>
          <p:cNvPr id="3" name="Down Arrow 2"/>
          <p:cNvSpPr/>
          <p:nvPr/>
        </p:nvSpPr>
        <p:spPr>
          <a:xfrm>
            <a:off x="5442986" y="1944414"/>
            <a:ext cx="188677" cy="820599"/>
          </a:xfrm>
          <a:prstGeom prst="downArrow">
            <a:avLst/>
          </a:prstGeom>
          <a:solidFill>
            <a:srgbClr val="75C8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hteck 59">
            <a:extLst>
              <a:ext uri="{FF2B5EF4-FFF2-40B4-BE49-F238E27FC236}">
                <a16:creationId xmlns:a16="http://schemas.microsoft.com/office/drawing/2014/main" id="{9C5B5252-DEE5-4697-B07B-73F7842FD575}"/>
              </a:ext>
            </a:extLst>
          </p:cNvPr>
          <p:cNvSpPr/>
          <p:nvPr/>
        </p:nvSpPr>
        <p:spPr bwMode="auto">
          <a:xfrm>
            <a:off x="6615075" y="2520967"/>
            <a:ext cx="2799287" cy="801076"/>
          </a:xfrm>
          <a:prstGeom prst="rect">
            <a:avLst/>
          </a:prstGeom>
          <a:solidFill>
            <a:srgbClr val="6DCFF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Total number of impacts</a:t>
            </a:r>
            <a:endParaRPr lang="en-GB" sz="1600" dirty="0"/>
          </a:p>
          <a:p>
            <a:pPr marL="171450" indent="-171450">
              <a:buFont typeface="Arial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Speed, mass, and rough declination of </a:t>
            </a:r>
            <a:r>
              <a:rPr lang="en-GB" sz="1600" dirty="0" smtClean="0">
                <a:solidFill>
                  <a:schemeClr val="tx1"/>
                </a:solidFill>
              </a:rPr>
              <a:t>impactor</a:t>
            </a:r>
            <a:endParaRPr lang="en-GB" sz="1600" dirty="0"/>
          </a:p>
        </p:txBody>
      </p:sp>
      <p:cxnSp>
        <p:nvCxnSpPr>
          <p:cNvPr id="56" name="Gerade Verbindung mit Pfeil 86">
            <a:extLst>
              <a:ext uri="{FF2B5EF4-FFF2-40B4-BE49-F238E27FC236}">
                <a16:creationId xmlns:a16="http://schemas.microsoft.com/office/drawing/2014/main" id="{0BEC955E-0DEE-472D-AC10-9523DAE03381}"/>
              </a:ext>
            </a:extLst>
          </p:cNvPr>
          <p:cNvCxnSpPr>
            <a:stCxn id="54" idx="3"/>
            <a:endCxn id="57" idx="1"/>
          </p:cNvCxnSpPr>
          <p:nvPr/>
        </p:nvCxnSpPr>
        <p:spPr bwMode="auto">
          <a:xfrm>
            <a:off x="9414362" y="2921505"/>
            <a:ext cx="288635" cy="2542"/>
          </a:xfrm>
          <a:prstGeom prst="straightConnector1">
            <a:avLst/>
          </a:prstGeom>
          <a:ln w="38100">
            <a:solidFill>
              <a:srgbClr val="75C8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ussdiagramm: Grenzstelle 244"/>
          <p:cNvSpPr/>
          <p:nvPr/>
        </p:nvSpPr>
        <p:spPr bwMode="auto">
          <a:xfrm>
            <a:off x="9702997" y="2564007"/>
            <a:ext cx="2250283" cy="72008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Product A:</a:t>
            </a:r>
            <a:endParaRPr sz="1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Total Flux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59" name="Rechteck 291"/>
          <p:cNvSpPr/>
          <p:nvPr/>
        </p:nvSpPr>
        <p:spPr bwMode="auto">
          <a:xfrm>
            <a:off x="4669200" y="3552422"/>
            <a:ext cx="1896748" cy="443356"/>
          </a:xfrm>
          <a:prstGeom prst="rect">
            <a:avLst/>
          </a:prstGeom>
          <a:solidFill>
            <a:srgbClr val="E2F5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Existing Statistics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0" name="Pfeil: nach rechts 78">
            <a:extLst>
              <a:ext uri="{FF2B5EF4-FFF2-40B4-BE49-F238E27FC236}">
                <a16:creationId xmlns:a16="http://schemas.microsoft.com/office/drawing/2014/main" id="{66C7E841-58D2-4C14-B487-7470BB757BC0}"/>
              </a:ext>
            </a:extLst>
          </p:cNvPr>
          <p:cNvSpPr/>
          <p:nvPr/>
        </p:nvSpPr>
        <p:spPr bwMode="auto">
          <a:xfrm rot="16200000" flipH="1">
            <a:off x="7422948" y="3327257"/>
            <a:ext cx="973291" cy="958782"/>
          </a:xfrm>
          <a:prstGeom prst="rightArrow">
            <a:avLst>
              <a:gd name="adj1" fmla="val 50000"/>
              <a:gd name="adj2" fmla="val 29138"/>
            </a:avLst>
          </a:prstGeom>
          <a:solidFill>
            <a:srgbClr val="75C8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Leve</a:t>
            </a:r>
            <a:r>
              <a:rPr lang="en-GB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l-</a:t>
            </a:r>
            <a:r>
              <a:rPr lang="en-GB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2A</a:t>
            </a:r>
            <a:endParaRPr lang="en-GB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" name="Rechteck 77">
            <a:extLst>
              <a:ext uri="{FF2B5EF4-FFF2-40B4-BE49-F238E27FC236}">
                <a16:creationId xmlns:a16="http://schemas.microsoft.com/office/drawing/2014/main" id="{9682D61C-E9AB-40FF-B849-94DF99E3CD21}"/>
              </a:ext>
            </a:extLst>
          </p:cNvPr>
          <p:cNvSpPr/>
          <p:nvPr/>
        </p:nvSpPr>
        <p:spPr bwMode="auto">
          <a:xfrm>
            <a:off x="6627638" y="4316506"/>
            <a:ext cx="2786723" cy="388662"/>
          </a:xfrm>
          <a:prstGeom prst="rect">
            <a:avLst/>
          </a:prstGeom>
          <a:solidFill>
            <a:srgbClr val="6DCFF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Impactor Classification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6565948" y="3684658"/>
            <a:ext cx="1085127" cy="183548"/>
          </a:xfrm>
          <a:prstGeom prst="rightArrow">
            <a:avLst/>
          </a:prstGeom>
          <a:solidFill>
            <a:srgbClr val="75C8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hteck 291"/>
          <p:cNvSpPr/>
          <p:nvPr/>
        </p:nvSpPr>
        <p:spPr bwMode="auto">
          <a:xfrm>
            <a:off x="3850951" y="4860007"/>
            <a:ext cx="2749408" cy="701240"/>
          </a:xfrm>
          <a:prstGeom prst="rect">
            <a:avLst/>
          </a:prstGeom>
          <a:solidFill>
            <a:srgbClr val="E2F5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Advanced Sensor Design</a:t>
            </a:r>
          </a:p>
          <a:p>
            <a:pPr algn="ctr">
              <a:defRPr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4" name="Rectangle 101"/>
          <p:cNvSpPr/>
          <p:nvPr/>
        </p:nvSpPr>
        <p:spPr bwMode="auto">
          <a:xfrm>
            <a:off x="4238618" y="5210538"/>
            <a:ext cx="1913616" cy="2859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cs typeface="Arial"/>
              </a:rPr>
              <a:t> </a:t>
            </a:r>
            <a:r>
              <a:rPr lang="en-US" sz="1600" b="1" i="0" u="none" strike="noStrike" cap="none" spc="0" dirty="0" smtClean="0">
                <a:ln>
                  <a:noFill/>
                </a:ln>
                <a:solidFill>
                  <a:prstClr val="white"/>
                </a:solidFill>
                <a:latin typeface="Calibri"/>
                <a:cs typeface="Arial"/>
              </a:rPr>
              <a:t>Velocity vector</a:t>
            </a:r>
            <a:endParaRPr sz="1600" b="1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65" name="Pfeil: nach rechts 78">
            <a:extLst>
              <a:ext uri="{FF2B5EF4-FFF2-40B4-BE49-F238E27FC236}">
                <a16:creationId xmlns:a16="http://schemas.microsoft.com/office/drawing/2014/main" id="{66C7E841-58D2-4C14-B487-7470BB757BC0}"/>
              </a:ext>
            </a:extLst>
          </p:cNvPr>
          <p:cNvSpPr/>
          <p:nvPr/>
        </p:nvSpPr>
        <p:spPr bwMode="auto">
          <a:xfrm rot="16200000" flipH="1">
            <a:off x="7422592" y="4772345"/>
            <a:ext cx="1024236" cy="908552"/>
          </a:xfrm>
          <a:prstGeom prst="rightArrow">
            <a:avLst>
              <a:gd name="adj1" fmla="val 50000"/>
              <a:gd name="adj2" fmla="val 31129"/>
            </a:avLst>
          </a:prstGeom>
          <a:solidFill>
            <a:srgbClr val="75C8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Level-2B</a:t>
            </a:r>
            <a:endParaRPr lang="en-GB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6" name="Rechteck 107">
            <a:extLst>
              <a:ext uri="{FF2B5EF4-FFF2-40B4-BE49-F238E27FC236}">
                <a16:creationId xmlns:a16="http://schemas.microsoft.com/office/drawing/2014/main" id="{CC2747C4-3A60-43FE-A953-D901253F45EE}"/>
              </a:ext>
            </a:extLst>
          </p:cNvPr>
          <p:cNvSpPr/>
          <p:nvPr/>
        </p:nvSpPr>
        <p:spPr bwMode="auto">
          <a:xfrm>
            <a:off x="6627637" y="5766785"/>
            <a:ext cx="2786723" cy="593700"/>
          </a:xfrm>
          <a:prstGeom prst="rect">
            <a:avLst/>
          </a:prstGeom>
          <a:solidFill>
            <a:srgbClr val="6DCFF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17793" lvl="0" indent="-217793">
              <a:buFont typeface="Arial"/>
              <a:buChar char="•"/>
              <a:defRPr/>
            </a:pPr>
            <a:r>
              <a:rPr lang="en-GB" sz="1600" dirty="0">
                <a:solidFill>
                  <a:prstClr val="black"/>
                </a:solidFill>
              </a:rPr>
              <a:t>Altitude and </a:t>
            </a:r>
            <a:r>
              <a:rPr lang="en-GB" sz="1600" dirty="0" smtClean="0">
                <a:solidFill>
                  <a:prstClr val="black"/>
                </a:solidFill>
              </a:rPr>
              <a:t>declination</a:t>
            </a:r>
            <a:endParaRPr lang="en-GB" sz="1600" dirty="0"/>
          </a:p>
          <a:p>
            <a:pPr marL="217793" lvl="0" indent="-217793">
              <a:buFont typeface="Arial"/>
              <a:buChar char="•"/>
              <a:defRPr/>
            </a:pPr>
            <a:r>
              <a:rPr lang="en-GB" sz="1600" dirty="0" smtClean="0">
                <a:solidFill>
                  <a:prstClr val="black"/>
                </a:solidFill>
              </a:rPr>
              <a:t>Orbital elements</a:t>
            </a:r>
            <a:endParaRPr lang="en-GB" dirty="0"/>
          </a:p>
        </p:txBody>
      </p:sp>
      <p:sp>
        <p:nvSpPr>
          <p:cNvPr id="67" name="Rechteck 6">
            <a:extLst>
              <a:ext uri="{FF2B5EF4-FFF2-40B4-BE49-F238E27FC236}">
                <a16:creationId xmlns:a16="http://schemas.microsoft.com/office/drawing/2014/main" id="{DDEF2395-9758-49C2-99FA-0CCFFDB64D57}"/>
              </a:ext>
            </a:extLst>
          </p:cNvPr>
          <p:cNvSpPr/>
          <p:nvPr/>
        </p:nvSpPr>
        <p:spPr bwMode="auto">
          <a:xfrm>
            <a:off x="1205203" y="2838532"/>
            <a:ext cx="1256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b="1" dirty="0" smtClean="0"/>
              <a:t>Level-1A</a:t>
            </a:r>
            <a:endParaRPr lang="en-GB" sz="1600" b="1" dirty="0"/>
          </a:p>
        </p:txBody>
      </p:sp>
      <p:sp>
        <p:nvSpPr>
          <p:cNvPr id="69" name="Flussdiagramm: Grenzstelle 244"/>
          <p:cNvSpPr/>
          <p:nvPr/>
        </p:nvSpPr>
        <p:spPr bwMode="auto">
          <a:xfrm>
            <a:off x="9702997" y="3929005"/>
            <a:ext cx="2250283" cy="552911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Product </a:t>
            </a:r>
            <a:r>
              <a:rPr lang="en-US" sz="1800" dirty="0" smtClean="0">
                <a:solidFill>
                  <a:schemeClr val="tx1"/>
                </a:solidFill>
              </a:rPr>
              <a:t>B1:</a:t>
            </a:r>
            <a:endParaRPr sz="1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SD vs meteoroids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70" name="Flussdiagramm: Grenzstelle 244"/>
          <p:cNvSpPr/>
          <p:nvPr/>
        </p:nvSpPr>
        <p:spPr bwMode="auto">
          <a:xfrm>
            <a:off x="9702997" y="4637323"/>
            <a:ext cx="2250283" cy="539385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Product </a:t>
            </a:r>
            <a:r>
              <a:rPr lang="en-US" sz="1800" dirty="0" smtClean="0">
                <a:solidFill>
                  <a:schemeClr val="tx1"/>
                </a:solidFill>
              </a:rPr>
              <a:t>B2:</a:t>
            </a:r>
            <a:endParaRPr sz="1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SD sub-classes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72" name="Flussdiagramm: Grenzstelle 244"/>
          <p:cNvSpPr/>
          <p:nvPr/>
        </p:nvSpPr>
        <p:spPr bwMode="auto">
          <a:xfrm>
            <a:off x="9711819" y="5821099"/>
            <a:ext cx="2241461" cy="539385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Product C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endParaRPr sz="1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Orbital </a:t>
            </a:r>
            <a:r>
              <a:rPr lang="en-US" sz="1800" dirty="0" err="1">
                <a:solidFill>
                  <a:schemeClr val="tx1"/>
                </a:solidFill>
              </a:rPr>
              <a:t>Param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(II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90" name="Elbow Connector 89"/>
          <p:cNvCxnSpPr>
            <a:stCxn id="61" idx="3"/>
            <a:endCxn id="69" idx="1"/>
          </p:cNvCxnSpPr>
          <p:nvPr/>
        </p:nvCxnSpPr>
        <p:spPr>
          <a:xfrm flipV="1">
            <a:off x="9414361" y="4205461"/>
            <a:ext cx="288636" cy="305376"/>
          </a:xfrm>
          <a:prstGeom prst="bentConnector3">
            <a:avLst>
              <a:gd name="adj1" fmla="val 50000"/>
            </a:avLst>
          </a:prstGeom>
          <a:ln w="38100">
            <a:solidFill>
              <a:srgbClr val="75C8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61" idx="3"/>
            <a:endCxn id="70" idx="1"/>
          </p:cNvCxnSpPr>
          <p:nvPr/>
        </p:nvCxnSpPr>
        <p:spPr>
          <a:xfrm>
            <a:off x="9414361" y="4510837"/>
            <a:ext cx="288636" cy="396179"/>
          </a:xfrm>
          <a:prstGeom prst="bentConnector3">
            <a:avLst>
              <a:gd name="adj1" fmla="val 50000"/>
            </a:avLst>
          </a:prstGeom>
          <a:ln w="38100">
            <a:solidFill>
              <a:srgbClr val="75C8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flipV="1">
            <a:off x="9414360" y="6109454"/>
            <a:ext cx="297459" cy="1"/>
          </a:xfrm>
          <a:prstGeom prst="bentConnector3">
            <a:avLst>
              <a:gd name="adj1" fmla="val 50000"/>
            </a:avLst>
          </a:prstGeom>
          <a:ln w="38100">
            <a:solidFill>
              <a:srgbClr val="75C8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01"/>
          <p:cNvSpPr/>
          <p:nvPr/>
        </p:nvSpPr>
        <p:spPr bwMode="auto">
          <a:xfrm>
            <a:off x="458871" y="1937423"/>
            <a:ext cx="1913616" cy="2859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cs typeface="Arial"/>
              </a:rPr>
              <a:t> Science Data Packet</a:t>
            </a:r>
            <a:endParaRPr sz="1600" b="1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22" name="Right Arrow 121"/>
          <p:cNvSpPr/>
          <p:nvPr/>
        </p:nvSpPr>
        <p:spPr>
          <a:xfrm>
            <a:off x="6600746" y="5120687"/>
            <a:ext cx="1085127" cy="183548"/>
          </a:xfrm>
          <a:prstGeom prst="rightArrow">
            <a:avLst/>
          </a:prstGeom>
          <a:solidFill>
            <a:srgbClr val="75C8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3" name="Elbow Connector 132"/>
          <p:cNvCxnSpPr>
            <a:stCxn id="66" idx="3"/>
            <a:endCxn id="70" idx="1"/>
          </p:cNvCxnSpPr>
          <p:nvPr/>
        </p:nvCxnSpPr>
        <p:spPr>
          <a:xfrm flipV="1">
            <a:off x="9414360" y="4907016"/>
            <a:ext cx="288637" cy="1202439"/>
          </a:xfrm>
          <a:prstGeom prst="bentConnector3">
            <a:avLst>
              <a:gd name="adj1" fmla="val 50000"/>
            </a:avLst>
          </a:prstGeom>
          <a:ln w="38100">
            <a:solidFill>
              <a:srgbClr val="75C8AE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 txBox="1">
            <a:spLocks/>
          </p:cNvSpPr>
          <p:nvPr/>
        </p:nvSpPr>
        <p:spPr bwMode="auto">
          <a:xfrm>
            <a:off x="284179" y="981889"/>
            <a:ext cx="10113228" cy="4308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CA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Data Products</a:t>
            </a:r>
            <a:endParaRPr lang="en-GB" sz="2800" b="1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9A89C687-CB98-4A6A-9CBF-DAA14680C10D}" type="datetime1">
              <a:rPr lang="en-US" smtClean="0"/>
              <a:t>3/1/2021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8" grpId="0" animBg="1"/>
      <p:bldP spid="49" grpId="0" animBg="1"/>
      <p:bldP spid="50" grpId="0" animBg="1"/>
      <p:bldP spid="51" grpId="0" animBg="1"/>
      <p:bldP spid="52" grpId="0"/>
      <p:bldP spid="3" grpId="0" animBg="1"/>
      <p:bldP spid="54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9" grpId="0" animBg="1"/>
      <p:bldP spid="70" grpId="0" animBg="1"/>
      <p:bldP spid="72" grpId="0" animBg="1"/>
      <p:bldP spid="121" grpId="0" animBg="1"/>
      <p:bldP spid="1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79" y="961564"/>
            <a:ext cx="10113228" cy="52322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Outline</a:t>
            </a:r>
            <a:endParaRPr lang="en-GB" sz="28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44824"/>
            <a:ext cx="11763662" cy="4441661"/>
          </a:xfrm>
        </p:spPr>
        <p:txBody>
          <a:bodyPr/>
          <a:lstStyle/>
          <a:p>
            <a:pPr indent="442913">
              <a:buClr>
                <a:srgbClr val="75C8AE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Munich Orbital Verification Experiment (MOVE)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	Collaboration Framework</a:t>
            </a:r>
          </a:p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	Background &amp; Educational Aspects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75C8AE"/>
              </a:buClr>
              <a:buFont typeface="+mj-lt"/>
              <a:buAutoNum type="arabicPeriod" startAt="2"/>
            </a:pPr>
            <a:r>
              <a:rPr lang="en-US" sz="2000" b="1" dirty="0" smtClean="0">
                <a:solidFill>
                  <a:schemeClr val="tx1"/>
                </a:solidFill>
              </a:rPr>
              <a:t>Mission Concept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	Mission Statement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Payload	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Data Products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75C8AE"/>
              </a:buClr>
              <a:buFont typeface="+mj-lt"/>
              <a:buAutoNum type="arabicPeriod" startAt="3"/>
            </a:pPr>
            <a:r>
              <a:rPr lang="en-US" sz="2000" b="1" dirty="0" smtClean="0">
                <a:solidFill>
                  <a:schemeClr val="tx1"/>
                </a:solidFill>
              </a:rPr>
              <a:t>Orbit and Simulations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Orbit &amp; Mission Parameters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MASTER Simulations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75C8AE"/>
              </a:buClr>
              <a:buFont typeface="+mj-lt"/>
              <a:buAutoNum type="arabicPeriod" startAt="4"/>
            </a:pPr>
            <a:r>
              <a:rPr lang="en-US" sz="2000" b="1" dirty="0" smtClean="0">
                <a:solidFill>
                  <a:schemeClr val="tx1"/>
                </a:solidFill>
              </a:rPr>
              <a:t>Conclusion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514D9C2E-47CC-4C24-BB01-4DE712045EA0}" type="datetime1">
              <a:rPr lang="en-US" smtClean="0"/>
              <a:t>3/1/2021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11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5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BD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BD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9413889" y="3301084"/>
            <a:ext cx="937260" cy="594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tx1"/>
                </a:solidFill>
              </a:rPr>
              <a:t>ARES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261" y="2163056"/>
            <a:ext cx="627397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Mission lifetime &gt; 1 year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Sun-synchronous orbit (~98</a:t>
            </a:r>
            <a:r>
              <a:rPr lang="en-GB" sz="2000" dirty="0"/>
              <a:t>°</a:t>
            </a:r>
            <a:r>
              <a:rPr lang="en-US" sz="2000" dirty="0" smtClean="0"/>
              <a:t>inclination)</a:t>
            </a:r>
          </a:p>
          <a:p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H</a:t>
            </a:r>
            <a:r>
              <a:rPr lang="en-US" sz="2000" dirty="0" smtClean="0"/>
              <a:t>igh small space debris and meteoroid flux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Low flux of large objects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Compliance with space debris mitigation guidelines (de-orbiting within 25 years)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Low system complexity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916559" y="2231715"/>
            <a:ext cx="3353057" cy="8463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Likely Orbit Range</a:t>
            </a:r>
          </a:p>
          <a:p>
            <a:pPr algn="ctr"/>
            <a:endParaRPr lang="en-US" sz="900" dirty="0"/>
          </a:p>
          <a:p>
            <a:pPr algn="ctr"/>
            <a:r>
              <a:rPr lang="en-US" sz="2000" dirty="0" smtClean="0"/>
              <a:t>500 – 600 km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8261" y="1593898"/>
            <a:ext cx="6091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Requirements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16558" y="4564131"/>
            <a:ext cx="3353057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Total of 125-215 impacts/year, depending on orbit &amp; simulation year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5" t="30444" r="27460" b="26889"/>
          <a:stretch/>
        </p:blipFill>
        <p:spPr>
          <a:xfrm>
            <a:off x="6697966" y="4662639"/>
            <a:ext cx="1134164" cy="81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75" y="2256180"/>
            <a:ext cx="1093946" cy="79745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084199" y="3226756"/>
            <a:ext cx="937260" cy="5943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tx1"/>
                </a:solidFill>
              </a:rPr>
              <a:t>OSCAR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00479" y="3523936"/>
            <a:ext cx="937260" cy="5943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tx1"/>
                </a:solidFill>
              </a:rPr>
              <a:t>MIDAS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 txBox="1">
            <a:spLocks/>
          </p:cNvSpPr>
          <p:nvPr/>
        </p:nvSpPr>
        <p:spPr bwMode="auto">
          <a:xfrm>
            <a:off x="284179" y="981889"/>
            <a:ext cx="10113228" cy="4308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CA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Orbit &amp; Mission Parameters</a:t>
            </a:r>
            <a:endParaRPr lang="en-GB" sz="2800" b="1" dirty="0">
              <a:latin typeface="+mj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9874F29-BC8A-4028-BDDF-DE6F427D01C3}" type="datetime1">
              <a:rPr lang="en-US" smtClean="0"/>
              <a:t>3/1/2021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12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0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/>
      <p:bldP spid="9" grpId="0" animBg="1"/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6B2C72-A35D-47F3-93F2-8A518EFE33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620325"/>
              </p:ext>
            </p:extLst>
          </p:nvPr>
        </p:nvGraphicFramePr>
        <p:xfrm>
          <a:off x="218261" y="1483468"/>
          <a:ext cx="6144439" cy="378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18529F-860C-4B38-B703-0EBD12BFE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299774"/>
              </p:ext>
            </p:extLst>
          </p:nvPr>
        </p:nvGraphicFramePr>
        <p:xfrm>
          <a:off x="6731001" y="872760"/>
          <a:ext cx="4946649" cy="244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18347B-1148-4B60-B038-550566018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798955"/>
              </p:ext>
            </p:extLst>
          </p:nvPr>
        </p:nvGraphicFramePr>
        <p:xfrm>
          <a:off x="6731001" y="3422650"/>
          <a:ext cx="4946649" cy="255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019300" y="2830830"/>
            <a:ext cx="641350" cy="18516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8300720" y="1570990"/>
            <a:ext cx="463550" cy="11531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300720" y="4212590"/>
            <a:ext cx="463550" cy="11531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3939" y="5270500"/>
            <a:ext cx="4536619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dirty="0" smtClean="0"/>
              <a:t>550 km, 2024-2025: 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146 impacts: 114 meteoroids, 32 SD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78% meteoroids, 22% SD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56399" y="5267960"/>
            <a:ext cx="4536619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dirty="0" smtClean="0"/>
              <a:t>600 km, 2024-2025: 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202 impacts - 114 meteoroids, 88 SD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56% meteoroids, 43% SD</a:t>
            </a:r>
            <a:endParaRPr lang="en-GB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3208019" y="2821305"/>
            <a:ext cx="609601" cy="18516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9189720" y="1570990"/>
            <a:ext cx="480060" cy="11531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9219971" y="4212590"/>
            <a:ext cx="480060" cy="11531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 txBox="1">
            <a:spLocks/>
          </p:cNvSpPr>
          <p:nvPr/>
        </p:nvSpPr>
        <p:spPr bwMode="auto">
          <a:xfrm>
            <a:off x="335360" y="982736"/>
            <a:ext cx="6027340" cy="4308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CA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MASTER-8 Simulations</a:t>
            </a:r>
            <a:endParaRPr lang="en-GB" sz="2800" b="1" dirty="0">
              <a:latin typeface="+mj-lt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FE367D8-EAEB-45EE-9512-ED7D250E2855}" type="datetime1">
              <a:rPr lang="en-US" smtClean="0"/>
              <a:t>3/1/2021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3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P spid="7" grpId="0" animBg="1"/>
      <p:bldP spid="8" grpId="0" animBg="1"/>
      <p:bldP spid="9" grpId="0" animBg="1"/>
      <p:bldP spid="3" grpId="0"/>
      <p:bldP spid="11" grpId="0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EC12E45-B6FE-4710-96AE-1FCCD2D59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305512"/>
              </p:ext>
            </p:extLst>
          </p:nvPr>
        </p:nvGraphicFramePr>
        <p:xfrm>
          <a:off x="5633342" y="1715883"/>
          <a:ext cx="4597579" cy="221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3FAABDB-11A1-499E-8D95-914A3F546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151821"/>
              </p:ext>
            </p:extLst>
          </p:nvPr>
        </p:nvGraphicFramePr>
        <p:xfrm>
          <a:off x="218260" y="4137660"/>
          <a:ext cx="4597579" cy="223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672742E-F963-4ABC-9BCA-43213215D0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698285"/>
              </p:ext>
            </p:extLst>
          </p:nvPr>
        </p:nvGraphicFramePr>
        <p:xfrm>
          <a:off x="218260" y="1748900"/>
          <a:ext cx="4986705" cy="233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211282" y="3930695"/>
            <a:ext cx="3441700" cy="2471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6980" y="4084320"/>
            <a:ext cx="533400" cy="2284689"/>
          </a:xfrm>
          <a:prstGeom prst="rect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1775622" y="2777569"/>
            <a:ext cx="463550" cy="7772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8260" y="1855275"/>
            <a:ext cx="320040" cy="331360"/>
          </a:xfrm>
          <a:prstGeom prst="ellipse">
            <a:avLst/>
          </a:prstGeom>
          <a:solidFill>
            <a:srgbClr val="75C8AE"/>
          </a:solidFill>
          <a:ln>
            <a:solidFill>
              <a:srgbClr val="02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5773240" y="1855275"/>
            <a:ext cx="320040" cy="331360"/>
          </a:xfrm>
          <a:prstGeom prst="ellipse">
            <a:avLst/>
          </a:prstGeom>
          <a:solidFill>
            <a:srgbClr val="75C8AE"/>
          </a:solidFill>
          <a:ln>
            <a:solidFill>
              <a:srgbClr val="02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1668942" y="5025469"/>
            <a:ext cx="463550" cy="7772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7063902" y="2623662"/>
            <a:ext cx="463550" cy="7772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602980" y="4632960"/>
            <a:ext cx="243840" cy="256428"/>
          </a:xfrm>
          <a:prstGeom prst="ellipse">
            <a:avLst/>
          </a:prstGeom>
          <a:solidFill>
            <a:srgbClr val="75C8AE"/>
          </a:solidFill>
          <a:ln>
            <a:solidFill>
              <a:srgbClr val="02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7932131" y="5098450"/>
            <a:ext cx="243840" cy="256428"/>
          </a:xfrm>
          <a:prstGeom prst="ellipse">
            <a:avLst/>
          </a:prstGeom>
          <a:solidFill>
            <a:srgbClr val="75C8AE"/>
          </a:solidFill>
          <a:ln>
            <a:solidFill>
              <a:srgbClr val="02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6211282" y="6000775"/>
            <a:ext cx="243840" cy="256428"/>
          </a:xfrm>
          <a:prstGeom prst="ellipse">
            <a:avLst/>
          </a:prstGeom>
          <a:solidFill>
            <a:srgbClr val="75C8AE"/>
          </a:solidFill>
          <a:ln>
            <a:solidFill>
              <a:srgbClr val="02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6211280" y="5285875"/>
            <a:ext cx="243840" cy="256428"/>
          </a:xfrm>
          <a:prstGeom prst="ellipse">
            <a:avLst/>
          </a:prstGeom>
          <a:solidFill>
            <a:srgbClr val="75C8AE"/>
          </a:solidFill>
          <a:ln>
            <a:solidFill>
              <a:srgbClr val="02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6348438" y="5723677"/>
            <a:ext cx="243840" cy="256428"/>
          </a:xfrm>
          <a:prstGeom prst="ellipse">
            <a:avLst/>
          </a:prstGeom>
          <a:solidFill>
            <a:srgbClr val="75C8AE"/>
          </a:solidFill>
          <a:ln>
            <a:solidFill>
              <a:srgbClr val="02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89754" y="2439015"/>
            <a:ext cx="188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69% of total SD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990588" y="2295766"/>
            <a:ext cx="188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22% of total SD</a:t>
            </a:r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575506" y="4720111"/>
            <a:ext cx="2181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1-2% of total SD</a:t>
            </a:r>
            <a:endParaRPr lang="en-GB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 txBox="1">
            <a:spLocks/>
          </p:cNvSpPr>
          <p:nvPr/>
        </p:nvSpPr>
        <p:spPr bwMode="auto">
          <a:xfrm>
            <a:off x="284179" y="981889"/>
            <a:ext cx="10113228" cy="4308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CA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MASTER-8 Simulations</a:t>
            </a:r>
            <a:endParaRPr lang="en-GB" sz="2800" b="1" dirty="0">
              <a:latin typeface="+mj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79D2640-3BAC-41C6-A60A-550C525E7266}" type="datetime1">
              <a:rPr lang="en-US" smtClean="0"/>
              <a:t>3/1/2021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1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  <p:bldP spid="4" grpId="0" animBg="1"/>
      <p:bldP spid="17" grpId="0" animBg="1"/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6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79" y="961564"/>
            <a:ext cx="10113228" cy="52322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Outline</a:t>
            </a:r>
            <a:endParaRPr lang="en-GB" sz="28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44824"/>
            <a:ext cx="11763662" cy="4441661"/>
          </a:xfrm>
        </p:spPr>
        <p:txBody>
          <a:bodyPr/>
          <a:lstStyle/>
          <a:p>
            <a:pPr indent="442913">
              <a:buClr>
                <a:srgbClr val="75C8AE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Munich Orbital Verification Experiment (MOVE)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	Collaboration Framework</a:t>
            </a:r>
          </a:p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	Background &amp; Educational Aspects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75C8AE"/>
              </a:buClr>
              <a:buFont typeface="+mj-lt"/>
              <a:buAutoNum type="arabicPeriod" startAt="2"/>
            </a:pPr>
            <a:r>
              <a:rPr lang="en-US" sz="2000" b="1" dirty="0" smtClean="0">
                <a:solidFill>
                  <a:schemeClr val="tx1"/>
                </a:solidFill>
              </a:rPr>
              <a:t>Mission Concept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	Mission Statement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Payload	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Data Products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75C8AE"/>
              </a:buClr>
              <a:buFont typeface="+mj-lt"/>
              <a:buAutoNum type="arabicPeriod" startAt="3"/>
            </a:pPr>
            <a:r>
              <a:rPr lang="en-US" sz="2000" b="1" dirty="0" smtClean="0">
                <a:solidFill>
                  <a:schemeClr val="tx1"/>
                </a:solidFill>
              </a:rPr>
              <a:t>Orbit and Simulations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Orbit &amp; Mission Parameters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MASTER Simulations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75C8AE"/>
              </a:buClr>
              <a:buFont typeface="+mj-lt"/>
              <a:buAutoNum type="arabicPeriod" startAt="4"/>
            </a:pPr>
            <a:r>
              <a:rPr lang="en-US" sz="2000" b="1" dirty="0" smtClean="0">
                <a:solidFill>
                  <a:schemeClr val="tx1"/>
                </a:solidFill>
              </a:rPr>
              <a:t>Conclusion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4D06730-23BC-48A6-908F-33FC11A01842}" type="datetime1">
              <a:rPr lang="en-US" smtClean="0"/>
              <a:t>3/1/2021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15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BD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BD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67" y="1737744"/>
            <a:ext cx="11736081" cy="5120256"/>
          </a:xfrm>
        </p:spPr>
        <p:txBody>
          <a:bodyPr/>
          <a:lstStyle/>
          <a:p>
            <a:pPr marL="285750" indent="-285750">
              <a:buClr>
                <a:srgbClr val="75C8AE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MOVE-III is a </a:t>
            </a:r>
            <a:r>
              <a:rPr lang="en-US" sz="2000" b="1" dirty="0" smtClean="0">
                <a:solidFill>
                  <a:schemeClr val="tx1"/>
                </a:solidFill>
              </a:rPr>
              <a:t>CubeSat</a:t>
            </a:r>
            <a:r>
              <a:rPr lang="en-US" sz="2000" dirty="0" smtClean="0">
                <a:solidFill>
                  <a:schemeClr val="tx1"/>
                </a:solidFill>
              </a:rPr>
              <a:t> project of the Technical University of Munich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75C8AE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MOVE-III aims at providing </a:t>
            </a:r>
            <a:r>
              <a:rPr lang="en-US" sz="2000" b="1" dirty="0" smtClean="0">
                <a:solidFill>
                  <a:schemeClr val="tx1"/>
                </a:solidFill>
              </a:rPr>
              <a:t>in-situ measurements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</a:rPr>
              <a:t>submillimeter space debris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</a:rPr>
              <a:t>meteoroids</a:t>
            </a:r>
            <a:r>
              <a:rPr lang="en-US" sz="2000" dirty="0" smtClean="0">
                <a:solidFill>
                  <a:schemeClr val="tx1"/>
                </a:solidFill>
              </a:rPr>
              <a:t>, in order to support and </a:t>
            </a:r>
            <a:r>
              <a:rPr lang="en-US" sz="2000" b="1" dirty="0" smtClean="0">
                <a:solidFill>
                  <a:schemeClr val="tx1"/>
                </a:solidFill>
              </a:rPr>
              <a:t>validate</a:t>
            </a:r>
            <a:r>
              <a:rPr lang="en-US" sz="2000" dirty="0" smtClean="0">
                <a:solidFill>
                  <a:schemeClr val="tx1"/>
                </a:solidFill>
              </a:rPr>
              <a:t> the </a:t>
            </a:r>
            <a:r>
              <a:rPr lang="en-US" sz="2000" b="1" dirty="0" smtClean="0">
                <a:solidFill>
                  <a:schemeClr val="tx1"/>
                </a:solidFill>
              </a:rPr>
              <a:t>current space debris models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75C8AE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DEDRA</a:t>
            </a:r>
            <a:r>
              <a:rPr lang="en-US" sz="2000" dirty="0" smtClean="0">
                <a:solidFill>
                  <a:schemeClr val="tx1"/>
                </a:solidFill>
              </a:rPr>
              <a:t> is the </a:t>
            </a:r>
            <a:r>
              <a:rPr lang="en-US" sz="2000" b="1" dirty="0" smtClean="0">
                <a:solidFill>
                  <a:schemeClr val="tx1"/>
                </a:solidFill>
              </a:rPr>
              <a:t>payload</a:t>
            </a:r>
            <a:r>
              <a:rPr lang="en-US" sz="2000" dirty="0" smtClean="0">
                <a:solidFill>
                  <a:schemeClr val="tx1"/>
                </a:solidFill>
              </a:rPr>
              <a:t> of MOVE-III. It is a </a:t>
            </a:r>
            <a:r>
              <a:rPr lang="en-US" sz="2000" b="1" dirty="0" smtClean="0">
                <a:solidFill>
                  <a:schemeClr val="tx1"/>
                </a:solidFill>
              </a:rPr>
              <a:t>plasma ionization sensor</a:t>
            </a:r>
            <a:r>
              <a:rPr lang="en-US" sz="2000" dirty="0" smtClean="0">
                <a:solidFill>
                  <a:schemeClr val="tx1"/>
                </a:solidFill>
              </a:rPr>
              <a:t>, which can provide the </a:t>
            </a:r>
            <a:r>
              <a:rPr lang="en-US" sz="2000" b="1" dirty="0" smtClean="0">
                <a:solidFill>
                  <a:schemeClr val="tx1"/>
                </a:solidFill>
              </a:rPr>
              <a:t>mass</a:t>
            </a:r>
            <a:r>
              <a:rPr lang="en-US" sz="2000" dirty="0" smtClean="0">
                <a:solidFill>
                  <a:schemeClr val="tx1"/>
                </a:solidFill>
              </a:rPr>
              <a:t>, the </a:t>
            </a:r>
            <a:r>
              <a:rPr lang="en-US" sz="2000" b="1" dirty="0" smtClean="0">
                <a:solidFill>
                  <a:schemeClr val="tx1"/>
                </a:solidFill>
              </a:rPr>
              <a:t>velocity</a:t>
            </a:r>
            <a:r>
              <a:rPr lang="en-US" sz="2000" dirty="0" smtClean="0">
                <a:solidFill>
                  <a:schemeClr val="tx1"/>
                </a:solidFill>
              </a:rPr>
              <a:t> and potentially (with the advanced design) the </a:t>
            </a:r>
            <a:r>
              <a:rPr lang="en-US" sz="2000" b="1" dirty="0" smtClean="0">
                <a:solidFill>
                  <a:schemeClr val="tx1"/>
                </a:solidFill>
              </a:rPr>
              <a:t>direction</a:t>
            </a:r>
            <a:r>
              <a:rPr lang="en-US" sz="2000" dirty="0" smtClean="0">
                <a:solidFill>
                  <a:schemeClr val="tx1"/>
                </a:solidFill>
              </a:rPr>
              <a:t> of the incoming particles.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75C8AE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MASTER</a:t>
            </a:r>
            <a:r>
              <a:rPr lang="en-US" sz="2000" dirty="0" smtClean="0">
                <a:solidFill>
                  <a:schemeClr val="tx1"/>
                </a:solidFill>
              </a:rPr>
              <a:t> predicts approximately </a:t>
            </a:r>
            <a:r>
              <a:rPr lang="en-US" sz="2000" b="1" dirty="0" smtClean="0">
                <a:solidFill>
                  <a:schemeClr val="tx1"/>
                </a:solidFill>
              </a:rPr>
              <a:t>125-215 impacts within a year </a:t>
            </a:r>
            <a:r>
              <a:rPr lang="en-US" sz="2000" dirty="0" smtClean="0">
                <a:solidFill>
                  <a:schemeClr val="tx1"/>
                </a:solidFill>
              </a:rPr>
              <a:t>(for altitudes between 500 km and 600 km and simulations years between 2023-2027) on the three DEDRA sensors.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14" y="5057190"/>
            <a:ext cx="3764433" cy="1239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 txBox="1">
            <a:spLocks/>
          </p:cNvSpPr>
          <p:nvPr/>
        </p:nvSpPr>
        <p:spPr bwMode="auto">
          <a:xfrm>
            <a:off x="284179" y="981889"/>
            <a:ext cx="10113228" cy="4308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CA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Conclusion</a:t>
            </a:r>
            <a:endParaRPr lang="en-GB" sz="2800" b="1" dirty="0">
              <a:latin typeface="+mj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EF5F938-9168-48F0-B437-045981836AA4}" type="datetime1">
              <a:rPr lang="en-US" smtClean="0"/>
              <a:t>3/1/2021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6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 thruBlk="1"/>
      </p:transition>
    </mc:Choice>
    <mc:Fallback xmlns="" xmlns:m="http://schemas.openxmlformats.org/officeDocument/2006/math" xmlns:w="http://schemas.openxmlformats.org/wordprocessingml/2006/main">
      <p:transition spd="med" advClick="1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79" y="961564"/>
            <a:ext cx="10113228" cy="52322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Outline</a:t>
            </a:r>
            <a:endParaRPr lang="en-GB" sz="28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44824"/>
            <a:ext cx="11763662" cy="4441661"/>
          </a:xfrm>
        </p:spPr>
        <p:txBody>
          <a:bodyPr/>
          <a:lstStyle/>
          <a:p>
            <a:pPr indent="442913">
              <a:buClr>
                <a:srgbClr val="75C8AE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Munich Orbital Verification Experiment (MOVE)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	Collaboration Framework</a:t>
            </a:r>
          </a:p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	Background &amp; Educational Aspects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75C8AE"/>
              </a:buClr>
              <a:buFont typeface="+mj-lt"/>
              <a:buAutoNum type="arabicPeriod" startAt="2"/>
            </a:pPr>
            <a:r>
              <a:rPr lang="en-US" sz="2000" b="1" dirty="0" smtClean="0">
                <a:solidFill>
                  <a:schemeClr val="tx1"/>
                </a:solidFill>
              </a:rPr>
              <a:t>Mission Concept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	Mission Statement</a:t>
            </a:r>
          </a:p>
          <a:p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Payload	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Data Products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75C8AE"/>
              </a:buClr>
              <a:buFont typeface="+mj-lt"/>
              <a:buAutoNum type="arabicPeriod" startAt="3"/>
            </a:pPr>
            <a:r>
              <a:rPr lang="en-US" sz="2000" b="1" dirty="0" smtClean="0">
                <a:solidFill>
                  <a:schemeClr val="tx1"/>
                </a:solidFill>
              </a:rPr>
              <a:t>Orbit and Simulations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Orbit &amp; Mission Parameters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MASTER Simulations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75C8AE"/>
              </a:buClr>
              <a:buFont typeface="+mj-lt"/>
              <a:buAutoNum type="arabicPeriod" startAt="4"/>
            </a:pPr>
            <a:r>
              <a:rPr lang="en-US" sz="2000" b="1" dirty="0" smtClean="0">
                <a:solidFill>
                  <a:schemeClr val="tx1"/>
                </a:solidFill>
              </a:rPr>
              <a:t>Conclusion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91373F71-BD81-430E-BCE7-4856F4B792AD}" type="datetime1">
              <a:rPr lang="en-US" smtClean="0"/>
              <a:t>3/1/2021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2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9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BD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BD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825358" y="6049158"/>
            <a:ext cx="854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Time</a:t>
            </a:r>
            <a:endParaRPr lang="en-GB" sz="12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 txBox="1">
            <a:spLocks/>
          </p:cNvSpPr>
          <p:nvPr/>
        </p:nvSpPr>
        <p:spPr bwMode="auto">
          <a:xfrm>
            <a:off x="284179" y="981889"/>
            <a:ext cx="10113228" cy="4308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CA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MOVE-III – Collaboration Framework</a:t>
            </a:r>
            <a:endParaRPr lang="en-GB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9AE59CB-62DB-4133-B669-1C73DE25F978}" type="datetime1">
              <a:rPr lang="en-US" smtClean="0"/>
              <a:t>3/1/2021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3</a:t>
            </a:fld>
            <a:endParaRPr lang="de-DE"/>
          </a:p>
        </p:txBody>
      </p:sp>
      <p:pic>
        <p:nvPicPr>
          <p:cNvPr id="33" name="Picture 2" descr="https://lh4.googleusercontent.com/KC1sj7AJNvOceB300G0xQam50cbRw1MORUOzNvBIHcrFC_pkN7D0uL87QQ81-kZnNj6-7_pPTEbpQ79PkeF6Y4OGAI3WB0SlXwSHY2p5ZCGDcBZo7hLnuXQSaMGcUzbonbMtgRmNkM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"/>
          <a:stretch/>
        </p:blipFill>
        <p:spPr bwMode="auto">
          <a:xfrm>
            <a:off x="284179" y="1884894"/>
            <a:ext cx="10467071" cy="44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 bwMode="auto">
          <a:xfrm>
            <a:off x="4151784" y="1628800"/>
            <a:ext cx="506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Technical University of Munich</a:t>
            </a:r>
            <a:r>
              <a:rPr lang="el-GR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(TUM)</a:t>
            </a:r>
            <a:endParaRPr lang="en-GB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9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261" y="1564337"/>
            <a:ext cx="82059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MOVE: Munich Orbital Verification Experiment</a:t>
            </a:r>
          </a:p>
          <a:p>
            <a:endParaRPr lang="en-US" sz="1800" b="1" dirty="0" smtClean="0"/>
          </a:p>
          <a:p>
            <a:r>
              <a:rPr lang="en-US" sz="1800" dirty="0"/>
              <a:t>DEDRA: </a:t>
            </a:r>
            <a:r>
              <a:rPr lang="en-US" sz="1800" dirty="0" err="1"/>
              <a:t>DEbris</a:t>
            </a:r>
            <a:r>
              <a:rPr lang="en-US" sz="1800" dirty="0"/>
              <a:t> Density Retrieval &amp; Analysis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Student group </a:t>
            </a:r>
            <a:r>
              <a:rPr lang="en-US" sz="1800" dirty="0" smtClean="0"/>
              <a:t>with </a:t>
            </a:r>
            <a:r>
              <a:rPr lang="en-GB" sz="1800" dirty="0" smtClean="0"/>
              <a:t>main objective: the hands-on education of students in: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800" dirty="0" smtClean="0"/>
              <a:t>spacecraft design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800" dirty="0" smtClean="0"/>
              <a:t>qualification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800" dirty="0" smtClean="0"/>
              <a:t>testing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800" dirty="0" smtClean="0"/>
              <a:t>operation</a:t>
            </a:r>
            <a:endParaRPr lang="en-US" sz="1800" dirty="0" smtClean="0"/>
          </a:p>
          <a:p>
            <a:endParaRPr lang="en-GB" dirty="0"/>
          </a:p>
        </p:txBody>
      </p:sp>
      <p:pic>
        <p:nvPicPr>
          <p:cNvPr id="7" name="Google Shape;135;p30"/>
          <p:cNvPicPr preferRelativeResize="0"/>
          <p:nvPr/>
        </p:nvPicPr>
        <p:blipFill rotWithShape="1">
          <a:blip r:embed="rId4">
            <a:alphaModFix/>
          </a:blip>
          <a:srcRect l="4311" r="58546"/>
          <a:stretch/>
        </p:blipFill>
        <p:spPr>
          <a:xfrm>
            <a:off x="2866925" y="4581227"/>
            <a:ext cx="1226937" cy="114458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Google Shape;134;p30"/>
          <p:cNvPicPr preferRelativeResize="0"/>
          <p:nvPr/>
        </p:nvPicPr>
        <p:blipFill rotWithShape="1">
          <a:blip r:embed="rId5">
            <a:alphaModFix/>
          </a:blip>
          <a:srcRect t="10408" b="9591"/>
          <a:stretch/>
        </p:blipFill>
        <p:spPr>
          <a:xfrm>
            <a:off x="391896" y="4578968"/>
            <a:ext cx="1172198" cy="113390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" name="Textfeld 13"/>
          <p:cNvSpPr txBox="1"/>
          <p:nvPr/>
        </p:nvSpPr>
        <p:spPr>
          <a:xfrm>
            <a:off x="604855" y="6078976"/>
            <a:ext cx="892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2013</a:t>
            </a:r>
            <a:endParaRPr lang="en-GB" sz="1600" dirty="0"/>
          </a:p>
        </p:txBody>
      </p:sp>
      <p:sp>
        <p:nvSpPr>
          <p:cNvPr id="11" name="Textfeld 41"/>
          <p:cNvSpPr txBox="1"/>
          <p:nvPr/>
        </p:nvSpPr>
        <p:spPr>
          <a:xfrm>
            <a:off x="3006634" y="6078976"/>
            <a:ext cx="85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2018</a:t>
            </a:r>
            <a:endParaRPr lang="en-GB" sz="1600" dirty="0"/>
          </a:p>
        </p:txBody>
      </p:sp>
      <p:sp>
        <p:nvSpPr>
          <p:cNvPr id="12" name="Textfeld 44"/>
          <p:cNvSpPr txBox="1"/>
          <p:nvPr/>
        </p:nvSpPr>
        <p:spPr>
          <a:xfrm>
            <a:off x="4185039" y="6085710"/>
            <a:ext cx="815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2019</a:t>
            </a:r>
            <a:endParaRPr lang="en-GB" sz="1600" dirty="0"/>
          </a:p>
        </p:txBody>
      </p:sp>
      <p:sp>
        <p:nvSpPr>
          <p:cNvPr id="13" name="Textfeld 46"/>
          <p:cNvSpPr txBox="1"/>
          <p:nvPr/>
        </p:nvSpPr>
        <p:spPr>
          <a:xfrm>
            <a:off x="5267169" y="6085710"/>
            <a:ext cx="834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2020</a:t>
            </a:r>
            <a:endParaRPr lang="en-GB" sz="1600" dirty="0"/>
          </a:p>
        </p:txBody>
      </p:sp>
      <p:sp>
        <p:nvSpPr>
          <p:cNvPr id="14" name="Textfeld 54"/>
          <p:cNvSpPr txBox="1"/>
          <p:nvPr/>
        </p:nvSpPr>
        <p:spPr>
          <a:xfrm>
            <a:off x="312506" y="4213598"/>
            <a:ext cx="1569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First-MOVE</a:t>
            </a:r>
            <a:endParaRPr lang="en-GB" sz="1600" dirty="0"/>
          </a:p>
        </p:txBody>
      </p:sp>
      <p:sp>
        <p:nvSpPr>
          <p:cNvPr id="15" name="Textfeld 55"/>
          <p:cNvSpPr txBox="1"/>
          <p:nvPr/>
        </p:nvSpPr>
        <p:spPr>
          <a:xfrm>
            <a:off x="2853432" y="4205579"/>
            <a:ext cx="138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MOVE-II</a:t>
            </a:r>
            <a:endParaRPr lang="en-GB" sz="1600" dirty="0"/>
          </a:p>
        </p:txBody>
      </p:sp>
      <p:sp>
        <p:nvSpPr>
          <p:cNvPr id="16" name="Textfeld 56"/>
          <p:cNvSpPr txBox="1"/>
          <p:nvPr/>
        </p:nvSpPr>
        <p:spPr>
          <a:xfrm>
            <a:off x="3938226" y="4215657"/>
            <a:ext cx="138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MOVE-</a:t>
            </a:r>
            <a:r>
              <a:rPr lang="en-US" sz="1600" dirty="0" err="1" smtClean="0"/>
              <a:t>IIb</a:t>
            </a:r>
            <a:endParaRPr lang="en-GB" sz="1600" dirty="0"/>
          </a:p>
        </p:txBody>
      </p:sp>
      <p:sp>
        <p:nvSpPr>
          <p:cNvPr id="17" name="Textfeld 58"/>
          <p:cNvSpPr txBox="1"/>
          <p:nvPr/>
        </p:nvSpPr>
        <p:spPr>
          <a:xfrm>
            <a:off x="6743354" y="4195735"/>
            <a:ext cx="132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MOVE-III</a:t>
            </a:r>
            <a:endParaRPr lang="en-GB" sz="1600" dirty="0"/>
          </a:p>
        </p:txBody>
      </p:sp>
      <p:sp>
        <p:nvSpPr>
          <p:cNvPr id="18" name="Abgerundetes Rechteck 59"/>
          <p:cNvSpPr/>
          <p:nvPr/>
        </p:nvSpPr>
        <p:spPr>
          <a:xfrm>
            <a:off x="6775612" y="4606944"/>
            <a:ext cx="1064855" cy="11311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?</a:t>
            </a:r>
            <a:endParaRPr lang="en-GB" sz="1600" dirty="0"/>
          </a:p>
        </p:txBody>
      </p:sp>
      <p:cxnSp>
        <p:nvCxnSpPr>
          <p:cNvPr id="27" name="Gerade Verbindung mit Pfeil 9"/>
          <p:cNvCxnSpPr/>
          <p:nvPr/>
        </p:nvCxnSpPr>
        <p:spPr>
          <a:xfrm>
            <a:off x="6737998" y="5919082"/>
            <a:ext cx="2737696" cy="2044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11"/>
          <p:cNvCxnSpPr/>
          <p:nvPr/>
        </p:nvCxnSpPr>
        <p:spPr>
          <a:xfrm>
            <a:off x="1335073" y="5747712"/>
            <a:ext cx="0" cy="3129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39"/>
          <p:cNvCxnSpPr/>
          <p:nvPr/>
        </p:nvCxnSpPr>
        <p:spPr>
          <a:xfrm>
            <a:off x="4551695" y="5737100"/>
            <a:ext cx="0" cy="3129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r Verbinder 40"/>
          <p:cNvCxnSpPr/>
          <p:nvPr/>
        </p:nvCxnSpPr>
        <p:spPr>
          <a:xfrm>
            <a:off x="3435571" y="5737099"/>
            <a:ext cx="0" cy="3129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r Verbinder 45"/>
          <p:cNvCxnSpPr/>
          <p:nvPr/>
        </p:nvCxnSpPr>
        <p:spPr>
          <a:xfrm>
            <a:off x="5595811" y="5737100"/>
            <a:ext cx="0" cy="3129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r Verbinder 50"/>
          <p:cNvCxnSpPr/>
          <p:nvPr/>
        </p:nvCxnSpPr>
        <p:spPr>
          <a:xfrm flipH="1" flipV="1">
            <a:off x="339122" y="5898261"/>
            <a:ext cx="6578170" cy="196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oogle Shape;135;p30"/>
          <p:cNvPicPr preferRelativeResize="0"/>
          <p:nvPr/>
        </p:nvPicPr>
        <p:blipFill rotWithShape="1">
          <a:blip r:embed="rId4">
            <a:alphaModFix/>
          </a:blip>
          <a:srcRect l="4311" r="58546"/>
          <a:stretch/>
        </p:blipFill>
        <p:spPr>
          <a:xfrm>
            <a:off x="3983049" y="4568294"/>
            <a:ext cx="1226937" cy="114458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" name="Textfeld 46"/>
          <p:cNvSpPr txBox="1"/>
          <p:nvPr/>
        </p:nvSpPr>
        <p:spPr>
          <a:xfrm>
            <a:off x="6206532" y="6085710"/>
            <a:ext cx="865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2021</a:t>
            </a:r>
            <a:endParaRPr lang="en-GB" sz="1600" dirty="0"/>
          </a:p>
        </p:txBody>
      </p:sp>
      <p:cxnSp>
        <p:nvCxnSpPr>
          <p:cNvPr id="24" name="Gerader Verbinder 45"/>
          <p:cNvCxnSpPr/>
          <p:nvPr/>
        </p:nvCxnSpPr>
        <p:spPr>
          <a:xfrm>
            <a:off x="6557947" y="5735379"/>
            <a:ext cx="0" cy="3129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25358" y="6049158"/>
            <a:ext cx="854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Time</a:t>
            </a:r>
            <a:endParaRPr lang="en-GB" sz="1200" dirty="0"/>
          </a:p>
        </p:txBody>
      </p:sp>
      <p:pic>
        <p:nvPicPr>
          <p:cNvPr id="26" name="Imagen 6">
            <a:extLst>
              <a:ext uri="{FF2B5EF4-FFF2-40B4-BE49-F238E27FC236}">
                <a16:creationId xmlns:a16="http://schemas.microsoft.com/office/drawing/2014/main" id="{598C2928-FB70-4456-B73B-80E84DC93F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228" r="14180" b="29998"/>
          <a:stretch/>
        </p:blipFill>
        <p:spPr bwMode="auto">
          <a:xfrm>
            <a:off x="8424224" y="3105059"/>
            <a:ext cx="3581802" cy="1970027"/>
          </a:xfrm>
          <a:prstGeom prst="rect">
            <a:avLst/>
          </a:prstGeom>
        </p:spPr>
      </p:pic>
      <p:pic>
        <p:nvPicPr>
          <p:cNvPr id="25" name="Google Shape;170;p32"/>
          <p:cNvPicPr preferRelativeResize="0"/>
          <p:nvPr/>
        </p:nvPicPr>
        <p:blipFill rotWithShape="1">
          <a:blip r:embed="rId7">
            <a:alphaModFix/>
          </a:blip>
          <a:srcRect l="6049" r="1613" b="9916"/>
          <a:stretch/>
        </p:blipFill>
        <p:spPr>
          <a:xfrm>
            <a:off x="8424224" y="1077362"/>
            <a:ext cx="3551141" cy="180402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 txBox="1">
            <a:spLocks/>
          </p:cNvSpPr>
          <p:nvPr/>
        </p:nvSpPr>
        <p:spPr bwMode="auto">
          <a:xfrm>
            <a:off x="284179" y="981889"/>
            <a:ext cx="10113228" cy="4308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CA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MOVE-III </a:t>
            </a:r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– Background &amp; Educational Aspects</a:t>
            </a:r>
            <a:endParaRPr lang="en-GB" sz="2800" b="1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9AE59CB-62DB-4133-B669-1C73DE25F978}" type="datetime1">
              <a:rPr lang="en-US" smtClean="0"/>
              <a:t>3/1/2021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4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79" y="961564"/>
            <a:ext cx="10113228" cy="52322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Outline</a:t>
            </a:r>
            <a:endParaRPr lang="en-GB" sz="28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44824"/>
            <a:ext cx="11763662" cy="4441661"/>
          </a:xfrm>
        </p:spPr>
        <p:txBody>
          <a:bodyPr/>
          <a:lstStyle/>
          <a:p>
            <a:pPr indent="442913">
              <a:buClr>
                <a:srgbClr val="75C8AE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Munich Orbital Verification Experiment (MOVE)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	Collaboration Framework</a:t>
            </a:r>
          </a:p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	Background &amp; Educational Aspects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75C8AE"/>
              </a:buClr>
              <a:buFont typeface="+mj-lt"/>
              <a:buAutoNum type="arabicPeriod" startAt="2"/>
            </a:pPr>
            <a:r>
              <a:rPr lang="en-US" sz="2000" b="1" dirty="0" smtClean="0">
                <a:solidFill>
                  <a:schemeClr val="tx1"/>
                </a:solidFill>
              </a:rPr>
              <a:t>Mission Concept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	Mission Statement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Payload	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Data Products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75C8AE"/>
              </a:buClr>
              <a:buFont typeface="+mj-lt"/>
              <a:buAutoNum type="arabicPeriod" startAt="3"/>
            </a:pPr>
            <a:r>
              <a:rPr lang="en-US" sz="2000" b="1" dirty="0" smtClean="0">
                <a:solidFill>
                  <a:schemeClr val="tx1"/>
                </a:solidFill>
              </a:rPr>
              <a:t>Orbit and Simulations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Orbit &amp; Mission Parameters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	MASTER Simulations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75C8AE"/>
              </a:buClr>
              <a:buFont typeface="+mj-lt"/>
              <a:buAutoNum type="arabicPeriod" startAt="4"/>
            </a:pPr>
            <a:r>
              <a:rPr lang="en-US" sz="2000" b="1" dirty="0" smtClean="0">
                <a:solidFill>
                  <a:schemeClr val="tx1"/>
                </a:solidFill>
              </a:rPr>
              <a:t>Conclusion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F8F820D-3FF5-402C-AD9E-37363E08AE1A}" type="datetime1">
              <a:rPr lang="en-US" smtClean="0"/>
              <a:t>3/1/2021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5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7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BD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BD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35" y="3411754"/>
            <a:ext cx="11716313" cy="2789540"/>
          </a:xfrm>
        </p:spPr>
        <p:txBody>
          <a:bodyPr/>
          <a:lstStyle/>
          <a:p>
            <a:pPr marL="0" indent="0" algn="just"/>
            <a:r>
              <a:rPr lang="en-GB" sz="1800" dirty="0">
                <a:solidFill>
                  <a:schemeClr val="bg1">
                    <a:lumMod val="65000"/>
                  </a:schemeClr>
                </a:solidFill>
              </a:rPr>
              <a:t>MOVE-III is the first cross-institutional project of the new Faculty of Aerospace and Geodesy at the Technical University of Munich</a:t>
            </a:r>
            <a:r>
              <a:rPr lang="en-GB" sz="18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0" indent="0" algn="just"/>
            <a:endParaRPr lang="en-GB" sz="1800" dirty="0"/>
          </a:p>
          <a:p>
            <a:pPr marL="0" indent="0" algn="just"/>
            <a:endParaRPr lang="en-GB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19" t="9800" r="3302" b="3105"/>
          <a:stretch/>
        </p:blipFill>
        <p:spPr>
          <a:xfrm>
            <a:off x="284179" y="1479714"/>
            <a:ext cx="11534775" cy="19001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272" y="4106821"/>
            <a:ext cx="11534775" cy="12893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/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It shall conduct </a:t>
            </a:r>
            <a:r>
              <a:rPr lang="en-GB" sz="2000" b="1" dirty="0">
                <a:solidFill>
                  <a:schemeClr val="bg1"/>
                </a:solidFill>
              </a:rPr>
              <a:t>in-situ measurements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of</a:t>
            </a:r>
            <a:r>
              <a:rPr lang="en-GB" sz="20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submillimetre space debris 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and</a:t>
            </a:r>
            <a:r>
              <a:rPr lang="en-GB" sz="20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micrometeoroid</a:t>
            </a:r>
            <a:r>
              <a:rPr lang="en-GB" sz="20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particles, making use of the Debris Density Retrieval and Analysis</a:t>
            </a:r>
            <a:r>
              <a:rPr lang="en-GB" sz="20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 (</a:t>
            </a:r>
            <a:r>
              <a:rPr lang="en-GB" sz="2000" dirty="0">
                <a:solidFill>
                  <a:schemeClr val="bg1"/>
                </a:solidFill>
              </a:rPr>
              <a:t>DEDRA</a:t>
            </a:r>
            <a:r>
              <a:rPr lang="en-GB" sz="20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) 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sensor. The mission shall help to </a:t>
            </a:r>
            <a:r>
              <a:rPr lang="en-GB" sz="2000" b="1" dirty="0">
                <a:solidFill>
                  <a:schemeClr val="bg1"/>
                </a:solidFill>
              </a:rPr>
              <a:t>validate</a:t>
            </a:r>
            <a:r>
              <a:rPr lang="en-GB" sz="20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and</a:t>
            </a:r>
            <a:r>
              <a:rPr lang="en-GB" sz="20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improve the space debris models 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and contribute to the </a:t>
            </a:r>
            <a:r>
              <a:rPr lang="en-GB" sz="2000" b="1" dirty="0">
                <a:solidFill>
                  <a:schemeClr val="bg1"/>
                </a:solidFill>
              </a:rPr>
              <a:t>characterization of the space environment </a:t>
            </a:r>
            <a:r>
              <a:rPr lang="en-GB" sz="2000" dirty="0">
                <a:solidFill>
                  <a:schemeClr val="bg1"/>
                </a:solidFill>
              </a:rPr>
              <a:t>in </a:t>
            </a:r>
            <a:r>
              <a:rPr lang="en-GB" sz="2000" b="1" dirty="0">
                <a:solidFill>
                  <a:schemeClr val="bg1"/>
                </a:solidFill>
              </a:rPr>
              <a:t>low earth orbit</a:t>
            </a:r>
            <a:r>
              <a:rPr lang="en-GB" sz="20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717" y="5445224"/>
            <a:ext cx="116423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lang="en-GB" sz="1800" dirty="0">
                <a:solidFill>
                  <a:schemeClr val="bg1">
                    <a:lumMod val="65000"/>
                  </a:schemeClr>
                </a:solidFill>
              </a:rPr>
              <a:t>Design, testing and operations shall be carried out as hands-on education for students of the Technical University of Munich under guidance and supervision from the Chair of Astronautics and the Institute for Astronomical and Physical Geodesy.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 txBox="1">
            <a:spLocks/>
          </p:cNvSpPr>
          <p:nvPr/>
        </p:nvSpPr>
        <p:spPr bwMode="auto">
          <a:xfrm>
            <a:off x="284179" y="981889"/>
            <a:ext cx="10113228" cy="4308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CA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Mission Statement</a:t>
            </a:r>
            <a:endParaRPr lang="en-GB" sz="2800" b="1" dirty="0">
              <a:latin typeface="+mj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5DEB317F-2FC8-4E33-9BF2-59B630D15329}" type="datetime1">
              <a:rPr lang="en-US" smtClean="0"/>
              <a:t>3/1/2021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4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 txBox="1">
            <a:spLocks/>
          </p:cNvSpPr>
          <p:nvPr/>
        </p:nvSpPr>
        <p:spPr bwMode="auto">
          <a:xfrm>
            <a:off x="284179" y="981889"/>
            <a:ext cx="10113228" cy="4308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CA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Payload 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–</a:t>
            </a:r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 DEDRA</a:t>
            </a:r>
            <a:endParaRPr lang="en-GB" sz="2800" b="1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5360" y="2593292"/>
            <a:ext cx="4795699" cy="2779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19141" y="1831318"/>
            <a:ext cx="750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/>
              <a:t>Heritage: </a:t>
            </a:r>
            <a:r>
              <a:rPr lang="en-GB" sz="2400" dirty="0"/>
              <a:t>Munich Dust Counter (</a:t>
            </a:r>
            <a:r>
              <a:rPr lang="en-GB" sz="2400" dirty="0" smtClean="0"/>
              <a:t>MDC)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6477066" y="2855062"/>
            <a:ext cx="50915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sz="2000" dirty="0" smtClean="0"/>
              <a:t>HITEN (MUSES-A) – 1990 to 1993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sz="2000" dirty="0" smtClean="0"/>
              <a:t>BREMSAT – 1994 to 1995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sz="2000" dirty="0" smtClean="0"/>
              <a:t>NOZOMI (PLANET-B) – 1998 to 2003 </a:t>
            </a:r>
          </a:p>
          <a:p>
            <a:pPr>
              <a:defRPr/>
            </a:pPr>
            <a:endParaRPr lang="en-GB" sz="2000" dirty="0"/>
          </a:p>
        </p:txBody>
      </p:sp>
      <p:pic>
        <p:nvPicPr>
          <p:cNvPr id="12" name="Google Shape;2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916" y="2780928"/>
            <a:ext cx="591900" cy="6135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Google Shape;278;p38"/>
          <p:cNvPicPr preferRelativeResize="0"/>
          <p:nvPr/>
        </p:nvPicPr>
        <p:blipFill rotWithShape="1">
          <a:blip r:embed="rId4">
            <a:alphaModFix/>
          </a:blip>
          <a:srcRect b="11292"/>
          <a:stretch/>
        </p:blipFill>
        <p:spPr>
          <a:xfrm>
            <a:off x="6083766" y="3726394"/>
            <a:ext cx="634200" cy="6135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Google Shape;281;p38"/>
          <p:cNvPicPr preferRelativeResize="0"/>
          <p:nvPr/>
        </p:nvPicPr>
        <p:blipFill rotWithShape="1">
          <a:blip r:embed="rId5">
            <a:alphaModFix/>
          </a:blip>
          <a:srcRect l="5425" t="21845" r="23927" b="16962"/>
          <a:stretch/>
        </p:blipFill>
        <p:spPr>
          <a:xfrm>
            <a:off x="6104916" y="4634242"/>
            <a:ext cx="613050" cy="576983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5EF148A-A4BA-47EE-9490-954F68FAAD27}" type="datetime1">
              <a:rPr lang="en-US" smtClean="0"/>
              <a:t>3/1/2021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6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666" y="1710707"/>
            <a:ext cx="292251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800" dirty="0" smtClean="0"/>
              <a:t>Measurement Principle </a:t>
            </a:r>
          </a:p>
          <a:p>
            <a:pPr>
              <a:defRPr/>
            </a:pPr>
            <a:r>
              <a:rPr lang="en-GB" sz="1800" dirty="0" smtClean="0"/>
              <a:t>&amp; Sensor Design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2061" y="3198267"/>
            <a:ext cx="3103277" cy="2376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318120" y="3020164"/>
            <a:ext cx="1791587" cy="25095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8261" y="2654970"/>
            <a:ext cx="2696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/>
              <a:t>Baseline Design</a:t>
            </a:r>
            <a:endParaRPr lang="en-GB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6183653" y="2721451"/>
            <a:ext cx="4153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/>
              <a:t>Advanced Sensor Design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8177" y="1560628"/>
            <a:ext cx="8898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 smtClean="0"/>
              <a:t>DEDRA is based on the MDC design and follows the same measurement principle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 smtClean="0"/>
              <a:t>All electronic components are being re-designed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dirty="0" smtClean="0"/>
              <a:t>An advanced sensor design is proposed</a:t>
            </a:r>
            <a:endParaRPr lang="en-GB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5463" y="5575245"/>
                <a:ext cx="4964244" cy="84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sz="1600" dirty="0" smtClean="0"/>
                  <a:t>Trackable mass range: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en-US" sz="1600" dirty="0"/>
                  <a:t> kg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kg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Velocity range: </a:t>
                </a:r>
                <a:r>
                  <a:rPr lang="en-US" sz="1600" dirty="0"/>
                  <a:t>7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600" dirty="0"/>
                  <a:t> to 30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63" y="5575245"/>
                <a:ext cx="4964244" cy="845552"/>
              </a:xfrm>
              <a:prstGeom prst="rect">
                <a:avLst/>
              </a:prstGeom>
              <a:blipFill>
                <a:blip r:embed="rId6"/>
                <a:stretch>
                  <a:fillRect l="-491" b="-60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37" y="3129796"/>
            <a:ext cx="3478999" cy="258558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 txBox="1">
            <a:spLocks/>
          </p:cNvSpPr>
          <p:nvPr/>
        </p:nvSpPr>
        <p:spPr bwMode="auto">
          <a:xfrm>
            <a:off x="284179" y="981889"/>
            <a:ext cx="10113228" cy="4308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CA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Payload 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–</a:t>
            </a:r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 DEDRA</a:t>
            </a:r>
            <a:endParaRPr lang="en-GB" sz="2800" b="1" dirty="0">
              <a:latin typeface="+mj-lt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FA9E4FFD-82F7-4718-9509-AFCC4E33C2CF}" type="datetime1">
              <a:rPr lang="en-US" smtClean="0"/>
              <a:t>3/1/2021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8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5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4370" y="2755113"/>
            <a:ext cx="2374333" cy="352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24277" y="2316707"/>
            <a:ext cx="5189935" cy="394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84179" y="1606600"/>
            <a:ext cx="46928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800" dirty="0" smtClean="0"/>
              <a:t>Mechanical Design &amp; Sensor Configuration</a:t>
            </a:r>
            <a:endParaRPr lang="en-GB" sz="1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84603" y="4477826"/>
            <a:ext cx="3073400" cy="178512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5803" y="5370386"/>
            <a:ext cx="92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30 cm</a:t>
            </a:r>
            <a:endParaRPr lang="en-GB" sz="1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405653" y="5153184"/>
            <a:ext cx="1808559" cy="110976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23612" y="5708065"/>
            <a:ext cx="92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20 cm</a:t>
            </a:r>
            <a:endParaRPr lang="en-GB" sz="1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83539" y="2492896"/>
            <a:ext cx="2508885" cy="6442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77106" y="2492896"/>
            <a:ext cx="209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Flight direction</a:t>
            </a:r>
            <a:endParaRPr lang="en-GB" sz="18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0270226" y="4124485"/>
            <a:ext cx="8623" cy="97049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87818" y="4359325"/>
            <a:ext cx="92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10 cm</a:t>
            </a:r>
            <a:endParaRPr lang="en-GB" sz="1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 txBox="1">
            <a:spLocks/>
          </p:cNvSpPr>
          <p:nvPr/>
        </p:nvSpPr>
        <p:spPr bwMode="auto">
          <a:xfrm>
            <a:off x="284179" y="981889"/>
            <a:ext cx="10113228" cy="4308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CA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Payload 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–</a:t>
            </a:r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 DEDRA</a:t>
            </a:r>
            <a:endParaRPr lang="en-GB" sz="2800" b="1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F9B6175-517C-4E61-993E-37EEB305B0D6}" type="datetime1">
              <a:rPr lang="en-US" smtClean="0"/>
              <a:t>3/1/2021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4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.3|13.3|22.3|1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.3|13.3|22.3|1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6.2|3.1|6.6|143.2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2.7|3|7.6|4.9|3.4|0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heme/theme1.xml><?xml version="1.0" encoding="utf-8"?>
<a:theme xmlns:a="http://schemas.openxmlformats.org/drawingml/2006/main" name="MOVE_2020">
  <a:themeElements>
    <a:clrScheme name="TUM">
      <a:dk1>
        <a:srgbClr val="000000"/>
      </a:dk1>
      <a:lt1>
        <a:srgbClr val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MOVE-III_template</Template>
  <TotalTime>0</TotalTime>
  <Words>994</Words>
  <Application>Microsoft Office PowerPoint</Application>
  <DocSecurity>0</DocSecurity>
  <PresentationFormat>Widescreen</PresentationFormat>
  <Paragraphs>268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Verdana</vt:lpstr>
      <vt:lpstr>Wingdings</vt:lpstr>
      <vt:lpstr>MOVE_2020</vt:lpstr>
      <vt:lpstr>DEDRA on-board MOVE-III:  An in-situ detector to support space debris model validation</vt:lpstr>
      <vt:lpstr>Presentation Outline</vt:lpstr>
      <vt:lpstr>PowerPoint Presentation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Presentation Outline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ge36yil</dc:creator>
  <cp:keywords/>
  <dc:description/>
  <cp:lastModifiedBy>Xanthi Oikonomidou</cp:lastModifiedBy>
  <cp:revision>92</cp:revision>
  <dcterms:created xsi:type="dcterms:W3CDTF">2020-11-04T10:55:47Z</dcterms:created>
  <dcterms:modified xsi:type="dcterms:W3CDTF">2021-03-01T12:04:49Z</dcterms:modified>
  <cp:category/>
  <dc:identifier/>
  <cp:contentStatus/>
  <dc:language/>
  <cp:version/>
</cp:coreProperties>
</file>