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5" r:id="rId2"/>
    <p:sldId id="264" r:id="rId3"/>
    <p:sldId id="263" r:id="rId4"/>
    <p:sldId id="292" r:id="rId5"/>
    <p:sldId id="29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93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6357" autoAdjust="0"/>
  </p:normalViewPr>
  <p:slideViewPr>
    <p:cSldViewPr showGuides="1">
      <p:cViewPr varScale="1">
        <p:scale>
          <a:sx n="110" d="100"/>
          <a:sy n="110" d="100"/>
        </p:scale>
        <p:origin x="9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2B97DA8-8E6C-4064-8555-1AB8580FC5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A4DB5-C154-4FD3-A336-A980009B15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539-BE40-4D76-BE24-73DA343E3F8A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913036-6DEF-43C7-9422-9C904683CF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5D172E-3B7F-4B35-8E38-6D92867A5B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E627C-7C34-4443-AA3A-CB9806E781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229A-CF15-496D-915A-3C3AC47BA8F3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E915-6F63-475F-AEF3-292EDAD54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21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3AA6084-5A17-4DF0-99FA-9B12FE16AC92}"/>
              </a:ext>
            </a:extLst>
          </p:cNvPr>
          <p:cNvSpPr/>
          <p:nvPr userDrawn="1"/>
        </p:nvSpPr>
        <p:spPr>
          <a:xfrm>
            <a:off x="4770534" y="2024845"/>
            <a:ext cx="7421467" cy="4833157"/>
          </a:xfrm>
          <a:custGeom>
            <a:avLst/>
            <a:gdLst>
              <a:gd name="connsiteX0" fmla="*/ 7411942 w 7421467"/>
              <a:gd name="connsiteY0" fmla="*/ 0 h 4833157"/>
              <a:gd name="connsiteX1" fmla="*/ 7421467 w 7421467"/>
              <a:gd name="connsiteY1" fmla="*/ 241 h 4833157"/>
              <a:gd name="connsiteX2" fmla="*/ 7421467 w 7421467"/>
              <a:gd name="connsiteY2" fmla="*/ 4833157 h 4833157"/>
              <a:gd name="connsiteX3" fmla="*/ 0 w 7421467"/>
              <a:gd name="connsiteY3" fmla="*/ 4833157 h 4833157"/>
              <a:gd name="connsiteX4" fmla="*/ 110690 w 7421467"/>
              <a:gd name="connsiteY4" fmla="*/ 4588316 h 4833157"/>
              <a:gd name="connsiteX5" fmla="*/ 7411942 w 7421467"/>
              <a:gd name="connsiteY5" fmla="*/ 0 h 48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7" h="4833157">
                <a:moveTo>
                  <a:pt x="7411942" y="0"/>
                </a:moveTo>
                <a:lnTo>
                  <a:pt x="7421467" y="241"/>
                </a:lnTo>
                <a:lnTo>
                  <a:pt x="7421467" y="4833157"/>
                </a:lnTo>
                <a:lnTo>
                  <a:pt x="0" y="4833157"/>
                </a:lnTo>
                <a:lnTo>
                  <a:pt x="110690" y="4588316"/>
                </a:lnTo>
                <a:cubicBezTo>
                  <a:pt x="1418845" y="1873453"/>
                  <a:pt x="4196610" y="0"/>
                  <a:pt x="7411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de-DE" sz="1700" spc="3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5F13FFA-4861-486F-A58D-D9EB08D64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D6141A-43A8-45D6-B5D6-DB3F5A242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2" y="466757"/>
            <a:ext cx="1772132" cy="11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5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54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BC08468-0CA3-47F9-BB7C-6D01CE3C79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0535" y="2024846"/>
            <a:ext cx="7421466" cy="4833155"/>
          </a:xfrm>
          <a:custGeom>
            <a:avLst/>
            <a:gdLst>
              <a:gd name="connsiteX0" fmla="*/ 7411941 w 7421466"/>
              <a:gd name="connsiteY0" fmla="*/ 0 h 4833155"/>
              <a:gd name="connsiteX1" fmla="*/ 7421466 w 7421466"/>
              <a:gd name="connsiteY1" fmla="*/ 241 h 4833155"/>
              <a:gd name="connsiteX2" fmla="*/ 7421466 w 7421466"/>
              <a:gd name="connsiteY2" fmla="*/ 4833155 h 4833155"/>
              <a:gd name="connsiteX3" fmla="*/ 0 w 7421466"/>
              <a:gd name="connsiteY3" fmla="*/ 4833155 h 4833155"/>
              <a:gd name="connsiteX4" fmla="*/ 110689 w 7421466"/>
              <a:gd name="connsiteY4" fmla="*/ 4588316 h 4833155"/>
              <a:gd name="connsiteX5" fmla="*/ 7411941 w 7421466"/>
              <a:gd name="connsiteY5" fmla="*/ 0 h 483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6" h="4833155">
                <a:moveTo>
                  <a:pt x="7411941" y="0"/>
                </a:moveTo>
                <a:lnTo>
                  <a:pt x="7421466" y="241"/>
                </a:lnTo>
                <a:lnTo>
                  <a:pt x="7421466" y="4833155"/>
                </a:lnTo>
                <a:lnTo>
                  <a:pt x="0" y="4833155"/>
                </a:lnTo>
                <a:lnTo>
                  <a:pt x="110689" y="4588316"/>
                </a:lnTo>
                <a:cubicBezTo>
                  <a:pt x="1418844" y="1873453"/>
                  <a:pt x="4196609" y="0"/>
                  <a:pt x="74119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5F13FFA-4861-486F-A58D-D9EB08D64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D6141A-43A8-45D6-B5D6-DB3F5A242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2" y="466757"/>
            <a:ext cx="1772132" cy="11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0" y="1268760"/>
            <a:ext cx="8604250" cy="1476164"/>
          </a:xfrm>
        </p:spPr>
        <p:txBody>
          <a:bodyPr/>
          <a:lstStyle>
            <a:lvl1pPr>
              <a:defRPr sz="4400" spc="80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60CC760-EBF5-4E69-B01B-A0CE7B6B9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63750" y="2881610"/>
            <a:ext cx="8604250" cy="123146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295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1" y="812824"/>
            <a:ext cx="8604250" cy="55801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AAA3DF5A-AAAE-4747-B95D-44DDC7CBEB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63750" y="1484784"/>
            <a:ext cx="10128251" cy="417646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98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0" y="1557338"/>
            <a:ext cx="4104000" cy="460851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4052" y="1557338"/>
            <a:ext cx="4103949" cy="4608513"/>
          </a:xfrm>
        </p:spPr>
        <p:txBody>
          <a:bodyPr/>
          <a:lstStyle>
            <a:lvl1pPr>
              <a:defRPr spc="30" baseline="0"/>
            </a:lvl1pPr>
            <a:lvl2pPr>
              <a:defRPr spc="30" baseline="0"/>
            </a:lvl2pPr>
            <a:lvl3pPr>
              <a:defRPr spc="30" baseline="0"/>
            </a:lvl3pPr>
            <a:lvl4pPr>
              <a:defRPr spc="30" baseline="0"/>
            </a:lvl4pPr>
            <a:lvl5pPr>
              <a:defRPr spc="3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bre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0" y="1557338"/>
            <a:ext cx="4284278" cy="460851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5CA90898-2F68-4C13-9E2E-E02AF4DD76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0057" y="1557336"/>
            <a:ext cx="5591944" cy="370786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6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0" y="1557338"/>
            <a:ext cx="5832450" cy="460851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48A72F-7758-4846-BF2E-9F2F2C0FDE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0236" y="0"/>
            <a:ext cx="3971764" cy="60212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B88B8F-7465-465A-92A9-85A1AB07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921" y="938374"/>
            <a:ext cx="5832450" cy="438398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272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0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9E07F4F-6376-4EE4-AB3E-76EA17C18ECD}"/>
              </a:ext>
            </a:extLst>
          </p:cNvPr>
          <p:cNvSpPr/>
          <p:nvPr userDrawn="1"/>
        </p:nvSpPr>
        <p:spPr>
          <a:xfrm>
            <a:off x="1231" y="0"/>
            <a:ext cx="14509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1700" spc="30" err="1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172AF8F0-8DAD-4538-BC1D-E3B87187CF41}"/>
              </a:ext>
            </a:extLst>
          </p:cNvPr>
          <p:cNvSpPr/>
          <p:nvPr userDrawn="1"/>
        </p:nvSpPr>
        <p:spPr>
          <a:xfrm>
            <a:off x="1231" y="2977768"/>
            <a:ext cx="1450975" cy="3880232"/>
          </a:xfrm>
          <a:custGeom>
            <a:avLst/>
            <a:gdLst>
              <a:gd name="connsiteX0" fmla="*/ 1450975 w 1450975"/>
              <a:gd name="connsiteY0" fmla="*/ 0 h 3880232"/>
              <a:gd name="connsiteX1" fmla="*/ 1450975 w 1450975"/>
              <a:gd name="connsiteY1" fmla="*/ 3880232 h 3880232"/>
              <a:gd name="connsiteX2" fmla="*/ 0 w 1450975"/>
              <a:gd name="connsiteY2" fmla="*/ 3880232 h 3880232"/>
              <a:gd name="connsiteX3" fmla="*/ 0 w 1450975"/>
              <a:gd name="connsiteY3" fmla="*/ 982332 h 3880232"/>
              <a:gd name="connsiteX4" fmla="*/ 80748 w 1450975"/>
              <a:gd name="connsiteY4" fmla="*/ 912387 h 3880232"/>
              <a:gd name="connsiteX5" fmla="*/ 1372159 w 1450975"/>
              <a:gd name="connsiteY5" fmla="*/ 40367 h 38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975" h="3880232">
                <a:moveTo>
                  <a:pt x="1450975" y="0"/>
                </a:moveTo>
                <a:lnTo>
                  <a:pt x="1450975" y="3880232"/>
                </a:lnTo>
                <a:lnTo>
                  <a:pt x="0" y="3880232"/>
                </a:lnTo>
                <a:lnTo>
                  <a:pt x="0" y="982332"/>
                </a:lnTo>
                <a:lnTo>
                  <a:pt x="80748" y="912387"/>
                </a:lnTo>
                <a:cubicBezTo>
                  <a:pt x="480793" y="582240"/>
                  <a:pt x="913073" y="289757"/>
                  <a:pt x="1372159" y="403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de-DE" sz="1700" spc="30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2921" y="938374"/>
            <a:ext cx="8605080" cy="438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Asda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750" y="1557338"/>
            <a:ext cx="8604251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D872A42-BB1C-49BB-A53E-DC69F0F431DE}"/>
              </a:ext>
            </a:extLst>
          </p:cNvPr>
          <p:cNvSpPr/>
          <p:nvPr userDrawn="1"/>
        </p:nvSpPr>
        <p:spPr>
          <a:xfrm>
            <a:off x="299357" y="6302177"/>
            <a:ext cx="1044116" cy="15115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</a:pPr>
            <a:r>
              <a:rPr lang="de-DE" sz="900" b="1" spc="20" baseline="0">
                <a:solidFill>
                  <a:schemeClr val="bg1"/>
                </a:solidFill>
              </a:rPr>
              <a:t>Seite </a:t>
            </a:r>
            <a:fld id="{B68CA67E-C928-4610-8613-D29F25DDB709}" type="slidenum">
              <a:rPr lang="de-DE" sz="900" b="1" spc="20" baseline="0" smtClean="0">
                <a:solidFill>
                  <a:schemeClr val="bg1"/>
                </a:solidFill>
              </a:rPr>
              <a:t>‹Nr.›</a:t>
            </a:fld>
            <a:r>
              <a:rPr lang="de-DE" sz="900" b="1" spc="20" baseline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9396C9F-CB52-4AE4-A123-8AA538C7CCC4}"/>
              </a:ext>
            </a:extLst>
          </p:cNvPr>
          <p:cNvSpPr/>
          <p:nvPr userDrawn="1"/>
        </p:nvSpPr>
        <p:spPr>
          <a:xfrm>
            <a:off x="2063552" y="6302177"/>
            <a:ext cx="8604448" cy="36512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</a:pPr>
            <a:r>
              <a:rPr lang="de-DE" sz="900" b="1" spc="20" baseline="0"/>
              <a:t>Impact flux predictions with MASTER</a:t>
            </a:r>
            <a:endParaRPr lang="de-DE" sz="900" b="0" spc="20" baseline="0"/>
          </a:p>
          <a:p>
            <a:pPr>
              <a:lnSpc>
                <a:spcPts val="1200"/>
              </a:lnSpc>
            </a:pPr>
            <a:r>
              <a:rPr lang="de-DE" sz="900" b="0" spc="20" baseline="0">
                <a:solidFill>
                  <a:schemeClr val="bg2"/>
                </a:solidFill>
              </a:rPr>
              <a:t>Max Klaß, Universität Oldenburg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40C3931-080E-49C4-BBA5-6BE341C11B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4" y="299033"/>
            <a:ext cx="911476" cy="59154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ACEC744-5975-4C66-8B94-18F60448BD0F}"/>
              </a:ext>
            </a:extLst>
          </p:cNvPr>
          <p:cNvSpPr/>
          <p:nvPr userDrawn="1"/>
        </p:nvSpPr>
        <p:spPr>
          <a:xfrm>
            <a:off x="299357" y="6459686"/>
            <a:ext cx="900411" cy="20761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</a:pPr>
            <a:fld id="{9DA6B11C-08A4-4714-94B2-B07C9C1922F9}" type="datetime1">
              <a:rPr lang="de-DE" sz="900" b="0" spc="20" baseline="0" smtClean="0">
                <a:solidFill>
                  <a:schemeClr val="bg1"/>
                </a:solidFill>
              </a:rPr>
              <a:t>12.02.2021</a:t>
            </a:fld>
            <a:endParaRPr lang="de-DE" sz="900" b="0" spc="20" baseline="0">
              <a:solidFill>
                <a:schemeClr val="bg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ABB2D7-8C7E-447F-A2DA-C7AC97CB4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0320-C98F-44D8-A44A-BA91F7E3407A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EAEB3D-A275-4D6C-82F4-F8A2985B8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E0AC-E20A-4B53-B957-84E7431E24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54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9" r:id="rId4"/>
    <p:sldLayoutId id="2147483662" r:id="rId5"/>
    <p:sldLayoutId id="2147483664" r:id="rId6"/>
    <p:sldLayoutId id="2147483672" r:id="rId7"/>
    <p:sldLayoutId id="2147483668" r:id="rId8"/>
    <p:sldLayoutId id="2147483666" r:id="rId9"/>
    <p:sldLayoutId id="214748366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177800" algn="l" defTabSz="62865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0" userDrawn="1">
          <p15:clr>
            <a:srgbClr val="F26B43"/>
          </p15:clr>
        </p15:guide>
        <p15:guide id="2" pos="672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pos="9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2D7EF-B855-44BC-BBBF-9E54EB18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73" y="2274371"/>
            <a:ext cx="7992888" cy="1469814"/>
          </a:xfrm>
        </p:spPr>
        <p:txBody>
          <a:bodyPr/>
          <a:lstStyle/>
          <a:p>
            <a:r>
              <a:rPr lang="de-DE" sz="4000"/>
              <a:t>Impact </a:t>
            </a:r>
            <a:r>
              <a:rPr lang="en-GB" sz="4000"/>
              <a:t>flux</a:t>
            </a:r>
            <a:r>
              <a:rPr lang="de-DE" sz="4000"/>
              <a:t> </a:t>
            </a:r>
            <a:r>
              <a:rPr lang="en-US" sz="4000"/>
              <a:t>predictions</a:t>
            </a:r>
            <a:r>
              <a:rPr lang="de-DE" sz="4000"/>
              <a:t> </a:t>
            </a:r>
            <a:br>
              <a:rPr lang="de-DE" sz="4000"/>
            </a:br>
            <a:r>
              <a:rPr lang="de-DE" sz="4000" err="1"/>
              <a:t>with</a:t>
            </a:r>
            <a:r>
              <a:rPr lang="de-DE" sz="4000"/>
              <a:t> MASTER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3B4205-E97E-4306-984B-C3F766069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A </a:t>
            </a:r>
            <a:r>
              <a:rPr lang="de-DE" err="1"/>
              <a:t>presentation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the ESA workshop</a:t>
            </a:r>
          </a:p>
          <a:p>
            <a:r>
              <a:rPr lang="de-DE"/>
              <a:t>02.-04.03.2021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8BCF9E-8C19-41F2-B174-50A262AD3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Maximilian Klaß, Gerhard Drolshagen, Robin Putzar, Detlef Koschny and Björn Poppe</a:t>
            </a:r>
          </a:p>
        </p:txBody>
      </p:sp>
      <p:pic>
        <p:nvPicPr>
          <p:cNvPr id="15" name="Bildplatzhalter 14" descr="Ein Bild, das Stern, Nachthimmel enthält.&#10;&#10;Automatisch generierte Beschreibung">
            <a:extLst>
              <a:ext uri="{FF2B5EF4-FFF2-40B4-BE49-F238E27FC236}">
                <a16:creationId xmlns:a16="http://schemas.microsoft.com/office/drawing/2014/main" id="{057ABBCE-2200-40ED-9B20-C5FC2F045C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6780"/>
          <a:stretch>
            <a:fillRect/>
          </a:stretch>
        </p:blipFill>
        <p:spPr>
          <a:xfrm>
            <a:off x="4770534" y="2024845"/>
            <a:ext cx="7421466" cy="4833155"/>
          </a:xfr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8CB4236-6D99-4B79-AE6F-F7CB99EF79B0}"/>
              </a:ext>
            </a:extLst>
          </p:cNvPr>
          <p:cNvSpPr txBox="1"/>
          <p:nvPr/>
        </p:nvSpPr>
        <p:spPr>
          <a:xfrm>
            <a:off x="4979876" y="6522437"/>
            <a:ext cx="1489190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spc="30">
                <a:solidFill>
                  <a:schemeClr val="bg1"/>
                </a:solidFill>
              </a:rPr>
              <a:t>Image credit: ESA</a:t>
            </a:r>
            <a:endParaRPr lang="de-DE" sz="1200" spc="3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Non-Geometrical Analysis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8130F1-13F1-4E7B-8A78-7A3DA6977E05}"/>
              </a:ext>
            </a:extLst>
          </p:cNvPr>
          <p:cNvSpPr txBox="1"/>
          <p:nvPr/>
        </p:nvSpPr>
        <p:spPr>
          <a:xfrm>
            <a:off x="2376117" y="5357282"/>
            <a:ext cx="6272230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spc="30"/>
              <a:t>Figure 3: Impact flux for the MASTER model for a RAM-oriented plate in ISS-like orbit</a:t>
            </a:r>
            <a:endParaRPr lang="de-DE" sz="1200" spc="30" dirty="0" err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B078BD-6A91-4E6D-9195-6B92203C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98" y="1053744"/>
            <a:ext cx="6238847" cy="39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7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Non-Geometrical Analysis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8130F1-13F1-4E7B-8A78-7A3DA6977E05}"/>
              </a:ext>
            </a:extLst>
          </p:cNvPr>
          <p:cNvSpPr txBox="1"/>
          <p:nvPr/>
        </p:nvSpPr>
        <p:spPr>
          <a:xfrm>
            <a:off x="2387588" y="5360428"/>
            <a:ext cx="7683001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spc="30"/>
              <a:t>Figure 4: Impact flux for the different space environment models for a RAM-oriented plate in ISS-like orbit</a:t>
            </a:r>
            <a:endParaRPr lang="de-DE" sz="1200" spc="30" dirty="0" err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72CA63-F6CE-4A29-BFBE-C0BE6155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40" y="674642"/>
            <a:ext cx="6123320" cy="46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Non-Geometrical Analysis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8130F1-13F1-4E7B-8A78-7A3DA6977E05}"/>
              </a:ext>
            </a:extLst>
          </p:cNvPr>
          <p:cNvSpPr txBox="1"/>
          <p:nvPr/>
        </p:nvSpPr>
        <p:spPr>
          <a:xfrm>
            <a:off x="2376117" y="5357282"/>
            <a:ext cx="8122223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spc="30"/>
              <a:t>Figure 5: Number of expected craters on the front facing surface of the RAM-oriented plate for different models </a:t>
            </a:r>
            <a:endParaRPr lang="de-DE" sz="1200" spc="30" dirty="0" err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11411A-4137-4DCA-A42F-A74E11664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32" y="674642"/>
            <a:ext cx="6097336" cy="46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7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Comparison with impact survey data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8130F1-13F1-4E7B-8A78-7A3DA6977E05}"/>
              </a:ext>
            </a:extLst>
          </p:cNvPr>
          <p:cNvSpPr txBox="1"/>
          <p:nvPr/>
        </p:nvSpPr>
        <p:spPr>
          <a:xfrm>
            <a:off x="2351584" y="5524668"/>
            <a:ext cx="7387279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spc="30"/>
              <a:t>Figure 6: Impact flux densities on a RAM-facing panel of the Columbus module. Source: Lee/Kellner</a:t>
            </a:r>
            <a:endParaRPr lang="de-DE" sz="1200" spc="30" dirty="0" err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298745-046F-46E7-9F31-00018AC09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99" y="820842"/>
            <a:ext cx="9023455" cy="46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CEC2D-2F60-4AF0-96CB-016EF4266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9496" y="872716"/>
            <a:ext cx="5832450" cy="53645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The story is not over: More impact survey data is going to be analysed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MASTER standalone provides an intuitive and handy GUI, however less features than ESABASE2/debris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Data can be easily visualized and/or exported to be analysed further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Integration into ESABASE2 would add useful functionality and make it easier to compare debris models</a:t>
            </a:r>
          </a:p>
          <a:p>
            <a:pPr marL="0" indent="0">
              <a:buNone/>
            </a:pPr>
            <a:r>
              <a:rPr lang="de-DE" sz="240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37AD71-2447-4151-9AAA-AA677B5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5832450" cy="438398"/>
          </a:xfrm>
        </p:spPr>
        <p:txBody>
          <a:bodyPr/>
          <a:lstStyle/>
          <a:p>
            <a:r>
              <a:rPr lang="de-DE" sz="4000"/>
              <a:t>Conclusion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2AA065-0AD6-4276-B510-BD35479C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1075"/>
            <a:ext cx="237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Thank you for your time!</a:t>
            </a:r>
          </a:p>
        </p:txBody>
      </p:sp>
      <p:pic>
        <p:nvPicPr>
          <p:cNvPr id="8" name="Bildplatzhalter 7" descr="Ein Bild, das Person, draußen, Baum, Boden enthält.&#10;&#10;Automatisch generierte Beschreibung">
            <a:extLst>
              <a:ext uri="{FF2B5EF4-FFF2-40B4-BE49-F238E27FC236}">
                <a16:creationId xmlns:a16="http://schemas.microsoft.com/office/drawing/2014/main" id="{CDD22FAF-5ED7-49C2-A633-FA4F6C9975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 b="3755"/>
          <a:stretch/>
        </p:blipFill>
        <p:spPr>
          <a:xfrm>
            <a:off x="1821010" y="1484784"/>
            <a:ext cx="10128251" cy="4428492"/>
          </a:xfrm>
          <a:effectLst/>
        </p:spPr>
      </p:pic>
    </p:spTree>
    <p:extLst>
      <p:ext uri="{BB962C8B-B14F-4D97-AF65-F5344CB8AC3E}">
        <p14:creationId xmlns:p14="http://schemas.microsoft.com/office/powerpoint/2010/main" val="426548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63DC4-D20A-484D-BB08-FA440FC3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34" y="236373"/>
            <a:ext cx="8604250" cy="1476164"/>
          </a:xfrm>
        </p:spPr>
        <p:txBody>
          <a:bodyPr/>
          <a:lstStyle/>
          <a:p>
            <a:r>
              <a:rPr lang="de-DE" sz="4000"/>
              <a:t>Table of contents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C8910F-00A7-4EB2-AAFE-A90821B9C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7592" y="1016732"/>
            <a:ext cx="8604250" cy="514857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/>
              <a:t>Background</a:t>
            </a:r>
          </a:p>
          <a:p>
            <a:pPr marL="457200" indent="-457200">
              <a:buAutoNum type="arabicPeriod"/>
            </a:pPr>
            <a:endParaRPr lang="de-DE"/>
          </a:p>
          <a:p>
            <a:pPr marL="457200" indent="-457200">
              <a:buAutoNum type="arabicPeriod"/>
            </a:pPr>
            <a:r>
              <a:rPr lang="de-DE"/>
              <a:t>Software </a:t>
            </a:r>
          </a:p>
          <a:p>
            <a:pPr marL="457200" indent="-457200">
              <a:buAutoNum type="arabicPeriod"/>
            </a:pPr>
            <a:endParaRPr lang="de-DE"/>
          </a:p>
          <a:p>
            <a:pPr marL="457200" indent="-457200">
              <a:buAutoNum type="arabicPeriod"/>
            </a:pPr>
            <a:r>
              <a:rPr lang="de-DE"/>
              <a:t>Geometrical Analysis</a:t>
            </a:r>
          </a:p>
          <a:p>
            <a:pPr marL="457200" indent="-457200">
              <a:buAutoNum type="arabicPeriod"/>
            </a:pPr>
            <a:endParaRPr lang="de-DE"/>
          </a:p>
          <a:p>
            <a:pPr marL="457200" indent="-457200">
              <a:buAutoNum type="arabicPeriod"/>
            </a:pPr>
            <a:r>
              <a:rPr lang="de-DE"/>
              <a:t>Non-Geometrical Analysis</a:t>
            </a:r>
          </a:p>
          <a:p>
            <a:pPr marL="457200" indent="-457200">
              <a:buAutoNum type="arabicPeriod"/>
            </a:pPr>
            <a:endParaRPr lang="de-DE"/>
          </a:p>
          <a:p>
            <a:pPr marL="457200" indent="-457200">
              <a:buAutoNum type="arabicPeriod"/>
            </a:pPr>
            <a:r>
              <a:rPr lang="de-DE"/>
              <a:t>Comparison with the impact survey</a:t>
            </a:r>
          </a:p>
          <a:p>
            <a:pPr marL="457200" indent="-457200">
              <a:buAutoNum type="arabicPeriod"/>
            </a:pPr>
            <a:endParaRPr lang="de-DE"/>
          </a:p>
          <a:p>
            <a:pPr marL="457200" indent="-457200">
              <a:buAutoNum type="arabicPeriod"/>
            </a:pPr>
            <a:r>
              <a:rPr lang="de-DE"/>
              <a:t>Conclusion</a:t>
            </a:r>
          </a:p>
          <a:p>
            <a:pPr marL="457200" indent="-457200">
              <a:buAutoNum type="arabicPeriod"/>
            </a:pPr>
            <a:endParaRPr lang="de-DE"/>
          </a:p>
          <a:p>
            <a:pPr marL="457200" indent="-457200">
              <a:buAutoNum type="arabicPeriod"/>
            </a:pPr>
            <a:endParaRPr lang="de-DE"/>
          </a:p>
          <a:p>
            <a:pPr marL="457200" indent="-457200">
              <a:buAutoNum type="arabicPeriod"/>
            </a:pPr>
            <a:endParaRPr lang="de-DE"/>
          </a:p>
        </p:txBody>
      </p:sp>
      <p:pic>
        <p:nvPicPr>
          <p:cNvPr id="6" name="Grafik 5" descr="Ein Bild, das Schnee, Satellit enthält.&#10;&#10;Automatisch generierte Beschreibung">
            <a:extLst>
              <a:ext uri="{FF2B5EF4-FFF2-40B4-BE49-F238E27FC236}">
                <a16:creationId xmlns:a16="http://schemas.microsoft.com/office/drawing/2014/main" id="{3E7CFC96-9F4B-42C3-B67B-FBBE565A8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48" y="2373"/>
            <a:ext cx="237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9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Background</a:t>
            </a:r>
          </a:p>
        </p:txBody>
      </p:sp>
      <p:pic>
        <p:nvPicPr>
          <p:cNvPr id="4" name="Bildplatzhalter 3" descr="Auf dem Bild ist das Columbus-Forschungsmodul, angedockt an der ISS, im Orbit der Erde zu sehen">
            <a:extLst>
              <a:ext uri="{FF2B5EF4-FFF2-40B4-BE49-F238E27FC236}">
                <a16:creationId xmlns:a16="http://schemas.microsoft.com/office/drawing/2014/main" id="{1D4219D4-010C-4DDE-9E5F-B890A4B8D1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b="13344"/>
          <a:stretch>
            <a:fillRect/>
          </a:stretch>
        </p:blipFill>
        <p:spPr>
          <a:xfrm>
            <a:off x="1811524" y="1484784"/>
            <a:ext cx="10128251" cy="4176464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5DB37D0-B42B-4C3B-BEB0-4AB7E78D656B}"/>
              </a:ext>
            </a:extLst>
          </p:cNvPr>
          <p:cNvSpPr txBox="1"/>
          <p:nvPr/>
        </p:nvSpPr>
        <p:spPr>
          <a:xfrm>
            <a:off x="1739516" y="5635319"/>
            <a:ext cx="3230693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spc="30"/>
              <a:t>The Columbus module, Image Credit: DLR</a:t>
            </a:r>
            <a:endParaRPr lang="de-DE" sz="1200" spc="30" dirty="0" err="1"/>
          </a:p>
        </p:txBody>
      </p:sp>
    </p:spTree>
    <p:extLst>
      <p:ext uri="{BB962C8B-B14F-4D97-AF65-F5344CB8AC3E}">
        <p14:creationId xmlns:p14="http://schemas.microsoft.com/office/powerpoint/2010/main" val="226104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Background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DB37D0-B42B-4C3B-BEB0-4AB7E78D656B}"/>
              </a:ext>
            </a:extLst>
          </p:cNvPr>
          <p:cNvSpPr txBox="1"/>
          <p:nvPr/>
        </p:nvSpPr>
        <p:spPr>
          <a:xfrm>
            <a:off x="3107668" y="5780030"/>
            <a:ext cx="4466045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spc="30"/>
              <a:t>Impact craters on the surface of the Columbus module</a:t>
            </a:r>
            <a:endParaRPr lang="de-DE" sz="1200" spc="30" dirty="0" err="1"/>
          </a:p>
        </p:txBody>
      </p:sp>
      <p:pic>
        <p:nvPicPr>
          <p:cNvPr id="7" name="Medien1">
            <a:hlinkClick r:id="" action="ppaction://media"/>
            <a:extLst>
              <a:ext uri="{FF2B5EF4-FFF2-40B4-BE49-F238E27FC236}">
                <a16:creationId xmlns:a16="http://schemas.microsoft.com/office/drawing/2014/main" id="{193BCF00-C1CE-4352-BA46-737DA61D8B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7668" y="836712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CEC2D-2F60-4AF0-96CB-016EF4266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9496" y="872716"/>
            <a:ext cx="5832450" cy="53645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Based on my work with MASTER during my bachelor thesis „Predictions of impact fluxes on the Columbus module of the ISS“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How frequent are meteoroid and debris impacts in the Near Earth Environment?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Goal: Compare flux predictions of different theoretical models (and with data from the impact survey)</a:t>
            </a:r>
          </a:p>
          <a:p>
            <a:pPr marL="0" indent="0">
              <a:buNone/>
            </a:pPr>
            <a:r>
              <a:rPr lang="de-DE" sz="240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37AD71-2447-4151-9AAA-AA677B5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5832450" cy="438398"/>
          </a:xfrm>
        </p:spPr>
        <p:txBody>
          <a:bodyPr/>
          <a:lstStyle/>
          <a:p>
            <a:r>
              <a:rPr lang="de-DE" sz="4000"/>
              <a:t>Background</a:t>
            </a:r>
          </a:p>
        </p:txBody>
      </p:sp>
      <p:pic>
        <p:nvPicPr>
          <p:cNvPr id="8" name="Grafik 7" descr="Ein Bild, das Schnee, Satellit enthält.&#10;&#10;Automatisch generierte Beschreibung">
            <a:extLst>
              <a:ext uri="{FF2B5EF4-FFF2-40B4-BE49-F238E27FC236}">
                <a16:creationId xmlns:a16="http://schemas.microsoft.com/office/drawing/2014/main" id="{DDF1FC58-6209-4886-A62E-F27AB4973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7" y="0"/>
            <a:ext cx="237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CEC2D-2F60-4AF0-96CB-016EF4266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9496" y="872716"/>
            <a:ext cx="5832450" cy="53645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ESABASE2/debris was used for most flux calculations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Customization: mission, orbit, spacecraft and debris settings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Contains various flux models, e.g. Grün meteoroid model, ORDEM and (older) MASTER debris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Also used the standalone MASTER software for the most up-to-date version</a:t>
            </a:r>
          </a:p>
          <a:p>
            <a:pPr marL="0" indent="0">
              <a:buNone/>
            </a:pPr>
            <a:r>
              <a:rPr lang="de-DE" sz="240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37AD71-2447-4151-9AAA-AA677B5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5832450" cy="438398"/>
          </a:xfrm>
        </p:spPr>
        <p:txBody>
          <a:bodyPr/>
          <a:lstStyle/>
          <a:p>
            <a:r>
              <a:rPr lang="de-DE" sz="4000"/>
              <a:t>Software</a:t>
            </a:r>
          </a:p>
        </p:txBody>
      </p:sp>
      <p:pic>
        <p:nvPicPr>
          <p:cNvPr id="5" name="Grafik 4" descr="Ein Bild, das Schnee, Satellit enthält.&#10;&#10;Automatisch generierte Beschreibung">
            <a:extLst>
              <a:ext uri="{FF2B5EF4-FFF2-40B4-BE49-F238E27FC236}">
                <a16:creationId xmlns:a16="http://schemas.microsoft.com/office/drawing/2014/main" id="{0D10DC43-74E7-4C98-9B6A-727609242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Geometrical Analysis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073A9B-89FE-49CB-9EE1-99E6094E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16" y="1178750"/>
            <a:ext cx="8958057" cy="45005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48130F1-13F1-4E7B-8A78-7A3DA6977E05}"/>
              </a:ext>
            </a:extLst>
          </p:cNvPr>
          <p:cNvSpPr txBox="1"/>
          <p:nvPr/>
        </p:nvSpPr>
        <p:spPr>
          <a:xfrm>
            <a:off x="1667508" y="5677067"/>
            <a:ext cx="3857916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spc="30"/>
              <a:t>Figure 1: The geometry editor in ESABASE2/debris</a:t>
            </a:r>
            <a:endParaRPr lang="de-DE" sz="1200" spc="30" dirty="0" err="1"/>
          </a:p>
        </p:txBody>
      </p:sp>
    </p:spTree>
    <p:extLst>
      <p:ext uri="{BB962C8B-B14F-4D97-AF65-F5344CB8AC3E}">
        <p14:creationId xmlns:p14="http://schemas.microsoft.com/office/powerpoint/2010/main" val="202939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2E8B-ABAB-48D3-B9D1-78401986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8604250" cy="558010"/>
          </a:xfrm>
        </p:spPr>
        <p:txBody>
          <a:bodyPr/>
          <a:lstStyle/>
          <a:p>
            <a:r>
              <a:rPr lang="de-DE" sz="4000"/>
              <a:t>Geometrical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48130F1-13F1-4E7B-8A78-7A3DA6977E05}"/>
                  </a:ext>
                </a:extLst>
              </p:cNvPr>
              <p:cNvSpPr txBox="1"/>
              <p:nvPr/>
            </p:nvSpPr>
            <p:spPr>
              <a:xfrm>
                <a:off x="1667508" y="5333405"/>
                <a:ext cx="7415043" cy="279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de-DE" sz="1200" spc="30"/>
                  <a:t>Figure 2: Debris flux 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i="1" spc="3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spc="3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1200" b="0" i="1" spc="3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200" b="0" i="1" spc="3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1200" b="0" i="1" spc="30" smtClean="0">
                        <a:latin typeface="Cambria Math" panose="02040503050406030204" pitchFamily="18" charset="0"/>
                      </a:rPr>
                      <m:t>𝑦𝑒𝑎𝑟</m:t>
                    </m:r>
                  </m:oMath>
                </a14:m>
                <a:r>
                  <a:rPr lang="de-DE" sz="1200" spc="30" dirty="0"/>
                  <a:t> </a:t>
                </a:r>
                <a:r>
                  <a:rPr lang="de-DE" sz="1200" spc="30"/>
                  <a:t>for the MASTER 2009 model, with 0.01 cm minimum particle diameter</a:t>
                </a:r>
                <a:endParaRPr lang="de-DE" sz="1200" spc="30" dirty="0" err="1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48130F1-13F1-4E7B-8A78-7A3DA6977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08" y="5333405"/>
                <a:ext cx="7415043" cy="279692"/>
              </a:xfrm>
              <a:prstGeom prst="rect">
                <a:avLst/>
              </a:prstGeom>
              <a:blipFill>
                <a:blip r:embed="rId2"/>
                <a:stretch>
                  <a:fillRect l="-82" t="-2174"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2C25F90-41ED-440A-AE45-22863FB9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16" y="1005634"/>
            <a:ext cx="9639127" cy="43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1FCEC2D-2F60-4AF0-96CB-016EF426662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59496" y="1268760"/>
                <a:ext cx="5832450" cy="49685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/>
                  <a:t>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2400"/>
                  <a:t>Square plate in Earth orbit with 1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/>
                  <a:t> per side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2400"/>
                  <a:t>Plate is oriented, with the surface normal pointing in flight direction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2400"/>
                  <a:t>ESABASE2, as well as the MASTER standalone software were used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sz="240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1FCEC2D-2F60-4AF0-96CB-016EF4266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59496" y="1268760"/>
                <a:ext cx="5832450" cy="4968552"/>
              </a:xfrm>
              <a:blipFill>
                <a:blip r:embed="rId2"/>
                <a:stretch>
                  <a:fillRect l="-3030" r="-40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5137AD71-2447-4151-9AAA-AA677B5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4" y="116632"/>
            <a:ext cx="5832450" cy="438398"/>
          </a:xfrm>
        </p:spPr>
        <p:txBody>
          <a:bodyPr/>
          <a:lstStyle/>
          <a:p>
            <a:r>
              <a:rPr lang="de-DE" sz="4000"/>
              <a:t>Non-Geometrical Analysis</a:t>
            </a:r>
          </a:p>
        </p:txBody>
      </p:sp>
      <p:pic>
        <p:nvPicPr>
          <p:cNvPr id="5" name="Grafik 4" descr="Ein Bild, das Schnee, Satellit enthält.&#10;&#10;Automatisch generierte Beschreibung">
            <a:extLst>
              <a:ext uri="{FF2B5EF4-FFF2-40B4-BE49-F238E27FC236}">
                <a16:creationId xmlns:a16="http://schemas.microsoft.com/office/drawing/2014/main" id="{744DFB40-75C1-4892-8BB9-9BE4ACF3E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L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lnSpc>
            <a:spcPct val="110000"/>
          </a:lnSpc>
          <a:defRPr spc="3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0000"/>
          </a:lnSpc>
          <a:defRPr spc="30" dirty="0" err="1" smtClean="0"/>
        </a:defPPr>
      </a:lstStyle>
    </a:txDef>
  </a:objectDefaults>
  <a:extraClrSchemeLst/>
  <a:custClrLst>
    <a:custClr name="Grün 1">
      <a:srgbClr val="00786B"/>
    </a:custClr>
    <a:custClr name="Grün 2">
      <a:srgbClr val="00A97A"/>
    </a:custClr>
    <a:custClr name="Grün 3">
      <a:srgbClr val="95C11F"/>
    </a:custClr>
    <a:custClr name="Grün 4">
      <a:srgbClr val="C8D300"/>
    </a:custClr>
    <a:custClr name="Orange 1">
      <a:srgbClr val="D53D0E"/>
    </a:custClr>
    <a:custClr name="Orange 2">
      <a:srgbClr val="EE7203"/>
    </a:custClr>
    <a:custClr name="Orange 3">
      <a:srgbClr val="F39200"/>
    </a:custClr>
    <a:custClr name="Orange 4">
      <a:srgbClr val="FDC300"/>
    </a:custClr>
  </a:custClrLst>
  <a:extLst>
    <a:ext uri="{05A4C25C-085E-4340-85A3-A5531E510DB2}">
      <thm15:themeFamily xmlns:thm15="http://schemas.microsoft.com/office/thememl/2012/main" name="PowerPoint-Vorlage__16-zu-9-Format_" id="{93A3222A-3F51-429D-B8E6-0E3E11904B2F}" vid="{E7D2B594-6D06-4C60-B560-80C9D2F897C9}"/>
    </a:ext>
  </a:extLst>
</a:theme>
</file>

<file path=ppt/theme/theme2.xml><?xml version="1.0" encoding="utf-8"?>
<a:theme xmlns:a="http://schemas.openxmlformats.org/drawingml/2006/main" name="Office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</Words>
  <Application>Microsoft Office PowerPoint</Application>
  <PresentationFormat>Breitbild</PresentationFormat>
  <Paragraphs>57</Paragraphs>
  <Slides>15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Cambria Math</vt:lpstr>
      <vt:lpstr>UOL</vt:lpstr>
      <vt:lpstr>Impact flux predictions  with MASTER</vt:lpstr>
      <vt:lpstr>Table of contents</vt:lpstr>
      <vt:lpstr>Background</vt:lpstr>
      <vt:lpstr>Background</vt:lpstr>
      <vt:lpstr>Background</vt:lpstr>
      <vt:lpstr>Software</vt:lpstr>
      <vt:lpstr>Geometrical Analysis</vt:lpstr>
      <vt:lpstr>Geometrical Analysis</vt:lpstr>
      <vt:lpstr>Non-Geometrical Analysis</vt:lpstr>
      <vt:lpstr>Non-Geometrical Analysis</vt:lpstr>
      <vt:lpstr>Non-Geometrical Analysis</vt:lpstr>
      <vt:lpstr>Non-Geometrical Analysis</vt:lpstr>
      <vt:lpstr>Comparison with impact survey data</vt:lpstr>
      <vt:lpstr>Conclusion</vt:lpstr>
      <vt:lpstr>Thank you for your time!</vt:lpstr>
    </vt:vector>
  </TitlesOfParts>
  <Company>Universität Oldenburg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Arial Regular, 44 pt</dc:title>
  <dc:creator>Universität Oldenburg</dc:creator>
  <cp:lastModifiedBy>Maximilian Klaß</cp:lastModifiedBy>
  <cp:revision>86</cp:revision>
  <dcterms:created xsi:type="dcterms:W3CDTF">2020-05-29T13:09:20Z</dcterms:created>
  <dcterms:modified xsi:type="dcterms:W3CDTF">2021-02-12T21:49:24Z</dcterms:modified>
</cp:coreProperties>
</file>