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99" r:id="rId2"/>
    <p:sldId id="300" r:id="rId3"/>
    <p:sldId id="336" r:id="rId4"/>
    <p:sldId id="335" r:id="rId5"/>
    <p:sldId id="303" r:id="rId6"/>
    <p:sldId id="292" r:id="rId7"/>
    <p:sldId id="278" r:id="rId8"/>
    <p:sldId id="329" r:id="rId9"/>
    <p:sldId id="287" r:id="rId10"/>
    <p:sldId id="291" r:id="rId11"/>
    <p:sldId id="281" r:id="rId12"/>
    <p:sldId id="330" r:id="rId13"/>
    <p:sldId id="306" r:id="rId14"/>
    <p:sldId id="337" r:id="rId15"/>
    <p:sldId id="31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pos="2880">
          <p15:clr>
            <a:srgbClr val="A4A3A4"/>
          </p15:clr>
        </p15:guide>
        <p15:guide id="5" pos="5511">
          <p15:clr>
            <a:srgbClr val="A4A3A4"/>
          </p15:clr>
        </p15:guide>
        <p15:guide id="6" pos="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DB2"/>
    <a:srgbClr val="FFA81D"/>
    <a:srgbClr val="003255"/>
    <a:srgbClr val="6E9BB4"/>
    <a:srgbClr val="F69D0F"/>
    <a:srgbClr val="61A42E"/>
    <a:srgbClr val="FFFFFF"/>
    <a:srgbClr val="71B230"/>
    <a:srgbClr val="AAD70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3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1806" y="108"/>
      </p:cViewPr>
      <p:guideLst>
        <p:guide orient="horz" pos="1253"/>
        <p:guide orient="horz" pos="3748"/>
        <p:guide orient="horz" pos="4065"/>
        <p:guide pos="2880"/>
        <p:guide pos="5511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E17E-B970-4AA0-9AB6-9A787B9EA7DB}" type="datetimeFigureOut">
              <a:rPr lang="de-DE" smtClean="0"/>
              <a:pPr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0A257-5689-415E-AF41-2E51FD8E06C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93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F87C1-BE15-4762-A677-8EB2AFDD2B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3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F87C1-BE15-4762-A677-8EB2AFDD2B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94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F87C1-BE15-4762-A677-8EB2AFDD2B6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68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HB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NAS-WAGNER\Daten\Aktuelle Projekte\MOSQUITO\Aenderungen_PPT_OHB System AG\MTG-2014_05 w Back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0" y="1609725"/>
            <a:ext cx="9144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nicole\Documents\MOSKITO_OHB\Hintergründe\Header_OHB_A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0" y="0"/>
            <a:ext cx="9147600" cy="3689214"/>
          </a:xfrm>
          <a:prstGeom prst="rect">
            <a:avLst/>
          </a:prstGeom>
          <a:noFill/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5735" y="755993"/>
            <a:ext cx="3812209" cy="584775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Picture 3" descr="\\NAS-WAGNER\Daten\Aktuelle Projekte\MOSQUITO\JPGs\OHB_PP_Footer_System_AG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" b="16652"/>
          <a:stretch/>
        </p:blipFill>
        <p:spPr bwMode="auto">
          <a:xfrm>
            <a:off x="1" y="5079682"/>
            <a:ext cx="9144000" cy="17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5" y="5545807"/>
            <a:ext cx="8492729" cy="4616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4" name="Picture 2" descr="\\NAS-WAGNER\Daten\Aktuelle Projekte\MOSQUITO\Aenderungen_PPT_OHB System AG\WeCreateSpace_claim_negativ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52" y="6453336"/>
            <a:ext cx="14509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HB_Titelfolie_ohn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NAS-WAGNER\Daten\Aktuelle Projekte\MOSQUITO\JPGs\OHB_PP_Footer_System_A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1" b="16652"/>
          <a:stretch/>
        </p:blipFill>
        <p:spPr bwMode="auto">
          <a:xfrm>
            <a:off x="1" y="5079682"/>
            <a:ext cx="9144000" cy="177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icole\Documents\MOSKITO_OHB\Hintergründe\Header_OHB_A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0" y="0"/>
            <a:ext cx="9147600" cy="368921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735" y="5545807"/>
            <a:ext cx="8492729" cy="46166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5735" y="756000"/>
            <a:ext cx="3812209" cy="584775"/>
          </a:xfrm>
        </p:spPr>
        <p:txBody>
          <a:bodyPr anchor="b" anchorCtr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6" name="Picture 2" descr="\\NAS-WAGNER\Daten\Aktuelle Projekte\MOSQUITO\Aenderungen_PPT_OHB System AG\WeCreateSpace_claim_negativ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552" y="6453336"/>
            <a:ext cx="14509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B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/ Datum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19" y="1908584"/>
            <a:ext cx="5482952" cy="1400383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1518" y="342519"/>
            <a:ext cx="5256585" cy="30777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B_Layou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/ Datum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19" y="1908584"/>
            <a:ext cx="5482952" cy="1400383"/>
          </a:xfrm>
        </p:spPr>
        <p:txBody>
          <a:bodyPr/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1518" y="342519"/>
            <a:ext cx="5256585" cy="30777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251519" y="6078488"/>
            <a:ext cx="8497194" cy="230832"/>
          </a:xfrm>
        </p:spPr>
        <p:txBody>
          <a:bodyPr anchor="b" anchorCtr="0"/>
          <a:lstStyle>
            <a:lvl1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B_Zwei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/ Datum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251519" y="1908584"/>
            <a:ext cx="4176465" cy="1646605"/>
          </a:xfrm>
        </p:spPr>
        <p:txBody>
          <a:bodyPr>
            <a:spAutoFit/>
          </a:bodyPr>
          <a:lstStyle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251518" y="342519"/>
            <a:ext cx="5256585" cy="307777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5"/>
          </p:nvPr>
        </p:nvSpPr>
        <p:spPr>
          <a:xfrm>
            <a:off x="4571999" y="1908584"/>
            <a:ext cx="4183477" cy="1646605"/>
          </a:xfrm>
        </p:spPr>
        <p:txBody>
          <a:bodyPr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HB_Nur Titel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/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HB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/ Datum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cole\Documents\MOSKITO_OHB\Grafiken\Footer_Inhalt.png"/>
          <p:cNvPicPr>
            <a:picLocks noChangeAspect="1" noChangeArrowheads="1"/>
          </p:cNvPicPr>
          <p:nvPr userDrawn="1"/>
        </p:nvPicPr>
        <p:blipFill>
          <a:blip r:embed="rId9" cstate="print"/>
          <a:srcRect b="2747"/>
          <a:stretch>
            <a:fillRect/>
          </a:stretch>
        </p:blipFill>
        <p:spPr bwMode="auto">
          <a:xfrm>
            <a:off x="0" y="6436519"/>
            <a:ext cx="9144001" cy="421481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19" y="1014636"/>
            <a:ext cx="8497193" cy="461665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908584"/>
            <a:ext cx="5482952" cy="1400383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1520" y="6516666"/>
            <a:ext cx="3672408" cy="261186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/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06788" y="6516666"/>
            <a:ext cx="730424" cy="261186"/>
          </a:xfrm>
          <a:prstGeom prst="rect">
            <a:avLst/>
          </a:prstGeom>
        </p:spPr>
        <p:txBody>
          <a:bodyPr vert="horz" lIns="7200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13C0E696-9B79-4AC8-B0B1-82193EA7C4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rot="10800000">
            <a:off x="0" y="896020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 userDrawn="1"/>
        </p:nvSpPr>
        <p:spPr>
          <a:xfrm>
            <a:off x="6581057" y="6515052"/>
            <a:ext cx="2160240" cy="262800"/>
          </a:xfrm>
          <a:prstGeom prst="rect">
            <a:avLst/>
          </a:prstGeom>
        </p:spPr>
        <p:txBody>
          <a:bodyPr vert="horz" lIns="72000" tIns="45720" rIns="0" bIns="45720" rtlCol="0" anchor="ctr"/>
          <a:lstStyle>
            <a:defPPr>
              <a:defRPr lang="de-DE"/>
            </a:defPPr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en-US" dirty="0"/>
              <a:t>OHB System AG</a:t>
            </a:r>
          </a:p>
        </p:txBody>
      </p:sp>
      <p:pic>
        <p:nvPicPr>
          <p:cNvPr id="7" name="Picture 2" descr="\\NAS-WAGNER\Daten\Aktuelle Projekte\MOSQUITO\OHB-LOGO-Speck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00" y="258267"/>
            <a:ext cx="1666800" cy="4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6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179388" algn="l" defTabSz="914400" rtl="0" eaLnBrk="1" latinLnBrk="0" hangingPunct="1">
        <a:spcBef>
          <a:spcPts val="0"/>
        </a:spcBef>
        <a:buClr>
          <a:schemeClr val="tx1"/>
        </a:buClr>
        <a:buFont typeface="Wingdings 2" pitchFamily="18" charset="2"/>
        <a:buChar char="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51518" y="342519"/>
            <a:ext cx="5256585" cy="307777"/>
          </a:xfrm>
        </p:spPr>
        <p:txBody>
          <a:bodyPr/>
          <a:lstStyle/>
          <a:p>
            <a:r>
              <a:rPr lang="en-GB" dirty="0"/>
              <a:t>Internship presentation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323527" y="2204864"/>
            <a:ext cx="8496946" cy="1231106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MMOD 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 in an industrial context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3255"/>
                </a:solidFill>
              </a:rPr>
              <a:t>The </a:t>
            </a:r>
            <a:r>
              <a:rPr lang="en-US" sz="3200" dirty="0">
                <a:solidFill>
                  <a:srgbClr val="003255"/>
                </a:solidFill>
              </a:rPr>
              <a:t>use and application of </a:t>
            </a:r>
            <a:r>
              <a:rPr lang="en-US" sz="3200" dirty="0" smtClean="0">
                <a:solidFill>
                  <a:srgbClr val="003255"/>
                </a:solidFill>
              </a:rPr>
              <a:t>MASTER</a:t>
            </a:r>
            <a:endParaRPr lang="en-US" sz="3200" dirty="0">
              <a:solidFill>
                <a:srgbClr val="00325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5661248"/>
            <a:ext cx="445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rgbClr val="003255"/>
                </a:solidFill>
              </a:rPr>
              <a:t>B</a:t>
            </a:r>
            <a:r>
              <a:rPr lang="fr-FR" dirty="0" smtClean="0">
                <a:solidFill>
                  <a:srgbClr val="003255"/>
                </a:solidFill>
              </a:rPr>
              <a:t>. </a:t>
            </a:r>
            <a:r>
              <a:rPr lang="fr-FR" dirty="0">
                <a:solidFill>
                  <a:srgbClr val="003255"/>
                </a:solidFill>
              </a:rPr>
              <a:t>Zitouni</a:t>
            </a:r>
            <a:r>
              <a:rPr lang="fr-FR" dirty="0">
                <a:solidFill>
                  <a:srgbClr val="003255"/>
                </a:solidFill>
              </a:rPr>
              <a:t>, S. Gonzalez </a:t>
            </a:r>
            <a:r>
              <a:rPr lang="fr-FR" dirty="0" smtClean="0">
                <a:solidFill>
                  <a:srgbClr val="003255"/>
                </a:solidFill>
              </a:rPr>
              <a:t>Garcia, </a:t>
            </a:r>
            <a:r>
              <a:rPr lang="fr-FR" dirty="0">
                <a:solidFill>
                  <a:srgbClr val="003255"/>
                </a:solidFill>
              </a:rPr>
              <a:t>R. Kast</a:t>
            </a:r>
            <a:endParaRPr lang="de-DE" dirty="0">
              <a:solidFill>
                <a:srgbClr val="0032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76" y="4221088"/>
            <a:ext cx="3178097" cy="21519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49299"/>
            <a:ext cx="3132399" cy="21644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49" y="2636912"/>
            <a:ext cx="3111627" cy="2131194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" y="949299"/>
            <a:ext cx="3157325" cy="21561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" y="4232077"/>
            <a:ext cx="3128244" cy="2151966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B950F2DC-6CB5-F342-9E6E-9E518E76E69F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42590"/>
              </p:ext>
            </p:extLst>
          </p:nvPr>
        </p:nvGraphicFramePr>
        <p:xfrm>
          <a:off x="107505" y="1556792"/>
          <a:ext cx="8928990" cy="473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3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2009</a:t>
                      </a:r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Grün – Taylor</a:t>
                      </a:r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Divine-</a:t>
                      </a:r>
                      <a:r>
                        <a:rPr lang="en-GB" b="1" dirty="0" err="1">
                          <a:solidFill>
                            <a:srgbClr val="646464"/>
                          </a:solidFill>
                        </a:rPr>
                        <a:t>Staubach</a:t>
                      </a:r>
                      <a:endParaRPr lang="en-GB" b="1" dirty="0">
                        <a:solidFill>
                          <a:srgbClr val="646464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(Taylor option)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0406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" y="2708920"/>
            <a:ext cx="2792230" cy="316835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2747162" cy="31683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730907" cy="3168352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xmlns="" id="{94516C23-1699-9C46-93C5-D390F4FC8473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xmlns="" id="{6B4C2515-B7A8-1E44-B8F8-1360A303C1BF}"/>
              </a:ext>
            </a:extLst>
          </p:cNvPr>
          <p:cNvSpPr txBox="1">
            <a:spLocks/>
          </p:cNvSpPr>
          <p:nvPr/>
        </p:nvSpPr>
        <p:spPr>
          <a:xfrm>
            <a:off x="395536" y="1052736"/>
            <a:ext cx="8624341" cy="369332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Second Comparison Analysis</a:t>
            </a:r>
          </a:p>
        </p:txBody>
      </p:sp>
    </p:spTree>
    <p:extLst>
      <p:ext uri="{BB962C8B-B14F-4D97-AF65-F5344CB8AC3E}">
        <p14:creationId xmlns:p14="http://schemas.microsoft.com/office/powerpoint/2010/main" val="40491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B950F2DC-6CB5-F342-9E6E-9E518E76E69F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" name="Grafik 1">
            <a:extLst>
              <a:ext uri="{FF2B5EF4-FFF2-40B4-BE49-F238E27FC236}">
                <a16:creationId xmlns:a16="http://schemas.microsoft.com/office/drawing/2014/main" xmlns="" id="{7148756B-1333-3546-9E0B-09BB2335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04" y="972831"/>
            <a:ext cx="3131895" cy="2179799"/>
          </a:xfrm>
          <a:prstGeom prst="rect">
            <a:avLst/>
          </a:prstGeom>
        </p:spPr>
      </p:pic>
      <p:pic>
        <p:nvPicPr>
          <p:cNvPr id="16" name="Grafik 4">
            <a:extLst>
              <a:ext uri="{FF2B5EF4-FFF2-40B4-BE49-F238E27FC236}">
                <a16:creationId xmlns:a16="http://schemas.microsoft.com/office/drawing/2014/main" xmlns="" id="{B485F349-34C3-C74D-95E6-C98F2E2CF7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15" y="4221088"/>
            <a:ext cx="3091077" cy="2129777"/>
          </a:xfrm>
          <a:prstGeom prst="rect">
            <a:avLst/>
          </a:prstGeom>
        </p:spPr>
      </p:pic>
      <p:pic>
        <p:nvPicPr>
          <p:cNvPr id="14" name="Grafik 1">
            <a:extLst>
              <a:ext uri="{FF2B5EF4-FFF2-40B4-BE49-F238E27FC236}">
                <a16:creationId xmlns:a16="http://schemas.microsoft.com/office/drawing/2014/main" xmlns="" id="{A0890B8A-A691-374E-AA35-EC3EB16C2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70" y="2550798"/>
            <a:ext cx="3111627" cy="2171096"/>
          </a:xfrm>
          <a:prstGeom prst="rect">
            <a:avLst/>
          </a:prstGeom>
        </p:spPr>
      </p:pic>
      <p:pic>
        <p:nvPicPr>
          <p:cNvPr id="15" name="Grafik 4">
            <a:extLst>
              <a:ext uri="{FF2B5EF4-FFF2-40B4-BE49-F238E27FC236}">
                <a16:creationId xmlns:a16="http://schemas.microsoft.com/office/drawing/2014/main" xmlns="" id="{0423192B-F4E7-0E4D-9B82-1C3D78D1B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" y="4126070"/>
            <a:ext cx="3151154" cy="2173791"/>
          </a:xfrm>
          <a:prstGeom prst="rect">
            <a:avLst/>
          </a:prstGeom>
        </p:spPr>
      </p:pic>
      <p:pic>
        <p:nvPicPr>
          <p:cNvPr id="11" name="Grafik 1">
            <a:extLst>
              <a:ext uri="{FF2B5EF4-FFF2-40B4-BE49-F238E27FC236}">
                <a16:creationId xmlns:a16="http://schemas.microsoft.com/office/drawing/2014/main" xmlns="" id="{026E5B7B-A100-044D-9641-80A4A4F68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" y="980728"/>
            <a:ext cx="3157324" cy="21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370A0F08-AF9A-004D-8A7B-AD72880C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" y="1124744"/>
            <a:ext cx="8840367" cy="369332"/>
          </a:xfrm>
        </p:spPr>
        <p:txBody>
          <a:bodyPr/>
          <a:lstStyle/>
          <a:p>
            <a:r>
              <a:rPr lang="en-US" sz="1800" dirty="0"/>
              <a:t>Impact risk assessment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3618D038-0218-7347-9745-F9D617ADB11D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xmlns="" id="{1C99C82E-62A4-8F41-949C-81F5F93180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51" y="1703510"/>
                <a:ext cx="7776864" cy="3519874"/>
              </a:xfrm>
              <a:prstGeom prst="rect">
                <a:avLst/>
              </a:prstGeom>
            </p:spPr>
            <p:txBody>
              <a:bodyPr vert="horz" wrap="square" lIns="72000" tIns="45720" rIns="72000" bIns="45720" rtlCol="0">
                <a:spAutoFit/>
              </a:bodyPr>
              <a:lstStyle>
                <a:lvl1pPr marL="179388" indent="-179388" algn="l" defTabSz="914400" rtl="0" eaLnBrk="1" latinLnBrk="0" hangingPunct="1">
                  <a:spcBef>
                    <a:spcPts val="600"/>
                  </a:spcBef>
                  <a:spcAft>
                    <a:spcPts val="600"/>
                  </a:spcAft>
                  <a:buClr>
                    <a:schemeClr val="accent2"/>
                  </a:buClr>
                  <a:buFont typeface="Wingdings 2" pitchFamily="18" charset="2"/>
                  <a:buChar char="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9388" indent="-179388" algn="l" defTabSz="914400" rtl="0" eaLnBrk="1" latinLnBrk="0" hangingPunct="1">
                  <a:spcBef>
                    <a:spcPts val="0"/>
                  </a:spcBef>
                  <a:buClr>
                    <a:schemeClr val="tx1"/>
                  </a:buClr>
                  <a:buFont typeface="Wingdings 2" pitchFamily="18" charset="2"/>
                  <a:buChar char="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27063" indent="-179388" algn="l" defTabSz="914400" rtl="0" eaLnBrk="1" latinLnBrk="0" hangingPunct="1">
                  <a:spcBef>
                    <a:spcPts val="0"/>
                  </a:spcBef>
                  <a:buClr>
                    <a:schemeClr val="tx1"/>
                  </a:buClr>
                  <a:buFont typeface="Wingdings 2" pitchFamily="18" charset="2"/>
                  <a:buChar char="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179388" algn="l" defTabSz="914400" rtl="0" eaLnBrk="1" latinLnBrk="0" hangingPunct="1">
                  <a:spcBef>
                    <a:spcPts val="0"/>
                  </a:spcBef>
                  <a:buClr>
                    <a:schemeClr val="tx1"/>
                  </a:buClr>
                  <a:buFont typeface="Wingdings 2" pitchFamily="18" charset="2"/>
                  <a:buChar char="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24000" indent="-179388" algn="l" defTabSz="914400" rtl="0" eaLnBrk="1" latinLnBrk="0" hangingPunct="1">
                  <a:spcBef>
                    <a:spcPts val="0"/>
                  </a:spcBef>
                  <a:buClr>
                    <a:schemeClr val="tx1"/>
                  </a:buClr>
                  <a:buFont typeface="Wingdings 2" pitchFamily="18" charset="2"/>
                  <a:buChar char=""/>
                  <a:defRPr sz="16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7656" indent="0">
                  <a:spcBef>
                    <a:spcPts val="554"/>
                  </a:spcBef>
                  <a:buNone/>
                </a:pPr>
                <a:r>
                  <a:rPr lang="en-US" sz="1300" dirty="0">
                    <a:solidFill>
                      <a:srgbClr val="000000"/>
                    </a:solidFill>
                  </a:rPr>
                  <a:t>Risk of failure assessed by using:</a:t>
                </a:r>
              </a:p>
              <a:p>
                <a:pPr marL="511432" indent="-263776">
                  <a:spcBef>
                    <a:spcPts val="554"/>
                  </a:spcBef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rgbClr val="000000"/>
                    </a:solidFill>
                  </a:rPr>
                  <a:t>Spacecraft information (geometry, trajectory…)</a:t>
                </a:r>
              </a:p>
              <a:p>
                <a:pPr marL="511432" indent="-263776">
                  <a:spcBef>
                    <a:spcPts val="554"/>
                  </a:spcBef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rgbClr val="000000"/>
                    </a:solidFill>
                  </a:rPr>
                  <a:t>Ballistic limit equations (stablishing the failure criteria)</a:t>
                </a:r>
              </a:p>
              <a:p>
                <a:pPr marL="511432" indent="-263776">
                  <a:spcBef>
                    <a:spcPts val="554"/>
                  </a:spcBef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rgbClr val="000000"/>
                    </a:solidFill>
                  </a:rPr>
                  <a:t>Directional collision fluxes derived from MMOD models</a:t>
                </a:r>
              </a:p>
              <a:p>
                <a:pPr marL="511432" indent="-263776">
                  <a:spcBef>
                    <a:spcPts val="554"/>
                  </a:spcBef>
                  <a:buFont typeface="Arial" panose="020B0604020202020204" pitchFamily="34" charset="0"/>
                  <a:buChar char="•"/>
                </a:pPr>
                <a:endParaRPr lang="en-US" sz="1300" dirty="0">
                  <a:solidFill>
                    <a:srgbClr val="000000"/>
                  </a:solidFill>
                </a:endParaRPr>
              </a:p>
              <a:p>
                <a:pPr marL="247656" indent="0">
                  <a:spcBef>
                    <a:spcPts val="554"/>
                  </a:spcBef>
                  <a:buNone/>
                </a:pPr>
                <a:r>
                  <a:rPr lang="en-US" sz="1300" dirty="0">
                    <a:solidFill>
                      <a:srgbClr val="000000"/>
                    </a:solidFill>
                  </a:rPr>
                  <a:t>Measure of risk : Poisson statistics relations</a:t>
                </a:r>
              </a:p>
              <a:p>
                <a:pPr marL="247656" indent="0">
                  <a:spcBef>
                    <a:spcPts val="554"/>
                  </a:spcBef>
                  <a:buNone/>
                </a:pPr>
                <a:endParaRPr lang="en-US" sz="1300" dirty="0">
                  <a:solidFill>
                    <a:srgbClr val="000000"/>
                  </a:solidFill>
                </a:endParaRPr>
              </a:p>
              <a:p>
                <a:pPr marL="247656" indent="0" algn="ctr">
                  <a:spcBef>
                    <a:spcPts val="554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3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s-ES" sz="13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𝑁𝑖𝑚𝑝</m:t>
                        </m:r>
                      </m:sup>
                    </m:sSup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  →    </m:t>
                    </m:r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𝑃𝑁</m:t>
                    </m:r>
                    <m:r>
                      <m:rPr>
                        <m:sty m:val="p"/>
                      </m:rPr>
                      <a:rPr lang="es-ES" sz="1300" b="0" i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sz="13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𝑁𝑖𝑚𝑝</m:t>
                        </m:r>
                      </m:sup>
                    </m:sSup>
                  </m:oMath>
                </a14:m>
                <a:r>
                  <a:rPr lang="es-ES" sz="1300" dirty="0">
                    <a:solidFill>
                      <a:schemeClr val="tx1">
                        <a:lumMod val="50000"/>
                      </a:schemeClr>
                    </a:solidFill>
                    <a:effectLst/>
                  </a:rPr>
                  <a:t> </a:t>
                </a:r>
              </a:p>
              <a:p>
                <a:pPr marL="247656" indent="0" algn="ctr">
                  <a:spcBef>
                    <a:spcPts val="554"/>
                  </a:spcBef>
                  <a:buNone/>
                </a:pPr>
                <a:r>
                  <a:rPr lang="es-ES" sz="1300" dirty="0">
                    <a:solidFill>
                      <a:schemeClr val="tx1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3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13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𝑓𝑙𝑢𝑥</m:t>
                        </m:r>
                      </m:e>
                    </m:d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s-ES" sz="13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𝑎𝑟𝑒𝑎</m:t>
                        </m:r>
                      </m:e>
                    </m:d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GB" sz="13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GB" sz="1300" b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300" dirty="0" smtClean="0">
                    <a:solidFill>
                      <a:schemeClr val="tx1">
                        <a:lumMod val="50000"/>
                      </a:schemeClr>
                    </a:solidFill>
                    <a:effectLst/>
                  </a:rPr>
                  <a:t>)</a:t>
                </a:r>
              </a:p>
              <a:p>
                <a:pPr marL="511432" indent="-263776">
                  <a:spcBef>
                    <a:spcPts val="554"/>
                  </a:spcBef>
                  <a:buFont typeface="Arial" panose="020B0604020202020204" pitchFamily="34" charset="0"/>
                  <a:buChar char="•"/>
                </a:pPr>
                <a:r>
                  <a:rPr lang="en-US" sz="1300" dirty="0" smtClean="0">
                    <a:solidFill>
                      <a:srgbClr val="000000"/>
                    </a:solidFill>
                  </a:rPr>
                  <a:t>Link with MASTER?</a:t>
                </a:r>
                <a:endParaRPr lang="en-US" sz="13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3" name="Tex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99C82E-62A4-8F41-949C-81F5F9318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51" y="1703510"/>
                <a:ext cx="7776864" cy="3519874"/>
              </a:xfrm>
              <a:prstGeom prst="rect">
                <a:avLst/>
              </a:prstGeom>
              <a:blipFill rotWithShape="0">
                <a:blip r:embed="rId2"/>
                <a:stretch>
                  <a:fillRect t="-173" b="-5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7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4128">
            <a:off x="4445702" y="2095589"/>
            <a:ext cx="545274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370A0F08-AF9A-004D-8A7B-AD72880C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" y="1124744"/>
            <a:ext cx="8840367" cy="369332"/>
          </a:xfrm>
        </p:spPr>
        <p:txBody>
          <a:bodyPr/>
          <a:lstStyle/>
          <a:p>
            <a:r>
              <a:rPr lang="en-US" sz="1800" dirty="0" smtClean="0"/>
              <a:t>Link with MASTER: </a:t>
            </a:r>
            <a:r>
              <a:rPr lang="en-US" sz="1800" dirty="0" err="1" smtClean="0"/>
              <a:t>Sten</a:t>
            </a:r>
            <a:r>
              <a:rPr lang="en-US" sz="1800" dirty="0" err="1" smtClean="0"/>
              <a:t>vi</a:t>
            </a:r>
            <a:r>
              <a:rPr lang="en-US" sz="1800" dirty="0" smtClean="0"/>
              <a:t> files</a:t>
            </a:r>
            <a:endParaRPr lang="en-US" sz="1800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3618D038-0218-7347-9745-F9D617ADB11D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C99C82E-62A4-8F41-949C-81F5F93180F9}"/>
              </a:ext>
            </a:extLst>
          </p:cNvPr>
          <p:cNvSpPr txBox="1">
            <a:spLocks/>
          </p:cNvSpPr>
          <p:nvPr/>
        </p:nvSpPr>
        <p:spPr>
          <a:xfrm>
            <a:off x="185050" y="1703510"/>
            <a:ext cx="8779437" cy="4185761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6" indent="-285750">
              <a:spcBef>
                <a:spcPts val="554"/>
              </a:spcBef>
            </a:pPr>
            <a:r>
              <a:rPr lang="en-US" sz="1300" dirty="0" smtClean="0">
                <a:solidFill>
                  <a:srgbClr val="000000"/>
                </a:solidFill>
              </a:rPr>
              <a:t>First difficulty: how to define the BIN?</a:t>
            </a:r>
            <a:endParaRPr lang="en-US" sz="1300" dirty="0">
              <a:solidFill>
                <a:srgbClr val="000000"/>
              </a:solidFill>
            </a:endParaRP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#--------------------&lt; Definition of the output spectrum &gt;----------------------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#           Bin       Min       Max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AZIMUTH      18    -180.0     180.0     Azimuth   [</a:t>
            </a:r>
            <a:r>
              <a:rPr lang="en-US" sz="1300" dirty="0" err="1">
                <a:solidFill>
                  <a:srgbClr val="000000"/>
                </a:solidFill>
              </a:rPr>
              <a:t>deg</a:t>
            </a:r>
            <a:r>
              <a:rPr lang="en-US" sz="1300" dirty="0">
                <a:solidFill>
                  <a:srgbClr val="000000"/>
                </a:solidFill>
              </a:rPr>
              <a:t>]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ELEVATION    18     -90.0      90.0     Elevation [</a:t>
            </a:r>
            <a:r>
              <a:rPr lang="en-US" sz="1300" dirty="0" err="1">
                <a:solidFill>
                  <a:srgbClr val="000000"/>
                </a:solidFill>
              </a:rPr>
              <a:t>deg</a:t>
            </a:r>
            <a:r>
              <a:rPr lang="en-US" sz="1300" dirty="0">
                <a:solidFill>
                  <a:srgbClr val="000000"/>
                </a:solidFill>
              </a:rPr>
              <a:t>]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VELOCITY      2       0.5      20.5     Velocity  [km/s]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DIAMETER     40   0.1E-04   0.1E+02     Diameter  [m]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LATITUDE      1       0.0     360.0     Argument of True Latitude [</a:t>
            </a:r>
            <a:r>
              <a:rPr lang="en-US" sz="1300" dirty="0" err="1">
                <a:solidFill>
                  <a:srgbClr val="000000"/>
                </a:solidFill>
              </a:rPr>
              <a:t>deg</a:t>
            </a:r>
            <a:r>
              <a:rPr lang="en-US" sz="1300" dirty="0">
                <a:solidFill>
                  <a:srgbClr val="000000"/>
                </a:solidFill>
              </a:rPr>
              <a:t>]</a:t>
            </a:r>
          </a:p>
          <a:p>
            <a:pPr marL="247656" indent="0">
              <a:spcBef>
                <a:spcPts val="554"/>
              </a:spcBef>
              <a:buNone/>
            </a:pPr>
            <a:r>
              <a:rPr lang="en-US" sz="1300" dirty="0">
                <a:solidFill>
                  <a:srgbClr val="000000"/>
                </a:solidFill>
              </a:rPr>
              <a:t>DENSITY     200       0.0       5.0     Density   [g/cm^3</a:t>
            </a:r>
            <a:r>
              <a:rPr lang="en-US" sz="1300" dirty="0" smtClean="0">
                <a:solidFill>
                  <a:srgbClr val="000000"/>
                </a:solidFill>
              </a:rPr>
              <a:t>]</a:t>
            </a:r>
          </a:p>
          <a:p>
            <a:pPr marL="533406" indent="-285750">
              <a:spcBef>
                <a:spcPts val="554"/>
              </a:spcBef>
            </a:pPr>
            <a:r>
              <a:rPr lang="en-US" sz="1300" dirty="0" smtClean="0">
                <a:solidFill>
                  <a:srgbClr val="000000"/>
                </a:solidFill>
              </a:rPr>
              <a:t>How the link with the “different years scenarios” is performed?</a:t>
            </a:r>
          </a:p>
          <a:p>
            <a:pPr marL="533406" indent="-285750">
              <a:spcBef>
                <a:spcPts val="554"/>
              </a:spcBef>
            </a:pPr>
            <a:r>
              <a:rPr lang="en-US" sz="1300" dirty="0" err="1" smtClean="0">
                <a:solidFill>
                  <a:srgbClr val="000000"/>
                </a:solidFill>
              </a:rPr>
              <a:t>Stenvi</a:t>
            </a:r>
            <a:r>
              <a:rPr lang="en-US" sz="1300" dirty="0" smtClean="0">
                <a:solidFill>
                  <a:srgbClr val="000000"/>
                </a:solidFill>
              </a:rPr>
              <a:t> only provides Lower border and Uppers Borders, averaged in time</a:t>
            </a:r>
          </a:p>
          <a:p>
            <a:pPr marL="533406" indent="-285750">
              <a:spcBef>
                <a:spcPts val="554"/>
              </a:spcBef>
            </a:pPr>
            <a:r>
              <a:rPr lang="en-US" sz="1300" dirty="0" smtClean="0">
                <a:solidFill>
                  <a:srgbClr val="000000"/>
                </a:solidFill>
              </a:rPr>
              <a:t>Some information are lost afterwards in the simulation (exact distribution according to the particles sizes)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370A0F08-AF9A-004D-8A7B-AD72880C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" y="1124744"/>
            <a:ext cx="8840367" cy="369332"/>
          </a:xfrm>
        </p:spPr>
        <p:txBody>
          <a:bodyPr/>
          <a:lstStyle/>
          <a:p>
            <a:r>
              <a:rPr lang="en-US" sz="1800" dirty="0" smtClean="0"/>
              <a:t>Conclusion: open discussions</a:t>
            </a:r>
            <a:endParaRPr lang="en-US" sz="1800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3618D038-0218-7347-9745-F9D617ADB11D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BFE52EA1-0333-7A4E-8B89-97B5DDDD193A}"/>
              </a:ext>
            </a:extLst>
          </p:cNvPr>
          <p:cNvSpPr txBox="1">
            <a:spLocks/>
          </p:cNvSpPr>
          <p:nvPr/>
        </p:nvSpPr>
        <p:spPr>
          <a:xfrm>
            <a:off x="185050" y="1703510"/>
            <a:ext cx="8131365" cy="2875146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7656" indent="0">
              <a:spcBef>
                <a:spcPts val="554"/>
              </a:spcBef>
              <a:buNone/>
            </a:pPr>
            <a:r>
              <a:rPr lang="en-US" sz="1300" b="1" dirty="0">
                <a:solidFill>
                  <a:schemeClr val="accent2"/>
                </a:solidFill>
              </a:rPr>
              <a:t>Micrometeoroids and Debris assessment</a:t>
            </a:r>
          </a:p>
          <a:p>
            <a:pPr marL="511432" indent="-263776" algn="just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The</a:t>
            </a:r>
            <a:r>
              <a:rPr lang="en-US" sz="1300" b="1" dirty="0">
                <a:solidFill>
                  <a:srgbClr val="000000"/>
                </a:solidFill>
              </a:rPr>
              <a:t> use of MASTER 2009 is recommended </a:t>
            </a:r>
            <a:r>
              <a:rPr lang="en-US" sz="1300" dirty="0">
                <a:solidFill>
                  <a:srgbClr val="000000"/>
                </a:solidFill>
              </a:rPr>
              <a:t>until the MASTER 8 Divine-Staubach model patch is released and a more </a:t>
            </a:r>
            <a:r>
              <a:rPr lang="en-US" sz="1300" b="1" dirty="0">
                <a:solidFill>
                  <a:srgbClr val="000000"/>
                </a:solidFill>
              </a:rPr>
              <a:t>exhaustive investigation on the Grün model</a:t>
            </a:r>
            <a:r>
              <a:rPr lang="en-US" sz="1300" dirty="0">
                <a:solidFill>
                  <a:srgbClr val="000000"/>
                </a:solidFill>
              </a:rPr>
              <a:t> has been performed</a:t>
            </a:r>
          </a:p>
          <a:p>
            <a:pPr marL="959107" lvl="2" indent="-263776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An </a:t>
            </a:r>
            <a:r>
              <a:rPr lang="en-US" sz="1300" b="1" dirty="0">
                <a:solidFill>
                  <a:srgbClr val="000000"/>
                </a:solidFill>
              </a:rPr>
              <a:t>exchange with ESA/ESOC </a:t>
            </a:r>
            <a:r>
              <a:rPr lang="en-US" sz="1300" dirty="0">
                <a:solidFill>
                  <a:srgbClr val="000000"/>
                </a:solidFill>
              </a:rPr>
              <a:t>about the MASTER new version investigation was performed</a:t>
            </a:r>
          </a:p>
          <a:p>
            <a:pPr marL="959107" lvl="2" indent="-263776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The use of Grün model with </a:t>
            </a:r>
            <a:r>
              <a:rPr lang="en-US" sz="1300" b="1" dirty="0">
                <a:solidFill>
                  <a:srgbClr val="000000"/>
                </a:solidFill>
              </a:rPr>
              <a:t>Taylor distribution is </a:t>
            </a:r>
            <a:r>
              <a:rPr lang="en-US" sz="1300" b="1" dirty="0" smtClean="0">
                <a:solidFill>
                  <a:srgbClr val="000000"/>
                </a:solidFill>
              </a:rPr>
              <a:t>recommended</a:t>
            </a:r>
          </a:p>
          <a:p>
            <a:pPr marL="511432" lvl="1" indent="-263776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rgbClr val="000000"/>
                </a:solidFill>
              </a:rPr>
              <a:t>Why change of the MM models? Not stable in new MASTER</a:t>
            </a:r>
          </a:p>
          <a:p>
            <a:pPr marL="511432" lvl="1" indent="-263776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0000"/>
                </a:solidFill>
              </a:rPr>
              <a:t>Use of new orbits such as Lagrange Points, exploration… </a:t>
            </a:r>
            <a:r>
              <a:rPr lang="en-US" sz="1300" b="1" dirty="0" smtClean="0">
                <a:solidFill>
                  <a:srgbClr val="000000"/>
                </a:solidFill>
              </a:rPr>
              <a:t>How reliable is the tool? Limitations?</a:t>
            </a:r>
            <a:endParaRPr lang="en-US" sz="1300" b="1" dirty="0">
              <a:solidFill>
                <a:srgbClr val="000000"/>
              </a:solidFill>
            </a:endParaRPr>
          </a:p>
          <a:p>
            <a:pPr marL="959107" lvl="2" indent="-263776" algn="just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300" b="1" dirty="0">
              <a:solidFill>
                <a:srgbClr val="000000"/>
              </a:solidFill>
            </a:endParaRPr>
          </a:p>
          <a:p>
            <a:pPr marL="247656" indent="0" algn="just">
              <a:spcBef>
                <a:spcPts val="554"/>
              </a:spcBef>
              <a:buNone/>
            </a:pPr>
            <a:r>
              <a:rPr lang="en-US" sz="1300" b="1" dirty="0" smtClean="0">
                <a:solidFill>
                  <a:schemeClr val="accent2"/>
                </a:solidFill>
              </a:rPr>
              <a:t>Link with Systema: STENVI files, open for discussions</a:t>
            </a:r>
            <a:endParaRPr lang="en-US" sz="1300" b="1" dirty="0">
              <a:solidFill>
                <a:schemeClr val="accent2"/>
              </a:solidFill>
            </a:endParaRPr>
          </a:p>
          <a:p>
            <a:pPr marL="533406" indent="-285750">
              <a:spcBef>
                <a:spcPts val="554"/>
              </a:spcBef>
            </a:pPr>
            <a:r>
              <a:rPr lang="en-US" sz="1300" dirty="0" smtClean="0">
                <a:solidFill>
                  <a:srgbClr val="000000"/>
                </a:solidFill>
              </a:rPr>
              <a:t>Some questions remains open: different </a:t>
            </a:r>
            <a:r>
              <a:rPr lang="en-US" sz="1300" dirty="0">
                <a:solidFill>
                  <a:srgbClr val="000000"/>
                </a:solidFill>
              </a:rPr>
              <a:t>years </a:t>
            </a:r>
            <a:r>
              <a:rPr lang="en-US" sz="1300" dirty="0" smtClean="0">
                <a:solidFill>
                  <a:srgbClr val="000000"/>
                </a:solidFill>
              </a:rPr>
              <a:t>scenarios, averaged values, information lost later</a:t>
            </a:r>
          </a:p>
        </p:txBody>
      </p:sp>
    </p:spTree>
    <p:extLst>
      <p:ext uri="{BB962C8B-B14F-4D97-AF65-F5344CB8AC3E}">
        <p14:creationId xmlns:p14="http://schemas.microsoft.com/office/powerpoint/2010/main" val="18997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85051" y="332656"/>
            <a:ext cx="5256585" cy="348109"/>
          </a:xfrm>
        </p:spPr>
        <p:txBody>
          <a:bodyPr/>
          <a:lstStyle/>
          <a:p>
            <a:r>
              <a:rPr lang="en-US" sz="1662" dirty="0"/>
              <a:t>Overview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051" y="1123667"/>
            <a:ext cx="8640434" cy="461665"/>
          </a:xfrm>
        </p:spPr>
        <p:txBody>
          <a:bodyPr/>
          <a:lstStyle/>
          <a:p>
            <a:pPr algn="ctr"/>
            <a:r>
              <a:rPr lang="en-US" dirty="0"/>
              <a:t>Overview: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1" name="Textplatzhalter 10"/>
          <p:cNvSpPr txBox="1">
            <a:spLocks/>
          </p:cNvSpPr>
          <p:nvPr/>
        </p:nvSpPr>
        <p:spPr bwMode="auto">
          <a:xfrm>
            <a:off x="450927" y="1729391"/>
            <a:ext cx="7505449" cy="28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462" tIns="42203" rIns="66462" bIns="42203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286" indent="-369286">
              <a:buFont typeface="+mj-lt"/>
              <a:buAutoNum type="romanUcPeriod"/>
            </a:pPr>
            <a:r>
              <a:rPr lang="en-GB" dirty="0" smtClean="0">
                <a:solidFill>
                  <a:srgbClr val="000000"/>
                </a:solidFill>
              </a:rPr>
              <a:t>MMOD Assessment process by OHB:</a:t>
            </a:r>
          </a:p>
          <a:p>
            <a:pPr marL="637574" lvl="1" indent="-369286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Project needs</a:t>
            </a:r>
          </a:p>
          <a:p>
            <a:pPr marL="637574" lvl="1" indent="-369286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General MMOD Analysis process</a:t>
            </a:r>
          </a:p>
          <a:p>
            <a:pPr marL="637574" lvl="1" indent="-369286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Detailed MMOD Analysis methodology</a:t>
            </a:r>
            <a:endParaRPr lang="en-GB" dirty="0">
              <a:solidFill>
                <a:srgbClr val="000000"/>
              </a:solidFill>
            </a:endParaRPr>
          </a:p>
          <a:p>
            <a:pPr marL="369286" indent="-369286">
              <a:buFont typeface="+mj-lt"/>
              <a:buAutoNum type="romanUcPeriod" startAt="2"/>
            </a:pPr>
            <a:r>
              <a:rPr lang="en-GB" dirty="0" smtClean="0">
                <a:solidFill>
                  <a:srgbClr val="000000"/>
                </a:solidFill>
              </a:rPr>
              <a:t>MMOD Modelling</a:t>
            </a:r>
            <a:endParaRPr lang="en-GB" dirty="0">
              <a:solidFill>
                <a:srgbClr val="000000"/>
              </a:solidFill>
            </a:endParaRPr>
          </a:p>
          <a:p>
            <a:pPr marL="482124" lvl="1" indent="-316531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Master </a:t>
            </a:r>
            <a:r>
              <a:rPr lang="en-GB" dirty="0">
                <a:solidFill>
                  <a:srgbClr val="000000"/>
                </a:solidFill>
              </a:rPr>
              <a:t>use and </a:t>
            </a:r>
            <a:r>
              <a:rPr lang="en-GB" dirty="0" smtClean="0">
                <a:solidFill>
                  <a:srgbClr val="000000"/>
                </a:solidFill>
              </a:rPr>
              <a:t>comparison </a:t>
            </a:r>
            <a:r>
              <a:rPr lang="en-GB" dirty="0" smtClean="0">
                <a:solidFill>
                  <a:srgbClr val="000000"/>
                </a:solidFill>
              </a:rPr>
              <a:t>M2009 vs M8 outcome </a:t>
            </a:r>
          </a:p>
          <a:p>
            <a:pPr marL="482124" lvl="1" indent="-316531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Connection to Systema (</a:t>
            </a:r>
            <a:r>
              <a:rPr lang="en-GB" dirty="0" err="1" smtClean="0">
                <a:solidFill>
                  <a:srgbClr val="000000"/>
                </a:solidFill>
              </a:rPr>
              <a:t>stenvi</a:t>
            </a:r>
            <a:r>
              <a:rPr lang="en-GB" dirty="0" smtClean="0">
                <a:solidFill>
                  <a:srgbClr val="000000"/>
                </a:solidFill>
              </a:rPr>
              <a:t> files)</a:t>
            </a:r>
            <a:endParaRPr lang="en-GB" dirty="0">
              <a:solidFill>
                <a:srgbClr val="000000"/>
              </a:solidFill>
            </a:endParaRPr>
          </a:p>
          <a:p>
            <a:pPr marL="213836" indent="-316531">
              <a:buFont typeface="+mj-lt"/>
              <a:buAutoNum type="romanUcPeriod" startAt="2"/>
            </a:pPr>
            <a:r>
              <a:rPr lang="en-GB" dirty="0" smtClean="0">
                <a:solidFill>
                  <a:srgbClr val="000000"/>
                </a:solidFill>
              </a:rPr>
              <a:t>Conclusion</a:t>
            </a:r>
            <a:r>
              <a:rPr lang="en-GB" dirty="0">
                <a:solidFill>
                  <a:srgbClr val="000000"/>
                </a:solidFill>
              </a:rPr>
              <a:t>: </a:t>
            </a:r>
            <a:r>
              <a:rPr lang="en-GB" dirty="0" smtClean="0">
                <a:solidFill>
                  <a:srgbClr val="000000"/>
                </a:solidFill>
              </a:rPr>
              <a:t>open discussion </a:t>
            </a:r>
          </a:p>
          <a:p>
            <a:pPr marL="508493" lvl="1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MM </a:t>
            </a:r>
            <a:r>
              <a:rPr lang="en-GB" dirty="0">
                <a:solidFill>
                  <a:srgbClr val="000000"/>
                </a:solidFill>
              </a:rPr>
              <a:t>models change? Why? [Results are </a:t>
            </a:r>
            <a:r>
              <a:rPr lang="en-GB" dirty="0" smtClean="0">
                <a:solidFill>
                  <a:srgbClr val="000000"/>
                </a:solidFill>
              </a:rPr>
              <a:t>weirder in new MASTER]</a:t>
            </a:r>
            <a:endParaRPr lang="en-GB" dirty="0" smtClean="0">
              <a:solidFill>
                <a:srgbClr val="000000"/>
              </a:solidFill>
            </a:endParaRPr>
          </a:p>
          <a:p>
            <a:pPr marL="508493" lvl="1" indent="-342900"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New </a:t>
            </a:r>
            <a:r>
              <a:rPr lang="en-GB" dirty="0" err="1" smtClean="0">
                <a:solidFill>
                  <a:srgbClr val="000000"/>
                </a:solidFill>
              </a:rPr>
              <a:t>Stenvi</a:t>
            </a:r>
            <a:r>
              <a:rPr lang="en-GB" dirty="0" smtClean="0">
                <a:solidFill>
                  <a:srgbClr val="000000"/>
                </a:solidFill>
              </a:rPr>
              <a:t> file format?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41"/>
    </mc:Choice>
    <mc:Fallback xmlns="">
      <p:transition spd="slow" advTm="700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Modelling &amp; Analysis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31" y="954214"/>
            <a:ext cx="8840367" cy="461665"/>
          </a:xfrm>
        </p:spPr>
        <p:txBody>
          <a:bodyPr/>
          <a:lstStyle/>
          <a:p>
            <a:pPr>
              <a:spcBef>
                <a:spcPts val="554"/>
              </a:spcBef>
            </a:pPr>
            <a:r>
              <a:rPr lang="en-US" dirty="0" smtClean="0"/>
              <a:t>Project needs:</a:t>
            </a:r>
            <a:endParaRPr lang="en-US" sz="147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5051" y="1501505"/>
            <a:ext cx="7776864" cy="4108817"/>
          </a:xfrm>
          <a:prstGeom prst="rect">
            <a:avLst/>
          </a:prstGeom>
        </p:spPr>
        <p:txBody>
          <a:bodyPr/>
          <a:lstStyle/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OHB variety of missions: LEO, MEO, GEO, Exploration. Needs to study several MMOD environment and not only one type</a:t>
            </a:r>
            <a:endParaRPr lang="en-GB" sz="1400" dirty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LEO: 2 Observation satellites + CO2M</a:t>
            </a: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MEO: Galileo first generation satellites</a:t>
            </a: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GEO: Telecommunication satellites (H2SAT, Electra –orbit raising-) + Scientific (MTG)</a:t>
            </a: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Exploration: Plato, HERA</a:t>
            </a: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</a:endParaRPr>
          </a:p>
          <a:p>
            <a:pPr marL="711451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3555340"/>
            <a:ext cx="4773488" cy="1678661"/>
            <a:chOff x="4303647" y="3573016"/>
            <a:chExt cx="4773488" cy="1678661"/>
          </a:xfrm>
        </p:grpSpPr>
        <p:sp>
          <p:nvSpPr>
            <p:cNvPr id="22" name="Rectangle 21"/>
            <p:cNvSpPr/>
            <p:nvPr/>
          </p:nvSpPr>
          <p:spPr>
            <a:xfrm>
              <a:off x="5344386" y="5053855"/>
              <a:ext cx="789620" cy="1978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3" y="3627348"/>
              <a:ext cx="2225292" cy="162432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647" y="3573016"/>
              <a:ext cx="2225293" cy="162432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116910" y="3878804"/>
              <a:ext cx="782385" cy="4479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LEO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23410" y="3883851"/>
              <a:ext cx="172355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GEO</a:t>
              </a:r>
              <a:endPara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086" y="3226214"/>
            <a:ext cx="3030130" cy="178817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87000" y="2777208"/>
            <a:ext cx="1657825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Exploration</a:t>
            </a:r>
            <a:endParaRPr lang="en-US" sz="23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53" y="4948193"/>
            <a:ext cx="3039163" cy="152616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707904" y="5690807"/>
            <a:ext cx="2260555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Lagrange L3 =&gt;</a:t>
            </a:r>
            <a:endParaRPr lang="en-US" sz="23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852" y="55324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776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Project have specific </a:t>
            </a:r>
            <a:r>
              <a:rPr lang="en-GB" sz="1400" dirty="0" smtClean="0">
                <a:solidFill>
                  <a:srgbClr val="000000"/>
                </a:solidFill>
              </a:rPr>
              <a:t>needs for </a:t>
            </a:r>
            <a:r>
              <a:rPr lang="en-GB" sz="1400" dirty="0">
                <a:solidFill>
                  <a:srgbClr val="000000"/>
                </a:solidFill>
              </a:rPr>
              <a:t>units or the whole </a:t>
            </a:r>
            <a:r>
              <a:rPr lang="en-GB" sz="1400" dirty="0" smtClean="0">
                <a:solidFill>
                  <a:srgbClr val="000000"/>
                </a:solidFill>
              </a:rPr>
              <a:t>satellite, to assess the PNF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Modelling &amp; Analysis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31" y="954214"/>
            <a:ext cx="8840367" cy="461665"/>
          </a:xfrm>
        </p:spPr>
        <p:txBody>
          <a:bodyPr/>
          <a:lstStyle/>
          <a:p>
            <a:pPr>
              <a:spcBef>
                <a:spcPts val="554"/>
              </a:spcBef>
            </a:pPr>
            <a:r>
              <a:rPr lang="en-US" dirty="0" smtClean="0"/>
              <a:t>MMOD Analysis </a:t>
            </a:r>
            <a:r>
              <a:rPr lang="en-US" dirty="0" smtClean="0"/>
              <a:t>process</a:t>
            </a:r>
            <a:r>
              <a:rPr lang="en-US" dirty="0" smtClean="0"/>
              <a:t>:</a:t>
            </a:r>
            <a:endParaRPr lang="en-US" sz="1477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85051" y="1501505"/>
            <a:ext cx="7776864" cy="1463122"/>
          </a:xfrm>
          <a:prstGeom prst="rect">
            <a:avLst/>
          </a:prstGeom>
        </p:spPr>
        <p:txBody>
          <a:bodyPr/>
          <a:lstStyle/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Goal: </a:t>
            </a:r>
            <a:r>
              <a:rPr lang="en-GB" sz="1400" dirty="0">
                <a:solidFill>
                  <a:srgbClr val="000000"/>
                </a:solidFill>
              </a:rPr>
              <a:t>check if the design is correct with regard of the studied </a:t>
            </a:r>
            <a:r>
              <a:rPr lang="en-GB" sz="1400" dirty="0">
                <a:solidFill>
                  <a:srgbClr val="000000"/>
                </a:solidFill>
              </a:rPr>
              <a:t>subject</a:t>
            </a:r>
          </a:p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These types of environment analysis interact with several disciplines: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Design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Thermal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Materials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Mission definition (orbit + Environment)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 bwMode="auto">
          <a:xfrm>
            <a:off x="118583" y="3690823"/>
            <a:ext cx="2487669" cy="24389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462" tIns="42203" rIns="66462" bIns="42203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Design: geometry STEP file</a:t>
            </a:r>
          </a:p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Thermal: simplified list</a:t>
            </a:r>
          </a:p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Materials: list with appropriate properties for the study</a:t>
            </a:r>
          </a:p>
          <a:p>
            <a:pPr marL="181712" indent="-263776"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Mission definition: </a:t>
            </a:r>
          </a:p>
          <a:p>
            <a:pPr marL="429369" lvl="1" indent="-263776">
              <a:buFont typeface="Arial" panose="020B0604020202020204" pitchFamily="34" charset="0"/>
              <a:buChar char="•"/>
            </a:pPr>
            <a:r>
              <a:rPr lang="de-DE" sz="1108" dirty="0">
                <a:solidFill>
                  <a:srgbClr val="000000"/>
                </a:solidFill>
              </a:rPr>
              <a:t>Orbit: </a:t>
            </a:r>
            <a:endParaRPr lang="de-DE" sz="1108" dirty="0">
              <a:solidFill>
                <a:srgbClr val="000000"/>
              </a:solidFill>
            </a:endParaRPr>
          </a:p>
          <a:p>
            <a:pPr marL="760554" lvl="2" indent="-263776">
              <a:buFont typeface="Arial" panose="020B0604020202020204" pitchFamily="34" charset="0"/>
              <a:buChar char="•"/>
            </a:pPr>
            <a:r>
              <a:rPr lang="de-DE" sz="1108" dirty="0">
                <a:solidFill>
                  <a:srgbClr val="000000"/>
                </a:solidFill>
              </a:rPr>
              <a:t>altitude </a:t>
            </a:r>
            <a:r>
              <a:rPr lang="de-DE" sz="1108" dirty="0">
                <a:solidFill>
                  <a:srgbClr val="000000"/>
                </a:solidFill>
              </a:rPr>
              <a:t>and </a:t>
            </a:r>
            <a:r>
              <a:rPr lang="de-DE" sz="1108" dirty="0">
                <a:solidFill>
                  <a:srgbClr val="000000"/>
                </a:solidFill>
              </a:rPr>
              <a:t>latitude</a:t>
            </a:r>
          </a:p>
          <a:p>
            <a:pPr marL="760554" lvl="2" indent="-263776">
              <a:buFont typeface="Arial" panose="020B0604020202020204" pitchFamily="34" charset="0"/>
              <a:buChar char="•"/>
            </a:pPr>
            <a:r>
              <a:rPr lang="de-DE" sz="1108" dirty="0">
                <a:solidFill>
                  <a:srgbClr val="000000"/>
                </a:solidFill>
              </a:rPr>
              <a:t>Local time and </a:t>
            </a:r>
            <a:r>
              <a:rPr lang="de-DE" sz="1108" dirty="0">
                <a:solidFill>
                  <a:srgbClr val="000000"/>
                </a:solidFill>
              </a:rPr>
              <a:t>season</a:t>
            </a:r>
            <a:endParaRPr lang="de-DE" sz="1108" dirty="0">
              <a:solidFill>
                <a:srgbClr val="000000"/>
              </a:solidFill>
            </a:endParaRPr>
          </a:p>
          <a:p>
            <a:pPr marL="429369" lvl="1" indent="-263776">
              <a:buFont typeface="Arial" panose="020B0604020202020204" pitchFamily="34" charset="0"/>
              <a:buChar char="•"/>
            </a:pPr>
            <a:r>
              <a:rPr lang="de-DE" sz="1108" dirty="0">
                <a:solidFill>
                  <a:srgbClr val="000000"/>
                </a:solidFill>
              </a:rPr>
              <a:t>Environment:</a:t>
            </a:r>
          </a:p>
          <a:p>
            <a:pPr marL="760554" lvl="2" indent="-263776">
              <a:buFont typeface="Arial" panose="020B0604020202020204" pitchFamily="34" charset="0"/>
              <a:buChar char="•"/>
            </a:pPr>
            <a:r>
              <a:rPr lang="de-DE" sz="1108" dirty="0" smtClean="0">
                <a:solidFill>
                  <a:srgbClr val="000000"/>
                </a:solidFill>
              </a:rPr>
              <a:t>MM </a:t>
            </a:r>
            <a:r>
              <a:rPr lang="de-DE" sz="1108" dirty="0" err="1" smtClean="0">
                <a:solidFill>
                  <a:srgbClr val="000000"/>
                </a:solidFill>
              </a:rPr>
              <a:t>models</a:t>
            </a:r>
            <a:endParaRPr lang="de-DE" sz="1108" dirty="0" smtClean="0">
              <a:solidFill>
                <a:srgbClr val="000000"/>
              </a:solidFill>
            </a:endParaRPr>
          </a:p>
          <a:p>
            <a:pPr marL="760554" lvl="2" indent="-263776">
              <a:buFont typeface="Arial" panose="020B0604020202020204" pitchFamily="34" charset="0"/>
              <a:buChar char="•"/>
            </a:pPr>
            <a:r>
              <a:rPr lang="fr-FR" sz="1108" dirty="0" err="1" smtClean="0">
                <a:solidFill>
                  <a:srgbClr val="000000"/>
                </a:solidFill>
              </a:rPr>
              <a:t>Manmade</a:t>
            </a:r>
            <a:r>
              <a:rPr lang="fr-FR" sz="1108" dirty="0" smtClean="0">
                <a:solidFill>
                  <a:srgbClr val="000000"/>
                </a:solidFill>
              </a:rPr>
              <a:t> </a:t>
            </a:r>
            <a:r>
              <a:rPr lang="fr-FR" sz="1108" dirty="0" err="1" smtClean="0">
                <a:solidFill>
                  <a:srgbClr val="000000"/>
                </a:solidFill>
              </a:rPr>
              <a:t>debris</a:t>
            </a:r>
            <a:r>
              <a:rPr lang="fr-FR" sz="1108" dirty="0" smtClean="0">
                <a:solidFill>
                  <a:srgbClr val="000000"/>
                </a:solidFill>
              </a:rPr>
              <a:t> </a:t>
            </a:r>
          </a:p>
          <a:p>
            <a:pPr marL="760554" lvl="2" indent="-263776">
              <a:buFont typeface="Arial" panose="020B0604020202020204" pitchFamily="34" charset="0"/>
              <a:buChar char="•"/>
            </a:pPr>
            <a:r>
              <a:rPr lang="fr-FR" sz="1108" dirty="0" smtClean="0">
                <a:solidFill>
                  <a:srgbClr val="000000"/>
                </a:solidFill>
              </a:rPr>
              <a:t>STENVI Files</a:t>
            </a:r>
            <a:endParaRPr lang="en-GB" sz="1108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3067" y="2289715"/>
            <a:ext cx="4572000" cy="1184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776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Interactions in two directions: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Defining the analysis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Flowing the outputs to the impacted subsystems</a:t>
            </a:r>
          </a:p>
          <a:p>
            <a:pPr marL="511432" lvl="1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Loop if analysis show a design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281" y="3362532"/>
            <a:ext cx="70243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77" dirty="0">
                <a:solidFill>
                  <a:srgbClr val="000000"/>
                </a:solidFill>
              </a:rPr>
              <a:t>Inputs</a:t>
            </a:r>
            <a:endParaRPr lang="fr-FR" sz="1477" dirty="0">
              <a:solidFill>
                <a:srgbClr val="000000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3176153" y="3696549"/>
            <a:ext cx="3052610" cy="174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462" tIns="42203" rIns="66462" bIns="42203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Implementation into model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Meshing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Mission and Environment definition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Numerical assessment</a:t>
            </a:r>
          </a:p>
          <a:p>
            <a:pPr marL="405922" lvl="1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dirty="0">
                <a:solidFill>
                  <a:srgbClr val="000000"/>
                </a:solidFill>
              </a:rPr>
              <a:t>Ray-tracing</a:t>
            </a:r>
          </a:p>
          <a:p>
            <a:pPr marL="405922" lvl="1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dirty="0">
                <a:solidFill>
                  <a:srgbClr val="000000"/>
                </a:solidFill>
              </a:rPr>
              <a:t>Surfaces orientation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Sufficient iterations for confidence in 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5799" y="3384039"/>
            <a:ext cx="889987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77" dirty="0">
                <a:solidFill>
                  <a:srgbClr val="000000"/>
                </a:solidFill>
              </a:rPr>
              <a:t>Analysis</a:t>
            </a:r>
            <a:endParaRPr lang="fr-FR" sz="1477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4223" y="3347609"/>
            <a:ext cx="816249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77" dirty="0">
                <a:solidFill>
                  <a:srgbClr val="000000"/>
                </a:solidFill>
              </a:rPr>
              <a:t>Results</a:t>
            </a:r>
            <a:endParaRPr lang="fr-FR" sz="1477" dirty="0">
              <a:solidFill>
                <a:srgbClr val="000000"/>
              </a:solidFill>
            </a:endParaRPr>
          </a:p>
        </p:txBody>
      </p:sp>
      <p:sp>
        <p:nvSpPr>
          <p:cNvPr id="19" name="Text Placeholder 3"/>
          <p:cNvSpPr txBox="1">
            <a:spLocks/>
          </p:cNvSpPr>
          <p:nvPr/>
        </p:nvSpPr>
        <p:spPr bwMode="auto">
          <a:xfrm>
            <a:off x="6569213" y="3712815"/>
            <a:ext cx="2403995" cy="18339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6462" tIns="42203" rIns="66462" bIns="42203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defRPr sz="16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q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Results adapted to project needs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Comparison with requirements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Check if analysis too conservative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Identification of possible </a:t>
            </a:r>
            <a:r>
              <a:rPr lang="en-GB" sz="1108" b="0" dirty="0">
                <a:solidFill>
                  <a:srgbClr val="000000"/>
                </a:solidFill>
              </a:rPr>
              <a:t>problems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New loops if necessary</a:t>
            </a:r>
          </a:p>
          <a:p>
            <a:pPr marL="158265" indent="-158265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GB" sz="1108" b="0" dirty="0">
                <a:solidFill>
                  <a:srgbClr val="000000"/>
                </a:solidFill>
              </a:rPr>
              <a:t>PPT for intermediate results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625326" y="4529607"/>
            <a:ext cx="531751" cy="265876"/>
          </a:xfrm>
          <a:prstGeom prst="right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92" dirty="0" err="1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6280639" y="4457027"/>
            <a:ext cx="283510" cy="265876"/>
          </a:xfrm>
          <a:prstGeom prst="right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92" dirty="0" err="1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>
            <a:off x="4453418" y="5449099"/>
            <a:ext cx="2592059" cy="527485"/>
          </a:xfrm>
          <a:prstGeom prst="curvedDownArrow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92" dirty="0" err="1">
              <a:solidFill>
                <a:schemeClr val="tx1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</p:spTree>
    <p:extLst>
      <p:ext uri="{BB962C8B-B14F-4D97-AF65-F5344CB8AC3E}">
        <p14:creationId xmlns:p14="http://schemas.microsoft.com/office/powerpoint/2010/main" val="40777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137" y="1124744"/>
            <a:ext cx="8840367" cy="369332"/>
          </a:xfrm>
        </p:spPr>
        <p:txBody>
          <a:bodyPr/>
          <a:lstStyle/>
          <a:p>
            <a:r>
              <a:rPr lang="en-US" sz="1800" dirty="0" smtClean="0"/>
              <a:t>MMOD </a:t>
            </a:r>
            <a:r>
              <a:rPr lang="en-US" sz="1800" dirty="0"/>
              <a:t>Analysis Methodology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3043" y="1670021"/>
            <a:ext cx="8995461" cy="4478149"/>
          </a:xfrm>
          <a:prstGeom prst="rect">
            <a:avLst/>
          </a:prstGeom>
        </p:spPr>
        <p:txBody>
          <a:bodyPr/>
          <a:lstStyle/>
          <a:p>
            <a:pPr marL="419106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Depending</a:t>
            </a:r>
            <a:r>
              <a:rPr lang="fr-FR" sz="1400" dirty="0" smtClean="0">
                <a:solidFill>
                  <a:srgbClr val="000000"/>
                </a:solidFill>
              </a:rPr>
              <a:t> on the </a:t>
            </a:r>
            <a:r>
              <a:rPr lang="fr-FR" sz="1400" dirty="0" err="1" smtClean="0">
                <a:solidFill>
                  <a:srgbClr val="000000"/>
                </a:solidFill>
              </a:rPr>
              <a:t>project</a:t>
            </a:r>
            <a:r>
              <a:rPr lang="fr-FR" sz="1400" dirty="0" smtClean="0">
                <a:solidFill>
                  <a:srgbClr val="000000"/>
                </a:solidFill>
              </a:rPr>
              <a:t> state: PDR or CDR, </a:t>
            </a:r>
            <a:r>
              <a:rPr lang="fr-FR" sz="1400" dirty="0" err="1" smtClean="0">
                <a:solidFill>
                  <a:srgbClr val="000000"/>
                </a:solidFill>
              </a:rPr>
              <a:t>we</a:t>
            </a:r>
            <a:r>
              <a:rPr lang="fr-FR" sz="1400" dirty="0" smtClean="0">
                <a:solidFill>
                  <a:srgbClr val="000000"/>
                </a:solidFill>
              </a:rPr>
              <a:t> go more in </a:t>
            </a:r>
            <a:r>
              <a:rPr lang="fr-FR" sz="1400" dirty="0" err="1" smtClean="0">
                <a:solidFill>
                  <a:srgbClr val="000000"/>
                </a:solidFill>
              </a:rPr>
              <a:t>details</a:t>
            </a:r>
            <a:r>
              <a:rPr lang="fr-FR" sz="1400" dirty="0" smtClean="0">
                <a:solidFill>
                  <a:srgbClr val="000000"/>
                </a:solidFill>
              </a:rPr>
              <a:t> if </a:t>
            </a:r>
            <a:r>
              <a:rPr lang="fr-FR" sz="1400" dirty="0" err="1" smtClean="0">
                <a:solidFill>
                  <a:srgbClr val="000000"/>
                </a:solidFill>
              </a:rPr>
              <a:t>needed</a:t>
            </a:r>
            <a:endParaRPr lang="fr-FR" sz="1400" dirty="0" smtClean="0">
              <a:solidFill>
                <a:srgbClr val="000000"/>
              </a:solidFill>
            </a:endParaRPr>
          </a:p>
          <a:p>
            <a:pPr marL="419106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Simplified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process</a:t>
            </a:r>
            <a:r>
              <a:rPr lang="fr-FR" sz="1400" dirty="0" smtClean="0">
                <a:solidFill>
                  <a:srgbClr val="000000"/>
                </a:solidFill>
              </a:rPr>
              <a:t> at </a:t>
            </a:r>
            <a:r>
              <a:rPr lang="fr-FR" sz="1400" dirty="0" err="1" smtClean="0">
                <a:solidFill>
                  <a:srgbClr val="000000"/>
                </a:solidFill>
              </a:rPr>
              <a:t>early</a:t>
            </a:r>
            <a:r>
              <a:rPr lang="fr-FR" sz="1400" dirty="0" smtClean="0">
                <a:solidFill>
                  <a:srgbClr val="000000"/>
                </a:solidFill>
              </a:rPr>
              <a:t> satellites stages: « MASTER + EXCEL »</a:t>
            </a:r>
          </a:p>
          <a:p>
            <a:pPr marL="866781" lvl="2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Define</a:t>
            </a:r>
            <a:r>
              <a:rPr lang="fr-FR" sz="1400" dirty="0" smtClean="0">
                <a:solidFill>
                  <a:srgbClr val="000000"/>
                </a:solidFill>
              </a:rPr>
              <a:t> Environnement </a:t>
            </a:r>
            <a:r>
              <a:rPr lang="fr-FR" sz="1400" dirty="0" err="1" smtClean="0">
                <a:solidFill>
                  <a:srgbClr val="000000"/>
                </a:solidFill>
              </a:rPr>
              <a:t>with</a:t>
            </a:r>
            <a:r>
              <a:rPr lang="fr-FR" sz="1400" dirty="0" smtClean="0">
                <a:solidFill>
                  <a:srgbClr val="000000"/>
                </a:solidFill>
              </a:rPr>
              <a:t> MASTER</a:t>
            </a:r>
          </a:p>
          <a:p>
            <a:pPr marL="866781" lvl="2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Load</a:t>
            </a:r>
            <a:r>
              <a:rPr lang="fr-FR" sz="1400" dirty="0" smtClean="0">
                <a:solidFill>
                  <a:srgbClr val="000000"/>
                </a:solidFill>
              </a:rPr>
              <a:t> MASTER </a:t>
            </a:r>
            <a:r>
              <a:rPr lang="fr-FR" sz="1400" dirty="0" err="1" smtClean="0">
                <a:solidFill>
                  <a:srgbClr val="000000"/>
                </a:solidFill>
              </a:rPr>
              <a:t>ouput</a:t>
            </a:r>
            <a:r>
              <a:rPr lang="fr-FR" sz="1400" dirty="0" smtClean="0">
                <a:solidFill>
                  <a:srgbClr val="000000"/>
                </a:solidFill>
              </a:rPr>
              <a:t> file in </a:t>
            </a:r>
            <a:r>
              <a:rPr lang="fr-FR" sz="1400" dirty="0" err="1" smtClean="0">
                <a:solidFill>
                  <a:srgbClr val="000000"/>
                </a:solidFill>
              </a:rPr>
              <a:t>our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own</a:t>
            </a:r>
            <a:r>
              <a:rPr lang="fr-FR" sz="1400" dirty="0" smtClean="0">
                <a:solidFill>
                  <a:srgbClr val="000000"/>
                </a:solidFill>
              </a:rPr>
              <a:t> Excel </a:t>
            </a:r>
            <a:r>
              <a:rPr lang="fr-FR" sz="1400" dirty="0" err="1" smtClean="0">
                <a:solidFill>
                  <a:srgbClr val="000000"/>
                </a:solidFill>
              </a:rPr>
              <a:t>tool</a:t>
            </a:r>
            <a:endParaRPr lang="fr-FR" sz="1400" dirty="0" smtClean="0">
              <a:solidFill>
                <a:srgbClr val="000000"/>
              </a:solidFill>
            </a:endParaRPr>
          </a:p>
          <a:p>
            <a:pPr marL="866781" lvl="2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Make</a:t>
            </a:r>
            <a:r>
              <a:rPr lang="fr-FR" sz="1400" dirty="0" smtClean="0">
                <a:solidFill>
                  <a:srgbClr val="000000"/>
                </a:solidFill>
              </a:rPr>
              <a:t> a first </a:t>
            </a:r>
            <a:r>
              <a:rPr lang="fr-FR" sz="1400" dirty="0" err="1" smtClean="0">
                <a:solidFill>
                  <a:srgbClr val="000000"/>
                </a:solidFill>
              </a:rPr>
              <a:t>assessement</a:t>
            </a:r>
            <a:r>
              <a:rPr lang="fr-FR" sz="1400" dirty="0" smtClean="0">
                <a:solidFill>
                  <a:srgbClr val="000000"/>
                </a:solidFill>
              </a:rPr>
              <a:t> for surfaces, for </a:t>
            </a:r>
            <a:r>
              <a:rPr lang="fr-FR" sz="1400" dirty="0" err="1" smtClean="0">
                <a:solidFill>
                  <a:srgbClr val="000000"/>
                </a:solidFill>
              </a:rPr>
              <a:t>different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</a:rPr>
              <a:t>BLEs</a:t>
            </a:r>
            <a:r>
              <a:rPr lang="fr-FR" sz="1400" dirty="0" smtClean="0">
                <a:solidFill>
                  <a:srgbClr val="000000"/>
                </a:solidFill>
              </a:rPr>
              <a:t>, at </a:t>
            </a:r>
            <a:r>
              <a:rPr lang="fr-FR" sz="1400" dirty="0" err="1" smtClean="0">
                <a:solidFill>
                  <a:srgbClr val="000000"/>
                </a:solidFill>
              </a:rPr>
              <a:t>different</a:t>
            </a:r>
            <a:r>
              <a:rPr lang="fr-FR" sz="1400" dirty="0" smtClean="0">
                <a:solidFill>
                  <a:srgbClr val="000000"/>
                </a:solidFill>
              </a:rPr>
              <a:t> angles</a:t>
            </a:r>
          </a:p>
          <a:p>
            <a:pPr marL="866781" lvl="2" indent="-171450">
              <a:spcBef>
                <a:spcPts val="554"/>
              </a:spcBef>
            </a:pPr>
            <a:r>
              <a:rPr lang="fr-FR" sz="1400" dirty="0" err="1" smtClean="0">
                <a:solidFill>
                  <a:srgbClr val="000000"/>
                </a:solidFill>
              </a:rPr>
              <a:t>Provide</a:t>
            </a:r>
            <a:r>
              <a:rPr lang="fr-FR" sz="1400" dirty="0" smtClean="0">
                <a:solidFill>
                  <a:srgbClr val="000000"/>
                </a:solidFill>
              </a:rPr>
              <a:t> a first PNP</a:t>
            </a:r>
          </a:p>
          <a:p>
            <a:pPr marL="419106" lvl="1" indent="-171450">
              <a:spcBef>
                <a:spcPts val="554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Detailed </a:t>
            </a:r>
            <a:r>
              <a:rPr lang="en-US" sz="1400" dirty="0">
                <a:solidFill>
                  <a:srgbClr val="000000"/>
                </a:solidFill>
              </a:rPr>
              <a:t>a</a:t>
            </a:r>
            <a:r>
              <a:rPr lang="en-US" sz="1400" dirty="0" smtClean="0">
                <a:solidFill>
                  <a:srgbClr val="000000"/>
                </a:solidFill>
              </a:rPr>
              <a:t>ssessment at advanced stages: “MASTER + SYSTEMA”</a:t>
            </a:r>
            <a:endParaRPr lang="en-US" sz="1400" dirty="0">
              <a:solidFill>
                <a:srgbClr val="000000"/>
              </a:solidFill>
            </a:endParaRPr>
          </a:p>
          <a:p>
            <a:pPr marL="959107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Defining the the meteoroids and orbital debris (M/OD) flux model from MASTER</a:t>
            </a:r>
          </a:p>
          <a:p>
            <a:pPr marL="959107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Simplifying the spacecraft geometry within Systema</a:t>
            </a:r>
          </a:p>
          <a:p>
            <a:pPr marL="959107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Computation of equipment vulnerability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Identifying structures and elements within the model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Defining the material parameters 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Choosing the correct equations</a:t>
            </a:r>
          </a:p>
          <a:p>
            <a:pPr marL="959107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Evaluating the Probability of No Penetration (PNP</a:t>
            </a:r>
            <a:r>
              <a:rPr lang="en-US" sz="1400" dirty="0" smtClean="0">
                <a:solidFill>
                  <a:srgbClr val="000000"/>
                </a:solidFill>
              </a:rPr>
              <a:t>)</a:t>
            </a: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ABC2D73F-3011-9D47-A594-AC1AFA8CD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4593" y="332656"/>
            <a:ext cx="5472610" cy="307777"/>
          </a:xfrm>
        </p:spPr>
        <p:txBody>
          <a:bodyPr/>
          <a:lstStyle/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370A0F08-AF9A-004D-8A7B-AD72880C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7" y="1124744"/>
            <a:ext cx="8840367" cy="369332"/>
          </a:xfrm>
        </p:spPr>
        <p:txBody>
          <a:bodyPr/>
          <a:lstStyle/>
          <a:p>
            <a:r>
              <a:rPr lang="en-US" sz="1800" dirty="0" smtClean="0"/>
              <a:t>MMOD modelling: MASTER </a:t>
            </a:r>
            <a:r>
              <a:rPr lang="en-US" sz="1800" dirty="0"/>
              <a:t>use and comparison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20A4F7AC-1EDF-0F40-91E9-DB42C64C006D}"/>
              </a:ext>
            </a:extLst>
          </p:cNvPr>
          <p:cNvSpPr txBox="1">
            <a:spLocks/>
          </p:cNvSpPr>
          <p:nvPr/>
        </p:nvSpPr>
        <p:spPr>
          <a:xfrm>
            <a:off x="185051" y="2269028"/>
            <a:ext cx="7776864" cy="3447098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179388" indent="-179388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143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Target orbit</a:t>
            </a:r>
          </a:p>
          <a:p>
            <a:pPr marL="51143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marL="51143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marL="51143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000000"/>
              </a:solidFill>
            </a:endParaRPr>
          </a:p>
          <a:p>
            <a:pPr marL="51143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Performed for:</a:t>
            </a:r>
          </a:p>
          <a:p>
            <a:pPr marL="842618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MASTER 2009</a:t>
            </a:r>
          </a:p>
          <a:p>
            <a:pPr marL="842618" lvl="2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MASTER 8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Grün model – Grün distribution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Grün model – Taylor distribution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Divine-Staubach model (Grün distribution)</a:t>
            </a:r>
          </a:p>
          <a:p>
            <a:pPr marL="1291880" lvl="3" indent="-263776">
              <a:spcBef>
                <a:spcPts val="554"/>
              </a:spcBef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0000"/>
                </a:solidFill>
              </a:rPr>
              <a:t>Divine-Staubach model (Taylor distribution)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xmlns="" id="{3618D038-0218-7347-9745-F9D617ADB11D}"/>
              </a:ext>
            </a:extLst>
          </p:cNvPr>
          <p:cNvSpPr txBox="1">
            <a:spLocks/>
          </p:cNvSpPr>
          <p:nvPr/>
        </p:nvSpPr>
        <p:spPr>
          <a:xfrm>
            <a:off x="251518" y="32420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E3BF21A0-FF3F-1740-9FD7-DAA58828394C}"/>
              </a:ext>
            </a:extLst>
          </p:cNvPr>
          <p:cNvSpPr txBox="1">
            <a:spLocks/>
          </p:cNvSpPr>
          <p:nvPr/>
        </p:nvSpPr>
        <p:spPr>
          <a:xfrm>
            <a:off x="395536" y="1691516"/>
            <a:ext cx="8624341" cy="369332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Comparison between M2009 and M8</a:t>
            </a:r>
          </a:p>
        </p:txBody>
      </p:sp>
      <p:pic>
        <p:nvPicPr>
          <p:cNvPr id="15" name="Grafik 10">
            <a:extLst>
              <a:ext uri="{FF2B5EF4-FFF2-40B4-BE49-F238E27FC236}">
                <a16:creationId xmlns:a16="http://schemas.microsoft.com/office/drawing/2014/main" xmlns="" id="{7EE7468E-CAAF-C04B-85E4-C7A8EDBE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0" y="2780928"/>
            <a:ext cx="6058746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>
            <a:extLst>
              <a:ext uri="{FF2B5EF4-FFF2-40B4-BE49-F238E27FC236}">
                <a16:creationId xmlns:a16="http://schemas.microsoft.com/office/drawing/2014/main" xmlns="" id="{869107E3-5C32-5540-BB3F-E39AE4C08960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60504"/>
              </p:ext>
            </p:extLst>
          </p:nvPr>
        </p:nvGraphicFramePr>
        <p:xfrm>
          <a:off x="107505" y="1556792"/>
          <a:ext cx="8928990" cy="473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3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2009</a:t>
                      </a:r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Grün – Grün</a:t>
                      </a:r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</a:t>
                      </a:r>
                      <a:r>
                        <a:rPr lang="en-GB" b="1" baseline="0" dirty="0">
                          <a:solidFill>
                            <a:srgbClr val="646464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Divine-</a:t>
                      </a:r>
                      <a:r>
                        <a:rPr lang="en-GB" b="1" dirty="0" err="1">
                          <a:solidFill>
                            <a:srgbClr val="646464"/>
                          </a:solidFill>
                        </a:rPr>
                        <a:t>Staubach</a:t>
                      </a:r>
                      <a:endParaRPr lang="en-GB" b="1" dirty="0">
                        <a:solidFill>
                          <a:srgbClr val="646464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(Grün option)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0406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7" y="2708920"/>
            <a:ext cx="2792230" cy="3168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10" y="2708920"/>
            <a:ext cx="2730042" cy="31683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14" y="2708920"/>
            <a:ext cx="2744242" cy="316835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38782C2B-6E2B-AF42-BC49-83730D57AEDC}"/>
              </a:ext>
            </a:extLst>
          </p:cNvPr>
          <p:cNvSpPr txBox="1">
            <a:spLocks/>
          </p:cNvSpPr>
          <p:nvPr/>
        </p:nvSpPr>
        <p:spPr>
          <a:xfrm>
            <a:off x="395536" y="1052736"/>
            <a:ext cx="8624341" cy="369332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First Comparison Analysis</a:t>
            </a:r>
          </a:p>
        </p:txBody>
      </p:sp>
    </p:spTree>
    <p:extLst>
      <p:ext uri="{BB962C8B-B14F-4D97-AF65-F5344CB8AC3E}">
        <p14:creationId xmlns:p14="http://schemas.microsoft.com/office/powerpoint/2010/main" val="36815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xmlns="" id="{B950F2DC-6CB5-F342-9E6E-9E518E76E69F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" name="Grafik 3">
            <a:extLst>
              <a:ext uri="{FF2B5EF4-FFF2-40B4-BE49-F238E27FC236}">
                <a16:creationId xmlns:a16="http://schemas.microsoft.com/office/drawing/2014/main" xmlns="" id="{58F25730-5230-144C-8434-977A6B80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/>
          <a:stretch/>
        </p:blipFill>
        <p:spPr>
          <a:xfrm>
            <a:off x="5897066" y="986268"/>
            <a:ext cx="3204407" cy="2154700"/>
          </a:xfrm>
          <a:prstGeom prst="rect">
            <a:avLst/>
          </a:prstGeom>
        </p:spPr>
      </p:pic>
      <p:pic>
        <p:nvPicPr>
          <p:cNvPr id="16" name="Grafik 1">
            <a:extLst>
              <a:ext uri="{FF2B5EF4-FFF2-40B4-BE49-F238E27FC236}">
                <a16:creationId xmlns:a16="http://schemas.microsoft.com/office/drawing/2014/main" xmlns="" id="{8F671441-EA1A-A943-80AE-F16100EF2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45" y="4187065"/>
            <a:ext cx="3109247" cy="2160240"/>
          </a:xfrm>
          <a:prstGeom prst="rect">
            <a:avLst/>
          </a:prstGeom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xmlns="" id="{53A4FDFE-F3E9-364E-BE32-94C181FD8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33" y="2590906"/>
            <a:ext cx="3107338" cy="2175558"/>
          </a:xfrm>
          <a:prstGeom prst="rect">
            <a:avLst/>
          </a:prstGeom>
        </p:spPr>
      </p:pic>
      <p:pic>
        <p:nvPicPr>
          <p:cNvPr id="11" name="Grafik 3">
            <a:extLst>
              <a:ext uri="{FF2B5EF4-FFF2-40B4-BE49-F238E27FC236}">
                <a16:creationId xmlns:a16="http://schemas.microsoft.com/office/drawing/2014/main" xmlns="" id="{25BC27A1-FEFF-0C43-9327-5339ACBA7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" y="936931"/>
            <a:ext cx="3170942" cy="2204037"/>
          </a:xfrm>
          <a:prstGeom prst="rect">
            <a:avLst/>
          </a:prstGeom>
        </p:spPr>
      </p:pic>
      <p:pic>
        <p:nvPicPr>
          <p:cNvPr id="15" name="Grafik 1">
            <a:extLst>
              <a:ext uri="{FF2B5EF4-FFF2-40B4-BE49-F238E27FC236}">
                <a16:creationId xmlns:a16="http://schemas.microsoft.com/office/drawing/2014/main" xmlns="" id="{AFA042BD-BD12-4542-9DDC-B31416B09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" y="4187065"/>
            <a:ext cx="3153827" cy="21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0E696-9B79-4AC8-B0B1-82193EA7C4BC}" type="slidenum">
              <a:rPr lang="de-DE" smtClean="0"/>
              <a:pPr/>
              <a:t>9</a:t>
            </a:fld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74373"/>
              </p:ext>
            </p:extLst>
          </p:nvPr>
        </p:nvGraphicFramePr>
        <p:xfrm>
          <a:off x="107503" y="1556792"/>
          <a:ext cx="8928992" cy="453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32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Grün – Grün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Master 8 </a:t>
                      </a:r>
                    </a:p>
                    <a:p>
                      <a:pPr algn="ctr"/>
                      <a:r>
                        <a:rPr lang="en-GB" b="1" dirty="0">
                          <a:solidFill>
                            <a:srgbClr val="646464"/>
                          </a:solidFill>
                        </a:rPr>
                        <a:t>Grün – Taylor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0406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37" y="2564904"/>
            <a:ext cx="2747163" cy="31683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2" y="2564832"/>
            <a:ext cx="2730104" cy="3168423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85051" y="6525344"/>
            <a:ext cx="3988777" cy="241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OHB System AG / Propulsion Department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xmlns="" id="{C1CC14B4-B197-C348-9A3A-D5F05C7858DF}"/>
              </a:ext>
            </a:extLst>
          </p:cNvPr>
          <p:cNvSpPr txBox="1">
            <a:spLocks/>
          </p:cNvSpPr>
          <p:nvPr/>
        </p:nvSpPr>
        <p:spPr>
          <a:xfrm>
            <a:off x="251518" y="241484"/>
            <a:ext cx="5472610" cy="307777"/>
          </a:xfrm>
          <a:prstGeom prst="rect">
            <a:avLst/>
          </a:prstGeom>
        </p:spPr>
        <p:txBody>
          <a:bodyPr vert="horz" wrap="square" lIns="72000" tIns="45720" rIns="72000" bIns="4572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 2" pitchFamily="18" charset="2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179388" algn="l" defTabSz="914400" rtl="0" eaLnBrk="1" latinLnBrk="0" hangingPunct="1">
              <a:spcBef>
                <a:spcPts val="0"/>
              </a:spcBef>
              <a:buClr>
                <a:schemeClr val="tx1"/>
              </a:buClr>
              <a:buFont typeface="Wingdings 2" pitchFamily="18" charset="2"/>
              <a:buChar char="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MMOD modelling in an industrial context (OHB)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604287E9-CC69-3B4B-8F37-BF68CC4C9167}"/>
              </a:ext>
            </a:extLst>
          </p:cNvPr>
          <p:cNvSpPr txBox="1">
            <a:spLocks/>
          </p:cNvSpPr>
          <p:nvPr/>
        </p:nvSpPr>
        <p:spPr>
          <a:xfrm>
            <a:off x="395536" y="1052736"/>
            <a:ext cx="8624341" cy="369332"/>
          </a:xfrm>
          <a:prstGeom prst="rect">
            <a:avLst/>
          </a:prstGeom>
        </p:spPr>
        <p:txBody>
          <a:bodyPr vert="horz" wrap="square" lIns="72000" tIns="45720" rIns="7200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2"/>
                </a:solidFill>
              </a:rPr>
              <a:t>Suggestions of change from ESOC</a:t>
            </a:r>
          </a:p>
        </p:txBody>
      </p:sp>
    </p:spTree>
    <p:extLst>
      <p:ext uri="{BB962C8B-B14F-4D97-AF65-F5344CB8AC3E}">
        <p14:creationId xmlns:p14="http://schemas.microsoft.com/office/powerpoint/2010/main" val="36524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OHB_20110615">
      <a:dk1>
        <a:srgbClr val="646464"/>
      </a:dk1>
      <a:lt1>
        <a:sysClr val="window" lastClr="FFFFFF"/>
      </a:lt1>
      <a:dk2>
        <a:srgbClr val="003255"/>
      </a:dk2>
      <a:lt2>
        <a:srgbClr val="A0A0A0"/>
      </a:lt2>
      <a:accent1>
        <a:srgbClr val="124866"/>
      </a:accent1>
      <a:accent2>
        <a:srgbClr val="6E9BB4"/>
      </a:accent2>
      <a:accent3>
        <a:srgbClr val="B9D0DF"/>
      </a:accent3>
      <a:accent4>
        <a:srgbClr val="DC3C0A"/>
      </a:accent4>
      <a:accent5>
        <a:srgbClr val="E3EDF3"/>
      </a:accent5>
      <a:accent6>
        <a:srgbClr val="91CBF0"/>
      </a:accent6>
      <a:hlink>
        <a:srgbClr val="000000"/>
      </a:hlink>
      <a:folHlink>
        <a:srgbClr val="DDDDDD"/>
      </a:folHlink>
    </a:clrScheme>
    <a:fontScheme name="OH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solidFill>
            <a:schemeClr val="bg1"/>
          </a:solidFill>
        </a:ln>
      </a:spPr>
      <a:bodyPr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(4:3)</PresentationFormat>
  <Paragraphs>193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Wingdings 2</vt:lpstr>
      <vt:lpstr>Larissa-Design</vt:lpstr>
      <vt:lpstr>PowerPoint Presentation</vt:lpstr>
      <vt:lpstr>Overview: </vt:lpstr>
      <vt:lpstr>Project needs:</vt:lpstr>
      <vt:lpstr>MMOD Analysis process:</vt:lpstr>
      <vt:lpstr>MMOD Analysis Methodology</vt:lpstr>
      <vt:lpstr>MMOD modelling: MASTER use and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risk assessment</vt:lpstr>
      <vt:lpstr>Link with MASTER: Stenvi files</vt:lpstr>
      <vt:lpstr>Conclusion: open discussions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Nicole Wagner, Büro für Wirtschaftsgrfik</dc:creator>
  <cp:lastModifiedBy>Zitouni, Bayrem</cp:lastModifiedBy>
  <cp:revision>339</cp:revision>
  <dcterms:created xsi:type="dcterms:W3CDTF">2011-06-10T06:47:06Z</dcterms:created>
  <dcterms:modified xsi:type="dcterms:W3CDTF">2021-02-26T16:22:34Z</dcterms:modified>
</cp:coreProperties>
</file>