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7131" r:id="rId2"/>
    <p:sldMasterId id="2147483928" r:id="rId3"/>
    <p:sldMasterId id="2147487132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5" r:id="rId6"/>
    <p:sldId id="288" r:id="rId7"/>
    <p:sldId id="282" r:id="rId8"/>
    <p:sldId id="281" r:id="rId9"/>
    <p:sldId id="276" r:id="rId10"/>
    <p:sldId id="277" r:id="rId11"/>
    <p:sldId id="278" r:id="rId12"/>
    <p:sldId id="279" r:id="rId13"/>
    <p:sldId id="285" r:id="rId14"/>
    <p:sldId id="287" r:id="rId15"/>
    <p:sldId id="283" r:id="rId16"/>
    <p:sldId id="284" r:id="rId17"/>
    <p:sldId id="286" r:id="rId18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666A"/>
    <a:srgbClr val="960136"/>
    <a:srgbClr val="003249"/>
    <a:srgbClr val="FBAB18"/>
    <a:srgbClr val="76C8AE"/>
    <a:srgbClr val="335E6F"/>
    <a:srgbClr val="E8E9E4"/>
    <a:srgbClr val="8197A6"/>
    <a:srgbClr val="ED1B2F"/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4"/>
    <p:restoredTop sz="94737"/>
  </p:normalViewPr>
  <p:slideViewPr>
    <p:cSldViewPr snapToGrid="0">
      <p:cViewPr varScale="1">
        <p:scale>
          <a:sx n="121" d="100"/>
          <a:sy n="121" d="100"/>
        </p:scale>
        <p:origin x="102" y="924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1/5/2021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4630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233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1799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498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8274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3756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257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38" y="-2"/>
            <a:ext cx="12210137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1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20209F48-9F73-B641-BC07-128A5E83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D1CF0C5-3E1B-3949-8A10-67C5A718CA2F}"/>
              </a:ext>
            </a:extLst>
          </p:cNvPr>
          <p:cNvSpPr/>
          <p:nvPr userDrawn="1"/>
        </p:nvSpPr>
        <p:spPr>
          <a:xfrm>
            <a:off x="0" y="-1"/>
            <a:ext cx="12191999" cy="6858000"/>
          </a:xfrm>
          <a:prstGeom prst="rect">
            <a:avLst/>
          </a:prstGeom>
          <a:solidFill>
            <a:srgbClr val="335E6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1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06C8168-EC0D-064A-861E-97CC6A1B0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DF2AB6C-6C5A-8A4B-B93B-16E15B7186AE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itle 5">
            <a:extLst>
              <a:ext uri="{FF2B5EF4-FFF2-40B4-BE49-F238E27FC236}">
                <a16:creationId xmlns:a16="http://schemas.microsoft.com/office/drawing/2014/main" id="{02470FCA-76F3-2046-9F70-8AE8B0DDF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99" name="Text Placeholder 7">
            <a:extLst>
              <a:ext uri="{FF2B5EF4-FFF2-40B4-BE49-F238E27FC236}">
                <a16:creationId xmlns:a16="http://schemas.microsoft.com/office/drawing/2014/main" id="{CE2F6074-FECA-6A4B-B561-8C940332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0F2778-1FE5-D34E-80F7-C773ADB30E3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7" name="Picture 226" descr="at.png">
              <a:extLst>
                <a:ext uri="{FF2B5EF4-FFF2-40B4-BE49-F238E27FC236}">
                  <a16:creationId xmlns:a16="http://schemas.microsoft.com/office/drawing/2014/main" id="{0782DE12-C6EE-434E-90D9-E1C5EC8C5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be.png">
              <a:extLst>
                <a:ext uri="{FF2B5EF4-FFF2-40B4-BE49-F238E27FC236}">
                  <a16:creationId xmlns:a16="http://schemas.microsoft.com/office/drawing/2014/main" id="{90260B22-95C9-2447-AF2E-C1C944115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ch.png">
              <a:extLst>
                <a:ext uri="{FF2B5EF4-FFF2-40B4-BE49-F238E27FC236}">
                  <a16:creationId xmlns:a16="http://schemas.microsoft.com/office/drawing/2014/main" id="{B97E9132-FEB3-F642-B1BD-A28CEC82E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cz.png">
              <a:extLst>
                <a:ext uri="{FF2B5EF4-FFF2-40B4-BE49-F238E27FC236}">
                  <a16:creationId xmlns:a16="http://schemas.microsoft.com/office/drawing/2014/main" id="{EBD123B3-1770-8F46-B8EC-72FDEAFC1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de.png">
              <a:extLst>
                <a:ext uri="{FF2B5EF4-FFF2-40B4-BE49-F238E27FC236}">
                  <a16:creationId xmlns:a16="http://schemas.microsoft.com/office/drawing/2014/main" id="{449E0366-D8F2-4045-B18E-09C724429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dk.png">
              <a:extLst>
                <a:ext uri="{FF2B5EF4-FFF2-40B4-BE49-F238E27FC236}">
                  <a16:creationId xmlns:a16="http://schemas.microsoft.com/office/drawing/2014/main" id="{D97E699A-5D09-1A4C-97E0-2EB6B2363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ee.png">
              <a:extLst>
                <a:ext uri="{FF2B5EF4-FFF2-40B4-BE49-F238E27FC236}">
                  <a16:creationId xmlns:a16="http://schemas.microsoft.com/office/drawing/2014/main" id="{CCF89CE8-38D0-764B-A493-509E21976E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es.png">
              <a:extLst>
                <a:ext uri="{FF2B5EF4-FFF2-40B4-BE49-F238E27FC236}">
                  <a16:creationId xmlns:a16="http://schemas.microsoft.com/office/drawing/2014/main" id="{9288FBD7-9EB9-444E-861A-107A893AA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fi.png">
              <a:extLst>
                <a:ext uri="{FF2B5EF4-FFF2-40B4-BE49-F238E27FC236}">
                  <a16:creationId xmlns:a16="http://schemas.microsoft.com/office/drawing/2014/main" id="{81EA92E9-B202-7A41-BAEB-E31ABF6AA2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fr.png">
              <a:extLst>
                <a:ext uri="{FF2B5EF4-FFF2-40B4-BE49-F238E27FC236}">
                  <a16:creationId xmlns:a16="http://schemas.microsoft.com/office/drawing/2014/main" id="{5052FB0D-6FB0-4943-ABB4-34A3100E2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gr.png">
              <a:extLst>
                <a:ext uri="{FF2B5EF4-FFF2-40B4-BE49-F238E27FC236}">
                  <a16:creationId xmlns:a16="http://schemas.microsoft.com/office/drawing/2014/main" id="{8540C873-004D-4A48-8EAA-35526D5B5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hu.png">
              <a:extLst>
                <a:ext uri="{FF2B5EF4-FFF2-40B4-BE49-F238E27FC236}">
                  <a16:creationId xmlns:a16="http://schemas.microsoft.com/office/drawing/2014/main" id="{A7C24DEA-EF78-CE46-9989-1BC37042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ie.png">
              <a:extLst>
                <a:ext uri="{FF2B5EF4-FFF2-40B4-BE49-F238E27FC236}">
                  <a16:creationId xmlns:a16="http://schemas.microsoft.com/office/drawing/2014/main" id="{5E6A3DE5-DAB3-1344-81F8-E6A35D0CB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it.png">
              <a:extLst>
                <a:ext uri="{FF2B5EF4-FFF2-40B4-BE49-F238E27FC236}">
                  <a16:creationId xmlns:a16="http://schemas.microsoft.com/office/drawing/2014/main" id="{587E1FDC-549B-4740-86B1-BFD243F15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lu.png">
              <a:extLst>
                <a:ext uri="{FF2B5EF4-FFF2-40B4-BE49-F238E27FC236}">
                  <a16:creationId xmlns:a16="http://schemas.microsoft.com/office/drawing/2014/main" id="{4AF49776-011B-3647-9F27-497FEFA10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nl.png">
              <a:extLst>
                <a:ext uri="{FF2B5EF4-FFF2-40B4-BE49-F238E27FC236}">
                  <a16:creationId xmlns:a16="http://schemas.microsoft.com/office/drawing/2014/main" id="{B68ECBED-D67B-EF44-AE83-BDFF85F01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no.png">
              <a:extLst>
                <a:ext uri="{FF2B5EF4-FFF2-40B4-BE49-F238E27FC236}">
                  <a16:creationId xmlns:a16="http://schemas.microsoft.com/office/drawing/2014/main" id="{BEAA7BE3-8A72-DE40-8A13-44F0905A6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pl.png">
              <a:extLst>
                <a:ext uri="{FF2B5EF4-FFF2-40B4-BE49-F238E27FC236}">
                  <a16:creationId xmlns:a16="http://schemas.microsoft.com/office/drawing/2014/main" id="{0AD41159-3018-D040-A2E0-E8C9C0BB4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pt.png">
              <a:extLst>
                <a:ext uri="{FF2B5EF4-FFF2-40B4-BE49-F238E27FC236}">
                  <a16:creationId xmlns:a16="http://schemas.microsoft.com/office/drawing/2014/main" id="{754E9B6D-F126-E941-94A1-7FAFB3463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ro.png">
              <a:extLst>
                <a:ext uri="{FF2B5EF4-FFF2-40B4-BE49-F238E27FC236}">
                  <a16:creationId xmlns:a16="http://schemas.microsoft.com/office/drawing/2014/main" id="{AD998A58-03C2-2646-BB0C-DB3727357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 descr="se.png">
              <a:extLst>
                <a:ext uri="{FF2B5EF4-FFF2-40B4-BE49-F238E27FC236}">
                  <a16:creationId xmlns:a16="http://schemas.microsoft.com/office/drawing/2014/main" id="{82A62F2F-2DD5-E745-BEEC-CDB437D64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Picture 247" descr="uk.png">
              <a:extLst>
                <a:ext uri="{FF2B5EF4-FFF2-40B4-BE49-F238E27FC236}">
                  <a16:creationId xmlns:a16="http://schemas.microsoft.com/office/drawing/2014/main" id="{D6EF3427-1B5F-1347-B426-4EFEA794A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9" name="Picture 248" descr="ca.png">
              <a:extLst>
                <a:ext uri="{FF2B5EF4-FFF2-40B4-BE49-F238E27FC236}">
                  <a16:creationId xmlns:a16="http://schemas.microsoft.com/office/drawing/2014/main" id="{D7F90C8A-D10B-044E-8195-40B0717070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7D21BEA8-CA42-1A4C-A89C-90068EE71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51" name="Picture 250" descr="si.png">
              <a:extLst>
                <a:ext uri="{FF2B5EF4-FFF2-40B4-BE49-F238E27FC236}">
                  <a16:creationId xmlns:a16="http://schemas.microsoft.com/office/drawing/2014/main" id="{4226F33F-882D-214F-9C1B-4C7AABF7A0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97" grpId="0"/>
      <p:bldP spid="199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/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/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29" Type="http://schemas.openxmlformats.org/officeDocument/2006/relationships/image" Target="../media/image11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Measurement to Uncertainties to </a:t>
            </a:r>
            <a:r>
              <a:rPr lang="en-GB" dirty="0" smtClean="0"/>
              <a:t>Understanding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5714" y="4965700"/>
            <a:ext cx="6154095" cy="1441128"/>
          </a:xfrm>
        </p:spPr>
        <p:txBody>
          <a:bodyPr/>
          <a:lstStyle/>
          <a:p>
            <a:r>
              <a:rPr lang="en-GB" sz="1600" dirty="0">
                <a:latin typeface="Arial"/>
                <a:cs typeface="Arial"/>
              </a:rPr>
              <a:t>The MASTER population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271850" y="1080047"/>
            <a:ext cx="4692299" cy="286232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</a:rPr>
              <a:t>Inter- vs. Intra-sensor weighting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Weighting based on e.g.:</a:t>
            </a:r>
          </a:p>
          <a:p>
            <a:endParaRPr lang="en-GB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</a:rPr>
              <a:t>Diameter spectrum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</a:rPr>
              <a:t>Sensor campaign age w.r.t. reference epoch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</a:rPr>
              <a:t>Number of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Data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1886" y="3326167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#1</a:t>
            </a:r>
            <a:endParaRPr lang="en-GB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2293159" y="3326167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#2</a:t>
            </a:r>
            <a:endParaRPr lang="en-GB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4194432" y="3326166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#3</a:t>
            </a:r>
            <a:endParaRPr lang="en-GB" sz="2000" dirty="0"/>
          </a:p>
        </p:txBody>
      </p:sp>
      <p:sp>
        <p:nvSpPr>
          <p:cNvPr id="5" name="Flowchart: Multidocument 4"/>
          <p:cNvSpPr/>
          <p:nvPr/>
        </p:nvSpPr>
        <p:spPr>
          <a:xfrm>
            <a:off x="391886" y="1135048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0" name="Flowchart: Multidocument 9"/>
          <p:cNvSpPr/>
          <p:nvPr/>
        </p:nvSpPr>
        <p:spPr>
          <a:xfrm>
            <a:off x="2293159" y="1135048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1" name="Flowchart: Multidocument 10"/>
          <p:cNvSpPr/>
          <p:nvPr/>
        </p:nvSpPr>
        <p:spPr>
          <a:xfrm>
            <a:off x="4194432" y="1080047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1908202" y="5228526"/>
            <a:ext cx="2206935" cy="63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Diameter decade error-ratio</a:t>
            </a:r>
            <a:endParaRPr lang="en-GB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44719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23075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53278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38835" y="2492156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Intra-sensor </a:t>
            </a:r>
            <a:r>
              <a:rPr lang="en-GB" sz="1100" dirty="0">
                <a:solidFill>
                  <a:schemeClr val="bg1"/>
                </a:solidFill>
              </a:rPr>
              <a:t>weighting</a:t>
            </a:r>
          </a:p>
        </p:txBody>
      </p:sp>
      <p:cxnSp>
        <p:nvCxnSpPr>
          <p:cNvPr id="25" name="Straight Arrow Connector 24"/>
          <p:cNvCxnSpPr>
            <a:stCxn id="3" idx="2"/>
          </p:cNvCxnSpPr>
          <p:nvPr/>
        </p:nvCxnSpPr>
        <p:spPr>
          <a:xfrm>
            <a:off x="1144719" y="3886902"/>
            <a:ext cx="938463" cy="118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08802" y="3886902"/>
            <a:ext cx="938463" cy="118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11670" y="3886901"/>
            <a:ext cx="11405" cy="118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78033" y="4628632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Inter-sensor </a:t>
            </a:r>
            <a:r>
              <a:rPr lang="en-GB" sz="1100" dirty="0">
                <a:solidFill>
                  <a:schemeClr val="bg1"/>
                </a:solidFill>
              </a:rPr>
              <a:t>weighting</a:t>
            </a:r>
          </a:p>
        </p:txBody>
      </p:sp>
    </p:spTree>
    <p:extLst>
      <p:ext uri="{BB962C8B-B14F-4D97-AF65-F5344CB8AC3E}">
        <p14:creationId xmlns:p14="http://schemas.microsoft.com/office/powerpoint/2010/main" val="22243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271850" y="1080047"/>
            <a:ext cx="4692299" cy="286232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Inter- vs. Intra-sensor weighting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Weighting based on e.g.: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Diameter spectrum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Sensor campaign age w.r.t. reference epoch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Number of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Data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1886" y="3326167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#1</a:t>
            </a:r>
            <a:endParaRPr lang="en-GB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2293159" y="3326167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#2</a:t>
            </a:r>
            <a:endParaRPr lang="en-GB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4194432" y="3326166"/>
            <a:ext cx="1505666" cy="560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Sensor #3</a:t>
            </a:r>
            <a:endParaRPr lang="en-GB" sz="2000" dirty="0"/>
          </a:p>
        </p:txBody>
      </p:sp>
      <p:sp>
        <p:nvSpPr>
          <p:cNvPr id="5" name="Flowchart: Multidocument 4"/>
          <p:cNvSpPr/>
          <p:nvPr/>
        </p:nvSpPr>
        <p:spPr>
          <a:xfrm>
            <a:off x="391886" y="1135048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0" name="Flowchart: Multidocument 9"/>
          <p:cNvSpPr/>
          <p:nvPr/>
        </p:nvSpPr>
        <p:spPr>
          <a:xfrm>
            <a:off x="2293159" y="1135048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1" name="Flowchart: Multidocument 10"/>
          <p:cNvSpPr/>
          <p:nvPr/>
        </p:nvSpPr>
        <p:spPr>
          <a:xfrm>
            <a:off x="4194432" y="1080047"/>
            <a:ext cx="1505666" cy="79449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Multiple campaigns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1908202" y="5228526"/>
            <a:ext cx="2206935" cy="63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Diameter decade error-ratio</a:t>
            </a:r>
            <a:endParaRPr lang="en-GB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44719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23075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53278" y="2188732"/>
            <a:ext cx="0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38835" y="2492156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Intra-sensor </a:t>
            </a:r>
            <a:r>
              <a:rPr lang="en-GB" sz="1100" dirty="0">
                <a:solidFill>
                  <a:schemeClr val="bg1"/>
                </a:solidFill>
              </a:rPr>
              <a:t>weighting</a:t>
            </a:r>
          </a:p>
        </p:txBody>
      </p:sp>
      <p:cxnSp>
        <p:nvCxnSpPr>
          <p:cNvPr id="25" name="Straight Arrow Connector 24"/>
          <p:cNvCxnSpPr>
            <a:stCxn id="3" idx="2"/>
          </p:cNvCxnSpPr>
          <p:nvPr/>
        </p:nvCxnSpPr>
        <p:spPr>
          <a:xfrm>
            <a:off x="1144719" y="3886902"/>
            <a:ext cx="938463" cy="118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008802" y="3886902"/>
            <a:ext cx="938463" cy="118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11670" y="3886901"/>
            <a:ext cx="11405" cy="118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78033" y="4628632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Inter-sensor </a:t>
            </a:r>
            <a:r>
              <a:rPr lang="en-GB" sz="1100" dirty="0">
                <a:solidFill>
                  <a:schemeClr val="bg1"/>
                </a:solidFill>
              </a:rPr>
              <a:t>weighting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5546115"/>
            <a:ext cx="2852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9903" y="5222237"/>
            <a:ext cx="4564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Assuming normal distribution</a:t>
            </a:r>
            <a:r>
              <a:rPr lang="en-GB" sz="2000" baseline="30000" dirty="0" smtClean="0">
                <a:solidFill>
                  <a:schemeClr val="bg1"/>
                </a:solidFill>
              </a:rPr>
              <a:t>*</a:t>
            </a:r>
            <a:r>
              <a:rPr lang="en-GB" sz="2000" dirty="0" smtClean="0">
                <a:solidFill>
                  <a:schemeClr val="bg1"/>
                </a:solidFill>
              </a:rPr>
              <a:t> to obtain 1</a:t>
            </a:r>
            <a:r>
              <a:rPr lang="el-GR" sz="2000" dirty="0" smtClean="0">
                <a:solidFill>
                  <a:schemeClr val="bg1"/>
                </a:solidFill>
              </a:rPr>
              <a:t>σ</a:t>
            </a:r>
            <a:r>
              <a:rPr lang="en-GB" sz="2000" dirty="0" smtClean="0">
                <a:solidFill>
                  <a:schemeClr val="bg1"/>
                </a:solidFill>
              </a:rPr>
              <a:t> environment</a:t>
            </a:r>
            <a:endParaRPr lang="en-GB" sz="2000" baseline="30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2733" y="6138326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* Currently under revision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1569720"/>
            <a:ext cx="5707588" cy="4343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92" y="1569720"/>
            <a:ext cx="5689366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2961" y="998220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LEO and MEO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07809" y="998220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GEO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6080" y="6022955"/>
            <a:ext cx="6309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Factors applied to nominal flux (and spatial density) output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1876753"/>
            <a:ext cx="11715890" cy="4110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2140" y="1188720"/>
            <a:ext cx="254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SSO at 750 km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3177" y="1188719"/>
            <a:ext cx="155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ISS orbit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" y="1066719"/>
            <a:ext cx="48691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1000" u="sng" dirty="0" smtClean="0">
                <a:solidFill>
                  <a:schemeClr val="bg1"/>
                </a:solidFill>
                <a:latin typeface="Helvetica Neue"/>
              </a:rPr>
              <a:t>As of November 2020</a:t>
            </a:r>
          </a:p>
          <a:p>
            <a:pPr lvl="0" algn="ctr"/>
            <a:endParaRPr lang="en-US" altLang="en-US" sz="1000" dirty="0" smtClean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 smtClean="0">
                <a:solidFill>
                  <a:schemeClr val="bg1"/>
                </a:solidFill>
                <a:latin typeface="Helvetica Neue"/>
              </a:rPr>
              <a:t>Number </a:t>
            </a:r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of rocket launches since the start of the space age in 1957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About 5990 (excluding failures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)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Number of satellites these rocket launches have placed into Earth orbit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About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10490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Number of these still in space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About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6090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Number of these still functioning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About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3300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Number of debris objects regularly tracked by Space Surveillance Networks and maintained in their catalogue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About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28290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Estimated number of break-ups, explosions, collisions, or anomalous events resulting in </a:t>
            </a:r>
            <a:r>
              <a:rPr lang="en-US" altLang="en-US" sz="1000" dirty="0" smtClean="0">
                <a:solidFill>
                  <a:schemeClr val="bg1"/>
                </a:solidFill>
                <a:latin typeface="Helvetica Neue"/>
              </a:rPr>
              <a:t>fragmentation</a:t>
            </a:r>
            <a:endParaRPr lang="en-US" altLang="en-US" sz="1000" dirty="0">
              <a:solidFill>
                <a:schemeClr val="bg1"/>
              </a:solidFill>
              <a:latin typeface="Helvetica Neue"/>
            </a:endParaRP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More than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550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Total mass of all space objects in Earth orbit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More than 9100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tons</a:t>
            </a:r>
          </a:p>
          <a:p>
            <a:pPr lvl="1" indent="-457200" algn="ctr"/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  <a:p>
            <a:pPr lvl="0" algn="ctr"/>
            <a:r>
              <a:rPr lang="en-US" altLang="en-US" sz="1000" dirty="0">
                <a:solidFill>
                  <a:schemeClr val="bg1"/>
                </a:solidFill>
                <a:latin typeface="Helvetica Neue"/>
              </a:rPr>
              <a:t>Number of debris objects estimated by statistical models to be in orbit</a:t>
            </a:r>
          </a:p>
          <a:p>
            <a:pPr lvl="1" indent="-457200" algn="ctr"/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34000 objects greater than 10 cm</a:t>
            </a:r>
            <a:br>
              <a:rPr lang="en-US" altLang="en-US" sz="1000" b="1" dirty="0">
                <a:solidFill>
                  <a:schemeClr val="bg1"/>
                </a:solidFill>
                <a:latin typeface="Helvetica Neue"/>
              </a:rPr>
            </a:b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900 000 </a:t>
            </a:r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objects from greater than 1 cm to 10 cm</a:t>
            </a:r>
            <a:br>
              <a:rPr lang="en-US" altLang="en-US" sz="1000" b="1" dirty="0">
                <a:solidFill>
                  <a:schemeClr val="bg1"/>
                </a:solidFill>
                <a:latin typeface="Helvetica Neue"/>
              </a:rPr>
            </a:br>
            <a:r>
              <a:rPr lang="en-US" altLang="en-US" sz="1000" b="1" dirty="0">
                <a:solidFill>
                  <a:schemeClr val="bg1"/>
                </a:solidFill>
                <a:latin typeface="Helvetica Neue"/>
              </a:rPr>
              <a:t>128 million objects from greater than 1 mm to 1 </a:t>
            </a:r>
            <a:r>
              <a:rPr lang="en-US" altLang="en-US" sz="1000" b="1" dirty="0" smtClean="0">
                <a:solidFill>
                  <a:schemeClr val="bg1"/>
                </a:solidFill>
                <a:latin typeface="Helvetica Neue"/>
              </a:rPr>
              <a:t>cm</a:t>
            </a:r>
            <a:endParaRPr lang="en-US" altLang="en-US" sz="1000" b="1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15" y="1596944"/>
            <a:ext cx="6467545" cy="3637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21745" y="4988718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www.esa.int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" y="5977209"/>
            <a:ext cx="3081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www.esa.int – Space Debris by the Numbers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920240" y="2423160"/>
            <a:ext cx="80634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Brief History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chemeClr val="bg1"/>
              </a:solidFill>
            </a:endParaRPr>
          </a:p>
          <a:p>
            <a:pPr marL="1371600" lvl="2" indent="-457200">
              <a:buFont typeface="+mj-lt"/>
              <a:buAutoNum type="arabicPeriod" startAt="2"/>
            </a:pPr>
            <a:r>
              <a:rPr lang="en-GB" dirty="0" smtClean="0">
                <a:solidFill>
                  <a:schemeClr val="bg1"/>
                </a:solidFill>
              </a:rPr>
              <a:t>Why providing uncertainties?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chemeClr val="bg1"/>
              </a:solidFill>
            </a:endParaRPr>
          </a:p>
          <a:p>
            <a:pPr marL="2286000" lvl="4" indent="-457200">
              <a:buFont typeface="+mj-lt"/>
              <a:buAutoNum type="arabicPeriod" startAt="3"/>
            </a:pPr>
            <a:r>
              <a:rPr lang="en-GB" dirty="0" smtClean="0">
                <a:solidFill>
                  <a:schemeClr val="bg1"/>
                </a:solidFill>
              </a:rPr>
              <a:t>From measurement to uncertainties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Brief History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8261" y="1151377"/>
            <a:ext cx="5545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First approaches by NASA in 1994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1754696"/>
            <a:ext cx="11545186" cy="1194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261" y="4680189"/>
            <a:ext cx="8165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Rough estimation with no statistical evaluation of underlying </a:t>
            </a:r>
            <a:r>
              <a:rPr lang="en-GB" sz="1800" dirty="0" smtClean="0">
                <a:solidFill>
                  <a:schemeClr val="bg1"/>
                </a:solidFill>
              </a:rPr>
              <a:t>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</a:rPr>
              <a:t>No discrimination between visible and non-visible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261" y="3303990"/>
            <a:ext cx="554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Former ECSS standards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8646" y="3992089"/>
            <a:ext cx="6813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“Constant </a:t>
            </a:r>
            <a:r>
              <a:rPr lang="en-GB" dirty="0">
                <a:solidFill>
                  <a:schemeClr val="bg1"/>
                </a:solidFill>
              </a:rPr>
              <a:t>uncertainty factors of 0.33 to </a:t>
            </a:r>
            <a:r>
              <a:rPr lang="en-GB" dirty="0" smtClean="0">
                <a:solidFill>
                  <a:schemeClr val="bg1"/>
                </a:solidFill>
              </a:rPr>
              <a:t>3</a:t>
            </a:r>
            <a:r>
              <a:rPr lang="en-GB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882640" y="5654040"/>
            <a:ext cx="960120" cy="518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903720" y="5728454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No </a:t>
            </a:r>
            <a:r>
              <a:rPr lang="en-GB" sz="1800" dirty="0" smtClean="0">
                <a:solidFill>
                  <a:schemeClr val="bg1"/>
                </a:solidFill>
              </a:rPr>
              <a:t>justified quantification!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providing uncertainties?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8261" y="1143000"/>
            <a:ext cx="117375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“Knowing what you don’t know has a higher value than ignoring the unknown.”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Safety factors in mission design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Indication for the quality of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Uncovering shortcomings as well as best applications of the model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0" y="1072859"/>
            <a:ext cx="6081871" cy="5172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5967" y="1072859"/>
            <a:ext cx="5545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Data used for uncertainty estimation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5966" y="4214395"/>
            <a:ext cx="55451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Uncertainties shall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Diameter 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Regime dependent</a:t>
            </a:r>
          </a:p>
          <a:p>
            <a:endParaRPr lang="en-GB" sz="18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After validation of the historic population, uncertainties are derived based on statistical evaluation of the calibration results.</a:t>
            </a:r>
          </a:p>
        </p:txBody>
      </p:sp>
    </p:spTree>
    <p:extLst>
      <p:ext uri="{BB962C8B-B14F-4D97-AF65-F5344CB8AC3E}">
        <p14:creationId xmlns:p14="http://schemas.microsoft.com/office/powerpoint/2010/main" val="41105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49210" y="2310841"/>
                <a:ext cx="3805272" cy="698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𝑀𝑒𝑎𝑠𝑢𝑟𝑒𝑚𝑒𝑛𝑡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210" y="2310841"/>
                <a:ext cx="3805272" cy="698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2873229" y="2802309"/>
            <a:ext cx="746620" cy="2610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18992" y="3087973"/>
            <a:ext cx="208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“Error-ratio</a:t>
            </a:r>
            <a:r>
              <a:rPr lang="en-GB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89446" y="1783280"/>
            <a:ext cx="369262" cy="492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39109" y="1291798"/>
            <a:ext cx="451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Results obtained by sensors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358038" y="2944211"/>
            <a:ext cx="957162" cy="3604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20896" y="3336232"/>
            <a:ext cx="489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Results obtained by the model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18261" y="3753151"/>
                <a:ext cx="1172766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 smtClean="0">
                    <a:solidFill>
                      <a:schemeClr val="bg1"/>
                    </a:solidFill>
                  </a:rPr>
                  <a:t>“Error-ratio”: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bg1"/>
                    </a:solidFill>
                  </a:rPr>
                  <a:t>Dimensionless key figure that quantifies the deviation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solidFill>
                      <a:schemeClr val="bg1"/>
                    </a:solidFill>
                  </a:rPr>
                  <a:t>It allows to indicate nominal value at the MASTER output and error values as a factor of the nominal value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dirty="0" smtClean="0">
                    <a:solidFill>
                      <a:schemeClr val="bg1"/>
                    </a:solidFill>
                  </a:rPr>
                  <a:t>Measurement &gt; Model: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1800" dirty="0" smtClean="0">
                    <a:solidFill>
                      <a:schemeClr val="bg1"/>
                    </a:solidFill>
                  </a:rPr>
                  <a:t> &gt; 0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dirty="0">
                    <a:solidFill>
                      <a:schemeClr val="bg1"/>
                    </a:solidFill>
                  </a:rPr>
                  <a:t>Measurement </a:t>
                </a:r>
                <a:r>
                  <a:rPr lang="en-GB" sz="1800" dirty="0" smtClean="0">
                    <a:solidFill>
                      <a:schemeClr val="bg1"/>
                    </a:solidFill>
                  </a:rPr>
                  <a:t>&lt; Model</a:t>
                </a:r>
                <a:r>
                  <a:rPr lang="en-GB" sz="1800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1800" dirty="0">
                    <a:solidFill>
                      <a:schemeClr val="bg1"/>
                    </a:solidFill>
                  </a:rPr>
                  <a:t> &lt;</a:t>
                </a:r>
                <a:r>
                  <a:rPr lang="en-GB" sz="1800" dirty="0" smtClean="0">
                    <a:solidFill>
                      <a:schemeClr val="bg1"/>
                    </a:solidFill>
                  </a:rPr>
                  <a:t> 0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dirty="0" smtClean="0">
                    <a:solidFill>
                      <a:schemeClr val="bg1"/>
                    </a:solidFill>
                  </a:rPr>
                  <a:t>Model = 0: almost non-existent (&lt; 0.3% of datasets), neglected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800" dirty="0" smtClean="0">
                    <a:solidFill>
                      <a:schemeClr val="bg1"/>
                    </a:solidFill>
                  </a:rPr>
                  <a:t>Measurement = Model: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1800" dirty="0" smtClean="0">
                    <a:solidFill>
                      <a:schemeClr val="bg1"/>
                    </a:solidFill>
                  </a:rPr>
                  <a:t> = 0</a:t>
                </a:r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61" y="3753151"/>
                <a:ext cx="11727662" cy="2585323"/>
              </a:xfrm>
              <a:prstGeom prst="rect">
                <a:avLst/>
              </a:prstGeom>
              <a:blipFill>
                <a:blip r:embed="rId3"/>
                <a:stretch>
                  <a:fillRect l="-468" t="-1415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7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1062974"/>
            <a:ext cx="3156362" cy="243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2534" y="1062974"/>
            <a:ext cx="515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Evaluation of size spectra of validation results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9990" y="2882069"/>
            <a:ext cx="4882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Blue: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smtClean="0">
                <a:solidFill>
                  <a:schemeClr val="bg1"/>
                </a:solidFill>
              </a:rPr>
              <a:t>MASTER (Model)</a:t>
            </a:r>
          </a:p>
          <a:p>
            <a:endParaRPr lang="en-GB" sz="18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Red: Sensor (Measurement)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97" y="1062974"/>
            <a:ext cx="3156362" cy="2437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3658536"/>
            <a:ext cx="3156362" cy="243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97" y="3658536"/>
            <a:ext cx="3156362" cy="24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42534" y="1062974"/>
            <a:ext cx="515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Weighting and data merging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4269" y="1646200"/>
            <a:ext cx="5202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Error-ratio calculated for each diameter bin</a:t>
            </a:r>
            <a:endParaRPr lang="en-GB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 smtClean="0">
                <a:solidFill>
                  <a:schemeClr val="bg1"/>
                </a:solidFill>
              </a:rPr>
              <a:t>Differentiation of positive and negative error-ratios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</a:rPr>
              <a:t>Calculating mean error-ratios (positive and negative) for each diameter </a:t>
            </a:r>
            <a:r>
              <a:rPr lang="en-GB" sz="1800" dirty="0" smtClean="0">
                <a:solidFill>
                  <a:schemeClr val="bg1"/>
                </a:solidFill>
              </a:rPr>
              <a:t>decade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 smtClean="0">
                <a:solidFill>
                  <a:schemeClr val="bg1"/>
                </a:solidFill>
              </a:rPr>
              <a:t>Combining </a:t>
            </a:r>
            <a:r>
              <a:rPr lang="en-GB" sz="1800" dirty="0">
                <a:solidFill>
                  <a:schemeClr val="bg1"/>
                </a:solidFill>
              </a:rPr>
              <a:t>the mean error-ratios of all available </a:t>
            </a:r>
            <a:r>
              <a:rPr lang="en-GB" sz="1800" dirty="0" smtClean="0">
                <a:solidFill>
                  <a:schemeClr val="bg1"/>
                </a:solidFill>
              </a:rPr>
              <a:t>validation campaigns </a:t>
            </a:r>
            <a:r>
              <a:rPr lang="en-GB" sz="1800" dirty="0">
                <a:solidFill>
                  <a:schemeClr val="bg1"/>
                </a:solidFill>
              </a:rPr>
              <a:t>into two distinct mean error-ratios (positive and negative</a:t>
            </a:r>
            <a:r>
              <a:rPr lang="en-GB" sz="1800" dirty="0" smtClean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9" y="1062973"/>
            <a:ext cx="6496865" cy="50171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264444" y="2278856"/>
            <a:ext cx="0" cy="30861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974182" y="2278856"/>
            <a:ext cx="0" cy="30861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76776" y="2278856"/>
            <a:ext cx="0" cy="30861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14600" y="2507457"/>
            <a:ext cx="4595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64444" y="2507457"/>
            <a:ext cx="442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70578" y="2328862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decade</a:t>
            </a:r>
            <a:endParaRPr lang="en-GB" sz="1800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238625" y="2507457"/>
            <a:ext cx="438151" cy="2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988469" y="2509838"/>
            <a:ext cx="442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94603" y="2331243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decade</a:t>
            </a:r>
            <a:endParaRPr lang="en-GB" sz="1800" dirty="0">
              <a:solidFill>
                <a:schemeClr val="accent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945981" y="2509838"/>
            <a:ext cx="4595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695825" y="2509838"/>
            <a:ext cx="442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01959" y="2331243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decade</a:t>
            </a:r>
            <a:endParaRPr lang="en-GB" sz="1800" dirty="0">
              <a:solidFill>
                <a:schemeClr val="accent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405563" y="2278856"/>
            <a:ext cx="0" cy="30861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9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measurement to uncertainties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42534" y="1062974"/>
            <a:ext cx="515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Weighting and data merging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4269" y="1646200"/>
            <a:ext cx="5202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Error-ratio calculated for each diameter bin</a:t>
            </a:r>
            <a:endParaRPr lang="en-GB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 smtClean="0">
                <a:solidFill>
                  <a:schemeClr val="bg1"/>
                </a:solidFill>
              </a:rPr>
              <a:t>Differentiation of positive and negative error-ratios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</a:rPr>
              <a:t>Calculating mean error-ratios (positive and negative) for each diameter </a:t>
            </a:r>
            <a:r>
              <a:rPr lang="en-GB" sz="1800" dirty="0" smtClean="0">
                <a:solidFill>
                  <a:schemeClr val="bg1"/>
                </a:solidFill>
              </a:rPr>
              <a:t>decade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 smtClean="0">
                <a:solidFill>
                  <a:schemeClr val="bg1"/>
                </a:solidFill>
              </a:rPr>
              <a:t>Combining </a:t>
            </a:r>
            <a:r>
              <a:rPr lang="en-GB" sz="1800" dirty="0">
                <a:solidFill>
                  <a:schemeClr val="bg1"/>
                </a:solidFill>
              </a:rPr>
              <a:t>the mean error-ratios of all available validation campaigns into two distinct mean error-ratios (positive and negative).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1" y="1062973"/>
            <a:ext cx="6141288" cy="52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659</Words>
  <Application>Microsoft Office PowerPoint</Application>
  <PresentationFormat>Widescreen</PresentationFormat>
  <Paragraphs>151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MS PGothic</vt:lpstr>
      <vt:lpstr>Arial</vt:lpstr>
      <vt:lpstr>Calibri</vt:lpstr>
      <vt:lpstr>Cambria Math</vt:lpstr>
      <vt:lpstr>Helvetica Neue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From Measurement to Uncertainties to Understanding</vt:lpstr>
      <vt:lpstr>Agenda</vt:lpstr>
      <vt:lpstr>Brief History</vt:lpstr>
      <vt:lpstr>Why providing uncertainties?</vt:lpstr>
      <vt:lpstr>From measurement to uncertainties</vt:lpstr>
      <vt:lpstr>From measurement to uncertainties</vt:lpstr>
      <vt:lpstr>From measurement to uncertainties</vt:lpstr>
      <vt:lpstr>From measurement to uncertainties</vt:lpstr>
      <vt:lpstr>From measurement to uncertainties</vt:lpstr>
      <vt:lpstr>From measurement to uncertainties</vt:lpstr>
      <vt:lpstr>From measurement to uncertainties</vt:lpstr>
      <vt:lpstr>From measurement to uncertainties</vt:lpstr>
      <vt:lpstr>From measurement to uncertainties</vt:lpstr>
      <vt:lpstr>Thank you!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Andre Horstmann</cp:lastModifiedBy>
  <cp:revision>1363</cp:revision>
  <cp:lastPrinted>2019-04-05T12:22:34Z</cp:lastPrinted>
  <dcterms:created xsi:type="dcterms:W3CDTF">2015-07-01T15:01:13Z</dcterms:created>
  <dcterms:modified xsi:type="dcterms:W3CDTF">2021-01-05T19:42:55Z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