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8" r:id="rId3"/>
    <p:sldId id="265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orient="horz" pos="3960">
          <p15:clr>
            <a:srgbClr val="A4A3A4"/>
          </p15:clr>
        </p15:guide>
        <p15:guide id="3" pos="2880">
          <p15:clr>
            <a:srgbClr val="A4A3A4"/>
          </p15:clr>
        </p15:guide>
        <p15:guide id="4" pos="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A"/>
    <a:srgbClr val="005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648"/>
        <p:guide orient="horz" pos="3960"/>
        <p:guide pos="2880"/>
        <p:guide pos="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CAA6F-A638-FE4F-ADDF-8575B74D081B}" type="datetime1">
              <a:rPr lang="fr-FR"/>
              <a:pPr>
                <a:defRPr/>
              </a:pPr>
              <a:t>09/06/2021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EC2C2B-2495-B448-8641-318A4CE4F3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0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61DCB9A4-1EA8-3640-83BB-3834C7EEC8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Idée principale: COMPEX</a:t>
            </a:r>
            <a:r>
              <a:rPr lang="fr-FR" baseline="0" dirty="0" smtClean="0"/>
              <a:t>1 utilise les mesures de masse totale, pour COMPEX2 ça sera tous les canaux du </a:t>
            </a:r>
            <a:r>
              <a:rPr lang="fr-FR" baseline="0" dirty="0" err="1" smtClean="0"/>
              <a:t>spectro</a:t>
            </a:r>
            <a:r>
              <a:rPr lang="fr-FR" baseline="0" dirty="0" smtClean="0"/>
              <a:t> de masse (toutes les masses de 1 à 300 </a:t>
            </a:r>
            <a:r>
              <a:rPr lang="fr-FR" baseline="0" smtClean="0"/>
              <a:t>a.m.u</a:t>
            </a:r>
            <a:r>
              <a:rPr lang="fr-FR" baseline="0" dirty="0" smtClean="0"/>
              <a:t>. par ex)</a:t>
            </a:r>
            <a:endParaRPr lang="fr-FR" dirty="0" smtClean="0"/>
          </a:p>
          <a:p>
            <a:r>
              <a:rPr lang="fr-FR" dirty="0" smtClean="0"/>
              <a:t>Image = COMPEX 1,</a:t>
            </a:r>
            <a:r>
              <a:rPr lang="fr-FR" baseline="0" dirty="0" smtClean="0"/>
              <a:t> modélisation simultanée de 3 profils de température de dégazage différents (3 lignes)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0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 Oner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61950"/>
            <a:ext cx="37512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Logo R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14097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2133600"/>
            <a:ext cx="7658100" cy="11430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404592"/>
            <a:ext cx="8049716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B04C-38D0-FF45-91F5-19D397252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9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0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ouligné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 bwMode="auto">
          <a:xfrm>
            <a:off x="266700" y="1052736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64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0CAB2-14CD-3845-84B5-C89C4150BD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8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0255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66E1-232C-D047-AF81-68BEABEA37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5F9C-858D-DB4A-B718-B4541E4646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91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02552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CDF6-4C5A-C046-92B8-1E376BA69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9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788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02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28" name="Image 4" descr="Logo Onera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415088"/>
            <a:ext cx="1473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21" descr="Logo RF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334125"/>
            <a:ext cx="549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 userDrawn="1"/>
        </p:nvCxnSpPr>
        <p:spPr bwMode="auto">
          <a:xfrm>
            <a:off x="266700" y="6291263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99F0CAB2-14CD-3845-84B5-C89C4150BD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0" r:id="rId2"/>
    <p:sldLayoutId id="2147483760" r:id="rId3"/>
    <p:sldLayoutId id="2147483758" r:id="rId4"/>
    <p:sldLayoutId id="2147483741" r:id="rId5"/>
    <p:sldLayoutId id="2147483742" r:id="rId6"/>
    <p:sldLayoutId id="2147483743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+mn-cs"/>
        </a:defRPr>
      </a:lvl4pPr>
      <a:lvl5pPr marL="1971675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3.onera.fr/spacecraft_charging/fr/chamis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 txBox="1">
            <a:spLocks noGrp="1" noChangeArrowheads="1"/>
          </p:cNvSpPr>
          <p:nvPr/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FF4F8F62-36C5-414C-A737-77AEA9DB8926}" type="slidenum">
              <a:rPr lang="fr-FR" sz="1200" b="0">
                <a:solidFill>
                  <a:schemeClr val="tx1"/>
                </a:solidFill>
              </a:rPr>
              <a:pPr algn="ctr"/>
              <a:t>1</a:t>
            </a:fld>
            <a:endParaRPr lang="fr-FR" sz="1200" b="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/>
          <a:lstStyle/>
          <a:p>
            <a:pPr eaLnBrk="1" hangingPunct="1"/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276600"/>
            <a:ext cx="8050213" cy="1752600"/>
          </a:xfrm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b="0">
              <a:solidFill>
                <a:schemeClr val="tx1"/>
              </a:solidFill>
            </a:endParaRPr>
          </a:p>
        </p:txBody>
      </p:sp>
      <p:pic>
        <p:nvPicPr>
          <p:cNvPr id="14342" name="Image 4" descr="Logo One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660650"/>
            <a:ext cx="671353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 2" descr="Logo R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03188"/>
            <a:ext cx="22637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5299075"/>
            <a:ext cx="8997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fr-FR" sz="2000" b="0" spc="280" dirty="0" err="1">
                <a:solidFill>
                  <a:srgbClr val="11489C"/>
                </a:solidFill>
              </a:rPr>
              <a:t>www.onera.fr</a:t>
            </a:r>
            <a:endParaRPr lang="fr-FR" sz="2000" b="0" spc="280" dirty="0">
              <a:solidFill>
                <a:srgbClr val="1148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8467" y="991883"/>
            <a:ext cx="9594017" cy="4548635"/>
          </a:xfrm>
        </p:spPr>
        <p:txBody>
          <a:bodyPr/>
          <a:lstStyle/>
          <a:p>
            <a:r>
              <a:rPr lang="fr-FR" sz="2800" dirty="0" smtClean="0"/>
              <a:t>How?</a:t>
            </a:r>
          </a:p>
          <a:p>
            <a:pPr marL="0" indent="0">
              <a:buNone/>
            </a:pPr>
            <a:r>
              <a:rPr lang="fr-FR" sz="2800" b="0" dirty="0" err="1" smtClean="0"/>
              <a:t>Need</a:t>
            </a:r>
            <a:r>
              <a:rPr lang="fr-FR" sz="2800" b="0" dirty="0"/>
              <a:t> </a:t>
            </a:r>
            <a:r>
              <a:rPr lang="fr-FR" sz="2800" b="0" dirty="0" smtClean="0"/>
              <a:t>of an efficient but versatile data model</a:t>
            </a:r>
          </a:p>
          <a:p>
            <a:pPr marL="727519" lvl="2" indent="-343860">
              <a:buFont typeface="Arial" panose="020B0604020202020204" pitchFamily="34" charset="0"/>
              <a:buChar char="•"/>
            </a:pPr>
            <a:r>
              <a:rPr lang="fr-FR" sz="2000" b="0" dirty="0" err="1" smtClean="0"/>
              <a:t>based</a:t>
            </a:r>
            <a:r>
              <a:rPr lang="fr-FR" sz="2000" b="0" dirty="0" smtClean="0"/>
              <a:t> on the SPASE data model </a:t>
            </a:r>
            <a:r>
              <a:rPr lang="fr-FR" sz="2000" b="0" dirty="0" err="1" smtClean="0"/>
              <a:t>used</a:t>
            </a:r>
            <a:r>
              <a:rPr lang="fr-FR" sz="2000" b="0" dirty="0" smtClean="0"/>
              <a:t> for </a:t>
            </a:r>
            <a:r>
              <a:rPr lang="fr-FR" sz="2000" b="0" dirty="0" err="1" smtClean="0"/>
              <a:t>space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environment</a:t>
            </a:r>
            <a:r>
              <a:rPr lang="fr-FR" sz="2000" b="0" dirty="0" smtClean="0"/>
              <a:t> </a:t>
            </a:r>
          </a:p>
          <a:p>
            <a:pPr marL="659065" lvl="3" indent="0">
              <a:buNone/>
            </a:pPr>
            <a:r>
              <a:rPr lang="fr-FR" sz="1800" b="0" dirty="0" smtClean="0"/>
              <a:t>	efficient, </a:t>
            </a:r>
            <a:r>
              <a:rPr lang="fr-FR" sz="1800" b="0" dirty="0" err="1" smtClean="0"/>
              <a:t>maintained</a:t>
            </a:r>
            <a:r>
              <a:rPr lang="fr-FR" sz="1800" b="0" dirty="0" smtClean="0"/>
              <a:t> by major </a:t>
            </a:r>
            <a:r>
              <a:rPr lang="fr-FR" sz="1800" b="0" dirty="0" err="1" smtClean="0"/>
              <a:t>agencies</a:t>
            </a:r>
            <a:r>
              <a:rPr lang="fr-FR" sz="1800" b="0" dirty="0" smtClean="0"/>
              <a:t> and </a:t>
            </a:r>
            <a:r>
              <a:rPr lang="fr-FR" sz="1800" b="0" dirty="0" err="1" smtClean="0"/>
              <a:t>academic</a:t>
            </a:r>
            <a:r>
              <a:rPr lang="fr-FR" sz="1800" b="0" dirty="0" smtClean="0"/>
              <a:t> institutions </a:t>
            </a:r>
            <a:r>
              <a:rPr lang="fr-FR" sz="1800" b="0" dirty="0" err="1" smtClean="0"/>
              <a:t>worldwide</a:t>
            </a:r>
            <a:endParaRPr lang="fr-FR" sz="1800" dirty="0"/>
          </a:p>
          <a:p>
            <a:pPr marL="659065" lvl="3" indent="0">
              <a:buNone/>
            </a:pPr>
            <a:r>
              <a:rPr lang="fr-FR" sz="1800" dirty="0" smtClean="0"/>
              <a:t>    </a:t>
            </a:r>
            <a:r>
              <a:rPr lang="fr-FR" sz="1800" dirty="0" err="1" smtClean="0"/>
              <a:t>used</a:t>
            </a:r>
            <a:r>
              <a:rPr lang="fr-FR" sz="1800" dirty="0" smtClean="0"/>
              <a:t> as </a:t>
            </a:r>
            <a:r>
              <a:rPr lang="fr-FR" sz="1800" dirty="0" err="1" smtClean="0"/>
              <a:t>metadata</a:t>
            </a:r>
            <a:r>
              <a:rPr lang="fr-FR" sz="1800" dirty="0" smtClean="0"/>
              <a:t> </a:t>
            </a:r>
            <a:r>
              <a:rPr lang="fr-FR" sz="1800" dirty="0" err="1" smtClean="0"/>
              <a:t>descriptor</a:t>
            </a:r>
            <a:r>
              <a:rPr lang="fr-FR" sz="1800" dirty="0" smtClean="0"/>
              <a:t> for </a:t>
            </a:r>
            <a:r>
              <a:rPr lang="fr-FR" sz="1800" dirty="0" err="1" smtClean="0"/>
              <a:t>ESA’s</a:t>
            </a:r>
            <a:r>
              <a:rPr lang="fr-FR" sz="1800" dirty="0" smtClean="0"/>
              <a:t> ODI and CDF format</a:t>
            </a:r>
          </a:p>
          <a:p>
            <a:pPr marL="659065" lvl="3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</a:t>
            </a:r>
            <a:r>
              <a:rPr lang="fr-FR" sz="1800" dirty="0" err="1" smtClean="0"/>
              <a:t>common</a:t>
            </a:r>
            <a:r>
              <a:rPr lang="fr-FR" sz="1800" dirty="0" smtClean="0"/>
              <a:t> handling by </a:t>
            </a:r>
            <a:r>
              <a:rPr lang="fr-FR" sz="1800" dirty="0" err="1" smtClean="0"/>
              <a:t>Spacecraft-Environment</a:t>
            </a:r>
            <a:r>
              <a:rPr lang="fr-FR" sz="1800" dirty="0" smtClean="0"/>
              <a:t> </a:t>
            </a:r>
            <a:r>
              <a:rPr lang="fr-FR" sz="1800" dirty="0"/>
              <a:t>i</a:t>
            </a:r>
            <a:r>
              <a:rPr lang="fr-FR" sz="1800" dirty="0" smtClean="0"/>
              <a:t>nteraction simulation codes</a:t>
            </a:r>
          </a:p>
          <a:p>
            <a:pPr marL="659065" lvl="3" indent="0">
              <a:buNone/>
            </a:pPr>
            <a:endParaRPr lang="fr-FR" sz="1800" dirty="0" smtClean="0"/>
          </a:p>
          <a:p>
            <a:pPr marL="659065" lvl="3" indent="0">
              <a:buNone/>
            </a:pPr>
            <a:r>
              <a:rPr lang="fr-FR" sz="800" dirty="0"/>
              <a:t>  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/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 smtClean="0"/>
              <a:t>Simple and </a:t>
            </a:r>
            <a:r>
              <a:rPr lang="fr-FR" sz="2400" dirty="0" err="1" smtClean="0"/>
              <a:t>complete</a:t>
            </a:r>
            <a:r>
              <a:rPr lang="fr-FR" sz="2400" dirty="0" smtClean="0"/>
              <a:t> handling of </a:t>
            </a:r>
            <a:r>
              <a:rPr lang="fr-FR" sz="2400" dirty="0" err="1" smtClean="0"/>
              <a:t>heterogeneous</a:t>
            </a:r>
            <a:r>
              <a:rPr lang="fr-FR" sz="2400" dirty="0" smtClean="0"/>
              <a:t> data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b="0" dirty="0" smtClean="0"/>
              <a:t>Simple and </a:t>
            </a:r>
            <a:r>
              <a:rPr lang="fr-FR" sz="2400" b="0" dirty="0" err="1" smtClean="0"/>
              <a:t>robust</a:t>
            </a:r>
            <a:r>
              <a:rPr lang="fr-FR" sz="2400" b="0" dirty="0" smtClean="0"/>
              <a:t> data relation handling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8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6142" y="0"/>
            <a:ext cx="8994815" cy="896253"/>
          </a:xfrm>
        </p:spPr>
        <p:txBody>
          <a:bodyPr/>
          <a:lstStyle/>
          <a:p>
            <a:r>
              <a:rPr lang="en-US" dirty="0" err="1"/>
              <a:t>ChaMISEn</a:t>
            </a:r>
            <a:r>
              <a:rPr lang="en-US" dirty="0"/>
              <a:t> </a:t>
            </a:r>
            <a:r>
              <a:rPr lang="en-US" sz="1705" dirty="0"/>
              <a:t>(Characterization of Material Interactions with Space Environments)</a:t>
            </a:r>
            <a:endParaRPr lang="fr-FR" sz="1705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48203" y="6442509"/>
            <a:ext cx="5826435" cy="4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5030" indent="-28655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6200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468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316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3" dirty="0">
                <a:solidFill>
                  <a:schemeClr val="bg2"/>
                </a:solidFill>
              </a:rPr>
              <a:t>SPINE </a:t>
            </a:r>
            <a:r>
              <a:rPr lang="fr-FR" sz="1203" dirty="0" err="1">
                <a:solidFill>
                  <a:schemeClr val="bg2"/>
                </a:solidFill>
              </a:rPr>
              <a:t>June</a:t>
            </a:r>
            <a:r>
              <a:rPr lang="fr-FR" sz="1203" dirty="0">
                <a:solidFill>
                  <a:schemeClr val="bg2"/>
                </a:solidFill>
              </a:rPr>
              <a:t> 8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-10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 2020 – </a:t>
            </a:r>
            <a:r>
              <a:rPr lang="fr-FR" sz="1203" dirty="0" err="1">
                <a:solidFill>
                  <a:schemeClr val="bg2"/>
                </a:solidFill>
              </a:rPr>
              <a:t>L.Leclercq</a:t>
            </a:r>
            <a:endParaRPr lang="fr-FR" sz="1203" dirty="0">
              <a:solidFill>
                <a:schemeClr val="bg2"/>
              </a:solidFill>
            </a:endParaRPr>
          </a:p>
        </p:txBody>
      </p:sp>
      <p:pic>
        <p:nvPicPr>
          <p:cNvPr id="9" name="Picture 2" descr="The Space Physics Archive Search and Extract (SPASE) and the Virtual Space  Physics Observatory (VSPO) Jim Thieman, et al. No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29" y="3384501"/>
            <a:ext cx="3104248" cy="14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Prototype client: </a:t>
            </a:r>
            <a:r>
              <a:rPr lang="en-US" b="0" dirty="0" err="1" smtClean="0"/>
              <a:t>ChaMISEn</a:t>
            </a:r>
            <a:r>
              <a:rPr lang="en-US" b="0" dirty="0" smtClean="0"/>
              <a:t> Desktop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0493" y="6442509"/>
            <a:ext cx="687710" cy="415491"/>
          </a:xfrm>
        </p:spPr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3" y="1335386"/>
            <a:ext cx="7493471" cy="4957066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 bwMode="auto">
          <a:xfrm>
            <a:off x="1644311" y="3726899"/>
            <a:ext cx="547787" cy="22625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7" name="ZoneTexte 6"/>
          <p:cNvSpPr txBox="1"/>
          <p:nvPr/>
        </p:nvSpPr>
        <p:spPr>
          <a:xfrm>
            <a:off x="712086" y="3608552"/>
            <a:ext cx="1096615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/>
              <a:t>model</a:t>
            </a:r>
          </a:p>
        </p:txBody>
      </p:sp>
      <p:sp>
        <p:nvSpPr>
          <p:cNvPr id="9" name="Flèche droite 8"/>
          <p:cNvSpPr/>
          <p:nvPr/>
        </p:nvSpPr>
        <p:spPr bwMode="auto">
          <a:xfrm rot="10800000">
            <a:off x="5538622" y="3726899"/>
            <a:ext cx="547787" cy="22625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10" name="ZoneTexte 9"/>
          <p:cNvSpPr txBox="1"/>
          <p:nvPr/>
        </p:nvSpPr>
        <p:spPr>
          <a:xfrm>
            <a:off x="6086409" y="3620461"/>
            <a:ext cx="2197731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 err="1"/>
              <a:t>measurement</a:t>
            </a:r>
            <a:endParaRPr lang="fr-FR" sz="2407" dirty="0"/>
          </a:p>
        </p:txBody>
      </p:sp>
      <p:sp>
        <p:nvSpPr>
          <p:cNvPr id="11" name="ZoneTexte 10"/>
          <p:cNvSpPr txBox="1"/>
          <p:nvPr/>
        </p:nvSpPr>
        <p:spPr>
          <a:xfrm>
            <a:off x="748204" y="836712"/>
            <a:ext cx="5966473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 err="1"/>
              <a:t>View</a:t>
            </a:r>
            <a:r>
              <a:rPr lang="fr-FR" sz="2407" dirty="0"/>
              <a:t> of a set of </a:t>
            </a:r>
            <a:r>
              <a:rPr lang="fr-FR" sz="2407" dirty="0" err="1"/>
              <a:t>material</a:t>
            </a:r>
            <a:r>
              <a:rPr lang="fr-FR" sz="2407" dirty="0"/>
              <a:t> </a:t>
            </a:r>
            <a:r>
              <a:rPr lang="fr-FR" sz="2407" dirty="0" err="1"/>
              <a:t>characteristics</a:t>
            </a:r>
            <a:endParaRPr lang="fr-FR" sz="2407" dirty="0"/>
          </a:p>
        </p:txBody>
      </p:sp>
      <p:sp>
        <p:nvSpPr>
          <p:cNvPr id="12" name="Flèche droite 11"/>
          <p:cNvSpPr/>
          <p:nvPr/>
        </p:nvSpPr>
        <p:spPr bwMode="auto">
          <a:xfrm rot="8469776">
            <a:off x="3667726" y="3022317"/>
            <a:ext cx="547787" cy="22625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13" name="ZoneTexte 12"/>
          <p:cNvSpPr txBox="1"/>
          <p:nvPr/>
        </p:nvSpPr>
        <p:spPr>
          <a:xfrm>
            <a:off x="4142553" y="2739354"/>
            <a:ext cx="5039734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 err="1"/>
              <a:t>Who</a:t>
            </a:r>
            <a:r>
              <a:rPr lang="fr-FR" sz="2407" dirty="0"/>
              <a:t> and </a:t>
            </a:r>
            <a:r>
              <a:rPr lang="fr-FR" sz="2407" dirty="0" err="1"/>
              <a:t>what</a:t>
            </a:r>
            <a:r>
              <a:rPr lang="fr-FR" sz="2407" dirty="0"/>
              <a:t>?</a:t>
            </a:r>
            <a:r>
              <a:rPr lang="fr-FR" sz="1604" dirty="0"/>
              <a:t> </a:t>
            </a:r>
            <a:r>
              <a:rPr lang="fr-FR" sz="1604" dirty="0" err="1"/>
              <a:t>Datamodel</a:t>
            </a:r>
            <a:r>
              <a:rPr lang="fr-FR" sz="1604" dirty="0"/>
              <a:t> id &amp; keywords</a:t>
            </a:r>
          </a:p>
        </p:txBody>
      </p:sp>
      <p:sp>
        <p:nvSpPr>
          <p:cNvPr id="14" name="Flèche droite 13"/>
          <p:cNvSpPr/>
          <p:nvPr/>
        </p:nvSpPr>
        <p:spPr bwMode="auto">
          <a:xfrm rot="10499867">
            <a:off x="2725995" y="4682454"/>
            <a:ext cx="547787" cy="22625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15" name="ZoneTexte 14"/>
          <p:cNvSpPr txBox="1"/>
          <p:nvPr/>
        </p:nvSpPr>
        <p:spPr>
          <a:xfrm>
            <a:off x="3200142" y="4504937"/>
            <a:ext cx="3801662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/>
              <a:t>value</a:t>
            </a:r>
            <a:r>
              <a:rPr lang="fr-FR" sz="1404" dirty="0"/>
              <a:t> (</a:t>
            </a:r>
            <a:r>
              <a:rPr lang="fr-FR" sz="1404" dirty="0" err="1"/>
              <a:t>may</a:t>
            </a:r>
            <a:r>
              <a:rPr lang="fr-FR" sz="1404" dirty="0"/>
              <a:t> </a:t>
            </a:r>
            <a:r>
              <a:rPr lang="fr-FR" sz="1404" dirty="0" err="1"/>
              <a:t>be</a:t>
            </a:r>
            <a:r>
              <a:rPr lang="fr-FR" sz="1404" dirty="0"/>
              <a:t> non </a:t>
            </a:r>
            <a:r>
              <a:rPr lang="fr-FR" sz="1404" dirty="0" err="1"/>
              <a:t>scalar</a:t>
            </a:r>
            <a:r>
              <a:rPr lang="fr-FR" sz="1404" dirty="0"/>
              <a:t>, </a:t>
            </a:r>
            <a:r>
              <a:rPr lang="fr-FR" sz="1404" dirty="0" err="1"/>
              <a:t>bounded</a:t>
            </a:r>
            <a:r>
              <a:rPr lang="fr-FR" sz="1404" dirty="0"/>
              <a:t>,…)</a:t>
            </a: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48203" y="6442509"/>
            <a:ext cx="5826435" cy="4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5030" indent="-28655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6200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468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316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3" dirty="0">
                <a:solidFill>
                  <a:schemeClr val="bg2"/>
                </a:solidFill>
              </a:rPr>
              <a:t>SPINE </a:t>
            </a:r>
            <a:r>
              <a:rPr lang="fr-FR" sz="1203" dirty="0" err="1">
                <a:solidFill>
                  <a:schemeClr val="bg2"/>
                </a:solidFill>
              </a:rPr>
              <a:t>June</a:t>
            </a:r>
            <a:r>
              <a:rPr lang="fr-FR" sz="1203" dirty="0">
                <a:solidFill>
                  <a:schemeClr val="bg2"/>
                </a:solidFill>
              </a:rPr>
              <a:t> 8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-10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 2020 – </a:t>
            </a:r>
            <a:r>
              <a:rPr lang="fr-FR" sz="1203" dirty="0" err="1">
                <a:solidFill>
                  <a:schemeClr val="bg2"/>
                </a:solidFill>
              </a:rPr>
              <a:t>L.Leclercq</a:t>
            </a:r>
            <a:endParaRPr lang="fr-FR" sz="1203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1" y="1305696"/>
            <a:ext cx="7573744" cy="49214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Prototype client: </a:t>
            </a:r>
            <a:r>
              <a:rPr lang="en-US" b="0" dirty="0" err="1" smtClean="0"/>
              <a:t>ChaMISEn</a:t>
            </a:r>
            <a:r>
              <a:rPr lang="en-US" b="0" dirty="0" smtClean="0"/>
              <a:t> Desktop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0493" y="6442509"/>
            <a:ext cx="687710" cy="415491"/>
          </a:xfrm>
        </p:spPr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3" name="Flèche droite 2"/>
          <p:cNvSpPr/>
          <p:nvPr/>
        </p:nvSpPr>
        <p:spPr bwMode="auto">
          <a:xfrm>
            <a:off x="2200841" y="3204609"/>
            <a:ext cx="547787" cy="22625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7" name="ZoneTexte 6"/>
          <p:cNvSpPr txBox="1"/>
          <p:nvPr/>
        </p:nvSpPr>
        <p:spPr>
          <a:xfrm>
            <a:off x="1268616" y="3086262"/>
            <a:ext cx="1114297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/>
              <a:t>Inputs</a:t>
            </a:r>
          </a:p>
        </p:txBody>
      </p:sp>
      <p:sp>
        <p:nvSpPr>
          <p:cNvPr id="9" name="Flèche droite 8"/>
          <p:cNvSpPr/>
          <p:nvPr/>
        </p:nvSpPr>
        <p:spPr bwMode="auto">
          <a:xfrm>
            <a:off x="2200841" y="4250309"/>
            <a:ext cx="547787" cy="22625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10" name="ZoneTexte 9"/>
          <p:cNvSpPr txBox="1"/>
          <p:nvPr/>
        </p:nvSpPr>
        <p:spPr>
          <a:xfrm>
            <a:off x="853901" y="4131964"/>
            <a:ext cx="1373100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/>
              <a:t>Outputs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0" y="764704"/>
            <a:ext cx="8474894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/>
              <a:t>Model description: simple but </a:t>
            </a:r>
            <a:r>
              <a:rPr lang="fr-FR" sz="2407" dirty="0" err="1"/>
              <a:t>complete</a:t>
            </a:r>
            <a:r>
              <a:rPr lang="fr-FR" sz="2407" dirty="0"/>
              <a:t> </a:t>
            </a:r>
            <a:r>
              <a:rPr lang="fr-FR" sz="1404" dirty="0"/>
              <a:t>(</a:t>
            </a:r>
            <a:r>
              <a:rPr lang="fr-FR" sz="1404" dirty="0" err="1"/>
              <a:t>allow</a:t>
            </a:r>
            <a:r>
              <a:rPr lang="fr-FR" sz="1404" dirty="0"/>
              <a:t> </a:t>
            </a:r>
            <a:r>
              <a:rPr lang="fr-FR" sz="1404" dirty="0" err="1"/>
              <a:t>automated</a:t>
            </a:r>
            <a:r>
              <a:rPr lang="fr-FR" sz="1404" dirty="0"/>
              <a:t> I/O check)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48203" y="6442509"/>
            <a:ext cx="5826435" cy="4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5030" indent="-28655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6200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468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316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3" dirty="0">
                <a:solidFill>
                  <a:schemeClr val="bg2"/>
                </a:solidFill>
              </a:rPr>
              <a:t>SPINE </a:t>
            </a:r>
            <a:r>
              <a:rPr lang="fr-FR" sz="1203" dirty="0" err="1">
                <a:solidFill>
                  <a:schemeClr val="bg2"/>
                </a:solidFill>
              </a:rPr>
              <a:t>June</a:t>
            </a:r>
            <a:r>
              <a:rPr lang="fr-FR" sz="1203" dirty="0">
                <a:solidFill>
                  <a:schemeClr val="bg2"/>
                </a:solidFill>
              </a:rPr>
              <a:t> 8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-10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 2020 – </a:t>
            </a:r>
            <a:r>
              <a:rPr lang="fr-FR" sz="1203" dirty="0" err="1">
                <a:solidFill>
                  <a:schemeClr val="bg2"/>
                </a:solidFill>
              </a:rPr>
              <a:t>L.Leclercq</a:t>
            </a:r>
            <a:endParaRPr lang="fr-FR" sz="1203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7654"/>
            <a:ext cx="7529088" cy="49994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Prototype client: </a:t>
            </a:r>
            <a:r>
              <a:rPr lang="en-US" b="0" dirty="0" err="1" smtClean="0"/>
              <a:t>ChaMISEn</a:t>
            </a:r>
            <a:r>
              <a:rPr lang="en-US" b="0" dirty="0" smtClean="0"/>
              <a:t> Desktop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60493" y="6442509"/>
            <a:ext cx="687710" cy="415491"/>
          </a:xfrm>
        </p:spPr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3" name="Flèche droite 2"/>
          <p:cNvSpPr/>
          <p:nvPr/>
        </p:nvSpPr>
        <p:spPr bwMode="auto">
          <a:xfrm rot="10800000">
            <a:off x="3734540" y="4166235"/>
            <a:ext cx="547787" cy="22625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7" name="ZoneTexte 6"/>
          <p:cNvSpPr txBox="1"/>
          <p:nvPr/>
        </p:nvSpPr>
        <p:spPr>
          <a:xfrm>
            <a:off x="4376104" y="4047890"/>
            <a:ext cx="2660681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/>
              <a:t>Field description</a:t>
            </a:r>
          </a:p>
        </p:txBody>
      </p:sp>
      <p:sp>
        <p:nvSpPr>
          <p:cNvPr id="9" name="Flèche droite 8"/>
          <p:cNvSpPr/>
          <p:nvPr/>
        </p:nvSpPr>
        <p:spPr bwMode="auto">
          <a:xfrm rot="10800000">
            <a:off x="4471711" y="2898730"/>
            <a:ext cx="547787" cy="226259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10" name="ZoneTexte 9"/>
          <p:cNvSpPr txBox="1"/>
          <p:nvPr/>
        </p:nvSpPr>
        <p:spPr>
          <a:xfrm>
            <a:off x="5019498" y="2792291"/>
            <a:ext cx="4226355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/>
              <a:t>Links </a:t>
            </a:r>
            <a:r>
              <a:rPr lang="fr-FR" sz="2407" dirty="0" err="1"/>
              <a:t>toward</a:t>
            </a:r>
            <a:r>
              <a:rPr lang="fr-FR" sz="2407" dirty="0"/>
              <a:t> </a:t>
            </a:r>
            <a:r>
              <a:rPr lang="fr-FR" sz="2407" dirty="0" err="1"/>
              <a:t>experiment</a:t>
            </a:r>
            <a:r>
              <a:rPr lang="fr-FR" sz="2407" dirty="0"/>
              <a:t>,…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1" y="764704"/>
            <a:ext cx="8318969" cy="46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7" dirty="0" err="1"/>
              <a:t>Measurement</a:t>
            </a:r>
            <a:r>
              <a:rPr lang="fr-FR" sz="2407" dirty="0"/>
              <a:t> description: descriptive and </a:t>
            </a:r>
            <a:r>
              <a:rPr lang="fr-FR" sz="2407" dirty="0" err="1"/>
              <a:t>documented</a:t>
            </a:r>
            <a:endParaRPr lang="fr-FR" sz="1404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48203" y="6442509"/>
            <a:ext cx="5826435" cy="4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5030" indent="-28655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6200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468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316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3" dirty="0">
                <a:solidFill>
                  <a:schemeClr val="bg2"/>
                </a:solidFill>
              </a:rPr>
              <a:t>SPINE </a:t>
            </a:r>
            <a:r>
              <a:rPr lang="fr-FR" sz="1203" dirty="0" err="1">
                <a:solidFill>
                  <a:schemeClr val="bg2"/>
                </a:solidFill>
              </a:rPr>
              <a:t>June</a:t>
            </a:r>
            <a:r>
              <a:rPr lang="fr-FR" sz="1203" dirty="0">
                <a:solidFill>
                  <a:schemeClr val="bg2"/>
                </a:solidFill>
              </a:rPr>
              <a:t> 8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-10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 2020 – </a:t>
            </a:r>
            <a:r>
              <a:rPr lang="fr-FR" sz="1203" dirty="0" err="1">
                <a:solidFill>
                  <a:schemeClr val="bg2"/>
                </a:solidFill>
              </a:rPr>
              <a:t>L.Leclercq</a:t>
            </a:r>
            <a:endParaRPr lang="fr-FR" sz="1203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upload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862" y="908720"/>
            <a:ext cx="8266964" cy="4548635"/>
          </a:xfrm>
        </p:spPr>
        <p:txBody>
          <a:bodyPr/>
          <a:lstStyle/>
          <a:p>
            <a:r>
              <a:rPr lang="en-US" sz="2400" dirty="0" err="1"/>
              <a:t>Europlanet</a:t>
            </a:r>
            <a:r>
              <a:rPr lang="en-US" sz="2400" dirty="0"/>
              <a:t> RI: </a:t>
            </a:r>
            <a:r>
              <a:rPr lang="en-US" sz="2400" b="0" dirty="0"/>
              <a:t>Space environment data base manager in </a:t>
            </a:r>
            <a:r>
              <a:rPr lang="en-US" sz="2400" b="0" dirty="0" smtClean="0"/>
              <a:t>SPIS to </a:t>
            </a:r>
            <a:r>
              <a:rPr lang="en-US" sz="2400" b="0" dirty="0"/>
              <a:t>import environment and export results.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fr-FR" dirty="0"/>
              <a:t>SPINE </a:t>
            </a:r>
            <a:r>
              <a:rPr lang="fr-FR" dirty="0" err="1"/>
              <a:t>June</a:t>
            </a:r>
            <a:r>
              <a:rPr lang="fr-FR" dirty="0"/>
              <a:t> 8</a:t>
            </a:r>
            <a:r>
              <a:rPr lang="fr-FR" baseline="30000" dirty="0"/>
              <a:t>th</a:t>
            </a:r>
            <a:r>
              <a:rPr lang="fr-FR" dirty="0"/>
              <a:t>-10</a:t>
            </a:r>
            <a:r>
              <a:rPr lang="fr-FR" baseline="30000" dirty="0"/>
              <a:t>th</a:t>
            </a:r>
            <a:r>
              <a:rPr lang="fr-FR" dirty="0"/>
              <a:t> 2020 – </a:t>
            </a:r>
            <a:r>
              <a:rPr lang="fr-FR" dirty="0" err="1"/>
              <a:t>L.Leclercq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7" y="1694249"/>
            <a:ext cx="8115774" cy="45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94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8400" cy="1025525"/>
          </a:xfrm>
        </p:spPr>
        <p:txBody>
          <a:bodyPr/>
          <a:lstStyle/>
          <a:p>
            <a:r>
              <a:rPr lang="fr-FR" dirty="0" smtClean="0"/>
              <a:t>Open Source </a:t>
            </a:r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https://w3.onera.fr/spacecraft_charging/fr/home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042392"/>
            <a:ext cx="7772400" cy="4114800"/>
          </a:xfrm>
        </p:spPr>
        <p:txBody>
          <a:bodyPr/>
          <a:lstStyle/>
          <a:p>
            <a:r>
              <a:rPr lang="fr-FR" sz="2000" dirty="0" err="1"/>
              <a:t>Specification</a:t>
            </a:r>
            <a:r>
              <a:rPr lang="fr-FR" sz="2000" dirty="0"/>
              <a:t> document </a:t>
            </a:r>
            <a:r>
              <a:rPr lang="fr-FR" sz="2000" dirty="0" err="1"/>
              <a:t>already</a:t>
            </a:r>
            <a:r>
              <a:rPr lang="fr-FR" sz="2000" dirty="0"/>
              <a:t> </a:t>
            </a:r>
            <a:r>
              <a:rPr lang="fr-FR" sz="2000" dirty="0" err="1"/>
              <a:t>available</a:t>
            </a:r>
            <a:r>
              <a:rPr lang="fr-FR" sz="2000" dirty="0"/>
              <a:t> online</a:t>
            </a:r>
            <a:br>
              <a:rPr lang="fr-FR" sz="2000" dirty="0"/>
            </a:br>
            <a:r>
              <a:rPr lang="fr-FR" sz="2000" dirty="0">
                <a:hlinkClick r:id="rId2"/>
              </a:rPr>
              <a:t>https://w3.onera.fr/spacecraft_charging/fr/chamisen</a:t>
            </a:r>
            <a:endParaRPr lang="fr-FR" sz="2000" dirty="0" smtClean="0"/>
          </a:p>
          <a:p>
            <a:r>
              <a:rPr lang="fr-FR" sz="2000" dirty="0" err="1" smtClean="0"/>
              <a:t>Database</a:t>
            </a:r>
            <a:r>
              <a:rPr lang="fr-FR" sz="2000" dirty="0" smtClean="0"/>
              <a:t> </a:t>
            </a:r>
            <a:r>
              <a:rPr lang="fr-FR" sz="2000" dirty="0" err="1" smtClean="0"/>
              <a:t>framework</a:t>
            </a:r>
            <a:r>
              <a:rPr lang="fr-FR" sz="2000" dirty="0" smtClean="0"/>
              <a:t> </a:t>
            </a:r>
            <a:r>
              <a:rPr lang="en-US" sz="2000" dirty="0" err="1" smtClean="0"/>
              <a:t>ChaMISEn</a:t>
            </a:r>
            <a:r>
              <a:rPr lang="fr-FR" sz="2000" dirty="0" smtClean="0"/>
              <a:t> </a:t>
            </a:r>
            <a:r>
              <a:rPr lang="fr-FR" sz="2000" dirty="0" err="1" smtClean="0"/>
              <a:t>available</a:t>
            </a:r>
            <a:r>
              <a:rPr lang="fr-FR" sz="2000" dirty="0" smtClean="0"/>
              <a:t> </a:t>
            </a:r>
            <a:r>
              <a:rPr lang="fr-FR" sz="2000" dirty="0" err="1" smtClean="0"/>
              <a:t>soon</a:t>
            </a:r>
            <a:r>
              <a:rPr lang="fr-FR" sz="2000" dirty="0" smtClean="0"/>
              <a:t> (open source)</a:t>
            </a:r>
          </a:p>
          <a:p>
            <a:r>
              <a:rPr lang="fr-FR" sz="2000" dirty="0" err="1" smtClean="0"/>
              <a:t>Europlanet</a:t>
            </a:r>
            <a:r>
              <a:rPr lang="fr-FR" sz="2000" dirty="0" smtClean="0"/>
              <a:t>: beta version by the end of the </a:t>
            </a:r>
            <a:r>
              <a:rPr lang="fr-FR" sz="2000" dirty="0" err="1" smtClean="0"/>
              <a:t>month</a:t>
            </a:r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fr-FR" dirty="0"/>
              <a:t>SPINE </a:t>
            </a:r>
            <a:r>
              <a:rPr lang="fr-FR" dirty="0" err="1"/>
              <a:t>June</a:t>
            </a:r>
            <a:r>
              <a:rPr lang="fr-FR" dirty="0"/>
              <a:t> 8</a:t>
            </a:r>
            <a:r>
              <a:rPr lang="fr-FR" baseline="30000" dirty="0"/>
              <a:t>th</a:t>
            </a:r>
            <a:r>
              <a:rPr lang="fr-FR" dirty="0"/>
              <a:t>-10</a:t>
            </a:r>
            <a:r>
              <a:rPr lang="fr-FR" baseline="30000" dirty="0"/>
              <a:t>th</a:t>
            </a:r>
            <a:r>
              <a:rPr lang="fr-FR" dirty="0"/>
              <a:t> 2020 – </a:t>
            </a:r>
            <a:r>
              <a:rPr lang="fr-FR" dirty="0" err="1"/>
              <a:t>L.Leclercq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0722"/>
            <a:ext cx="9144000" cy="35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778" y="1368183"/>
            <a:ext cx="8266964" cy="4548635"/>
          </a:xfrm>
        </p:spPr>
        <p:txBody>
          <a:bodyPr/>
          <a:lstStyle/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2400" dirty="0" err="1" smtClean="0"/>
              <a:t>Many</a:t>
            </a:r>
            <a:r>
              <a:rPr lang="fr-FR" sz="2400" dirty="0" smtClean="0"/>
              <a:t> </a:t>
            </a:r>
            <a:r>
              <a:rPr lang="fr-FR" sz="2400" dirty="0" err="1" smtClean="0"/>
              <a:t>various</a:t>
            </a:r>
            <a:r>
              <a:rPr lang="fr-FR" sz="2400" dirty="0" smtClean="0"/>
              <a:t>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</a:t>
            </a:r>
            <a:r>
              <a:rPr lang="fr-FR" sz="2400" b="0" dirty="0" smtClean="0"/>
              <a:t>to </a:t>
            </a:r>
            <a:r>
              <a:rPr lang="fr-FR" sz="2400" b="0" dirty="0" err="1" smtClean="0"/>
              <a:t>characterize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space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materials</a:t>
            </a:r>
            <a:r>
              <a:rPr lang="fr-FR" sz="2400" b="0" dirty="0" smtClean="0"/>
              <a:t> and </a:t>
            </a:r>
            <a:r>
              <a:rPr lang="fr-FR" sz="2400" b="0" dirty="0" err="1" smtClean="0"/>
              <a:t>their</a:t>
            </a:r>
            <a:r>
              <a:rPr lang="fr-FR" sz="2400" b="0" dirty="0" smtClean="0"/>
              <a:t> interaction </a:t>
            </a:r>
            <a:r>
              <a:rPr lang="fr-FR" sz="2400" b="0" dirty="0" err="1" smtClean="0"/>
              <a:t>with</a:t>
            </a:r>
            <a:r>
              <a:rPr lang="fr-FR" sz="2400" b="0" dirty="0" smtClean="0"/>
              <a:t> the spatial </a:t>
            </a:r>
            <a:r>
              <a:rPr lang="fr-FR" sz="2400" b="0" dirty="0" err="1" smtClean="0"/>
              <a:t>environment</a:t>
            </a:r>
            <a:r>
              <a:rPr lang="fr-FR" sz="2400" b="0" dirty="0" smtClean="0"/>
              <a:t> (Contamination, surface and </a:t>
            </a:r>
            <a:r>
              <a:rPr lang="fr-FR" sz="2400" b="0" dirty="0" err="1" smtClean="0"/>
              <a:t>internal</a:t>
            </a:r>
            <a:r>
              <a:rPr lang="fr-FR" sz="2400" b="0" dirty="0" smtClean="0"/>
              <a:t> charge etc…)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2400" b="0" dirty="0"/>
              <a:t>Complete </a:t>
            </a:r>
            <a:r>
              <a:rPr lang="fr-FR" sz="2400" b="0" dirty="0" err="1"/>
              <a:t>framework</a:t>
            </a:r>
            <a:r>
              <a:rPr lang="fr-FR" sz="2400" b="0" dirty="0"/>
              <a:t> of </a:t>
            </a:r>
            <a:r>
              <a:rPr lang="fr-FR" sz="2400" dirty="0"/>
              <a:t>data </a:t>
            </a:r>
            <a:r>
              <a:rPr lang="fr-FR" sz="2400" dirty="0" err="1"/>
              <a:t>processing</a:t>
            </a:r>
            <a:endParaRPr lang="fr-FR" sz="2400" dirty="0" smtClean="0"/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2400" dirty="0" smtClean="0"/>
              <a:t>COMPEX</a:t>
            </a:r>
            <a:r>
              <a:rPr lang="fr-FR" sz="2400" b="0" dirty="0" smtClean="0"/>
              <a:t> to </a:t>
            </a:r>
            <a:r>
              <a:rPr lang="fr-FR" sz="2400" b="0" dirty="0" err="1" smtClean="0"/>
              <a:t>characterize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space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materials</a:t>
            </a:r>
            <a:r>
              <a:rPr lang="fr-FR" sz="2400" b="0" dirty="0" smtClean="0"/>
              <a:t> 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2400" b="0" dirty="0" err="1" smtClean="0"/>
              <a:t>Developing</a:t>
            </a:r>
            <a:r>
              <a:rPr lang="fr-FR" sz="2400" b="0" dirty="0" smtClean="0"/>
              <a:t> of a </a:t>
            </a:r>
            <a:r>
              <a:rPr lang="fr-FR" sz="2400" dirty="0" err="1" smtClean="0"/>
              <a:t>database</a:t>
            </a:r>
            <a:r>
              <a:rPr lang="fr-FR" sz="2400" dirty="0" smtClean="0"/>
              <a:t> </a:t>
            </a:r>
            <a:r>
              <a:rPr lang="fr-FR" sz="2400" b="0" dirty="0" smtClean="0"/>
              <a:t>to </a:t>
            </a:r>
            <a:r>
              <a:rPr lang="fr-FR" sz="2400" b="0" dirty="0" err="1" smtClean="0"/>
              <a:t>gather</a:t>
            </a:r>
            <a:r>
              <a:rPr lang="fr-FR" sz="2400" b="0" dirty="0" smtClean="0"/>
              <a:t> the </a:t>
            </a:r>
            <a:r>
              <a:rPr lang="fr-FR" sz="2400" b="0" dirty="0" err="1" smtClean="0"/>
              <a:t>experiment</a:t>
            </a:r>
            <a:r>
              <a:rPr lang="fr-FR" sz="2400" b="0" dirty="0" smtClean="0"/>
              <a:t> and simulation </a:t>
            </a:r>
            <a:r>
              <a:rPr lang="fr-FR" sz="2400" b="0" dirty="0" err="1" smtClean="0"/>
              <a:t>results</a:t>
            </a:r>
            <a:r>
              <a:rPr lang="fr-FR" sz="2400" b="0" dirty="0" smtClean="0"/>
              <a:t>, and to use as inputs for </a:t>
            </a:r>
            <a:r>
              <a:rPr lang="fr-FR" sz="2400" b="0" dirty="0" err="1" smtClean="0"/>
              <a:t>models</a:t>
            </a:r>
            <a:r>
              <a:rPr lang="fr-FR" sz="2400" b="0" dirty="0" smtClean="0"/>
              <a:t>/simulations (SPIS, COMOVA, THEMIS)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2400" dirty="0" err="1" smtClean="0"/>
              <a:t>Database</a:t>
            </a:r>
            <a:r>
              <a:rPr lang="fr-FR" sz="2400" dirty="0" smtClean="0"/>
              <a:t> </a:t>
            </a:r>
            <a:r>
              <a:rPr lang="fr-FR" sz="2400" dirty="0" err="1" smtClean="0"/>
              <a:t>framework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for </a:t>
            </a:r>
            <a:r>
              <a:rPr lang="fr-FR" sz="2400" dirty="0" err="1" smtClean="0"/>
              <a:t>users</a:t>
            </a:r>
            <a:endParaRPr lang="fr-FR" sz="2400" b="0" dirty="0" smtClean="0"/>
          </a:p>
          <a:p>
            <a:pPr marL="0" indent="0"/>
            <a:endParaRPr lang="fr-FR" sz="2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48203" y="6442509"/>
            <a:ext cx="5826435" cy="4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5030" indent="-28655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6200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468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316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3" dirty="0">
                <a:solidFill>
                  <a:schemeClr val="bg2"/>
                </a:solidFill>
              </a:rPr>
              <a:t>SPINE </a:t>
            </a:r>
            <a:r>
              <a:rPr lang="fr-FR" sz="1203" dirty="0" err="1">
                <a:solidFill>
                  <a:schemeClr val="bg2"/>
                </a:solidFill>
              </a:rPr>
              <a:t>June</a:t>
            </a:r>
            <a:r>
              <a:rPr lang="fr-FR" sz="1203" dirty="0">
                <a:solidFill>
                  <a:schemeClr val="bg2"/>
                </a:solidFill>
              </a:rPr>
              <a:t> 8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-10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 2020 – </a:t>
            </a:r>
            <a:r>
              <a:rPr lang="fr-FR" sz="1203" dirty="0" err="1">
                <a:solidFill>
                  <a:schemeClr val="bg2"/>
                </a:solidFill>
              </a:rPr>
              <a:t>L.Leclercq</a:t>
            </a:r>
            <a:endParaRPr lang="fr-FR" sz="1203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Determination and archiving of the electrostatic characteristics of the space materials at </a:t>
            </a:r>
            <a:r>
              <a:rPr lang="en-US" dirty="0" smtClean="0">
                <a:solidFill>
                  <a:schemeClr val="tx1"/>
                </a:solidFill>
              </a:rPr>
              <a:t>ONERA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5362" name="Sous-titre 7"/>
          <p:cNvSpPr>
            <a:spLocks noGrp="1"/>
          </p:cNvSpPr>
          <p:nvPr>
            <p:ph type="subTitle" idx="1"/>
          </p:nvPr>
        </p:nvSpPr>
        <p:spPr>
          <a:xfrm>
            <a:off x="323665" y="3405503"/>
            <a:ext cx="7943699" cy="1729411"/>
          </a:xfrm>
        </p:spPr>
        <p:txBody>
          <a:bodyPr/>
          <a:lstStyle/>
          <a:p>
            <a:r>
              <a:rPr lang="fr-FR" sz="2407" u="sng" dirty="0">
                <a:solidFill>
                  <a:schemeClr val="tx1"/>
                </a:solidFill>
              </a:rPr>
              <a:t>L. </a:t>
            </a:r>
            <a:r>
              <a:rPr lang="fr-FR" sz="2407" u="sng" dirty="0" smtClean="0">
                <a:solidFill>
                  <a:schemeClr val="tx1"/>
                </a:solidFill>
              </a:rPr>
              <a:t>Leclercq</a:t>
            </a:r>
            <a:r>
              <a:rPr lang="fr-FR" sz="2407" u="sng" baseline="30000" dirty="0" smtClean="0">
                <a:solidFill>
                  <a:schemeClr val="tx1"/>
                </a:solidFill>
              </a:rPr>
              <a:t>1</a:t>
            </a:r>
            <a:r>
              <a:rPr lang="fr-FR" sz="2407" dirty="0" smtClean="0">
                <a:solidFill>
                  <a:schemeClr val="tx1"/>
                </a:solidFill>
              </a:rPr>
              <a:t>, </a:t>
            </a:r>
            <a:r>
              <a:rPr lang="fr-FR" sz="2407" dirty="0">
                <a:solidFill>
                  <a:schemeClr val="tx1"/>
                </a:solidFill>
              </a:rPr>
              <a:t>S. </a:t>
            </a:r>
            <a:r>
              <a:rPr lang="fr-FR" sz="2407" dirty="0" smtClean="0">
                <a:solidFill>
                  <a:schemeClr val="tx1"/>
                </a:solidFill>
              </a:rPr>
              <a:t>Hess</a:t>
            </a:r>
            <a:r>
              <a:rPr lang="fr-FR" sz="2407" baseline="30000" dirty="0">
                <a:solidFill>
                  <a:schemeClr val="tx1"/>
                </a:solidFill>
              </a:rPr>
              <a:t>1</a:t>
            </a:r>
            <a:r>
              <a:rPr lang="fr-FR" sz="2407" dirty="0" smtClean="0">
                <a:solidFill>
                  <a:schemeClr val="tx1"/>
                </a:solidFill>
              </a:rPr>
              <a:t>, </a:t>
            </a:r>
            <a:r>
              <a:rPr lang="fr-FR" sz="2407" dirty="0">
                <a:solidFill>
                  <a:schemeClr val="tx1"/>
                </a:solidFill>
              </a:rPr>
              <a:t>P. </a:t>
            </a:r>
            <a:r>
              <a:rPr lang="fr-FR" sz="2407" dirty="0" smtClean="0">
                <a:solidFill>
                  <a:schemeClr val="tx1"/>
                </a:solidFill>
              </a:rPr>
              <a:t>Sarrailh</a:t>
            </a:r>
            <a:r>
              <a:rPr lang="fr-FR" sz="2407" baseline="30000" dirty="0">
                <a:solidFill>
                  <a:schemeClr val="tx1"/>
                </a:solidFill>
              </a:rPr>
              <a:t>1</a:t>
            </a:r>
            <a:r>
              <a:rPr lang="fr-FR" sz="2407" dirty="0" smtClean="0">
                <a:solidFill>
                  <a:schemeClr val="tx1"/>
                </a:solidFill>
              </a:rPr>
              <a:t>, </a:t>
            </a:r>
            <a:r>
              <a:rPr lang="fr-FR" sz="2407" dirty="0">
                <a:solidFill>
                  <a:schemeClr val="tx1"/>
                </a:solidFill>
              </a:rPr>
              <a:t/>
            </a:r>
            <a:br>
              <a:rPr lang="fr-FR" sz="2407" dirty="0">
                <a:solidFill>
                  <a:schemeClr val="tx1"/>
                </a:solidFill>
              </a:rPr>
            </a:br>
            <a:r>
              <a:rPr lang="fr-FR" sz="2407" dirty="0">
                <a:solidFill>
                  <a:schemeClr val="tx1"/>
                </a:solidFill>
              </a:rPr>
              <a:t>J</a:t>
            </a:r>
            <a:r>
              <a:rPr lang="fr-FR" sz="2407" dirty="0" smtClean="0">
                <a:solidFill>
                  <a:schemeClr val="tx1"/>
                </a:solidFill>
              </a:rPr>
              <a:t>.-F</a:t>
            </a:r>
            <a:r>
              <a:rPr lang="fr-FR" sz="2407" dirty="0">
                <a:solidFill>
                  <a:schemeClr val="tx1"/>
                </a:solidFill>
              </a:rPr>
              <a:t>. </a:t>
            </a:r>
            <a:r>
              <a:rPr lang="fr-FR" sz="2407" dirty="0" smtClean="0">
                <a:solidFill>
                  <a:schemeClr val="tx1"/>
                </a:solidFill>
              </a:rPr>
              <a:t>Roussel</a:t>
            </a:r>
            <a:r>
              <a:rPr lang="fr-FR" sz="2407" baseline="30000" dirty="0">
                <a:solidFill>
                  <a:schemeClr val="tx1"/>
                </a:solidFill>
              </a:rPr>
              <a:t>1</a:t>
            </a:r>
            <a:r>
              <a:rPr lang="fr-FR" sz="2407" dirty="0" smtClean="0">
                <a:solidFill>
                  <a:schemeClr val="tx1"/>
                </a:solidFill>
              </a:rPr>
              <a:t>, </a:t>
            </a:r>
            <a:r>
              <a:rPr lang="fr-FR" sz="2407" dirty="0">
                <a:solidFill>
                  <a:schemeClr val="tx1"/>
                </a:solidFill>
              </a:rPr>
              <a:t>T. </a:t>
            </a:r>
            <a:r>
              <a:rPr lang="fr-FR" sz="2407" dirty="0" smtClean="0">
                <a:solidFill>
                  <a:schemeClr val="tx1"/>
                </a:solidFill>
              </a:rPr>
              <a:t>Paulmier</a:t>
            </a:r>
            <a:r>
              <a:rPr lang="fr-FR" sz="2407" baseline="30000" dirty="0">
                <a:solidFill>
                  <a:schemeClr val="tx1"/>
                </a:solidFill>
              </a:rPr>
              <a:t>1</a:t>
            </a:r>
            <a:r>
              <a:rPr lang="fr-FR" sz="2407" dirty="0" smtClean="0">
                <a:solidFill>
                  <a:schemeClr val="tx1"/>
                </a:solidFill>
              </a:rPr>
              <a:t>, </a:t>
            </a:r>
            <a:r>
              <a:rPr lang="fr-FR" sz="2407" dirty="0">
                <a:solidFill>
                  <a:schemeClr val="tx1"/>
                </a:solidFill>
              </a:rPr>
              <a:t>and M. </a:t>
            </a:r>
            <a:r>
              <a:rPr lang="fr-FR" sz="2407" dirty="0" smtClean="0">
                <a:solidFill>
                  <a:schemeClr val="tx1"/>
                </a:solidFill>
              </a:rPr>
              <a:t>Villemant</a:t>
            </a:r>
            <a:r>
              <a:rPr lang="fr-FR" sz="2407" baseline="30000" dirty="0" smtClean="0">
                <a:solidFill>
                  <a:schemeClr val="tx1"/>
                </a:solidFill>
              </a:rPr>
              <a:t>1</a:t>
            </a:r>
            <a:endParaRPr lang="fr-FR" sz="2407" baseline="30000" dirty="0">
              <a:solidFill>
                <a:schemeClr val="tx1"/>
              </a:solidFill>
            </a:endParaRPr>
          </a:p>
          <a:p>
            <a:endParaRPr lang="fr-FR" sz="2000" baseline="30000" dirty="0" smtClean="0">
              <a:solidFill>
                <a:schemeClr val="tx1"/>
              </a:solidFill>
            </a:endParaRPr>
          </a:p>
          <a:p>
            <a:r>
              <a:rPr lang="fr-FR" sz="2000" baseline="30000" dirty="0" smtClean="0">
                <a:solidFill>
                  <a:schemeClr val="tx1"/>
                </a:solidFill>
              </a:rPr>
              <a:t>1 – ONERA – The French Aerospace </a:t>
            </a:r>
            <a:r>
              <a:rPr lang="fr-FR" sz="2000" baseline="30000" dirty="0" err="1" smtClean="0">
                <a:solidFill>
                  <a:schemeClr val="tx1"/>
                </a:solidFill>
              </a:rPr>
              <a:t>Lab</a:t>
            </a:r>
            <a:r>
              <a:rPr lang="fr-FR" sz="2000" baseline="30000" dirty="0" smtClean="0">
                <a:solidFill>
                  <a:schemeClr val="tx1"/>
                </a:solidFill>
              </a:rPr>
              <a:t>, Toulouse, France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88947" y="6328584"/>
            <a:ext cx="8788039" cy="33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789" b="0" dirty="0">
                <a:solidFill>
                  <a:schemeClr val="bg2"/>
                </a:solidFill>
              </a:rPr>
              <a:t>Ce document est la propriété de l'ONERA. Il ne peut être communiqué à des tiers et/ou reproduit sans l'autorisation préalable écrite de l'ONERA, et son contenu ne peut être divulgué. </a:t>
            </a:r>
            <a:br>
              <a:rPr lang="fr-FR" sz="789" b="0" dirty="0">
                <a:solidFill>
                  <a:schemeClr val="bg2"/>
                </a:solidFill>
              </a:rPr>
            </a:br>
            <a:r>
              <a:rPr lang="fr-FR" sz="789" b="0" i="1" dirty="0">
                <a:solidFill>
                  <a:schemeClr val="bg2"/>
                </a:solidFill>
              </a:rPr>
              <a:t>This document and the information </a:t>
            </a:r>
            <a:r>
              <a:rPr lang="fr-FR" sz="789" b="0" i="1" dirty="0" err="1">
                <a:solidFill>
                  <a:schemeClr val="bg2"/>
                </a:solidFill>
              </a:rPr>
              <a:t>contained</a:t>
            </a:r>
            <a:r>
              <a:rPr lang="fr-FR" sz="789" b="0" i="1" dirty="0">
                <a:solidFill>
                  <a:schemeClr val="bg2"/>
                </a:solidFill>
              </a:rPr>
              <a:t> </a:t>
            </a:r>
            <a:r>
              <a:rPr lang="fr-FR" sz="789" b="0" i="1" dirty="0" err="1">
                <a:solidFill>
                  <a:schemeClr val="bg2"/>
                </a:solidFill>
              </a:rPr>
              <a:t>herin</a:t>
            </a:r>
            <a:r>
              <a:rPr lang="fr-FR" sz="789" b="0" i="1" dirty="0">
                <a:solidFill>
                  <a:schemeClr val="bg2"/>
                </a:solidFill>
              </a:rPr>
              <a:t> </a:t>
            </a:r>
            <a:r>
              <a:rPr lang="fr-FR" sz="789" b="0" i="1" dirty="0" err="1">
                <a:solidFill>
                  <a:schemeClr val="bg2"/>
                </a:solidFill>
              </a:rPr>
              <a:t>is</a:t>
            </a:r>
            <a:r>
              <a:rPr lang="fr-FR" sz="789" b="0" i="1" dirty="0">
                <a:solidFill>
                  <a:schemeClr val="bg2"/>
                </a:solidFill>
              </a:rPr>
              <a:t> </a:t>
            </a:r>
            <a:r>
              <a:rPr lang="fr-FR" sz="789" b="0" i="1" dirty="0" err="1">
                <a:solidFill>
                  <a:schemeClr val="bg2"/>
                </a:solidFill>
              </a:rPr>
              <a:t>proprietary</a:t>
            </a:r>
            <a:r>
              <a:rPr lang="fr-FR" sz="789" b="0" i="1" dirty="0">
                <a:solidFill>
                  <a:schemeClr val="bg2"/>
                </a:solidFill>
              </a:rPr>
              <a:t> information of ONERA and </a:t>
            </a:r>
            <a:r>
              <a:rPr lang="fr-FR" sz="789" b="0" i="1" dirty="0" err="1">
                <a:solidFill>
                  <a:schemeClr val="bg2"/>
                </a:solidFill>
              </a:rPr>
              <a:t>shall</a:t>
            </a:r>
            <a:r>
              <a:rPr lang="fr-FR" sz="789" b="0" i="1" dirty="0">
                <a:solidFill>
                  <a:schemeClr val="bg2"/>
                </a:solidFill>
              </a:rPr>
              <a:t> not </a:t>
            </a:r>
            <a:r>
              <a:rPr lang="fr-FR" sz="789" b="0" i="1" dirty="0" err="1">
                <a:solidFill>
                  <a:schemeClr val="bg2"/>
                </a:solidFill>
              </a:rPr>
              <a:t>be</a:t>
            </a:r>
            <a:r>
              <a:rPr lang="fr-FR" sz="789" b="0" i="1" dirty="0">
                <a:solidFill>
                  <a:schemeClr val="bg2"/>
                </a:solidFill>
              </a:rPr>
              <a:t> </a:t>
            </a:r>
            <a:r>
              <a:rPr lang="fr-FR" sz="789" b="0" i="1" dirty="0" err="1">
                <a:solidFill>
                  <a:schemeClr val="bg2"/>
                </a:solidFill>
              </a:rPr>
              <a:t>disclosed</a:t>
            </a:r>
            <a:r>
              <a:rPr lang="fr-FR" sz="789" b="0" i="1" dirty="0">
                <a:solidFill>
                  <a:schemeClr val="bg2"/>
                </a:solidFill>
              </a:rPr>
              <a:t> or </a:t>
            </a:r>
            <a:r>
              <a:rPr lang="fr-FR" sz="789" b="0" i="1" dirty="0" err="1">
                <a:solidFill>
                  <a:schemeClr val="bg2"/>
                </a:solidFill>
              </a:rPr>
              <a:t>reproduced</a:t>
            </a:r>
            <a:r>
              <a:rPr lang="fr-FR" sz="789" b="0" i="1" dirty="0">
                <a:solidFill>
                  <a:schemeClr val="bg2"/>
                </a:solidFill>
              </a:rPr>
              <a:t> </a:t>
            </a:r>
            <a:r>
              <a:rPr lang="fr-FR" sz="789" b="0" i="1" dirty="0" err="1">
                <a:solidFill>
                  <a:schemeClr val="bg2"/>
                </a:solidFill>
              </a:rPr>
              <a:t>without</a:t>
            </a:r>
            <a:r>
              <a:rPr lang="fr-FR" sz="789" b="0" i="1" dirty="0">
                <a:solidFill>
                  <a:schemeClr val="bg2"/>
                </a:solidFill>
              </a:rPr>
              <a:t> the </a:t>
            </a:r>
            <a:r>
              <a:rPr lang="fr-FR" sz="789" b="0" i="1" dirty="0" err="1">
                <a:solidFill>
                  <a:schemeClr val="bg2"/>
                </a:solidFill>
              </a:rPr>
              <a:t>prior</a:t>
            </a:r>
            <a:r>
              <a:rPr lang="fr-FR" sz="789" b="0" i="1" dirty="0">
                <a:solidFill>
                  <a:schemeClr val="bg2"/>
                </a:solidFill>
              </a:rPr>
              <a:t> </a:t>
            </a:r>
            <a:r>
              <a:rPr lang="fr-FR" sz="789" b="0" i="1" dirty="0" err="1">
                <a:solidFill>
                  <a:schemeClr val="bg2"/>
                </a:solidFill>
              </a:rPr>
              <a:t>authorization</a:t>
            </a:r>
            <a:r>
              <a:rPr lang="fr-FR" sz="789" b="0" i="1" dirty="0">
                <a:solidFill>
                  <a:schemeClr val="bg2"/>
                </a:solidFill>
              </a:rPr>
              <a:t> of ONERA.</a:t>
            </a:r>
          </a:p>
        </p:txBody>
      </p:sp>
    </p:spTree>
    <p:extLst>
      <p:ext uri="{BB962C8B-B14F-4D97-AF65-F5344CB8AC3E}">
        <p14:creationId xmlns:p14="http://schemas.microsoft.com/office/powerpoint/2010/main" val="183228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CONTEXT: A lot of </a:t>
            </a:r>
            <a:r>
              <a:rPr lang="fr-FR" dirty="0" err="1"/>
              <a:t>experiments</a:t>
            </a:r>
            <a:r>
              <a:rPr lang="fr-FR" dirty="0"/>
              <a:t> at ONERA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66700" y="1412776"/>
            <a:ext cx="7772400" cy="4114800"/>
          </a:xfrm>
        </p:spPr>
        <p:txBody>
          <a:bodyPr/>
          <a:lstStyle/>
          <a:p>
            <a:r>
              <a:rPr lang="fr-FR" sz="2400" dirty="0"/>
              <a:t>SIRENE: </a:t>
            </a:r>
            <a:r>
              <a:rPr lang="fr-FR" sz="2400" dirty="0" err="1"/>
              <a:t>Study</a:t>
            </a:r>
            <a:r>
              <a:rPr lang="fr-FR" sz="2400" dirty="0"/>
              <a:t> of the surface and </a:t>
            </a:r>
            <a:r>
              <a:rPr lang="fr-FR" sz="2400" dirty="0" err="1"/>
              <a:t>internal</a:t>
            </a:r>
            <a:r>
              <a:rPr lang="fr-FR" sz="2400" dirty="0"/>
              <a:t> charge by </a:t>
            </a:r>
            <a:r>
              <a:rPr lang="fr-FR" sz="2400" dirty="0" err="1"/>
              <a:t>electrons</a:t>
            </a:r>
            <a:r>
              <a:rPr lang="fr-FR" sz="2400" dirty="0"/>
              <a:t> irradiation (LEO, MEO and GEO </a:t>
            </a:r>
            <a:r>
              <a:rPr lang="fr-FR" sz="2400" dirty="0" err="1"/>
              <a:t>orbits</a:t>
            </a:r>
            <a:r>
              <a:rPr lang="fr-FR" sz="2400" dirty="0"/>
              <a:t>)</a:t>
            </a:r>
          </a:p>
          <a:p>
            <a:r>
              <a:rPr lang="fr-FR" sz="2400" dirty="0"/>
              <a:t>COPHOS: Contamination</a:t>
            </a:r>
          </a:p>
          <a:p>
            <a:r>
              <a:rPr lang="fr-FR" sz="2400" dirty="0"/>
              <a:t>GEODUR: </a:t>
            </a:r>
            <a:r>
              <a:rPr lang="fr-FR" sz="2400" dirty="0" err="1"/>
              <a:t>Study</a:t>
            </a:r>
            <a:r>
              <a:rPr lang="fr-FR" sz="2400" dirty="0"/>
              <a:t> of the surface and </a:t>
            </a:r>
            <a:r>
              <a:rPr lang="fr-FR" sz="2400" dirty="0" err="1"/>
              <a:t>internal</a:t>
            </a:r>
            <a:r>
              <a:rPr lang="fr-FR" sz="2400" dirty="0"/>
              <a:t> charge by </a:t>
            </a:r>
            <a:r>
              <a:rPr lang="fr-FR" sz="2400" dirty="0" err="1"/>
              <a:t>electrons</a:t>
            </a:r>
            <a:r>
              <a:rPr lang="fr-FR" sz="2400" dirty="0"/>
              <a:t> irradiation (GEO </a:t>
            </a:r>
            <a:r>
              <a:rPr lang="fr-FR" sz="2400" dirty="0" err="1"/>
              <a:t>orbits</a:t>
            </a:r>
            <a:r>
              <a:rPr lang="fr-FR" sz="2400" dirty="0"/>
              <a:t>)</a:t>
            </a:r>
          </a:p>
          <a:p>
            <a:r>
              <a:rPr lang="fr-FR" sz="2400" dirty="0"/>
              <a:t>DEESSE: </a:t>
            </a:r>
            <a:r>
              <a:rPr lang="fr-FR" sz="2400" dirty="0" err="1"/>
              <a:t>Secondary</a:t>
            </a:r>
            <a:r>
              <a:rPr lang="fr-FR" sz="2400" dirty="0"/>
              <a:t> </a:t>
            </a:r>
            <a:r>
              <a:rPr lang="fr-FR" sz="2400" dirty="0" err="1"/>
              <a:t>electron</a:t>
            </a:r>
            <a:r>
              <a:rPr lang="fr-FR" sz="2400" dirty="0"/>
              <a:t> </a:t>
            </a:r>
            <a:r>
              <a:rPr lang="fr-FR" sz="2400" dirty="0" err="1"/>
              <a:t>emission</a:t>
            </a:r>
            <a:endParaRPr lang="fr-FR" sz="2400" dirty="0"/>
          </a:p>
          <a:p>
            <a:r>
              <a:rPr lang="fr-FR" sz="2400" dirty="0"/>
              <a:t>Etc…</a:t>
            </a:r>
          </a:p>
          <a:p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	</a:t>
            </a:r>
            <a:r>
              <a:rPr lang="fr-FR" sz="2400" dirty="0" err="1"/>
              <a:t>Need</a:t>
            </a:r>
            <a:r>
              <a:rPr lang="fr-FR" sz="2400" dirty="0"/>
              <a:t> of efficient </a:t>
            </a:r>
            <a:r>
              <a:rPr lang="fr-FR" sz="2400" dirty="0" err="1"/>
              <a:t>tools</a:t>
            </a:r>
            <a:r>
              <a:rPr lang="fr-FR" sz="2400" dirty="0"/>
              <a:t> to </a:t>
            </a:r>
            <a:r>
              <a:rPr lang="fr-FR" sz="2400" dirty="0" err="1"/>
              <a:t>treat</a:t>
            </a:r>
            <a:r>
              <a:rPr lang="fr-FR" sz="2400" dirty="0"/>
              <a:t>/archive all the</a:t>
            </a:r>
            <a:br>
              <a:rPr lang="fr-FR" sz="2400" dirty="0"/>
            </a:br>
            <a:r>
              <a:rPr lang="fr-FR" sz="2400" dirty="0" err="1"/>
              <a:t>experimental</a:t>
            </a:r>
            <a:r>
              <a:rPr lang="fr-FR" sz="2400" dirty="0"/>
              <a:t> data in </a:t>
            </a:r>
            <a:r>
              <a:rPr lang="fr-FR" sz="2400" dirty="0" err="1"/>
              <a:t>order</a:t>
            </a:r>
            <a:r>
              <a:rPr lang="fr-FR" sz="2400" dirty="0"/>
              <a:t> to </a:t>
            </a:r>
            <a:r>
              <a:rPr lang="fr-FR" sz="2400" dirty="0" err="1"/>
              <a:t>characterize</a:t>
            </a:r>
            <a:r>
              <a:rPr lang="fr-FR" sz="2400" dirty="0"/>
              <a:t> </a:t>
            </a:r>
            <a:r>
              <a:rPr lang="fr-FR" sz="2400" dirty="0" err="1"/>
              <a:t>space</a:t>
            </a:r>
            <a:r>
              <a:rPr lang="fr-FR" sz="2400" dirty="0"/>
              <a:t> </a:t>
            </a:r>
            <a:r>
              <a:rPr lang="fr-FR" sz="2400" dirty="0" err="1"/>
              <a:t>materials</a:t>
            </a:r>
            <a:r>
              <a:rPr lang="fr-FR" sz="2400" dirty="0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fr-FR" dirty="0"/>
              <a:t>SPINE </a:t>
            </a:r>
            <a:r>
              <a:rPr lang="fr-FR" dirty="0" err="1"/>
              <a:t>June</a:t>
            </a:r>
            <a:r>
              <a:rPr lang="fr-FR" dirty="0"/>
              <a:t> 8</a:t>
            </a:r>
            <a:r>
              <a:rPr lang="fr-FR" baseline="30000" dirty="0"/>
              <a:t>th</a:t>
            </a:r>
            <a:r>
              <a:rPr lang="fr-FR" dirty="0"/>
              <a:t>-10</a:t>
            </a:r>
            <a:r>
              <a:rPr lang="fr-FR" baseline="30000" dirty="0"/>
              <a:t>th</a:t>
            </a:r>
            <a:r>
              <a:rPr lang="fr-FR" dirty="0"/>
              <a:t> 2020 – </a:t>
            </a:r>
            <a:r>
              <a:rPr lang="fr-FR" dirty="0" err="1"/>
              <a:t>L.Leclercq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16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Material Data Base Ecosystem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fr-FR" dirty="0"/>
              <a:t>SPINE </a:t>
            </a:r>
            <a:r>
              <a:rPr lang="fr-FR" dirty="0" err="1"/>
              <a:t>June</a:t>
            </a:r>
            <a:r>
              <a:rPr lang="fr-FR" dirty="0"/>
              <a:t> 8</a:t>
            </a:r>
            <a:r>
              <a:rPr lang="fr-FR" baseline="30000" dirty="0"/>
              <a:t>th</a:t>
            </a:r>
            <a:r>
              <a:rPr lang="fr-FR" dirty="0"/>
              <a:t>-10</a:t>
            </a:r>
            <a:r>
              <a:rPr lang="fr-FR" baseline="30000" dirty="0"/>
              <a:t>th</a:t>
            </a:r>
            <a:r>
              <a:rPr lang="fr-FR" dirty="0"/>
              <a:t> 2020 – </a:t>
            </a:r>
            <a:r>
              <a:rPr lang="fr-FR" dirty="0" err="1"/>
              <a:t>L.Leclercq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073175"/>
            <a:ext cx="8461056" cy="270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04800" y="2144033"/>
            <a:ext cx="2550883" cy="2550883"/>
          </a:xfrm>
          <a:prstGeom prst="rect">
            <a:avLst/>
          </a:prstGeom>
          <a:noFill/>
          <a:ln w="28575" cap="flat" cmpd="sng" algn="ctr">
            <a:solidFill>
              <a:srgbClr val="00509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9980" tIns="44990" rIns="89980" bIns="44990" numCol="1" rtlCol="0" anchor="t" anchorCtr="0" compatLnSpc="1">
            <a:prstTxWarp prst="textNoShape">
              <a:avLst/>
            </a:prstTxWarp>
          </a:bodyPr>
          <a:lstStyle/>
          <a:p>
            <a:pPr defTabSz="899770" eaLnBrk="0" hangingPunct="0"/>
            <a:endParaRPr lang="fr-FR" sz="2362">
              <a:solidFill>
                <a:srgbClr val="000000"/>
              </a:solidFill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5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COMPEX (Common </a:t>
            </a:r>
            <a:r>
              <a:rPr lang="fr-FR" dirty="0" err="1"/>
              <a:t>Onera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Parameter</a:t>
            </a:r>
            <a:r>
              <a:rPr lang="fr-FR" dirty="0"/>
              <a:t> </a:t>
            </a:r>
            <a:r>
              <a:rPr lang="fr-FR" dirty="0" err="1"/>
              <a:t>EXtractor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fr-FR" dirty="0"/>
              <a:t>SPINE </a:t>
            </a:r>
            <a:r>
              <a:rPr lang="fr-FR" dirty="0" err="1"/>
              <a:t>June</a:t>
            </a:r>
            <a:r>
              <a:rPr lang="fr-FR" dirty="0"/>
              <a:t> 8</a:t>
            </a:r>
            <a:r>
              <a:rPr lang="fr-FR" baseline="30000" dirty="0"/>
              <a:t>th</a:t>
            </a:r>
            <a:r>
              <a:rPr lang="fr-FR" dirty="0"/>
              <a:t>-10</a:t>
            </a:r>
            <a:r>
              <a:rPr lang="fr-FR" baseline="30000" dirty="0"/>
              <a:t>th</a:t>
            </a:r>
            <a:r>
              <a:rPr lang="fr-FR" dirty="0"/>
              <a:t> 2020 – </a:t>
            </a:r>
            <a:r>
              <a:rPr lang="fr-FR" dirty="0" err="1"/>
              <a:t>L.Leclercq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304800" y="836712"/>
            <a:ext cx="4362734" cy="67056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INPUTS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04800" y="1615224"/>
            <a:ext cx="1901952" cy="1646588"/>
          </a:xfrm>
          <a:prstGeom prst="roundRect">
            <a:avLst/>
          </a:prstGeom>
          <a:ln>
            <a:solidFill>
              <a:srgbClr val="00B05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Models</a:t>
            </a:r>
            <a:endParaRPr lang="fr-FR" sz="2000" b="1" dirty="0" smtClean="0"/>
          </a:p>
          <a:p>
            <a:pPr algn="ctr"/>
            <a:r>
              <a:rPr lang="fr-FR" sz="1800" dirty="0" err="1" smtClean="0"/>
              <a:t>Internal</a:t>
            </a:r>
            <a:r>
              <a:rPr lang="fr-FR" sz="1800" dirty="0" smtClean="0"/>
              <a:t> and surface </a:t>
            </a:r>
            <a:r>
              <a:rPr lang="fr-FR" sz="1800" b="1" dirty="0" err="1" smtClean="0"/>
              <a:t>charging</a:t>
            </a:r>
            <a:endParaRPr lang="fr-FR" sz="1800" b="1" dirty="0" smtClean="0"/>
          </a:p>
          <a:p>
            <a:pPr algn="ctr"/>
            <a:r>
              <a:rPr lang="fr-FR" sz="1800" b="1" dirty="0" err="1" smtClean="0"/>
              <a:t>Outgassing</a:t>
            </a:r>
            <a:endParaRPr lang="fr-FR" sz="1800" b="1" dirty="0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04800" y="3337056"/>
            <a:ext cx="1901952" cy="1603430"/>
          </a:xfrm>
          <a:prstGeom prst="roundRect">
            <a:avLst/>
          </a:prstGeom>
          <a:ln>
            <a:solidFill>
              <a:srgbClr val="00B05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900" b="1" dirty="0" err="1" smtClean="0"/>
              <a:t>Experimental</a:t>
            </a:r>
            <a:r>
              <a:rPr lang="fr-FR" sz="1900" b="1" dirty="0" smtClean="0"/>
              <a:t> data</a:t>
            </a:r>
          </a:p>
          <a:p>
            <a:pPr algn="ctr"/>
            <a:r>
              <a:rPr lang="fr-FR" sz="1800" dirty="0" smtClean="0"/>
              <a:t>SIRENE</a:t>
            </a:r>
          </a:p>
          <a:p>
            <a:pPr algn="ctr"/>
            <a:r>
              <a:rPr lang="fr-FR" sz="1800" dirty="0" smtClean="0"/>
              <a:t>COPHOS</a:t>
            </a:r>
            <a:endParaRPr lang="fr-FR" sz="1800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497540" y="1615223"/>
            <a:ext cx="2169994" cy="4537914"/>
          </a:xfrm>
          <a:prstGeom prst="roundRect">
            <a:avLst/>
          </a:prstGeom>
          <a:ln>
            <a:solidFill>
              <a:srgbClr val="00B050"/>
            </a:solidFill>
            <a:prstDash val="soli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Multi-</a:t>
            </a:r>
            <a:r>
              <a:rPr lang="fr-FR" sz="2000" b="1" dirty="0" err="1" smtClean="0"/>
              <a:t>models</a:t>
            </a:r>
            <a:endParaRPr lang="fr-FR" sz="2000" b="1" dirty="0" smtClean="0"/>
          </a:p>
          <a:p>
            <a:pPr algn="ctr"/>
            <a:r>
              <a:rPr lang="fr-FR" sz="2000" b="0" dirty="0" err="1" smtClean="0"/>
              <a:t>Several</a:t>
            </a:r>
            <a:r>
              <a:rPr lang="fr-FR" sz="2000" b="0" dirty="0" smtClean="0"/>
              <a:t> types of </a:t>
            </a:r>
            <a:r>
              <a:rPr lang="fr-FR" sz="2000" b="0" dirty="0" err="1" smtClean="0"/>
              <a:t>models</a:t>
            </a:r>
            <a:r>
              <a:rPr lang="fr-FR" sz="2000" b="0" dirty="0" smtClean="0"/>
              <a:t> (ex: </a:t>
            </a:r>
            <a:r>
              <a:rPr lang="fr-FR" sz="2000" b="0" dirty="0" err="1" smtClean="0"/>
              <a:t>conductivity</a:t>
            </a:r>
            <a:r>
              <a:rPr lang="fr-FR" sz="2000" b="0" dirty="0" smtClean="0"/>
              <a:t> and </a:t>
            </a:r>
            <a:r>
              <a:rPr lang="fr-FR" sz="2000" b="0" dirty="0" err="1" smtClean="0"/>
              <a:t>potential</a:t>
            </a:r>
            <a:r>
              <a:rPr lang="fr-FR" sz="2000" b="0" dirty="0" smtClean="0"/>
              <a:t>)</a:t>
            </a:r>
          </a:p>
          <a:p>
            <a:pPr algn="ctr"/>
            <a:endParaRPr lang="fr-FR" sz="2000" dirty="0"/>
          </a:p>
          <a:p>
            <a:pPr algn="ctr"/>
            <a:r>
              <a:rPr lang="fr-FR" sz="2000" b="1" dirty="0" smtClean="0"/>
              <a:t>Multi-data</a:t>
            </a:r>
          </a:p>
          <a:p>
            <a:pPr algn="ctr"/>
            <a:r>
              <a:rPr lang="fr-FR" sz="2000" b="0" dirty="0" err="1" smtClean="0"/>
              <a:t>Several</a:t>
            </a:r>
            <a:r>
              <a:rPr lang="fr-FR" sz="2000" b="0" dirty="0" smtClean="0"/>
              <a:t> sets of  </a:t>
            </a:r>
            <a:r>
              <a:rPr lang="fr-FR" sz="2000" b="0" dirty="0" err="1" smtClean="0"/>
              <a:t>experimental</a:t>
            </a:r>
            <a:endParaRPr lang="fr-FR" sz="2000" b="0" dirty="0" smtClean="0"/>
          </a:p>
          <a:p>
            <a:pPr algn="ctr"/>
            <a:r>
              <a:rPr lang="fr-FR" sz="2000" b="0" dirty="0" smtClean="0"/>
              <a:t>data </a:t>
            </a:r>
            <a:endParaRPr lang="fr-FR" sz="2000" b="0" dirty="0"/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04800" y="5063321"/>
            <a:ext cx="1901952" cy="1089816"/>
          </a:xfrm>
          <a:prstGeom prst="roundRect">
            <a:avLst/>
          </a:prstGeom>
          <a:ln>
            <a:solidFill>
              <a:srgbClr val="C00000"/>
            </a:solidFill>
            <a:prstDash val="sys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/>
              <a:t>Material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characteristics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from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database</a:t>
            </a:r>
            <a:endParaRPr lang="fr-FR" sz="1600" dirty="0"/>
          </a:p>
        </p:txBody>
      </p:sp>
      <p:sp>
        <p:nvSpPr>
          <p:cNvPr id="11" name="Accolade fermante 10"/>
          <p:cNvSpPr/>
          <p:nvPr/>
        </p:nvSpPr>
        <p:spPr bwMode="auto">
          <a:xfrm>
            <a:off x="2074460" y="1630107"/>
            <a:ext cx="423080" cy="4523029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4899546" y="836712"/>
            <a:ext cx="3944203" cy="670560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OPTIMIZATION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4899544" y="1615223"/>
            <a:ext cx="3944203" cy="1957793"/>
          </a:xfrm>
          <a:prstGeom prst="roundRect">
            <a:avLst/>
          </a:prstGeom>
          <a:ln>
            <a:solidFill>
              <a:srgbClr val="00B050"/>
            </a:solidFill>
            <a:prstDash val="sys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COMPEX 1.0 (Java)</a:t>
            </a:r>
          </a:p>
          <a:p>
            <a:pPr algn="ctr"/>
            <a:r>
              <a:rPr lang="fr-FR" sz="2000" b="0" dirty="0" smtClean="0"/>
              <a:t>Efficient for contamination</a:t>
            </a:r>
          </a:p>
          <a:p>
            <a:pPr algn="ctr"/>
            <a:r>
              <a:rPr lang="fr-FR" sz="2000" b="0" dirty="0" err="1" smtClean="0"/>
              <a:t>Less</a:t>
            </a:r>
            <a:r>
              <a:rPr lang="fr-FR" sz="2000" b="0" dirty="0" smtClean="0"/>
              <a:t> efficient for </a:t>
            </a:r>
            <a:r>
              <a:rPr lang="fr-FR" sz="2000" b="0" dirty="0" err="1" smtClean="0"/>
              <a:t>charging</a:t>
            </a:r>
            <a:endParaRPr lang="fr-FR" sz="2000" b="0" dirty="0" smtClean="0"/>
          </a:p>
          <a:p>
            <a:pPr algn="ctr"/>
            <a:r>
              <a:rPr lang="fr-FR" sz="2000" b="0" dirty="0" err="1" smtClean="0"/>
              <a:t>Only</a:t>
            </a:r>
            <a:r>
              <a:rPr lang="fr-FR" sz="2000" b="0" dirty="0" smtClean="0"/>
              <a:t> 1 </a:t>
            </a:r>
            <a:r>
              <a:rPr lang="fr-FR" sz="2000" b="0" dirty="0" err="1" smtClean="0"/>
              <a:t>optimization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method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implemented</a:t>
            </a:r>
            <a:endParaRPr lang="fr-FR" sz="2000" b="0" dirty="0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4899544" y="3680967"/>
            <a:ext cx="3944203" cy="2472170"/>
          </a:xfrm>
          <a:prstGeom prst="roundRect">
            <a:avLst/>
          </a:prstGeom>
          <a:ln>
            <a:solidFill>
              <a:srgbClr val="00B050"/>
            </a:solidFill>
            <a:prstDash val="soli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COMPEX 2.0 (Python)</a:t>
            </a:r>
          </a:p>
          <a:p>
            <a:pPr algn="ctr"/>
            <a:r>
              <a:rPr lang="fr-FR" sz="2000" b="0" dirty="0" smtClean="0"/>
              <a:t>Application to </a:t>
            </a:r>
            <a:r>
              <a:rPr lang="fr-FR" sz="2000" b="0" dirty="0" err="1" smtClean="0"/>
              <a:t>several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models</a:t>
            </a:r>
            <a:endParaRPr lang="fr-FR" sz="2000" b="0" dirty="0" smtClean="0"/>
          </a:p>
          <a:p>
            <a:pPr algn="ctr"/>
            <a:r>
              <a:rPr lang="fr-FR" sz="2000" b="0" dirty="0" err="1" smtClean="0"/>
              <a:t>Offer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different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optimization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methods</a:t>
            </a:r>
            <a:r>
              <a:rPr lang="fr-FR" sz="2000" b="0" dirty="0" smtClean="0"/>
              <a:t> to </a:t>
            </a:r>
            <a:r>
              <a:rPr lang="fr-FR" sz="2000" b="0" dirty="0" err="1" smtClean="0"/>
              <a:t>get</a:t>
            </a:r>
            <a:r>
              <a:rPr lang="fr-FR" sz="2000" b="0" dirty="0" smtClean="0"/>
              <a:t> more </a:t>
            </a:r>
            <a:r>
              <a:rPr lang="fr-FR" sz="2000" b="0" dirty="0" err="1" smtClean="0"/>
              <a:t>accurate</a:t>
            </a:r>
            <a:r>
              <a:rPr lang="fr-FR" sz="2000" b="0" dirty="0" smtClean="0"/>
              <a:t> </a:t>
            </a:r>
            <a:r>
              <a:rPr lang="fr-FR" sz="2000" b="0" dirty="0" err="1" smtClean="0"/>
              <a:t>results</a:t>
            </a:r>
            <a:endParaRPr lang="fr-FR" sz="2000" b="0" dirty="0" smtClean="0"/>
          </a:p>
          <a:p>
            <a:pPr algn="ctr"/>
            <a:r>
              <a:rPr lang="fr-FR" sz="2000" b="0" dirty="0" smtClean="0"/>
              <a:t>More </a:t>
            </a:r>
            <a:r>
              <a:rPr lang="fr-FR" sz="2000" b="0" dirty="0" err="1" smtClean="0"/>
              <a:t>efficiency</a:t>
            </a:r>
            <a:r>
              <a:rPr lang="fr-FR" sz="2000" b="0" dirty="0" smtClean="0"/>
              <a:t> and </a:t>
            </a:r>
            <a:r>
              <a:rPr lang="fr-FR" sz="2000" b="0" dirty="0" err="1" smtClean="0"/>
              <a:t>genericity</a:t>
            </a:r>
            <a:endParaRPr lang="fr-FR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35427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COMPEX (Common </a:t>
            </a:r>
            <a:r>
              <a:rPr lang="fr-FR" dirty="0" err="1" smtClean="0"/>
              <a:t>Onera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  <a:r>
              <a:rPr lang="fr-FR" dirty="0" err="1" smtClean="0"/>
              <a:t>EXtractor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err="1" smtClean="0"/>
              <a:t>Charging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043055" y="2438050"/>
            <a:ext cx="1135919" cy="20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48203" y="6442509"/>
            <a:ext cx="5826435" cy="4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5030" indent="-28655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6200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468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316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3" dirty="0">
                <a:solidFill>
                  <a:schemeClr val="bg2"/>
                </a:solidFill>
              </a:rPr>
              <a:t>SPINE </a:t>
            </a:r>
            <a:r>
              <a:rPr lang="fr-FR" sz="1203" dirty="0" err="1">
                <a:solidFill>
                  <a:schemeClr val="bg2"/>
                </a:solidFill>
              </a:rPr>
              <a:t>June</a:t>
            </a:r>
            <a:r>
              <a:rPr lang="fr-FR" sz="1203" dirty="0">
                <a:solidFill>
                  <a:schemeClr val="bg2"/>
                </a:solidFill>
              </a:rPr>
              <a:t> 8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-10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 2020 – </a:t>
            </a:r>
            <a:r>
              <a:rPr lang="fr-FR" sz="1203" dirty="0" err="1">
                <a:solidFill>
                  <a:schemeClr val="bg2"/>
                </a:solidFill>
              </a:rPr>
              <a:t>L.Leclercq</a:t>
            </a:r>
            <a:endParaRPr lang="fr-FR" sz="1203" dirty="0">
              <a:solidFill>
                <a:schemeClr val="bg2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44170" y="908720"/>
            <a:ext cx="3955190" cy="2044862"/>
          </a:xfrm>
          <a:prstGeom prst="roundRect">
            <a:avLst/>
          </a:prstGeom>
          <a:ln>
            <a:solidFill>
              <a:srgbClr val="00B050"/>
            </a:solidFill>
            <a:prstDash val="sys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4" dirty="0"/>
              <a:t>COMPEX 1.0 </a:t>
            </a:r>
          </a:p>
          <a:p>
            <a:pPr algn="ctr"/>
            <a:endParaRPr lang="fr-FR" sz="1604" dirty="0"/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1604" dirty="0"/>
              <a:t>One </a:t>
            </a:r>
            <a:r>
              <a:rPr lang="fr-FR" sz="1604" dirty="0" err="1"/>
              <a:t>experimental</a:t>
            </a:r>
            <a:r>
              <a:rPr lang="fr-FR" sz="1604" dirty="0"/>
              <a:t> data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1604" dirty="0"/>
              <a:t>One model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1604" dirty="0">
                <a:solidFill>
                  <a:srgbClr val="C00000"/>
                </a:solidFill>
              </a:rPr>
              <a:t>0D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1604" dirty="0"/>
              <a:t>No </a:t>
            </a:r>
            <a:r>
              <a:rPr lang="fr-FR" sz="1604" dirty="0" err="1"/>
              <a:t>effects</a:t>
            </a:r>
            <a:r>
              <a:rPr lang="fr-FR" sz="1604" dirty="0"/>
              <a:t> of E and T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5015992" y="908720"/>
            <a:ext cx="3955190" cy="2044861"/>
          </a:xfrm>
          <a:prstGeom prst="roundRect">
            <a:avLst/>
          </a:prstGeom>
          <a:ln>
            <a:solidFill>
              <a:srgbClr val="00B050"/>
            </a:solidFill>
            <a:prstDash val="soli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4" dirty="0"/>
              <a:t>COMPEX 2.0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1604" dirty="0" err="1"/>
              <a:t>Possibility</a:t>
            </a:r>
            <a:r>
              <a:rPr lang="fr-FR" sz="1604" dirty="0"/>
              <a:t> to fit </a:t>
            </a:r>
            <a:r>
              <a:rPr lang="fr-FR" sz="1604" dirty="0" err="1"/>
              <a:t>several</a:t>
            </a:r>
            <a:r>
              <a:rPr lang="fr-FR" sz="1604" dirty="0"/>
              <a:t> </a:t>
            </a:r>
            <a:r>
              <a:rPr lang="fr-FR" sz="1604" dirty="0" err="1"/>
              <a:t>experimental</a:t>
            </a:r>
            <a:r>
              <a:rPr lang="fr-FR" sz="1604" dirty="0"/>
              <a:t> data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1604" dirty="0" err="1"/>
              <a:t>Possibility</a:t>
            </a:r>
            <a:r>
              <a:rPr lang="fr-FR" sz="1604" dirty="0"/>
              <a:t> to couple </a:t>
            </a:r>
            <a:r>
              <a:rPr lang="fr-FR" sz="1604" dirty="0" err="1"/>
              <a:t>models</a:t>
            </a:r>
            <a:r>
              <a:rPr lang="fr-FR" sz="1604" dirty="0"/>
              <a:t> (</a:t>
            </a:r>
            <a:r>
              <a:rPr lang="fr-FR" sz="1604" dirty="0" err="1"/>
              <a:t>conductivity</a:t>
            </a:r>
            <a:r>
              <a:rPr lang="fr-FR" sz="1604" dirty="0"/>
              <a:t> and </a:t>
            </a:r>
            <a:r>
              <a:rPr lang="fr-FR" sz="1604" dirty="0" err="1"/>
              <a:t>potential</a:t>
            </a:r>
            <a:r>
              <a:rPr lang="fr-FR" sz="1604" dirty="0"/>
              <a:t>)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1604" dirty="0">
                <a:solidFill>
                  <a:srgbClr val="C00000"/>
                </a:solidFill>
              </a:rPr>
              <a:t>0D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fr-FR" sz="1604" dirty="0" err="1"/>
              <a:t>Effects</a:t>
            </a:r>
            <a:r>
              <a:rPr lang="fr-FR" sz="1604" dirty="0"/>
              <a:t> of E and T(Poole-</a:t>
            </a:r>
            <a:r>
              <a:rPr lang="fr-FR" sz="1604" dirty="0" err="1"/>
              <a:t>Frenkel</a:t>
            </a:r>
            <a:r>
              <a:rPr lang="fr-FR" sz="1604" dirty="0"/>
              <a:t>, Onsager)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4276639" y="1658823"/>
            <a:ext cx="668751" cy="54465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2" y="3135334"/>
            <a:ext cx="4303382" cy="31230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04" y="2996952"/>
            <a:ext cx="4375473" cy="326145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70418" y="4696867"/>
            <a:ext cx="2392335" cy="37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5" dirty="0" err="1"/>
              <a:t>Kapton</a:t>
            </a:r>
            <a:r>
              <a:rPr lang="fr-FR" sz="1805" dirty="0"/>
              <a:t> - </a:t>
            </a:r>
            <a:r>
              <a:rPr lang="fr-FR" sz="1805" dirty="0" err="1"/>
              <a:t>Potential</a:t>
            </a:r>
            <a:endParaRPr lang="fr-FR" sz="1805" dirty="0"/>
          </a:p>
        </p:txBody>
      </p:sp>
      <p:sp>
        <p:nvSpPr>
          <p:cNvPr id="14" name="ZoneTexte 13"/>
          <p:cNvSpPr txBox="1"/>
          <p:nvPr/>
        </p:nvSpPr>
        <p:spPr>
          <a:xfrm>
            <a:off x="6101084" y="4664511"/>
            <a:ext cx="2392335" cy="64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5" dirty="0" err="1"/>
              <a:t>Teflon</a:t>
            </a:r>
            <a:r>
              <a:rPr lang="fr-FR" sz="1805" dirty="0"/>
              <a:t> - </a:t>
            </a:r>
            <a:r>
              <a:rPr lang="fr-FR" sz="1805" dirty="0" err="1"/>
              <a:t>Conductivity</a:t>
            </a:r>
            <a:endParaRPr lang="fr-FR" sz="1805" dirty="0"/>
          </a:p>
        </p:txBody>
      </p:sp>
    </p:spTree>
    <p:extLst>
      <p:ext uri="{BB962C8B-B14F-4D97-AF65-F5344CB8AC3E}">
        <p14:creationId xmlns:p14="http://schemas.microsoft.com/office/powerpoint/2010/main" val="27127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COMPEX (Common </a:t>
            </a:r>
            <a:r>
              <a:rPr lang="fr-FR" dirty="0" err="1" smtClean="0"/>
              <a:t>Onera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Parameter</a:t>
            </a:r>
            <a:r>
              <a:rPr lang="fr-FR" dirty="0" smtClean="0"/>
              <a:t> </a:t>
            </a:r>
            <a:r>
              <a:rPr lang="fr-FR" dirty="0" err="1" smtClean="0"/>
              <a:t>EXtractor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Contamination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043055" y="2438050"/>
            <a:ext cx="1135919" cy="20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48203" y="6442509"/>
            <a:ext cx="5826435" cy="4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5030" indent="-28655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6200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468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316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3" dirty="0">
                <a:solidFill>
                  <a:schemeClr val="bg2"/>
                </a:solidFill>
              </a:rPr>
              <a:t>SPINE </a:t>
            </a:r>
            <a:r>
              <a:rPr lang="fr-FR" sz="1203" dirty="0" err="1">
                <a:solidFill>
                  <a:schemeClr val="bg2"/>
                </a:solidFill>
              </a:rPr>
              <a:t>June</a:t>
            </a:r>
            <a:r>
              <a:rPr lang="fr-FR" sz="1203" dirty="0">
                <a:solidFill>
                  <a:schemeClr val="bg2"/>
                </a:solidFill>
              </a:rPr>
              <a:t> 8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-10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 2020 – </a:t>
            </a:r>
            <a:r>
              <a:rPr lang="fr-FR" sz="1203" dirty="0" err="1">
                <a:solidFill>
                  <a:schemeClr val="bg2"/>
                </a:solidFill>
              </a:rPr>
              <a:t>L.Leclercq</a:t>
            </a:r>
            <a:endParaRPr lang="fr-FR" sz="1203" dirty="0">
              <a:solidFill>
                <a:schemeClr val="bg2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44170" y="908720"/>
            <a:ext cx="3955190" cy="2044862"/>
          </a:xfrm>
          <a:prstGeom prst="roundRect">
            <a:avLst/>
          </a:prstGeom>
          <a:ln>
            <a:solidFill>
              <a:srgbClr val="00B050"/>
            </a:solidFill>
            <a:prstDash val="sys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4" dirty="0"/>
              <a:t>COMPEX 1.0 </a:t>
            </a:r>
          </a:p>
          <a:p>
            <a:pPr algn="ctr"/>
            <a:endParaRPr lang="en-GB" sz="1604" dirty="0"/>
          </a:p>
          <a:p>
            <a:pPr marL="178298" indent="-178298">
              <a:buFont typeface="Arial" panose="020B0604020202020204" pitchFamily="34" charset="0"/>
              <a:buChar char="•"/>
            </a:pPr>
            <a:r>
              <a:rPr lang="en-GB" sz="1604" b="0" dirty="0"/>
              <a:t>Modelling of total mass loss (TML) and deposit (CVCM) measured on microbalances (QCM) due to outgassing</a:t>
            </a:r>
          </a:p>
          <a:p>
            <a:pPr marL="178298" indent="-178298">
              <a:buFont typeface="Arial" panose="020B0604020202020204" pitchFamily="34" charset="0"/>
              <a:buChar char="•"/>
            </a:pPr>
            <a:r>
              <a:rPr lang="en-GB" sz="1604" b="0" dirty="0"/>
              <a:t>Extraction of outgassing, sticking and reemission parameters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5015992" y="908720"/>
            <a:ext cx="3955190" cy="2044861"/>
          </a:xfrm>
          <a:prstGeom prst="roundRect">
            <a:avLst/>
          </a:prstGeom>
          <a:ln>
            <a:solidFill>
              <a:srgbClr val="FFC000"/>
            </a:solidFill>
            <a:prstDash val="soli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4" dirty="0"/>
              <a:t>COMPEX 2.0</a:t>
            </a:r>
          </a:p>
          <a:p>
            <a:pPr algn="ctr"/>
            <a:endParaRPr lang="en-GB" sz="1604" dirty="0"/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en-GB" sz="1604" b="0" dirty="0"/>
              <a:t>Processing of mass spectrometer (MS) data, TGA/MS and outgassing/MS</a:t>
            </a:r>
          </a:p>
          <a:p>
            <a:pPr marL="343860" indent="-343860">
              <a:buFont typeface="Arial" panose="020B0604020202020204" pitchFamily="34" charset="0"/>
              <a:buChar char="•"/>
            </a:pPr>
            <a:r>
              <a:rPr lang="en-GB" sz="1604" b="0" dirty="0"/>
              <a:t>Modelling of QCM + MS data, species per species for their quantitative + chemical analysis 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4276639" y="1658823"/>
            <a:ext cx="668751" cy="54465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rtlCol="0" anchor="ctr"/>
          <a:lstStyle/>
          <a:p>
            <a:pPr algn="ctr"/>
            <a:endParaRPr lang="fr-FR" sz="2407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" y="3044500"/>
            <a:ext cx="9023014" cy="32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Material Data Base Ecosystem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3" y="2078950"/>
            <a:ext cx="8484624" cy="271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 bwMode="auto">
          <a:xfrm rot="4464581">
            <a:off x="4572218" y="768925"/>
            <a:ext cx="3428710" cy="5723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695" tIns="45847" rIns="91695" bIns="458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7"/>
          </a:p>
        </p:txBody>
      </p:sp>
    </p:spTree>
    <p:extLst>
      <p:ext uri="{BB962C8B-B14F-4D97-AF65-F5344CB8AC3E}">
        <p14:creationId xmlns:p14="http://schemas.microsoft.com/office/powerpoint/2010/main" val="42133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6142" y="0"/>
            <a:ext cx="8994815" cy="896253"/>
          </a:xfrm>
        </p:spPr>
        <p:txBody>
          <a:bodyPr/>
          <a:lstStyle/>
          <a:p>
            <a:r>
              <a:rPr lang="en-US" dirty="0" err="1"/>
              <a:t>ChaMISEn</a:t>
            </a:r>
            <a:r>
              <a:rPr lang="en-US" dirty="0"/>
              <a:t> </a:t>
            </a:r>
            <a:r>
              <a:rPr lang="en-US" sz="1705" dirty="0"/>
              <a:t>(Characterization of Material Interactions with Space Environments)</a:t>
            </a:r>
            <a:endParaRPr lang="fr-FR" sz="1705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467" y="991883"/>
            <a:ext cx="9594017" cy="4548635"/>
          </a:xfrm>
        </p:spPr>
        <p:txBody>
          <a:bodyPr/>
          <a:lstStyle/>
          <a:p>
            <a:r>
              <a:rPr lang="fr-FR" sz="2400" dirty="0" err="1" smtClean="0"/>
              <a:t>What</a:t>
            </a:r>
            <a:r>
              <a:rPr lang="fr-FR" sz="2400" dirty="0" smtClean="0"/>
              <a:t>?</a:t>
            </a:r>
          </a:p>
          <a:p>
            <a:pPr marL="0" indent="0">
              <a:buNone/>
            </a:pPr>
            <a:r>
              <a:rPr lang="fr-FR" sz="2400" b="0" dirty="0" smtClean="0"/>
              <a:t>A </a:t>
            </a:r>
            <a:r>
              <a:rPr lang="fr-FR" sz="2400" b="0" dirty="0" err="1" smtClean="0"/>
              <a:t>database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gathering</a:t>
            </a:r>
            <a:r>
              <a:rPr lang="fr-FR" sz="2400" b="0" dirty="0" smtClean="0"/>
              <a:t> :</a:t>
            </a:r>
          </a:p>
          <a:p>
            <a:pPr marL="1130281" lvl="2" indent="-458480">
              <a:buFont typeface="+mj-lt"/>
              <a:buAutoNum type="arabicPeriod"/>
            </a:pPr>
            <a:r>
              <a:rPr lang="fr-FR" sz="1800" dirty="0" err="1" smtClean="0"/>
              <a:t>Material</a:t>
            </a:r>
            <a:r>
              <a:rPr lang="fr-FR" sz="1800" dirty="0" smtClean="0"/>
              <a:t> </a:t>
            </a:r>
            <a:r>
              <a:rPr lang="fr-FR" sz="1800" dirty="0" err="1" smtClean="0"/>
              <a:t>charcteristics</a:t>
            </a:r>
            <a:endParaRPr lang="fr-FR" sz="1800" dirty="0" smtClean="0"/>
          </a:p>
          <a:p>
            <a:pPr marL="1130281" lvl="2" indent="-458480">
              <a:buFont typeface="+mj-lt"/>
              <a:buAutoNum type="arabicPeriod"/>
            </a:pPr>
            <a:r>
              <a:rPr lang="fr-FR" sz="1800" b="0" dirty="0" err="1" smtClean="0"/>
              <a:t>Raw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measurements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from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experiments</a:t>
            </a:r>
            <a:endParaRPr lang="fr-FR" sz="1800" b="0" dirty="0" smtClean="0"/>
          </a:p>
          <a:p>
            <a:pPr marL="1130281" lvl="2" indent="-458480">
              <a:buFont typeface="+mj-lt"/>
              <a:buAutoNum type="arabicPeriod"/>
            </a:pPr>
            <a:r>
              <a:rPr lang="fr-FR" sz="1800" dirty="0" smtClean="0"/>
              <a:t>Physical </a:t>
            </a:r>
            <a:r>
              <a:rPr lang="fr-FR" sz="1800" dirty="0" err="1" smtClean="0"/>
              <a:t>models</a:t>
            </a:r>
            <a:endParaRPr lang="fr-FR" sz="1800" dirty="0" smtClean="0"/>
          </a:p>
          <a:p>
            <a:pPr marL="1130281" lvl="2" indent="-458480">
              <a:buFont typeface="+mj-lt"/>
              <a:buAutoNum type="arabicPeriod"/>
            </a:pPr>
            <a:r>
              <a:rPr lang="fr-FR" sz="1800" dirty="0" err="1" smtClean="0"/>
              <a:t>Optimization</a:t>
            </a:r>
            <a:r>
              <a:rPr lang="fr-FR" sz="1800" dirty="0" smtClean="0"/>
              <a:t> </a:t>
            </a:r>
            <a:r>
              <a:rPr lang="fr-FR" sz="1800" dirty="0" err="1" smtClean="0"/>
              <a:t>tools</a:t>
            </a:r>
            <a:endParaRPr lang="fr-FR" sz="1800" dirty="0" smtClean="0"/>
          </a:p>
          <a:p>
            <a:pPr marL="1130281" lvl="2" indent="-458480">
              <a:buFont typeface="+mj-lt"/>
              <a:buAutoNum type="arabicPeriod"/>
            </a:pPr>
            <a:r>
              <a:rPr lang="fr-FR" sz="1800" dirty="0" smtClean="0"/>
              <a:t>Simulation </a:t>
            </a:r>
            <a:r>
              <a:rPr lang="fr-FR" sz="1800" dirty="0" err="1" smtClean="0"/>
              <a:t>tools</a:t>
            </a:r>
            <a:endParaRPr lang="fr-FR" sz="1800" dirty="0" smtClean="0"/>
          </a:p>
          <a:p>
            <a:pPr marL="671801" lvl="2" indent="0">
              <a:buNone/>
            </a:pPr>
            <a:r>
              <a:rPr lang="fr-FR" sz="1800" dirty="0" smtClean="0"/>
              <a:t>+ </a:t>
            </a:r>
            <a:r>
              <a:rPr lang="fr-FR" sz="1800" dirty="0" err="1" smtClean="0"/>
              <a:t>Keep</a:t>
            </a:r>
            <a:r>
              <a:rPr lang="fr-FR" sz="1800" dirty="0" smtClean="0"/>
              <a:t> links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  <a:r>
              <a:rPr lang="fr-FR" sz="1800" dirty="0" err="1" smtClean="0"/>
              <a:t>each</a:t>
            </a:r>
            <a:r>
              <a:rPr lang="fr-FR" sz="1800" dirty="0" smtClean="0"/>
              <a:t> </a:t>
            </a:r>
            <a:r>
              <a:rPr lang="fr-FR" sz="1800" dirty="0" err="1" smtClean="0"/>
              <a:t>element</a:t>
            </a:r>
            <a:r>
              <a:rPr lang="fr-FR" sz="1800" dirty="0" smtClean="0"/>
              <a:t> </a:t>
            </a:r>
            <a:r>
              <a:rPr lang="fr-FR" sz="1100" i="1" dirty="0"/>
              <a:t>(</a:t>
            </a:r>
            <a:r>
              <a:rPr lang="fr-FR" sz="1100" i="1" dirty="0" err="1"/>
              <a:t>who</a:t>
            </a:r>
            <a:r>
              <a:rPr lang="fr-FR" sz="1100" i="1" dirty="0"/>
              <a:t> </a:t>
            </a:r>
            <a:r>
              <a:rPr lang="fr-FR" sz="1100" i="1" dirty="0" err="1"/>
              <a:t>produced</a:t>
            </a:r>
            <a:r>
              <a:rPr lang="fr-FR" sz="1100" i="1" dirty="0"/>
              <a:t> </a:t>
            </a:r>
            <a:r>
              <a:rPr lang="fr-FR" sz="1100" i="1" dirty="0" err="1"/>
              <a:t>what</a:t>
            </a:r>
            <a:r>
              <a:rPr lang="fr-FR" sz="1100" i="1" dirty="0"/>
              <a:t>, how and </a:t>
            </a:r>
            <a:r>
              <a:rPr lang="fr-FR" sz="1100" i="1" dirty="0" err="1"/>
              <a:t>using</a:t>
            </a:r>
            <a:r>
              <a:rPr lang="fr-FR" sz="1100" i="1" dirty="0"/>
              <a:t> </a:t>
            </a:r>
            <a:r>
              <a:rPr lang="fr-FR" sz="1100" i="1" dirty="0" err="1"/>
              <a:t>which</a:t>
            </a:r>
            <a:r>
              <a:rPr lang="fr-FR" sz="1100" i="1" dirty="0"/>
              <a:t> </a:t>
            </a:r>
            <a:r>
              <a:rPr lang="fr-FR" sz="1100" i="1" dirty="0" err="1"/>
              <a:t>tools</a:t>
            </a:r>
            <a:r>
              <a:rPr lang="fr-FR" sz="1100" i="1" dirty="0"/>
              <a:t>?)</a:t>
            </a:r>
            <a:endParaRPr lang="fr-FR" sz="1800" dirty="0" smtClean="0"/>
          </a:p>
          <a:p>
            <a:pPr marL="0" indent="0"/>
            <a:r>
              <a:rPr lang="fr-FR" sz="2400" dirty="0" err="1" smtClean="0"/>
              <a:t>Why</a:t>
            </a:r>
            <a:r>
              <a:rPr lang="fr-FR" sz="2400" dirty="0" smtClean="0"/>
              <a:t>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800" dirty="0" smtClean="0"/>
              <a:t>ONERA </a:t>
            </a:r>
            <a:r>
              <a:rPr lang="fr-FR" sz="1800" dirty="0" err="1" smtClean="0"/>
              <a:t>performs</a:t>
            </a:r>
            <a:r>
              <a:rPr lang="fr-FR" sz="1800" dirty="0" smtClean="0"/>
              <a:t> </a:t>
            </a:r>
            <a:r>
              <a:rPr lang="fr-FR" sz="1800" dirty="0" err="1" smtClean="0"/>
              <a:t>many</a:t>
            </a:r>
            <a:r>
              <a:rPr lang="fr-FR" sz="1800" dirty="0" smtClean="0"/>
              <a:t> </a:t>
            </a:r>
            <a:r>
              <a:rPr lang="fr-FR" sz="1800" dirty="0" err="1" smtClean="0"/>
              <a:t>experiments</a:t>
            </a:r>
            <a:r>
              <a:rPr lang="fr-FR" sz="1800" dirty="0" smtClean="0"/>
              <a:t>/</a:t>
            </a:r>
            <a:r>
              <a:rPr lang="fr-FR" sz="1800" dirty="0" err="1" smtClean="0"/>
              <a:t>characterizations</a:t>
            </a:r>
            <a:r>
              <a:rPr lang="fr-FR" sz="1800" dirty="0" smtClean="0"/>
              <a:t> </a:t>
            </a:r>
            <a:r>
              <a:rPr lang="fr-FR" sz="1800" dirty="0" err="1" smtClean="0"/>
              <a:t>each</a:t>
            </a:r>
            <a:r>
              <a:rPr lang="fr-FR" sz="1800" dirty="0" smtClean="0"/>
              <a:t> </a:t>
            </a:r>
            <a:r>
              <a:rPr lang="fr-FR" sz="1800" dirty="0" err="1" smtClean="0"/>
              <a:t>year</a:t>
            </a:r>
            <a:endParaRPr lang="fr-FR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800" dirty="0" err="1" smtClean="0"/>
              <a:t>Need</a:t>
            </a:r>
            <a:r>
              <a:rPr lang="fr-FR" sz="1800" dirty="0" smtClean="0"/>
              <a:t> to </a:t>
            </a:r>
            <a:r>
              <a:rPr lang="fr-FR" sz="1800" dirty="0" err="1" smtClean="0"/>
              <a:t>keep</a:t>
            </a:r>
            <a:r>
              <a:rPr lang="fr-FR" sz="1800" dirty="0" smtClean="0"/>
              <a:t> </a:t>
            </a:r>
            <a:r>
              <a:rPr lang="fr-FR" sz="1800" dirty="0" err="1" smtClean="0"/>
              <a:t>track</a:t>
            </a:r>
            <a:r>
              <a:rPr lang="fr-FR" sz="1800" dirty="0" smtClean="0"/>
              <a:t> of </a:t>
            </a:r>
            <a:r>
              <a:rPr lang="fr-FR" sz="1800" dirty="0" err="1" smtClean="0"/>
              <a:t>it</a:t>
            </a:r>
            <a:r>
              <a:rPr lang="fr-FR" sz="1800" dirty="0" smtClean="0"/>
              <a:t>, and of all </a:t>
            </a:r>
            <a:r>
              <a:rPr lang="fr-FR" sz="1800" dirty="0" err="1" smtClean="0"/>
              <a:t>their</a:t>
            </a:r>
            <a:r>
              <a:rPr lang="fr-FR" sz="1800" dirty="0" smtClean="0"/>
              <a:t> relevant </a:t>
            </a:r>
            <a:r>
              <a:rPr lang="fr-FR" sz="1800" dirty="0" err="1" smtClean="0"/>
              <a:t>details</a:t>
            </a:r>
            <a:endParaRPr lang="fr-FR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800" dirty="0" err="1" smtClean="0"/>
              <a:t>Need</a:t>
            </a:r>
            <a:r>
              <a:rPr lang="fr-FR" sz="1800" dirty="0" smtClean="0"/>
              <a:t> to </a:t>
            </a:r>
            <a:r>
              <a:rPr lang="fr-FR" sz="1800" dirty="0" err="1" smtClean="0"/>
              <a:t>extract</a:t>
            </a:r>
            <a:r>
              <a:rPr lang="fr-FR" sz="1800" dirty="0" smtClean="0"/>
              <a:t> the </a:t>
            </a:r>
            <a:r>
              <a:rPr lang="fr-FR" sz="1800" dirty="0" err="1" smtClean="0"/>
              <a:t>most</a:t>
            </a:r>
            <a:r>
              <a:rPr lang="fr-FR" sz="1800" dirty="0" smtClean="0"/>
              <a:t> of </a:t>
            </a:r>
            <a:r>
              <a:rPr lang="fr-FR" sz="1800" dirty="0" err="1" smtClean="0"/>
              <a:t>it</a:t>
            </a:r>
            <a:endParaRPr lang="fr-FR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800" dirty="0" err="1" smtClean="0"/>
              <a:t>Need</a:t>
            </a:r>
            <a:r>
              <a:rPr lang="fr-FR" sz="1800" dirty="0" smtClean="0"/>
              <a:t> to </a:t>
            </a:r>
            <a:r>
              <a:rPr lang="fr-FR" sz="1800" dirty="0" err="1" smtClean="0"/>
              <a:t>provide</a:t>
            </a:r>
            <a:r>
              <a:rPr lang="fr-FR" sz="1800" dirty="0" smtClean="0"/>
              <a:t> an </a:t>
            </a:r>
            <a:r>
              <a:rPr lang="fr-FR" sz="1800" dirty="0" err="1" smtClean="0"/>
              <a:t>easy</a:t>
            </a:r>
            <a:r>
              <a:rPr lang="fr-FR" sz="1800" dirty="0" smtClean="0"/>
              <a:t> </a:t>
            </a:r>
            <a:r>
              <a:rPr lang="fr-FR" sz="1800" dirty="0" err="1" smtClean="0"/>
              <a:t>access</a:t>
            </a:r>
            <a:r>
              <a:rPr lang="fr-FR" sz="1800" dirty="0" smtClean="0"/>
              <a:t> to </a:t>
            </a:r>
            <a:r>
              <a:rPr lang="fr-FR" sz="1800" dirty="0" err="1" smtClean="0"/>
              <a:t>each</a:t>
            </a:r>
            <a:r>
              <a:rPr lang="fr-FR" sz="1800" dirty="0" smtClean="0"/>
              <a:t> bit of information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FR" sz="1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F5083-899A-BB43-BA38-571767EC5A9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748203" y="6442509"/>
            <a:ext cx="5826435" cy="415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5030" indent="-28655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6200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468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3161" indent="-229240" eaLnBrk="0" hangingPunct="0"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2164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8012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860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7081" indent="-229240" eaLnBrk="0" fontAlgn="base" hangingPunct="0">
              <a:spcBef>
                <a:spcPct val="0"/>
              </a:spcBef>
              <a:spcAft>
                <a:spcPct val="0"/>
              </a:spcAft>
              <a:defRPr sz="240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3" dirty="0">
                <a:solidFill>
                  <a:schemeClr val="bg2"/>
                </a:solidFill>
              </a:rPr>
              <a:t>SPINE </a:t>
            </a:r>
            <a:r>
              <a:rPr lang="fr-FR" sz="1203" dirty="0" err="1">
                <a:solidFill>
                  <a:schemeClr val="bg2"/>
                </a:solidFill>
              </a:rPr>
              <a:t>June</a:t>
            </a:r>
            <a:r>
              <a:rPr lang="fr-FR" sz="1203" dirty="0">
                <a:solidFill>
                  <a:schemeClr val="bg2"/>
                </a:solidFill>
              </a:rPr>
              <a:t> 8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-10</a:t>
            </a:r>
            <a:r>
              <a:rPr lang="fr-FR" sz="1203" baseline="30000" dirty="0">
                <a:solidFill>
                  <a:schemeClr val="bg2"/>
                </a:solidFill>
              </a:rPr>
              <a:t>th</a:t>
            </a:r>
            <a:r>
              <a:rPr lang="fr-FR" sz="1203" dirty="0">
                <a:solidFill>
                  <a:schemeClr val="bg2"/>
                </a:solidFill>
              </a:rPr>
              <a:t> 2020 – </a:t>
            </a:r>
            <a:r>
              <a:rPr lang="fr-FR" sz="1203" dirty="0" err="1">
                <a:solidFill>
                  <a:schemeClr val="bg2"/>
                </a:solidFill>
              </a:rPr>
              <a:t>L.Leclercq</a:t>
            </a:r>
            <a:endParaRPr lang="fr-FR" sz="1203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s soulignés ou pas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910</Words>
  <Application>Microsoft Office PowerPoint</Application>
  <PresentationFormat>Affichage à l'écran (4:3)</PresentationFormat>
  <Paragraphs>149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Geneva</vt:lpstr>
      <vt:lpstr>Titres soulignés ou pas</vt:lpstr>
      <vt:lpstr>Présentation PowerPoint</vt:lpstr>
      <vt:lpstr>Determination and archiving of the electrostatic characteristics of the space materials at ONERA </vt:lpstr>
      <vt:lpstr>CONTEXT: A lot of experiments at ONERA</vt:lpstr>
      <vt:lpstr>Global Material Data Base Ecosystem </vt:lpstr>
      <vt:lpstr>COMPEX (Common Onera Material Parameter EXtractor)</vt:lpstr>
      <vt:lpstr>COMPEX (Common Onera Material Parameter EXtractor) Charging</vt:lpstr>
      <vt:lpstr>COMPEX (Common Onera Material Parameter EXtractor) Contamination</vt:lpstr>
      <vt:lpstr>Global Material Data Base Ecosystem </vt:lpstr>
      <vt:lpstr>ChaMISEn (Characterization of Material Interactions with Space Environments)</vt:lpstr>
      <vt:lpstr>ChaMISEn (Characterization of Material Interactions with Space Environments)</vt:lpstr>
      <vt:lpstr>Prototype client: ChaMISEn Desktop</vt:lpstr>
      <vt:lpstr>Prototype client: ChaMISEn Desktop</vt:lpstr>
      <vt:lpstr>Prototype client: ChaMISEn Desktop</vt:lpstr>
      <vt:lpstr>SPIS can already upload space environment from database</vt:lpstr>
      <vt:lpstr>Open Source database framework https://w3.onera.fr/spacecraft_charging/fr/home </vt:lpstr>
      <vt:lpstr>Conclusion</vt:lpstr>
    </vt:vector>
  </TitlesOfParts>
  <Company>ONERA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Bernou</dc:creator>
  <cp:lastModifiedBy>Ludivine Leclercq</cp:lastModifiedBy>
  <cp:revision>180</cp:revision>
  <dcterms:created xsi:type="dcterms:W3CDTF">2020-09-14T08:12:08Z</dcterms:created>
  <dcterms:modified xsi:type="dcterms:W3CDTF">2021-06-09T14:39:12Z</dcterms:modified>
</cp:coreProperties>
</file>