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2" r:id="rId2"/>
    <p:sldId id="276" r:id="rId3"/>
    <p:sldId id="296" r:id="rId4"/>
    <p:sldId id="292" r:id="rId5"/>
    <p:sldId id="280" r:id="rId6"/>
    <p:sldId id="294" r:id="rId7"/>
    <p:sldId id="298" r:id="rId8"/>
    <p:sldId id="284" r:id="rId9"/>
    <p:sldId id="281" r:id="rId10"/>
    <p:sldId id="286" r:id="rId11"/>
    <p:sldId id="283" r:id="rId12"/>
    <p:sldId id="289" r:id="rId13"/>
    <p:sldId id="299" r:id="rId14"/>
    <p:sldId id="290" r:id="rId15"/>
    <p:sldId id="291" r:id="rId16"/>
    <p:sldId id="285" r:id="rId17"/>
    <p:sldId id="295" r:id="rId18"/>
    <p:sldId id="297" r:id="rId19"/>
  </p:sldIdLst>
  <p:sldSz cx="9144000" cy="5143500" type="screen16x9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50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871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000"/>
    <a:srgbClr val="A80000"/>
    <a:srgbClr val="B0CEE8"/>
    <a:srgbClr val="297FD5"/>
    <a:srgbClr val="000000"/>
    <a:srgbClr val="629DD1"/>
    <a:srgbClr val="FFFFFF"/>
    <a:srgbClr val="FF0000"/>
    <a:srgbClr val="D6E3BC"/>
    <a:srgbClr val="CCC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5" autoAdjust="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228" y="60"/>
      </p:cViewPr>
      <p:guideLst>
        <p:guide orient="horz" pos="750"/>
        <p:guide orient="horz" pos="1620"/>
        <p:guide pos="871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16A96FE4-4E60-F941-B426-A803E90781ED}" type="slidenum">
              <a:rPr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347376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B1C3F7FC-2B97-1E44-B8C0-0E53A42C5A00}" type="slidenum">
              <a:rPr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652876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3582"/>
            <a:ext cx="9144000" cy="51399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fr-FR" sz="1800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640" y="1597494"/>
            <a:ext cx="7772723" cy="1103202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1371278" y="2486177"/>
            <a:ext cx="6401445" cy="13145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7" name="Image 6" descr="Bandeau instit Onera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9" t="14976" b="-2"/>
          <a:stretch/>
        </p:blipFill>
        <p:spPr>
          <a:xfrm>
            <a:off x="0" y="3582"/>
            <a:ext cx="9151248" cy="1194060"/>
          </a:xfrm>
          <a:prstGeom prst="rect">
            <a:avLst/>
          </a:prstGeom>
        </p:spPr>
      </p:pic>
      <p:pic>
        <p:nvPicPr>
          <p:cNvPr id="8" name="Image 7" descr="Logo Oner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49" y="4129817"/>
            <a:ext cx="2671902" cy="6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26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7276" y="1163682"/>
            <a:ext cx="8377812" cy="341147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 marL="898525" indent="-228600">
              <a:defRPr sz="1400"/>
            </a:lvl3pPr>
            <a:lvl4pPr marL="1166813" indent="-180975">
              <a:defRPr sz="1200"/>
            </a:lvl4pPr>
            <a:lvl5pPr marL="1433513" indent="-173038">
              <a:defRPr sz="10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03999"/>
            <a:ext cx="699812" cy="33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9" tIns="106877" rIns="90489" bIns="106877" numCol="1" anchor="ctr" anchorCtr="0" compatLnSpc="1">
            <a:prstTxWarp prst="textNoShape">
              <a:avLst/>
            </a:prstTxWarp>
          </a:bodyPr>
          <a:lstStyle>
            <a:lvl1pPr algn="ctr" defTabSz="904875" eaLnBrk="0" hangingPunct="0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22056" y="4803999"/>
            <a:ext cx="5979435" cy="339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20000"/>
              </a:spcBef>
              <a:defRPr sz="10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Titre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632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us-titre 2"/>
          <p:cNvSpPr>
            <a:spLocks noGrp="1"/>
          </p:cNvSpPr>
          <p:nvPr>
            <p:ph type="subTitle" idx="12" hasCustomPrompt="1"/>
          </p:nvPr>
        </p:nvSpPr>
        <p:spPr>
          <a:xfrm>
            <a:off x="1371278" y="1555059"/>
            <a:ext cx="6401445" cy="13145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titre d’une nouvelle section ou d’un nouveau chapitre</a:t>
            </a:r>
            <a:endParaRPr 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03999"/>
            <a:ext cx="699812" cy="33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9" tIns="106877" rIns="90489" bIns="106877" numCol="1" anchor="ctr" anchorCtr="0" compatLnSpc="1">
            <a:prstTxWarp prst="textNoShape">
              <a:avLst/>
            </a:prstTxWarp>
          </a:bodyPr>
          <a:lstStyle>
            <a:lvl1pPr algn="ctr" defTabSz="904875" eaLnBrk="0" hangingPunct="0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22056" y="4803999"/>
            <a:ext cx="5979435" cy="339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20000"/>
              </a:spcBef>
              <a:defRPr sz="10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Titre de la présentation</a:t>
            </a:r>
            <a:endParaRPr lang="fr-FR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976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41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3582"/>
            <a:ext cx="9144000" cy="51399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92101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Fond INTERIEUR SEIZE-NEUV 2019.jp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99"/>
          <a:stretch/>
        </p:blipFill>
        <p:spPr>
          <a:xfrm>
            <a:off x="1" y="4803999"/>
            <a:ext cx="9144000" cy="339501"/>
          </a:xfrm>
          <a:prstGeom prst="rect">
            <a:avLst/>
          </a:prstGeom>
        </p:spPr>
      </p:pic>
      <p:pic>
        <p:nvPicPr>
          <p:cNvPr id="1026" name="Picture 14" descr="Bandeau Haut 150dp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r="16872"/>
          <a:stretch/>
        </p:blipFill>
        <p:spPr bwMode="auto">
          <a:xfrm>
            <a:off x="0" y="1"/>
            <a:ext cx="9144001" cy="92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09748" y="1"/>
            <a:ext cx="8834254" cy="92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03999"/>
            <a:ext cx="699812" cy="33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9" tIns="106877" rIns="90489" bIns="106877" numCol="1" anchor="ctr" anchorCtr="0" compatLnSpc="1">
            <a:prstTxWarp prst="textNoShape">
              <a:avLst/>
            </a:prstTxWarp>
          </a:bodyPr>
          <a:lstStyle>
            <a:lvl1pPr algn="ctr" defTabSz="904875" eaLnBrk="0" hangingPunct="0">
              <a:spcBef>
                <a:spcPct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64621" y="1203493"/>
            <a:ext cx="8363179" cy="340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22056" y="4803999"/>
            <a:ext cx="5979435" cy="339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ts val="0"/>
              </a:spcBef>
              <a:defRPr sz="10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Titre de la présentation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1" r:id="rId2"/>
    <p:sldLayoutId id="2147483718" r:id="rId3"/>
    <p:sldLayoutId id="2147483716" r:id="rId4"/>
  </p:sldLayoutIdLst>
  <p:hf hdr="0" dt="0"/>
  <p:txStyles>
    <p:titleStyle>
      <a:lvl1pPr algn="l" defTabSz="904875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400" b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904875" rtl="0" eaLnBrk="0" fontAlgn="base" hangingPunct="0">
        <a:lnSpc>
          <a:spcPts val="21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904875" rtl="0" eaLnBrk="0" fontAlgn="base" hangingPunct="0">
        <a:lnSpc>
          <a:spcPts val="21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904875" rtl="0" eaLnBrk="0" fontAlgn="base" hangingPunct="0">
        <a:lnSpc>
          <a:spcPts val="21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904875" rtl="0" eaLnBrk="0" fontAlgn="base" hangingPunct="0">
        <a:lnSpc>
          <a:spcPts val="21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904875" rtl="0" eaLnBrk="1" fontAlgn="base" hangingPunct="1">
        <a:lnSpc>
          <a:spcPts val="2175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904875" rtl="0" eaLnBrk="1" fontAlgn="base" hangingPunct="1">
        <a:lnSpc>
          <a:spcPts val="2175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904875" rtl="0" eaLnBrk="1" fontAlgn="base" hangingPunct="1">
        <a:lnSpc>
          <a:spcPts val="2175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904875" rtl="0" eaLnBrk="1" fontAlgn="base" hangingPunct="1">
        <a:lnSpc>
          <a:spcPts val="2175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603250" indent="-603250" algn="l" defTabSz="904875" rtl="0" eaLnBrk="0" fontAlgn="base" hangingPunct="0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8338" indent="-217488" algn="l" defTabSz="9048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898525" indent="-228600" algn="l" defTabSz="90487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166813" indent="-180975" algn="l" defTabSz="9048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ＭＳ Ｐゴシック" charset="0"/>
        </a:defRPr>
      </a:lvl4pPr>
      <a:lvl5pPr marL="1433513" indent="-173038" algn="l" defTabSz="90487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644775" indent="-377825" algn="l" defTabSz="904875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3101975" indent="-377825" algn="l" defTabSz="904875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559175" indent="-377825" algn="l" defTabSz="904875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4016375" indent="-377825" algn="l" defTabSz="904875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50.PNG"/><Relationship Id="rId5" Type="http://schemas.microsoft.com/office/2007/relationships/media" Target="../media/media5.mp4"/><Relationship Id="rId10" Type="http://schemas.openxmlformats.org/officeDocument/2006/relationships/image" Target="../media/image60.png"/><Relationship Id="rId4" Type="http://schemas.openxmlformats.org/officeDocument/2006/relationships/video" Target="../media/media4.mp4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09/TPS.2008.200254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video" Target="../media/media1.avi"/><Relationship Id="rId16" Type="http://schemas.openxmlformats.org/officeDocument/2006/relationships/image" Target="../media/image29.png"/><Relationship Id="rId1" Type="http://schemas.microsoft.com/office/2007/relationships/media" Target="../media/media1.avi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160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597494"/>
            <a:ext cx="9144000" cy="11032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SPIS Modelling of spacecraft surface contamination due to FEEP thrusters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278" y="2801163"/>
            <a:ext cx="6401445" cy="1314529"/>
          </a:xfrm>
        </p:spPr>
        <p:txBody>
          <a:bodyPr/>
          <a:lstStyle/>
          <a:p>
            <a:r>
              <a:rPr lang="fr-FR" dirty="0" smtClean="0"/>
              <a:t>28th SPINE workshop (2021)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6882" y="3805886"/>
            <a:ext cx="3038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M. Villemant</a:t>
            </a:r>
            <a:r>
              <a:rPr lang="fr-FR" sz="1400" b="1" i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S. Hess</a:t>
            </a:r>
            <a:r>
              <a:rPr lang="fr-FR" sz="1400" b="1" i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P. Sarrailh</a:t>
            </a:r>
            <a:r>
              <a:rPr lang="fr-FR" sz="1400" b="1" i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53" y="4606040"/>
            <a:ext cx="2825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1 - ONERA </a:t>
            </a:r>
            <a:r>
              <a:rPr lang="en-US" sz="12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French Aerospace Lab, 31055 Toulouse </a:t>
            </a:r>
            <a:r>
              <a:rPr lang="en-US" sz="1200" b="1" i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Cedex</a:t>
            </a:r>
            <a:r>
              <a:rPr lang="en-US" sz="12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France</a:t>
            </a:r>
            <a:endParaRPr lang="fr-FR" sz="12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0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Initialisation of SPIS LISA simulation : </a:t>
            </a:r>
            <a:r>
              <a:rPr lang="fr-FR" dirty="0" err="1" smtClean="0"/>
              <a:t>Environment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4367972" y="3693847"/>
                <a:ext cx="4207959" cy="1053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Environment conditions at Lagrange L1 point: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200" dirty="0" smtClean="0"/>
                  <a:t>Solar wind considered as neutral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sz="12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fr-FR" sz="1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fr-FR" sz="1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1200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GB" sz="12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≃5.3×</m:t>
                    </m:r>
                    <m:sSup>
                      <m:sSup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=4,8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endParaRPr lang="fr-FR" sz="1200" b="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≃350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fr-FR" sz="1200" b="0" dirty="0" smtClean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972" y="3693847"/>
                <a:ext cx="4207959" cy="1053558"/>
              </a:xfrm>
              <a:prstGeom prst="rect">
                <a:avLst/>
              </a:prstGeom>
              <a:blipFill>
                <a:blip r:embed="rId2"/>
                <a:stretch>
                  <a:fillRect l="-145" t="-1156" b="-23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06" y="1348367"/>
            <a:ext cx="2940704" cy="220552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r="4068" b="1209"/>
          <a:stretch/>
        </p:blipFill>
        <p:spPr>
          <a:xfrm>
            <a:off x="349710" y="1282984"/>
            <a:ext cx="3483695" cy="3301186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49906" y="4551659"/>
            <a:ext cx="3057490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7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Measured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data at L1 point by ACE mission (NASA)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053487" y="3531883"/>
            <a:ext cx="2938188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8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Artist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view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of ACE mission (NASA)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336980" y="928076"/>
            <a:ext cx="6470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ACE mission data </a:t>
            </a:r>
            <a:r>
              <a:rPr lang="fr-FR" sz="1600" b="1" dirty="0" err="1" smtClean="0"/>
              <a:t>used</a:t>
            </a:r>
            <a:r>
              <a:rPr lang="fr-FR" sz="1600" b="1" dirty="0" smtClean="0"/>
              <a:t> for </a:t>
            </a:r>
            <a:r>
              <a:rPr lang="fr-FR" sz="1600" b="1" dirty="0" err="1" smtClean="0"/>
              <a:t>having</a:t>
            </a:r>
            <a:r>
              <a:rPr lang="fr-FR" sz="1600" b="1" dirty="0" smtClean="0"/>
              <a:t> informations on </a:t>
            </a:r>
            <a:r>
              <a:rPr lang="fr-FR" sz="1600" b="1" dirty="0" err="1" smtClean="0"/>
              <a:t>environment</a:t>
            </a:r>
            <a:r>
              <a:rPr lang="fr-FR" sz="1600" b="1" dirty="0" smtClean="0"/>
              <a:t>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5031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Initialisation of SPIS LISA simulation : </a:t>
            </a:r>
            <a:r>
              <a:rPr lang="fr-FR" dirty="0" err="1"/>
              <a:t>Geometry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113834" y="959370"/>
            <a:ext cx="2496148" cy="1712727"/>
            <a:chOff x="20309" y="1040019"/>
            <a:chExt cx="2684159" cy="1841731"/>
          </a:xfrm>
        </p:grpSpPr>
        <p:grpSp>
          <p:nvGrpSpPr>
            <p:cNvPr id="11" name="Groupe 10"/>
            <p:cNvGrpSpPr/>
            <p:nvPr/>
          </p:nvGrpSpPr>
          <p:grpSpPr>
            <a:xfrm>
              <a:off x="20309" y="1040019"/>
              <a:ext cx="2684159" cy="1841731"/>
              <a:chOff x="20309" y="1040019"/>
              <a:chExt cx="2684159" cy="1841731"/>
            </a:xfrm>
          </p:grpSpPr>
          <p:pic>
            <p:nvPicPr>
              <p:cNvPr id="7" name="Espace réservé du contenu 5"/>
              <p:cNvPicPr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82"/>
              <a:stretch/>
            </p:blipFill>
            <p:spPr bwMode="auto">
              <a:xfrm>
                <a:off x="20309" y="1040019"/>
                <a:ext cx="2684159" cy="1841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</p:pic>
          <p:sp>
            <p:nvSpPr>
              <p:cNvPr id="8" name="Ellipse 7"/>
              <p:cNvSpPr/>
              <p:nvPr/>
            </p:nvSpPr>
            <p:spPr bwMode="auto">
              <a:xfrm>
                <a:off x="1145850" y="1950953"/>
                <a:ext cx="546659" cy="592693"/>
              </a:xfrm>
              <a:prstGeom prst="ellipse">
                <a:avLst/>
              </a:prstGeom>
              <a:solidFill>
                <a:srgbClr val="FF0000">
                  <a:alpha val="29020"/>
                </a:srgbClr>
              </a:solidFill>
              <a:ln>
                <a:solidFill>
                  <a:srgbClr val="FF0000"/>
                </a:solidFill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Ellipse 8"/>
            <p:cNvSpPr/>
            <p:nvPr/>
          </p:nvSpPr>
          <p:spPr bwMode="auto">
            <a:xfrm>
              <a:off x="1945286" y="1898745"/>
              <a:ext cx="545895" cy="591865"/>
            </a:xfrm>
            <a:prstGeom prst="ellipse">
              <a:avLst/>
            </a:prstGeom>
            <a:solidFill>
              <a:srgbClr val="FF0000">
                <a:alpha val="29020"/>
              </a:srgbClr>
            </a:solidFill>
            <a:ln>
              <a:solidFill>
                <a:srgbClr val="FF0000"/>
              </a:solidFill>
            </a:ln>
            <a:effectLst/>
            <a:extLst/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9244" y="2836119"/>
            <a:ext cx="2605328" cy="1704119"/>
            <a:chOff x="2603359" y="1829482"/>
            <a:chExt cx="4313100" cy="2821156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359" y="1829482"/>
              <a:ext cx="2406942" cy="1440000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003" y="1829482"/>
              <a:ext cx="2094456" cy="144000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170" y="3210638"/>
              <a:ext cx="2209289" cy="144000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359" y="3210638"/>
              <a:ext cx="2111218" cy="1440000"/>
            </a:xfrm>
            <a:prstGeom prst="rect">
              <a:avLst/>
            </a:prstGeom>
          </p:spPr>
        </p:pic>
      </p:grp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10490" r="9261" b="12137"/>
          <a:stretch/>
        </p:blipFill>
        <p:spPr>
          <a:xfrm>
            <a:off x="2964395" y="2334619"/>
            <a:ext cx="1723712" cy="158007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924919" y="1068230"/>
            <a:ext cx="6129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LISA geometry derived from latest geometry obtained from ESA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Total of 24 FEEP thrusters installed on LISA spacecraft (12 </a:t>
            </a:r>
            <a:r>
              <a:rPr lang="en-US" sz="1400" dirty="0" err="1" smtClean="0"/>
              <a:t>nominals</a:t>
            </a:r>
            <a:r>
              <a:rPr lang="en-US" sz="1400" dirty="0" smtClean="0"/>
              <a:t> and 12 spares)</a:t>
            </a:r>
            <a:endParaRPr lang="en-US" sz="1400" dirty="0"/>
          </a:p>
        </p:txBody>
      </p:sp>
      <p:grpSp>
        <p:nvGrpSpPr>
          <p:cNvPr id="14" name="Groupe 13"/>
          <p:cNvGrpSpPr/>
          <p:nvPr/>
        </p:nvGrpSpPr>
        <p:grpSpPr>
          <a:xfrm>
            <a:off x="4950528" y="2332415"/>
            <a:ext cx="4050637" cy="1582275"/>
            <a:chOff x="5069064" y="2552547"/>
            <a:chExt cx="4050637" cy="1582275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0" t="22532" r="26075" b="56735"/>
            <a:stretch/>
          </p:blipFill>
          <p:spPr>
            <a:xfrm>
              <a:off x="7483198" y="2552547"/>
              <a:ext cx="1636503" cy="1580071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064" y="2552548"/>
              <a:ext cx="2427571" cy="1582274"/>
            </a:xfrm>
            <a:prstGeom prst="rect">
              <a:avLst/>
            </a:prstGeom>
          </p:spPr>
        </p:pic>
      </p:grp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-202652" y="2617376"/>
            <a:ext cx="2938188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9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ESA model of LISA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spacecraft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02652" y="4540238"/>
            <a:ext cx="2938188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10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SPIS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geometry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of LISA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2722499" y="3944542"/>
            <a:ext cx="2207505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11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FEEP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thrusters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spots on LISA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geometry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(ESA)  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5137532" y="3914690"/>
            <a:ext cx="3680009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12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FEEP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thrusters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spots on LISA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geometry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(SPIS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geometry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)  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5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Initialisation of SPIS LISA simulation : </a:t>
            </a:r>
            <a:r>
              <a:rPr lang="fr-FR" dirty="0" err="1" smtClean="0"/>
              <a:t>thrusters</a:t>
            </a:r>
            <a:r>
              <a:rPr lang="fr-FR" dirty="0" smtClean="0"/>
              <a:t> </a:t>
            </a:r>
            <a:r>
              <a:rPr lang="fr-FR" dirty="0" err="1" smtClean="0"/>
              <a:t>firing</a:t>
            </a:r>
            <a:r>
              <a:rPr lang="fr-FR" dirty="0" smtClean="0"/>
              <a:t> configuration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" y="978060"/>
            <a:ext cx="2416550" cy="86766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" y="1914122"/>
            <a:ext cx="2423876" cy="86766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4" y="2782493"/>
            <a:ext cx="1937263" cy="1045355"/>
          </a:xfrm>
          <a:prstGeom prst="rect">
            <a:avLst/>
          </a:prstGeom>
        </p:spPr>
      </p:pic>
      <p:pic>
        <p:nvPicPr>
          <p:cNvPr id="26" name="Image 2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7" y="3949818"/>
            <a:ext cx="1876425" cy="46799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00399" y="977368"/>
            <a:ext cx="5606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 total of 28 configurations have been considered:</a:t>
            </a:r>
          </a:p>
          <a:p>
            <a:pPr algn="ctr"/>
            <a:r>
              <a:rPr lang="en-US" sz="1600" dirty="0" smtClean="0"/>
              <a:t>(2 Environment conditions) x (14 thrusters configurations)</a:t>
            </a:r>
          </a:p>
        </p:txBody>
      </p:sp>
      <p:pic>
        <p:nvPicPr>
          <p:cNvPr id="11" name="Image 10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7" b="2579"/>
          <a:stretch/>
        </p:blipFill>
        <p:spPr>
          <a:xfrm>
            <a:off x="2933183" y="1631681"/>
            <a:ext cx="2590466" cy="173306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04202" y="3552171"/>
            <a:ext cx="3498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Focus on the result of worst case simulation: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au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7508711"/>
                  </p:ext>
                </p:extLst>
              </p:nvPr>
            </p:nvGraphicFramePr>
            <p:xfrm>
              <a:off x="2749662" y="3867185"/>
              <a:ext cx="6096000" cy="8692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1890169363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1986520775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1814625507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12223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1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  <m:r>
                                  <a:rPr lang="en-GB" sz="1200" b="1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GB" sz="1200" b="1">
                                    <a:effectLst/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sSup>
                                  <m:sSupPr>
                                    <m:ctrlP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en-GB" sz="1200" b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GB" sz="1200" b="1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2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1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  <m:r>
                                  <a:rPr lang="en-GB" sz="1200" b="1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GB" sz="1200" b="1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GB" sz="1200" b="1" i="1">
                                    <a:effectLst/>
                                    <a:latin typeface="Cambria Math" panose="02040503050406030204" pitchFamily="18" charset="0"/>
                                  </a:rPr>
                                  <m:t>𝐞𝐕</m:t>
                                </m:r>
                                <m:r>
                                  <a:rPr lang="en-GB" sz="1200" b="1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GB" sz="12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1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  <m:r>
                                  <a:rPr lang="en-GB" sz="1200" b="1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GB" sz="12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GB" sz="12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𝒌𝒎</m:t>
                                        </m:r>
                                      </m:num>
                                      <m:den>
                                        <m:r>
                                          <a:rPr lang="en-GB" sz="1200" b="1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GB" sz="12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b="1" dirty="0" smtClean="0">
                              <a:effectLst/>
                            </a:rPr>
                            <a:t>Configuration</a:t>
                          </a:r>
                          <a:endParaRPr lang="en-GB" sz="1200" b="1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427751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1200" b="1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GB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2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</m:oMath>
                            </m:oMathPara>
                          </a14:m>
                          <a:endParaRPr 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effectLst/>
                            </a:rPr>
                            <a:t>1000</a:t>
                          </a:r>
                          <a:endParaRPr 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II</a:t>
                          </a:r>
                          <a:endParaRPr lang="en-US" sz="12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401170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au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7508711"/>
                  </p:ext>
                </p:extLst>
              </p:nvPr>
            </p:nvGraphicFramePr>
            <p:xfrm>
              <a:off x="2749662" y="3867185"/>
              <a:ext cx="6096000" cy="8692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1890169363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1986520775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1814625507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212223583"/>
                        </a:ext>
                      </a:extLst>
                    </a:gridCol>
                  </a:tblGrid>
                  <a:tr h="4984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400" t="-1220" r="-302000" b="-78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100000" t="-1220" r="-200797" b="-78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00800" t="-1220" r="-101600" b="-78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b="1" dirty="0" smtClean="0">
                              <a:effectLst/>
                            </a:rPr>
                            <a:t>Configuration</a:t>
                          </a:r>
                          <a:endParaRPr lang="en-GB" sz="1200" b="1" dirty="0" smtClean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427751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400" t="-136066" r="-302000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100000" t="-136066" r="-200797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 smtClean="0">
                              <a:effectLst/>
                            </a:rPr>
                            <a:t>1000</a:t>
                          </a:r>
                          <a:endParaRPr 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 smtClean="0"/>
                            <a:t>II</a:t>
                          </a:r>
                          <a:endParaRPr lang="en-US" sz="12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401170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6586" y="4416552"/>
            <a:ext cx="2513495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13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FEEP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thrusters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spots on LISA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geometry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(SPIS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geometry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)  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570334" y="3332017"/>
            <a:ext cx="3316165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14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LISA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geometry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(ESA)  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728500" y="3590182"/>
            <a:ext cx="3316165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14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LISA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modelling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in II configuration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ase16_II_st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08579" y="1724779"/>
            <a:ext cx="2976051" cy="186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0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Global </a:t>
            </a:r>
            <a:r>
              <a:rPr lang="fr-FR" dirty="0" err="1" smtClean="0"/>
              <a:t>characteristics</a:t>
            </a:r>
            <a:r>
              <a:rPr lang="fr-FR" dirty="0" smtClean="0"/>
              <a:t> of the plasma </a:t>
            </a:r>
            <a:r>
              <a:rPr lang="fr-FR" dirty="0" err="1" smtClean="0"/>
              <a:t>around</a:t>
            </a:r>
            <a:r>
              <a:rPr lang="fr-FR" dirty="0" smtClean="0"/>
              <a:t> the </a:t>
            </a:r>
            <a:r>
              <a:rPr lang="fr-FR" dirty="0" err="1" smtClean="0"/>
              <a:t>spacecraft</a:t>
            </a:r>
            <a:r>
              <a:rPr lang="fr-FR" dirty="0" smtClean="0"/>
              <a:t> : plasma </a:t>
            </a:r>
            <a:r>
              <a:rPr lang="fr-FR" dirty="0" err="1" smtClean="0"/>
              <a:t>potential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237418" y="943427"/>
            <a:ext cx="5808277" cy="1792378"/>
            <a:chOff x="121029" y="998907"/>
            <a:chExt cx="5481832" cy="1691640"/>
          </a:xfrm>
        </p:grpSpPr>
        <p:pic>
          <p:nvPicPr>
            <p:cNvPr id="13" name="Image 12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6" r="15158"/>
            <a:stretch/>
          </p:blipFill>
          <p:spPr bwMode="auto">
            <a:xfrm>
              <a:off x="121029" y="998907"/>
              <a:ext cx="1743331" cy="16916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Image 1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8" r="15524"/>
            <a:stretch/>
          </p:blipFill>
          <p:spPr bwMode="auto">
            <a:xfrm>
              <a:off x="1864360" y="998907"/>
              <a:ext cx="1708406" cy="16916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Image 14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" r="2059"/>
            <a:stretch/>
          </p:blipFill>
          <p:spPr bwMode="auto">
            <a:xfrm>
              <a:off x="3572766" y="998907"/>
              <a:ext cx="2030095" cy="16916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868" y="2692391"/>
                <a:ext cx="6215376" cy="231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altLang="fr-FR" sz="827" b="1" i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Times" pitchFamily="18" charset="0"/>
                    <a:cs typeface="Calibri" panose="020F0502020204030204" pitchFamily="34" charset="0"/>
                  </a:rPr>
                  <a:t>Figure </a:t>
                </a:r>
                <a:r>
                  <a:rPr lang="fr-FR" altLang="fr-FR" sz="827" b="1" i="1" dirty="0" smtClean="0">
                    <a:solidFill>
                      <a:schemeClr val="accent2"/>
                    </a:solidFill>
                    <a:latin typeface="Calibri" panose="020F0502020204030204" pitchFamily="34" charset="0"/>
                    <a:ea typeface="Times" pitchFamily="18" charset="0"/>
                    <a:cs typeface="Calibri" panose="020F0502020204030204" pitchFamily="34" charset="0"/>
                  </a:rPr>
                  <a:t>16 : </a:t>
                </a:r>
                <a:r>
                  <a:rPr lang="en-GB" sz="827" b="1" i="1" dirty="0" smtClean="0">
                    <a:solidFill>
                      <a:schemeClr val="accent2"/>
                    </a:solidFill>
                    <a:latin typeface="Calibri" panose="020F0502020204030204" pitchFamily="34" charset="0"/>
                    <a:ea typeface="Times" pitchFamily="18" charset="0"/>
                    <a:cs typeface="Calibri" panose="020F0502020204030204" pitchFamily="34" charset="0"/>
                  </a:rPr>
                  <a:t>Plasma </a:t>
                </a:r>
                <a:r>
                  <a:rPr lang="en-GB" sz="827" b="1" i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Times" pitchFamily="18" charset="0"/>
                    <a:cs typeface="Calibri" panose="020F0502020204030204" pitchFamily="34" charset="0"/>
                  </a:rPr>
                  <a:t>potential around the satellite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827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Times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827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Times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GB" sz="827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Times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>
                      <a:rPr lang="en-GB" sz="827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Times" pitchFamily="18" charset="0"/>
                        <a:cs typeface="Calibri" panose="020F0502020204030204" pitchFamily="34" charset="0"/>
                      </a:rPr>
                      <m:t>=3.0 </m:t>
                    </m:r>
                    <m:r>
                      <a:rPr lang="en-GB" sz="827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Times" pitchFamily="18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GB" sz="827" b="1" i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Times" pitchFamily="18" charset="0"/>
                    <a:cs typeface="Calibri" panose="020F0502020204030204" pitchFamily="34" charset="0"/>
                  </a:rPr>
                  <a:t> (left: normal to X axis, </a:t>
                </a:r>
                <a:r>
                  <a:rPr lang="en-GB" sz="827" b="1" i="1" dirty="0" err="1">
                    <a:solidFill>
                      <a:schemeClr val="accent2"/>
                    </a:solidFill>
                    <a:latin typeface="Calibri" panose="020F0502020204030204" pitchFamily="34" charset="0"/>
                    <a:ea typeface="Times" pitchFamily="18" charset="0"/>
                    <a:cs typeface="Calibri" panose="020F0502020204030204" pitchFamily="34" charset="0"/>
                  </a:rPr>
                  <a:t>center</a:t>
                </a:r>
                <a:r>
                  <a:rPr lang="en-GB" sz="827" b="1" i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Times" pitchFamily="18" charset="0"/>
                    <a:cs typeface="Calibri" panose="020F0502020204030204" pitchFamily="34" charset="0"/>
                  </a:rPr>
                  <a:t>: normal to Y axis, right: right: normal to Z axis)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8" y="2692391"/>
                <a:ext cx="6215376" cy="231345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e 19"/>
          <p:cNvGrpSpPr/>
          <p:nvPr/>
        </p:nvGrpSpPr>
        <p:grpSpPr>
          <a:xfrm>
            <a:off x="539706" y="2906736"/>
            <a:ext cx="5203701" cy="1727836"/>
            <a:chOff x="446505" y="2974472"/>
            <a:chExt cx="5203701" cy="1727836"/>
          </a:xfrm>
        </p:grpSpPr>
        <p:pic>
          <p:nvPicPr>
            <p:cNvPr id="17" name="Image 16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1" r="18067"/>
            <a:stretch/>
          </p:blipFill>
          <p:spPr bwMode="auto">
            <a:xfrm>
              <a:off x="446505" y="2974473"/>
              <a:ext cx="1661700" cy="17278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 17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" r="16055"/>
            <a:stretch/>
          </p:blipFill>
          <p:spPr bwMode="auto">
            <a:xfrm>
              <a:off x="2108205" y="2974472"/>
              <a:ext cx="1754688" cy="17278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 18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7" r="15122"/>
            <a:stretch/>
          </p:blipFill>
          <p:spPr bwMode="auto">
            <a:xfrm>
              <a:off x="3862893" y="2974473"/>
              <a:ext cx="1787313" cy="17278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-276901" y="4573733"/>
            <a:ext cx="6836914" cy="34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17 : </a:t>
            </a:r>
            <a:r>
              <a:rPr lang="en-GB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Plasma potential contour around the spacecraft (from darker to brighter: 4000 V, 3500 V, 3000 V, 2500 V, 2000 V, 1500 V, 1000 V)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325447" y="1799095"/>
            <a:ext cx="26238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Very high potential around the spacecraft mainly due to the use of field emission cathode : high energy electrons (1 </a:t>
            </a:r>
            <a:r>
              <a:rPr lang="en-US" sz="1400" dirty="0" err="1" smtClean="0"/>
              <a:t>keV</a:t>
            </a:r>
            <a:r>
              <a:rPr lang="en-US" sz="1400" dirty="0" smtClean="0"/>
              <a:t>) that are not attracted enough by environment ions to neutralize them.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51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Population of </a:t>
            </a:r>
            <a:r>
              <a:rPr lang="fr-FR" dirty="0" err="1" smtClean="0"/>
              <a:t>emitted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the </a:t>
            </a:r>
            <a:r>
              <a:rPr lang="fr-FR" dirty="0" err="1" smtClean="0"/>
              <a:t>spacecraft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p:pic>
        <p:nvPicPr>
          <p:cNvPr id="8" name="case16_II_bouncingContourRotate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68226" y="1379932"/>
            <a:ext cx="2958667" cy="2160000"/>
          </a:xfrm>
          <a:prstGeom prst="rect">
            <a:avLst/>
          </a:prstGeom>
        </p:spPr>
      </p:pic>
      <p:pic>
        <p:nvPicPr>
          <p:cNvPr id="9" name="case16_II_IonContourRotateLog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09560" y="1379932"/>
            <a:ext cx="2958666" cy="2160000"/>
          </a:xfrm>
          <a:prstGeom prst="rect">
            <a:avLst/>
          </a:prstGeom>
        </p:spPr>
      </p:pic>
      <p:pic>
        <p:nvPicPr>
          <p:cNvPr id="10" name="case16_II_dropletContourRotateLog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893" y="1379932"/>
            <a:ext cx="2958667" cy="216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75657" y="1074551"/>
            <a:ext cx="2909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 smtClean="0"/>
              <a:t>Droplets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density</a:t>
            </a:r>
            <a:endParaRPr lang="fr-FR" sz="12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134323" y="1074551"/>
            <a:ext cx="2909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Ions In</a:t>
            </a:r>
            <a:r>
              <a:rPr lang="fr-FR" sz="1200" b="1" baseline="30000" dirty="0" smtClean="0"/>
              <a:t>+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density</a:t>
            </a:r>
            <a:endParaRPr lang="fr-FR" sz="12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092989" y="1074551"/>
            <a:ext cx="2909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 smtClean="0"/>
              <a:t>Droplets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bouncing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particles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density</a:t>
            </a:r>
            <a:endParaRPr lang="fr-FR" sz="12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666925" y="4143790"/>
            <a:ext cx="781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First simulation </a:t>
            </a:r>
            <a:r>
              <a:rPr lang="fr-FR" sz="1600" b="1" dirty="0" err="1" smtClean="0"/>
              <a:t>results</a:t>
            </a:r>
            <a:r>
              <a:rPr lang="fr-FR" sz="1600" b="1" dirty="0" smtClean="0"/>
              <a:t> shows a </a:t>
            </a:r>
            <a:r>
              <a:rPr lang="fr-FR" sz="1600" b="1" dirty="0" err="1" smtClean="0"/>
              <a:t>potential</a:t>
            </a:r>
            <a:r>
              <a:rPr lang="fr-FR" sz="1600" b="1" dirty="0" smtClean="0"/>
              <a:t> contamination of </a:t>
            </a:r>
            <a:r>
              <a:rPr lang="fr-FR" sz="1600" b="1" dirty="0" err="1" smtClean="0"/>
              <a:t>spacecraft</a:t>
            </a:r>
            <a:r>
              <a:rPr lang="fr-FR" sz="1600" b="1" dirty="0" smtClean="0"/>
              <a:t> surface</a:t>
            </a:r>
            <a:endParaRPr lang="fr-F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144366" y="3580420"/>
                <a:ext cx="2855269" cy="281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i="1" dirty="0" smtClean="0"/>
                  <a:t>Density contour for </a:t>
                </a:r>
                <a14:m>
                  <m:oMath xmlns:m="http://schemas.openxmlformats.org/officeDocument/2006/math">
                    <m:r>
                      <a:rPr lang="fr-FR" sz="12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fr-FR" sz="1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2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sz="12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2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sz="1200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fr-FR" sz="1200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fr-FR" sz="1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  <m:sSup>
                      <m:sSupPr>
                        <m:ctrlPr>
                          <a:rPr lang="fr-FR" sz="1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fr-FR" sz="1200" b="1" i="1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66" y="3580420"/>
                <a:ext cx="2855269" cy="281167"/>
              </a:xfrm>
              <a:prstGeom prst="rect">
                <a:avLst/>
              </a:prstGeom>
              <a:blipFill>
                <a:blip r:embed="rId11"/>
                <a:stretch>
                  <a:fillRect l="-214"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130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of particles on surface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9" y="970921"/>
            <a:ext cx="2443475" cy="17782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64" y="970921"/>
            <a:ext cx="2443475" cy="17782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9" y="2749169"/>
            <a:ext cx="2443475" cy="177824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63" y="2749169"/>
            <a:ext cx="2443475" cy="177824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15737" y="1968613"/>
            <a:ext cx="3745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/>
              <a:t>There </a:t>
            </a:r>
            <a:r>
              <a:rPr lang="fr-FR" sz="1600" dirty="0" err="1" smtClean="0"/>
              <a:t>is</a:t>
            </a:r>
            <a:r>
              <a:rPr lang="fr-FR" sz="1600" dirty="0" smtClean="0"/>
              <a:t> a visible </a:t>
            </a:r>
            <a:r>
              <a:rPr lang="fr-FR" sz="1600" dirty="0" err="1" smtClean="0"/>
              <a:t>risk</a:t>
            </a:r>
            <a:r>
              <a:rPr lang="fr-FR" sz="1600" dirty="0" smtClean="0"/>
              <a:t> of LISA surface contamination due to </a:t>
            </a:r>
            <a:r>
              <a:rPr lang="fr-FR" sz="1600" dirty="0" err="1" smtClean="0"/>
              <a:t>droplets</a:t>
            </a:r>
            <a:r>
              <a:rPr lang="fr-FR" sz="1600" dirty="0" smtClean="0"/>
              <a:t>. </a:t>
            </a:r>
            <a:r>
              <a:rPr lang="fr-FR" sz="1600" dirty="0" err="1" smtClean="0"/>
              <a:t>Especially</a:t>
            </a:r>
            <a:r>
              <a:rPr lang="fr-FR" sz="1600" dirty="0" smtClean="0"/>
              <a:t> on surface </a:t>
            </a:r>
            <a:r>
              <a:rPr lang="fr-FR" sz="1600" dirty="0" err="1" smtClean="0"/>
              <a:t>upholding</a:t>
            </a:r>
            <a:r>
              <a:rPr lang="fr-FR" sz="1600" dirty="0" smtClean="0"/>
              <a:t> the </a:t>
            </a:r>
            <a:r>
              <a:rPr lang="fr-FR" sz="1600" dirty="0" err="1" smtClean="0"/>
              <a:t>optics</a:t>
            </a:r>
            <a:r>
              <a:rPr lang="fr-FR" sz="1600" dirty="0"/>
              <a:t>.</a:t>
            </a:r>
          </a:p>
        </p:txBody>
      </p:sp>
      <p:sp>
        <p:nvSpPr>
          <p:cNvPr id="11" name="Trapèze 10"/>
          <p:cNvSpPr/>
          <p:nvPr/>
        </p:nvSpPr>
        <p:spPr bwMode="auto">
          <a:xfrm rot="4645750">
            <a:off x="1319648" y="1393724"/>
            <a:ext cx="494576" cy="885313"/>
          </a:xfrm>
          <a:prstGeom prst="trapezoid">
            <a:avLst>
              <a:gd name="adj" fmla="val 10682"/>
            </a:avLst>
          </a:prstGeom>
          <a:solidFill>
            <a:srgbClr val="FFFFFF">
              <a:alpha val="50196"/>
            </a:srgbClr>
          </a:solidFill>
          <a:ln w="19050">
            <a:solidFill>
              <a:srgbClr val="00B050"/>
            </a:solidFill>
            <a:prstDash val="sysDash"/>
          </a:ln>
          <a:effectLst/>
          <a:ex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Parallélogramme 11"/>
          <p:cNvSpPr/>
          <p:nvPr/>
        </p:nvSpPr>
        <p:spPr bwMode="auto">
          <a:xfrm rot="20598217">
            <a:off x="3117996" y="1506119"/>
            <a:ext cx="1221638" cy="308867"/>
          </a:xfrm>
          <a:prstGeom prst="parallelogram">
            <a:avLst/>
          </a:prstGeom>
          <a:solidFill>
            <a:srgbClr val="FFFFFF">
              <a:alpha val="50196"/>
            </a:srgbClr>
          </a:solidFill>
          <a:ln w="19050">
            <a:solidFill>
              <a:srgbClr val="00B050"/>
            </a:solidFill>
            <a:prstDash val="sysDash"/>
          </a:ln>
          <a:effectLst/>
          <a:extLst/>
        </p:spPr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47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 and further study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</p:spTree>
    <p:extLst>
      <p:ext uri="{BB962C8B-B14F-4D97-AF65-F5344CB8AC3E}">
        <p14:creationId xmlns:p14="http://schemas.microsoft.com/office/powerpoint/2010/main" val="394823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further studies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7000" y="1258830"/>
            <a:ext cx="88984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Symbol" panose="05050102010706020507" pitchFamily="18" charset="2"/>
              <a:buChar char="Þ"/>
            </a:pPr>
            <a:r>
              <a:rPr lang="en-US" sz="1400" dirty="0" smtClean="0"/>
              <a:t>New version of SPIS software allows taking into account the use of FEEP thrusters, droplets dynamic and their interaction with spacecraft body.</a:t>
            </a:r>
          </a:p>
          <a:p>
            <a:pPr marL="342900" indent="-342900" algn="just">
              <a:buFont typeface="Symbol" panose="05050102010706020507" pitchFamily="18" charset="2"/>
              <a:buChar char="Þ"/>
            </a:pPr>
            <a:r>
              <a:rPr lang="en-US" sz="1400" dirty="0" smtClean="0"/>
              <a:t>SPIS-LISA software validation shows good correlation with the studied experimental data</a:t>
            </a:r>
            <a:endParaRPr lang="en-US" sz="1400" dirty="0"/>
          </a:p>
          <a:p>
            <a:pPr marL="342900" indent="-342900" algn="just">
              <a:buFont typeface="Symbol" panose="05050102010706020507" pitchFamily="18" charset="2"/>
              <a:buChar char="Þ"/>
            </a:pPr>
            <a:r>
              <a:rPr lang="en-US" sz="1400" dirty="0" smtClean="0"/>
              <a:t>This new version of SPIS allows making a first estimation of the impact of FEEP thrusters on spacecraft surface cleanliness</a:t>
            </a:r>
          </a:p>
          <a:p>
            <a:pPr marL="342900" indent="-342900" algn="just">
              <a:buFont typeface="Symbol" panose="05050102010706020507" pitchFamily="18" charset="2"/>
              <a:buChar char="Þ"/>
            </a:pPr>
            <a:endParaRPr lang="en-US" sz="1400" dirty="0"/>
          </a:p>
          <a:p>
            <a:pPr algn="just"/>
            <a:r>
              <a:rPr lang="en-US" sz="1400" dirty="0" smtClean="0"/>
              <a:t>However, it is clear that a more detailed validation of SPIS-LISA should be performed to strengthen the validity of its results. </a:t>
            </a:r>
          </a:p>
          <a:p>
            <a:pPr marL="342900" indent="-342900" algn="just">
              <a:buFont typeface="Symbol" panose="05050102010706020507" pitchFamily="18" charset="2"/>
              <a:buChar char="Þ"/>
            </a:pPr>
            <a:endParaRPr lang="en-US" sz="1400" dirty="0" smtClean="0"/>
          </a:p>
          <a:p>
            <a:pPr algn="just"/>
            <a:r>
              <a:rPr lang="en-US" sz="1400" b="1" dirty="0" smtClean="0"/>
              <a:t>Further studies:</a:t>
            </a:r>
            <a:endParaRPr lang="en-US" sz="1400" b="1" dirty="0"/>
          </a:p>
          <a:p>
            <a:pPr marL="342900" indent="-342900" algn="just">
              <a:buFont typeface="Symbol" panose="05050102010706020507" pitchFamily="18" charset="2"/>
              <a:buChar char="Þ"/>
            </a:pPr>
            <a:r>
              <a:rPr lang="en-US" sz="1400" dirty="0" smtClean="0"/>
              <a:t>Thorough study on interaction between emitted droplets and spacecraft surface materials</a:t>
            </a:r>
          </a:p>
          <a:p>
            <a:pPr marL="342900" indent="-342900" algn="just">
              <a:buFont typeface="Symbol" panose="05050102010706020507" pitchFamily="18" charset="2"/>
              <a:buChar char="Þ"/>
            </a:pPr>
            <a:r>
              <a:rPr lang="en-US" sz="1400" dirty="0" smtClean="0"/>
              <a:t>Thorough comparison between on ground test of micro-thruster and SPIS simulation to improve SPIS-LISA validation</a:t>
            </a:r>
          </a:p>
          <a:p>
            <a:pPr marL="342900" indent="-342900" algn="just">
              <a:buFont typeface="Symbol" panose="05050102010706020507" pitchFamily="18" charset="2"/>
              <a:buChar char="Þ"/>
            </a:pPr>
            <a:r>
              <a:rPr lang="en-US" sz="1400" dirty="0" smtClean="0"/>
              <a:t>Comparison of SPIS-LISA simulation with inflight data of FEEP-equipped satellites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47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Review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200" b="0" dirty="0"/>
              <a:t>[1] An Austrian Success Story: ENPULSION launches new thruster product family, October 2020</a:t>
            </a:r>
            <a:r>
              <a:rPr lang="en-GB" sz="1200" b="0" dirty="0" smtClean="0"/>
              <a:t>.</a:t>
            </a:r>
          </a:p>
          <a:p>
            <a:endParaRPr lang="en-GB" sz="1200" b="0" dirty="0" smtClean="0"/>
          </a:p>
          <a:p>
            <a:r>
              <a:rPr lang="en-US" sz="1200" b="0" dirty="0" smtClean="0"/>
              <a:t>[2] M</a:t>
            </a:r>
            <a:r>
              <a:rPr lang="en-US" sz="1200" b="0" dirty="0"/>
              <a:t>. </a:t>
            </a:r>
            <a:r>
              <a:rPr lang="en-US" sz="1200" b="0" dirty="0" err="1"/>
              <a:t>Fehringer</a:t>
            </a:r>
            <a:r>
              <a:rPr lang="en-US" sz="1200" b="0" dirty="0"/>
              <a:t>, F. </a:t>
            </a:r>
            <a:r>
              <a:rPr lang="en-US" sz="1200" b="0" dirty="0" err="1"/>
              <a:t>Rüdenauer</a:t>
            </a:r>
            <a:r>
              <a:rPr lang="en-US" sz="1200" b="0" dirty="0"/>
              <a:t>, et W. </a:t>
            </a:r>
            <a:r>
              <a:rPr lang="en-US" sz="1200" b="0" dirty="0" err="1"/>
              <a:t>Steiger</a:t>
            </a:r>
            <a:r>
              <a:rPr lang="en-US" sz="1200" b="0" dirty="0"/>
              <a:t>, « Ultra-Precise Indium Thruster », Austrian Research Centre </a:t>
            </a:r>
            <a:r>
              <a:rPr lang="en-US" sz="1200" b="0" dirty="0" err="1"/>
              <a:t>Seibersdorf</a:t>
            </a:r>
            <a:r>
              <a:rPr lang="en-US" sz="1200" b="0" dirty="0"/>
              <a:t>, Austrian Research Centre </a:t>
            </a:r>
            <a:r>
              <a:rPr lang="en-US" sz="1200" b="0" dirty="0" err="1"/>
              <a:t>Seibersdorf</a:t>
            </a:r>
            <a:r>
              <a:rPr lang="en-US" sz="1200" b="0" dirty="0"/>
              <a:t>, Austria, ESA Report, </a:t>
            </a:r>
            <a:r>
              <a:rPr lang="en-US" sz="1200" b="0" dirty="0" err="1"/>
              <a:t>juin</a:t>
            </a:r>
            <a:r>
              <a:rPr lang="en-US" sz="1200" b="0" dirty="0"/>
              <a:t> 1998</a:t>
            </a:r>
            <a:r>
              <a:rPr lang="en-US" sz="1200" b="0" dirty="0" smtClean="0"/>
              <a:t>.</a:t>
            </a:r>
          </a:p>
          <a:p>
            <a:endParaRPr lang="en-US" sz="1200" b="0" dirty="0" smtClean="0"/>
          </a:p>
          <a:p>
            <a:r>
              <a:rPr lang="en-GB" sz="1200" b="0" dirty="0"/>
              <a:t>[3] J. </a:t>
            </a:r>
            <a:r>
              <a:rPr lang="en-GB" sz="1200" b="0" dirty="0" err="1"/>
              <a:t>Roussel</a:t>
            </a:r>
            <a:r>
              <a:rPr lang="en-GB" sz="1200" b="0" dirty="0"/>
              <a:t>, T. </a:t>
            </a:r>
            <a:r>
              <a:rPr lang="en-GB" sz="1200" b="0" dirty="0" err="1"/>
              <a:t>Tondu</a:t>
            </a:r>
            <a:r>
              <a:rPr lang="en-GB" sz="1200" b="0" dirty="0"/>
              <a:t>, J. Mateo-Velez, E. </a:t>
            </a:r>
            <a:r>
              <a:rPr lang="en-GB" sz="1200" b="0" dirty="0" err="1"/>
              <a:t>Chesta</a:t>
            </a:r>
            <a:r>
              <a:rPr lang="en-GB" sz="1200" b="0" dirty="0"/>
              <a:t>, S. </a:t>
            </a:r>
            <a:r>
              <a:rPr lang="en-GB" sz="1200" b="0" dirty="0" err="1"/>
              <a:t>D’Escrivan</a:t>
            </a:r>
            <a:r>
              <a:rPr lang="en-GB" sz="1200" b="0" dirty="0"/>
              <a:t>, et L. </a:t>
            </a:r>
            <a:r>
              <a:rPr lang="en-GB" sz="1200" b="0" dirty="0" err="1"/>
              <a:t>Perraud</a:t>
            </a:r>
            <a:r>
              <a:rPr lang="en-GB" sz="1200" b="0" dirty="0"/>
              <a:t>, « </a:t>
            </a:r>
            <a:r>
              <a:rPr lang="en-GB" sz="1200" b="0" dirty="0" err="1"/>
              <a:t>Modeling</a:t>
            </a:r>
            <a:r>
              <a:rPr lang="en-GB" sz="1200" b="0" dirty="0"/>
              <a:t> of FEEP Plume Effects on MICROSCOPE Spacecraft », IEEE Transactions on Plasma Science, vol. 36, no 5, p. 2378‑2386, </a:t>
            </a:r>
            <a:r>
              <a:rPr lang="en-GB" sz="1200" b="0" dirty="0" err="1"/>
              <a:t>oct.</a:t>
            </a:r>
            <a:r>
              <a:rPr lang="en-GB" sz="1200" b="0" dirty="0"/>
              <a:t> 2008, </a:t>
            </a:r>
            <a:r>
              <a:rPr lang="en-GB" sz="1200" b="0" dirty="0" err="1"/>
              <a:t>doi</a:t>
            </a:r>
            <a:r>
              <a:rPr lang="en-GB" sz="1200" b="0" dirty="0"/>
              <a:t>: </a:t>
            </a:r>
            <a:r>
              <a:rPr lang="en-GB" sz="1200" b="0" dirty="0">
                <a:hlinkClick r:id="rId2"/>
              </a:rPr>
              <a:t>10.1109/TPS.2008.2002541</a:t>
            </a:r>
            <a:r>
              <a:rPr lang="en-GB" sz="1200" b="0" dirty="0" smtClean="0"/>
              <a:t>.</a:t>
            </a:r>
          </a:p>
          <a:p>
            <a:endParaRPr lang="en-GB" sz="1200" b="0" dirty="0" smtClean="0"/>
          </a:p>
          <a:p>
            <a:r>
              <a:rPr lang="en-GB" sz="1200" b="0" dirty="0" smtClean="0"/>
              <a:t>[4] «</a:t>
            </a:r>
            <a:r>
              <a:rPr lang="en-GB" sz="1200" b="0" dirty="0"/>
              <a:t> CHARACTERIZATION OF COLLOID THRUSTER BEAMS », </a:t>
            </a:r>
            <a:r>
              <a:rPr lang="en-GB" sz="1200" b="0" dirty="0" err="1"/>
              <a:t>th</a:t>
            </a:r>
            <a:r>
              <a:rPr lang="en-GB" sz="1200" b="0" dirty="0"/>
              <a:t> International Electric Propulsion Conference, p. 6, 2005.</a:t>
            </a:r>
          </a:p>
          <a:p>
            <a:endParaRPr lang="en-US" sz="1200" b="0" dirty="0" smtClean="0"/>
          </a:p>
          <a:p>
            <a:endParaRPr lang="en-US" sz="1200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</p:spTree>
    <p:extLst>
      <p:ext uri="{BB962C8B-B14F-4D97-AF65-F5344CB8AC3E}">
        <p14:creationId xmlns:p14="http://schemas.microsoft.com/office/powerpoint/2010/main" val="151290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On the use of Field Emission Electric Propulsion (FEEP)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SPINE 28 Workshop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3" y="3079604"/>
            <a:ext cx="2626937" cy="14666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78" y="3079604"/>
            <a:ext cx="1450848" cy="146205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2" y="966021"/>
            <a:ext cx="4227039" cy="1840065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4509501" y="3161565"/>
            <a:ext cx="1635267" cy="223124"/>
            <a:chOff x="4904696" y="2603192"/>
            <a:chExt cx="2217174" cy="302522"/>
          </a:xfrm>
        </p:grpSpPr>
        <p:grpSp>
          <p:nvGrpSpPr>
            <p:cNvPr id="12" name="Groupe 11"/>
            <p:cNvGrpSpPr/>
            <p:nvPr/>
          </p:nvGrpSpPr>
          <p:grpSpPr>
            <a:xfrm>
              <a:off x="4904696" y="2653714"/>
              <a:ext cx="252000" cy="252000"/>
              <a:chOff x="4859015" y="2771403"/>
              <a:chExt cx="252000" cy="252000"/>
            </a:xfrm>
          </p:grpSpPr>
          <p:sp>
            <p:nvSpPr>
              <p:cNvPr id="14" name="Ellipse 13"/>
              <p:cNvSpPr/>
              <p:nvPr/>
            </p:nvSpPr>
            <p:spPr bwMode="auto">
              <a:xfrm>
                <a:off x="4859015" y="2771403"/>
                <a:ext cx="252000" cy="252000"/>
              </a:xfrm>
              <a:prstGeom prst="ellipse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15" name="Croix 14"/>
              <p:cNvSpPr/>
              <p:nvPr/>
            </p:nvSpPr>
            <p:spPr bwMode="auto">
              <a:xfrm>
                <a:off x="4913015" y="2825403"/>
                <a:ext cx="144000" cy="144000"/>
              </a:xfrm>
              <a:prstGeom prst="plus">
                <a:avLst>
                  <a:gd name="adj" fmla="val 4386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13" name="ZoneTexte 12"/>
            <p:cNvSpPr txBox="1"/>
            <p:nvPr/>
          </p:nvSpPr>
          <p:spPr>
            <a:xfrm>
              <a:off x="5283674" y="2603192"/>
              <a:ext cx="1838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Very</a:t>
              </a:r>
              <a:r>
                <a:rPr lang="fr-FR" sz="1200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 high </a:t>
              </a:r>
              <a:r>
                <a:rPr lang="fr-FR" sz="1200" b="1" dirty="0" err="1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specific</a:t>
              </a:r>
              <a:r>
                <a:rPr lang="fr-FR" sz="1200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 impulse</a:t>
              </a:r>
              <a:endParaRPr lang="fr-FR" sz="1200" b="1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509501" y="3455311"/>
            <a:ext cx="1269940" cy="223124"/>
            <a:chOff x="4904696" y="2603192"/>
            <a:chExt cx="1721846" cy="302522"/>
          </a:xfrm>
        </p:grpSpPr>
        <p:grpSp>
          <p:nvGrpSpPr>
            <p:cNvPr id="17" name="Groupe 16"/>
            <p:cNvGrpSpPr/>
            <p:nvPr/>
          </p:nvGrpSpPr>
          <p:grpSpPr>
            <a:xfrm>
              <a:off x="4904696" y="2653714"/>
              <a:ext cx="252000" cy="252000"/>
              <a:chOff x="4859015" y="2771403"/>
              <a:chExt cx="252000" cy="252000"/>
            </a:xfrm>
          </p:grpSpPr>
          <p:sp>
            <p:nvSpPr>
              <p:cNvPr id="19" name="Ellipse 18"/>
              <p:cNvSpPr/>
              <p:nvPr/>
            </p:nvSpPr>
            <p:spPr bwMode="auto">
              <a:xfrm>
                <a:off x="4859015" y="2771403"/>
                <a:ext cx="252000" cy="252000"/>
              </a:xfrm>
              <a:prstGeom prst="ellipse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20" name="Croix 19"/>
              <p:cNvSpPr/>
              <p:nvPr/>
            </p:nvSpPr>
            <p:spPr bwMode="auto">
              <a:xfrm>
                <a:off x="4913015" y="2825403"/>
                <a:ext cx="144000" cy="144000"/>
              </a:xfrm>
              <a:prstGeom prst="plus">
                <a:avLst>
                  <a:gd name="adj" fmla="val 4386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5283674" y="2603192"/>
              <a:ext cx="13428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High </a:t>
              </a:r>
              <a:r>
                <a:rPr lang="fr-FR" sz="1200" b="1" dirty="0" err="1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compactness</a:t>
              </a:r>
              <a:endParaRPr lang="fr-FR" sz="1200" b="1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4509501" y="3734885"/>
            <a:ext cx="874205" cy="223124"/>
            <a:chOff x="4904696" y="2603192"/>
            <a:chExt cx="1185289" cy="302522"/>
          </a:xfrm>
        </p:grpSpPr>
        <p:grpSp>
          <p:nvGrpSpPr>
            <p:cNvPr id="22" name="Groupe 21"/>
            <p:cNvGrpSpPr/>
            <p:nvPr/>
          </p:nvGrpSpPr>
          <p:grpSpPr>
            <a:xfrm>
              <a:off x="4904696" y="2653714"/>
              <a:ext cx="252000" cy="252000"/>
              <a:chOff x="4859015" y="2771403"/>
              <a:chExt cx="252000" cy="252000"/>
            </a:xfrm>
          </p:grpSpPr>
          <p:sp>
            <p:nvSpPr>
              <p:cNvPr id="24" name="Ellipse 23"/>
              <p:cNvSpPr/>
              <p:nvPr/>
            </p:nvSpPr>
            <p:spPr bwMode="auto">
              <a:xfrm>
                <a:off x="4859015" y="2771403"/>
                <a:ext cx="252000" cy="252000"/>
              </a:xfrm>
              <a:prstGeom prst="ellipse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25" name="Croix 24"/>
              <p:cNvSpPr/>
              <p:nvPr/>
            </p:nvSpPr>
            <p:spPr bwMode="auto">
              <a:xfrm>
                <a:off x="4913015" y="2825403"/>
                <a:ext cx="144000" cy="144000"/>
              </a:xfrm>
              <a:prstGeom prst="plus">
                <a:avLst>
                  <a:gd name="adj" fmla="val 4386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5283674" y="2603192"/>
              <a:ext cx="8063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Low</a:t>
              </a:r>
              <a:r>
                <a:rPr lang="fr-FR" sz="1200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 mass</a:t>
              </a:r>
              <a:endParaRPr lang="fr-FR" sz="1200" b="1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6996669" y="3479277"/>
            <a:ext cx="889069" cy="210154"/>
            <a:chOff x="4904441" y="3589818"/>
            <a:chExt cx="1249536" cy="295359"/>
          </a:xfrm>
        </p:grpSpPr>
        <p:grpSp>
          <p:nvGrpSpPr>
            <p:cNvPr id="27" name="Groupe 26"/>
            <p:cNvGrpSpPr/>
            <p:nvPr/>
          </p:nvGrpSpPr>
          <p:grpSpPr>
            <a:xfrm>
              <a:off x="4904441" y="3633177"/>
              <a:ext cx="252000" cy="252000"/>
              <a:chOff x="4750795" y="3382431"/>
              <a:chExt cx="252000" cy="252000"/>
            </a:xfrm>
          </p:grpSpPr>
          <p:sp>
            <p:nvSpPr>
              <p:cNvPr id="29" name="Ellipse 28"/>
              <p:cNvSpPr/>
              <p:nvPr/>
            </p:nvSpPr>
            <p:spPr bwMode="auto">
              <a:xfrm>
                <a:off x="4750795" y="3382431"/>
                <a:ext cx="252000" cy="252000"/>
              </a:xfrm>
              <a:prstGeom prst="ellipse">
                <a:avLst/>
              </a:prstGeom>
              <a:solidFill>
                <a:srgbClr val="FF6D6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30" name="Moins 29"/>
              <p:cNvSpPr/>
              <p:nvPr/>
            </p:nvSpPr>
            <p:spPr bwMode="auto">
              <a:xfrm>
                <a:off x="4787007" y="3436349"/>
                <a:ext cx="180000" cy="144000"/>
              </a:xfrm>
              <a:prstGeom prst="mathMinus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5283675" y="3589818"/>
              <a:ext cx="870302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Low</a:t>
              </a:r>
              <a:r>
                <a:rPr lang="fr-FR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fr-FR" sz="1200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thrust</a:t>
              </a:r>
              <a:endParaRPr lang="fr-FR" sz="12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6996669" y="3196521"/>
            <a:ext cx="1635267" cy="214472"/>
            <a:chOff x="406876" y="3250745"/>
            <a:chExt cx="2298275" cy="301428"/>
          </a:xfrm>
        </p:grpSpPr>
        <p:grpSp>
          <p:nvGrpSpPr>
            <p:cNvPr id="32" name="Groupe 31"/>
            <p:cNvGrpSpPr/>
            <p:nvPr/>
          </p:nvGrpSpPr>
          <p:grpSpPr>
            <a:xfrm>
              <a:off x="993181" y="3294104"/>
              <a:ext cx="252000" cy="252000"/>
              <a:chOff x="4750795" y="3382431"/>
              <a:chExt cx="252000" cy="252000"/>
            </a:xfrm>
          </p:grpSpPr>
          <p:sp>
            <p:nvSpPr>
              <p:cNvPr id="40" name="Ellipse 39"/>
              <p:cNvSpPr/>
              <p:nvPr/>
            </p:nvSpPr>
            <p:spPr bwMode="auto">
              <a:xfrm>
                <a:off x="4750795" y="3382431"/>
                <a:ext cx="252000" cy="252000"/>
              </a:xfrm>
              <a:prstGeom prst="ellipse">
                <a:avLst/>
              </a:prstGeom>
              <a:solidFill>
                <a:srgbClr val="FF6D6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41" name="Moins 40"/>
              <p:cNvSpPr/>
              <p:nvPr/>
            </p:nvSpPr>
            <p:spPr bwMode="auto">
              <a:xfrm>
                <a:off x="4787007" y="3436349"/>
                <a:ext cx="180000" cy="144000"/>
              </a:xfrm>
              <a:prstGeom prst="mathMinus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33" name="ZoneTexte 32"/>
            <p:cNvSpPr txBox="1"/>
            <p:nvPr/>
          </p:nvSpPr>
          <p:spPr>
            <a:xfrm>
              <a:off x="1372414" y="3250745"/>
              <a:ext cx="133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Droplets</a:t>
              </a:r>
              <a:r>
                <a:rPr lang="fr-FR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fr-FR" sz="1200" b="1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emission</a:t>
              </a:r>
              <a:endParaRPr lang="fr-FR" sz="12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34" name="Groupe 33"/>
            <p:cNvGrpSpPr/>
            <p:nvPr/>
          </p:nvGrpSpPr>
          <p:grpSpPr>
            <a:xfrm>
              <a:off x="701902" y="3300173"/>
              <a:ext cx="252000" cy="252000"/>
              <a:chOff x="4750795" y="3382431"/>
              <a:chExt cx="252000" cy="252000"/>
            </a:xfrm>
          </p:grpSpPr>
          <p:sp>
            <p:nvSpPr>
              <p:cNvPr id="38" name="Ellipse 37"/>
              <p:cNvSpPr/>
              <p:nvPr/>
            </p:nvSpPr>
            <p:spPr bwMode="auto">
              <a:xfrm>
                <a:off x="4750795" y="3382431"/>
                <a:ext cx="252000" cy="252000"/>
              </a:xfrm>
              <a:prstGeom prst="ellipse">
                <a:avLst/>
              </a:prstGeom>
              <a:solidFill>
                <a:srgbClr val="FF6D6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39" name="Moins 38"/>
              <p:cNvSpPr/>
              <p:nvPr/>
            </p:nvSpPr>
            <p:spPr bwMode="auto">
              <a:xfrm>
                <a:off x="4787007" y="3436349"/>
                <a:ext cx="180000" cy="144000"/>
              </a:xfrm>
              <a:prstGeom prst="mathMinus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35" name="Groupe 34"/>
            <p:cNvGrpSpPr/>
            <p:nvPr/>
          </p:nvGrpSpPr>
          <p:grpSpPr>
            <a:xfrm>
              <a:off x="406876" y="3300173"/>
              <a:ext cx="252000" cy="252000"/>
              <a:chOff x="4750795" y="3382431"/>
              <a:chExt cx="252000" cy="252000"/>
            </a:xfrm>
          </p:grpSpPr>
          <p:sp>
            <p:nvSpPr>
              <p:cNvPr id="36" name="Ellipse 35"/>
              <p:cNvSpPr/>
              <p:nvPr/>
            </p:nvSpPr>
            <p:spPr bwMode="auto">
              <a:xfrm>
                <a:off x="4750795" y="3382431"/>
                <a:ext cx="252000" cy="252000"/>
              </a:xfrm>
              <a:prstGeom prst="ellipse">
                <a:avLst/>
              </a:prstGeom>
              <a:solidFill>
                <a:srgbClr val="FF6D6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  <p:sp>
            <p:nvSpPr>
              <p:cNvPr id="37" name="Moins 36"/>
              <p:cNvSpPr/>
              <p:nvPr/>
            </p:nvSpPr>
            <p:spPr bwMode="auto">
              <a:xfrm>
                <a:off x="4787007" y="3436349"/>
                <a:ext cx="180000" cy="144000"/>
              </a:xfrm>
              <a:prstGeom prst="mathMinus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itchFamily="-52" charset="0"/>
                  <a:ea typeface="ヒラギノ角ゴ Pro W3" pitchFamily="28" charset="-128"/>
                </a:endParaRPr>
              </a:p>
            </p:txBody>
          </p:sp>
        </p:grpSp>
      </p:grpSp>
      <p:graphicFrame>
        <p:nvGraphicFramePr>
          <p:cNvPr id="42" name="Tableau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498395"/>
              </p:ext>
            </p:extLst>
          </p:nvPr>
        </p:nvGraphicFramePr>
        <p:xfrm>
          <a:off x="4552312" y="1971493"/>
          <a:ext cx="4356000" cy="1097164"/>
        </p:xfrm>
        <a:graphic>
          <a:graphicData uri="http://schemas.openxmlformats.org/drawingml/2006/table">
            <a:tbl>
              <a:tblPr firstCol="1">
                <a:tableStyleId>{1E171933-4619-4E11-9A3F-F7608DF75F80}</a:tableStyleId>
              </a:tblPr>
              <a:tblGrid>
                <a:gridCol w="217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262"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200" dirty="0">
                          <a:effectLst/>
                        </a:rPr>
                        <a:t>Specific impulse</a:t>
                      </a:r>
                      <a:endParaRPr lang="fr-FR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200" dirty="0">
                          <a:effectLst/>
                        </a:rPr>
                        <a:t>1600-8000 s</a:t>
                      </a:r>
                      <a:endParaRPr lang="fr-FR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62"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200" dirty="0">
                          <a:effectLst/>
                        </a:rPr>
                        <a:t>Thrust</a:t>
                      </a:r>
                      <a:endParaRPr lang="fr-FR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0.1-1.0 </a:t>
                      </a:r>
                      <a:r>
                        <a:rPr lang="en-US" sz="1200" dirty="0" err="1" smtClean="0">
                          <a:effectLst/>
                        </a:rPr>
                        <a:t>mN</a:t>
                      </a:r>
                      <a:endParaRPr lang="fr-FR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62"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200" dirty="0">
                          <a:effectLst/>
                        </a:rPr>
                        <a:t>Total thruster </a:t>
                      </a:r>
                      <a:r>
                        <a:rPr lang="en-US" sz="1200" dirty="0" smtClean="0">
                          <a:effectLst/>
                        </a:rPr>
                        <a:t>mass (wet mass with PPU)</a:t>
                      </a:r>
                      <a:endParaRPr lang="fr-FR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1 kg – 4</a:t>
                      </a:r>
                      <a:r>
                        <a:rPr lang="en-US" sz="1200" baseline="0" dirty="0" smtClean="0">
                          <a:effectLst/>
                        </a:rPr>
                        <a:t> k</a:t>
                      </a:r>
                      <a:r>
                        <a:rPr lang="en-US" sz="1200" dirty="0" smtClean="0">
                          <a:effectLst/>
                        </a:rPr>
                        <a:t>g</a:t>
                      </a:r>
                      <a:endParaRPr lang="fr-FR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31"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200" dirty="0">
                          <a:effectLst/>
                        </a:rPr>
                        <a:t>Total power supply</a:t>
                      </a:r>
                      <a:endParaRPr lang="fr-FR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ctr"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10 - 100 </a:t>
                      </a:r>
                      <a:r>
                        <a:rPr lang="en-US" sz="1200" dirty="0">
                          <a:effectLst/>
                        </a:rPr>
                        <a:t>W</a:t>
                      </a:r>
                      <a:endParaRPr lang="fr-FR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101403" y="2803011"/>
            <a:ext cx="4227038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1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err="1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Example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of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nanosatellite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using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FEEP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thrusters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(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Morpheus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space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,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artist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view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) 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1"/>
          <p:cNvSpPr>
            <a:spLocks noChangeArrowheads="1"/>
          </p:cNvSpPr>
          <p:nvPr/>
        </p:nvSpPr>
        <p:spPr bwMode="auto">
          <a:xfrm>
            <a:off x="149034" y="4556473"/>
            <a:ext cx="2526851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2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Enpulsion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FEEP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thruster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(Nano)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694648" y="4548043"/>
            <a:ext cx="1898460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3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Morpheus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FEEP </a:t>
            </a:r>
            <a:r>
              <a:rPr lang="fr-FR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thruster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4655536" y="4087556"/>
            <a:ext cx="424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FEEP is an emerging electric propulsion technology with already a real success with new-space industry and space agencies  </a:t>
            </a:r>
            <a:endParaRPr lang="en-US" sz="1200" b="1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941886" y="3202724"/>
            <a:ext cx="2004842" cy="24869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 flipH="1">
            <a:off x="4394568" y="1017165"/>
            <a:ext cx="467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"/>
            </a:pPr>
            <a:r>
              <a:rPr lang="en-US" sz="1200" dirty="0" smtClean="0"/>
              <a:t>Propulsion for nanosatellites and nanosatellites constellations.</a:t>
            </a:r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en-US" sz="1200" dirty="0" smtClean="0"/>
              <a:t>Very precise satellite attitude </a:t>
            </a:r>
            <a:r>
              <a:rPr lang="en-US" sz="1200" dirty="0" err="1" smtClean="0"/>
              <a:t>contrôle</a:t>
            </a:r>
            <a:r>
              <a:rPr lang="en-US" sz="1200" dirty="0" smtClean="0"/>
              <a:t> (scientific missions)</a:t>
            </a:r>
            <a:endParaRPr lang="en-US" sz="1200" dirty="0"/>
          </a:p>
        </p:txBody>
      </p:sp>
      <p:sp>
        <p:nvSpPr>
          <p:cNvPr id="47" name="ZoneTexte 46"/>
          <p:cNvSpPr txBox="1"/>
          <p:nvPr/>
        </p:nvSpPr>
        <p:spPr>
          <a:xfrm>
            <a:off x="4602431" y="1475344"/>
            <a:ext cx="418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Enpulsion</a:t>
            </a:r>
            <a:r>
              <a:rPr lang="en-US" sz="1200" dirty="0" smtClean="0"/>
              <a:t>: More than </a:t>
            </a:r>
            <a:r>
              <a:rPr lang="en-GB" sz="1200" dirty="0" smtClean="0"/>
              <a:t>130 </a:t>
            </a:r>
            <a:r>
              <a:rPr lang="en-GB" sz="1200" dirty="0"/>
              <a:t>thrusters </a:t>
            </a:r>
            <a:r>
              <a:rPr lang="en-GB" sz="1200" dirty="0" smtClean="0"/>
              <a:t>sold of </a:t>
            </a:r>
            <a:r>
              <a:rPr lang="en-GB" sz="1200" dirty="0"/>
              <a:t>which 50 are already propelling satellites [1].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756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Problematic of droplet emission and presentation plan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52962" y="3678597"/>
            <a:ext cx="6023626" cy="975759"/>
          </a:xfrm>
        </p:spPr>
        <p:txBody>
          <a:bodyPr/>
          <a:lstStyle/>
          <a:p>
            <a:pPr>
              <a:buFont typeface="+mj-lt"/>
              <a:buAutoNum type="romanUcPeriod"/>
            </a:pPr>
            <a:r>
              <a:rPr lang="en-US" sz="1400" dirty="0" smtClean="0"/>
              <a:t>Implementation in SPIS and validation with experimental data</a:t>
            </a:r>
          </a:p>
          <a:p>
            <a:pPr>
              <a:buFont typeface="+mj-lt"/>
              <a:buAutoNum type="romanUcPeriod"/>
            </a:pPr>
            <a:r>
              <a:rPr lang="en-US" sz="1400" dirty="0" smtClean="0"/>
              <a:t>Presentation of a realistic case simulation: LISA mission</a:t>
            </a:r>
          </a:p>
          <a:p>
            <a:pPr>
              <a:buFont typeface="+mj-lt"/>
              <a:buAutoNum type="romanUcPeriod"/>
            </a:pPr>
            <a:r>
              <a:rPr lang="en-US" sz="1400" dirty="0" smtClean="0"/>
              <a:t>Conclusion on SPIS-LISA development and further studies</a:t>
            </a:r>
            <a:endParaRPr lang="en-US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49661" y="1874691"/>
            <a:ext cx="5577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What is the impact of FEEP droplet emission on spacecraft cleanliness?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" y="928145"/>
            <a:ext cx="2887283" cy="1797735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124564" y="2705175"/>
            <a:ext cx="3057490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4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</a:t>
            </a:r>
            <a:r>
              <a:rPr lang="fr-FR" altLang="fr-FR" sz="827" b="1" i="1" dirty="0" err="1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Example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of </a:t>
            </a:r>
            <a:r>
              <a:rPr lang="fr-FR" altLang="fr-FR" sz="827" b="1" i="1" dirty="0" err="1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droplet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lang="fr-FR" altLang="fr-FR" sz="827" b="1" i="1" dirty="0" err="1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emitted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</a:t>
            </a:r>
            <a:r>
              <a:rPr lang="fr-FR" altLang="fr-FR" sz="827" b="1" i="1" dirty="0" err="1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from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 a FEEP </a:t>
            </a:r>
            <a:r>
              <a:rPr lang="fr-FR" altLang="fr-FR" sz="827" b="1" i="1" dirty="0" err="1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thruster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32926" y="979791"/>
            <a:ext cx="6211074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4" dirty="0" smtClean="0">
                <a:latin typeface="Calibri" panose="020F0502020204030204" pitchFamily="34" charset="0"/>
                <a:cs typeface="Calibri" panose="020F0502020204030204" pitchFamily="34" charset="0"/>
              </a:rPr>
              <a:t>Satellite surface contamination by droplets</a:t>
            </a:r>
          </a:p>
          <a:p>
            <a:r>
              <a:rPr lang="en-GB" sz="135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FEEP</a:t>
            </a:r>
            <a:r>
              <a:rPr lang="en-GB" sz="1354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354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</a:t>
            </a:r>
            <a:r>
              <a:rPr lang="en-GB" sz="1354" dirty="0" smtClean="0">
                <a:latin typeface="Calibri" panose="020F0502020204030204" pitchFamily="34" charset="0"/>
                <a:cs typeface="Calibri" panose="020F0502020204030204" pitchFamily="34" charset="0"/>
              </a:rPr>
              <a:t>  use of liquid metal </a:t>
            </a:r>
            <a:r>
              <a:rPr lang="en-GB" sz="1354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</a:t>
            </a:r>
            <a:r>
              <a:rPr lang="en-GB" sz="1354" dirty="0" smtClean="0">
                <a:latin typeface="Calibri" panose="020F0502020204030204" pitchFamily="34" charset="0"/>
                <a:cs typeface="Calibri" panose="020F0502020204030204" pitchFamily="34" charset="0"/>
              </a:rPr>
              <a:t> satellite surface metallization (solar panels, optics, etc.)</a:t>
            </a:r>
            <a:endParaRPr lang="en-GB" sz="135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389874" y="2783697"/>
            <a:ext cx="5297179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4" dirty="0">
                <a:latin typeface="Calibri" panose="020F0502020204030204" pitchFamily="34" charset="0"/>
                <a:cs typeface="Calibri" panose="020F0502020204030204" pitchFamily="34" charset="0"/>
              </a:rPr>
              <a:t>Need for simulation of droplet satellite body interaction</a:t>
            </a:r>
          </a:p>
          <a:p>
            <a:pPr algn="ctr"/>
            <a:r>
              <a:rPr lang="en-GB" sz="1354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 </a:t>
            </a:r>
            <a:r>
              <a:rPr lang="en-GB" sz="1354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Implementation in </a:t>
            </a:r>
            <a:r>
              <a:rPr lang="en-GB" sz="1354" dirty="0" smtClean="0">
                <a:latin typeface="Calibri" panose="020F0502020204030204" pitchFamily="34" charset="0"/>
                <a:cs typeface="Calibri" panose="020F0502020204030204" pitchFamily="34" charset="0"/>
              </a:rPr>
              <a:t>SPIS software :  </a:t>
            </a:r>
            <a:r>
              <a:rPr lang="en-GB" sz="135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SPIS-LISA</a:t>
            </a:r>
            <a:endParaRPr lang="en-GB" sz="1354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" y="2901482"/>
            <a:ext cx="2853405" cy="1746284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19628" y="4646335"/>
            <a:ext cx="2264424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</a:t>
            </a:r>
            <a:r>
              <a:rPr lang="fr-FR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5 </a:t>
            </a:r>
            <a:r>
              <a:rPr lang="fr-FR" altLang="fr-FR" sz="827" b="1" i="1" dirty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: SPIS software interface</a:t>
            </a:r>
            <a:endParaRPr lang="fr-FR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9" r="17777" b="1"/>
          <a:stretch/>
        </p:blipFill>
        <p:spPr>
          <a:xfrm>
            <a:off x="83152" y="96539"/>
            <a:ext cx="8994631" cy="4606664"/>
          </a:xfrm>
          <a:prstGeom prst="rect">
            <a:avLst/>
          </a:prstGeom>
        </p:spPr>
      </p:pic>
      <p:sp>
        <p:nvSpPr>
          <p:cNvPr id="6" name="Sous-titre 5"/>
          <p:cNvSpPr>
            <a:spLocks noGrp="1"/>
          </p:cNvSpPr>
          <p:nvPr>
            <p:ph type="subTitle" idx="12"/>
          </p:nvPr>
        </p:nvSpPr>
        <p:spPr>
          <a:xfrm>
            <a:off x="349906" y="330010"/>
            <a:ext cx="8532107" cy="107940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Implementation in SPIS and validation of code by comparison with experimental data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</p:spTree>
    <p:extLst>
      <p:ext uri="{BB962C8B-B14F-4D97-AF65-F5344CB8AC3E}">
        <p14:creationId xmlns:p14="http://schemas.microsoft.com/office/powerpoint/2010/main" val="15514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Droplets evolution and interactions with spacecraft body and </a:t>
            </a:r>
            <a:r>
              <a:rPr lang="en-GB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environment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448197" y="1282371"/>
            <a:ext cx="1026799" cy="5415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771" tIns="34386" rIns="68771" bIns="343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100" b="1" dirty="0" err="1"/>
              <a:t>Droplets</a:t>
            </a:r>
            <a:endParaRPr lang="fr-FR" sz="1100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448197" y="1869133"/>
            <a:ext cx="1057223" cy="2523789"/>
            <a:chOff x="250504" y="2079994"/>
            <a:chExt cx="1405715" cy="3355705"/>
          </a:xfrm>
        </p:grpSpPr>
        <p:sp>
          <p:nvSpPr>
            <p:cNvPr id="8" name="Rectangle 7"/>
            <p:cNvSpPr/>
            <p:nvPr/>
          </p:nvSpPr>
          <p:spPr bwMode="auto">
            <a:xfrm>
              <a:off x="342946" y="2428122"/>
              <a:ext cx="1180378" cy="335923"/>
            </a:xfrm>
            <a:prstGeom prst="rect">
              <a:avLst/>
            </a:prstGeom>
            <a:solidFill>
              <a:srgbClr val="FFDF7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7720" eaLnBrk="0" hangingPunct="0"/>
              <a:r>
                <a:rPr lang="fr-FR" sz="1100" b="1" dirty="0">
                  <a:latin typeface="Arial Narrow" pitchFamily="-52" charset="0"/>
                  <a:ea typeface="ヒラギノ角ゴ Pro W3" pitchFamily="28" charset="-128"/>
                </a:rPr>
                <a:t>Evaporation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42946" y="3971475"/>
              <a:ext cx="1180378" cy="335923"/>
            </a:xfrm>
            <a:prstGeom prst="rect">
              <a:avLst/>
            </a:prstGeom>
            <a:solidFill>
              <a:srgbClr val="FFDF7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7720" eaLnBrk="0" hangingPunct="0"/>
              <a:r>
                <a:rPr lang="fr-FR" sz="1100" b="1" dirty="0" err="1"/>
                <a:t>Ionization</a:t>
              </a:r>
              <a:endParaRPr lang="fr-FR" sz="1100" b="1" dirty="0"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10" name="Rectangle à coins arrondis 9"/>
            <p:cNvSpPr/>
            <p:nvPr/>
          </p:nvSpPr>
          <p:spPr bwMode="auto">
            <a:xfrm>
              <a:off x="250504" y="3172269"/>
              <a:ext cx="1365263" cy="39098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771" tIns="34386" rIns="68771" bIns="343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100" b="1" dirty="0" err="1"/>
                <a:t>Neutrals</a:t>
              </a:r>
              <a:endParaRPr lang="fr-FR" sz="1100" b="1" dirty="0"/>
            </a:p>
          </p:txBody>
        </p:sp>
        <p:sp>
          <p:nvSpPr>
            <p:cNvPr id="11" name="Rectangle à coins arrondis 10"/>
            <p:cNvSpPr/>
            <p:nvPr/>
          </p:nvSpPr>
          <p:spPr bwMode="auto">
            <a:xfrm>
              <a:off x="250504" y="4715619"/>
              <a:ext cx="1405715" cy="72008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771" tIns="34386" rIns="68771" bIns="343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100" b="1" dirty="0"/>
                <a:t>Charge exchange ions</a:t>
              </a:r>
            </a:p>
          </p:txBody>
        </p:sp>
        <p:sp>
          <p:nvSpPr>
            <p:cNvPr id="12" name="Flèche vers le bas 11"/>
            <p:cNvSpPr/>
            <p:nvPr/>
          </p:nvSpPr>
          <p:spPr bwMode="auto">
            <a:xfrm>
              <a:off x="843791" y="2079994"/>
              <a:ext cx="198801" cy="28803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13" name="Flèche vers le bas 12"/>
            <p:cNvSpPr/>
            <p:nvPr/>
          </p:nvSpPr>
          <p:spPr bwMode="auto">
            <a:xfrm>
              <a:off x="843791" y="2824141"/>
              <a:ext cx="198801" cy="28803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14" name="Flèche vers le bas 13"/>
            <p:cNvSpPr/>
            <p:nvPr/>
          </p:nvSpPr>
          <p:spPr bwMode="auto">
            <a:xfrm>
              <a:off x="826568" y="3623347"/>
              <a:ext cx="198801" cy="28803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15" name="Flèche vers le bas 14"/>
            <p:cNvSpPr/>
            <p:nvPr/>
          </p:nvSpPr>
          <p:spPr bwMode="auto">
            <a:xfrm>
              <a:off x="826568" y="4367494"/>
              <a:ext cx="198801" cy="28803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585482" y="2645594"/>
            <a:ext cx="3512093" cy="447574"/>
            <a:chOff x="1585482" y="2645594"/>
            <a:chExt cx="3512093" cy="447574"/>
          </a:xfrm>
        </p:grpSpPr>
        <p:sp>
          <p:nvSpPr>
            <p:cNvPr id="27" name="Rectangle 26"/>
            <p:cNvSpPr/>
            <p:nvPr/>
          </p:nvSpPr>
          <p:spPr bwMode="auto">
            <a:xfrm>
              <a:off x="3599116" y="2645594"/>
              <a:ext cx="1498459" cy="44757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100" b="1" dirty="0"/>
                <a:t>Surface contamination</a:t>
              </a:r>
            </a:p>
          </p:txBody>
        </p:sp>
        <p:sp>
          <p:nvSpPr>
            <p:cNvPr id="28" name="Flèche droite 27"/>
            <p:cNvSpPr/>
            <p:nvPr/>
          </p:nvSpPr>
          <p:spPr bwMode="auto">
            <a:xfrm>
              <a:off x="1585482" y="2773376"/>
              <a:ext cx="1950799" cy="14300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1641905" y="3526419"/>
            <a:ext cx="3455670" cy="1096361"/>
            <a:chOff x="1641905" y="3526419"/>
            <a:chExt cx="3455670" cy="1096361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599116" y="3991040"/>
              <a:ext cx="1498459" cy="25264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100" b="1" dirty="0"/>
                <a:t>Surface </a:t>
              </a:r>
              <a:r>
                <a:rPr lang="fr-FR" sz="1100" b="1" dirty="0" err="1"/>
                <a:t>charging</a:t>
              </a:r>
              <a:endParaRPr lang="fr-FR" sz="1100" b="1" dirty="0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599116" y="4370135"/>
              <a:ext cx="1498459" cy="25264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100" b="1" dirty="0"/>
                <a:t>Surface </a:t>
              </a:r>
              <a:r>
                <a:rPr lang="fr-FR" sz="1100" b="1" dirty="0" err="1"/>
                <a:t>erosion</a:t>
              </a:r>
              <a:endParaRPr lang="fr-FR" sz="1100" b="1" dirty="0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599116" y="3526419"/>
              <a:ext cx="1498459" cy="40117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100" b="1" dirty="0"/>
                <a:t>Surface contamination</a:t>
              </a:r>
            </a:p>
          </p:txBody>
        </p:sp>
        <p:sp>
          <p:nvSpPr>
            <p:cNvPr id="30" name="Flèche droite 29"/>
            <p:cNvSpPr/>
            <p:nvPr/>
          </p:nvSpPr>
          <p:spPr bwMode="auto">
            <a:xfrm>
              <a:off x="1641905" y="4038466"/>
              <a:ext cx="1893427" cy="14300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31" name="Flèche droite 30"/>
            <p:cNvSpPr/>
            <p:nvPr/>
          </p:nvSpPr>
          <p:spPr bwMode="auto">
            <a:xfrm rot="21237319">
              <a:off x="1641905" y="3802371"/>
              <a:ext cx="1893427" cy="14300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32" name="Flèche droite 31"/>
            <p:cNvSpPr/>
            <p:nvPr/>
          </p:nvSpPr>
          <p:spPr bwMode="auto">
            <a:xfrm rot="362681" flipV="1">
              <a:off x="1644588" y="4281247"/>
              <a:ext cx="1893427" cy="14300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5891477" y="1514741"/>
            <a:ext cx="29010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913" indent="-214913" algn="ctr">
              <a:buFont typeface="Symbol" panose="05050102010706020507" pitchFamily="18" charset="2"/>
              <a:buChar char=""/>
            </a:pP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interaction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droplet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populations,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spacecraft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body and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981243" y="2009168"/>
            <a:ext cx="1570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rgbClr val="923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 </a:t>
            </a:r>
            <a:r>
              <a:rPr lang="fr-FR" sz="1100" b="1" dirty="0" err="1">
                <a:solidFill>
                  <a:srgbClr val="923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100" b="1" dirty="0">
                <a:solidFill>
                  <a:srgbClr val="923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1100" b="1" dirty="0" err="1">
                <a:solidFill>
                  <a:srgbClr val="923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endParaRPr lang="fr-FR" sz="1100" b="1" dirty="0">
              <a:solidFill>
                <a:srgbClr val="923B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47869" y="3306291"/>
            <a:ext cx="2588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913" indent="-214913" algn="ctr">
              <a:buFont typeface="Symbol" panose="05050102010706020507" pitchFamily="18" charset="2"/>
              <a:buChar char=""/>
            </a:pP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phenomena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in satellites simulations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543394" y="1005963"/>
            <a:ext cx="3554181" cy="1245078"/>
            <a:chOff x="1543394" y="1005963"/>
            <a:chExt cx="3554181" cy="1245078"/>
          </a:xfrm>
        </p:grpSpPr>
        <p:sp>
          <p:nvSpPr>
            <p:cNvPr id="19" name="Rectangle 18"/>
            <p:cNvSpPr/>
            <p:nvPr/>
          </p:nvSpPr>
          <p:spPr bwMode="auto">
            <a:xfrm>
              <a:off x="3599116" y="1345840"/>
              <a:ext cx="1498459" cy="44757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7720" eaLnBrk="0" hangingPunct="0"/>
              <a:r>
                <a:rPr lang="fr-FR" sz="1100" b="1" dirty="0">
                  <a:latin typeface="Arial Narrow" pitchFamily="-52" charset="0"/>
                  <a:ea typeface="ヒラギノ角ゴ Pro W3" pitchFamily="28" charset="-128"/>
                </a:rPr>
                <a:t>Surface contamination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087299" y="1005963"/>
              <a:ext cx="896957" cy="36919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7720" eaLnBrk="0" hangingPunct="0"/>
              <a:r>
                <a:rPr lang="fr-FR" sz="1100" b="1" dirty="0" err="1">
                  <a:latin typeface="Arial Narrow" pitchFamily="-52" charset="0"/>
                  <a:ea typeface="ヒラギノ角ゴ Pro W3" pitchFamily="28" charset="-128"/>
                </a:rPr>
                <a:t>Droplets</a:t>
              </a:r>
              <a:r>
                <a:rPr lang="fr-FR" sz="1100" b="1" dirty="0">
                  <a:latin typeface="Arial Narrow" pitchFamily="-52" charset="0"/>
                  <a:ea typeface="ヒラギノ角ゴ Pro W3" pitchFamily="28" charset="-128"/>
                </a:rPr>
                <a:t> </a:t>
              </a:r>
              <a:r>
                <a:rPr lang="fr-FR" sz="1100" b="1" dirty="0" err="1">
                  <a:latin typeface="Arial Narrow" pitchFamily="-52" charset="0"/>
                  <a:ea typeface="ヒラギノ角ゴ Pro W3" pitchFamily="28" charset="-128"/>
                </a:rPr>
                <a:t>charging</a:t>
              </a:r>
              <a:endParaRPr lang="fr-FR" sz="1100" b="1" dirty="0"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092951" y="1889000"/>
              <a:ext cx="878226" cy="36204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7720" eaLnBrk="0" hangingPunct="0"/>
              <a:r>
                <a:rPr lang="fr-FR" sz="1100" b="1" dirty="0" err="1">
                  <a:latin typeface="Arial Narrow" pitchFamily="-52" charset="0"/>
                  <a:ea typeface="ヒラギノ角ゴ Pro W3" pitchFamily="28" charset="-128"/>
                </a:rPr>
                <a:t>Droplets</a:t>
              </a:r>
              <a:r>
                <a:rPr lang="fr-FR" sz="1100" b="1" dirty="0">
                  <a:latin typeface="Arial Narrow" pitchFamily="-52" charset="0"/>
                  <a:ea typeface="ヒラギノ角ゴ Pro W3" pitchFamily="28" charset="-128"/>
                </a:rPr>
                <a:t> </a:t>
              </a:r>
              <a:r>
                <a:rPr lang="fr-FR" sz="1100" b="1" dirty="0" err="1">
                  <a:latin typeface="Arial Narrow" pitchFamily="-52" charset="0"/>
                  <a:ea typeface="ヒラギノ角ゴ Pro W3" pitchFamily="28" charset="-128"/>
                </a:rPr>
                <a:t>splitting</a:t>
              </a:r>
              <a:endParaRPr lang="fr-FR" sz="1100" b="1" dirty="0"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22" name="Flèche droite 21"/>
            <p:cNvSpPr/>
            <p:nvPr/>
          </p:nvSpPr>
          <p:spPr bwMode="auto">
            <a:xfrm rot="20441546">
              <a:off x="1543394" y="1216254"/>
              <a:ext cx="527677" cy="162754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23" name="Flèche droite 22"/>
            <p:cNvSpPr/>
            <p:nvPr/>
          </p:nvSpPr>
          <p:spPr bwMode="auto">
            <a:xfrm rot="1158454" flipV="1">
              <a:off x="1543394" y="1727298"/>
              <a:ext cx="527677" cy="162754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24" name="Flèche droite 23"/>
            <p:cNvSpPr/>
            <p:nvPr/>
          </p:nvSpPr>
          <p:spPr bwMode="auto">
            <a:xfrm rot="1158454" flipV="1">
              <a:off x="3049525" y="1226195"/>
              <a:ext cx="527677" cy="162754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25" name="Flèche droite 24"/>
            <p:cNvSpPr/>
            <p:nvPr/>
          </p:nvSpPr>
          <p:spPr bwMode="auto">
            <a:xfrm rot="20441546">
              <a:off x="3049525" y="1710469"/>
              <a:ext cx="527677" cy="162754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26" name="Flèche droite 25"/>
            <p:cNvSpPr/>
            <p:nvPr/>
          </p:nvSpPr>
          <p:spPr bwMode="auto">
            <a:xfrm>
              <a:off x="1591388" y="1477330"/>
              <a:ext cx="433086" cy="14300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2106365" y="1448874"/>
              <a:ext cx="878226" cy="36204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7720" eaLnBrk="0" hangingPunct="0"/>
              <a:r>
                <a:rPr lang="fr-FR" sz="1100" b="1" dirty="0" err="1">
                  <a:latin typeface="Arial Narrow" pitchFamily="-52" charset="0"/>
                  <a:ea typeface="ヒラギノ角ゴ Pro W3" pitchFamily="28" charset="-128"/>
                </a:rPr>
                <a:t>Droplets</a:t>
              </a:r>
              <a:r>
                <a:rPr lang="fr-FR" sz="1100" b="1" dirty="0">
                  <a:latin typeface="Arial Narrow" pitchFamily="-52" charset="0"/>
                  <a:ea typeface="ヒラギノ角ゴ Pro W3" pitchFamily="28" charset="-128"/>
                </a:rPr>
                <a:t> </a:t>
              </a:r>
              <a:r>
                <a:rPr lang="fr-FR" sz="1100" b="1" dirty="0" err="1" smtClean="0">
                  <a:latin typeface="Arial Narrow" pitchFamily="-52" charset="0"/>
                  <a:ea typeface="ヒラギノ角ゴ Pro W3" pitchFamily="28" charset="-128"/>
                </a:rPr>
                <a:t>bouncing</a:t>
              </a:r>
              <a:endParaRPr lang="fr-FR" sz="1100" b="1" dirty="0">
                <a:latin typeface="Arial Narrow" pitchFamily="-52" charset="0"/>
                <a:ea typeface="ヒラギノ角ゴ Pro W3" pitchFamily="28" charset="-128"/>
              </a:endParaRPr>
            </a:p>
          </p:txBody>
        </p:sp>
        <p:sp>
          <p:nvSpPr>
            <p:cNvPr id="38" name="Flèche droite 37"/>
            <p:cNvSpPr/>
            <p:nvPr/>
          </p:nvSpPr>
          <p:spPr bwMode="auto">
            <a:xfrm>
              <a:off x="3075157" y="1483429"/>
              <a:ext cx="433086" cy="14300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771" tIns="34386" rIns="68771" bIns="34386" numCol="1" rtlCol="0" anchor="t" anchorCtr="0" compatLnSpc="1">
              <a:prstTxWarp prst="textNoShape">
                <a:avLst/>
              </a:prstTxWarp>
            </a:bodyPr>
            <a:lstStyle/>
            <a:p>
              <a:pPr defTabSz="687720" eaLnBrk="0" hangingPunct="0"/>
              <a:endParaRPr lang="fr-FR" sz="1100">
                <a:solidFill>
                  <a:schemeClr val="bg1"/>
                </a:solidFill>
                <a:latin typeface="Arial Narrow" pitchFamily="-52" charset="0"/>
                <a:ea typeface="ヒラギノ角ゴ Pro W3" pitchFamily="28" charset="-128"/>
              </a:endParaRPr>
            </a:p>
          </p:txBody>
        </p:sp>
      </p:grpSp>
      <p:sp>
        <p:nvSpPr>
          <p:cNvPr id="34" name="Ellipse 33"/>
          <p:cNvSpPr/>
          <p:nvPr/>
        </p:nvSpPr>
        <p:spPr bwMode="auto">
          <a:xfrm>
            <a:off x="68285" y="906914"/>
            <a:ext cx="5250144" cy="3875923"/>
          </a:xfrm>
          <a:prstGeom prst="ellipse">
            <a:avLst/>
          </a:prstGeom>
          <a:solidFill>
            <a:srgbClr val="FFDF79">
              <a:alpha val="54902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771" tIns="34386" rIns="68771" bIns="34386" numCol="1" rtlCol="0" anchor="t" anchorCtr="0" compatLnSpc="1">
            <a:prstTxWarp prst="textNoShape">
              <a:avLst/>
            </a:prstTxWarp>
          </a:bodyPr>
          <a:lstStyle/>
          <a:p>
            <a:endParaRPr lang="fr-F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6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4648199" y="974088"/>
            <a:ext cx="4408004" cy="1328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SPIS new </a:t>
            </a:r>
            <a:r>
              <a:rPr lang="en-US" dirty="0" smtClean="0"/>
              <a:t>developments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67045" y="938425"/>
            <a:ext cx="4581154" cy="3856210"/>
            <a:chOff x="83979" y="938425"/>
            <a:chExt cx="4581154" cy="385621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83979" y="984437"/>
              <a:ext cx="4522568" cy="37735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07173" y="4486858"/>
              <a:ext cx="37946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Equivalent model for electrospray thruster</a:t>
              </a:r>
              <a:endParaRPr lang="en-US" sz="1400" b="1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07173" y="938425"/>
              <a:ext cx="4557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FEEP model:</a:t>
              </a:r>
            </a:p>
            <a:p>
              <a:r>
                <a:rPr lang="en-US" sz="1600" dirty="0" smtClean="0"/>
                <a:t>Fitting model based on experimental parameters</a:t>
              </a:r>
              <a:endParaRPr 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/>
                <p:cNvSpPr txBox="1"/>
                <p:nvPr/>
              </p:nvSpPr>
              <p:spPr>
                <a:xfrm>
                  <a:off x="107173" y="1505041"/>
                  <a:ext cx="4134627" cy="21871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Particles</m:t>
                                </m:r>
                                <m: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200" b="0" i="0" smtClean="0">
                                        <a:latin typeface="Cambria Math" panose="02040503050406030204" pitchFamily="18" charset="0"/>
                                      </a:rPr>
                                      <m:t>ions</m:t>
                                    </m:r>
                                    <m:r>
                                      <a:rPr lang="fr-FR" sz="12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fr-FR" sz="1200" b="0" i="0" smtClean="0">
                                        <a:latin typeface="Cambria Math" panose="02040503050406030204" pitchFamily="18" charset="0"/>
                                      </a:rPr>
                                      <m:t>and</m:t>
                                    </m:r>
                                    <m:r>
                                      <a:rPr lang="fr-FR" sz="1200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fr-FR" sz="1200" b="0" i="0" smtClean="0">
                                        <a:latin typeface="Cambria Math" panose="02040503050406030204" pitchFamily="18" charset="0"/>
                                      </a:rPr>
                                      <m:t>droplet</m:t>
                                    </m:r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emission</m:t>
                                </m:r>
                                <m: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velocity</m:t>
                                </m:r>
                                <m: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 : </m:t>
                                </m:r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GB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GB" sz="1200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  <m:sSub>
                                          <m:sSubPr>
                                            <m:ctrlPr>
                                              <a:rPr lang="en-GB" sz="1200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200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𝛷</m:t>
                                            </m:r>
                                          </m:e>
                                          <m:sub>
                                            <m:r>
                                              <a:rPr lang="en-GB" sz="1200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GB" sz="1200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den>
                                    </m:f>
                                  </m:e>
                                </m:rad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Total</m:t>
                                </m:r>
                                <m: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emitted</m:t>
                                </m:r>
                                <m: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current</m:t>
                                </m:r>
                                <m: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 :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en-US" sz="12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en-US" sz="1200" i="1" smtClean="0">
                                                        <a:solidFill>
                                                          <a:srgbClr val="00B05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200" i="1">
                                                        <a:solidFill>
                                                          <a:srgbClr val="00B05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𝜙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200" i="1">
                                                        <a:solidFill>
                                                          <a:srgbClr val="00B05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𝑒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en-US" sz="1200" i="1" smtClean="0">
                                                        <a:solidFill>
                                                          <a:srgbClr val="00B05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200" i="1">
                                                        <a:solidFill>
                                                          <a:srgbClr val="00B05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𝜙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200" i="1">
                                                        <a:solidFill>
                                                          <a:srgbClr val="00B05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𝑜𝑛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  <m:r>
                                              <a:rPr lang="en-US" sz="120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20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fr-FR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dirty="0"/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Masse</m:t>
                                </m:r>
                                <m: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fraction</m:t>
                                </m:r>
                                <m: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of</m:t>
                                </m:r>
                                <m: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droplet</m:t>
                                </m:r>
                                <m:r>
                                  <a:rPr lang="fr-FR" sz="1200" b="0" i="0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  <m:r>
                                  <a:rPr lang="en-US" sz="12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sz="1200" i="1" smtClean="0">
                                                    <a:solidFill>
                                                      <a:srgbClr val="00B05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i="1">
                                                    <a:solidFill>
                                                      <a:srgbClr val="00B05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1">
                                                    <a:solidFill>
                                                      <a:srgbClr val="00B05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"/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  <m:r>
                                          <a:rPr lang="en-US" sz="120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dirty="0"/>
                                  <m:t> </m:t>
                                </m:r>
                              </m:e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  <m:r>
                                  <a:rPr lang="en-US" sz="12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1.04</m:t>
                                    </m:r>
                                  </m:num>
                                  <m:den>
                                    <m: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1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1.04</m:t>
                                    </m:r>
                                    <m:func>
                                      <m:func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</a:rPr>
                                          <m:t>atan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  <m:r>
                                              <a:rPr lang="en-US" sz="1200">
                                                <a:latin typeface="Cambria Math" panose="02040503050406030204" pitchFamily="18" charset="0"/>
                                              </a:rPr>
                                              <m:t>−562</m:t>
                                            </m:r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num>
                                  <m:den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1200">
                                    <a:latin typeface="Cambria Math" panose="02040503050406030204" pitchFamily="18" charset="0"/>
                                  </a:rPr>
                                  <m:t>=1−2</m:t>
                                </m:r>
                                <m:r>
                                  <a:rPr lang="en-US" sz="120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m:rPr>
                                    <m:nor/>
                                  </m:rPr>
                                  <a:rPr lang="en-US" sz="1200" dirty="0"/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9" name="ZoneTexte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173" y="1505041"/>
                  <a:ext cx="4134627" cy="218713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/>
                <p:cNvSpPr txBox="1"/>
                <p:nvPr/>
              </p:nvSpPr>
              <p:spPr>
                <a:xfrm>
                  <a:off x="107173" y="3674019"/>
                  <a:ext cx="1425390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For LMIS thruster: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=115</m:t>
                      </m:r>
                    </m:oMath>
                  </a14:m>
                  <a:endParaRPr lang="fr-FR" sz="1200" b="0" dirty="0" smtClean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1200" b="0" i="0" smtClean="0">
                          <a:latin typeface="Cambria Math" panose="02040503050406030204" pitchFamily="18" charset="0"/>
                        </a:rPr>
                        <m:t>=6.0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US" sz="1200" dirty="0" smtClean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=2.5 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m:rPr>
                          <m:sty m:val="p"/>
                        </m:rPr>
                        <a:rPr lang="fr-FR" sz="1200" b="0" i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a14:m>
                  <a:endParaRPr lang="fr-FR" sz="1200" b="0" dirty="0" smtClean="0"/>
                </a:p>
              </p:txBody>
            </p:sp>
          </mc:Choice>
          <mc:Fallback xmlns="">
            <p:sp>
              <p:nvSpPr>
                <p:cNvPr id="12" name="Zone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173" y="3674019"/>
                  <a:ext cx="1425390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427" t="-1471" b="-36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ZoneTexte 12"/>
          <p:cNvSpPr txBox="1"/>
          <p:nvPr/>
        </p:nvSpPr>
        <p:spPr>
          <a:xfrm>
            <a:off x="5094038" y="993799"/>
            <a:ext cx="3626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Molecular contamination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726875" y="1339039"/>
                <a:ext cx="3122738" cy="681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&amp;1</m:t>
                              </m:r>
                            </m:e>
                            <m:e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&amp;0.5−</m:t>
                              </m:r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200" i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&amp;0</m:t>
                              </m:r>
                            </m:e>
                          </m:eqAr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200" i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200" i="0">
                                    <a:latin typeface="Cambria Math" panose="02040503050406030204" pitchFamily="18" charset="0"/>
                                  </a:rPr>
                                  <m:t>−0.5∆</m:t>
                                </m:r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200" i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2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0.5</m:t>
                                    </m:r>
                                  </m:num>
                                  <m:den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</m:den>
                                </m:f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875" y="1339039"/>
                <a:ext cx="3122738" cy="6819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e 40"/>
          <p:cNvGrpSpPr/>
          <p:nvPr/>
        </p:nvGrpSpPr>
        <p:grpSpPr>
          <a:xfrm>
            <a:off x="7832685" y="1095340"/>
            <a:ext cx="1167388" cy="1074656"/>
            <a:chOff x="5762411" y="2088313"/>
            <a:chExt cx="1569425" cy="1444760"/>
          </a:xfrm>
        </p:grpSpPr>
        <p:cxnSp>
          <p:nvCxnSpPr>
            <p:cNvPr id="19" name="Connecteur droit avec flèche 18"/>
            <p:cNvCxnSpPr/>
            <p:nvPr/>
          </p:nvCxnSpPr>
          <p:spPr bwMode="auto">
            <a:xfrm flipV="1">
              <a:off x="5762411" y="2088313"/>
              <a:ext cx="0" cy="1260094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2" name="Connecteur droit avec flèche 21"/>
            <p:cNvCxnSpPr/>
            <p:nvPr/>
          </p:nvCxnSpPr>
          <p:spPr bwMode="auto">
            <a:xfrm>
              <a:off x="5772429" y="3340663"/>
              <a:ext cx="1559407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" name="Connecteur droit 25"/>
            <p:cNvCxnSpPr/>
            <p:nvPr/>
          </p:nvCxnSpPr>
          <p:spPr bwMode="auto">
            <a:xfrm>
              <a:off x="5772429" y="2455334"/>
              <a:ext cx="357438" cy="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7" name="Connecteur droit 26"/>
            <p:cNvCxnSpPr/>
            <p:nvPr/>
          </p:nvCxnSpPr>
          <p:spPr bwMode="auto">
            <a:xfrm flipV="1">
              <a:off x="6937243" y="3339042"/>
              <a:ext cx="241990" cy="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8" name="Connecteur droit 27"/>
            <p:cNvCxnSpPr/>
            <p:nvPr/>
          </p:nvCxnSpPr>
          <p:spPr bwMode="auto">
            <a:xfrm>
              <a:off x="6129867" y="2455333"/>
              <a:ext cx="818758" cy="88533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" name="Connecteur droit 30"/>
            <p:cNvCxnSpPr/>
            <p:nvPr/>
          </p:nvCxnSpPr>
          <p:spPr bwMode="auto">
            <a:xfrm flipV="1">
              <a:off x="6544735" y="2861733"/>
              <a:ext cx="0" cy="47893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/>
                <p:cNvSpPr txBox="1"/>
                <p:nvPr/>
              </p:nvSpPr>
              <p:spPr>
                <a:xfrm>
                  <a:off x="6449260" y="3348407"/>
                  <a:ext cx="21320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fr-FR" sz="1200" b="1" dirty="0" smtClean="0"/>
                </a:p>
              </p:txBody>
            </p:sp>
          </mc:Choice>
          <mc:Fallback xmlns="">
            <p:sp>
              <p:nvSpPr>
                <p:cNvPr id="34" name="ZoneTexte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9260" y="3348407"/>
                  <a:ext cx="213200" cy="184666"/>
                </a:xfrm>
                <a:prstGeom prst="rect">
                  <a:avLst/>
                </a:prstGeom>
                <a:blipFill>
                  <a:blip r:embed="rId5"/>
                  <a:stretch>
                    <a:fillRect l="-34615" r="-26923" b="-5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Connecteur droit 34"/>
            <p:cNvCxnSpPr/>
            <p:nvPr/>
          </p:nvCxnSpPr>
          <p:spPr bwMode="auto">
            <a:xfrm>
              <a:off x="6224160" y="2455333"/>
              <a:ext cx="683191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" name="Connecteur droit 36"/>
            <p:cNvCxnSpPr/>
            <p:nvPr/>
          </p:nvCxnSpPr>
          <p:spPr bwMode="auto">
            <a:xfrm flipV="1">
              <a:off x="6146800" y="2535203"/>
              <a:ext cx="0" cy="80546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" name="Connecteur droit 38"/>
            <p:cNvCxnSpPr/>
            <p:nvPr/>
          </p:nvCxnSpPr>
          <p:spPr bwMode="auto">
            <a:xfrm flipV="1">
              <a:off x="6974025" y="2510815"/>
              <a:ext cx="0" cy="80546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ZoneTexte 39"/>
                <p:cNvSpPr txBox="1"/>
                <p:nvPr/>
              </p:nvSpPr>
              <p:spPr>
                <a:xfrm>
                  <a:off x="6486424" y="2148076"/>
                  <a:ext cx="243656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fr-FR" sz="1200" b="1" i="0" smtClean="0">
                            <a:latin typeface="Cambria Math" panose="02040503050406030204" pitchFamily="18" charset="0"/>
                          </a:rPr>
                          <m:t>𝐓</m:t>
                        </m:r>
                      </m:oMath>
                    </m:oMathPara>
                  </a14:m>
                  <a:endParaRPr lang="fr-FR" sz="1200" b="1" dirty="0" smtClean="0"/>
                </a:p>
              </p:txBody>
            </p:sp>
          </mc:Choice>
          <mc:Fallback xmlns="">
            <p:sp>
              <p:nvSpPr>
                <p:cNvPr id="40" name="ZoneTexte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6424" y="2148076"/>
                  <a:ext cx="243656" cy="184666"/>
                </a:xfrm>
                <a:prstGeom prst="rect">
                  <a:avLst/>
                </a:prstGeom>
                <a:blipFill>
                  <a:blip r:embed="rId6"/>
                  <a:stretch>
                    <a:fillRect l="-30000" r="-36667" b="-43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Rectangle 41"/>
          <p:cNvSpPr/>
          <p:nvPr/>
        </p:nvSpPr>
        <p:spPr bwMode="auto">
          <a:xfrm>
            <a:off x="4648199" y="2362341"/>
            <a:ext cx="4408004" cy="23956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9" name="ZoneTexte 48"/>
          <p:cNvSpPr txBox="1"/>
          <p:nvPr/>
        </p:nvSpPr>
        <p:spPr>
          <a:xfrm>
            <a:off x="5263069" y="2403332"/>
            <a:ext cx="300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Droplet bouncing on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726875" y="3404874"/>
                <a:ext cx="1893211" cy="5382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𝑆𝑇𝐾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1Å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875" y="3404874"/>
                <a:ext cx="1893211" cy="5382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age 5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2871933"/>
            <a:ext cx="2211766" cy="1705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/>
              <p:cNvSpPr txBox="1"/>
              <p:nvPr/>
            </p:nvSpPr>
            <p:spPr>
              <a:xfrm>
                <a:off x="1532036" y="3842839"/>
                <a:ext cx="13882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=5000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fr-FR" sz="1200" b="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𝑜𝑛</m:t>
                        </m:r>
                      </m:sub>
                    </m:sSub>
                    <m:r>
                      <a:rPr lang="fr-FR" sz="1200" b="0" i="0" smtClean="0">
                        <a:latin typeface="Cambria Math" panose="02040503050406030204" pitchFamily="18" charset="0"/>
                      </a:rPr>
                      <m:t>=1000 </m:t>
                    </m:r>
                    <m:r>
                      <m:rPr>
                        <m:sty m:val="p"/>
                      </m:rPr>
                      <a:rPr lang="fr-FR" sz="120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endParaRPr lang="en-US" sz="12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=5000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fr-FR" sz="1200" b="0" dirty="0" smtClean="0"/>
              </a:p>
            </p:txBody>
          </p:sp>
        </mc:Choice>
        <mc:Fallback xmlns="">
          <p:sp>
            <p:nvSpPr>
              <p:cNvPr id="52" name="ZoneTexte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036" y="3842839"/>
                <a:ext cx="1388201" cy="646331"/>
              </a:xfrm>
              <a:prstGeom prst="rect">
                <a:avLst/>
              </a:prstGeom>
              <a:blipFill>
                <a:blip r:embed="rId9"/>
                <a:stretch>
                  <a:fillRect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22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with experimental data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06487"/>
            <a:ext cx="9338553" cy="424486"/>
          </a:xfrm>
        </p:spPr>
        <p:txBody>
          <a:bodyPr/>
          <a:lstStyle/>
          <a:p>
            <a:pPr algn="ctr"/>
            <a:r>
              <a:rPr lang="en-US" sz="1400" dirty="0" smtClean="0"/>
              <a:t>Droplet emission with experimental data from ESA: comparison of droplet flux collected in front of FEEP</a:t>
            </a:r>
            <a:endParaRPr lang="en-US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5" r="8255"/>
          <a:stretch/>
        </p:blipFill>
        <p:spPr bwMode="auto">
          <a:xfrm>
            <a:off x="4397174" y="1178562"/>
            <a:ext cx="1660711" cy="198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1178562"/>
            <a:ext cx="2126813" cy="1984674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6227596" y="1309524"/>
            <a:ext cx="2700000" cy="1890902"/>
            <a:chOff x="93106" y="971813"/>
            <a:chExt cx="4241356" cy="2956873"/>
          </a:xfrm>
        </p:grpSpPr>
        <p:pic>
          <p:nvPicPr>
            <p:cNvPr id="15" name="Espace réservé du contenu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106" y="971813"/>
              <a:ext cx="4241356" cy="2956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1866900" y="1415622"/>
              <a:ext cx="228600" cy="1619250"/>
            </a:xfrm>
            <a:prstGeom prst="rect">
              <a:avLst/>
            </a:prstGeom>
            <a:solidFill>
              <a:srgbClr val="00CC99">
                <a:alpha val="14902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238375" y="1425147"/>
              <a:ext cx="228600" cy="1619250"/>
            </a:xfrm>
            <a:prstGeom prst="rect">
              <a:avLst/>
            </a:prstGeom>
            <a:solidFill>
              <a:srgbClr val="00CC99">
                <a:alpha val="14902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8" name="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6227596" y="1247083"/>
            <a:ext cx="2700000" cy="20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1314" y="3453596"/>
                <a:ext cx="25165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200" b="0" i="0" smtClean="0"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fr-FR" sz="1200" b="0" i="1" smtClean="0">
                              <a:latin typeface="Cambria Math"/>
                            </a:rPr>
                            <m:t>=0°</m:t>
                          </m:r>
                        </m:e>
                      </m:d>
                      <m:r>
                        <a:rPr lang="fr-FR" sz="1200" b="0" i="1" smtClean="0">
                          <a:latin typeface="Cambria Math"/>
                        </a:rPr>
                        <m:t>=1.1×</m:t>
                      </m:r>
                      <m:sSup>
                        <m:sSup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sz="1200" b="0" i="1" smtClean="0">
                              <a:latin typeface="Cambria Math"/>
                            </a:rPr>
                            <m:t>14</m:t>
                          </m:r>
                        </m:sup>
                      </m:sSup>
                      <m:r>
                        <a:rPr lang="fr-FR" sz="12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fr-FR" sz="1200" b="0" i="1" smtClean="0"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a:rPr lang="fr-FR" sz="1200" b="0" i="1" smtClean="0"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b="0" i="1" smtClean="0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fr-FR" sz="12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sz="12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200"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fr-FR" sz="1200" i="1">
                              <a:latin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/>
                            </a:rPr>
                            <m:t>𝜃</m:t>
                          </m:r>
                          <m:r>
                            <a:rPr lang="fr-FR" sz="1200" i="1">
                              <a:latin typeface="Cambria Math"/>
                            </a:rPr>
                            <m:t>=30°</m:t>
                          </m:r>
                        </m:e>
                      </m:d>
                      <m:r>
                        <a:rPr lang="fr-FR" sz="1200" i="1">
                          <a:latin typeface="Cambria Math"/>
                        </a:rPr>
                        <m:t>=</m:t>
                      </m:r>
                      <m:r>
                        <a:rPr lang="fr-FR" sz="1200" b="0" i="1" smtClean="0">
                          <a:latin typeface="Cambria Math"/>
                        </a:rPr>
                        <m:t>1.0</m:t>
                      </m:r>
                      <m:r>
                        <a:rPr lang="fr-FR" sz="1200" i="1"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sz="1200" i="1">
                              <a:latin typeface="Cambria Math"/>
                            </a:rPr>
                            <m:t>1</m:t>
                          </m:r>
                          <m:r>
                            <a:rPr lang="fr-FR" sz="12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fr-FR" sz="1200" i="1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fr-FR" sz="1200" i="1"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a:rPr lang="fr-FR" sz="1200" i="1"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fr-FR" sz="1200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4" y="3453596"/>
                <a:ext cx="2516586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e 25"/>
          <p:cNvGrpSpPr/>
          <p:nvPr/>
        </p:nvGrpSpPr>
        <p:grpSpPr>
          <a:xfrm>
            <a:off x="2516795" y="3304873"/>
            <a:ext cx="1899174" cy="756353"/>
            <a:chOff x="2821591" y="3304873"/>
            <a:chExt cx="1899174" cy="7563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/>
                <p:cNvSpPr txBox="1"/>
                <p:nvPr/>
              </p:nvSpPr>
              <p:spPr>
                <a:xfrm>
                  <a:off x="2821591" y="3304873"/>
                  <a:ext cx="189917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latin typeface="Cambria Math"/>
                          </a:rPr>
                          <m:t>&lt;</m:t>
                        </m:r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  <m:r>
                          <a:rPr lang="fr-FR" sz="1200" b="0" i="1" smtClean="0">
                            <a:latin typeface="Cambria Math"/>
                          </a:rPr>
                          <m:t>&gt; =3.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fr-FR" sz="1200" b="0" i="1" smtClean="0">
                            <a:latin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fr-FR" sz="1200" b="0" i="1" smtClean="0">
                                <a:latin typeface="Cambria Math"/>
                              </a:rPr>
                              <m:t>−1</m:t>
                            </m:r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  <m:r>
                          <a:rPr lang="fr-FR" sz="1200" b="0" i="1" smtClean="0">
                            <a:latin typeface="Cambria Math"/>
                          </a:rPr>
                          <m:t>𝑘𝑔</m:t>
                        </m:r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21" name="ZoneText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1591" y="3304873"/>
                  <a:ext cx="1899174" cy="276999"/>
                </a:xfrm>
                <a:prstGeom prst="rect">
                  <a:avLst/>
                </a:prstGeom>
                <a:blipFill>
                  <a:blip r:embed="rId10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/>
                <p:cNvSpPr txBox="1"/>
                <p:nvPr/>
              </p:nvSpPr>
              <p:spPr>
                <a:xfrm>
                  <a:off x="2821591" y="3531285"/>
                  <a:ext cx="10831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latin typeface="Cambria Math"/>
                          </a:rPr>
                          <m:t>𝑆</m:t>
                        </m:r>
                        <m:r>
                          <a:rPr lang="fr-FR" sz="1200" b="0" i="1" smtClean="0">
                            <a:latin typeface="Cambria Math"/>
                          </a:rPr>
                          <m:t>=5.0 </m:t>
                        </m:r>
                        <m:r>
                          <a:rPr lang="fr-FR" sz="1200" b="0" i="1" smtClean="0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fr-FR" sz="12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22" name="ZoneText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1591" y="3531285"/>
                  <a:ext cx="1083182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/>
                <p:cNvSpPr txBox="1"/>
                <p:nvPr/>
              </p:nvSpPr>
              <p:spPr>
                <a:xfrm>
                  <a:off x="2821591" y="3706577"/>
                  <a:ext cx="1292918" cy="354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200" b="0" i="0" smtClean="0">
                          <a:latin typeface="Cambria Math"/>
                        </a:rPr>
                        <m:t>Ω</m:t>
                      </m:r>
                      <m:r>
                        <a:rPr lang="fr-FR" sz="1200" b="0" i="1" smtClean="0">
                          <a:latin typeface="Cambria Math"/>
                        </a:rPr>
                        <m:t> =</m:t>
                      </m:r>
                      <m:f>
                        <m:f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200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fr-FR" sz="1200" b="0" i="1" smtClean="0">
                          <a:latin typeface="Cambria Math"/>
                        </a:rPr>
                        <m:t>=0,5 </m:t>
                      </m:r>
                      <m:r>
                        <a:rPr lang="fr-FR" sz="1200" b="0" i="1" smtClean="0">
                          <a:latin typeface="Cambria Math"/>
                        </a:rPr>
                        <m:t>𝑠𝑟</m:t>
                      </m:r>
                    </m:oMath>
                  </a14:m>
                  <a:r>
                    <a:rPr lang="fr-FR" sz="1200" dirty="0" smtClean="0"/>
                    <a:t> </a:t>
                  </a:r>
                  <a:endParaRPr lang="fr-FR" sz="1200" dirty="0"/>
                </a:p>
              </p:txBody>
            </p:sp>
          </mc:Choice>
          <mc:Fallback xmlns="">
            <p:sp>
              <p:nvSpPr>
                <p:cNvPr id="23" name="ZoneText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1591" y="3706577"/>
                  <a:ext cx="1292918" cy="35464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23585" y="3440630"/>
                <a:ext cx="2733189" cy="448521"/>
              </a:xfrm>
              <a:prstGeom prst="rect">
                <a:avLst/>
              </a:prstGeom>
              <a:ln w="127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200" i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1200" i="0">
                          <a:latin typeface="Cambria Math" panose="02040503050406030204" pitchFamily="18" charset="0"/>
                        </a:rPr>
                        <m:t>=3.</m:t>
                      </m:r>
                      <m:r>
                        <a:rPr lang="fr-FR" sz="1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200" i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1200" i="0">
                          <a:latin typeface="Cambria Math" panose="02040503050406030204" pitchFamily="18" charset="0"/>
                        </a:rPr>
                        <m:t>s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585" y="3440630"/>
                <a:ext cx="2733189" cy="4485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666012" y="3507268"/>
                <a:ext cx="1001770" cy="276999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1200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12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012" y="3507268"/>
                <a:ext cx="1001770" cy="276999"/>
              </a:xfrm>
              <a:prstGeom prst="rect">
                <a:avLst/>
              </a:prstGeom>
              <a:blipFill>
                <a:blip r:embed="rId14"/>
                <a:stretch>
                  <a:fillRect b="-2174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7009782" y="4048754"/>
            <a:ext cx="1917814" cy="6463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B050"/>
                </a:solidFill>
              </a:rPr>
              <a:t>Good correlation between experimental data and simulation</a:t>
            </a:r>
            <a:endParaRPr lang="en-US" sz="1200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579878" y="4432879"/>
                <a:ext cx="3093731" cy="294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Q</m:t>
                          </m:r>
                        </m:e>
                        <m:sub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𝑒𝑥𝑝</m:t>
                          </m:r>
                        </m:sub>
                      </m:sSub>
                      <m:d>
                        <m:d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𝜃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=30°</m:t>
                          </m:r>
                        </m:e>
                      </m:d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fr-FR" sz="1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9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.0×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𝑘𝑔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𝑠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878" y="4432879"/>
                <a:ext cx="3093731" cy="2946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579878" y="4188688"/>
                <a:ext cx="2973506" cy="295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Q</m:t>
                          </m:r>
                        </m:e>
                        <m:sub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𝑒𝑥𝑝</m:t>
                          </m:r>
                        </m:sub>
                      </m:sSub>
                      <m:d>
                        <m:d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𝜃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=0°</m:t>
                          </m:r>
                        </m:e>
                      </m:d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=1.1×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−9</m:t>
                          </m:r>
                        </m:sup>
                      </m:sSup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fr-FR" sz="1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𝑘𝑔</m:t>
                      </m:r>
                      <m:r>
                        <a:rPr lang="fr-FR" sz="1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𝑠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878" y="4188688"/>
                <a:ext cx="2973506" cy="29501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23511" y="4201288"/>
                <a:ext cx="2970878" cy="288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Q</m:t>
                          </m:r>
                        </m:e>
                        <m:sub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𝜃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=0°</m:t>
                          </m:r>
                        </m:e>
                      </m:d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fr-FR" sz="1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fr-FR" sz="1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18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1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9</m:t>
                          </m:r>
                        </m:sup>
                      </m:sSup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𝑘𝑔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𝑠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1" y="4201288"/>
                <a:ext cx="2970878" cy="288925"/>
              </a:xfrm>
              <a:prstGeom prst="rect">
                <a:avLst/>
              </a:prstGeom>
              <a:blipFill>
                <a:blip r:embed="rId17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-444199" y="4471737"/>
                <a:ext cx="2998128" cy="288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indent="450215"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Q</m:t>
                          </m:r>
                        </m:e>
                        <m:sub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𝑑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𝜃</m:t>
                          </m:r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=30°</m:t>
                          </m:r>
                        </m:e>
                      </m:d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=3.</m:t>
                      </m:r>
                      <m:r>
                        <a:rPr lang="fr-FR" sz="1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1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sup>
                      </m:sSup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𝑘𝑔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𝑠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4199" y="4471737"/>
                <a:ext cx="2998128" cy="288925"/>
              </a:xfrm>
              <a:prstGeom prst="rect">
                <a:avLst/>
              </a:prstGeom>
              <a:blipFill>
                <a:blip r:embed="rId18"/>
                <a:stretch>
                  <a:fillRect r="-1077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Flèche droite 37"/>
          <p:cNvSpPr/>
          <p:nvPr/>
        </p:nvSpPr>
        <p:spPr bwMode="auto">
          <a:xfrm>
            <a:off x="3094180" y="4371920"/>
            <a:ext cx="441831" cy="199633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e 42"/>
          <p:cNvGrpSpPr/>
          <p:nvPr/>
        </p:nvGrpSpPr>
        <p:grpSpPr>
          <a:xfrm>
            <a:off x="2104462" y="1405218"/>
            <a:ext cx="2306165" cy="1699515"/>
            <a:chOff x="4563675" y="1053300"/>
            <a:chExt cx="3901768" cy="2875386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" t="3445" r="16508"/>
            <a:stretch/>
          </p:blipFill>
          <p:spPr>
            <a:xfrm>
              <a:off x="4563675" y="1053300"/>
              <a:ext cx="3901768" cy="2875386"/>
            </a:xfrm>
            <a:prstGeom prst="rect">
              <a:avLst/>
            </a:prstGeom>
          </p:spPr>
        </p:pic>
        <p:sp>
          <p:nvSpPr>
            <p:cNvPr id="45" name="Ellipse 44"/>
            <p:cNvSpPr/>
            <p:nvPr/>
          </p:nvSpPr>
          <p:spPr bwMode="auto">
            <a:xfrm>
              <a:off x="5514975" y="1329898"/>
              <a:ext cx="447675" cy="366280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Ellipse 45"/>
            <p:cNvSpPr/>
            <p:nvPr/>
          </p:nvSpPr>
          <p:spPr bwMode="auto">
            <a:xfrm>
              <a:off x="6743700" y="1871959"/>
              <a:ext cx="447675" cy="366280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8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t="-925" r="-93" b="7556"/>
          <a:stretch/>
        </p:blipFill>
        <p:spPr>
          <a:xfrm>
            <a:off x="633494" y="167774"/>
            <a:ext cx="7877013" cy="4422949"/>
          </a:xfrm>
          <a:prstGeom prst="rect">
            <a:avLst/>
          </a:prstGeom>
        </p:spPr>
      </p:pic>
      <p:sp>
        <p:nvSpPr>
          <p:cNvPr id="6" name="Sous-titre 5"/>
          <p:cNvSpPr>
            <a:spLocks noGrp="1"/>
          </p:cNvSpPr>
          <p:nvPr>
            <p:ph type="subTitle" idx="12"/>
          </p:nvPr>
        </p:nvSpPr>
        <p:spPr>
          <a:xfrm>
            <a:off x="1371278" y="434403"/>
            <a:ext cx="6401445" cy="131452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Results of SPIS simulation of LISA spacecraft in worst case situation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</p:spTree>
    <p:extLst>
      <p:ext uri="{BB962C8B-B14F-4D97-AF65-F5344CB8AC3E}">
        <p14:creationId xmlns:p14="http://schemas.microsoft.com/office/powerpoint/2010/main" val="423420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 bwMode="auto">
          <a:xfrm>
            <a:off x="4726875" y="-4391343"/>
            <a:ext cx="8516382" cy="8845255"/>
          </a:xfrm>
          <a:prstGeom prst="ellipse">
            <a:avLst/>
          </a:prstGeom>
          <a:gradFill flip="none" rotWithShape="1">
            <a:gsLst>
              <a:gs pos="0">
                <a:srgbClr val="B0CEE8">
                  <a:alpha val="50196"/>
                </a:srgbClr>
              </a:gs>
              <a:gs pos="11000">
                <a:srgbClr val="297FD5">
                  <a:alpha val="50196"/>
                </a:srgbClr>
              </a:gs>
              <a:gs pos="21000">
                <a:schemeClr val="accent1">
                  <a:lumMod val="45000"/>
                  <a:lumOff val="55000"/>
                  <a:alpha val="50000"/>
                </a:schemeClr>
              </a:gs>
              <a:gs pos="53000">
                <a:schemeClr val="accent2">
                  <a:alpha val="50000"/>
                </a:schemeClr>
              </a:gs>
              <a:gs pos="85500">
                <a:srgbClr val="92BEE7">
                  <a:alpha val="50000"/>
                </a:srgbClr>
              </a:gs>
              <a:gs pos="75000">
                <a:srgbClr val="A7CAEA">
                  <a:alpha val="50000"/>
                </a:srgbClr>
              </a:gs>
              <a:gs pos="96000">
                <a:srgbClr val="7DB1E3">
                  <a:alpha val="50000"/>
                </a:srgbClr>
              </a:gs>
              <a:gs pos="64000">
                <a:schemeClr val="accent1">
                  <a:lumMod val="30000"/>
                  <a:lumOff val="70000"/>
                  <a:alpha val="50000"/>
                </a:schemeClr>
              </a:gs>
              <a:gs pos="30000">
                <a:schemeClr val="accent2">
                  <a:alpha val="50000"/>
                </a:schemeClr>
              </a:gs>
              <a:gs pos="41000">
                <a:schemeClr val="accent1">
                  <a:lumMod val="30000"/>
                  <a:lumOff val="7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114300">
              <a:prstClr val="black"/>
            </a:innerShdw>
            <a:softEdge rad="317500"/>
          </a:effectLst>
          <a:extLst/>
        </p:spPr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Realistic</a:t>
            </a:r>
            <a:r>
              <a:rPr lang="fr-FR" dirty="0" smtClean="0"/>
              <a:t> case : LISA mission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C6D0CC8-4C27-D246-A8D3-6B54B5614543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SPINE 28 Workshop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00857" y="914766"/>
            <a:ext cx="419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LISA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: Laser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Interferometer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Antenna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6703" y="3235314"/>
            <a:ext cx="5987936" cy="8685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Creation of a gravitational interferometer by linking with infrared laser beam three satellites separated by 2.5 million kilometer at Lagrange 1 point.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exagone 9"/>
          <p:cNvSpPr/>
          <p:nvPr/>
        </p:nvSpPr>
        <p:spPr bwMode="auto">
          <a:xfrm>
            <a:off x="7414890" y="1313160"/>
            <a:ext cx="295633" cy="268133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Hexagone 10"/>
          <p:cNvSpPr/>
          <p:nvPr/>
        </p:nvSpPr>
        <p:spPr bwMode="auto">
          <a:xfrm>
            <a:off x="6650200" y="2489963"/>
            <a:ext cx="295633" cy="268133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Hexagone 11"/>
          <p:cNvSpPr/>
          <p:nvPr/>
        </p:nvSpPr>
        <p:spPr bwMode="auto">
          <a:xfrm>
            <a:off x="8122637" y="2484236"/>
            <a:ext cx="295633" cy="268133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avec flèche 13"/>
          <p:cNvCxnSpPr>
            <a:stCxn id="10" idx="2"/>
            <a:endCxn id="11" idx="5"/>
          </p:cNvCxnSpPr>
          <p:nvPr/>
        </p:nvCxnSpPr>
        <p:spPr bwMode="auto">
          <a:xfrm flipH="1">
            <a:off x="6878800" y="1581293"/>
            <a:ext cx="603123" cy="908670"/>
          </a:xfrm>
          <a:prstGeom prst="straightConnector1">
            <a:avLst/>
          </a:prstGeom>
          <a:noFill/>
          <a:ln w="28575" cap="flat" cmpd="sng" algn="ctr">
            <a:solidFill>
              <a:srgbClr val="D2000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6" name="Connecteur droit avec flèche 15"/>
          <p:cNvCxnSpPr>
            <a:stCxn id="11" idx="0"/>
            <a:endCxn id="12" idx="3"/>
          </p:cNvCxnSpPr>
          <p:nvPr/>
        </p:nvCxnSpPr>
        <p:spPr bwMode="auto">
          <a:xfrm flipV="1">
            <a:off x="6945833" y="2618303"/>
            <a:ext cx="1176804" cy="5727"/>
          </a:xfrm>
          <a:prstGeom prst="straightConnector1">
            <a:avLst/>
          </a:prstGeom>
          <a:noFill/>
          <a:ln w="28575" cap="flat" cmpd="sng" algn="ctr">
            <a:solidFill>
              <a:srgbClr val="D2000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Connecteur droit avec flèche 17"/>
          <p:cNvCxnSpPr>
            <a:stCxn id="10" idx="1"/>
            <a:endCxn id="12" idx="4"/>
          </p:cNvCxnSpPr>
          <p:nvPr/>
        </p:nvCxnSpPr>
        <p:spPr bwMode="auto">
          <a:xfrm>
            <a:off x="7643490" y="1581293"/>
            <a:ext cx="546180" cy="902943"/>
          </a:xfrm>
          <a:prstGeom prst="straightConnector1">
            <a:avLst/>
          </a:prstGeom>
          <a:noFill/>
          <a:ln w="28575" cap="flat" cmpd="sng" algn="ctr">
            <a:solidFill>
              <a:srgbClr val="D2000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0" name="ZoneTexte 19"/>
          <p:cNvSpPr txBox="1"/>
          <p:nvPr/>
        </p:nvSpPr>
        <p:spPr>
          <a:xfrm>
            <a:off x="21857" y="4016045"/>
            <a:ext cx="3416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Need for very precise attitude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Need for autonomy on a long mission duration</a:t>
            </a:r>
            <a:endParaRPr lang="en-US" sz="1400" dirty="0"/>
          </a:p>
        </p:txBody>
      </p:sp>
      <p:sp>
        <p:nvSpPr>
          <p:cNvPr id="21" name="Accolade ouvrante 20"/>
          <p:cNvSpPr/>
          <p:nvPr/>
        </p:nvSpPr>
        <p:spPr bwMode="auto">
          <a:xfrm flipH="1">
            <a:off x="3390953" y="3999668"/>
            <a:ext cx="247335" cy="694498"/>
          </a:xfrm>
          <a:prstGeom prst="leftBrace">
            <a:avLst>
              <a:gd name="adj1" fmla="val 34951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3693468" y="4175040"/>
            <a:ext cx="199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Use of FEEP thrusters</a:t>
            </a:r>
            <a:endParaRPr lang="en-US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844847" y="4078507"/>
            <a:ext cx="3057926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Need for assessment of FEEP use impact on satellite cleanliness</a:t>
            </a:r>
            <a:endParaRPr lang="en-US" sz="1400" b="1" dirty="0"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276318" y="3038089"/>
            <a:ext cx="3057490" cy="1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771" tIns="34386" rIns="68771" bIns="34386" numCol="1" anchor="ctr" anchorCtr="0" compatLnSpc="1">
            <a:prstTxWarp prst="textNoShape">
              <a:avLst/>
            </a:prstTxWarp>
            <a:spAutoFit/>
          </a:bodyPr>
          <a:lstStyle>
            <a:lvl1pPr indent="182563"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37306" algn="ctr" defTabSz="687720">
              <a:tabLst>
                <a:tab pos="137306" algn="l"/>
              </a:tabLst>
            </a:pPr>
            <a:r>
              <a:rPr lang="en-US" altLang="fr-FR" sz="827" b="1" i="1" dirty="0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Figure 6 : Artist view of LISA </a:t>
            </a:r>
            <a:r>
              <a:rPr lang="en-US" altLang="fr-FR" sz="827" b="1" i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Times" pitchFamily="18" charset="0"/>
                <a:cs typeface="Calibri" panose="020F0502020204030204" pitchFamily="34" charset="0"/>
              </a:rPr>
              <a:t>functionning</a:t>
            </a:r>
            <a:endParaRPr lang="en-US" altLang="fr-FR" sz="827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31" y="1240208"/>
            <a:ext cx="3197292" cy="1797599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" y="1240208"/>
            <a:ext cx="2743199" cy="179405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904284" y="3046028"/>
            <a:ext cx="2239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Gravitationnal waves</a:t>
            </a:r>
            <a:endParaRPr lang="en-GB" sz="1600" b="1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925481" y="1636754"/>
            <a:ext cx="12178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i="1" dirty="0">
                <a:solidFill>
                  <a:srgbClr val="FF0000"/>
                </a:solidFill>
              </a:rPr>
              <a:t>IR laser Interferometry</a:t>
            </a:r>
          </a:p>
        </p:txBody>
      </p:sp>
      <p:cxnSp>
        <p:nvCxnSpPr>
          <p:cNvPr id="26" name="Connecteur droit avec flèche 25"/>
          <p:cNvCxnSpPr/>
          <p:nvPr/>
        </p:nvCxnSpPr>
        <p:spPr bwMode="auto">
          <a:xfrm flipH="1">
            <a:off x="6565536" y="1373708"/>
            <a:ext cx="729779" cy="999537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5" name="ZoneTexte 14"/>
          <p:cNvSpPr txBox="1"/>
          <p:nvPr/>
        </p:nvSpPr>
        <p:spPr>
          <a:xfrm rot="18393459">
            <a:off x="6300504" y="1675100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2.5 million km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03823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par défaut">
  <a:themeElements>
    <a:clrScheme name="Élémentair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ffectLst/>
        <a:extLst/>
      </a:spPr>
      <a:bodyPr/>
      <a:lstStyle>
        <a:defPPr>
          <a:defRPr/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par défaut.thmx</Template>
  <TotalTime>12762</TotalTime>
  <Words>1905</Words>
  <Application>Microsoft Office PowerPoint</Application>
  <PresentationFormat>Affichage à l'écran (16:9)</PresentationFormat>
  <Paragraphs>196</Paragraphs>
  <Slides>18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9" baseType="lpstr">
      <vt:lpstr>ＭＳ Ｐゴシック</vt:lpstr>
      <vt:lpstr>Arial</vt:lpstr>
      <vt:lpstr>Arial Narrow</vt:lpstr>
      <vt:lpstr>Calibri</vt:lpstr>
      <vt:lpstr>Cambria Math</vt:lpstr>
      <vt:lpstr>Lucida Grande</vt:lpstr>
      <vt:lpstr>Symbol</vt:lpstr>
      <vt:lpstr>Times</vt:lpstr>
      <vt:lpstr>Times New Roman</vt:lpstr>
      <vt:lpstr>ヒラギノ角ゴ Pro W3</vt:lpstr>
      <vt:lpstr>Thème par défaut</vt:lpstr>
      <vt:lpstr>SPIS Modelling of spacecraft surface contamination due to FEEP thrusters</vt:lpstr>
      <vt:lpstr>On the use of Field Emission Electric Propulsion (FEEP)</vt:lpstr>
      <vt:lpstr>Problematic of droplet emission and presentation plan</vt:lpstr>
      <vt:lpstr>Présentation PowerPoint</vt:lpstr>
      <vt:lpstr>Droplets evolution and interactions with spacecraft body and environment</vt:lpstr>
      <vt:lpstr>SPIS new developments</vt:lpstr>
      <vt:lpstr>Validation with experimental data </vt:lpstr>
      <vt:lpstr>Présentation PowerPoint</vt:lpstr>
      <vt:lpstr>Realistic case : LISA mission</vt:lpstr>
      <vt:lpstr>Initialisation of SPIS LISA simulation : Environment </vt:lpstr>
      <vt:lpstr>Initialisation of SPIS LISA simulation : Geometry </vt:lpstr>
      <vt:lpstr>Initialisation of SPIS LISA simulation : thrusters firing configuration </vt:lpstr>
      <vt:lpstr>Global characteristics of the plasma around the spacecraft : plasma potential</vt:lpstr>
      <vt:lpstr>Population of emitted particles around the spacecraft</vt:lpstr>
      <vt:lpstr>Contamination of particles on surface</vt:lpstr>
      <vt:lpstr>Présentation PowerPoint</vt:lpstr>
      <vt:lpstr>Conclusion and further studies</vt:lpstr>
      <vt:lpstr>Literature Review</vt:lpstr>
    </vt:vector>
  </TitlesOfParts>
  <Company>ONERA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Bernou</dc:creator>
  <cp:lastModifiedBy>Marc Villemant</cp:lastModifiedBy>
  <cp:revision>257</cp:revision>
  <dcterms:created xsi:type="dcterms:W3CDTF">2015-11-05T09:58:19Z</dcterms:created>
  <dcterms:modified xsi:type="dcterms:W3CDTF">2021-06-16T16:45:45Z</dcterms:modified>
</cp:coreProperties>
</file>