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sldIdLst>
    <p:sldId id="256" r:id="rId5"/>
    <p:sldId id="282" r:id="rId6"/>
    <p:sldId id="292" r:id="rId7"/>
    <p:sldId id="270" r:id="rId8"/>
    <p:sldId id="267" r:id="rId9"/>
    <p:sldId id="291" r:id="rId10"/>
    <p:sldId id="263" r:id="rId11"/>
    <p:sldId id="261" r:id="rId12"/>
    <p:sldId id="262" r:id="rId13"/>
    <p:sldId id="273" r:id="rId14"/>
    <p:sldId id="284" r:id="rId15"/>
    <p:sldId id="279" r:id="rId16"/>
    <p:sldId id="278" r:id="rId17"/>
    <p:sldId id="260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A0B20C-D2E5-58FA-5234-30B1A1557BE5}" name="Torbjørn  Østmoe" initials="TØ" userId="S::torbjorn.ostmoe@ideas.no::76d8747d-2ead-44ed-95c4-6ea215d7f2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7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4" autoAdjust="0"/>
    <p:restoredTop sz="94660"/>
  </p:normalViewPr>
  <p:slideViewPr>
    <p:cSldViewPr snapToGrid="0">
      <p:cViewPr varScale="1">
        <p:scale>
          <a:sx n="54" d="100"/>
          <a:sy n="54" d="100"/>
        </p:scale>
        <p:origin x="1440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bjørn  Østmoe" userId="76d8747d-2ead-44ed-95c4-6ea215d7f22f" providerId="ADAL" clId="{8CF1B9FA-93A1-4EC8-A878-9FADD6AAE68B}"/>
    <pc:docChg chg="modSld">
      <pc:chgData name="Torbjørn  Østmoe" userId="76d8747d-2ead-44ed-95c4-6ea215d7f22f" providerId="ADAL" clId="{8CF1B9FA-93A1-4EC8-A878-9FADD6AAE68B}" dt="2022-05-20T14:52:42.330" v="1" actId="729"/>
      <pc:docMkLst>
        <pc:docMk/>
      </pc:docMkLst>
      <pc:sldChg chg="mod modShow">
        <pc:chgData name="Torbjørn  Østmoe" userId="76d8747d-2ead-44ed-95c4-6ea215d7f22f" providerId="ADAL" clId="{8CF1B9FA-93A1-4EC8-A878-9FADD6AAE68B}" dt="2022-05-20T14:52:28.359" v="0" actId="729"/>
        <pc:sldMkLst>
          <pc:docMk/>
          <pc:sldMk cId="3686998219" sldId="288"/>
        </pc:sldMkLst>
      </pc:sldChg>
      <pc:sldChg chg="mod modShow">
        <pc:chgData name="Torbjørn  Østmoe" userId="76d8747d-2ead-44ed-95c4-6ea215d7f22f" providerId="ADAL" clId="{8CF1B9FA-93A1-4EC8-A878-9FADD6AAE68B}" dt="2022-05-20T14:52:42.330" v="1" actId="729"/>
        <pc:sldMkLst>
          <pc:docMk/>
          <pc:sldMk cId="4204316154" sldId="290"/>
        </pc:sldMkLst>
      </pc:sldChg>
    </pc:docChg>
  </pc:docChgLst>
  <pc:docChgLst>
    <pc:chgData name="Torbjørn Østmoe" userId="76d8747d-2ead-44ed-95c4-6ea215d7f22f" providerId="ADAL" clId="{994AB6AF-848F-416B-B6A4-5F918A4F0C4C}"/>
    <pc:docChg chg="undo custSel addSld modSld sldOrd">
      <pc:chgData name="Torbjørn Østmoe" userId="76d8747d-2ead-44ed-95c4-6ea215d7f22f" providerId="ADAL" clId="{994AB6AF-848F-416B-B6A4-5F918A4F0C4C}" dt="2022-05-27T09:58:57.610" v="62" actId="729"/>
      <pc:docMkLst>
        <pc:docMk/>
      </pc:docMkLst>
      <pc:sldChg chg="modSp mod">
        <pc:chgData name="Torbjørn Østmoe" userId="76d8747d-2ead-44ed-95c4-6ea215d7f22f" providerId="ADAL" clId="{994AB6AF-848F-416B-B6A4-5F918A4F0C4C}" dt="2022-05-27T09:58:01.991" v="41" actId="20577"/>
        <pc:sldMkLst>
          <pc:docMk/>
          <pc:sldMk cId="2576286961" sldId="267"/>
        </pc:sldMkLst>
        <pc:spChg chg="mod">
          <ac:chgData name="Torbjørn Østmoe" userId="76d8747d-2ead-44ed-95c4-6ea215d7f22f" providerId="ADAL" clId="{994AB6AF-848F-416B-B6A4-5F918A4F0C4C}" dt="2022-05-27T09:58:01.991" v="41" actId="20577"/>
          <ac:spMkLst>
            <pc:docMk/>
            <pc:sldMk cId="2576286961" sldId="267"/>
            <ac:spMk id="2" creationId="{81B78EFB-E086-4CA8-B15F-FFDFFD43725F}"/>
          </ac:spMkLst>
        </pc:spChg>
      </pc:sldChg>
      <pc:sldChg chg="modSp mod ord">
        <pc:chgData name="Torbjørn Østmoe" userId="76d8747d-2ead-44ed-95c4-6ea215d7f22f" providerId="ADAL" clId="{994AB6AF-848F-416B-B6A4-5F918A4F0C4C}" dt="2022-05-27T09:58:47.416" v="61"/>
        <pc:sldMkLst>
          <pc:docMk/>
          <pc:sldMk cId="937774709" sldId="270"/>
        </pc:sldMkLst>
        <pc:spChg chg="mod">
          <ac:chgData name="Torbjørn Østmoe" userId="76d8747d-2ead-44ed-95c4-6ea215d7f22f" providerId="ADAL" clId="{994AB6AF-848F-416B-B6A4-5F918A4F0C4C}" dt="2022-05-27T09:58:34.571" v="59" actId="1076"/>
          <ac:spMkLst>
            <pc:docMk/>
            <pc:sldMk cId="937774709" sldId="270"/>
            <ac:spMk id="2" creationId="{3C970993-F3CF-40CB-9B65-501C6AB038F1}"/>
          </ac:spMkLst>
        </pc:spChg>
        <pc:spChg chg="mod">
          <ac:chgData name="Torbjørn Østmoe" userId="76d8747d-2ead-44ed-95c4-6ea215d7f22f" providerId="ADAL" clId="{994AB6AF-848F-416B-B6A4-5F918A4F0C4C}" dt="2022-05-27T09:58:30.528" v="58" actId="1076"/>
          <ac:spMkLst>
            <pc:docMk/>
            <pc:sldMk cId="937774709" sldId="270"/>
            <ac:spMk id="7" creationId="{2A3933F8-88D1-40AE-A88D-7FDBD9940EF7}"/>
          </ac:spMkLst>
        </pc:spChg>
      </pc:sldChg>
      <pc:sldChg chg="mod modShow">
        <pc:chgData name="Torbjørn Østmoe" userId="76d8747d-2ead-44ed-95c4-6ea215d7f22f" providerId="ADAL" clId="{994AB6AF-848F-416B-B6A4-5F918A4F0C4C}" dt="2022-05-27T09:58:57.610" v="62" actId="729"/>
        <pc:sldMkLst>
          <pc:docMk/>
          <pc:sldMk cId="295975806" sldId="277"/>
        </pc:sldMkLst>
      </pc:sldChg>
      <pc:sldChg chg="mod ord modShow">
        <pc:chgData name="Torbjørn Østmoe" userId="76d8747d-2ead-44ed-95c4-6ea215d7f22f" providerId="ADAL" clId="{994AB6AF-848F-416B-B6A4-5F918A4F0C4C}" dt="2022-05-27T09:57:08.207" v="7" actId="729"/>
        <pc:sldMkLst>
          <pc:docMk/>
          <pc:sldMk cId="2998409012" sldId="289"/>
        </pc:sldMkLst>
      </pc:sldChg>
      <pc:sldChg chg="addSp delSp add mod">
        <pc:chgData name="Torbjørn Østmoe" userId="76d8747d-2ead-44ed-95c4-6ea215d7f22f" providerId="ADAL" clId="{994AB6AF-848F-416B-B6A4-5F918A4F0C4C}" dt="2022-05-27T09:57:01.912" v="6" actId="478"/>
        <pc:sldMkLst>
          <pc:docMk/>
          <pc:sldMk cId="543274317" sldId="292"/>
        </pc:sldMkLst>
        <pc:spChg chg="del">
          <ac:chgData name="Torbjørn Østmoe" userId="76d8747d-2ead-44ed-95c4-6ea215d7f22f" providerId="ADAL" clId="{994AB6AF-848F-416B-B6A4-5F918A4F0C4C}" dt="2022-05-27T09:56:52.079" v="4" actId="478"/>
          <ac:spMkLst>
            <pc:docMk/>
            <pc:sldMk cId="543274317" sldId="292"/>
            <ac:spMk id="3" creationId="{E90FEFD8-9F01-AB5B-15C3-C36ED7956943}"/>
          </ac:spMkLst>
        </pc:spChg>
        <pc:spChg chg="add del">
          <ac:chgData name="Torbjørn Østmoe" userId="76d8747d-2ead-44ed-95c4-6ea215d7f22f" providerId="ADAL" clId="{994AB6AF-848F-416B-B6A4-5F918A4F0C4C}" dt="2022-05-27T09:57:01.912" v="6" actId="478"/>
          <ac:spMkLst>
            <pc:docMk/>
            <pc:sldMk cId="543274317" sldId="292"/>
            <ac:spMk id="9" creationId="{C5DEF770-2F71-4B96-9878-0993076B2E16}"/>
          </ac:spMkLst>
        </pc:spChg>
        <pc:spChg chg="add del">
          <ac:chgData name="Torbjørn Østmoe" userId="76d8747d-2ead-44ed-95c4-6ea215d7f22f" providerId="ADAL" clId="{994AB6AF-848F-416B-B6A4-5F918A4F0C4C}" dt="2022-05-27T09:57:01.912" v="6" actId="478"/>
          <ac:spMkLst>
            <pc:docMk/>
            <pc:sldMk cId="543274317" sldId="292"/>
            <ac:spMk id="48" creationId="{27B0D8AB-3126-45C9-8B1B-962F5091A4A2}"/>
          </ac:spMkLst>
        </pc:spChg>
        <pc:spChg chg="add del">
          <ac:chgData name="Torbjørn Østmoe" userId="76d8747d-2ead-44ed-95c4-6ea215d7f22f" providerId="ADAL" clId="{994AB6AF-848F-416B-B6A4-5F918A4F0C4C}" dt="2022-05-27T09:57:01.912" v="6" actId="478"/>
          <ac:spMkLst>
            <pc:docMk/>
            <pc:sldMk cId="543274317" sldId="292"/>
            <ac:spMk id="59" creationId="{BE5807E1-FB71-9D72-D234-829D201366D5}"/>
          </ac:spMkLst>
        </pc:spChg>
        <pc:spChg chg="del">
          <ac:chgData name="Torbjørn Østmoe" userId="76d8747d-2ead-44ed-95c4-6ea215d7f22f" providerId="ADAL" clId="{994AB6AF-848F-416B-B6A4-5F918A4F0C4C}" dt="2022-05-27T09:56:49.240" v="3" actId="478"/>
          <ac:spMkLst>
            <pc:docMk/>
            <pc:sldMk cId="543274317" sldId="292"/>
            <ac:spMk id="60" creationId="{3D926780-A056-14E3-77DB-15D75C8FA0C4}"/>
          </ac:spMkLst>
        </pc:spChg>
        <pc:spChg chg="add del">
          <ac:chgData name="Torbjørn Østmoe" userId="76d8747d-2ead-44ed-95c4-6ea215d7f22f" providerId="ADAL" clId="{994AB6AF-848F-416B-B6A4-5F918A4F0C4C}" dt="2022-05-27T09:57:01.912" v="6" actId="478"/>
          <ac:spMkLst>
            <pc:docMk/>
            <pc:sldMk cId="543274317" sldId="292"/>
            <ac:spMk id="61" creationId="{C8230AEC-2760-3D77-F29E-93621B368BF1}"/>
          </ac:spMkLst>
        </pc:spChg>
        <pc:grpChg chg="add del">
          <ac:chgData name="Torbjørn Østmoe" userId="76d8747d-2ead-44ed-95c4-6ea215d7f22f" providerId="ADAL" clId="{994AB6AF-848F-416B-B6A4-5F918A4F0C4C}" dt="2022-05-27T09:57:01.912" v="6" actId="478"/>
          <ac:grpSpMkLst>
            <pc:docMk/>
            <pc:sldMk cId="543274317" sldId="292"/>
            <ac:grpSpMk id="10" creationId="{4AE30A2A-5D10-4612-B4AD-B0977B5DDC86}"/>
          </ac:grpSpMkLst>
        </pc:grpChg>
        <pc:grpChg chg="add del">
          <ac:chgData name="Torbjørn Østmoe" userId="76d8747d-2ead-44ed-95c4-6ea215d7f22f" providerId="ADAL" clId="{994AB6AF-848F-416B-B6A4-5F918A4F0C4C}" dt="2022-05-27T09:57:01.912" v="6" actId="478"/>
          <ac:grpSpMkLst>
            <pc:docMk/>
            <pc:sldMk cId="543274317" sldId="292"/>
            <ac:grpSpMk id="44" creationId="{8F598437-24DD-42DF-8D5D-4FDCB6F0C1DD}"/>
          </ac:grpSpMkLst>
        </pc:grpChg>
      </pc:sldChg>
    </pc:docChg>
  </pc:docChgLst>
  <pc:docChgLst>
    <pc:chgData name="Torbjørn  Østmoe" userId="76d8747d-2ead-44ed-95c4-6ea215d7f22f" providerId="ADAL" clId="{22E433B6-E1D6-4285-8CE8-915603563CD9}"/>
    <pc:docChg chg="modSld">
      <pc:chgData name="Torbjørn  Østmoe" userId="76d8747d-2ead-44ed-95c4-6ea215d7f22f" providerId="ADAL" clId="{22E433B6-E1D6-4285-8CE8-915603563CD9}" dt="2022-04-25T08:44:56.016" v="136" actId="20577"/>
      <pc:docMkLst>
        <pc:docMk/>
      </pc:docMkLst>
      <pc:sldChg chg="modSp mod">
        <pc:chgData name="Torbjørn  Østmoe" userId="76d8747d-2ead-44ed-95c4-6ea215d7f22f" providerId="ADAL" clId="{22E433B6-E1D6-4285-8CE8-915603563CD9}" dt="2022-04-25T08:31:25.838" v="4" actId="1076"/>
        <pc:sldMkLst>
          <pc:docMk/>
          <pc:sldMk cId="4136576603" sldId="261"/>
        </pc:sldMkLst>
        <pc:graphicFrameChg chg="modGraphic">
          <ac:chgData name="Torbjørn  Østmoe" userId="76d8747d-2ead-44ed-95c4-6ea215d7f22f" providerId="ADAL" clId="{22E433B6-E1D6-4285-8CE8-915603563CD9}" dt="2022-04-25T08:30:32.996" v="0" actId="20577"/>
          <ac:graphicFrameMkLst>
            <pc:docMk/>
            <pc:sldMk cId="4136576603" sldId="261"/>
            <ac:graphicFrameMk id="8" creationId="{02939FE0-E3EB-4EC9-820E-656E674CE0D4}"/>
          </ac:graphicFrameMkLst>
        </pc:graphicFrameChg>
        <pc:picChg chg="mod">
          <ac:chgData name="Torbjørn  Østmoe" userId="76d8747d-2ead-44ed-95c4-6ea215d7f22f" providerId="ADAL" clId="{22E433B6-E1D6-4285-8CE8-915603563CD9}" dt="2022-04-25T08:31:25.838" v="4" actId="1076"/>
          <ac:picMkLst>
            <pc:docMk/>
            <pc:sldMk cId="4136576603" sldId="261"/>
            <ac:picMk id="10" creationId="{C86FFA7B-E85D-4C9A-A0E8-6AE315246CE6}"/>
          </ac:picMkLst>
        </pc:picChg>
      </pc:sldChg>
      <pc:sldChg chg="modSp mod modCm">
        <pc:chgData name="Torbjørn  Østmoe" userId="76d8747d-2ead-44ed-95c4-6ea215d7f22f" providerId="ADAL" clId="{22E433B6-E1D6-4285-8CE8-915603563CD9}" dt="2022-04-25T08:44:56.016" v="136" actId="20577"/>
        <pc:sldMkLst>
          <pc:docMk/>
          <pc:sldMk cId="2669813758" sldId="262"/>
        </pc:sldMkLst>
        <pc:spChg chg="mod">
          <ac:chgData name="Torbjørn  Østmoe" userId="76d8747d-2ead-44ed-95c4-6ea215d7f22f" providerId="ADAL" clId="{22E433B6-E1D6-4285-8CE8-915603563CD9}" dt="2022-04-25T08:44:56.016" v="136" actId="20577"/>
          <ac:spMkLst>
            <pc:docMk/>
            <pc:sldMk cId="2669813758" sldId="262"/>
            <ac:spMk id="15" creationId="{C4B19316-C3BD-4CEB-BA09-B185DF401D51}"/>
          </ac:spMkLst>
        </pc:spChg>
      </pc:sldChg>
      <pc:sldChg chg="modSp mod">
        <pc:chgData name="Torbjørn  Østmoe" userId="76d8747d-2ead-44ed-95c4-6ea215d7f22f" providerId="ADAL" clId="{22E433B6-E1D6-4285-8CE8-915603563CD9}" dt="2022-04-25T08:36:24.253" v="62" actId="20577"/>
        <pc:sldMkLst>
          <pc:docMk/>
          <pc:sldMk cId="3467273245" sldId="280"/>
        </pc:sldMkLst>
        <pc:spChg chg="mod">
          <ac:chgData name="Torbjørn  Østmoe" userId="76d8747d-2ead-44ed-95c4-6ea215d7f22f" providerId="ADAL" clId="{22E433B6-E1D6-4285-8CE8-915603563CD9}" dt="2022-04-25T08:36:24.253" v="62" actId="20577"/>
          <ac:spMkLst>
            <pc:docMk/>
            <pc:sldMk cId="3467273245" sldId="280"/>
            <ac:spMk id="3" creationId="{C8F5D144-B185-4472-8DF5-C5644B2E0EF4}"/>
          </ac:spMkLst>
        </pc:spChg>
      </pc:sldChg>
    </pc:docChg>
  </pc:docChgLst>
  <pc:docChgLst>
    <pc:chgData name="Torbjørn  Østmoe" userId="76d8747d-2ead-44ed-95c4-6ea215d7f22f" providerId="ADAL" clId="{0A96E7FB-470C-4764-AE6F-12A83740B1FF}"/>
    <pc:docChg chg="custSel modSld sldOrd">
      <pc:chgData name="Torbjørn  Østmoe" userId="76d8747d-2ead-44ed-95c4-6ea215d7f22f" providerId="ADAL" clId="{0A96E7FB-470C-4764-AE6F-12A83740B1FF}" dt="2022-05-23T21:59:26.622" v="101" actId="27636"/>
      <pc:docMkLst>
        <pc:docMk/>
      </pc:docMkLst>
      <pc:sldChg chg="modSp mod">
        <pc:chgData name="Torbjørn  Østmoe" userId="76d8747d-2ead-44ed-95c4-6ea215d7f22f" providerId="ADAL" clId="{0A96E7FB-470C-4764-AE6F-12A83740B1FF}" dt="2022-05-23T21:59:26.622" v="101" actId="27636"/>
        <pc:sldMkLst>
          <pc:docMk/>
          <pc:sldMk cId="4136576603" sldId="261"/>
        </pc:sldMkLst>
        <pc:spChg chg="mod">
          <ac:chgData name="Torbjørn  Østmoe" userId="76d8747d-2ead-44ed-95c4-6ea215d7f22f" providerId="ADAL" clId="{0A96E7FB-470C-4764-AE6F-12A83740B1FF}" dt="2022-05-23T21:59:26.622" v="101" actId="27636"/>
          <ac:spMkLst>
            <pc:docMk/>
            <pc:sldMk cId="4136576603" sldId="261"/>
            <ac:spMk id="3" creationId="{E6D7A17D-9646-427B-BA4C-5EB84CE46297}"/>
          </ac:spMkLst>
        </pc:spChg>
      </pc:sldChg>
      <pc:sldChg chg="ord">
        <pc:chgData name="Torbjørn  Østmoe" userId="76d8747d-2ead-44ed-95c4-6ea215d7f22f" providerId="ADAL" clId="{0A96E7FB-470C-4764-AE6F-12A83740B1FF}" dt="2022-05-23T21:58:40.627" v="50"/>
        <pc:sldMkLst>
          <pc:docMk/>
          <pc:sldMk cId="3686998219" sldId="288"/>
        </pc:sldMkLst>
      </pc:sldChg>
      <pc:sldChg chg="ord">
        <pc:chgData name="Torbjørn  Østmoe" userId="76d8747d-2ead-44ed-95c4-6ea215d7f22f" providerId="ADAL" clId="{0A96E7FB-470C-4764-AE6F-12A83740B1FF}" dt="2022-05-23T21:58:49.219" v="52"/>
        <pc:sldMkLst>
          <pc:docMk/>
          <pc:sldMk cId="4204316154" sldId="290"/>
        </pc:sldMkLst>
      </pc:sldChg>
      <pc:sldChg chg="modSp mod modAnim">
        <pc:chgData name="Torbjørn  Østmoe" userId="76d8747d-2ead-44ed-95c4-6ea215d7f22f" providerId="ADAL" clId="{0A96E7FB-470C-4764-AE6F-12A83740B1FF}" dt="2022-05-21T13:09:11.969" v="48"/>
        <pc:sldMkLst>
          <pc:docMk/>
          <pc:sldMk cId="1778675345" sldId="291"/>
        </pc:sldMkLst>
        <pc:cxnChg chg="mod">
          <ac:chgData name="Torbjørn  Østmoe" userId="76d8747d-2ead-44ed-95c4-6ea215d7f22f" providerId="ADAL" clId="{0A96E7FB-470C-4764-AE6F-12A83740B1FF}" dt="2022-05-21T13:02:19.606" v="0" actId="208"/>
          <ac:cxnSpMkLst>
            <pc:docMk/>
            <pc:sldMk cId="1778675345" sldId="291"/>
            <ac:cxnSpMk id="109" creationId="{376FAD40-CB45-A07F-A2D7-38D481D80F06}"/>
          </ac:cxnSpMkLst>
        </pc:cxnChg>
        <pc:cxnChg chg="mod">
          <ac:chgData name="Torbjørn  Østmoe" userId="76d8747d-2ead-44ed-95c4-6ea215d7f22f" providerId="ADAL" clId="{0A96E7FB-470C-4764-AE6F-12A83740B1FF}" dt="2022-05-21T13:02:43.018" v="3" actId="14100"/>
          <ac:cxnSpMkLst>
            <pc:docMk/>
            <pc:sldMk cId="1778675345" sldId="291"/>
            <ac:cxnSpMk id="154" creationId="{A7024E7A-D608-0676-16FC-3C2C80CFD28B}"/>
          </ac:cxnSpMkLst>
        </pc:cxnChg>
        <pc:cxnChg chg="mod">
          <ac:chgData name="Torbjørn  Østmoe" userId="76d8747d-2ead-44ed-95c4-6ea215d7f22f" providerId="ADAL" clId="{0A96E7FB-470C-4764-AE6F-12A83740B1FF}" dt="2022-05-21T13:02:27.371" v="1" actId="208"/>
          <ac:cxnSpMkLst>
            <pc:docMk/>
            <pc:sldMk cId="1778675345" sldId="291"/>
            <ac:cxnSpMk id="174" creationId="{1EB4540B-34A6-312E-6B8C-7E124316D649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9.jpeg"/><Relationship Id="rId1" Type="http://schemas.openxmlformats.org/officeDocument/2006/relationships/image" Target="../media/image28.png"/><Relationship Id="rId5" Type="http://schemas.openxmlformats.org/officeDocument/2006/relationships/image" Target="../media/image25.jpeg"/><Relationship Id="rId4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656D5-8854-0445-AC68-B952933A301B}" type="doc">
      <dgm:prSet loTypeId="urn:microsoft.com/office/officeart/2008/layout/CircularPictureCallout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E24F11-CAE7-6D44-A508-6AD94364A5B8}">
      <dgm:prSet phldrT="[Text]" custT="1"/>
      <dgm:spPr/>
      <dgm:t>
        <a:bodyPr/>
        <a:lstStyle/>
        <a:p>
          <a:r>
            <a:rPr lang="en-US" sz="2400" dirty="0"/>
            <a:t>Special Apps/Ops/</a:t>
          </a:r>
          <a:r>
            <a:rPr lang="en-US" sz="2400" dirty="0" err="1"/>
            <a:t>Env</a:t>
          </a:r>
          <a:endParaRPr lang="en-US" sz="2400" dirty="0"/>
        </a:p>
      </dgm:t>
    </dgm:pt>
    <dgm:pt modelId="{5929054C-59C2-5542-BD73-D5C9FB9EBF49}" type="parTrans" cxnId="{7432C015-7317-2149-A919-A0B52666387E}">
      <dgm:prSet/>
      <dgm:spPr/>
      <dgm:t>
        <a:bodyPr/>
        <a:lstStyle/>
        <a:p>
          <a:endParaRPr lang="en-US"/>
        </a:p>
      </dgm:t>
    </dgm:pt>
    <dgm:pt modelId="{FEE592EC-0D02-0140-987B-E2DF27A04E5D}" type="sibTrans" cxnId="{7432C015-7317-2149-A919-A0B52666387E}">
      <dgm:prSet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7958067-80B0-3848-AE75-E4132D2501BF}">
      <dgm:prSet phldrT="[Text]" custT="1"/>
      <dgm:spPr/>
      <dgm:t>
        <a:bodyPr/>
        <a:lstStyle/>
        <a:p>
          <a:r>
            <a:rPr lang="en-US" sz="2400" dirty="0"/>
            <a:t>Radiation Detectors</a:t>
          </a:r>
        </a:p>
      </dgm:t>
    </dgm:pt>
    <dgm:pt modelId="{07174B54-457D-1A49-BCE9-828A9958B2D3}" type="parTrans" cxnId="{481C01FA-46EC-464D-8BFE-BF458DB266E8}">
      <dgm:prSet/>
      <dgm:spPr/>
      <dgm:t>
        <a:bodyPr/>
        <a:lstStyle/>
        <a:p>
          <a:endParaRPr lang="en-US"/>
        </a:p>
      </dgm:t>
    </dgm:pt>
    <dgm:pt modelId="{7CB4E5A1-2238-F54A-957F-6C2FE9DBCFB2}" type="sibTrans" cxnId="{481C01FA-46EC-464D-8BFE-BF458DB266E8}">
      <dgm:prSet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BAEF1AE-3F03-8546-998F-DBB0B4410473}">
      <dgm:prSet phldrT="[Text]" custT="1"/>
      <dgm:spPr/>
      <dgm:t>
        <a:bodyPr/>
        <a:lstStyle/>
        <a:p>
          <a:r>
            <a:rPr lang="en-US" sz="2400" dirty="0"/>
            <a:t>Image Sensors</a:t>
          </a:r>
        </a:p>
      </dgm:t>
    </dgm:pt>
    <dgm:pt modelId="{301E7C2D-701B-FD4A-ADDC-6C55AD43FE88}" type="parTrans" cxnId="{A87DD9B7-A2D2-4A44-A07B-7DD899E12EB3}">
      <dgm:prSet/>
      <dgm:spPr/>
      <dgm:t>
        <a:bodyPr/>
        <a:lstStyle/>
        <a:p>
          <a:endParaRPr lang="en-US"/>
        </a:p>
      </dgm:t>
    </dgm:pt>
    <dgm:pt modelId="{AEB2E776-C417-0143-837D-4FDC8B44FC88}" type="sibTrans" cxnId="{A87DD9B7-A2D2-4A44-A07B-7DD899E12EB3}">
      <dgm:prSet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168E3C9-F9E9-4D47-B7A8-EA38552DD986}">
      <dgm:prSet/>
      <dgm:spPr/>
      <dgm:t>
        <a:bodyPr/>
        <a:lstStyle/>
        <a:p>
          <a:endParaRPr lang="en-US" dirty="0"/>
        </a:p>
      </dgm:t>
    </dgm:pt>
    <dgm:pt modelId="{164B8440-D6DC-744D-A1EB-7A877DFE1287}" type="parTrans" cxnId="{0567352F-35BF-4740-9FCF-84F61C1C78BD}">
      <dgm:prSet/>
      <dgm:spPr/>
      <dgm:t>
        <a:bodyPr/>
        <a:lstStyle/>
        <a:p>
          <a:endParaRPr lang="en-US"/>
        </a:p>
      </dgm:t>
    </dgm:pt>
    <dgm:pt modelId="{DEBD9371-36B1-B246-A7C9-41BA05DF017A}" type="sibTrans" cxnId="{0567352F-35BF-4740-9FCF-84F61C1C78BD}">
      <dgm:prSet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25F876F-75FB-CF4A-9214-F5378C48D0AB}">
      <dgm:prSet custT="1"/>
      <dgm:spPr/>
      <dgm:t>
        <a:bodyPr/>
        <a:lstStyle/>
        <a:p>
          <a:r>
            <a:rPr lang="en-US" sz="2400" dirty="0"/>
            <a:t>IC Designer/Supplier</a:t>
          </a:r>
        </a:p>
      </dgm:t>
    </dgm:pt>
    <dgm:pt modelId="{B1B185C9-44EB-0545-884E-76B0B481EF6E}" type="parTrans" cxnId="{0B4CEE28-1BA2-1146-BCE2-6801877839E8}">
      <dgm:prSet/>
      <dgm:spPr/>
      <dgm:t>
        <a:bodyPr/>
        <a:lstStyle/>
        <a:p>
          <a:endParaRPr lang="en-US"/>
        </a:p>
      </dgm:t>
    </dgm:pt>
    <dgm:pt modelId="{3E51AB6F-B629-594E-B1EB-0415F3173530}" type="sibTrans" cxnId="{0B4CEE28-1BA2-1146-BCE2-6801877839E8}">
      <dgm:prSet/>
      <dgm:spPr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948B0BB-FFF8-E442-8992-EF7BCAF51CB2}" type="pres">
      <dgm:prSet presAssocID="{AA6656D5-8854-0445-AC68-B952933A301B}" presName="Name0" presStyleCnt="0">
        <dgm:presLayoutVars>
          <dgm:chMax val="7"/>
          <dgm:chPref val="7"/>
          <dgm:dir/>
        </dgm:presLayoutVars>
      </dgm:prSet>
      <dgm:spPr/>
    </dgm:pt>
    <dgm:pt modelId="{BF74A665-37FD-3D48-BE84-69AB9B5C234A}" type="pres">
      <dgm:prSet presAssocID="{AA6656D5-8854-0445-AC68-B952933A301B}" presName="Name1" presStyleCnt="0"/>
      <dgm:spPr/>
    </dgm:pt>
    <dgm:pt modelId="{BC365C7C-D406-7246-93B8-D7939D1E72CB}" type="pres">
      <dgm:prSet presAssocID="{DEBD9371-36B1-B246-A7C9-41BA05DF017A}" presName="picture_1" presStyleCnt="0"/>
      <dgm:spPr/>
    </dgm:pt>
    <dgm:pt modelId="{7592436E-CE66-914D-B188-72E4911DBF84}" type="pres">
      <dgm:prSet presAssocID="{DEBD9371-36B1-B246-A7C9-41BA05DF017A}" presName="pictureRepeatNode" presStyleLbl="alignImgPlace1" presStyleIdx="0" presStyleCnt="5" custLinFactNeighborX="-57" custLinFactNeighborY="-7011"/>
      <dgm:spPr/>
    </dgm:pt>
    <dgm:pt modelId="{D96C22F5-D4B9-5445-B840-A7B415FFD874}" type="pres">
      <dgm:prSet presAssocID="{1168E3C9-F9E9-4D47-B7A8-EA38552DD986}" presName="text_1" presStyleLbl="node1" presStyleIdx="0" presStyleCnt="0">
        <dgm:presLayoutVars>
          <dgm:bulletEnabled val="1"/>
        </dgm:presLayoutVars>
      </dgm:prSet>
      <dgm:spPr/>
    </dgm:pt>
    <dgm:pt modelId="{5584D104-85A2-7E49-B3D8-2F71A800F1F0}" type="pres">
      <dgm:prSet presAssocID="{3E51AB6F-B629-594E-B1EB-0415F3173530}" presName="picture_2" presStyleCnt="0"/>
      <dgm:spPr/>
    </dgm:pt>
    <dgm:pt modelId="{76AC80CF-C96D-A141-A74A-7B037C94DF4F}" type="pres">
      <dgm:prSet presAssocID="{3E51AB6F-B629-594E-B1EB-0415F3173530}" presName="pictureRepeatNode" presStyleLbl="alignImgPlace1" presStyleIdx="1" presStyleCnt="5"/>
      <dgm:spPr/>
    </dgm:pt>
    <dgm:pt modelId="{D718C5A8-0861-794F-9540-72488147E5AE}" type="pres">
      <dgm:prSet presAssocID="{325F876F-75FB-CF4A-9214-F5378C48D0AB}" presName="line_2" presStyleLbl="parChTrans1D1" presStyleIdx="0" presStyleCnt="4"/>
      <dgm:spPr/>
    </dgm:pt>
    <dgm:pt modelId="{6393F596-A32F-5944-A335-715F90A77438}" type="pres">
      <dgm:prSet presAssocID="{325F876F-75FB-CF4A-9214-F5378C48D0AB}" presName="textparent_2" presStyleLbl="node1" presStyleIdx="0" presStyleCnt="0"/>
      <dgm:spPr/>
    </dgm:pt>
    <dgm:pt modelId="{7326C056-43C3-F34D-B5E6-FD2FD8F65E19}" type="pres">
      <dgm:prSet presAssocID="{325F876F-75FB-CF4A-9214-F5378C48D0AB}" presName="text_2" presStyleLbl="revTx" presStyleIdx="0" presStyleCnt="4" custScaleX="169118">
        <dgm:presLayoutVars>
          <dgm:bulletEnabled val="1"/>
        </dgm:presLayoutVars>
      </dgm:prSet>
      <dgm:spPr/>
    </dgm:pt>
    <dgm:pt modelId="{774D917C-49B0-CA4F-9E89-98A7D12D7995}" type="pres">
      <dgm:prSet presAssocID="{7CB4E5A1-2238-F54A-957F-6C2FE9DBCFB2}" presName="picture_3" presStyleCnt="0"/>
      <dgm:spPr/>
    </dgm:pt>
    <dgm:pt modelId="{8B0EFA5F-A90F-CB45-8AFF-D0BA6F167F86}" type="pres">
      <dgm:prSet presAssocID="{7CB4E5A1-2238-F54A-957F-6C2FE9DBCFB2}" presName="pictureRepeatNode" presStyleLbl="alignImgPlace1" presStyleIdx="2" presStyleCnt="5"/>
      <dgm:spPr/>
    </dgm:pt>
    <dgm:pt modelId="{C6A71A59-068D-ED42-B506-3FD9C464FC31}" type="pres">
      <dgm:prSet presAssocID="{D7958067-80B0-3848-AE75-E4132D2501BF}" presName="line_3" presStyleLbl="parChTrans1D1" presStyleIdx="1" presStyleCnt="4"/>
      <dgm:spPr/>
    </dgm:pt>
    <dgm:pt modelId="{0A1FA17D-C844-9345-8FE8-296DABD58504}" type="pres">
      <dgm:prSet presAssocID="{D7958067-80B0-3848-AE75-E4132D2501BF}" presName="textparent_3" presStyleLbl="node1" presStyleIdx="0" presStyleCnt="0"/>
      <dgm:spPr/>
    </dgm:pt>
    <dgm:pt modelId="{E57B7282-C7F7-D340-A5B8-0F62C20D8B05}" type="pres">
      <dgm:prSet presAssocID="{D7958067-80B0-3848-AE75-E4132D2501BF}" presName="text_3" presStyleLbl="revTx" presStyleIdx="1" presStyleCnt="4" custScaleX="261681">
        <dgm:presLayoutVars>
          <dgm:bulletEnabled val="1"/>
        </dgm:presLayoutVars>
      </dgm:prSet>
      <dgm:spPr/>
    </dgm:pt>
    <dgm:pt modelId="{ECDE22EF-5D1C-994D-B8F9-9606AB395AB6}" type="pres">
      <dgm:prSet presAssocID="{AEB2E776-C417-0143-837D-4FDC8B44FC88}" presName="picture_4" presStyleCnt="0"/>
      <dgm:spPr/>
    </dgm:pt>
    <dgm:pt modelId="{EEBB345A-03EA-1542-8368-51C0B3476E5B}" type="pres">
      <dgm:prSet presAssocID="{AEB2E776-C417-0143-837D-4FDC8B44FC88}" presName="pictureRepeatNode" presStyleLbl="alignImgPlace1" presStyleIdx="3" presStyleCnt="5"/>
      <dgm:spPr/>
    </dgm:pt>
    <dgm:pt modelId="{6AC60063-A48D-E643-B111-5300789E1779}" type="pres">
      <dgm:prSet presAssocID="{4BAEF1AE-3F03-8546-998F-DBB0B4410473}" presName="line_4" presStyleLbl="parChTrans1D1" presStyleIdx="2" presStyleCnt="4"/>
      <dgm:spPr/>
    </dgm:pt>
    <dgm:pt modelId="{7B124C3C-6FC7-0848-9784-258C46A3C061}" type="pres">
      <dgm:prSet presAssocID="{4BAEF1AE-3F03-8546-998F-DBB0B4410473}" presName="textparent_4" presStyleLbl="node1" presStyleIdx="0" presStyleCnt="0"/>
      <dgm:spPr/>
    </dgm:pt>
    <dgm:pt modelId="{892A3831-4202-8E44-8AB8-EE5EFEBEAEFA}" type="pres">
      <dgm:prSet presAssocID="{4BAEF1AE-3F03-8546-998F-DBB0B4410473}" presName="text_4" presStyleLbl="revTx" presStyleIdx="2" presStyleCnt="4" custScaleX="223589">
        <dgm:presLayoutVars>
          <dgm:bulletEnabled val="1"/>
        </dgm:presLayoutVars>
      </dgm:prSet>
      <dgm:spPr/>
    </dgm:pt>
    <dgm:pt modelId="{3B2AD803-F204-224D-B001-24372F6BC4A1}" type="pres">
      <dgm:prSet presAssocID="{FEE592EC-0D02-0140-987B-E2DF27A04E5D}" presName="picture_5" presStyleCnt="0"/>
      <dgm:spPr/>
    </dgm:pt>
    <dgm:pt modelId="{C11A0BBE-6960-9B43-ABFD-F7243D992A78}" type="pres">
      <dgm:prSet presAssocID="{FEE592EC-0D02-0140-987B-E2DF27A04E5D}" presName="pictureRepeatNode" presStyleLbl="alignImgPlace1" presStyleIdx="4" presStyleCnt="5"/>
      <dgm:spPr/>
    </dgm:pt>
    <dgm:pt modelId="{83E84C17-D962-E443-A346-859E189D4A83}" type="pres">
      <dgm:prSet presAssocID="{8AE24F11-CAE7-6D44-A508-6AD94364A5B8}" presName="line_5" presStyleLbl="parChTrans1D1" presStyleIdx="3" presStyleCnt="4"/>
      <dgm:spPr/>
    </dgm:pt>
    <dgm:pt modelId="{8CDA6B91-9DE7-B04B-9971-A307BAED1DA7}" type="pres">
      <dgm:prSet presAssocID="{8AE24F11-CAE7-6D44-A508-6AD94364A5B8}" presName="textparent_5" presStyleLbl="node1" presStyleIdx="0" presStyleCnt="0"/>
      <dgm:spPr/>
    </dgm:pt>
    <dgm:pt modelId="{47AFE5B4-A643-B048-A396-DDEB934F03D3}" type="pres">
      <dgm:prSet presAssocID="{8AE24F11-CAE7-6D44-A508-6AD94364A5B8}" presName="text_5" presStyleLbl="revTx" presStyleIdx="3" presStyleCnt="4" custScaleX="187260">
        <dgm:presLayoutVars>
          <dgm:bulletEnabled val="1"/>
        </dgm:presLayoutVars>
      </dgm:prSet>
      <dgm:spPr/>
    </dgm:pt>
  </dgm:ptLst>
  <dgm:cxnLst>
    <dgm:cxn modelId="{31F8620B-9E83-714B-ABB7-1F1DF013B00E}" type="presOf" srcId="{1168E3C9-F9E9-4D47-B7A8-EA38552DD986}" destId="{D96C22F5-D4B9-5445-B840-A7B415FFD874}" srcOrd="0" destOrd="0" presId="urn:microsoft.com/office/officeart/2008/layout/CircularPictureCallout"/>
    <dgm:cxn modelId="{7432C015-7317-2149-A919-A0B52666387E}" srcId="{AA6656D5-8854-0445-AC68-B952933A301B}" destId="{8AE24F11-CAE7-6D44-A508-6AD94364A5B8}" srcOrd="4" destOrd="0" parTransId="{5929054C-59C2-5542-BD73-D5C9FB9EBF49}" sibTransId="{FEE592EC-0D02-0140-987B-E2DF27A04E5D}"/>
    <dgm:cxn modelId="{AEFEC015-C1AB-9745-A59B-A9AC9FBF79C9}" type="presOf" srcId="{FEE592EC-0D02-0140-987B-E2DF27A04E5D}" destId="{C11A0BBE-6960-9B43-ABFD-F7243D992A78}" srcOrd="0" destOrd="0" presId="urn:microsoft.com/office/officeart/2008/layout/CircularPictureCallout"/>
    <dgm:cxn modelId="{9EFCCC18-3C62-1043-90A6-01AC78EBA507}" type="presOf" srcId="{4BAEF1AE-3F03-8546-998F-DBB0B4410473}" destId="{892A3831-4202-8E44-8AB8-EE5EFEBEAEFA}" srcOrd="0" destOrd="0" presId="urn:microsoft.com/office/officeart/2008/layout/CircularPictureCallout"/>
    <dgm:cxn modelId="{0B4CEE28-1BA2-1146-BCE2-6801877839E8}" srcId="{AA6656D5-8854-0445-AC68-B952933A301B}" destId="{325F876F-75FB-CF4A-9214-F5378C48D0AB}" srcOrd="1" destOrd="0" parTransId="{B1B185C9-44EB-0545-884E-76B0B481EF6E}" sibTransId="{3E51AB6F-B629-594E-B1EB-0415F3173530}"/>
    <dgm:cxn modelId="{0567352F-35BF-4740-9FCF-84F61C1C78BD}" srcId="{AA6656D5-8854-0445-AC68-B952933A301B}" destId="{1168E3C9-F9E9-4D47-B7A8-EA38552DD986}" srcOrd="0" destOrd="0" parTransId="{164B8440-D6DC-744D-A1EB-7A877DFE1287}" sibTransId="{DEBD9371-36B1-B246-A7C9-41BA05DF017A}"/>
    <dgm:cxn modelId="{B2373D36-4803-C442-8CCE-97B4ADE19009}" type="presOf" srcId="{3E51AB6F-B629-594E-B1EB-0415F3173530}" destId="{76AC80CF-C96D-A141-A74A-7B037C94DF4F}" srcOrd="0" destOrd="0" presId="urn:microsoft.com/office/officeart/2008/layout/CircularPictureCallout"/>
    <dgm:cxn modelId="{025C1D38-88F7-214E-8053-F5FF5262B3DE}" type="presOf" srcId="{AA6656D5-8854-0445-AC68-B952933A301B}" destId="{0948B0BB-FFF8-E442-8992-EF7BCAF51CB2}" srcOrd="0" destOrd="0" presId="urn:microsoft.com/office/officeart/2008/layout/CircularPictureCallout"/>
    <dgm:cxn modelId="{F204745C-B5D5-CD4A-A989-6461E7835C57}" type="presOf" srcId="{D7958067-80B0-3848-AE75-E4132D2501BF}" destId="{E57B7282-C7F7-D340-A5B8-0F62C20D8B05}" srcOrd="0" destOrd="0" presId="urn:microsoft.com/office/officeart/2008/layout/CircularPictureCallout"/>
    <dgm:cxn modelId="{4E3F1C43-E364-1D4D-9B01-46E8C4126EEC}" type="presOf" srcId="{8AE24F11-CAE7-6D44-A508-6AD94364A5B8}" destId="{47AFE5B4-A643-B048-A396-DDEB934F03D3}" srcOrd="0" destOrd="0" presId="urn:microsoft.com/office/officeart/2008/layout/CircularPictureCallout"/>
    <dgm:cxn modelId="{9E433868-3070-AE42-BFE7-DF2C9625EDE5}" type="presOf" srcId="{7CB4E5A1-2238-F54A-957F-6C2FE9DBCFB2}" destId="{8B0EFA5F-A90F-CB45-8AFF-D0BA6F167F86}" srcOrd="0" destOrd="0" presId="urn:microsoft.com/office/officeart/2008/layout/CircularPictureCallout"/>
    <dgm:cxn modelId="{3E15484C-80C1-4240-A696-17D78D267683}" type="presOf" srcId="{DEBD9371-36B1-B246-A7C9-41BA05DF017A}" destId="{7592436E-CE66-914D-B188-72E4911DBF84}" srcOrd="0" destOrd="0" presId="urn:microsoft.com/office/officeart/2008/layout/CircularPictureCallout"/>
    <dgm:cxn modelId="{99DB2C50-537D-B848-8A4C-2061C218B132}" type="presOf" srcId="{325F876F-75FB-CF4A-9214-F5378C48D0AB}" destId="{7326C056-43C3-F34D-B5E6-FD2FD8F65E19}" srcOrd="0" destOrd="0" presId="urn:microsoft.com/office/officeart/2008/layout/CircularPictureCallout"/>
    <dgm:cxn modelId="{A87DD9B7-A2D2-4A44-A07B-7DD899E12EB3}" srcId="{AA6656D5-8854-0445-AC68-B952933A301B}" destId="{4BAEF1AE-3F03-8546-998F-DBB0B4410473}" srcOrd="3" destOrd="0" parTransId="{301E7C2D-701B-FD4A-ADDC-6C55AD43FE88}" sibTransId="{AEB2E776-C417-0143-837D-4FDC8B44FC88}"/>
    <dgm:cxn modelId="{02B2E4C6-72D3-6244-96D1-E78404C0AF2C}" type="presOf" srcId="{AEB2E776-C417-0143-837D-4FDC8B44FC88}" destId="{EEBB345A-03EA-1542-8368-51C0B3476E5B}" srcOrd="0" destOrd="0" presId="urn:microsoft.com/office/officeart/2008/layout/CircularPictureCallout"/>
    <dgm:cxn modelId="{481C01FA-46EC-464D-8BFE-BF458DB266E8}" srcId="{AA6656D5-8854-0445-AC68-B952933A301B}" destId="{D7958067-80B0-3848-AE75-E4132D2501BF}" srcOrd="2" destOrd="0" parTransId="{07174B54-457D-1A49-BCE9-828A9958B2D3}" sibTransId="{7CB4E5A1-2238-F54A-957F-6C2FE9DBCFB2}"/>
    <dgm:cxn modelId="{95AC77B3-AB42-D14E-AD5E-79825736BB8B}" type="presParOf" srcId="{0948B0BB-FFF8-E442-8992-EF7BCAF51CB2}" destId="{BF74A665-37FD-3D48-BE84-69AB9B5C234A}" srcOrd="0" destOrd="0" presId="urn:microsoft.com/office/officeart/2008/layout/CircularPictureCallout"/>
    <dgm:cxn modelId="{C0643233-BA7A-DE49-A828-7C63DDF0F90B}" type="presParOf" srcId="{BF74A665-37FD-3D48-BE84-69AB9B5C234A}" destId="{BC365C7C-D406-7246-93B8-D7939D1E72CB}" srcOrd="0" destOrd="0" presId="urn:microsoft.com/office/officeart/2008/layout/CircularPictureCallout"/>
    <dgm:cxn modelId="{7F499FDF-2B14-1B4E-BAFB-1767CD7FA75C}" type="presParOf" srcId="{BC365C7C-D406-7246-93B8-D7939D1E72CB}" destId="{7592436E-CE66-914D-B188-72E4911DBF84}" srcOrd="0" destOrd="0" presId="urn:microsoft.com/office/officeart/2008/layout/CircularPictureCallout"/>
    <dgm:cxn modelId="{21B0C433-47D6-0245-B0AF-C9F17BB8A232}" type="presParOf" srcId="{BF74A665-37FD-3D48-BE84-69AB9B5C234A}" destId="{D96C22F5-D4B9-5445-B840-A7B415FFD874}" srcOrd="1" destOrd="0" presId="urn:microsoft.com/office/officeart/2008/layout/CircularPictureCallout"/>
    <dgm:cxn modelId="{83178B6A-04B9-134C-8967-18D425F92A14}" type="presParOf" srcId="{BF74A665-37FD-3D48-BE84-69AB9B5C234A}" destId="{5584D104-85A2-7E49-B3D8-2F71A800F1F0}" srcOrd="2" destOrd="0" presId="urn:microsoft.com/office/officeart/2008/layout/CircularPictureCallout"/>
    <dgm:cxn modelId="{7D3D83C6-1C5E-E342-BA79-A78AE0782B07}" type="presParOf" srcId="{5584D104-85A2-7E49-B3D8-2F71A800F1F0}" destId="{76AC80CF-C96D-A141-A74A-7B037C94DF4F}" srcOrd="0" destOrd="0" presId="urn:microsoft.com/office/officeart/2008/layout/CircularPictureCallout"/>
    <dgm:cxn modelId="{363B1EFC-177F-0141-AFC3-9219B7C11546}" type="presParOf" srcId="{BF74A665-37FD-3D48-BE84-69AB9B5C234A}" destId="{D718C5A8-0861-794F-9540-72488147E5AE}" srcOrd="3" destOrd="0" presId="urn:microsoft.com/office/officeart/2008/layout/CircularPictureCallout"/>
    <dgm:cxn modelId="{67CD058E-A75F-6040-A69E-6A0133807AFF}" type="presParOf" srcId="{BF74A665-37FD-3D48-BE84-69AB9B5C234A}" destId="{6393F596-A32F-5944-A335-715F90A77438}" srcOrd="4" destOrd="0" presId="urn:microsoft.com/office/officeart/2008/layout/CircularPictureCallout"/>
    <dgm:cxn modelId="{EEDD9C09-49D5-9544-B91B-C0A16D8B9030}" type="presParOf" srcId="{6393F596-A32F-5944-A335-715F90A77438}" destId="{7326C056-43C3-F34D-B5E6-FD2FD8F65E19}" srcOrd="0" destOrd="0" presId="urn:microsoft.com/office/officeart/2008/layout/CircularPictureCallout"/>
    <dgm:cxn modelId="{6D6E012F-6A4B-2844-BE0F-72EEA32EEA4F}" type="presParOf" srcId="{BF74A665-37FD-3D48-BE84-69AB9B5C234A}" destId="{774D917C-49B0-CA4F-9E89-98A7D12D7995}" srcOrd="5" destOrd="0" presId="urn:microsoft.com/office/officeart/2008/layout/CircularPictureCallout"/>
    <dgm:cxn modelId="{7ED5EDA9-A1E6-E748-9197-322B60766018}" type="presParOf" srcId="{774D917C-49B0-CA4F-9E89-98A7D12D7995}" destId="{8B0EFA5F-A90F-CB45-8AFF-D0BA6F167F86}" srcOrd="0" destOrd="0" presId="urn:microsoft.com/office/officeart/2008/layout/CircularPictureCallout"/>
    <dgm:cxn modelId="{81ECF805-D0FE-3A46-87CD-21428D111111}" type="presParOf" srcId="{BF74A665-37FD-3D48-BE84-69AB9B5C234A}" destId="{C6A71A59-068D-ED42-B506-3FD9C464FC31}" srcOrd="6" destOrd="0" presId="urn:microsoft.com/office/officeart/2008/layout/CircularPictureCallout"/>
    <dgm:cxn modelId="{A7AADD39-4A96-5E49-8F37-5D34D979CD75}" type="presParOf" srcId="{BF74A665-37FD-3D48-BE84-69AB9B5C234A}" destId="{0A1FA17D-C844-9345-8FE8-296DABD58504}" srcOrd="7" destOrd="0" presId="urn:microsoft.com/office/officeart/2008/layout/CircularPictureCallout"/>
    <dgm:cxn modelId="{958AF6D5-4E3D-0440-A89D-A5B7CF2DE528}" type="presParOf" srcId="{0A1FA17D-C844-9345-8FE8-296DABD58504}" destId="{E57B7282-C7F7-D340-A5B8-0F62C20D8B05}" srcOrd="0" destOrd="0" presId="urn:microsoft.com/office/officeart/2008/layout/CircularPictureCallout"/>
    <dgm:cxn modelId="{BDCF7D4D-9B05-8A40-8B00-7A255FD82F6A}" type="presParOf" srcId="{BF74A665-37FD-3D48-BE84-69AB9B5C234A}" destId="{ECDE22EF-5D1C-994D-B8F9-9606AB395AB6}" srcOrd="8" destOrd="0" presId="urn:microsoft.com/office/officeart/2008/layout/CircularPictureCallout"/>
    <dgm:cxn modelId="{B2CD62F1-A6D7-BE43-A0E3-B45DBB2A3D93}" type="presParOf" srcId="{ECDE22EF-5D1C-994D-B8F9-9606AB395AB6}" destId="{EEBB345A-03EA-1542-8368-51C0B3476E5B}" srcOrd="0" destOrd="0" presId="urn:microsoft.com/office/officeart/2008/layout/CircularPictureCallout"/>
    <dgm:cxn modelId="{41C1BA9C-18F8-7748-9B46-5264221CA96F}" type="presParOf" srcId="{BF74A665-37FD-3D48-BE84-69AB9B5C234A}" destId="{6AC60063-A48D-E643-B111-5300789E1779}" srcOrd="9" destOrd="0" presId="urn:microsoft.com/office/officeart/2008/layout/CircularPictureCallout"/>
    <dgm:cxn modelId="{AC8AC783-B7F1-4144-B73A-CFF1CC32F40E}" type="presParOf" srcId="{BF74A665-37FD-3D48-BE84-69AB9B5C234A}" destId="{7B124C3C-6FC7-0848-9784-258C46A3C061}" srcOrd="10" destOrd="0" presId="urn:microsoft.com/office/officeart/2008/layout/CircularPictureCallout"/>
    <dgm:cxn modelId="{04E8394E-4476-0E47-882E-C8765470FB87}" type="presParOf" srcId="{7B124C3C-6FC7-0848-9784-258C46A3C061}" destId="{892A3831-4202-8E44-8AB8-EE5EFEBEAEFA}" srcOrd="0" destOrd="0" presId="urn:microsoft.com/office/officeart/2008/layout/CircularPictureCallout"/>
    <dgm:cxn modelId="{94C149BE-EF1D-EB4B-9B38-DDE42FE22DF2}" type="presParOf" srcId="{BF74A665-37FD-3D48-BE84-69AB9B5C234A}" destId="{3B2AD803-F204-224D-B001-24372F6BC4A1}" srcOrd="11" destOrd="0" presId="urn:microsoft.com/office/officeart/2008/layout/CircularPictureCallout"/>
    <dgm:cxn modelId="{586C7FED-4D4B-604F-BF1C-72E0322EF1F1}" type="presParOf" srcId="{3B2AD803-F204-224D-B001-24372F6BC4A1}" destId="{C11A0BBE-6960-9B43-ABFD-F7243D992A78}" srcOrd="0" destOrd="0" presId="urn:microsoft.com/office/officeart/2008/layout/CircularPictureCallout"/>
    <dgm:cxn modelId="{DEAA458C-24C9-F644-8FAB-C14058B9050D}" type="presParOf" srcId="{BF74A665-37FD-3D48-BE84-69AB9B5C234A}" destId="{83E84C17-D962-E443-A346-859E189D4A83}" srcOrd="12" destOrd="0" presId="urn:microsoft.com/office/officeart/2008/layout/CircularPictureCallout"/>
    <dgm:cxn modelId="{44721223-6742-6946-A13C-593AD142DE5C}" type="presParOf" srcId="{BF74A665-37FD-3D48-BE84-69AB9B5C234A}" destId="{8CDA6B91-9DE7-B04B-9971-A307BAED1DA7}" srcOrd="13" destOrd="0" presId="urn:microsoft.com/office/officeart/2008/layout/CircularPictureCallout"/>
    <dgm:cxn modelId="{DAD92473-1D24-6844-991F-F8009642D3FC}" type="presParOf" srcId="{8CDA6B91-9DE7-B04B-9971-A307BAED1DA7}" destId="{47AFE5B4-A643-B048-A396-DDEB934F03D3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84C17-D962-E443-A346-859E189D4A83}">
      <dsp:nvSpPr>
        <dsp:cNvPr id="0" name=""/>
        <dsp:cNvSpPr/>
      </dsp:nvSpPr>
      <dsp:spPr>
        <a:xfrm>
          <a:off x="1088067" y="1934545"/>
          <a:ext cx="2141042" cy="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C60063-A48D-E643-B111-5300789E1779}">
      <dsp:nvSpPr>
        <dsp:cNvPr id="0" name=""/>
        <dsp:cNvSpPr/>
      </dsp:nvSpPr>
      <dsp:spPr>
        <a:xfrm>
          <a:off x="1088067" y="1406349"/>
          <a:ext cx="1782390" cy="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A71A59-068D-ED42-B506-3FD9C464FC31}">
      <dsp:nvSpPr>
        <dsp:cNvPr id="0" name=""/>
        <dsp:cNvSpPr/>
      </dsp:nvSpPr>
      <dsp:spPr>
        <a:xfrm>
          <a:off x="1088067" y="767297"/>
          <a:ext cx="1782390" cy="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8C5A8-0861-794F-9540-72488147E5AE}">
      <dsp:nvSpPr>
        <dsp:cNvPr id="0" name=""/>
        <dsp:cNvSpPr/>
      </dsp:nvSpPr>
      <dsp:spPr>
        <a:xfrm>
          <a:off x="1088067" y="239101"/>
          <a:ext cx="2141042" cy="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2436E-CE66-914D-B188-72E4911DBF84}">
      <dsp:nvSpPr>
        <dsp:cNvPr id="0" name=""/>
        <dsp:cNvSpPr/>
      </dsp:nvSpPr>
      <dsp:spPr>
        <a:xfrm>
          <a:off x="5" y="0"/>
          <a:ext cx="2173647" cy="2173647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6C22F5-D4B9-5445-B840-A7B415FFD874}">
      <dsp:nvSpPr>
        <dsp:cNvPr id="0" name=""/>
        <dsp:cNvSpPr/>
      </dsp:nvSpPr>
      <dsp:spPr>
        <a:xfrm>
          <a:off x="392500" y="1154206"/>
          <a:ext cx="1391134" cy="7173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392500" y="1154206"/>
        <a:ext cx="1391134" cy="717303"/>
      </dsp:txXfrm>
    </dsp:sp>
    <dsp:sp modelId="{76AC80CF-C96D-A141-A74A-7B037C94DF4F}">
      <dsp:nvSpPr>
        <dsp:cNvPr id="0" name=""/>
        <dsp:cNvSpPr/>
      </dsp:nvSpPr>
      <dsp:spPr>
        <a:xfrm>
          <a:off x="2990008" y="0"/>
          <a:ext cx="478202" cy="478202"/>
        </a:xfrm>
        <a:prstGeom prst="ellipse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26C056-43C3-F34D-B5E6-FD2FD8F65E19}">
      <dsp:nvSpPr>
        <dsp:cNvPr id="0" name=""/>
        <dsp:cNvSpPr/>
      </dsp:nvSpPr>
      <dsp:spPr>
        <a:xfrm>
          <a:off x="3468211" y="0"/>
          <a:ext cx="3753743" cy="478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IC Designer/Supplier</a:t>
          </a:r>
        </a:p>
      </dsp:txBody>
      <dsp:txXfrm>
        <a:off x="3468211" y="0"/>
        <a:ext cx="3753743" cy="478202"/>
      </dsp:txXfrm>
    </dsp:sp>
    <dsp:sp modelId="{8B0EFA5F-A90F-CB45-8AFF-D0BA6F167F86}">
      <dsp:nvSpPr>
        <dsp:cNvPr id="0" name=""/>
        <dsp:cNvSpPr/>
      </dsp:nvSpPr>
      <dsp:spPr>
        <a:xfrm>
          <a:off x="2631357" y="528196"/>
          <a:ext cx="478202" cy="478202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7B7282-C7F7-D340-A5B8-0F62C20D8B05}">
      <dsp:nvSpPr>
        <dsp:cNvPr id="0" name=""/>
        <dsp:cNvSpPr/>
      </dsp:nvSpPr>
      <dsp:spPr>
        <a:xfrm>
          <a:off x="3109559" y="528196"/>
          <a:ext cx="4111017" cy="478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Radiation Detectors</a:t>
          </a:r>
        </a:p>
      </dsp:txBody>
      <dsp:txXfrm>
        <a:off x="3109559" y="528196"/>
        <a:ext cx="4111017" cy="478202"/>
      </dsp:txXfrm>
    </dsp:sp>
    <dsp:sp modelId="{EEBB345A-03EA-1542-8368-51C0B3476E5B}">
      <dsp:nvSpPr>
        <dsp:cNvPr id="0" name=""/>
        <dsp:cNvSpPr/>
      </dsp:nvSpPr>
      <dsp:spPr>
        <a:xfrm>
          <a:off x="2631357" y="1167248"/>
          <a:ext cx="478202" cy="478202"/>
        </a:xfrm>
        <a:prstGeom prst="ellipse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2A3831-4202-8E44-8AB8-EE5EFEBEAEFA}">
      <dsp:nvSpPr>
        <dsp:cNvPr id="0" name=""/>
        <dsp:cNvSpPr/>
      </dsp:nvSpPr>
      <dsp:spPr>
        <a:xfrm>
          <a:off x="3109559" y="1167248"/>
          <a:ext cx="4113168" cy="478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Image Sensors</a:t>
          </a:r>
        </a:p>
      </dsp:txBody>
      <dsp:txXfrm>
        <a:off x="3109559" y="1167248"/>
        <a:ext cx="4113168" cy="478202"/>
      </dsp:txXfrm>
    </dsp:sp>
    <dsp:sp modelId="{C11A0BBE-6960-9B43-ABFD-F7243D992A78}">
      <dsp:nvSpPr>
        <dsp:cNvPr id="0" name=""/>
        <dsp:cNvSpPr/>
      </dsp:nvSpPr>
      <dsp:spPr>
        <a:xfrm>
          <a:off x="2990008" y="1695444"/>
          <a:ext cx="478202" cy="478202"/>
        </a:xfrm>
        <a:prstGeom prst="ellipse">
          <a:avLst/>
        </a:prstGeom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AFE5B4-A643-B048-A396-DDEB934F03D3}">
      <dsp:nvSpPr>
        <dsp:cNvPr id="0" name=""/>
        <dsp:cNvSpPr/>
      </dsp:nvSpPr>
      <dsp:spPr>
        <a:xfrm>
          <a:off x="3468211" y="1695444"/>
          <a:ext cx="3753856" cy="478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Special Apps/Ops/</a:t>
          </a:r>
          <a:r>
            <a:rPr lang="en-US" sz="2400" kern="1200" dirty="0" err="1"/>
            <a:t>Env</a:t>
          </a:r>
          <a:endParaRPr lang="en-US" sz="2400" kern="1200" dirty="0"/>
        </a:p>
      </dsp:txBody>
      <dsp:txXfrm>
        <a:off x="3468211" y="1695444"/>
        <a:ext cx="3753856" cy="478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74C94-9866-4D73-8C48-455E845A25EF}" type="datetimeFigureOut">
              <a:rPr lang="en-US" smtClean="0"/>
              <a:t>27-May-22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5626E-C07F-40DE-867B-BAA54AD1F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51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21851-93BC-4CCA-80E0-CBE872262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56384-3D1D-44C5-B29C-019B9B525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B9FE-816A-4E51-9B02-D472188F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F0496-061A-415A-9C72-51CC2902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A5856-735F-407B-BB01-1994DD93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19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85BE-6BA5-481C-B3FD-855964B5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265E27-B68D-407F-88CE-953FF2415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4B14F-0BDF-4812-8460-F882A81F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A7A9C-0E4D-4A61-9680-F9DBC8F3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8BFB3-A2AB-4D7F-B0F6-C50D74B3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2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092CF2-C1D3-4D29-8EA1-A6BB629C6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56B95-CF14-4D2D-92D6-506A28C73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2988F-5FB5-4CD8-929D-B0A98191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A566F-1C9A-40DD-AC59-EDCD1724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7542C-FE69-46D2-B7D2-311CAC70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7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3DFC-7378-4B26-A9E7-C2D79C660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F5AC9-4244-4488-A989-0383FA077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F278F-3010-4A06-8FE2-27C58AD33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693AC-C090-4C8E-B9F7-72B5F5EE8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2B5C5-1FA3-4152-87F6-C449FF3D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9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556A1-6158-4DC8-9212-B670E102C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57FF3-C46A-4284-A226-FC4A7EC5D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EB375-274F-4C0E-8B27-6BC264F4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82479-CC6A-4266-87B2-2EFC1103B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79752-C210-4371-A728-531C734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0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D334-9A7D-4397-B8FC-B99C63281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07659-4A39-4EEF-9FFB-A93A4B0D3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943D55-3347-4B46-B8A2-C9D0001A4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419CB-56CE-4E77-9129-7E40BEF88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DE474-80BB-4686-A196-7910EF68F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6B076-4CAB-449C-82A7-0B3A24E7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2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1317-6E0C-40AB-873F-63B8B414B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8E0D-5F9D-49D2-B6AD-5B0B0FACB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32B1A-54D6-4BCF-B417-069401E61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CFA815-8F42-48F5-8A8F-1750459167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F65A2-9B07-428E-9CD7-D5AA66D659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FD4D07-7252-49C5-971C-355CAD4B1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916780-5B0E-494E-9FE9-55EBFA31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195FD8-2FE1-45C4-96DF-DB5ED8E6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1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4BC33-EFD3-4E08-96D0-2CA51B00A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90026-87E8-4B65-9949-A87D4C9C2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75B43-2D1E-4264-A531-16DD8A92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E648D-2E19-44D1-B57B-56C50C74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07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23D133-8E02-4982-9297-2B67E680F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F712BB-3B9A-48A0-AB4F-F66CE6412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29CB7-E717-478D-8505-3EA031E9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C5EC-004E-4F73-ACCB-6D05D402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FCF57-86A9-464A-A951-8046B6911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D2460-C5B1-4D73-B743-C8536B1DD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DCC3C-BF0A-42D0-BA38-E5B4F68C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65B49-BA0D-4C9D-9BAB-09D427D02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87299-39CC-4C0D-A1D3-B38A0899A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59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931F-D5FD-43A5-8B69-726041D0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D0400-8C36-4EAA-8111-190826572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7BF60-56CA-45CB-ACA4-47E77EB2C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A5252-1843-42F0-A413-AF99528A0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88C26-2B7A-42BE-A45E-3221F0E82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E7465-8FEF-4004-B8E4-41ED10680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6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540F3-E151-4CDD-BBA8-0BD69FB97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FD2F1-67FE-4383-847C-4199DF877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B48D5-4708-442A-880D-9F7143665A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1DC42-ABD8-49B7-88F2-93E9F368D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5178-EBAC-4AF2-ACAC-AFDD8B65A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371B7-9FEC-4DC4-9620-21DF13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6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hyperlink" Target="mailto:torbjorn.ostmoe@ideas.n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mailto:torbjorn.ostmoe@ideas.no" TargetMode="External"/><Relationship Id="rId7" Type="http://schemas.openxmlformats.org/officeDocument/2006/relationships/diagramQuickStyle" Target="../diagrams/quickStyle1.xml"/><Relationship Id="rId2" Type="http://schemas.openxmlformats.org/officeDocument/2006/relationships/hyperlink" Target="mailto:amir.hasanbegovic.@ideas.no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E1BEF-6867-494E-81D4-F8A447C5A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8604" y="1053042"/>
            <a:ext cx="4458424" cy="306835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NIRCA MkII</a:t>
            </a:r>
            <a:b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IR Image Sensor Readout and Controller ASIC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3B6AB-EBF3-4595-AAF1-BFA66E8EC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8604" y="4292070"/>
            <a:ext cx="4458424" cy="151288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kern="1200">
                <a:solidFill>
                  <a:srgbClr val="ACED5D"/>
                </a:solidFill>
                <a:latin typeface="+mn-lt"/>
                <a:ea typeface="+mn-ea"/>
                <a:cs typeface="+mn-cs"/>
              </a:rPr>
              <a:t>AMICSA 2022, Madrid, Spain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32F28-8D0C-440F-AA31-4858E5161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79229" y="939674"/>
            <a:ext cx="5390093" cy="1549654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4" descr="Sentinel 2 artist view">
            <a:extLst>
              <a:ext uri="{FF2B5EF4-FFF2-40B4-BE49-F238E27FC236}">
                <a16:creationId xmlns:a16="http://schemas.microsoft.com/office/drawing/2014/main" id="{1EF52002-D1CF-5A4A-E646-A50739B11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9154" y="3687429"/>
            <a:ext cx="4486147" cy="252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F1526A0-B5B5-4DED-877D-6D3ABD6FA73E}"/>
              </a:ext>
            </a:extLst>
          </p:cNvPr>
          <p:cNvSpPr txBox="1">
            <a:spLocks/>
          </p:cNvSpPr>
          <p:nvPr/>
        </p:nvSpPr>
        <p:spPr>
          <a:xfrm>
            <a:off x="667227" y="5114587"/>
            <a:ext cx="5161178" cy="925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Custom cell-, circuit- and system- design of ICs for space applications</a:t>
            </a:r>
          </a:p>
          <a:p>
            <a:r>
              <a:rPr lang="en-US" sz="1400" dirty="0">
                <a:solidFill>
                  <a:schemeClr val="bg1"/>
                </a:solidFill>
              </a:rPr>
              <a:t>Torbjørn Østmoe, </a:t>
            </a:r>
            <a:r>
              <a:rPr lang="en-US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torbjorn.ostmoe@ideas.no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Integrated Detector Electronics AS (IDEAS), Oslo, Norway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78114-C8A0-E7F9-C44E-248C6DC1AC70}"/>
              </a:ext>
            </a:extLst>
          </p:cNvPr>
          <p:cNvSpPr txBox="1"/>
          <p:nvPr/>
        </p:nvSpPr>
        <p:spPr>
          <a:xfrm>
            <a:off x="7629698" y="5886527"/>
            <a:ext cx="3311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Copernicus Sentinel-2A, Courtesy of Airbus</a:t>
            </a:r>
          </a:p>
        </p:txBody>
      </p:sp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FE80AD0B-346A-AEFB-C8C6-A49548B93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810" y="4055486"/>
            <a:ext cx="1113408" cy="11432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C5B83C-B800-6072-B626-D8130A476D2D}"/>
              </a:ext>
            </a:extLst>
          </p:cNvPr>
          <p:cNvSpPr txBox="1"/>
          <p:nvPr/>
        </p:nvSpPr>
        <p:spPr>
          <a:xfrm>
            <a:off x="7233010" y="4833665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NIRCA MkII</a:t>
            </a:r>
          </a:p>
        </p:txBody>
      </p:sp>
    </p:spTree>
    <p:extLst>
      <p:ext uri="{BB962C8B-B14F-4D97-AF65-F5344CB8AC3E}">
        <p14:creationId xmlns:p14="http://schemas.microsoft.com/office/powerpoint/2010/main" val="2209414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11CC7-BE93-430D-8E2F-95D1CE8B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NIRCA MkII sequencer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89C03A7-2C20-4FD5-8FF7-DF0784192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909" y="1880553"/>
            <a:ext cx="5245547" cy="1678371"/>
          </a:xfrm>
        </p:spPr>
        <p:txBody>
          <a:bodyPr>
            <a:normAutofit/>
          </a:bodyPr>
          <a:lstStyle/>
          <a:p>
            <a:r>
              <a:rPr lang="en-US" dirty="0"/>
              <a:t>Simple NIRCA program generating a waveform using functions, instructions and the ACQUIRE-flag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4542E-64B6-4FF1-AD3F-EDF2B488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60F15-8CA9-469C-B0BF-694AB668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99E78-6C5D-41D3-876C-EFBB47042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769D4F-FE06-44E7-A423-0B3C7701978B}"/>
              </a:ext>
            </a:extLst>
          </p:cNvPr>
          <p:cNvSpPr/>
          <p:nvPr/>
        </p:nvSpPr>
        <p:spPr>
          <a:xfrm>
            <a:off x="6397434" y="1660262"/>
            <a:ext cx="5096960" cy="3346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@start:</a:t>
            </a:r>
          </a:p>
          <a:p>
            <a:r>
              <a:rPr lang="en-US" sz="1400" dirty="0"/>
              <a:t>        NOOP 0</a:t>
            </a:r>
          </a:p>
          <a:p>
            <a:r>
              <a:rPr lang="en-US" sz="1400" dirty="0"/>
              <a:t>        LOAD DOR 0b00000001</a:t>
            </a:r>
          </a:p>
          <a:p>
            <a:r>
              <a:rPr lang="en-US" sz="1400" dirty="0"/>
              <a:t>        LOAD NLC 5		# Call next function 5+1 times</a:t>
            </a:r>
          </a:p>
          <a:p>
            <a:r>
              <a:rPr lang="en-US" sz="1400" dirty="0"/>
              <a:t>        CALL @f_func1	</a:t>
            </a:r>
          </a:p>
          <a:p>
            <a:r>
              <a:rPr lang="en-US" sz="1400" dirty="0"/>
              <a:t>        LOAD DOR 0b00000000</a:t>
            </a:r>
          </a:p>
          <a:p>
            <a:r>
              <a:rPr lang="en-US" sz="1400" dirty="0"/>
              <a:t>        WAIT 2			# Stops: wait for unused</a:t>
            </a:r>
            <a:br>
              <a:rPr lang="en-US" sz="1400" dirty="0"/>
            </a:br>
            <a:r>
              <a:rPr lang="en-US" sz="1400" dirty="0"/>
              <a:t>			               condition</a:t>
            </a:r>
          </a:p>
          <a:p>
            <a:r>
              <a:rPr lang="en-US" sz="1400" dirty="0"/>
              <a:t>        LOOP @start</a:t>
            </a:r>
          </a:p>
          <a:p>
            <a:br>
              <a:rPr lang="en-US" sz="1400" dirty="0"/>
            </a:br>
            <a:r>
              <a:rPr lang="en-US" sz="1400" dirty="0"/>
              <a:t>@f_func1:</a:t>
            </a:r>
          </a:p>
          <a:p>
            <a:r>
              <a:rPr lang="en-US" sz="1400" dirty="0"/>
              <a:t>    A LOAD DOR 0b00000011</a:t>
            </a:r>
          </a:p>
          <a:p>
            <a:r>
              <a:rPr lang="en-US" sz="1400" dirty="0"/>
              <a:t>        LOAD DOR 0b00000111	</a:t>
            </a:r>
          </a:p>
          <a:p>
            <a:r>
              <a:rPr lang="en-US" sz="1400" dirty="0"/>
              <a:t>        LOOPR @f_func1		# LC = LC - 1</a:t>
            </a:r>
          </a:p>
          <a:p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4F3941-DC29-4A51-A874-C2A8400967FF}"/>
              </a:ext>
            </a:extLst>
          </p:cNvPr>
          <p:cNvSpPr/>
          <p:nvPr/>
        </p:nvSpPr>
        <p:spPr>
          <a:xfrm>
            <a:off x="9723140" y="1533402"/>
            <a:ext cx="1862919" cy="44074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NM2 assembly program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DAB9B9-4883-4614-B010-DC42EEFD30DF}"/>
              </a:ext>
            </a:extLst>
          </p:cNvPr>
          <p:cNvCxnSpPr>
            <a:cxnSpLocks/>
          </p:cNvCxnSpPr>
          <p:nvPr/>
        </p:nvCxnSpPr>
        <p:spPr>
          <a:xfrm>
            <a:off x="3210154" y="5017240"/>
            <a:ext cx="0" cy="151924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4F657D-96D9-4614-B8BC-3F1F679C0BFD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530165" y="4646109"/>
            <a:ext cx="666865" cy="523055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B12ACBDA-76F3-455F-B40F-80303C805818}"/>
              </a:ext>
            </a:extLst>
          </p:cNvPr>
          <p:cNvSpPr/>
          <p:nvPr/>
        </p:nvSpPr>
        <p:spPr>
          <a:xfrm>
            <a:off x="6308987" y="4125723"/>
            <a:ext cx="169095" cy="1522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9AD3D8-BA1A-46AB-AECC-7F343B3A38A6}"/>
              </a:ext>
            </a:extLst>
          </p:cNvPr>
          <p:cNvSpPr/>
          <p:nvPr/>
        </p:nvSpPr>
        <p:spPr>
          <a:xfrm>
            <a:off x="6299462" y="2182185"/>
            <a:ext cx="169095" cy="15224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0C69F5-BF5F-48B9-A90E-62D8FDF41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E21736D2-3CB7-42FC-B317-B42208596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53" y="5212021"/>
            <a:ext cx="1032865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1CCD28-EA50-4E11-86E9-E9635BDDD10B}"/>
              </a:ext>
            </a:extLst>
          </p:cNvPr>
          <p:cNvSpPr/>
          <p:nvPr/>
        </p:nvSpPr>
        <p:spPr>
          <a:xfrm>
            <a:off x="1136851" y="3711317"/>
            <a:ext cx="4786627" cy="9347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ACQ triggered by sequencer (A-flag in @f_func1)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VADC_0 enabled		sample sent on TX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685B6B-2198-42E7-9324-9D3043A0DBEE}"/>
              </a:ext>
            </a:extLst>
          </p:cNvPr>
          <p:cNvSpPr/>
          <p:nvPr/>
        </p:nvSpPr>
        <p:spPr>
          <a:xfrm>
            <a:off x="4918410" y="3451349"/>
            <a:ext cx="1242046" cy="3657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Configuration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076A1E-62DF-4264-B2CB-C430418F9710}"/>
              </a:ext>
            </a:extLst>
          </p:cNvPr>
          <p:cNvCxnSpPr>
            <a:cxnSpLocks/>
          </p:cNvCxnSpPr>
          <p:nvPr/>
        </p:nvCxnSpPr>
        <p:spPr>
          <a:xfrm>
            <a:off x="3295787" y="4277965"/>
            <a:ext cx="28561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046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337B7C2-1A43-486B-999C-29AD498497ED}"/>
              </a:ext>
            </a:extLst>
          </p:cNvPr>
          <p:cNvSpPr/>
          <p:nvPr/>
        </p:nvSpPr>
        <p:spPr>
          <a:xfrm>
            <a:off x="9931457" y="3554526"/>
            <a:ext cx="689809" cy="1432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WAIT for line-valid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6F257A-45AA-43DB-87B4-5A34D50C98BF}"/>
              </a:ext>
            </a:extLst>
          </p:cNvPr>
          <p:cNvSpPr/>
          <p:nvPr/>
        </p:nvSpPr>
        <p:spPr>
          <a:xfrm>
            <a:off x="9933587" y="1899453"/>
            <a:ext cx="671407" cy="1319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 valid low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DDE2D-315C-4D3B-8ACF-EAEEC83C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use case:</a:t>
            </a:r>
            <a:br>
              <a:rPr lang="en-US" dirty="0"/>
            </a:br>
            <a:r>
              <a:rPr lang="en-US" dirty="0"/>
              <a:t>Sensor with Frame and Data valid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C5236-F0DA-423F-B3DA-D77D65E7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60524-E685-46BC-A52D-B0039FD8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6DB65-748C-49FD-ADAF-8532ABE3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879373A-BF77-4433-9477-39E66E589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5AF366-25EF-4134-B1FA-821E7DD77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96" y="2469375"/>
            <a:ext cx="5845397" cy="12751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E85555-555F-4F7E-9B57-10DBFAD84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65" y="4727469"/>
            <a:ext cx="5876828" cy="12941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A30442-70CA-4B76-9AD1-83A63A0CCB08}"/>
              </a:ext>
            </a:extLst>
          </p:cNvPr>
          <p:cNvSpPr txBox="1"/>
          <p:nvPr/>
        </p:nvSpPr>
        <p:spPr>
          <a:xfrm>
            <a:off x="686208" y="2065165"/>
            <a:ext cx="289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Reset &amp; integration phase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BB7012-682C-4B16-9256-9959ABE86AED}"/>
              </a:ext>
            </a:extLst>
          </p:cNvPr>
          <p:cNvSpPr txBox="1"/>
          <p:nvPr/>
        </p:nvSpPr>
        <p:spPr>
          <a:xfrm>
            <a:off x="686208" y="4358137"/>
            <a:ext cx="377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Frame and data/line-valid sequence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E82AFF-1643-48EC-B7D3-8F1D18C7B8CB}"/>
              </a:ext>
            </a:extLst>
          </p:cNvPr>
          <p:cNvSpPr/>
          <p:nvPr/>
        </p:nvSpPr>
        <p:spPr>
          <a:xfrm>
            <a:off x="7293876" y="1908174"/>
            <a:ext cx="1689895" cy="13112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Sends frame/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line valid=1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to DIN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DC057B-120F-4376-ADB0-6BF56BD7F855}"/>
              </a:ext>
            </a:extLst>
          </p:cNvPr>
          <p:cNvSpPr/>
          <p:nvPr/>
        </p:nvSpPr>
        <p:spPr>
          <a:xfrm>
            <a:off x="9118092" y="1902464"/>
            <a:ext cx="671407" cy="1319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 valid high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E024D1-6E42-4D4A-B191-976B6E5C868B}"/>
              </a:ext>
            </a:extLst>
          </p:cNvPr>
          <p:cNvSpPr/>
          <p:nvPr/>
        </p:nvSpPr>
        <p:spPr>
          <a:xfrm>
            <a:off x="6521462" y="3531992"/>
            <a:ext cx="1689895" cy="1432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Resets sensor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Integration time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Start of frame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4EF544-0E80-4580-AE05-C084A53FE701}"/>
              </a:ext>
            </a:extLst>
          </p:cNvPr>
          <p:cNvSpPr/>
          <p:nvPr/>
        </p:nvSpPr>
        <p:spPr>
          <a:xfrm>
            <a:off x="7303020" y="1730687"/>
            <a:ext cx="3298900" cy="3657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Sensor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F40C6E-1F09-4E6F-9FC8-8FF43CDDAF2F}"/>
              </a:ext>
            </a:extLst>
          </p:cNvPr>
          <p:cNvSpPr/>
          <p:nvPr/>
        </p:nvSpPr>
        <p:spPr>
          <a:xfrm>
            <a:off x="9118600" y="3554526"/>
            <a:ext cx="671407" cy="1432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sent on TX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1B3E95-1C67-4A70-ADB6-CDF32564618B}"/>
              </a:ext>
            </a:extLst>
          </p:cNvPr>
          <p:cNvSpPr/>
          <p:nvPr/>
        </p:nvSpPr>
        <p:spPr>
          <a:xfrm>
            <a:off x="10762716" y="3554524"/>
            <a:ext cx="821055" cy="1432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End of frame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699890-1359-479A-A9C1-4480656F5C0F}"/>
              </a:ext>
            </a:extLst>
          </p:cNvPr>
          <p:cNvSpPr/>
          <p:nvPr/>
        </p:nvSpPr>
        <p:spPr>
          <a:xfrm>
            <a:off x="7762800" y="4807272"/>
            <a:ext cx="3289248" cy="3657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NIRCA MkII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B6FD4A-FEC7-4A87-9BA8-B127B6C7B5CA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9453796" y="3222456"/>
            <a:ext cx="508" cy="3320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5E7687E-ABAE-47E6-9AEA-57110AA7CCF6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>
            <a:off x="10269291" y="3219445"/>
            <a:ext cx="7071" cy="3350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 descr="Images with solid fill">
            <a:extLst>
              <a:ext uri="{FF2B5EF4-FFF2-40B4-BE49-F238E27FC236}">
                <a16:creationId xmlns:a16="http://schemas.microsoft.com/office/drawing/2014/main" id="{672B4AB1-1B09-453C-9232-6E990B43D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6225" y="5292630"/>
            <a:ext cx="1125327" cy="1125327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BE27E63-D011-4C79-949C-9554913EBE75}"/>
              </a:ext>
            </a:extLst>
          </p:cNvPr>
          <p:cNvSpPr/>
          <p:nvPr/>
        </p:nvSpPr>
        <p:spPr>
          <a:xfrm>
            <a:off x="9551791" y="5314083"/>
            <a:ext cx="1557004" cy="3657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</a:t>
            </a: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27E48129-A51E-F30C-CC57-BCFD0370BA0D}"/>
              </a:ext>
            </a:extLst>
          </p:cNvPr>
          <p:cNvSpPr/>
          <p:nvPr/>
        </p:nvSpPr>
        <p:spPr>
          <a:xfrm rot="10800000">
            <a:off x="11108795" y="4987034"/>
            <a:ext cx="257264" cy="58674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row: Curved Up 30">
            <a:extLst>
              <a:ext uri="{FF2B5EF4-FFF2-40B4-BE49-F238E27FC236}">
                <a16:creationId xmlns:a16="http://schemas.microsoft.com/office/drawing/2014/main" id="{08F0DB85-B5E0-4F49-9BD1-E3FE653FB18A}"/>
              </a:ext>
            </a:extLst>
          </p:cNvPr>
          <p:cNvSpPr/>
          <p:nvPr/>
        </p:nvSpPr>
        <p:spPr>
          <a:xfrm>
            <a:off x="9680902" y="3373777"/>
            <a:ext cx="388614" cy="1886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Arrow: Curved Up 33">
            <a:extLst>
              <a:ext uri="{FF2B5EF4-FFF2-40B4-BE49-F238E27FC236}">
                <a16:creationId xmlns:a16="http://schemas.microsoft.com/office/drawing/2014/main" id="{F492DE84-4E4B-41D9-8F30-CE71F25F2325}"/>
              </a:ext>
            </a:extLst>
          </p:cNvPr>
          <p:cNvSpPr/>
          <p:nvPr/>
        </p:nvSpPr>
        <p:spPr>
          <a:xfrm rot="10800000">
            <a:off x="9665662" y="3168525"/>
            <a:ext cx="388614" cy="1886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84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005B4CFE-502C-4C65-89BF-A85AE302C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035778"/>
            <a:ext cx="3008115" cy="2256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09396-00DB-4FA6-AA4F-6CB2B44AE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E4D7A-7CCF-47B2-9469-E1B016F0D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9000" cy="435133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SEL tolerance up to LET = 71.1 MeVcm</a:t>
            </a:r>
            <a:r>
              <a:rPr lang="en-US" baseline="30000" dirty="0"/>
              <a:t>2</a:t>
            </a:r>
            <a:r>
              <a:rPr lang="en-US" dirty="0"/>
              <a:t>/mg</a:t>
            </a:r>
          </a:p>
          <a:p>
            <a:r>
              <a:rPr lang="en-US" dirty="0"/>
              <a:t>No SEU in configuration registers below</a:t>
            </a:r>
            <a:br>
              <a:rPr lang="en-US" dirty="0"/>
            </a:br>
            <a:r>
              <a:rPr lang="en-US" dirty="0"/>
              <a:t>LET &lt; 16.1 MeVcm</a:t>
            </a:r>
            <a:r>
              <a:rPr lang="en-US" baseline="30000" dirty="0"/>
              <a:t>2</a:t>
            </a:r>
            <a:r>
              <a:rPr lang="en-US" dirty="0"/>
              <a:t>/mg, few SEUs above</a:t>
            </a:r>
          </a:p>
          <a:p>
            <a:r>
              <a:rPr lang="en-US" dirty="0"/>
              <a:t>SECDED implementation of the RAM works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27 </a:t>
            </a:r>
            <a:r>
              <a:rPr lang="en-US" dirty="0" err="1"/>
              <a:t>krad</a:t>
            </a:r>
            <a:r>
              <a:rPr lang="en-US" dirty="0"/>
              <a:t> (low dose rate) + 85 </a:t>
            </a:r>
            <a:r>
              <a:rPr lang="en-US" dirty="0" err="1"/>
              <a:t>krad</a:t>
            </a:r>
            <a:r>
              <a:rPr lang="en-US" dirty="0"/>
              <a:t> (high dose rate)</a:t>
            </a:r>
          </a:p>
          <a:p>
            <a:r>
              <a:rPr lang="en-US" dirty="0"/>
              <a:t>No TID induced drift on DNL, INL, noise, offset/gain errors and max frequency</a:t>
            </a:r>
          </a:p>
          <a:p>
            <a:r>
              <a:rPr lang="en-US" dirty="0"/>
              <a:t>Drift in voltage references/ODACs about -0.5 %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FD696-3C99-49D6-977D-C28B3420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4BFA4-4324-4E50-880F-EBF94F106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5A68F-0286-4A3E-A7C6-76E9FAA8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12</a:t>
            </a:fld>
            <a:endParaRPr lang="en-US"/>
          </a:p>
        </p:txBody>
      </p:sp>
      <p:pic>
        <p:nvPicPr>
          <p:cNvPr id="7" name="Content Placeholder 19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A3B71C6D-97F2-48AB-91B1-F12408784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1735189"/>
            <a:ext cx="3008116" cy="225608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D4D0B86-D5B5-4971-BFA3-F655D3BB5B39}"/>
              </a:ext>
            </a:extLst>
          </p:cNvPr>
          <p:cNvSpPr/>
          <p:nvPr/>
        </p:nvSpPr>
        <p:spPr>
          <a:xfrm>
            <a:off x="1190693" y="1825625"/>
            <a:ext cx="1190694" cy="322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A4A39-83A5-40A3-BE31-026E850B8DEB}"/>
              </a:ext>
            </a:extLst>
          </p:cNvPr>
          <p:cNvSpPr/>
          <p:nvPr/>
        </p:nvSpPr>
        <p:spPr>
          <a:xfrm>
            <a:off x="1190693" y="3927948"/>
            <a:ext cx="1190694" cy="322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TID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D7E107-6791-1AB2-7E19-1F852EEE9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04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2A884-9D79-460E-AC42-CA428EAC5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NIRCA – Roadmap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6FFC158-4562-4CEE-96CD-30B5B4DBF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47615"/>
            <a:ext cx="10515600" cy="16293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NIRCA MkII is validated, radiation tested</a:t>
            </a:r>
            <a:br>
              <a:rPr lang="en-US" dirty="0"/>
            </a:br>
            <a:r>
              <a:rPr lang="en-US" dirty="0"/>
              <a:t>and packaged</a:t>
            </a:r>
          </a:p>
          <a:p>
            <a:pPr lvl="1"/>
            <a:r>
              <a:rPr lang="en-US" dirty="0"/>
              <a:t>Samples are available</a:t>
            </a:r>
          </a:p>
          <a:p>
            <a:r>
              <a:rPr lang="en-US" dirty="0"/>
              <a:t>Funding for further development is secured from ESA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96026-6D61-4C12-8470-FCFBDB5E4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71B03-E361-406F-8A25-81BDFD92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B7BE-2289-4140-A573-DCDA828A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13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2F3E85-0ACF-4157-AB1A-EE042D60F474}"/>
              </a:ext>
            </a:extLst>
          </p:cNvPr>
          <p:cNvSpPr/>
          <p:nvPr/>
        </p:nvSpPr>
        <p:spPr>
          <a:xfrm>
            <a:off x="9408672" y="2498148"/>
            <a:ext cx="1597656" cy="14680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NIRCA MkII</a:t>
            </a:r>
            <a:br>
              <a:rPr lang="en-US" dirty="0"/>
            </a:br>
            <a:r>
              <a:rPr lang="en-US" dirty="0"/>
              <a:t>Further development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6A7BDFC-79C7-45CF-B643-2B35E1568528}"/>
              </a:ext>
            </a:extLst>
          </p:cNvPr>
          <p:cNvSpPr/>
          <p:nvPr/>
        </p:nvSpPr>
        <p:spPr>
          <a:xfrm>
            <a:off x="631941" y="1600238"/>
            <a:ext cx="11011711" cy="795903"/>
          </a:xfrm>
          <a:custGeom>
            <a:avLst/>
            <a:gdLst>
              <a:gd name="connsiteX0" fmla="*/ 0 w 11011711"/>
              <a:gd name="connsiteY0" fmla="*/ 198976 h 795903"/>
              <a:gd name="connsiteX1" fmla="*/ 589653 w 11011711"/>
              <a:gd name="connsiteY1" fmla="*/ 198976 h 795903"/>
              <a:gd name="connsiteX2" fmla="*/ 1073169 w 11011711"/>
              <a:gd name="connsiteY2" fmla="*/ 198976 h 795903"/>
              <a:gd name="connsiteX3" fmla="*/ 1556685 w 11011711"/>
              <a:gd name="connsiteY3" fmla="*/ 198976 h 795903"/>
              <a:gd name="connsiteX4" fmla="*/ 2146338 w 11011711"/>
              <a:gd name="connsiteY4" fmla="*/ 198976 h 795903"/>
              <a:gd name="connsiteX5" fmla="*/ 2842129 w 11011711"/>
              <a:gd name="connsiteY5" fmla="*/ 198976 h 795903"/>
              <a:gd name="connsiteX6" fmla="*/ 3537920 w 11011711"/>
              <a:gd name="connsiteY6" fmla="*/ 198976 h 795903"/>
              <a:gd name="connsiteX7" fmla="*/ 4233711 w 11011711"/>
              <a:gd name="connsiteY7" fmla="*/ 198976 h 795903"/>
              <a:gd name="connsiteX8" fmla="*/ 5035639 w 11011711"/>
              <a:gd name="connsiteY8" fmla="*/ 198976 h 795903"/>
              <a:gd name="connsiteX9" fmla="*/ 5625293 w 11011711"/>
              <a:gd name="connsiteY9" fmla="*/ 198976 h 795903"/>
              <a:gd name="connsiteX10" fmla="*/ 6321084 w 11011711"/>
              <a:gd name="connsiteY10" fmla="*/ 198976 h 795903"/>
              <a:gd name="connsiteX11" fmla="*/ 6910737 w 11011711"/>
              <a:gd name="connsiteY11" fmla="*/ 198976 h 795903"/>
              <a:gd name="connsiteX12" fmla="*/ 7500390 w 11011711"/>
              <a:gd name="connsiteY12" fmla="*/ 198976 h 795903"/>
              <a:gd name="connsiteX13" fmla="*/ 8090044 w 11011711"/>
              <a:gd name="connsiteY13" fmla="*/ 198976 h 795903"/>
              <a:gd name="connsiteX14" fmla="*/ 8361284 w 11011711"/>
              <a:gd name="connsiteY14" fmla="*/ 198976 h 795903"/>
              <a:gd name="connsiteX15" fmla="*/ 9057075 w 11011711"/>
              <a:gd name="connsiteY15" fmla="*/ 198976 h 795903"/>
              <a:gd name="connsiteX16" fmla="*/ 9328316 w 11011711"/>
              <a:gd name="connsiteY16" fmla="*/ 198976 h 795903"/>
              <a:gd name="connsiteX17" fmla="*/ 9917969 w 11011711"/>
              <a:gd name="connsiteY17" fmla="*/ 198976 h 795903"/>
              <a:gd name="connsiteX18" fmla="*/ 10613760 w 11011711"/>
              <a:gd name="connsiteY18" fmla="*/ 198976 h 795903"/>
              <a:gd name="connsiteX19" fmla="*/ 10613760 w 11011711"/>
              <a:gd name="connsiteY19" fmla="*/ 0 h 795903"/>
              <a:gd name="connsiteX20" fmla="*/ 11011711 w 11011711"/>
              <a:gd name="connsiteY20" fmla="*/ 397952 h 795903"/>
              <a:gd name="connsiteX21" fmla="*/ 10613760 w 11011711"/>
              <a:gd name="connsiteY21" fmla="*/ 795903 h 795903"/>
              <a:gd name="connsiteX22" fmla="*/ 10613760 w 11011711"/>
              <a:gd name="connsiteY22" fmla="*/ 596927 h 795903"/>
              <a:gd name="connsiteX23" fmla="*/ 10130244 w 11011711"/>
              <a:gd name="connsiteY23" fmla="*/ 596927 h 795903"/>
              <a:gd name="connsiteX24" fmla="*/ 9540591 w 11011711"/>
              <a:gd name="connsiteY24" fmla="*/ 596927 h 795903"/>
              <a:gd name="connsiteX25" fmla="*/ 8738662 w 11011711"/>
              <a:gd name="connsiteY25" fmla="*/ 596927 h 795903"/>
              <a:gd name="connsiteX26" fmla="*/ 8149009 w 11011711"/>
              <a:gd name="connsiteY26" fmla="*/ 596927 h 795903"/>
              <a:gd name="connsiteX27" fmla="*/ 7453218 w 11011711"/>
              <a:gd name="connsiteY27" fmla="*/ 596927 h 795903"/>
              <a:gd name="connsiteX28" fmla="*/ 7181978 w 11011711"/>
              <a:gd name="connsiteY28" fmla="*/ 596927 h 795903"/>
              <a:gd name="connsiteX29" fmla="*/ 6380049 w 11011711"/>
              <a:gd name="connsiteY29" fmla="*/ 596927 h 795903"/>
              <a:gd name="connsiteX30" fmla="*/ 5896533 w 11011711"/>
              <a:gd name="connsiteY30" fmla="*/ 596927 h 795903"/>
              <a:gd name="connsiteX31" fmla="*/ 5200742 w 11011711"/>
              <a:gd name="connsiteY31" fmla="*/ 596927 h 795903"/>
              <a:gd name="connsiteX32" fmla="*/ 4929502 w 11011711"/>
              <a:gd name="connsiteY32" fmla="*/ 596927 h 795903"/>
              <a:gd name="connsiteX33" fmla="*/ 4127573 w 11011711"/>
              <a:gd name="connsiteY33" fmla="*/ 596927 h 795903"/>
              <a:gd name="connsiteX34" fmla="*/ 3644058 w 11011711"/>
              <a:gd name="connsiteY34" fmla="*/ 596927 h 795903"/>
              <a:gd name="connsiteX35" fmla="*/ 3054404 w 11011711"/>
              <a:gd name="connsiteY35" fmla="*/ 596927 h 795903"/>
              <a:gd name="connsiteX36" fmla="*/ 2677026 w 11011711"/>
              <a:gd name="connsiteY36" fmla="*/ 596927 h 795903"/>
              <a:gd name="connsiteX37" fmla="*/ 1981235 w 11011711"/>
              <a:gd name="connsiteY37" fmla="*/ 596927 h 795903"/>
              <a:gd name="connsiteX38" fmla="*/ 1179307 w 11011711"/>
              <a:gd name="connsiteY38" fmla="*/ 596927 h 795903"/>
              <a:gd name="connsiteX39" fmla="*/ 695791 w 11011711"/>
              <a:gd name="connsiteY39" fmla="*/ 596927 h 795903"/>
              <a:gd name="connsiteX40" fmla="*/ 0 w 11011711"/>
              <a:gd name="connsiteY40" fmla="*/ 596927 h 795903"/>
              <a:gd name="connsiteX41" fmla="*/ 0 w 11011711"/>
              <a:gd name="connsiteY41" fmla="*/ 198976 h 795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011711" h="795903" fill="none" extrusionOk="0">
                <a:moveTo>
                  <a:pt x="0" y="198976"/>
                </a:moveTo>
                <a:cubicBezTo>
                  <a:pt x="188801" y="163272"/>
                  <a:pt x="354628" y="237554"/>
                  <a:pt x="589653" y="198976"/>
                </a:cubicBezTo>
                <a:cubicBezTo>
                  <a:pt x="824678" y="160398"/>
                  <a:pt x="950841" y="229049"/>
                  <a:pt x="1073169" y="198976"/>
                </a:cubicBezTo>
                <a:cubicBezTo>
                  <a:pt x="1195497" y="168903"/>
                  <a:pt x="1315090" y="229165"/>
                  <a:pt x="1556685" y="198976"/>
                </a:cubicBezTo>
                <a:cubicBezTo>
                  <a:pt x="1798280" y="168787"/>
                  <a:pt x="1974997" y="266204"/>
                  <a:pt x="2146338" y="198976"/>
                </a:cubicBezTo>
                <a:cubicBezTo>
                  <a:pt x="2317679" y="131748"/>
                  <a:pt x="2495365" y="277461"/>
                  <a:pt x="2842129" y="198976"/>
                </a:cubicBezTo>
                <a:cubicBezTo>
                  <a:pt x="3188893" y="120491"/>
                  <a:pt x="3389953" y="223871"/>
                  <a:pt x="3537920" y="198976"/>
                </a:cubicBezTo>
                <a:cubicBezTo>
                  <a:pt x="3685887" y="174081"/>
                  <a:pt x="3945681" y="206026"/>
                  <a:pt x="4233711" y="198976"/>
                </a:cubicBezTo>
                <a:cubicBezTo>
                  <a:pt x="4521741" y="191926"/>
                  <a:pt x="4868018" y="293439"/>
                  <a:pt x="5035639" y="198976"/>
                </a:cubicBezTo>
                <a:cubicBezTo>
                  <a:pt x="5203260" y="104513"/>
                  <a:pt x="5489508" y="221037"/>
                  <a:pt x="5625293" y="198976"/>
                </a:cubicBezTo>
                <a:cubicBezTo>
                  <a:pt x="5761078" y="176915"/>
                  <a:pt x="6001572" y="253649"/>
                  <a:pt x="6321084" y="198976"/>
                </a:cubicBezTo>
                <a:cubicBezTo>
                  <a:pt x="6640596" y="144303"/>
                  <a:pt x="6635265" y="199361"/>
                  <a:pt x="6910737" y="198976"/>
                </a:cubicBezTo>
                <a:cubicBezTo>
                  <a:pt x="7186209" y="198591"/>
                  <a:pt x="7300709" y="214566"/>
                  <a:pt x="7500390" y="198976"/>
                </a:cubicBezTo>
                <a:cubicBezTo>
                  <a:pt x="7700071" y="183386"/>
                  <a:pt x="7936081" y="259725"/>
                  <a:pt x="8090044" y="198976"/>
                </a:cubicBezTo>
                <a:cubicBezTo>
                  <a:pt x="8244007" y="138227"/>
                  <a:pt x="8297572" y="219873"/>
                  <a:pt x="8361284" y="198976"/>
                </a:cubicBezTo>
                <a:cubicBezTo>
                  <a:pt x="8424996" y="178079"/>
                  <a:pt x="8798040" y="280463"/>
                  <a:pt x="9057075" y="198976"/>
                </a:cubicBezTo>
                <a:cubicBezTo>
                  <a:pt x="9316110" y="117489"/>
                  <a:pt x="9209370" y="199496"/>
                  <a:pt x="9328316" y="198976"/>
                </a:cubicBezTo>
                <a:cubicBezTo>
                  <a:pt x="9447262" y="198456"/>
                  <a:pt x="9753606" y="264997"/>
                  <a:pt x="9917969" y="198976"/>
                </a:cubicBezTo>
                <a:cubicBezTo>
                  <a:pt x="10082332" y="132955"/>
                  <a:pt x="10276518" y="252554"/>
                  <a:pt x="10613760" y="198976"/>
                </a:cubicBezTo>
                <a:cubicBezTo>
                  <a:pt x="10603799" y="148141"/>
                  <a:pt x="10626150" y="81050"/>
                  <a:pt x="10613760" y="0"/>
                </a:cubicBezTo>
                <a:cubicBezTo>
                  <a:pt x="10724114" y="103807"/>
                  <a:pt x="10860546" y="247261"/>
                  <a:pt x="11011711" y="397952"/>
                </a:cubicBezTo>
                <a:cubicBezTo>
                  <a:pt x="10936425" y="539388"/>
                  <a:pt x="10741864" y="653080"/>
                  <a:pt x="10613760" y="795903"/>
                </a:cubicBezTo>
                <a:cubicBezTo>
                  <a:pt x="10609069" y="751794"/>
                  <a:pt x="10621944" y="666729"/>
                  <a:pt x="10613760" y="596927"/>
                </a:cubicBezTo>
                <a:cubicBezTo>
                  <a:pt x="10404538" y="651006"/>
                  <a:pt x="10323183" y="596023"/>
                  <a:pt x="10130244" y="596927"/>
                </a:cubicBezTo>
                <a:cubicBezTo>
                  <a:pt x="9937305" y="597831"/>
                  <a:pt x="9786075" y="577955"/>
                  <a:pt x="9540591" y="596927"/>
                </a:cubicBezTo>
                <a:cubicBezTo>
                  <a:pt x="9295107" y="615899"/>
                  <a:pt x="8970146" y="554610"/>
                  <a:pt x="8738662" y="596927"/>
                </a:cubicBezTo>
                <a:cubicBezTo>
                  <a:pt x="8507178" y="639244"/>
                  <a:pt x="8353533" y="532044"/>
                  <a:pt x="8149009" y="596927"/>
                </a:cubicBezTo>
                <a:cubicBezTo>
                  <a:pt x="7944485" y="661810"/>
                  <a:pt x="7621535" y="536448"/>
                  <a:pt x="7453218" y="596927"/>
                </a:cubicBezTo>
                <a:cubicBezTo>
                  <a:pt x="7284901" y="657406"/>
                  <a:pt x="7240023" y="566322"/>
                  <a:pt x="7181978" y="596927"/>
                </a:cubicBezTo>
                <a:cubicBezTo>
                  <a:pt x="7123933" y="627532"/>
                  <a:pt x="6731664" y="519739"/>
                  <a:pt x="6380049" y="596927"/>
                </a:cubicBezTo>
                <a:cubicBezTo>
                  <a:pt x="6028434" y="674115"/>
                  <a:pt x="6046324" y="592921"/>
                  <a:pt x="5896533" y="596927"/>
                </a:cubicBezTo>
                <a:cubicBezTo>
                  <a:pt x="5746742" y="600933"/>
                  <a:pt x="5396212" y="593472"/>
                  <a:pt x="5200742" y="596927"/>
                </a:cubicBezTo>
                <a:cubicBezTo>
                  <a:pt x="5005272" y="600382"/>
                  <a:pt x="5053427" y="595715"/>
                  <a:pt x="4929502" y="596927"/>
                </a:cubicBezTo>
                <a:cubicBezTo>
                  <a:pt x="4805577" y="598139"/>
                  <a:pt x="4351771" y="555813"/>
                  <a:pt x="4127573" y="596927"/>
                </a:cubicBezTo>
                <a:cubicBezTo>
                  <a:pt x="3903375" y="638041"/>
                  <a:pt x="3759150" y="567491"/>
                  <a:pt x="3644058" y="596927"/>
                </a:cubicBezTo>
                <a:cubicBezTo>
                  <a:pt x="3528966" y="626363"/>
                  <a:pt x="3345616" y="565685"/>
                  <a:pt x="3054404" y="596927"/>
                </a:cubicBezTo>
                <a:cubicBezTo>
                  <a:pt x="2763192" y="628169"/>
                  <a:pt x="2836587" y="586003"/>
                  <a:pt x="2677026" y="596927"/>
                </a:cubicBezTo>
                <a:cubicBezTo>
                  <a:pt x="2517465" y="607851"/>
                  <a:pt x="2245600" y="574439"/>
                  <a:pt x="1981235" y="596927"/>
                </a:cubicBezTo>
                <a:cubicBezTo>
                  <a:pt x="1716870" y="619415"/>
                  <a:pt x="1504042" y="539133"/>
                  <a:pt x="1179307" y="596927"/>
                </a:cubicBezTo>
                <a:cubicBezTo>
                  <a:pt x="854572" y="654721"/>
                  <a:pt x="871086" y="551178"/>
                  <a:pt x="695791" y="596927"/>
                </a:cubicBezTo>
                <a:cubicBezTo>
                  <a:pt x="520496" y="642676"/>
                  <a:pt x="201942" y="531840"/>
                  <a:pt x="0" y="596927"/>
                </a:cubicBezTo>
                <a:cubicBezTo>
                  <a:pt x="-19845" y="501615"/>
                  <a:pt x="43680" y="345219"/>
                  <a:pt x="0" y="198976"/>
                </a:cubicBezTo>
                <a:close/>
              </a:path>
              <a:path w="11011711" h="795903" stroke="0" extrusionOk="0">
                <a:moveTo>
                  <a:pt x="0" y="198976"/>
                </a:moveTo>
                <a:cubicBezTo>
                  <a:pt x="220412" y="147444"/>
                  <a:pt x="345265" y="210974"/>
                  <a:pt x="483516" y="198976"/>
                </a:cubicBezTo>
                <a:cubicBezTo>
                  <a:pt x="621767" y="186978"/>
                  <a:pt x="675724" y="209515"/>
                  <a:pt x="754756" y="198976"/>
                </a:cubicBezTo>
                <a:cubicBezTo>
                  <a:pt x="833788" y="188437"/>
                  <a:pt x="1303069" y="209014"/>
                  <a:pt x="1556685" y="198976"/>
                </a:cubicBezTo>
                <a:cubicBezTo>
                  <a:pt x="1810301" y="188938"/>
                  <a:pt x="1864191" y="212756"/>
                  <a:pt x="2040201" y="198976"/>
                </a:cubicBezTo>
                <a:cubicBezTo>
                  <a:pt x="2216211" y="185196"/>
                  <a:pt x="2323703" y="212232"/>
                  <a:pt x="2523716" y="198976"/>
                </a:cubicBezTo>
                <a:cubicBezTo>
                  <a:pt x="2723729" y="185720"/>
                  <a:pt x="3147517" y="200082"/>
                  <a:pt x="3325645" y="198976"/>
                </a:cubicBezTo>
                <a:cubicBezTo>
                  <a:pt x="3503773" y="197870"/>
                  <a:pt x="3566162" y="211252"/>
                  <a:pt x="3703023" y="198976"/>
                </a:cubicBezTo>
                <a:cubicBezTo>
                  <a:pt x="3839884" y="186700"/>
                  <a:pt x="4213645" y="235671"/>
                  <a:pt x="4504951" y="198976"/>
                </a:cubicBezTo>
                <a:cubicBezTo>
                  <a:pt x="4796257" y="162281"/>
                  <a:pt x="4961661" y="256878"/>
                  <a:pt x="5306880" y="198976"/>
                </a:cubicBezTo>
                <a:cubicBezTo>
                  <a:pt x="5652099" y="141074"/>
                  <a:pt x="5640934" y="247862"/>
                  <a:pt x="5896533" y="198976"/>
                </a:cubicBezTo>
                <a:cubicBezTo>
                  <a:pt x="6152132" y="150090"/>
                  <a:pt x="6477003" y="277879"/>
                  <a:pt x="6698462" y="198976"/>
                </a:cubicBezTo>
                <a:cubicBezTo>
                  <a:pt x="6919921" y="120073"/>
                  <a:pt x="7083113" y="254999"/>
                  <a:pt x="7181978" y="198976"/>
                </a:cubicBezTo>
                <a:cubicBezTo>
                  <a:pt x="7280843" y="142953"/>
                  <a:pt x="7567430" y="211914"/>
                  <a:pt x="7665493" y="198976"/>
                </a:cubicBezTo>
                <a:cubicBezTo>
                  <a:pt x="7763557" y="186038"/>
                  <a:pt x="8142258" y="254187"/>
                  <a:pt x="8361284" y="198976"/>
                </a:cubicBezTo>
                <a:cubicBezTo>
                  <a:pt x="8580310" y="143765"/>
                  <a:pt x="8633464" y="243746"/>
                  <a:pt x="8844800" y="198976"/>
                </a:cubicBezTo>
                <a:cubicBezTo>
                  <a:pt x="9056136" y="154206"/>
                  <a:pt x="9379372" y="207204"/>
                  <a:pt x="9646729" y="198976"/>
                </a:cubicBezTo>
                <a:cubicBezTo>
                  <a:pt x="9914086" y="190748"/>
                  <a:pt x="10414652" y="271288"/>
                  <a:pt x="10613760" y="198976"/>
                </a:cubicBezTo>
                <a:cubicBezTo>
                  <a:pt x="10594042" y="106673"/>
                  <a:pt x="10632378" y="95510"/>
                  <a:pt x="10613760" y="0"/>
                </a:cubicBezTo>
                <a:cubicBezTo>
                  <a:pt x="10716989" y="73133"/>
                  <a:pt x="10852847" y="319330"/>
                  <a:pt x="11011711" y="397952"/>
                </a:cubicBezTo>
                <a:cubicBezTo>
                  <a:pt x="10913457" y="540103"/>
                  <a:pt x="10695502" y="668130"/>
                  <a:pt x="10613760" y="795903"/>
                </a:cubicBezTo>
                <a:cubicBezTo>
                  <a:pt x="10597089" y="704207"/>
                  <a:pt x="10614396" y="691589"/>
                  <a:pt x="10613760" y="596927"/>
                </a:cubicBezTo>
                <a:cubicBezTo>
                  <a:pt x="10519205" y="597324"/>
                  <a:pt x="10328477" y="590643"/>
                  <a:pt x="10236382" y="596927"/>
                </a:cubicBezTo>
                <a:cubicBezTo>
                  <a:pt x="10144287" y="603211"/>
                  <a:pt x="10067219" y="566724"/>
                  <a:pt x="9965141" y="596927"/>
                </a:cubicBezTo>
                <a:cubicBezTo>
                  <a:pt x="9863063" y="627130"/>
                  <a:pt x="9827934" y="580488"/>
                  <a:pt x="9693901" y="596927"/>
                </a:cubicBezTo>
                <a:cubicBezTo>
                  <a:pt x="9559868" y="613366"/>
                  <a:pt x="9388994" y="578778"/>
                  <a:pt x="9104247" y="596927"/>
                </a:cubicBezTo>
                <a:cubicBezTo>
                  <a:pt x="8819500" y="615076"/>
                  <a:pt x="8865111" y="572387"/>
                  <a:pt x="8726869" y="596927"/>
                </a:cubicBezTo>
                <a:cubicBezTo>
                  <a:pt x="8588627" y="621467"/>
                  <a:pt x="8355139" y="570250"/>
                  <a:pt x="8031078" y="596927"/>
                </a:cubicBezTo>
                <a:cubicBezTo>
                  <a:pt x="7707017" y="623604"/>
                  <a:pt x="7838933" y="569713"/>
                  <a:pt x="7653700" y="596927"/>
                </a:cubicBezTo>
                <a:cubicBezTo>
                  <a:pt x="7468467" y="624141"/>
                  <a:pt x="7207363" y="545144"/>
                  <a:pt x="6957909" y="596927"/>
                </a:cubicBezTo>
                <a:cubicBezTo>
                  <a:pt x="6708455" y="648710"/>
                  <a:pt x="6756088" y="571664"/>
                  <a:pt x="6686669" y="596927"/>
                </a:cubicBezTo>
                <a:cubicBezTo>
                  <a:pt x="6617250" y="622190"/>
                  <a:pt x="6189894" y="578938"/>
                  <a:pt x="5990878" y="596927"/>
                </a:cubicBezTo>
                <a:cubicBezTo>
                  <a:pt x="5791862" y="614916"/>
                  <a:pt x="5775882" y="589761"/>
                  <a:pt x="5613500" y="596927"/>
                </a:cubicBezTo>
                <a:cubicBezTo>
                  <a:pt x="5451118" y="604093"/>
                  <a:pt x="5419117" y="588616"/>
                  <a:pt x="5342259" y="596927"/>
                </a:cubicBezTo>
                <a:cubicBezTo>
                  <a:pt x="5265401" y="605238"/>
                  <a:pt x="5140883" y="569864"/>
                  <a:pt x="4964881" y="596927"/>
                </a:cubicBezTo>
                <a:cubicBezTo>
                  <a:pt x="4788879" y="623990"/>
                  <a:pt x="4561394" y="560966"/>
                  <a:pt x="4269090" y="596927"/>
                </a:cubicBezTo>
                <a:cubicBezTo>
                  <a:pt x="3976786" y="632888"/>
                  <a:pt x="4068870" y="556647"/>
                  <a:pt x="3891712" y="596927"/>
                </a:cubicBezTo>
                <a:cubicBezTo>
                  <a:pt x="3714554" y="637207"/>
                  <a:pt x="3753304" y="575876"/>
                  <a:pt x="3620471" y="596927"/>
                </a:cubicBezTo>
                <a:cubicBezTo>
                  <a:pt x="3487638" y="617978"/>
                  <a:pt x="3427763" y="560549"/>
                  <a:pt x="3243093" y="596927"/>
                </a:cubicBezTo>
                <a:cubicBezTo>
                  <a:pt x="3058423" y="633305"/>
                  <a:pt x="2925581" y="547157"/>
                  <a:pt x="2759578" y="596927"/>
                </a:cubicBezTo>
                <a:cubicBezTo>
                  <a:pt x="2593575" y="646697"/>
                  <a:pt x="2356416" y="579881"/>
                  <a:pt x="2169924" y="596927"/>
                </a:cubicBezTo>
                <a:cubicBezTo>
                  <a:pt x="1983432" y="613973"/>
                  <a:pt x="1907589" y="581030"/>
                  <a:pt x="1792546" y="596927"/>
                </a:cubicBezTo>
                <a:cubicBezTo>
                  <a:pt x="1677503" y="612824"/>
                  <a:pt x="1342058" y="539335"/>
                  <a:pt x="990618" y="596927"/>
                </a:cubicBezTo>
                <a:cubicBezTo>
                  <a:pt x="639178" y="654519"/>
                  <a:pt x="257262" y="583944"/>
                  <a:pt x="0" y="596927"/>
                </a:cubicBezTo>
                <a:cubicBezTo>
                  <a:pt x="-10212" y="409883"/>
                  <a:pt x="43409" y="345467"/>
                  <a:pt x="0" y="19897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 2015		           2017		          2020			2023</a:t>
            </a:r>
          </a:p>
        </p:txBody>
      </p:sp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2A0D52ED-775E-4F61-A1C0-BC27FD7B7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52" y="2458814"/>
            <a:ext cx="1509656" cy="15500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64100A-A3C4-42E8-8E11-1462683C44E4}"/>
              </a:ext>
            </a:extLst>
          </p:cNvPr>
          <p:cNvSpPr txBox="1"/>
          <p:nvPr/>
        </p:nvSpPr>
        <p:spPr>
          <a:xfrm rot="19056744">
            <a:off x="5948520" y="2367344"/>
            <a:ext cx="8322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NIRCA MkII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7796FBF-6DE2-481B-B2F7-BA4F22F5E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372" y="2577581"/>
            <a:ext cx="1958657" cy="13555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3ACD0D-3440-46B0-8155-5D570F1F6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709" y="2577581"/>
            <a:ext cx="1951367" cy="13555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261FCC0-0850-4EB8-B854-1D7FC9B3FBD0}"/>
              </a:ext>
            </a:extLst>
          </p:cNvPr>
          <p:cNvSpPr txBox="1"/>
          <p:nvPr/>
        </p:nvSpPr>
        <p:spPr>
          <a:xfrm rot="19056744">
            <a:off x="8440781" y="2299280"/>
            <a:ext cx="12202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NIRCA MkII</a:t>
            </a:r>
            <a:br>
              <a:rPr lang="en-US" sz="1100" dirty="0">
                <a:solidFill>
                  <a:srgbClr val="C00000"/>
                </a:solidFill>
              </a:rPr>
            </a:br>
            <a:r>
              <a:rPr lang="en-US" sz="1100" dirty="0">
                <a:solidFill>
                  <a:srgbClr val="C00000"/>
                </a:solidFill>
              </a:rPr>
              <a:t>Design iteration &amp;</a:t>
            </a:r>
            <a:br>
              <a:rPr lang="en-US" sz="1100" dirty="0">
                <a:solidFill>
                  <a:srgbClr val="C00000"/>
                </a:solidFill>
              </a:rPr>
            </a:br>
            <a:r>
              <a:rPr lang="en-US" sz="1100" dirty="0">
                <a:solidFill>
                  <a:srgbClr val="C00000"/>
                </a:solidFill>
              </a:rPr>
              <a:t>Qualification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92A31B-921A-469A-9703-7E201659237B}"/>
              </a:ext>
            </a:extLst>
          </p:cNvPr>
          <p:cNvSpPr txBox="1"/>
          <p:nvPr/>
        </p:nvSpPr>
        <p:spPr>
          <a:xfrm rot="19056744">
            <a:off x="763544" y="2367344"/>
            <a:ext cx="6495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NIRCA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7DA49A-6CA7-4A0A-BCA2-60BA69C62533}"/>
              </a:ext>
            </a:extLst>
          </p:cNvPr>
          <p:cNvSpPr txBox="1"/>
          <p:nvPr/>
        </p:nvSpPr>
        <p:spPr>
          <a:xfrm rot="19056744">
            <a:off x="3095556" y="2367346"/>
            <a:ext cx="7569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NIRCA 1.1</a:t>
            </a: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A01603-3CB0-43A6-805E-8AE4A496B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  <p:pic>
        <p:nvPicPr>
          <p:cNvPr id="28" name="Picture 27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63DDF699-235D-4980-AC90-DDF419F35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81744" y="4068456"/>
            <a:ext cx="1309127" cy="1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83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8E50-C08D-4482-B008-16F6FCA82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NIRCA –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DCEF1-CDA6-4B5F-8ED9-7E50BD184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Make qualification platform					Q4 2022</a:t>
            </a:r>
          </a:p>
          <a:p>
            <a:r>
              <a:rPr lang="en-US" sz="2400" dirty="0"/>
              <a:t>NIRCA MkII design iteration available			Q2 2023</a:t>
            </a:r>
          </a:p>
          <a:p>
            <a:r>
              <a:rPr lang="en-US" sz="2400" dirty="0"/>
              <a:t>Space qualified packaging					Q2 2023</a:t>
            </a:r>
          </a:p>
          <a:p>
            <a:r>
              <a:rPr lang="en-US" sz="2400" dirty="0"/>
              <a:t>Procure engineering models				Q2 2023</a:t>
            </a:r>
          </a:p>
          <a:p>
            <a:pPr lvl="1"/>
            <a:r>
              <a:rPr lang="en-US" sz="2000" dirty="0"/>
              <a:t>Available for customers too</a:t>
            </a:r>
          </a:p>
          <a:p>
            <a:r>
              <a:rPr lang="en-US" sz="2400" dirty="0"/>
              <a:t>Radiation testing for qualification				Q3 2023</a:t>
            </a:r>
          </a:p>
          <a:p>
            <a:r>
              <a:rPr lang="en-US" sz="2400" dirty="0"/>
              <a:t>Space qualification 						Q1 2024</a:t>
            </a:r>
          </a:p>
          <a:p>
            <a:pPr lvl="1"/>
            <a:r>
              <a:rPr lang="en-US" sz="2000" dirty="0"/>
              <a:t>Flight models will be available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9CE0C-EFBC-43D8-8004-F159E0BFB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7C2A1-0F82-4949-AE2F-B74B5D93C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990C-A497-4D8C-AE09-FF6275913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F3A79A-D9D7-4FDF-B71C-7A1F71A12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F5590C-3EBE-4626-8F7F-99156198F589}"/>
              </a:ext>
            </a:extLst>
          </p:cNvPr>
          <p:cNvSpPr txBox="1"/>
          <p:nvPr/>
        </p:nvSpPr>
        <p:spPr>
          <a:xfrm>
            <a:off x="0" y="5408636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C00000"/>
                </a:solidFill>
              </a:rPr>
              <a:t>Collaborate with users!</a:t>
            </a:r>
          </a:p>
        </p:txBody>
      </p:sp>
    </p:spTree>
    <p:extLst>
      <p:ext uri="{BB962C8B-B14F-4D97-AF65-F5344CB8AC3E}">
        <p14:creationId xmlns:p14="http://schemas.microsoft.com/office/powerpoint/2010/main" val="2055911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11CC7-BE93-430D-8E2F-95D1CE8B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3B2A8-5F16-437C-ADBE-3504154D1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Manager - Amir Hasanbegovic: </a:t>
            </a:r>
            <a:r>
              <a:rPr lang="en-US" dirty="0">
                <a:hlinkClick r:id="rId2"/>
              </a:rPr>
              <a:t>amir.hasanbegovic@ideas.no</a:t>
            </a:r>
            <a:endParaRPr lang="en-US" dirty="0"/>
          </a:p>
          <a:p>
            <a:r>
              <a:rPr lang="en-US" dirty="0"/>
              <a:t>Presenter - Torbjørn Østmoe: </a:t>
            </a:r>
            <a:r>
              <a:rPr lang="en-US" dirty="0">
                <a:hlinkClick r:id="rId3"/>
              </a:rPr>
              <a:t>torbjorn.ostmoe@ideas.no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4542E-64B6-4FF1-AD3F-EDF2B488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60F15-8CA9-469C-B0BF-694AB668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99E78-6C5D-41D3-876C-EFBB47042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A7F187-E47B-40A4-A930-9768CFDDB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CCBEBEE-DEA0-F328-F533-AB338F7777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6215329"/>
              </p:ext>
            </p:extLst>
          </p:nvPr>
        </p:nvGraphicFramePr>
        <p:xfrm>
          <a:off x="2484014" y="3369691"/>
          <a:ext cx="7223972" cy="2173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1419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C89E9-EEED-48B5-8385-E53974D9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DEBC2-F68C-416D-87B0-B9B034605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4FE23-7BB2-4132-9F3F-C67CD5CE3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7ED2A3-4C06-4D98-B9AF-9A93E0967076}"/>
              </a:ext>
            </a:extLst>
          </p:cNvPr>
          <p:cNvSpPr txBox="1"/>
          <p:nvPr/>
        </p:nvSpPr>
        <p:spPr>
          <a:xfrm>
            <a:off x="1389888" y="2569387"/>
            <a:ext cx="94122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NIRCA MkII provides A/D conversion and control for IR sensors using a single IC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7CB4BA-5F43-2602-F851-29A8E184F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19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323B6E-F34D-9D72-F09B-26B0E0BCC822}"/>
              </a:ext>
            </a:extLst>
          </p:cNvPr>
          <p:cNvSpPr/>
          <p:nvPr/>
        </p:nvSpPr>
        <p:spPr>
          <a:xfrm>
            <a:off x="7237336" y="2794696"/>
            <a:ext cx="3149201" cy="18086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C8230AEC-2760-3D77-F29E-93621B368BF1}"/>
              </a:ext>
            </a:extLst>
          </p:cNvPr>
          <p:cNvSpPr/>
          <p:nvPr/>
        </p:nvSpPr>
        <p:spPr>
          <a:xfrm>
            <a:off x="1404499" y="2634611"/>
            <a:ext cx="2080260" cy="263118"/>
          </a:xfrm>
          <a:prstGeom prst="downArrow">
            <a:avLst>
              <a:gd name="adj1" fmla="val 68315"/>
              <a:gd name="adj2" fmla="val 5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39E46B0-3A08-D12C-2D32-1FE029935D28}"/>
              </a:ext>
            </a:extLst>
          </p:cNvPr>
          <p:cNvSpPr/>
          <p:nvPr/>
        </p:nvSpPr>
        <p:spPr>
          <a:xfrm>
            <a:off x="6250960" y="3524293"/>
            <a:ext cx="915300" cy="4431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Flex cable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59C40-5652-4797-B70B-00023F5A1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system using NIRCA MkII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CF74-CA4F-4C71-9631-E85780CE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F0244-8B93-4BE7-97A4-A3C86BFEF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81AE8-FB12-4432-96EB-1187D686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EF770-2F71-4B96-9878-0993076B2E16}"/>
              </a:ext>
            </a:extLst>
          </p:cNvPr>
          <p:cNvSpPr txBox="1"/>
          <p:nvPr/>
        </p:nvSpPr>
        <p:spPr>
          <a:xfrm>
            <a:off x="1139300" y="3701615"/>
            <a:ext cx="2583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HgCdTe/</a:t>
            </a:r>
            <a:r>
              <a:rPr lang="en-US" dirty="0" err="1"/>
              <a:t>InGaAs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E30A2A-5D10-4612-B4AD-B0977B5DDC86}"/>
              </a:ext>
            </a:extLst>
          </p:cNvPr>
          <p:cNvGrpSpPr/>
          <p:nvPr/>
        </p:nvGrpSpPr>
        <p:grpSpPr>
          <a:xfrm>
            <a:off x="1299607" y="4559081"/>
            <a:ext cx="2209797" cy="288228"/>
            <a:chOff x="8993342" y="2281204"/>
            <a:chExt cx="1036320" cy="1104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076AF1-0D04-4AEC-AAFA-197ED6D536A5}"/>
                </a:ext>
              </a:extLst>
            </p:cNvPr>
            <p:cNvSpPr/>
            <p:nvPr/>
          </p:nvSpPr>
          <p:spPr>
            <a:xfrm>
              <a:off x="8993342" y="2330734"/>
              <a:ext cx="1036320" cy="6096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6439460-4435-4847-BBE1-AE76AF0A6766}"/>
                </a:ext>
              </a:extLst>
            </p:cNvPr>
            <p:cNvGrpSpPr/>
            <p:nvPr/>
          </p:nvGrpSpPr>
          <p:grpSpPr>
            <a:xfrm>
              <a:off x="9060652" y="2281204"/>
              <a:ext cx="59055" cy="49530"/>
              <a:chOff x="5713095" y="2480310"/>
              <a:chExt cx="59055" cy="49530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72C054F-A8FA-4AF2-8099-6CCCAF3F35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3095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3CC67AC-9981-4652-902A-CF8BCC1FB8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2150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DF70FB9-A7F8-48EB-B56E-43E80308B06F}"/>
                  </a:ext>
                </a:extLst>
              </p:cNvPr>
              <p:cNvCxnSpPr/>
              <p:nvPr/>
            </p:nvCxnSpPr>
            <p:spPr>
              <a:xfrm>
                <a:off x="5713095" y="2480310"/>
                <a:ext cx="5905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CAC857-9101-47E9-BC58-55B64BE5B999}"/>
                </a:ext>
              </a:extLst>
            </p:cNvPr>
            <p:cNvGrpSpPr/>
            <p:nvPr/>
          </p:nvGrpSpPr>
          <p:grpSpPr>
            <a:xfrm>
              <a:off x="9178761" y="2281204"/>
              <a:ext cx="59055" cy="49530"/>
              <a:chOff x="5713095" y="2480310"/>
              <a:chExt cx="59055" cy="4953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2FCBD62-DEB7-40A6-9FCC-A68BAAAAF1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3095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A82B09D-756D-4087-8EEF-4A0D4281B8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2150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D744505-2E6A-4FB2-B167-E515D6147525}"/>
                  </a:ext>
                </a:extLst>
              </p:cNvPr>
              <p:cNvCxnSpPr/>
              <p:nvPr/>
            </p:nvCxnSpPr>
            <p:spPr>
              <a:xfrm>
                <a:off x="5713095" y="2480310"/>
                <a:ext cx="5905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8B191EB-6400-42B7-8B6E-FDB922D82DFD}"/>
                </a:ext>
              </a:extLst>
            </p:cNvPr>
            <p:cNvGrpSpPr/>
            <p:nvPr/>
          </p:nvGrpSpPr>
          <p:grpSpPr>
            <a:xfrm>
              <a:off x="9296870" y="2281204"/>
              <a:ext cx="59055" cy="49530"/>
              <a:chOff x="5713095" y="2480310"/>
              <a:chExt cx="59055" cy="4953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351DF56-56EA-4A7C-A5E0-AB676C262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3095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81BB56F-4AFE-4467-9DD4-D1D19E9B4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2150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11D30C6-2DC7-4D67-880B-C5C2D4A655A3}"/>
                  </a:ext>
                </a:extLst>
              </p:cNvPr>
              <p:cNvCxnSpPr/>
              <p:nvPr/>
            </p:nvCxnSpPr>
            <p:spPr>
              <a:xfrm>
                <a:off x="5713095" y="2480310"/>
                <a:ext cx="5905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319B8CC-71CA-4AF9-94C5-7A441C2BD966}"/>
                </a:ext>
              </a:extLst>
            </p:cNvPr>
            <p:cNvGrpSpPr/>
            <p:nvPr/>
          </p:nvGrpSpPr>
          <p:grpSpPr>
            <a:xfrm>
              <a:off x="9414979" y="2281204"/>
              <a:ext cx="59055" cy="49530"/>
              <a:chOff x="5713095" y="2480310"/>
              <a:chExt cx="59055" cy="4953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5EAA415-C3ED-4102-89E4-EFEB5B0D7A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3095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ECBCFDC-ECE4-4557-A6E2-BF4815E6E4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2150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D63353B-FA57-4588-8387-EC72620E7D7B}"/>
                  </a:ext>
                </a:extLst>
              </p:cNvPr>
              <p:cNvCxnSpPr/>
              <p:nvPr/>
            </p:nvCxnSpPr>
            <p:spPr>
              <a:xfrm>
                <a:off x="5713095" y="2480310"/>
                <a:ext cx="5905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F77EA7B-50C0-419A-A45D-9F6E283F34FE}"/>
                </a:ext>
              </a:extLst>
            </p:cNvPr>
            <p:cNvGrpSpPr/>
            <p:nvPr/>
          </p:nvGrpSpPr>
          <p:grpSpPr>
            <a:xfrm>
              <a:off x="9533088" y="2281204"/>
              <a:ext cx="59055" cy="49530"/>
              <a:chOff x="5713095" y="2480310"/>
              <a:chExt cx="59055" cy="4953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331C85F-D89C-46C3-BD5E-E6A42415E8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3095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3624A9E-7065-46D2-B47F-6C27D7D386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2150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CDD37F8-2118-4012-B58D-B66438ED0E55}"/>
                  </a:ext>
                </a:extLst>
              </p:cNvPr>
              <p:cNvCxnSpPr/>
              <p:nvPr/>
            </p:nvCxnSpPr>
            <p:spPr>
              <a:xfrm>
                <a:off x="5713095" y="2480310"/>
                <a:ext cx="5905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D488A13-5BC3-418D-AF19-0C9BC2DDF434}"/>
                </a:ext>
              </a:extLst>
            </p:cNvPr>
            <p:cNvGrpSpPr/>
            <p:nvPr/>
          </p:nvGrpSpPr>
          <p:grpSpPr>
            <a:xfrm>
              <a:off x="9652783" y="2281204"/>
              <a:ext cx="59055" cy="49530"/>
              <a:chOff x="5713095" y="2480310"/>
              <a:chExt cx="59055" cy="4953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8C9574C-A0DB-4689-8F2E-7A232326E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3095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668BADF-3FCB-4A6C-BC07-B6CCC0CF2A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2150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E8D9934-CFC4-418E-8471-5FA15F149B88}"/>
                  </a:ext>
                </a:extLst>
              </p:cNvPr>
              <p:cNvCxnSpPr/>
              <p:nvPr/>
            </p:nvCxnSpPr>
            <p:spPr>
              <a:xfrm>
                <a:off x="5713095" y="2480310"/>
                <a:ext cx="5905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7BE765F-9133-43A6-B117-B0C7B17241D2}"/>
                </a:ext>
              </a:extLst>
            </p:cNvPr>
            <p:cNvGrpSpPr/>
            <p:nvPr/>
          </p:nvGrpSpPr>
          <p:grpSpPr>
            <a:xfrm>
              <a:off x="9770892" y="2281204"/>
              <a:ext cx="59055" cy="49530"/>
              <a:chOff x="5713095" y="2480310"/>
              <a:chExt cx="59055" cy="4953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371BEEB-E702-4963-9E2F-BC981919A4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3095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8E7207D-FD66-42CE-98C5-9F4F6393C5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2150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0CD9649-E0AF-411D-B039-102FAEBACEE7}"/>
                  </a:ext>
                </a:extLst>
              </p:cNvPr>
              <p:cNvCxnSpPr/>
              <p:nvPr/>
            </p:nvCxnSpPr>
            <p:spPr>
              <a:xfrm>
                <a:off x="5713095" y="2480310"/>
                <a:ext cx="5905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9A75292-975E-48AE-B951-04B7E37ABC27}"/>
                </a:ext>
              </a:extLst>
            </p:cNvPr>
            <p:cNvGrpSpPr/>
            <p:nvPr/>
          </p:nvGrpSpPr>
          <p:grpSpPr>
            <a:xfrm>
              <a:off x="9889001" y="2281204"/>
              <a:ext cx="59055" cy="49530"/>
              <a:chOff x="5713095" y="2480310"/>
              <a:chExt cx="59055" cy="4953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273F796-C452-475E-BF05-20624A868D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3095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527CD50-27AE-42A4-9DDD-02BDB191DB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2150" y="2480310"/>
                <a:ext cx="0" cy="49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3433C53-6B8E-43B5-8612-E3D694541068}"/>
                  </a:ext>
                </a:extLst>
              </p:cNvPr>
              <p:cNvCxnSpPr/>
              <p:nvPr/>
            </p:nvCxnSpPr>
            <p:spPr>
              <a:xfrm>
                <a:off x="5713095" y="2480310"/>
                <a:ext cx="5905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F598437-24DD-42DF-8D5D-4FDCB6F0C1DD}"/>
              </a:ext>
            </a:extLst>
          </p:cNvPr>
          <p:cNvGrpSpPr/>
          <p:nvPr/>
        </p:nvGrpSpPr>
        <p:grpSpPr>
          <a:xfrm>
            <a:off x="1326053" y="3338325"/>
            <a:ext cx="2209799" cy="316361"/>
            <a:chOff x="4725839" y="2284149"/>
            <a:chExt cx="1036320" cy="9907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8C3D7B2-1C9A-4EB3-A992-49D37428A306}"/>
                </a:ext>
              </a:extLst>
            </p:cNvPr>
            <p:cNvSpPr/>
            <p:nvPr/>
          </p:nvSpPr>
          <p:spPr>
            <a:xfrm>
              <a:off x="4725839" y="2322263"/>
              <a:ext cx="1036320" cy="6096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52BA171-E59B-4E1E-AE87-CAF92556C1C7}"/>
                </a:ext>
              </a:extLst>
            </p:cNvPr>
            <p:cNvSpPr/>
            <p:nvPr/>
          </p:nvSpPr>
          <p:spPr>
            <a:xfrm>
              <a:off x="4725839" y="2284149"/>
              <a:ext cx="1036319" cy="457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7B0D8AB-3126-45C9-8B1B-962F5091A4A2}"/>
              </a:ext>
            </a:extLst>
          </p:cNvPr>
          <p:cNvSpPr txBox="1"/>
          <p:nvPr/>
        </p:nvSpPr>
        <p:spPr>
          <a:xfrm>
            <a:off x="828968" y="4577369"/>
            <a:ext cx="2865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en-US" dirty="0"/>
          </a:p>
          <a:p>
            <a:pPr lvl="1"/>
            <a:r>
              <a:rPr lang="en-US" dirty="0"/>
              <a:t>Microbolometer array</a:t>
            </a:r>
          </a:p>
        </p:txBody>
      </p:sp>
      <p:pic>
        <p:nvPicPr>
          <p:cNvPr id="47" name="Picture 4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B8F52BE-9E62-4F20-21F3-AC0F05316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184731-F5C0-2621-7070-4109FC10C92D}"/>
              </a:ext>
            </a:extLst>
          </p:cNvPr>
          <p:cNvSpPr/>
          <p:nvPr/>
        </p:nvSpPr>
        <p:spPr>
          <a:xfrm>
            <a:off x="4804061" y="2984485"/>
            <a:ext cx="1379220" cy="140208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Sensor:</a:t>
            </a:r>
            <a:br>
              <a:rPr lang="en-US" dirty="0"/>
            </a:br>
            <a:r>
              <a:rPr lang="en-US" dirty="0"/>
              <a:t>FPA + ROIC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3ACFFF8-1D57-8C73-C16E-2BB7F892C541}"/>
              </a:ext>
            </a:extLst>
          </p:cNvPr>
          <p:cNvSpPr/>
          <p:nvPr/>
        </p:nvSpPr>
        <p:spPr>
          <a:xfrm>
            <a:off x="7403469" y="2991217"/>
            <a:ext cx="1379220" cy="14020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NIRCA MkII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5EF890-4F96-3756-F71E-9D2850E5C172}"/>
              </a:ext>
            </a:extLst>
          </p:cNvPr>
          <p:cNvSpPr/>
          <p:nvPr/>
        </p:nvSpPr>
        <p:spPr>
          <a:xfrm>
            <a:off x="8865945" y="2991217"/>
            <a:ext cx="1379220" cy="14020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Master Controller</a:t>
            </a:r>
            <a:br>
              <a:rPr lang="en-US" dirty="0"/>
            </a:br>
            <a:r>
              <a:rPr lang="en-US" dirty="0"/>
              <a:t>(FPGA)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4DE7C4B-7200-15A8-D215-698DBE07D978}"/>
              </a:ext>
            </a:extLst>
          </p:cNvPr>
          <p:cNvSpPr/>
          <p:nvPr/>
        </p:nvSpPr>
        <p:spPr>
          <a:xfrm>
            <a:off x="7166260" y="3463631"/>
            <a:ext cx="60961" cy="57241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8F03F69-D652-1305-4AF8-3E606B2BCB33}"/>
              </a:ext>
            </a:extLst>
          </p:cNvPr>
          <p:cNvSpPr/>
          <p:nvPr/>
        </p:nvSpPr>
        <p:spPr>
          <a:xfrm>
            <a:off x="6189999" y="3463631"/>
            <a:ext cx="60961" cy="57241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E5807E1-FB71-9D72-D234-829D201366D5}"/>
              </a:ext>
            </a:extLst>
          </p:cNvPr>
          <p:cNvSpPr/>
          <p:nvPr/>
        </p:nvSpPr>
        <p:spPr>
          <a:xfrm>
            <a:off x="1525593" y="2374948"/>
            <a:ext cx="1838073" cy="32283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Sensor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74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970993-F3CF-40CB-9B65-501C6AB03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020" y="1647415"/>
            <a:ext cx="4787331" cy="15743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NIRCA MkII Applications</a:t>
            </a: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9456821-26B9-4181-B181-305FB820D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9641" y="2134209"/>
            <a:ext cx="4840399" cy="429045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80" name="Freeform: Shape 79">
            <a:extLst>
              <a:ext uri="{FF2B5EF4-FFF2-40B4-BE49-F238E27FC236}">
                <a16:creationId xmlns:a16="http://schemas.microsoft.com/office/drawing/2014/main" id="{0035D6FE-7FA2-4D67-8767-6F7E98AB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0608" y="421767"/>
            <a:ext cx="2847251" cy="2523756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AB882-123F-45EB-B3FB-5D2838E12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2424" y="384048"/>
            <a:ext cx="12367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2022-06-01</a:t>
            </a:r>
          </a:p>
        </p:txBody>
      </p:sp>
      <p:sp useBgFill="1">
        <p:nvSpPr>
          <p:cNvPr id="82" name="Freeform: Shape 81">
            <a:extLst>
              <a:ext uri="{FF2B5EF4-FFF2-40B4-BE49-F238E27FC236}">
                <a16:creationId xmlns:a16="http://schemas.microsoft.com/office/drawing/2014/main" id="{0381C401-8AFE-4396-B195-C21EA1C7F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8854" y="4490695"/>
            <a:ext cx="2071275" cy="1835943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A3933F8-88D1-40AE-A88D-7FDBD9940EF7}"/>
              </a:ext>
            </a:extLst>
          </p:cNvPr>
          <p:cNvSpPr txBox="1">
            <a:spLocks/>
          </p:cNvSpPr>
          <p:nvPr/>
        </p:nvSpPr>
        <p:spPr>
          <a:xfrm>
            <a:off x="948020" y="3477660"/>
            <a:ext cx="4193655" cy="2927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Earth observation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Astrophysics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Terrestrial</a:t>
            </a:r>
          </a:p>
        </p:txBody>
      </p:sp>
      <p:pic>
        <p:nvPicPr>
          <p:cNvPr id="13" name="Graphic 12" descr="Satellite outline">
            <a:extLst>
              <a:ext uri="{FF2B5EF4-FFF2-40B4-BE49-F238E27FC236}">
                <a16:creationId xmlns:a16="http://schemas.microsoft.com/office/drawing/2014/main" id="{B621DC68-E4C6-4498-A9DA-45AF5FC89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4779" y="818466"/>
            <a:ext cx="1770343" cy="177034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EC74A-8BCE-4034-9C3C-8E6A8CDE6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199" y="6126480"/>
            <a:ext cx="39557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10D16-1381-44B0-AFCF-098E9ABE8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C2371B7-9FEC-4DC4-9620-21DF139BE3C2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02E757D-0907-494E-8952-E99925A98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  <p:pic>
        <p:nvPicPr>
          <p:cNvPr id="11" name="Graphic 10" descr="Solar system with solid fill">
            <a:extLst>
              <a:ext uri="{FF2B5EF4-FFF2-40B4-BE49-F238E27FC236}">
                <a16:creationId xmlns:a16="http://schemas.microsoft.com/office/drawing/2014/main" id="{181A837E-2346-478F-B8CF-3EB5A2233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0531" y="4613295"/>
            <a:ext cx="1590742" cy="1590742"/>
          </a:xfrm>
          <a:prstGeom prst="rect">
            <a:avLst/>
          </a:prstGeom>
        </p:spPr>
      </p:pic>
      <p:pic>
        <p:nvPicPr>
          <p:cNvPr id="12" name="Graphic 11" descr="Earth globe: Africa and Europe with solid fill">
            <a:extLst>
              <a:ext uri="{FF2B5EF4-FFF2-40B4-BE49-F238E27FC236}">
                <a16:creationId xmlns:a16="http://schemas.microsoft.com/office/drawing/2014/main" id="{2F9EA2DE-28F8-4CE9-A278-C149E5363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0306" y="2985508"/>
            <a:ext cx="2707531" cy="270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7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8EFB-E086-4CA8-B15F-FFDFFD437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NIRCA MkII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F0F3B-FC93-4FC8-92D8-65B982372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55453-4EC6-4C87-A3F1-69ED936C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428CB-402F-4EC8-B701-552F27CF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9C497E3-EC83-4A64-AE15-5FC1F6D9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65" y="1580369"/>
            <a:ext cx="3718870" cy="381848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627619-611C-4F05-9211-4AA1A59F6610}"/>
              </a:ext>
            </a:extLst>
          </p:cNvPr>
          <p:cNvSpPr txBox="1">
            <a:spLocks/>
          </p:cNvSpPr>
          <p:nvPr/>
        </p:nvSpPr>
        <p:spPr>
          <a:xfrm>
            <a:off x="838200" y="1459149"/>
            <a:ext cx="10515600" cy="1697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D45B655-5E74-45CB-ABF2-A436B8ECB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854" y="1690688"/>
            <a:ext cx="6199698" cy="4351338"/>
          </a:xfrm>
        </p:spPr>
        <p:txBody>
          <a:bodyPr>
            <a:normAutofit/>
          </a:bodyPr>
          <a:lstStyle/>
          <a:p>
            <a:r>
              <a:rPr lang="en-US" dirty="0"/>
              <a:t>Reduce </a:t>
            </a:r>
            <a:r>
              <a:rPr lang="en-US" dirty="0" err="1"/>
              <a:t>SWaP</a:t>
            </a:r>
            <a:endParaRPr lang="en-US" dirty="0"/>
          </a:p>
          <a:p>
            <a:pPr lvl="1"/>
            <a:r>
              <a:rPr lang="en-US" dirty="0"/>
              <a:t>NIRCA MkII bare die area: 1 cm</a:t>
            </a:r>
            <a:r>
              <a:rPr lang="en-US" baseline="30000" dirty="0"/>
              <a:t>2 </a:t>
            </a:r>
          </a:p>
          <a:p>
            <a:pPr lvl="1"/>
            <a:r>
              <a:rPr lang="en-US" dirty="0"/>
              <a:t>Power consumption &lt;  2 W </a:t>
            </a:r>
          </a:p>
          <a:p>
            <a:pPr lvl="1"/>
            <a:r>
              <a:rPr lang="en-US" dirty="0"/>
              <a:t>This reduces costs</a:t>
            </a:r>
            <a:endParaRPr lang="en-US" baseline="30000" dirty="0"/>
          </a:p>
          <a:p>
            <a:r>
              <a:rPr lang="en-US" dirty="0"/>
              <a:t>Withstands harsh environments</a:t>
            </a:r>
          </a:p>
          <a:p>
            <a:pPr lvl="1"/>
            <a:r>
              <a:rPr lang="en-US" dirty="0"/>
              <a:t>Radiation hardness (SEE/TID) </a:t>
            </a:r>
          </a:p>
          <a:p>
            <a:pPr lvl="1"/>
            <a:r>
              <a:rPr lang="en-US" dirty="0"/>
              <a:t>Operating temperature -40</a:t>
            </a:r>
            <a:r>
              <a:rPr lang="en-US" baseline="30000" dirty="0"/>
              <a:t>o</a:t>
            </a:r>
            <a:r>
              <a:rPr lang="en-US" dirty="0"/>
              <a:t>C to +85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84135D7-4D1A-422F-8ABB-AE986C442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  <p:sp>
        <p:nvSpPr>
          <p:cNvPr id="21" name="Right Brace 20">
            <a:extLst>
              <a:ext uri="{FF2B5EF4-FFF2-40B4-BE49-F238E27FC236}">
                <a16:creationId xmlns:a16="http://schemas.microsoft.com/office/drawing/2014/main" id="{D5956A7B-B17F-92DC-9766-E7839D52C5D9}"/>
              </a:ext>
            </a:extLst>
          </p:cNvPr>
          <p:cNvSpPr/>
          <p:nvPr/>
        </p:nvSpPr>
        <p:spPr>
          <a:xfrm>
            <a:off x="10486443" y="1719274"/>
            <a:ext cx="219456" cy="34625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09FCCCAE-CFB8-81C0-2166-F0F8D6DFD215}"/>
              </a:ext>
            </a:extLst>
          </p:cNvPr>
          <p:cNvSpPr/>
          <p:nvPr/>
        </p:nvSpPr>
        <p:spPr>
          <a:xfrm rot="5400000">
            <a:off x="8499272" y="3549995"/>
            <a:ext cx="219456" cy="397434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2F5717-F60C-8120-0D49-D286A16337E0}"/>
              </a:ext>
            </a:extLst>
          </p:cNvPr>
          <p:cNvSpPr txBox="1"/>
          <p:nvPr/>
        </p:nvSpPr>
        <p:spPr>
          <a:xfrm>
            <a:off x="8521505" y="5523197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AF5F6-ED81-E69D-7DD6-A4FC698C3C5A}"/>
              </a:ext>
            </a:extLst>
          </p:cNvPr>
          <p:cNvSpPr txBox="1"/>
          <p:nvPr/>
        </p:nvSpPr>
        <p:spPr>
          <a:xfrm>
            <a:off x="10553089" y="3402597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cm</a:t>
            </a:r>
          </a:p>
        </p:txBody>
      </p:sp>
    </p:spTree>
    <p:extLst>
      <p:ext uri="{BB962C8B-B14F-4D97-AF65-F5344CB8AC3E}">
        <p14:creationId xmlns:p14="http://schemas.microsoft.com/office/powerpoint/2010/main" val="2576286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3A10C-3BA7-146F-0468-45B153B68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NIRCA MkII in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E36E7-1819-A308-019E-BAA5B242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CEBA8-C5BC-6EDE-3B08-4DE5E3C3D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C6B9A-871F-B26E-9FBC-82C6DC26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15AA6B-F90B-3B62-8A0B-D87912F8CB95}"/>
              </a:ext>
            </a:extLst>
          </p:cNvPr>
          <p:cNvSpPr/>
          <p:nvPr/>
        </p:nvSpPr>
        <p:spPr>
          <a:xfrm>
            <a:off x="9411426" y="2084163"/>
            <a:ext cx="1939591" cy="366368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16BE5AA-A859-159A-6E05-9012617A945D}"/>
              </a:ext>
            </a:extLst>
          </p:cNvPr>
          <p:cNvSpPr/>
          <p:nvPr/>
        </p:nvSpPr>
        <p:spPr>
          <a:xfrm>
            <a:off x="9557173" y="4708870"/>
            <a:ext cx="1711402" cy="5855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Ethernet / </a:t>
            </a:r>
            <a:r>
              <a:rPr lang="en-US" sz="1600" dirty="0" err="1">
                <a:solidFill>
                  <a:schemeClr val="tx1"/>
                </a:solidFill>
              </a:rPr>
              <a:t>CameraLink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40D27D6-BDC6-8651-55B0-7699283ED68F}"/>
              </a:ext>
            </a:extLst>
          </p:cNvPr>
          <p:cNvSpPr/>
          <p:nvPr/>
        </p:nvSpPr>
        <p:spPr>
          <a:xfrm>
            <a:off x="9557779" y="3698551"/>
            <a:ext cx="1660277" cy="4810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IDEAS RX IP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BBB500E-3CA4-ADD5-214C-9EAC99825B38}"/>
              </a:ext>
            </a:extLst>
          </p:cNvPr>
          <p:cNvSpPr/>
          <p:nvPr/>
        </p:nvSpPr>
        <p:spPr>
          <a:xfrm>
            <a:off x="9451870" y="1881514"/>
            <a:ext cx="1852350" cy="41005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FPGA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EB99C9-D82F-4F0E-F7BE-4BCC43CF63A0}"/>
              </a:ext>
            </a:extLst>
          </p:cNvPr>
          <p:cNvSpPr/>
          <p:nvPr/>
        </p:nvSpPr>
        <p:spPr>
          <a:xfrm>
            <a:off x="795177" y="2084163"/>
            <a:ext cx="2036774" cy="366368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2378CC2-95FD-E49B-9138-6D9CB1CBA0D4}"/>
              </a:ext>
            </a:extLst>
          </p:cNvPr>
          <p:cNvSpPr/>
          <p:nvPr/>
        </p:nvSpPr>
        <p:spPr>
          <a:xfrm>
            <a:off x="954004" y="4319455"/>
            <a:ext cx="1707441" cy="6689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Pixel array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7624097-9763-4F7B-3BBC-9A9CE806AE73}"/>
              </a:ext>
            </a:extLst>
          </p:cNvPr>
          <p:cNvSpPr/>
          <p:nvPr/>
        </p:nvSpPr>
        <p:spPr>
          <a:xfrm>
            <a:off x="890865" y="5237772"/>
            <a:ext cx="1821149" cy="4104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Analog out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3706E3-A86F-A6A0-77A2-1377FFF605EF}"/>
              </a:ext>
            </a:extLst>
          </p:cNvPr>
          <p:cNvSpPr/>
          <p:nvPr/>
        </p:nvSpPr>
        <p:spPr>
          <a:xfrm>
            <a:off x="835142" y="1888705"/>
            <a:ext cx="1945161" cy="41048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Sensor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2986C8C-CD5B-B75C-7342-F414F71F2CB2}"/>
              </a:ext>
            </a:extLst>
          </p:cNvPr>
          <p:cNvSpPr/>
          <p:nvPr/>
        </p:nvSpPr>
        <p:spPr>
          <a:xfrm>
            <a:off x="890196" y="3047585"/>
            <a:ext cx="1821387" cy="2785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SPI / Serial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17D84B63-24CD-D10B-8EAF-AB6FA16E9883}"/>
              </a:ext>
            </a:extLst>
          </p:cNvPr>
          <p:cNvSpPr/>
          <p:nvPr/>
        </p:nvSpPr>
        <p:spPr>
          <a:xfrm>
            <a:off x="9576505" y="4345197"/>
            <a:ext cx="1661491" cy="2730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Store images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CE37D36-2BF9-3068-56D7-904043BF741F}"/>
              </a:ext>
            </a:extLst>
          </p:cNvPr>
          <p:cNvSpPr/>
          <p:nvPr/>
        </p:nvSpPr>
        <p:spPr>
          <a:xfrm>
            <a:off x="9566942" y="2386857"/>
            <a:ext cx="661014" cy="3453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SPI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F88591-28C9-6A35-9902-F4CBE4B4D308}"/>
              </a:ext>
            </a:extLst>
          </p:cNvPr>
          <p:cNvSpPr/>
          <p:nvPr/>
        </p:nvSpPr>
        <p:spPr>
          <a:xfrm>
            <a:off x="897030" y="2716087"/>
            <a:ext cx="1821387" cy="2785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Control (RST, INT,…)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E77BD87-8271-C477-825B-81D176331A69}"/>
              </a:ext>
            </a:extLst>
          </p:cNvPr>
          <p:cNvSpPr/>
          <p:nvPr/>
        </p:nvSpPr>
        <p:spPr>
          <a:xfrm>
            <a:off x="897030" y="3380764"/>
            <a:ext cx="1821387" cy="2785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Status (FV, LV, ERR) 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04E1A3A-5616-82EE-16A4-8E6F6C9DC257}"/>
              </a:ext>
            </a:extLst>
          </p:cNvPr>
          <p:cNvSpPr/>
          <p:nvPr/>
        </p:nvSpPr>
        <p:spPr>
          <a:xfrm>
            <a:off x="890196" y="2382908"/>
            <a:ext cx="1821387" cy="2785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Sensor clock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E182C55-5AC4-6795-E838-94099AF37484}"/>
              </a:ext>
            </a:extLst>
          </p:cNvPr>
          <p:cNvSpPr/>
          <p:nvPr/>
        </p:nvSpPr>
        <p:spPr>
          <a:xfrm>
            <a:off x="5094020" y="2084162"/>
            <a:ext cx="2036774" cy="36636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6147F10-762E-82BC-CAFB-C21D7877A5E1}"/>
              </a:ext>
            </a:extLst>
          </p:cNvPr>
          <p:cNvSpPr/>
          <p:nvPr/>
        </p:nvSpPr>
        <p:spPr>
          <a:xfrm>
            <a:off x="900417" y="3828865"/>
            <a:ext cx="1821149" cy="4104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Supply/References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76D760C-5730-D56B-F9CE-31ECDADBD93E}"/>
              </a:ext>
            </a:extLst>
          </p:cNvPr>
          <p:cNvSpPr/>
          <p:nvPr/>
        </p:nvSpPr>
        <p:spPr>
          <a:xfrm>
            <a:off x="5185426" y="5234047"/>
            <a:ext cx="750782" cy="4104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AIN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FA44914-D02B-F6E4-3F58-B0EB74A36D0A}"/>
              </a:ext>
            </a:extLst>
          </p:cNvPr>
          <p:cNvSpPr/>
          <p:nvPr/>
        </p:nvSpPr>
        <p:spPr>
          <a:xfrm>
            <a:off x="5141387" y="1885902"/>
            <a:ext cx="1945161" cy="41048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NIRCA </a:t>
            </a:r>
            <a:r>
              <a:rPr lang="en-US" sz="1600" dirty="0" err="1"/>
              <a:t>MkII</a:t>
            </a:r>
            <a:r>
              <a:rPr lang="en-US" sz="1600" dirty="0"/>
              <a:t> ASIC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ECC8A8F-6C8F-1E98-B4F4-9E0981838097}"/>
              </a:ext>
            </a:extLst>
          </p:cNvPr>
          <p:cNvSpPr/>
          <p:nvPr/>
        </p:nvSpPr>
        <p:spPr>
          <a:xfrm>
            <a:off x="5195874" y="3380111"/>
            <a:ext cx="750783" cy="2785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DIN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EF52B14-77C5-3297-E809-35396A45872E}"/>
              </a:ext>
            </a:extLst>
          </p:cNvPr>
          <p:cNvSpPr/>
          <p:nvPr/>
        </p:nvSpPr>
        <p:spPr>
          <a:xfrm>
            <a:off x="5195874" y="2382909"/>
            <a:ext cx="750782" cy="9412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DOUT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FCA7F04-8EDF-A7CD-C6D8-AFD12CD6A89C}"/>
              </a:ext>
            </a:extLst>
          </p:cNvPr>
          <p:cNvSpPr/>
          <p:nvPr/>
        </p:nvSpPr>
        <p:spPr>
          <a:xfrm>
            <a:off x="5199261" y="3816559"/>
            <a:ext cx="747396" cy="4104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AOUT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64D6CE-B3B9-8494-5455-35107A785760}"/>
              </a:ext>
            </a:extLst>
          </p:cNvPr>
          <p:cNvCxnSpPr>
            <a:stCxn id="71" idx="1"/>
            <a:endCxn id="60" idx="3"/>
          </p:cNvCxnSpPr>
          <p:nvPr/>
        </p:nvCxnSpPr>
        <p:spPr>
          <a:xfrm flipH="1">
            <a:off x="2718417" y="2853540"/>
            <a:ext cx="2477457" cy="1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19E797A8-5CB4-E3A4-2912-45AE9332AC21}"/>
              </a:ext>
            </a:extLst>
          </p:cNvPr>
          <p:cNvCxnSpPr>
            <a:cxnSpLocks/>
            <a:endCxn id="63" idx="3"/>
          </p:cNvCxnSpPr>
          <p:nvPr/>
        </p:nvCxnSpPr>
        <p:spPr>
          <a:xfrm rot="10800000">
            <a:off x="2711583" y="2522182"/>
            <a:ext cx="641218" cy="325900"/>
          </a:xfrm>
          <a:prstGeom prst="bentConnector3">
            <a:avLst>
              <a:gd name="adj1" fmla="val 237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555B29E3-FB23-1AB8-9518-AB59C1F1034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25254" y="2849902"/>
            <a:ext cx="627547" cy="278546"/>
          </a:xfrm>
          <a:prstGeom prst="bentConnector3">
            <a:avLst>
              <a:gd name="adj1" fmla="val -88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llout: Line 32">
            <a:extLst>
              <a:ext uri="{FF2B5EF4-FFF2-40B4-BE49-F238E27FC236}">
                <a16:creationId xmlns:a16="http://schemas.microsoft.com/office/drawing/2014/main" id="{105D6DD2-2305-767A-85BC-87E0A33B7CD8}"/>
              </a:ext>
            </a:extLst>
          </p:cNvPr>
          <p:cNvSpPr/>
          <p:nvPr/>
        </p:nvSpPr>
        <p:spPr>
          <a:xfrm>
            <a:off x="2718417" y="1563587"/>
            <a:ext cx="2264667" cy="245395"/>
          </a:xfrm>
          <a:prstGeom prst="borderCallout1">
            <a:avLst>
              <a:gd name="adj1" fmla="val 96674"/>
              <a:gd name="adj2" fmla="val 20510"/>
              <a:gd name="adj3" fmla="val 388289"/>
              <a:gd name="adj4" fmla="val 117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Adjustable frequency/delay/duty</a:t>
            </a:r>
          </a:p>
        </p:txBody>
      </p:sp>
      <p:sp>
        <p:nvSpPr>
          <p:cNvPr id="90" name="Callout: Line 89">
            <a:extLst>
              <a:ext uri="{FF2B5EF4-FFF2-40B4-BE49-F238E27FC236}">
                <a16:creationId xmlns:a16="http://schemas.microsoft.com/office/drawing/2014/main" id="{856AE718-B490-E473-B467-7978D58D8413}"/>
              </a:ext>
            </a:extLst>
          </p:cNvPr>
          <p:cNvSpPr/>
          <p:nvPr/>
        </p:nvSpPr>
        <p:spPr>
          <a:xfrm>
            <a:off x="2933454" y="4427082"/>
            <a:ext cx="1931959" cy="867331"/>
          </a:xfrm>
          <a:prstGeom prst="borderCallout1">
            <a:avLst>
              <a:gd name="adj1" fmla="val 98291"/>
              <a:gd name="adj2" fmla="val 99377"/>
              <a:gd name="adj3" fmla="val 115750"/>
              <a:gd name="adj4" fmla="val 10218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Direct connection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7 pF input capacitance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Fully-/pseudo-differential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Adjustable sample point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Wide common-mode range</a:t>
            </a:r>
          </a:p>
        </p:txBody>
      </p:sp>
      <p:sp>
        <p:nvSpPr>
          <p:cNvPr id="91" name="Callout: Line 90">
            <a:extLst>
              <a:ext uri="{FF2B5EF4-FFF2-40B4-BE49-F238E27FC236}">
                <a16:creationId xmlns:a16="http://schemas.microsoft.com/office/drawing/2014/main" id="{99C3E2E4-5864-2F74-EC32-5F565AB0C8B7}"/>
              </a:ext>
            </a:extLst>
          </p:cNvPr>
          <p:cNvSpPr/>
          <p:nvPr/>
        </p:nvSpPr>
        <p:spPr>
          <a:xfrm>
            <a:off x="3432826" y="1935607"/>
            <a:ext cx="1540826" cy="365378"/>
          </a:xfrm>
          <a:prstGeom prst="borderCallout1">
            <a:avLst>
              <a:gd name="adj1" fmla="val 99881"/>
              <a:gd name="adj2" fmla="val 99787"/>
              <a:gd name="adj3" fmla="val 250005"/>
              <a:gd name="adj4" fmla="val 10137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Flexible waveforms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Debug (internal sig)</a:t>
            </a:r>
          </a:p>
        </p:txBody>
      </p: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67C5B135-10B6-0DDD-226C-BBC50D25BB45}"/>
              </a:ext>
            </a:extLst>
          </p:cNvPr>
          <p:cNvCxnSpPr>
            <a:cxnSpLocks/>
            <a:stCxn id="62" idx="3"/>
            <a:endCxn id="70" idx="1"/>
          </p:cNvCxnSpPr>
          <p:nvPr/>
        </p:nvCxnSpPr>
        <p:spPr>
          <a:xfrm flipV="1">
            <a:off x="2718417" y="3519385"/>
            <a:ext cx="2477457" cy="653"/>
          </a:xfrm>
          <a:prstGeom prst="bentConnector3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Callout: Line 102">
            <a:extLst>
              <a:ext uri="{FF2B5EF4-FFF2-40B4-BE49-F238E27FC236}">
                <a16:creationId xmlns:a16="http://schemas.microsoft.com/office/drawing/2014/main" id="{6A28B217-3FB7-0B07-9B57-5AE4E2D143AD}"/>
              </a:ext>
            </a:extLst>
          </p:cNvPr>
          <p:cNvSpPr/>
          <p:nvPr/>
        </p:nvSpPr>
        <p:spPr>
          <a:xfrm>
            <a:off x="3428869" y="2427610"/>
            <a:ext cx="1416500" cy="319724"/>
          </a:xfrm>
          <a:prstGeom prst="borderCallout1">
            <a:avLst>
              <a:gd name="adj1" fmla="val 101370"/>
              <a:gd name="adj2" fmla="val 31535"/>
              <a:gd name="adj3" fmla="val 166307"/>
              <a:gd name="adj4" fmla="val -6472"/>
            </a:avLst>
          </a:prstGeom>
          <a:solidFill>
            <a:srgbClr val="7030A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Std. SPI modes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Shift register</a:t>
            </a:r>
          </a:p>
        </p:txBody>
      </p:sp>
      <p:cxnSp>
        <p:nvCxnSpPr>
          <p:cNvPr id="92" name="Connector: Elbow 91">
            <a:extLst>
              <a:ext uri="{FF2B5EF4-FFF2-40B4-BE49-F238E27FC236}">
                <a16:creationId xmlns:a16="http://schemas.microsoft.com/office/drawing/2014/main" id="{C8A6972E-D24F-6AEC-DE85-C9C95218E01D}"/>
              </a:ext>
            </a:extLst>
          </p:cNvPr>
          <p:cNvCxnSpPr>
            <a:cxnSpLocks/>
          </p:cNvCxnSpPr>
          <p:nvPr/>
        </p:nvCxnSpPr>
        <p:spPr>
          <a:xfrm>
            <a:off x="2718417" y="3224888"/>
            <a:ext cx="634384" cy="294496"/>
          </a:xfrm>
          <a:prstGeom prst="bentConnector3">
            <a:avLst>
              <a:gd name="adj1" fmla="val 99548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allout: Line 115">
            <a:extLst>
              <a:ext uri="{FF2B5EF4-FFF2-40B4-BE49-F238E27FC236}">
                <a16:creationId xmlns:a16="http://schemas.microsoft.com/office/drawing/2014/main" id="{51E74EB9-BA9B-47F9-AC60-7F6B367D79D5}"/>
              </a:ext>
            </a:extLst>
          </p:cNvPr>
          <p:cNvSpPr/>
          <p:nvPr/>
        </p:nvSpPr>
        <p:spPr>
          <a:xfrm>
            <a:off x="3428869" y="3103885"/>
            <a:ext cx="1416500" cy="319724"/>
          </a:xfrm>
          <a:prstGeom prst="borderCallout1">
            <a:avLst>
              <a:gd name="adj1" fmla="val 101370"/>
              <a:gd name="adj2" fmla="val 31535"/>
              <a:gd name="adj3" fmla="val 125436"/>
              <a:gd name="adj4" fmla="val 3144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Read status/serial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React to status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3AA97956-97D1-0832-4F2D-1E1968A6B316}"/>
              </a:ext>
            </a:extLst>
          </p:cNvPr>
          <p:cNvCxnSpPr>
            <a:cxnSpLocks/>
            <a:stCxn id="74" idx="1"/>
            <a:endCxn id="64" idx="3"/>
          </p:cNvCxnSpPr>
          <p:nvPr/>
        </p:nvCxnSpPr>
        <p:spPr>
          <a:xfrm flipH="1">
            <a:off x="2721566" y="4021803"/>
            <a:ext cx="2477695" cy="1230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4FEDD259-2822-FDAD-1902-8D14CDEA1DBB}"/>
              </a:ext>
            </a:extLst>
          </p:cNvPr>
          <p:cNvCxnSpPr>
            <a:cxnSpLocks/>
            <a:stCxn id="32" idx="3"/>
            <a:endCxn id="68" idx="1"/>
          </p:cNvCxnSpPr>
          <p:nvPr/>
        </p:nvCxnSpPr>
        <p:spPr>
          <a:xfrm flipV="1">
            <a:off x="2712014" y="5439291"/>
            <a:ext cx="2473412" cy="372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allout: Line 121">
            <a:extLst>
              <a:ext uri="{FF2B5EF4-FFF2-40B4-BE49-F238E27FC236}">
                <a16:creationId xmlns:a16="http://schemas.microsoft.com/office/drawing/2014/main" id="{143D80E0-BA6A-8E89-0BB8-04F8A7D7CADD}"/>
              </a:ext>
            </a:extLst>
          </p:cNvPr>
          <p:cNvSpPr/>
          <p:nvPr/>
        </p:nvSpPr>
        <p:spPr>
          <a:xfrm>
            <a:off x="2993183" y="3612000"/>
            <a:ext cx="1852186" cy="319724"/>
          </a:xfrm>
          <a:prstGeom prst="borderCallout1">
            <a:avLst>
              <a:gd name="adj1" fmla="val 101370"/>
              <a:gd name="adj2" fmla="val 31535"/>
              <a:gd name="adj3" fmla="val 125436"/>
              <a:gd name="adj4" fmla="val 3144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Low noise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Programmable voltage</a:t>
            </a: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DFBBCF99-11C0-125C-091A-3F6645FE27C9}"/>
              </a:ext>
            </a:extLst>
          </p:cNvPr>
          <p:cNvSpPr/>
          <p:nvPr/>
        </p:nvSpPr>
        <p:spPr>
          <a:xfrm rot="5400000">
            <a:off x="1689392" y="4435484"/>
            <a:ext cx="236659" cy="1367416"/>
          </a:xfrm>
          <a:prstGeom prst="rightArrow">
            <a:avLst>
              <a:gd name="adj1" fmla="val 63781"/>
              <a:gd name="adj2" fmla="val 56445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allout: Line 123">
            <a:extLst>
              <a:ext uri="{FF2B5EF4-FFF2-40B4-BE49-F238E27FC236}">
                <a16:creationId xmlns:a16="http://schemas.microsoft.com/office/drawing/2014/main" id="{34E983E5-818C-6D64-F969-EE1DE7157D60}"/>
              </a:ext>
            </a:extLst>
          </p:cNvPr>
          <p:cNvSpPr/>
          <p:nvPr/>
        </p:nvSpPr>
        <p:spPr>
          <a:xfrm>
            <a:off x="2982741" y="5905761"/>
            <a:ext cx="1385220" cy="259699"/>
          </a:xfrm>
          <a:prstGeom prst="borderCallout1">
            <a:avLst>
              <a:gd name="adj1" fmla="val 1015"/>
              <a:gd name="adj2" fmla="val 99768"/>
              <a:gd name="adj3" fmla="val -78290"/>
              <a:gd name="adj4" fmla="val 10678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Proximity sensor</a:t>
            </a:r>
          </a:p>
        </p:txBody>
      </p:sp>
      <p:cxnSp>
        <p:nvCxnSpPr>
          <p:cNvPr id="102" name="Connector: Elbow 101">
            <a:extLst>
              <a:ext uri="{FF2B5EF4-FFF2-40B4-BE49-F238E27FC236}">
                <a16:creationId xmlns:a16="http://schemas.microsoft.com/office/drawing/2014/main" id="{637B2A68-1DC7-30BB-7617-2BE8EDC7C759}"/>
              </a:ext>
            </a:extLst>
          </p:cNvPr>
          <p:cNvCxnSpPr/>
          <p:nvPr/>
        </p:nvCxnSpPr>
        <p:spPr>
          <a:xfrm flipV="1">
            <a:off x="4295808" y="5545454"/>
            <a:ext cx="870365" cy="158698"/>
          </a:xfrm>
          <a:prstGeom prst="bentConnector3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0E0B90CE-38FB-A688-64E2-B0F0D72A069C}"/>
              </a:ext>
            </a:extLst>
          </p:cNvPr>
          <p:cNvSpPr/>
          <p:nvPr/>
        </p:nvSpPr>
        <p:spPr>
          <a:xfrm>
            <a:off x="6231240" y="2391540"/>
            <a:ext cx="750783" cy="3407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SPI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5DE198EE-CA14-9A26-954B-DC4131945F2A}"/>
              </a:ext>
            </a:extLst>
          </p:cNvPr>
          <p:cNvSpPr/>
          <p:nvPr/>
        </p:nvSpPr>
        <p:spPr>
          <a:xfrm>
            <a:off x="6241790" y="3228988"/>
            <a:ext cx="750783" cy="3407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PIRQ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5ECE7624-9180-EB97-5A86-7C6D697AC5C8}"/>
              </a:ext>
            </a:extLst>
          </p:cNvPr>
          <p:cNvSpPr/>
          <p:nvPr/>
        </p:nvSpPr>
        <p:spPr>
          <a:xfrm>
            <a:off x="6231238" y="2794927"/>
            <a:ext cx="750783" cy="3407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IRQ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B500C867-E38A-04D5-1289-0BEFA2720BB2}"/>
              </a:ext>
            </a:extLst>
          </p:cNvPr>
          <p:cNvSpPr/>
          <p:nvPr/>
        </p:nvSpPr>
        <p:spPr>
          <a:xfrm>
            <a:off x="6231238" y="3633478"/>
            <a:ext cx="750783" cy="6058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TX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CBD3025C-549D-B40C-A097-26DABCDDCDA3}"/>
              </a:ext>
            </a:extLst>
          </p:cNvPr>
          <p:cNvSpPr/>
          <p:nvPr/>
        </p:nvSpPr>
        <p:spPr>
          <a:xfrm>
            <a:off x="9557173" y="2794926"/>
            <a:ext cx="1661490" cy="7747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Control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376FAD40-CB45-A07F-A2D7-38D481D80F06}"/>
              </a:ext>
            </a:extLst>
          </p:cNvPr>
          <p:cNvCxnSpPr>
            <a:cxnSpLocks/>
            <a:stCxn id="131" idx="3"/>
          </p:cNvCxnSpPr>
          <p:nvPr/>
        </p:nvCxnSpPr>
        <p:spPr>
          <a:xfrm>
            <a:off x="6982021" y="2965284"/>
            <a:ext cx="2557804" cy="609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1EE8E207-5E5C-DB55-E4F5-F7314FEB9DDD}"/>
              </a:ext>
            </a:extLst>
          </p:cNvPr>
          <p:cNvCxnSpPr>
            <a:cxnSpLocks/>
            <a:stCxn id="59" idx="1"/>
            <a:endCxn id="129" idx="3"/>
          </p:cNvCxnSpPr>
          <p:nvPr/>
        </p:nvCxnSpPr>
        <p:spPr>
          <a:xfrm flipH="1">
            <a:off x="6982023" y="2559556"/>
            <a:ext cx="2584919" cy="23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Callout: Line 148">
            <a:extLst>
              <a:ext uri="{FF2B5EF4-FFF2-40B4-BE49-F238E27FC236}">
                <a16:creationId xmlns:a16="http://schemas.microsoft.com/office/drawing/2014/main" id="{3DF18176-F4F6-692E-CD82-DA5375DEA9CF}"/>
              </a:ext>
            </a:extLst>
          </p:cNvPr>
          <p:cNvSpPr/>
          <p:nvPr/>
        </p:nvSpPr>
        <p:spPr>
          <a:xfrm>
            <a:off x="7348117" y="1633280"/>
            <a:ext cx="1852730" cy="765831"/>
          </a:xfrm>
          <a:prstGeom prst="borderCallout1">
            <a:avLst>
              <a:gd name="adj1" fmla="val 99881"/>
              <a:gd name="adj2" fmla="val 99787"/>
              <a:gd name="adj3" fmla="val 120737"/>
              <a:gd name="adj4" fmla="val 10300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ASIC configuration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ASIC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ASIC state/status read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Sequencer programming</a:t>
            </a:r>
          </a:p>
        </p:txBody>
      </p:sp>
      <p:sp>
        <p:nvSpPr>
          <p:cNvPr id="150" name="Callout: Line 149">
            <a:extLst>
              <a:ext uri="{FF2B5EF4-FFF2-40B4-BE49-F238E27FC236}">
                <a16:creationId xmlns:a16="http://schemas.microsoft.com/office/drawing/2014/main" id="{EB4EBC09-60A8-4172-248C-90E26D360755}"/>
              </a:ext>
            </a:extLst>
          </p:cNvPr>
          <p:cNvSpPr/>
          <p:nvPr/>
        </p:nvSpPr>
        <p:spPr>
          <a:xfrm>
            <a:off x="7174038" y="2655164"/>
            <a:ext cx="2218826" cy="165711"/>
          </a:xfrm>
          <a:prstGeom prst="borderCallout1">
            <a:avLst>
              <a:gd name="adj1" fmla="val 100307"/>
              <a:gd name="adj2" fmla="val 6155"/>
              <a:gd name="adj3" fmla="val 178990"/>
              <a:gd name="adj4" fmla="val 4131"/>
            </a:avLst>
          </a:prstGeom>
          <a:solidFill>
            <a:srgbClr val="7030A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Signal about ASIC/sensor states</a:t>
            </a:r>
          </a:p>
        </p:txBody>
      </p:sp>
      <p:sp>
        <p:nvSpPr>
          <p:cNvPr id="152" name="Callout: Line 151">
            <a:extLst>
              <a:ext uri="{FF2B5EF4-FFF2-40B4-BE49-F238E27FC236}">
                <a16:creationId xmlns:a16="http://schemas.microsoft.com/office/drawing/2014/main" id="{F2F00FCE-B92B-2D70-1737-0234E2207F18}"/>
              </a:ext>
            </a:extLst>
          </p:cNvPr>
          <p:cNvSpPr/>
          <p:nvPr/>
        </p:nvSpPr>
        <p:spPr>
          <a:xfrm>
            <a:off x="7769083" y="3029097"/>
            <a:ext cx="1429734" cy="238882"/>
          </a:xfrm>
          <a:prstGeom prst="borderCallout1">
            <a:avLst>
              <a:gd name="adj1" fmla="val 96023"/>
              <a:gd name="adj2" fmla="val 59"/>
              <a:gd name="adj3" fmla="val 156524"/>
              <a:gd name="adj4" fmla="val -697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React to interrupts</a:t>
            </a:r>
          </a:p>
        </p:txBody>
      </p:sp>
      <p:cxnSp>
        <p:nvCxnSpPr>
          <p:cNvPr id="154" name="Connector: Elbow 153">
            <a:extLst>
              <a:ext uri="{FF2B5EF4-FFF2-40B4-BE49-F238E27FC236}">
                <a16:creationId xmlns:a16="http://schemas.microsoft.com/office/drawing/2014/main" id="{A7024E7A-D608-0676-16FC-3C2C80CFD28B}"/>
              </a:ext>
            </a:extLst>
          </p:cNvPr>
          <p:cNvCxnSpPr>
            <a:cxnSpLocks/>
            <a:stCxn id="133" idx="3"/>
            <a:endCxn id="40" idx="1"/>
          </p:cNvCxnSpPr>
          <p:nvPr/>
        </p:nvCxnSpPr>
        <p:spPr>
          <a:xfrm>
            <a:off x="6982021" y="3936415"/>
            <a:ext cx="2575758" cy="2639"/>
          </a:xfrm>
          <a:prstGeom prst="bentConnector3">
            <a:avLst>
              <a:gd name="adj1" fmla="val 75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Callout: Line 168">
            <a:extLst>
              <a:ext uri="{FF2B5EF4-FFF2-40B4-BE49-F238E27FC236}">
                <a16:creationId xmlns:a16="http://schemas.microsoft.com/office/drawing/2014/main" id="{FCCCFE3A-CEAD-FDF3-258F-B3EF18B67299}"/>
              </a:ext>
            </a:extLst>
          </p:cNvPr>
          <p:cNvSpPr/>
          <p:nvPr/>
        </p:nvSpPr>
        <p:spPr>
          <a:xfrm>
            <a:off x="7312329" y="4029166"/>
            <a:ext cx="1852730" cy="1342584"/>
          </a:xfrm>
          <a:prstGeom prst="borderCallout1">
            <a:avLst>
              <a:gd name="adj1" fmla="val 565"/>
              <a:gd name="adj2" fmla="val 39012"/>
              <a:gd name="adj3" fmla="val -5915"/>
              <a:gd name="adj4" fmla="val 3428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AC or DC coupling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FFFF00"/>
                </a:solidFill>
              </a:rPr>
              <a:t>Source synchronous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With/without TX clock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Multiple frame types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Many data sources (ADC, DIN, REGs)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Stream capability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CRC</a:t>
            </a: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1EB4540B-34A6-312E-6B8C-7E124316D649}"/>
              </a:ext>
            </a:extLst>
          </p:cNvPr>
          <p:cNvCxnSpPr>
            <a:cxnSpLocks/>
          </p:cNvCxnSpPr>
          <p:nvPr/>
        </p:nvCxnSpPr>
        <p:spPr>
          <a:xfrm flipH="1">
            <a:off x="6991586" y="3386090"/>
            <a:ext cx="2584919" cy="234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Callout: Line 174">
            <a:extLst>
              <a:ext uri="{FF2B5EF4-FFF2-40B4-BE49-F238E27FC236}">
                <a16:creationId xmlns:a16="http://schemas.microsoft.com/office/drawing/2014/main" id="{10FCABD4-33D5-1BDE-928B-DAB022472344}"/>
              </a:ext>
            </a:extLst>
          </p:cNvPr>
          <p:cNvSpPr/>
          <p:nvPr/>
        </p:nvSpPr>
        <p:spPr>
          <a:xfrm>
            <a:off x="7238940" y="3528926"/>
            <a:ext cx="1959877" cy="238882"/>
          </a:xfrm>
          <a:prstGeom prst="borderCallout1">
            <a:avLst>
              <a:gd name="adj1" fmla="val 99187"/>
              <a:gd name="adj2" fmla="val 98643"/>
              <a:gd name="adj3" fmla="val 115398"/>
              <a:gd name="adj4" fmla="val 118245"/>
            </a:avLst>
          </a:prstGeom>
          <a:solidFill>
            <a:srgbClr val="FFFF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IDEAS provides RX IP (VHDL)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446D060B-BAEE-82BF-31B2-A7823E599A78}"/>
              </a:ext>
            </a:extLst>
          </p:cNvPr>
          <p:cNvSpPr/>
          <p:nvPr/>
        </p:nvSpPr>
        <p:spPr>
          <a:xfrm>
            <a:off x="9566942" y="5371750"/>
            <a:ext cx="1661491" cy="2730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Clock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342A4DFC-814F-03F0-7EC8-827233D022F7}"/>
              </a:ext>
            </a:extLst>
          </p:cNvPr>
          <p:cNvSpPr/>
          <p:nvPr/>
        </p:nvSpPr>
        <p:spPr>
          <a:xfrm>
            <a:off x="6229612" y="5293450"/>
            <a:ext cx="750783" cy="3407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Clock</a:t>
            </a: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60FEAA7F-7CBD-9707-2C52-6AE56B3D9020}"/>
              </a:ext>
            </a:extLst>
          </p:cNvPr>
          <p:cNvCxnSpPr>
            <a:cxnSpLocks/>
          </p:cNvCxnSpPr>
          <p:nvPr/>
        </p:nvCxnSpPr>
        <p:spPr>
          <a:xfrm flipH="1">
            <a:off x="6977440" y="5461862"/>
            <a:ext cx="2584919" cy="23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Callout: Line 178">
            <a:extLst>
              <a:ext uri="{FF2B5EF4-FFF2-40B4-BE49-F238E27FC236}">
                <a16:creationId xmlns:a16="http://schemas.microsoft.com/office/drawing/2014/main" id="{6A2A13AE-7B54-7014-FA47-9116C3055100}"/>
              </a:ext>
            </a:extLst>
          </p:cNvPr>
          <p:cNvSpPr/>
          <p:nvPr/>
        </p:nvSpPr>
        <p:spPr>
          <a:xfrm>
            <a:off x="7312329" y="5578183"/>
            <a:ext cx="1852730" cy="327578"/>
          </a:xfrm>
          <a:prstGeom prst="borderCallout1">
            <a:avLst>
              <a:gd name="adj1" fmla="val -770"/>
              <a:gd name="adj2" fmla="val 39012"/>
              <a:gd name="adj3" fmla="val -35784"/>
              <a:gd name="adj4" fmla="val 2990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≤ 15 MHz from FPGA or other source</a:t>
            </a:r>
          </a:p>
        </p:txBody>
      </p:sp>
      <p:pic>
        <p:nvPicPr>
          <p:cNvPr id="61" name="Picture 6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A54D199-9842-DAFA-986C-A407464FA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7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0" grpId="0" animBg="1"/>
      <p:bldP spid="91" grpId="0" animBg="1"/>
      <p:bldP spid="103" grpId="0" animBg="1"/>
      <p:bldP spid="116" grpId="0" animBg="1"/>
      <p:bldP spid="122" grpId="0" animBg="1"/>
      <p:bldP spid="124" grpId="0" animBg="1"/>
      <p:bldP spid="149" grpId="0" animBg="1"/>
      <p:bldP spid="150" grpId="0" animBg="1"/>
      <p:bldP spid="152" grpId="0" animBg="1"/>
      <p:bldP spid="169" grpId="0" animBg="1"/>
      <p:bldP spid="175" grpId="0" animBg="1"/>
      <p:bldP spid="1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7F559-AD43-4604-98BC-D182AD3E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NIRCA MkII Block Diagram and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7A17D-9646-427B-BA4C-5EB84CE46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774" y="1690688"/>
            <a:ext cx="5503586" cy="4351338"/>
          </a:xfrm>
        </p:spPr>
        <p:txBody>
          <a:bodyPr>
            <a:normAutofit/>
          </a:bodyPr>
          <a:lstStyle/>
          <a:p>
            <a:r>
              <a:rPr lang="en-US" sz="1800" dirty="0"/>
              <a:t>17 ADCs digitizing sensor data at 12 </a:t>
            </a:r>
            <a:r>
              <a:rPr lang="en-US" sz="1800" dirty="0" err="1"/>
              <a:t>Msps</a:t>
            </a:r>
            <a:endParaRPr lang="en-US" sz="1800" dirty="0"/>
          </a:p>
          <a:p>
            <a:r>
              <a:rPr lang="en-US" sz="1800" dirty="0"/>
              <a:t>8 adjustable voltage references (0 – 3 V)</a:t>
            </a:r>
          </a:p>
          <a:p>
            <a:r>
              <a:rPr lang="en-US" sz="1800" dirty="0"/>
              <a:t>I/O interface for sensor control, monitoring and sample time adjustment</a:t>
            </a:r>
          </a:p>
          <a:p>
            <a:r>
              <a:rPr lang="en-US" sz="1800" dirty="0"/>
              <a:t>Programmable sequencer</a:t>
            </a:r>
          </a:p>
          <a:p>
            <a:r>
              <a:rPr lang="en-US" sz="1800" dirty="0"/>
              <a:t>Instruction RAM with single error correction, double error detection (SECDED)</a:t>
            </a:r>
          </a:p>
          <a:p>
            <a:r>
              <a:rPr lang="en-US" sz="1800" dirty="0"/>
              <a:t>ACQ capable of a wide variety of acquisition modes</a:t>
            </a:r>
          </a:p>
          <a:p>
            <a:r>
              <a:rPr lang="en-US" sz="1800" dirty="0"/>
              <a:t>9 LVDS links TX&lt;0:8&gt; with 8b/10b encoding exporting data to the FPGA at 480 Mbps/link double rate</a:t>
            </a:r>
          </a:p>
          <a:p>
            <a:r>
              <a:rPr lang="en-US" sz="1800" dirty="0"/>
              <a:t>SPI interface for communication</a:t>
            </a:r>
          </a:p>
          <a:p>
            <a:r>
              <a:rPr lang="en-US" sz="1800" dirty="0"/>
              <a:t>Radiation hardened against SEE and TID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95BBA1-952E-4DD3-A378-596240AB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B87DFF-EA9C-4C0E-AFAC-7F82C97C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136896-CF90-4226-94EB-1DDBDB1D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B40E31A-2AF3-43A0-84C6-F563D6F9A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2208F17-D91C-43ED-B0FB-6FE7727655A3}"/>
              </a:ext>
            </a:extLst>
          </p:cNvPr>
          <p:cNvGrpSpPr/>
          <p:nvPr/>
        </p:nvGrpSpPr>
        <p:grpSpPr>
          <a:xfrm>
            <a:off x="929640" y="1387480"/>
            <a:ext cx="4422734" cy="4914421"/>
            <a:chOff x="929640" y="1387480"/>
            <a:chExt cx="4422734" cy="4914421"/>
          </a:xfrm>
        </p:grpSpPr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56F3D860-F103-4C50-B3D3-1D5902D0A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" y="1387480"/>
              <a:ext cx="4422734" cy="4914421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85D4C0F-4B78-4BAD-8AE1-D74C14B065DE}"/>
                </a:ext>
              </a:extLst>
            </p:cNvPr>
            <p:cNvSpPr/>
            <p:nvPr/>
          </p:nvSpPr>
          <p:spPr>
            <a:xfrm>
              <a:off x="2905125" y="4846320"/>
              <a:ext cx="158115" cy="5905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D6A5C66-1D65-4BA3-8CF6-F95C58C978CC}"/>
                </a:ext>
              </a:extLst>
            </p:cNvPr>
            <p:cNvSpPr/>
            <p:nvPr/>
          </p:nvSpPr>
          <p:spPr>
            <a:xfrm>
              <a:off x="2905125" y="5511165"/>
              <a:ext cx="158115" cy="6294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9E5BC7-A6E9-40BD-AFCF-F02392DA6CBB}"/>
                </a:ext>
              </a:extLst>
            </p:cNvPr>
            <p:cNvSpPr txBox="1"/>
            <p:nvPr/>
          </p:nvSpPr>
          <p:spPr>
            <a:xfrm>
              <a:off x="2883207" y="4783514"/>
              <a:ext cx="2809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16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A4C086-FD46-4269-A0F2-AE294BA6F56B}"/>
                </a:ext>
              </a:extLst>
            </p:cNvPr>
            <p:cNvSpPr txBox="1"/>
            <p:nvPr/>
          </p:nvSpPr>
          <p:spPr>
            <a:xfrm>
              <a:off x="2885112" y="5444549"/>
              <a:ext cx="2809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16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00399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950190-21CB-4DB1-9D32-ED8D84A8F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5153" y="3982717"/>
            <a:ext cx="3109696" cy="2332273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DC9AC3B3-814E-4FB9-B97D-533A00A05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982717"/>
            <a:ext cx="3109698" cy="2332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17F559-AD43-4604-98BC-D182AD3E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front-end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D7A17D-9646-427B-BA4C-5EB84CE462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39240"/>
                <a:ext cx="4812792" cy="261865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000" dirty="0"/>
                  <a:t>Preamp + pipeline ADC architecture</a:t>
                </a:r>
              </a:p>
              <a:p>
                <a:r>
                  <a:rPr lang="en-US" sz="2000" dirty="0"/>
                  <a:t>Supports fully- and pseudo differential mode</a:t>
                </a:r>
              </a:p>
              <a:p>
                <a:r>
                  <a:rPr lang="en-US" sz="2000" dirty="0"/>
                  <a:t>16 Video ADCs + 1 Auxiliary ADC</a:t>
                </a:r>
              </a:p>
              <a:p>
                <a:pPr lvl="1"/>
                <a:r>
                  <a:rPr lang="en-US" sz="1600" dirty="0"/>
                  <a:t>16-bit ADCs with 12 </a:t>
                </a:r>
                <a:r>
                  <a:rPr lang="en-US" sz="1600" dirty="0" err="1"/>
                  <a:t>Msps</a:t>
                </a:r>
                <a:endParaRPr lang="en-US" sz="1600" dirty="0"/>
              </a:p>
              <a:p>
                <a:pPr lvl="1"/>
                <a:r>
                  <a:rPr lang="en-US" sz="1600" dirty="0"/>
                  <a:t>14-bit if frame/line valid are sent upstream</a:t>
                </a:r>
                <a:endParaRPr lang="en-US" sz="2000" dirty="0"/>
              </a:p>
              <a:p>
                <a:r>
                  <a:rPr lang="en-US" sz="2000"/>
                  <a:t>Programmable </a:t>
                </a:r>
                <a:r>
                  <a:rPr lang="en-US" sz="2000" dirty="0"/>
                  <a:t>offset and gain</a:t>
                </a:r>
              </a:p>
              <a:p>
                <a:pPr lvl="1"/>
                <a:r>
                  <a:rPr lang="en-US" sz="1600" dirty="0"/>
                  <a:t>Gain: x1, x1.14, x1.33, x1.6, x2, x2.67, x4, and x8</a:t>
                </a:r>
                <a:endParaRPr lang="en-US" sz="2000" dirty="0"/>
              </a:p>
              <a:p>
                <a:pPr lvl="1"/>
                <a:r>
                  <a:rPr lang="en-US" sz="1600" dirty="0"/>
                  <a:t>Range: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0.125</m:t>
                    </m:r>
                  </m:oMath>
                </a14:m>
                <a:r>
                  <a:rPr lang="en-US" sz="1600" dirty="0"/>
                  <a:t> V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±2</m:t>
                    </m:r>
                  </m:oMath>
                </a14:m>
                <a:r>
                  <a:rPr lang="en-US" sz="1600" dirty="0"/>
                  <a:t> V</a:t>
                </a:r>
              </a:p>
              <a:p>
                <a:r>
                  <a:rPr lang="en-US" sz="2000" dirty="0"/>
                  <a:t>Automatic calibration of capacitor mismatch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D7A17D-9646-427B-BA4C-5EB84CE462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39240"/>
                <a:ext cx="4812792" cy="2618659"/>
              </a:xfrm>
              <a:blipFill>
                <a:blip r:embed="rId4"/>
                <a:stretch>
                  <a:fillRect l="-1014" t="-3963" r="-887" b="-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F5055-471D-4E4D-881C-9089B47B0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AC953-8DB7-45C3-9FB4-D05CE3728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BB9FE-BA5A-44DD-8444-5A0ABA2A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C143E7-90C0-4AC6-A197-F2384EB3C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02939FE0-E3EB-4EC9-820E-656E674CE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447864"/>
              </p:ext>
            </p:extLst>
          </p:nvPr>
        </p:nvGraphicFramePr>
        <p:xfrm>
          <a:off x="1247753" y="4690075"/>
          <a:ext cx="3622448" cy="1257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863">
                  <a:extLst>
                    <a:ext uri="{9D8B030D-6E8A-4147-A177-3AD203B41FA5}">
                      <a16:colId xmlns:a16="http://schemas.microsoft.com/office/drawing/2014/main" val="2940902540"/>
                    </a:ext>
                  </a:extLst>
                </a:gridCol>
                <a:gridCol w="1484585">
                  <a:extLst>
                    <a:ext uri="{9D8B030D-6E8A-4147-A177-3AD203B41FA5}">
                      <a16:colId xmlns:a16="http://schemas.microsoft.com/office/drawing/2014/main" val="3595278152"/>
                    </a:ext>
                  </a:extLst>
                </a:gridCol>
              </a:tblGrid>
              <a:tr h="332376">
                <a:tc>
                  <a:txBody>
                    <a:bodyPr/>
                    <a:lstStyle/>
                    <a:p>
                      <a:r>
                        <a:rPr lang="en-US" sz="12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Measured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228518"/>
                  </a:ext>
                </a:extLst>
              </a:tr>
              <a:tr h="308331">
                <a:tc>
                  <a:txBody>
                    <a:bodyPr/>
                    <a:lstStyle/>
                    <a:p>
                      <a:r>
                        <a:rPr lang="en-US" sz="1200" dirty="0"/>
                        <a:t>Equivalent input noise (ENI)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3.0 </a:t>
                      </a:r>
                      <a:r>
                        <a:rPr lang="en-US" sz="1200" dirty="0" err="1"/>
                        <a:t>LSB</a:t>
                      </a:r>
                      <a:r>
                        <a:rPr lang="en-US" sz="1200" baseline="-25000" dirty="0" err="1"/>
                        <a:t>rms</a:t>
                      </a:r>
                      <a:endParaRPr lang="en-US" sz="12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210361"/>
                  </a:ext>
                </a:extLst>
              </a:tr>
              <a:tr h="308331">
                <a:tc>
                  <a:txBody>
                    <a:bodyPr/>
                    <a:lstStyle/>
                    <a:p>
                      <a:r>
                        <a:rPr lang="en-US" sz="1200" dirty="0"/>
                        <a:t>Differential non-linearity (DNL)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(-0.32, +0.35) LSB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467160"/>
                  </a:ext>
                </a:extLst>
              </a:tr>
              <a:tr h="308331">
                <a:tc>
                  <a:txBody>
                    <a:bodyPr/>
                    <a:lstStyle/>
                    <a:p>
                      <a:r>
                        <a:rPr lang="en-US" sz="1200" dirty="0"/>
                        <a:t>Integral non-linearity (INL)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(-2.4, +1.5) LSB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47709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623164D-57F5-4D2D-8BFA-0B46721E544E}"/>
              </a:ext>
            </a:extLst>
          </p:cNvPr>
          <p:cNvSpPr txBox="1"/>
          <p:nvPr/>
        </p:nvSpPr>
        <p:spPr>
          <a:xfrm>
            <a:off x="1247753" y="4407785"/>
            <a:ext cx="37289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Typical values with gain x1 and 16-bit ADC mode.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E3901D-E5F7-48AE-BDB8-3B81688402BC}"/>
              </a:ext>
            </a:extLst>
          </p:cNvPr>
          <p:cNvGrpSpPr/>
          <p:nvPr/>
        </p:nvGrpSpPr>
        <p:grpSpPr>
          <a:xfrm>
            <a:off x="6449568" y="1065698"/>
            <a:ext cx="4071297" cy="3086425"/>
            <a:chOff x="6700335" y="1356040"/>
            <a:chExt cx="3820530" cy="27960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6FFA7B-E85D-4C9A-A0E8-6AE31524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0335" y="1356040"/>
              <a:ext cx="3820530" cy="2796083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6FDC85-DFF5-43D3-B9FD-A25F63B2E821}"/>
                </a:ext>
              </a:extLst>
            </p:cNvPr>
            <p:cNvSpPr/>
            <p:nvPr/>
          </p:nvSpPr>
          <p:spPr>
            <a:xfrm>
              <a:off x="9006335" y="2432658"/>
              <a:ext cx="158115" cy="74313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4F8D48-AB32-449E-947C-99B4333947CE}"/>
                </a:ext>
              </a:extLst>
            </p:cNvPr>
            <p:cNvSpPr txBox="1"/>
            <p:nvPr/>
          </p:nvSpPr>
          <p:spPr>
            <a:xfrm>
              <a:off x="8982294" y="2385101"/>
              <a:ext cx="2809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16</a:t>
              </a:r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256FAF4-0B4C-4F27-9F2A-F674CE47F812}"/>
                </a:ext>
              </a:extLst>
            </p:cNvPr>
            <p:cNvSpPr/>
            <p:nvPr/>
          </p:nvSpPr>
          <p:spPr>
            <a:xfrm>
              <a:off x="9004213" y="3264180"/>
              <a:ext cx="160237" cy="88619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1F9D74-ABC9-45AB-938E-C35CF8C46349}"/>
                </a:ext>
              </a:extLst>
            </p:cNvPr>
            <p:cNvSpPr txBox="1"/>
            <p:nvPr/>
          </p:nvSpPr>
          <p:spPr>
            <a:xfrm>
              <a:off x="8980428" y="3219966"/>
              <a:ext cx="28476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16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36576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DDE2D-315C-4D3B-8ACF-EAEEC83C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C5236-F0DA-423F-B3DA-D77D65E7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2022-06-01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60524-E685-46BC-A52D-B0039FD8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NIRCA MkII - IR Image Sensor Readout and Controller ASIC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6DB65-748C-49FD-ADAF-8532ABE3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71B7-9FEC-4DC4-9620-21DF139BE3C2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879373A-BF77-4433-9477-39E66E589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43" y="183914"/>
            <a:ext cx="1862919" cy="620973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4B19316-C3BD-4CEB-BA09-B185DF401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Automating the control sequences</a:t>
            </a:r>
          </a:p>
          <a:p>
            <a:r>
              <a:rPr lang="en-US" dirty="0"/>
              <a:t>Microcontroller-like instruction set</a:t>
            </a:r>
          </a:p>
          <a:p>
            <a:r>
              <a:rPr lang="en-US" dirty="0"/>
              <a:t>21 instructions:</a:t>
            </a:r>
          </a:p>
          <a:p>
            <a:pPr lvl="1"/>
            <a:r>
              <a:rPr lang="en-US" dirty="0"/>
              <a:t>Control: 			CALL, JUMP, LOOP, …</a:t>
            </a:r>
          </a:p>
          <a:p>
            <a:pPr lvl="1"/>
            <a:r>
              <a:rPr lang="en-US" dirty="0"/>
              <a:t>Data management:	LOAD, LDTEMP, MOVTEMP, …</a:t>
            </a:r>
          </a:p>
          <a:p>
            <a:pPr lvl="1"/>
            <a:r>
              <a:rPr lang="en-US" dirty="0"/>
              <a:t>Data flow: 		TXVAL, TXBR, …</a:t>
            </a:r>
          </a:p>
          <a:p>
            <a:pPr lvl="1"/>
            <a:r>
              <a:rPr lang="en-US" dirty="0"/>
              <a:t>State management: 	WAIT (COMPARE / IRQ)</a:t>
            </a:r>
          </a:p>
          <a:p>
            <a:pPr lvl="1"/>
            <a:r>
              <a:rPr lang="en-US" dirty="0"/>
              <a:t>Can be used in combination with flags as SYNC and ACQUIRE</a:t>
            </a:r>
          </a:p>
          <a:p>
            <a:r>
              <a:rPr lang="en-US" dirty="0"/>
              <a:t>Handling of IRQ inputs and outputs</a:t>
            </a:r>
          </a:p>
        </p:txBody>
      </p:sp>
    </p:spTree>
    <p:extLst>
      <p:ext uri="{BB962C8B-B14F-4D97-AF65-F5344CB8AC3E}">
        <p14:creationId xmlns:p14="http://schemas.microsoft.com/office/powerpoint/2010/main" val="2669813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f2342bb-a46f-46c7-914a-62cd4978a8d6" xsi:nil="true"/>
    <lcf76f155ced4ddcb4097134ff3c332f xmlns="461c3315-c079-4338-834d-0b74572d822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2DE65656774940B1E5707BBBFA3582" ma:contentTypeVersion="14" ma:contentTypeDescription="Create a new document." ma:contentTypeScope="" ma:versionID="5ce89bdebca7ff9ace00c89f2f009712">
  <xsd:schema xmlns:xsd="http://www.w3.org/2001/XMLSchema" xmlns:xs="http://www.w3.org/2001/XMLSchema" xmlns:p="http://schemas.microsoft.com/office/2006/metadata/properties" xmlns:ns2="461c3315-c079-4338-834d-0b74572d8228" xmlns:ns3="7f2342bb-a46f-46c7-914a-62cd4978a8d6" targetNamespace="http://schemas.microsoft.com/office/2006/metadata/properties" ma:root="true" ma:fieldsID="bb468fdaa2d062e8b356bea221d252e0" ns2:_="" ns3:_="">
    <xsd:import namespace="461c3315-c079-4338-834d-0b74572d8228"/>
    <xsd:import namespace="7f2342bb-a46f-46c7-914a-62cd4978a8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c3315-c079-4338-834d-0b74572d82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3fb812e-8f60-4b4f-b95f-6e46169663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2342bb-a46f-46c7-914a-62cd4978a8d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f0ae37f-a82e-4bb1-a0b4-1fbf0da76184}" ma:internalName="TaxCatchAll" ma:showField="CatchAllData" ma:web="7f2342bb-a46f-46c7-914a-62cd4978a8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7AE38D-FCC3-467E-A455-16BAD724C96D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7f2342bb-a46f-46c7-914a-62cd4978a8d6"/>
    <ds:schemaRef ds:uri="461c3315-c079-4338-834d-0b74572d8228"/>
  </ds:schemaRefs>
</ds:datastoreItem>
</file>

<file path=customXml/itemProps2.xml><?xml version="1.0" encoding="utf-8"?>
<ds:datastoreItem xmlns:ds="http://schemas.openxmlformats.org/officeDocument/2006/customXml" ds:itemID="{7B9D0EEE-D41C-4AF1-A09F-7832BF3D74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1c3315-c079-4338-834d-0b74572d8228"/>
    <ds:schemaRef ds:uri="7f2342bb-a46f-46c7-914a-62cd4978a8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265248B-8C28-4054-8D05-C19BF02811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8443</TotalTime>
  <Words>1214</Words>
  <Application>Microsoft Office PowerPoint</Application>
  <PresentationFormat>Widescreen</PresentationFormat>
  <Paragraphs>249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Office Theme</vt:lpstr>
      <vt:lpstr>NIRCA MkII IR Image Sensor Readout and Controller ASIC</vt:lpstr>
      <vt:lpstr>PowerPoint Presentation</vt:lpstr>
      <vt:lpstr>IR system using NIRCA MkII</vt:lpstr>
      <vt:lpstr>NIRCA MkII Applications</vt:lpstr>
      <vt:lpstr>Benefits of NIRCA MkII</vt:lpstr>
      <vt:lpstr>Example: NIRCA MkII in system</vt:lpstr>
      <vt:lpstr>NIRCA MkII Block Diagram and Features</vt:lpstr>
      <vt:lpstr>Analog front-end</vt:lpstr>
      <vt:lpstr>Sequencer</vt:lpstr>
      <vt:lpstr>Using the NIRCA MkII sequencer</vt:lpstr>
      <vt:lpstr>Example use case: Sensor with Frame and Data valid</vt:lpstr>
      <vt:lpstr>Radiation testing</vt:lpstr>
      <vt:lpstr>NIRCA – Roadmap</vt:lpstr>
      <vt:lpstr>NIRCA – Next steps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NIRCA MkII IR Image Sensor Readout and Controller ASIC</dc:title>
  <dc:creator>Torbjørn  Østmoe</dc:creator>
  <cp:lastModifiedBy>Torbjørn  Østmoe</cp:lastModifiedBy>
  <cp:revision>243</cp:revision>
  <dcterms:created xsi:type="dcterms:W3CDTF">2022-04-04T09:13:42Z</dcterms:created>
  <dcterms:modified xsi:type="dcterms:W3CDTF">2022-05-27T13:32:01Z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0x010100A82DE65656774940B1E5707BBBFA3582</vt:lpwstr>
  </property>
  <property fmtid="{D5CDD505-2E9C-101B-9397-08002B2CF9AE}" pid="3" name="MediaServiceImageTags">
    <vt:lpwstr/>
  </property>
</Properties>
</file>