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4" r:id="rId4"/>
  </p:sldMasterIdLst>
  <p:notesMasterIdLst>
    <p:notesMasterId r:id="rId22"/>
  </p:notesMasterIdLst>
  <p:handoutMasterIdLst>
    <p:handoutMasterId r:id="rId23"/>
  </p:handoutMasterIdLst>
  <p:sldIdLst>
    <p:sldId id="256" r:id="rId5"/>
    <p:sldId id="310" r:id="rId6"/>
    <p:sldId id="342" r:id="rId7"/>
    <p:sldId id="344" r:id="rId8"/>
    <p:sldId id="343" r:id="rId9"/>
    <p:sldId id="345" r:id="rId10"/>
    <p:sldId id="347" r:id="rId11"/>
    <p:sldId id="348" r:id="rId12"/>
    <p:sldId id="349" r:id="rId13"/>
    <p:sldId id="357" r:id="rId14"/>
    <p:sldId id="352" r:id="rId15"/>
    <p:sldId id="353" r:id="rId16"/>
    <p:sldId id="354" r:id="rId17"/>
    <p:sldId id="355" r:id="rId18"/>
    <p:sldId id="356" r:id="rId19"/>
    <p:sldId id="359" r:id="rId20"/>
    <p:sldId id="257" r:id="rId21"/>
  </p:sldIdLst>
  <p:sldSz cx="9144000" cy="5143500" type="screen16x9"/>
  <p:notesSz cx="6858000" cy="9144000"/>
  <p:defaultTextStyle>
    <a:defPPr>
      <a:defRPr lang="en-US"/>
    </a:defPPr>
    <a:lvl1pPr marL="0" algn="l" defTabSz="41148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1pPr>
    <a:lvl2pPr marL="411480" algn="l" defTabSz="41148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2pPr>
    <a:lvl3pPr marL="822960" algn="l" defTabSz="41148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3pPr>
    <a:lvl4pPr marL="1234440" algn="l" defTabSz="41148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4pPr>
    <a:lvl5pPr marL="1645920" algn="l" defTabSz="41148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5pPr>
    <a:lvl6pPr marL="2057400" algn="l" defTabSz="41148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6pPr>
    <a:lvl7pPr marL="2468880" algn="l" defTabSz="41148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7pPr>
    <a:lvl8pPr marL="2880360" algn="l" defTabSz="41148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8pPr>
    <a:lvl9pPr marL="3291840" algn="l" defTabSz="411480" rtl="0" eaLnBrk="1" latinLnBrk="0" hangingPunct="1">
      <a:defRPr sz="16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0" userDrawn="1">
          <p15:clr>
            <a:srgbClr val="A4A3A4"/>
          </p15:clr>
        </p15:guide>
        <p15:guide id="5" orient="horz" pos="2928" userDrawn="1">
          <p15:clr>
            <a:srgbClr val="A4A3A4"/>
          </p15:clr>
        </p15:guide>
        <p15:guide id="6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30799A0-327B-3B59-71F8-C16885D2DCAA}" name="SinNyoung Kim (imec)" initials="SK(" userId="S::kim23@imec.be::8fdd76ed-bbc2-4959-bf45-9a950a01b5db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ert Thys (imec)" initials="GT(" lastIdx="6" clrIdx="0">
    <p:extLst>
      <p:ext uri="{19B8F6BF-5375-455C-9EA6-DF929625EA0E}">
        <p15:presenceInfo xmlns:p15="http://schemas.microsoft.com/office/powerpoint/2012/main" userId="S::thys@imec.be::ef87a303-65dd-4504-995f-b2f848692758" providerId="AD"/>
      </p:ext>
    </p:extLst>
  </p:cmAuthor>
  <p:cmAuthor id="2" name="El Hafed Boufouss (THE GUILD)" initials="EHB(G" lastIdx="28" clrIdx="1">
    <p:extLst>
      <p:ext uri="{19B8F6BF-5375-455C-9EA6-DF929625EA0E}">
        <p15:presenceInfo xmlns:p15="http://schemas.microsoft.com/office/powerpoint/2012/main" userId="S::boufou65@imec.be::81f9cd83-f5a7-4a1e-9c87-2ef8d4ee279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FF6600"/>
    <a:srgbClr val="758E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6357" autoAdjust="0"/>
  </p:normalViewPr>
  <p:slideViewPr>
    <p:cSldViewPr snapToGrid="0" snapToObjects="1" showGuides="1">
      <p:cViewPr varScale="1">
        <p:scale>
          <a:sx n="209" d="100"/>
          <a:sy n="209" d="100"/>
        </p:scale>
        <p:origin x="384" y="180"/>
      </p:cViewPr>
      <p:guideLst>
        <p:guide orient="horz" pos="3140"/>
        <p:guide orient="horz" pos="2928"/>
        <p:guide pos="2880"/>
      </p:guideLst>
    </p:cSldViewPr>
  </p:slideViewPr>
  <p:outlineViewPr>
    <p:cViewPr>
      <p:scale>
        <a:sx n="33" d="100"/>
        <a:sy n="33" d="100"/>
      </p:scale>
      <p:origin x="0" y="-25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64" d="100"/>
          <a:sy n="164" d="100"/>
        </p:scale>
        <p:origin x="2166" y="-225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2D495-AFBC-D049-9D2A-D4CC16EF0503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52AA6-2B99-6D4C-A44D-6EF5FEC71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193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75557" y="4247147"/>
            <a:ext cx="6098722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080982" y="8701475"/>
            <a:ext cx="696036" cy="230832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>
              <a:defRPr sz="900" b="0" i="0">
                <a:latin typeface="Gill Sans MT" charset="0"/>
                <a:ea typeface="Gill Sans MT" charset="0"/>
                <a:cs typeface="Gill Sans MT" charset="0"/>
              </a:defRPr>
            </a:lvl1pPr>
          </a:lstStyle>
          <a:p>
            <a:fld id="{7B91B61D-47B7-A144-8E63-D9376A676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28820" y="8701475"/>
            <a:ext cx="2535988" cy="230832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900" b="0" i="0" cap="all" dirty="0">
                <a:solidFill>
                  <a:schemeClr val="tx1"/>
                </a:solidFill>
                <a:latin typeface="Gill Sans MT" charset="0"/>
                <a:ea typeface="Gill Sans MT" charset="0"/>
                <a:cs typeface="Gill Sans MT" charset="0"/>
              </a:rPr>
              <a:t>Confidential LIMITED USE ONLY</a:t>
            </a:r>
          </a:p>
        </p:txBody>
      </p:sp>
      <p:pic>
        <p:nvPicPr>
          <p:cNvPr id="11" name="Picture 10" descr="IMEC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449" y="8718306"/>
            <a:ext cx="566612" cy="19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172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54305" indent="-154305" algn="l" defTabSz="411480" rtl="0" eaLnBrk="1" latinLnBrk="0" hangingPunct="1">
      <a:buClr>
        <a:srgbClr val="6A036A"/>
      </a:buClr>
      <a:buFont typeface="Courier New" charset="0"/>
      <a:buChar char="o"/>
      <a:defRPr sz="990" kern="1200">
        <a:solidFill>
          <a:schemeClr val="tx1"/>
        </a:solidFill>
        <a:latin typeface="Gill Sans MT" charset="0"/>
        <a:ea typeface="Gill Sans MT" charset="0"/>
        <a:cs typeface="Gill Sans MT" charset="0"/>
      </a:defRPr>
    </a:lvl1pPr>
    <a:lvl2pPr marL="565785" indent="-154305" algn="l" defTabSz="411480" rtl="0" eaLnBrk="1" latinLnBrk="0" hangingPunct="1">
      <a:buClr>
        <a:srgbClr val="007BB8"/>
      </a:buClr>
      <a:buFont typeface="Courier New" charset="0"/>
      <a:buChar char="o"/>
      <a:defRPr sz="990" kern="1200">
        <a:solidFill>
          <a:schemeClr val="tx1"/>
        </a:solidFill>
        <a:latin typeface="Gill Sans MT" charset="0"/>
        <a:ea typeface="Gill Sans MT" charset="0"/>
        <a:cs typeface="Gill Sans MT" charset="0"/>
      </a:defRPr>
    </a:lvl2pPr>
    <a:lvl3pPr marL="977265" indent="-154305" algn="l" defTabSz="411480" rtl="0" eaLnBrk="1" latinLnBrk="0" hangingPunct="1">
      <a:buClr>
        <a:srgbClr val="6A036A"/>
      </a:buClr>
      <a:buFont typeface="Courier New" charset="0"/>
      <a:buChar char="o"/>
      <a:defRPr sz="990" kern="1200">
        <a:solidFill>
          <a:schemeClr val="tx1"/>
        </a:solidFill>
        <a:latin typeface="Gill Sans MT" charset="0"/>
        <a:ea typeface="Gill Sans MT" charset="0"/>
        <a:cs typeface="Gill Sans MT" charset="0"/>
      </a:defRPr>
    </a:lvl3pPr>
    <a:lvl4pPr marL="1388745" indent="-154305" algn="l" defTabSz="411480" rtl="0" eaLnBrk="1" latinLnBrk="0" hangingPunct="1">
      <a:buClr>
        <a:srgbClr val="007BB8"/>
      </a:buClr>
      <a:buFont typeface="Courier New" charset="0"/>
      <a:buChar char="o"/>
      <a:defRPr sz="990" kern="1200">
        <a:solidFill>
          <a:schemeClr val="tx1"/>
        </a:solidFill>
        <a:latin typeface="Gill Sans MT" charset="0"/>
        <a:ea typeface="Gill Sans MT" charset="0"/>
        <a:cs typeface="Gill Sans MT" charset="0"/>
      </a:defRPr>
    </a:lvl4pPr>
    <a:lvl5pPr marL="1800225" indent="-154305" algn="l" defTabSz="411480" rtl="0" eaLnBrk="1" latinLnBrk="0" hangingPunct="1">
      <a:buClr>
        <a:srgbClr val="6A036A"/>
      </a:buClr>
      <a:buFont typeface="Courier New" charset="0"/>
      <a:buChar char="o"/>
      <a:defRPr sz="990" kern="1200">
        <a:solidFill>
          <a:schemeClr val="tx1"/>
        </a:solidFill>
        <a:latin typeface="Gill Sans MT" charset="0"/>
        <a:ea typeface="Gill Sans MT" charset="0"/>
        <a:cs typeface="Gill Sans MT" charset="0"/>
      </a:defRPr>
    </a:lvl5pPr>
    <a:lvl6pPr marL="2057400" algn="l" defTabSz="41148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6pPr>
    <a:lvl7pPr marL="2468880" algn="l" defTabSz="41148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7pPr>
    <a:lvl8pPr marL="2880360" algn="l" defTabSz="41148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8pPr>
    <a:lvl9pPr marL="3291840" algn="l" defTabSz="41148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361457" y="3042176"/>
            <a:ext cx="8421086" cy="430887"/>
          </a:xfrm>
        </p:spPr>
        <p:txBody>
          <a:bodyPr wrap="square" lIns="108000" rIns="0" anchor="b">
            <a:spAutoFit/>
          </a:bodyPr>
          <a:lstStyle>
            <a:lvl1pPr algn="ctr">
              <a:defRPr sz="2200" baseline="0">
                <a:solidFill>
                  <a:schemeClr val="tx2"/>
                </a:solidFill>
              </a:defRPr>
            </a:lvl1pPr>
          </a:lstStyle>
          <a:p>
            <a:r>
              <a:rPr lang="nl-BE" dirty="0"/>
              <a:t>A SHOrt teasing title can be put here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1456" y="3398767"/>
            <a:ext cx="8421089" cy="341632"/>
          </a:xfrm>
        </p:spPr>
        <p:txBody>
          <a:bodyPr wrap="square" lIns="108000" rIns="0" anchor="t">
            <a:spAutoFit/>
          </a:bodyPr>
          <a:lstStyle>
            <a:lvl1pPr marL="0" indent="0" algn="ctr">
              <a:buNone/>
              <a:defRPr sz="1620" cap="all">
                <a:solidFill>
                  <a:schemeClr val="tx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dirty="0"/>
              <a:t>Your Name here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400" y="1568566"/>
            <a:ext cx="4021004" cy="12015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400" y="1568566"/>
            <a:ext cx="4021004" cy="1201589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Divi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1" y="2364001"/>
            <a:ext cx="8753475" cy="424732"/>
          </a:xfrm>
        </p:spPr>
        <p:txBody>
          <a:bodyPr anchor="t"/>
          <a:lstStyle>
            <a:lvl1pPr algn="ctr">
              <a:defRPr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21264" y="4893997"/>
            <a:ext cx="3889374" cy="184666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600" cap="all" dirty="0">
                <a:solidFill>
                  <a:schemeClr val="bg1"/>
                </a:solidFill>
              </a:rPr>
              <a:t>CONFIDENTIAL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73" y="4891116"/>
            <a:ext cx="554400" cy="1692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712" y="1276898"/>
            <a:ext cx="5142576" cy="25678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73" y="4891116"/>
            <a:ext cx="554400" cy="1692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712" y="1276898"/>
            <a:ext cx="5142576" cy="2567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60630" y="576315"/>
            <a:ext cx="8753475" cy="369332"/>
          </a:xfrm>
        </p:spPr>
        <p:txBody>
          <a:bodyPr wrap="square" anchor="t">
            <a:spAutoFit/>
          </a:bodyPr>
          <a:lstStyle>
            <a:lvl1pPr marL="0" indent="0">
              <a:buFont typeface="Arial"/>
              <a:buNone/>
              <a:defRPr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BE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mb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60631" y="576315"/>
            <a:ext cx="8753475" cy="369332"/>
          </a:xfrm>
        </p:spPr>
        <p:txBody>
          <a:bodyPr wrap="square" anchor="t">
            <a:spAutoFit/>
          </a:bodyPr>
          <a:lstStyle>
            <a:lvl1pPr marL="0" indent="0">
              <a:buFont typeface="Arial"/>
              <a:buNone/>
              <a:defRPr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BE" dirty="0"/>
              <a:t>Click to edit Master Subtitle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160631" y="1071563"/>
            <a:ext cx="8753475" cy="3531870"/>
          </a:xfrm>
        </p:spPr>
        <p:txBody>
          <a:bodyPr/>
          <a:lstStyle>
            <a:lvl1pPr marL="322898" indent="-322898">
              <a:buClr>
                <a:schemeClr val="tx2"/>
              </a:buClr>
              <a:buSzPct val="65000"/>
              <a:buFont typeface="+mj-lt"/>
              <a:buAutoNum type="arabicPeriod"/>
              <a:defRPr/>
            </a:lvl1pPr>
            <a:lvl2pPr marL="645795" indent="-234315">
              <a:buClr>
                <a:schemeClr val="tx1"/>
              </a:buClr>
              <a:buSzPct val="65000"/>
              <a:buFont typeface="+mj-lt"/>
              <a:buAutoNum type="arabicPeriod"/>
              <a:defRPr/>
            </a:lvl2pPr>
            <a:lvl3pPr marL="1050132" indent="-227172">
              <a:buClr>
                <a:schemeClr val="tx2"/>
              </a:buClr>
              <a:buSzPct val="65000"/>
              <a:buFont typeface="+mj-lt"/>
              <a:buAutoNum type="arabicPeriod"/>
              <a:defRPr/>
            </a:lvl3pPr>
            <a:lvl4pPr marL="1454468" indent="-220028">
              <a:buClr>
                <a:schemeClr val="tx1"/>
              </a:buClr>
              <a:buSzPct val="65000"/>
              <a:buFont typeface="+mj-lt"/>
              <a:buAutoNum type="arabicPeriod"/>
              <a:defRPr/>
            </a:lvl4pPr>
            <a:lvl5pPr marL="1854518" indent="-208598">
              <a:buClr>
                <a:schemeClr val="tx2"/>
              </a:buClr>
              <a:buSzPct val="65000"/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 bulle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30" y="1078230"/>
            <a:ext cx="4318000" cy="3524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60631" y="576315"/>
            <a:ext cx="8753475" cy="369332"/>
          </a:xfrm>
        </p:spPr>
        <p:txBody>
          <a:bodyPr wrap="square" anchor="t">
            <a:spAutoFit/>
          </a:bodyPr>
          <a:lstStyle>
            <a:lvl1pPr marL="0" indent="0">
              <a:buFont typeface="Arial"/>
              <a:buNone/>
              <a:defRPr cap="all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BE" dirty="0"/>
              <a:t>Click to edit Master Subtitle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4587876" y="1078230"/>
            <a:ext cx="4318000" cy="3524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uble numb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60631" y="576315"/>
            <a:ext cx="8753475" cy="369332"/>
          </a:xfrm>
        </p:spPr>
        <p:txBody>
          <a:bodyPr wrap="square" anchor="t">
            <a:spAutoFit/>
          </a:bodyPr>
          <a:lstStyle>
            <a:lvl1pPr marL="0" indent="0">
              <a:buFont typeface="Arial"/>
              <a:buNone/>
              <a:defRPr lang="en-US" sz="1800" b="0" i="0" kern="1200" cap="all" baseline="0" dirty="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1pPr>
          </a:lstStyle>
          <a:p>
            <a:pPr marL="0" lvl="0" indent="0" algn="l" defTabSz="411480" rtl="0" eaLnBrk="1" latinLnBrk="0" hangingPunct="1">
              <a:spcBef>
                <a:spcPct val="20000"/>
              </a:spcBef>
              <a:buClr>
                <a:schemeClr val="tx1"/>
              </a:buClr>
              <a:buSzPct val="70000"/>
              <a:buFont typeface="Arial"/>
              <a:buNone/>
            </a:pPr>
            <a:r>
              <a:rPr lang="nl-BE" dirty="0"/>
              <a:t>Click to edit Master Subtitle Style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4"/>
          </p:nvPr>
        </p:nvSpPr>
        <p:spPr>
          <a:xfrm>
            <a:off x="160631" y="1071563"/>
            <a:ext cx="4368652" cy="3531870"/>
          </a:xfrm>
        </p:spPr>
        <p:txBody>
          <a:bodyPr/>
          <a:lstStyle>
            <a:lvl1pPr marL="322898" indent="-322898">
              <a:buClr>
                <a:schemeClr val="tx2"/>
              </a:buClr>
              <a:buSzPct val="65000"/>
              <a:buFont typeface="+mj-lt"/>
              <a:buAutoNum type="arabicPeriod"/>
              <a:defRPr/>
            </a:lvl1pPr>
            <a:lvl2pPr marL="645795" indent="-234315">
              <a:buClr>
                <a:schemeClr val="tx1"/>
              </a:buClr>
              <a:buSzPct val="65000"/>
              <a:buFont typeface="+mj-lt"/>
              <a:buAutoNum type="arabicPeriod"/>
              <a:defRPr/>
            </a:lvl2pPr>
            <a:lvl3pPr marL="1050132" indent="-227172">
              <a:buClr>
                <a:schemeClr val="tx2"/>
              </a:buClr>
              <a:buSzPct val="65000"/>
              <a:buFont typeface="+mj-lt"/>
              <a:buAutoNum type="arabicPeriod"/>
              <a:defRPr/>
            </a:lvl3pPr>
            <a:lvl4pPr marL="1454468" indent="-220028">
              <a:buClr>
                <a:schemeClr val="tx1"/>
              </a:buClr>
              <a:buSzPct val="65000"/>
              <a:buFont typeface="+mj-lt"/>
              <a:buAutoNum type="arabicPeriod"/>
              <a:defRPr/>
            </a:lvl4pPr>
            <a:lvl5pPr marL="1854518" indent="-208598">
              <a:buClr>
                <a:schemeClr val="tx2"/>
              </a:buClr>
              <a:buSzPct val="65000"/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15"/>
          </p:nvPr>
        </p:nvSpPr>
        <p:spPr>
          <a:xfrm>
            <a:off x="4545453" y="1071563"/>
            <a:ext cx="4368652" cy="3531870"/>
          </a:xfrm>
        </p:spPr>
        <p:txBody>
          <a:bodyPr/>
          <a:lstStyle>
            <a:lvl1pPr marL="322898" indent="-322898">
              <a:buClr>
                <a:schemeClr val="tx2"/>
              </a:buClr>
              <a:buSzPct val="65000"/>
              <a:buFont typeface="+mj-lt"/>
              <a:buAutoNum type="arabicPeriod"/>
              <a:defRPr/>
            </a:lvl1pPr>
            <a:lvl2pPr marL="645795" indent="-234315">
              <a:buClr>
                <a:schemeClr val="tx1"/>
              </a:buClr>
              <a:buSzPct val="65000"/>
              <a:buFont typeface="+mj-lt"/>
              <a:buAutoNum type="arabicPeriod"/>
              <a:defRPr/>
            </a:lvl2pPr>
            <a:lvl3pPr marL="1050132" indent="-227172">
              <a:buClr>
                <a:schemeClr val="tx2"/>
              </a:buClr>
              <a:buSzPct val="65000"/>
              <a:buFont typeface="+mj-lt"/>
              <a:buAutoNum type="arabicPeriod"/>
              <a:defRPr/>
            </a:lvl3pPr>
            <a:lvl4pPr marL="1454468" indent="-220028">
              <a:buClr>
                <a:schemeClr val="tx1"/>
              </a:buClr>
              <a:buSzPct val="65000"/>
              <a:buFont typeface="+mj-lt"/>
              <a:buAutoNum type="arabicPeriod"/>
              <a:defRPr/>
            </a:lvl4pPr>
            <a:lvl5pPr marL="1854518" indent="-208598">
              <a:buClr>
                <a:schemeClr val="tx2"/>
              </a:buClr>
              <a:buSzPct val="65000"/>
              <a:buFont typeface="+mj-lt"/>
              <a:buAutoNum type="arabicPeriod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60631" y="576315"/>
            <a:ext cx="8753475" cy="369332"/>
          </a:xfrm>
        </p:spPr>
        <p:txBody>
          <a:bodyPr wrap="square" anchor="t">
            <a:spAutoFit/>
          </a:bodyPr>
          <a:lstStyle>
            <a:lvl1pPr marL="0" indent="0">
              <a:buFont typeface="Arial"/>
              <a:buNone/>
              <a:defRPr lang="en-US" sz="1800" b="0" i="0" kern="1200" cap="all" baseline="0" dirty="0">
                <a:solidFill>
                  <a:schemeClr val="tx1"/>
                </a:solidFill>
                <a:latin typeface="Gill Sans MT"/>
                <a:ea typeface="+mn-ea"/>
                <a:cs typeface="Gill Sans MT"/>
              </a:defRPr>
            </a:lvl1pPr>
          </a:lstStyle>
          <a:p>
            <a:pPr marL="0" lvl="0" indent="0" algn="l" defTabSz="411480" rtl="0" eaLnBrk="1" latinLnBrk="0" hangingPunct="1">
              <a:spcBef>
                <a:spcPct val="20000"/>
              </a:spcBef>
              <a:buClr>
                <a:schemeClr val="tx1"/>
              </a:buClr>
              <a:buSzPct val="70000"/>
              <a:buFont typeface="Arial"/>
              <a:buNone/>
            </a:pPr>
            <a:r>
              <a:rPr lang="nl-BE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lour divider">
    <p:bg>
      <p:bgPr>
        <a:gradFill>
          <a:gsLst>
            <a:gs pos="0">
              <a:schemeClr val="accent6"/>
            </a:gs>
            <a:gs pos="60000">
              <a:schemeClr val="tx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2358385"/>
            <a:ext cx="8839200" cy="424732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age Divider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1" y="2364001"/>
            <a:ext cx="8753475" cy="424732"/>
          </a:xfrm>
        </p:spPr>
        <p:txBody>
          <a:bodyPr anchor="t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631" y="236872"/>
            <a:ext cx="8753475" cy="430887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31" y="1078230"/>
            <a:ext cx="8753475" cy="3524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40200" y="4893997"/>
            <a:ext cx="863600" cy="169277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500">
                <a:solidFill>
                  <a:schemeClr val="tx1"/>
                </a:solidFill>
              </a:defRPr>
            </a:lvl1pPr>
          </a:lstStyle>
          <a:p>
            <a:fld id="{8836216C-5BC3-7C44-80F8-E30864FFC22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31" y="4891771"/>
            <a:ext cx="562085" cy="1679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31" y="4891771"/>
            <a:ext cx="562085" cy="167966"/>
          </a:xfrm>
          <a:prstGeom prst="rect">
            <a:avLst/>
          </a:prstGeom>
        </p:spPr>
      </p:pic>
      <p:sp>
        <p:nvSpPr>
          <p:cNvPr id="5" name="MSIPCMContentMarking" descr="{&quot;HashCode&quot;:1069283171,&quot;Placement&quot;:&quot;Footer&quot;,&quot;Top&quot;:387.034332,&quot;Left&quot;:662.3248,&quot;SlideWidth&quot;:720,&quot;SlideHeight&quot;:405}">
            <a:extLst>
              <a:ext uri="{FF2B5EF4-FFF2-40B4-BE49-F238E27FC236}">
                <a16:creationId xmlns:a16="http://schemas.microsoft.com/office/drawing/2014/main" id="{BE77B4A8-08EE-9AF2-4778-4B4AC064AD73}"/>
              </a:ext>
            </a:extLst>
          </p:cNvPr>
          <p:cNvSpPr txBox="1"/>
          <p:nvPr userDrawn="1"/>
        </p:nvSpPr>
        <p:spPr>
          <a:xfrm>
            <a:off x="8411525" y="4915336"/>
            <a:ext cx="732476" cy="2281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en-GB" sz="800">
                <a:solidFill>
                  <a:srgbClr val="000000"/>
                </a:solidFill>
                <a:latin typeface="Calibri" panose="020F0502020204030204" pitchFamily="34" charset="0"/>
              </a:rPr>
              <a:t>confidential</a:t>
            </a:r>
            <a:endParaRPr lang="en-GB" sz="800" dirty="0" err="1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57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hf hdr="0" ftr="0" dt="0"/>
  <p:txStyles>
    <p:titleStyle>
      <a:lvl1pPr algn="l" defTabSz="411480" rtl="0" eaLnBrk="1" latinLnBrk="0" hangingPunct="1">
        <a:spcBef>
          <a:spcPct val="0"/>
        </a:spcBef>
        <a:buNone/>
        <a:defRPr sz="2200" b="0" i="0" kern="1200" cap="all">
          <a:solidFill>
            <a:schemeClr val="tx2"/>
          </a:solidFill>
          <a:latin typeface="Gill Sans MT"/>
          <a:ea typeface="+mj-ea"/>
          <a:cs typeface="Gill Sans MT"/>
        </a:defRPr>
      </a:lvl1pPr>
    </p:titleStyle>
    <p:bodyStyle>
      <a:lvl1pPr marL="308610" indent="-308610" algn="l" defTabSz="411480" rtl="0" eaLnBrk="1" latinLnBrk="0" hangingPunct="1">
        <a:spcBef>
          <a:spcPct val="20000"/>
        </a:spcBef>
        <a:buClr>
          <a:schemeClr val="tx2"/>
        </a:buClr>
        <a:buSzPct val="100000"/>
        <a:buFont typeface="Wingdings" charset="2"/>
        <a:buChar char="§"/>
        <a:defRPr sz="1800" b="0" i="0" kern="1200">
          <a:solidFill>
            <a:srgbClr val="000000"/>
          </a:solidFill>
          <a:latin typeface="Gill Sans MT"/>
          <a:ea typeface="+mn-ea"/>
          <a:cs typeface="Gill Sans MT"/>
        </a:defRPr>
      </a:lvl1pPr>
      <a:lvl2pPr marL="668655" indent="-257175" algn="l" defTabSz="411480" rtl="0" eaLnBrk="1" latinLnBrk="0" hangingPunct="1">
        <a:spcBef>
          <a:spcPct val="20000"/>
        </a:spcBef>
        <a:buClr>
          <a:schemeClr val="tx1"/>
        </a:buClr>
        <a:buSzPct val="100000"/>
        <a:buFont typeface="Wingdings" charset="2"/>
        <a:buChar char="§"/>
        <a:defRPr sz="1620" b="0" i="0" kern="1200">
          <a:solidFill>
            <a:srgbClr val="000000"/>
          </a:solidFill>
          <a:latin typeface="Gill Sans MT"/>
          <a:ea typeface="+mn-ea"/>
          <a:cs typeface="Gill Sans MT"/>
        </a:defRPr>
      </a:lvl2pPr>
      <a:lvl3pPr marL="1028700" indent="-205740" algn="l" defTabSz="411480" rtl="0" eaLnBrk="1" latinLnBrk="0" hangingPunct="1">
        <a:spcBef>
          <a:spcPct val="20000"/>
        </a:spcBef>
        <a:buClr>
          <a:schemeClr val="tx2"/>
        </a:buClr>
        <a:buSzPct val="100000"/>
        <a:buFont typeface="Wingdings" charset="2"/>
        <a:buChar char="§"/>
        <a:defRPr sz="1440" b="0" i="0" kern="1200">
          <a:solidFill>
            <a:srgbClr val="000000"/>
          </a:solidFill>
          <a:latin typeface="Gill Sans MT"/>
          <a:ea typeface="+mn-ea"/>
          <a:cs typeface="Gill Sans MT"/>
        </a:defRPr>
      </a:lvl3pPr>
      <a:lvl4pPr marL="1440180" indent="-205740" algn="l" defTabSz="411480" rtl="0" eaLnBrk="1" latinLnBrk="0" hangingPunct="1">
        <a:spcBef>
          <a:spcPct val="20000"/>
        </a:spcBef>
        <a:buClr>
          <a:schemeClr val="tx1"/>
        </a:buClr>
        <a:buSzPct val="100000"/>
        <a:buFont typeface="Wingdings" charset="2"/>
        <a:buChar char="§"/>
        <a:defRPr sz="1440" b="0" i="0" kern="1200">
          <a:solidFill>
            <a:srgbClr val="000000"/>
          </a:solidFill>
          <a:latin typeface="Gill Sans MT"/>
          <a:ea typeface="+mn-ea"/>
          <a:cs typeface="Gill Sans MT"/>
        </a:defRPr>
      </a:lvl4pPr>
      <a:lvl5pPr marL="1851660" indent="-205740" algn="l" defTabSz="411480" rtl="0" eaLnBrk="1" latinLnBrk="0" hangingPunct="1">
        <a:spcBef>
          <a:spcPct val="20000"/>
        </a:spcBef>
        <a:buClr>
          <a:schemeClr val="tx2"/>
        </a:buClr>
        <a:buSzPct val="100000"/>
        <a:buFont typeface="Wingdings" charset="2"/>
        <a:buChar char="§"/>
        <a:defRPr sz="1440" b="0" i="0" kern="1200">
          <a:solidFill>
            <a:srgbClr val="000000"/>
          </a:solidFill>
          <a:latin typeface="Gill Sans MT"/>
          <a:ea typeface="+mn-ea"/>
          <a:cs typeface="Gill Sans MT"/>
        </a:defRPr>
      </a:lvl5pPr>
      <a:lvl6pPr marL="226314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41148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41148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1457" y="3379146"/>
            <a:ext cx="8421086" cy="461665"/>
          </a:xfrm>
        </p:spPr>
        <p:txBody>
          <a:bodyPr/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Radiation Hardened Versatile 14-bit SAR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adc</a:t>
            </a:r>
            <a:endParaRPr lang="en-US" sz="24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1457" y="4334816"/>
            <a:ext cx="8421089" cy="341632"/>
          </a:xfrm>
        </p:spPr>
        <p:txBody>
          <a:bodyPr/>
          <a:lstStyle/>
          <a:p>
            <a:r>
              <a:rPr lang="en-US" noProof="0" dirty="0"/>
              <a:t>Laurent Berti</a:t>
            </a:r>
          </a:p>
        </p:txBody>
      </p:sp>
    </p:spTree>
    <p:extLst>
      <p:ext uri="{BB962C8B-B14F-4D97-AF65-F5344CB8AC3E}">
        <p14:creationId xmlns:p14="http://schemas.microsoft.com/office/powerpoint/2010/main" val="1009258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3BB0B55-7E2E-F841-8864-C655DBDF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ADC core improvement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94A034-7105-3E9F-8592-5F67D5B44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32" y="1078230"/>
            <a:ext cx="4628246" cy="3524250"/>
          </a:xfrm>
        </p:spPr>
        <p:txBody>
          <a:bodyPr/>
          <a:lstStyle/>
          <a:p>
            <a:r>
              <a:rPr lang="en-US" dirty="0"/>
              <a:t>Added 4 items</a:t>
            </a:r>
          </a:p>
          <a:p>
            <a:pPr lvl="1"/>
            <a:r>
              <a:rPr lang="en-US" dirty="0"/>
              <a:t>Internal voltage reference (Bypass possible)</a:t>
            </a:r>
          </a:p>
          <a:p>
            <a:pPr lvl="1"/>
            <a:r>
              <a:rPr lang="en-US" dirty="0"/>
              <a:t>Second DAC for the differential mode</a:t>
            </a:r>
          </a:p>
          <a:p>
            <a:pPr lvl="1"/>
            <a:r>
              <a:rPr lang="en-US" dirty="0"/>
              <a:t>1-bit to the FSM</a:t>
            </a:r>
          </a:p>
          <a:p>
            <a:pPr lvl="1"/>
            <a:r>
              <a:rPr lang="en-US" dirty="0"/>
              <a:t>Extra DAC in parallel with the original DAC to extend the resolution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E2806-5D92-70A1-73A0-7AADCECD2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10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D857C0-7458-C4E7-E02B-E815D6C151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52644BD4-E425-D52F-A9DB-158DCA680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2887" y="1226471"/>
            <a:ext cx="4003187" cy="3157117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05218D9-CFD5-ED70-1B92-D3292436A224}"/>
              </a:ext>
            </a:extLst>
          </p:cNvPr>
          <p:cNvCxnSpPr/>
          <p:nvPr/>
        </p:nvCxnSpPr>
        <p:spPr>
          <a:xfrm>
            <a:off x="5996351" y="1535719"/>
            <a:ext cx="2420815" cy="0"/>
          </a:xfrm>
          <a:prstGeom prst="line">
            <a:avLst/>
          </a:prstGeom>
          <a:ln w="19050" cap="rnd" cmpd="sng"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689866-7504-8893-7461-78663D3D756A}"/>
              </a:ext>
            </a:extLst>
          </p:cNvPr>
          <p:cNvCxnSpPr/>
          <p:nvPr/>
        </p:nvCxnSpPr>
        <p:spPr>
          <a:xfrm>
            <a:off x="8417166" y="1535719"/>
            <a:ext cx="0" cy="2847869"/>
          </a:xfrm>
          <a:prstGeom prst="line">
            <a:avLst/>
          </a:prstGeom>
          <a:ln w="19050" cap="rnd" cmpd="sng"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A6A361-973A-F956-0D43-0A11A309C3BF}"/>
              </a:ext>
            </a:extLst>
          </p:cNvPr>
          <p:cNvCxnSpPr/>
          <p:nvPr/>
        </p:nvCxnSpPr>
        <p:spPr>
          <a:xfrm flipH="1">
            <a:off x="6078412" y="4383588"/>
            <a:ext cx="2338754" cy="0"/>
          </a:xfrm>
          <a:prstGeom prst="line">
            <a:avLst/>
          </a:prstGeom>
          <a:ln w="19050" cap="rnd" cmpd="sng"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6E5443-F5E7-9195-817E-DAF1207B053F}"/>
              </a:ext>
            </a:extLst>
          </p:cNvPr>
          <p:cNvCxnSpPr/>
          <p:nvPr/>
        </p:nvCxnSpPr>
        <p:spPr>
          <a:xfrm flipV="1">
            <a:off x="6049102" y="3018689"/>
            <a:ext cx="0" cy="1364899"/>
          </a:xfrm>
          <a:prstGeom prst="line">
            <a:avLst/>
          </a:prstGeom>
          <a:ln w="19050" cap="rnd" cmpd="sng"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3B6173D-04C1-5FB2-C3E0-87393C185439}"/>
              </a:ext>
            </a:extLst>
          </p:cNvPr>
          <p:cNvCxnSpPr/>
          <p:nvPr/>
        </p:nvCxnSpPr>
        <p:spPr>
          <a:xfrm>
            <a:off x="6078412" y="3018689"/>
            <a:ext cx="1019908" cy="0"/>
          </a:xfrm>
          <a:prstGeom prst="line">
            <a:avLst/>
          </a:prstGeom>
          <a:ln w="19050" cap="rnd" cmpd="sng"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C7278CD-36D1-19F3-6F71-9B98845DA074}"/>
              </a:ext>
            </a:extLst>
          </p:cNvPr>
          <p:cNvCxnSpPr>
            <a:cxnSpLocks/>
          </p:cNvCxnSpPr>
          <p:nvPr/>
        </p:nvCxnSpPr>
        <p:spPr>
          <a:xfrm flipV="1">
            <a:off x="7098320" y="1992919"/>
            <a:ext cx="0" cy="1025770"/>
          </a:xfrm>
          <a:prstGeom prst="line">
            <a:avLst/>
          </a:prstGeom>
          <a:ln w="19050" cap="rnd" cmpd="sng"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D3DD453-0B88-086A-E160-EB8C4D7ECE96}"/>
              </a:ext>
            </a:extLst>
          </p:cNvPr>
          <p:cNvCxnSpPr/>
          <p:nvPr/>
        </p:nvCxnSpPr>
        <p:spPr>
          <a:xfrm>
            <a:off x="5996351" y="1535719"/>
            <a:ext cx="0" cy="457200"/>
          </a:xfrm>
          <a:prstGeom prst="line">
            <a:avLst/>
          </a:prstGeom>
          <a:ln w="19050" cap="rnd" cmpd="sng"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CC942DC-2326-C7C8-0510-2B6E8F1008C8}"/>
              </a:ext>
            </a:extLst>
          </p:cNvPr>
          <p:cNvCxnSpPr/>
          <p:nvPr/>
        </p:nvCxnSpPr>
        <p:spPr>
          <a:xfrm>
            <a:off x="5996351" y="1992919"/>
            <a:ext cx="1101969" cy="0"/>
          </a:xfrm>
          <a:prstGeom prst="line">
            <a:avLst/>
          </a:prstGeom>
          <a:ln w="19050" cap="rnd" cmpd="sng"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14E9B15-F89F-D8B1-4741-B6C9A95451EE}"/>
              </a:ext>
            </a:extLst>
          </p:cNvPr>
          <p:cNvSpPr txBox="1"/>
          <p:nvPr/>
        </p:nvSpPr>
        <p:spPr>
          <a:xfrm>
            <a:off x="7424784" y="2582391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Original</a:t>
            </a:r>
            <a:br>
              <a:rPr lang="en-US" sz="1200" dirty="0">
                <a:solidFill>
                  <a:srgbClr val="00B050"/>
                </a:solidFill>
              </a:rPr>
            </a:br>
            <a:r>
              <a:rPr lang="en-US" sz="1200" dirty="0">
                <a:solidFill>
                  <a:srgbClr val="00B050"/>
                </a:solidFill>
              </a:rPr>
              <a:t>ADC</a:t>
            </a:r>
          </a:p>
        </p:txBody>
      </p:sp>
    </p:spTree>
    <p:extLst>
      <p:ext uri="{BB962C8B-B14F-4D97-AF65-F5344CB8AC3E}">
        <p14:creationId xmlns:p14="http://schemas.microsoft.com/office/powerpoint/2010/main" val="522646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3BB0B55-7E2E-F841-8864-C655DBDF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ADC core improvement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94A034-7105-3E9F-8592-5F67D5B44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31" y="1078230"/>
            <a:ext cx="8614091" cy="2260268"/>
          </a:xfrm>
        </p:spPr>
        <p:txBody>
          <a:bodyPr anchor="t">
            <a:normAutofit/>
          </a:bodyPr>
          <a:lstStyle/>
          <a:p>
            <a:r>
              <a:rPr lang="en-US" dirty="0"/>
              <a:t>Goal of the extra DAC: increase the resolution from 11-bit to 14-bit</a:t>
            </a:r>
          </a:p>
          <a:p>
            <a:pPr lvl="1"/>
            <a:r>
              <a:rPr lang="en-US" dirty="0"/>
              <a:t>The DAC uses the charge sharing principle between the different capacitor</a:t>
            </a:r>
          </a:p>
          <a:p>
            <a:pPr lvl="2"/>
            <a:r>
              <a:rPr lang="en-US" dirty="0"/>
              <a:t>Sampling: Q</a:t>
            </a:r>
            <a:r>
              <a:rPr lang="en-US" baseline="-25000" dirty="0"/>
              <a:t>C_S</a:t>
            </a:r>
            <a:r>
              <a:rPr lang="en-US" dirty="0"/>
              <a:t> = (VIN-AGND) * 2048 * C where C is the unit capacitor of the DAC</a:t>
            </a:r>
          </a:p>
          <a:p>
            <a:pPr lvl="2">
              <a:lnSpc>
                <a:spcPct val="150000"/>
              </a:lnSpc>
            </a:pPr>
            <a:r>
              <a:rPr lang="en-US" kern="2400" dirty="0"/>
              <a:t>End of conversion: Q</a:t>
            </a:r>
            <a:r>
              <a:rPr lang="en-US" kern="2400" baseline="-25000" dirty="0"/>
              <a:t>C_E</a:t>
            </a:r>
            <a:r>
              <a:rPr lang="en-US" kern="2400" dirty="0"/>
              <a:t> = Q</a:t>
            </a:r>
            <a:r>
              <a:rPr lang="en-US" kern="2400" baseline="-25000" dirty="0"/>
              <a:t>C_S</a:t>
            </a:r>
            <a:r>
              <a:rPr lang="en-US" kern="2400" dirty="0"/>
              <a:t> </a:t>
            </a:r>
            <a:br>
              <a:rPr lang="en-US" kern="2400" dirty="0"/>
            </a:br>
            <a:r>
              <a:rPr lang="en-US" kern="2400" dirty="0"/>
              <a:t>=&gt; </a:t>
            </a:r>
            <a:r>
              <a:rPr lang="en-US" kern="2400" dirty="0" err="1"/>
              <a:t>V</a:t>
            </a:r>
            <a:r>
              <a:rPr lang="en-US" kern="2400" baseline="-25000" dirty="0" err="1"/>
              <a:t>IN_comp</a:t>
            </a:r>
            <a:r>
              <a:rPr lang="en-US" kern="2400" dirty="0"/>
              <a:t> = [(AGND-VIN) * 2048 * C + 1024 * C * VREFP/N + 512 * C * VREFP/N ....]/(2048*C)</a:t>
            </a:r>
            <a:br>
              <a:rPr lang="en-US" kern="2400" dirty="0"/>
            </a:br>
            <a:r>
              <a:rPr lang="en-US" kern="2400" dirty="0"/>
              <a:t>Q</a:t>
            </a:r>
            <a:r>
              <a:rPr lang="en-US" kern="2400" baseline="-25000" dirty="0"/>
              <a:t>C_LSB</a:t>
            </a:r>
            <a:r>
              <a:rPr lang="en-US" kern="2400" dirty="0"/>
              <a:t> = (VREFP – VREFN) * 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E2806-5D92-70A1-73A0-7AADCECD2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11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D857C0-7458-C4E7-E02B-E815D6C151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A28F70F-8C6F-8FB0-F0EC-693CC214717F}"/>
              </a:ext>
            </a:extLst>
          </p:cNvPr>
          <p:cNvGrpSpPr/>
          <p:nvPr/>
        </p:nvGrpSpPr>
        <p:grpSpPr>
          <a:xfrm>
            <a:off x="2093727" y="3085821"/>
            <a:ext cx="4859837" cy="1705066"/>
            <a:chOff x="2090269" y="3124843"/>
            <a:chExt cx="4859837" cy="1705066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8B13054-CC03-EC62-A7DE-7F0C94A46462}"/>
                </a:ext>
              </a:extLst>
            </p:cNvPr>
            <p:cNvSpPr/>
            <p:nvPr/>
          </p:nvSpPr>
          <p:spPr>
            <a:xfrm>
              <a:off x="2655541" y="3424731"/>
              <a:ext cx="2671752" cy="106759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602E03A-D98D-2FA8-655D-B13F9C2CFD1E}"/>
                </a:ext>
              </a:extLst>
            </p:cNvPr>
            <p:cNvCxnSpPr/>
            <p:nvPr/>
          </p:nvCxnSpPr>
          <p:spPr>
            <a:xfrm>
              <a:off x="2943669" y="3627137"/>
              <a:ext cx="0" cy="145256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E6F8DA3-B2F5-6B80-6069-90DBE48C6792}"/>
                </a:ext>
              </a:extLst>
            </p:cNvPr>
            <p:cNvCxnSpPr/>
            <p:nvPr/>
          </p:nvCxnSpPr>
          <p:spPr>
            <a:xfrm>
              <a:off x="2871040" y="3772393"/>
              <a:ext cx="145257" cy="0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7EEFA89-8A7A-310D-7105-25BC144D15B1}"/>
                </a:ext>
              </a:extLst>
            </p:cNvPr>
            <p:cNvCxnSpPr/>
            <p:nvPr/>
          </p:nvCxnSpPr>
          <p:spPr>
            <a:xfrm flipH="1">
              <a:off x="2871040" y="3817638"/>
              <a:ext cx="145257" cy="0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395DD0C-15C1-6B65-1CA3-C3699C130038}"/>
                </a:ext>
              </a:extLst>
            </p:cNvPr>
            <p:cNvCxnSpPr>
              <a:cxnSpLocks/>
            </p:cNvCxnSpPr>
            <p:nvPr/>
          </p:nvCxnSpPr>
          <p:spPr>
            <a:xfrm>
              <a:off x="2943668" y="3817638"/>
              <a:ext cx="1" cy="392906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97C9886-9BAC-2681-18EA-4D6F2BD300BB}"/>
                </a:ext>
              </a:extLst>
            </p:cNvPr>
            <p:cNvCxnSpPr/>
            <p:nvPr/>
          </p:nvCxnSpPr>
          <p:spPr>
            <a:xfrm>
              <a:off x="3227036" y="3627134"/>
              <a:ext cx="0" cy="145256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304433C-4EF1-45D8-6DAF-7C62AF6DA03A}"/>
                </a:ext>
              </a:extLst>
            </p:cNvPr>
            <p:cNvCxnSpPr/>
            <p:nvPr/>
          </p:nvCxnSpPr>
          <p:spPr>
            <a:xfrm>
              <a:off x="3154407" y="3772390"/>
              <a:ext cx="145257" cy="0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9168340-B33D-1185-88DD-FD2AF91FEFFA}"/>
                </a:ext>
              </a:extLst>
            </p:cNvPr>
            <p:cNvCxnSpPr/>
            <p:nvPr/>
          </p:nvCxnSpPr>
          <p:spPr>
            <a:xfrm flipH="1">
              <a:off x="3154407" y="3817635"/>
              <a:ext cx="145257" cy="0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FB3DC90-F328-1007-8770-1B6E13CCE69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227035" y="3817635"/>
              <a:ext cx="1" cy="386143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DAECD95-7836-F317-2722-58CE2EE0A0F1}"/>
                </a:ext>
              </a:extLst>
            </p:cNvPr>
            <p:cNvCxnSpPr/>
            <p:nvPr/>
          </p:nvCxnSpPr>
          <p:spPr>
            <a:xfrm>
              <a:off x="3519940" y="3627136"/>
              <a:ext cx="0" cy="145256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932F218-AF02-2025-4C18-83A71E40AC23}"/>
                </a:ext>
              </a:extLst>
            </p:cNvPr>
            <p:cNvCxnSpPr/>
            <p:nvPr/>
          </p:nvCxnSpPr>
          <p:spPr>
            <a:xfrm>
              <a:off x="3447311" y="3772392"/>
              <a:ext cx="145257" cy="0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F26B9D-B6B3-8361-8670-5C18283F64E3}"/>
                </a:ext>
              </a:extLst>
            </p:cNvPr>
            <p:cNvCxnSpPr/>
            <p:nvPr/>
          </p:nvCxnSpPr>
          <p:spPr>
            <a:xfrm flipH="1">
              <a:off x="3447311" y="3817637"/>
              <a:ext cx="145257" cy="0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902C033-93A3-BC31-56C4-87A67AB76B49}"/>
                </a:ext>
              </a:extLst>
            </p:cNvPr>
            <p:cNvCxnSpPr>
              <a:cxnSpLocks/>
            </p:cNvCxnSpPr>
            <p:nvPr/>
          </p:nvCxnSpPr>
          <p:spPr>
            <a:xfrm>
              <a:off x="3519940" y="3817637"/>
              <a:ext cx="0" cy="386141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833B981-DF39-E4B2-E94A-C4ECAB115DB6}"/>
                </a:ext>
              </a:extLst>
            </p:cNvPr>
            <p:cNvCxnSpPr/>
            <p:nvPr/>
          </p:nvCxnSpPr>
          <p:spPr>
            <a:xfrm>
              <a:off x="4167651" y="3627131"/>
              <a:ext cx="0" cy="145256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AD3F88E-FE7D-AECE-7EB3-420E639BA288}"/>
                </a:ext>
              </a:extLst>
            </p:cNvPr>
            <p:cNvCxnSpPr/>
            <p:nvPr/>
          </p:nvCxnSpPr>
          <p:spPr>
            <a:xfrm>
              <a:off x="4095022" y="3772387"/>
              <a:ext cx="145257" cy="0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4C858DF7-40F8-E9ED-A5DB-4E750F57EDC0}"/>
                </a:ext>
              </a:extLst>
            </p:cNvPr>
            <p:cNvCxnSpPr/>
            <p:nvPr/>
          </p:nvCxnSpPr>
          <p:spPr>
            <a:xfrm flipH="1">
              <a:off x="4095022" y="3817632"/>
              <a:ext cx="145257" cy="0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94360E1D-EC35-05BC-C3AB-329EB54E994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67650" y="3817632"/>
              <a:ext cx="1" cy="386146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780A79A-57C3-5435-2D22-5A5A41F2CF12}"/>
                </a:ext>
              </a:extLst>
            </p:cNvPr>
            <p:cNvCxnSpPr/>
            <p:nvPr/>
          </p:nvCxnSpPr>
          <p:spPr>
            <a:xfrm>
              <a:off x="4451018" y="3627128"/>
              <a:ext cx="0" cy="145256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68EFA7CE-44C1-9509-3FE3-76CC3AE91397}"/>
                </a:ext>
              </a:extLst>
            </p:cNvPr>
            <p:cNvCxnSpPr/>
            <p:nvPr/>
          </p:nvCxnSpPr>
          <p:spPr>
            <a:xfrm>
              <a:off x="4378389" y="3772384"/>
              <a:ext cx="145257" cy="0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9FA5000-C69B-CB63-932E-29760820BF37}"/>
                </a:ext>
              </a:extLst>
            </p:cNvPr>
            <p:cNvCxnSpPr/>
            <p:nvPr/>
          </p:nvCxnSpPr>
          <p:spPr>
            <a:xfrm flipH="1">
              <a:off x="4378389" y="3817629"/>
              <a:ext cx="145257" cy="0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A52E818-681E-5076-739D-966E0A8BADBB}"/>
                </a:ext>
              </a:extLst>
            </p:cNvPr>
            <p:cNvCxnSpPr>
              <a:cxnSpLocks/>
            </p:cNvCxnSpPr>
            <p:nvPr/>
          </p:nvCxnSpPr>
          <p:spPr>
            <a:xfrm>
              <a:off x="4451018" y="3817629"/>
              <a:ext cx="0" cy="386149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18FA6C81-00BE-353B-A53E-05452A586C87}"/>
                </a:ext>
              </a:extLst>
            </p:cNvPr>
            <p:cNvCxnSpPr/>
            <p:nvPr/>
          </p:nvCxnSpPr>
          <p:spPr>
            <a:xfrm>
              <a:off x="4743922" y="3627130"/>
              <a:ext cx="0" cy="145256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76E0D29B-8912-A8C3-42B1-91B833179245}"/>
                </a:ext>
              </a:extLst>
            </p:cNvPr>
            <p:cNvCxnSpPr/>
            <p:nvPr/>
          </p:nvCxnSpPr>
          <p:spPr>
            <a:xfrm>
              <a:off x="4671293" y="3772386"/>
              <a:ext cx="145257" cy="0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B544A884-F958-8DC5-928E-AE8CFA80C90E}"/>
                </a:ext>
              </a:extLst>
            </p:cNvPr>
            <p:cNvCxnSpPr/>
            <p:nvPr/>
          </p:nvCxnSpPr>
          <p:spPr>
            <a:xfrm flipH="1">
              <a:off x="4671293" y="3817631"/>
              <a:ext cx="145257" cy="0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23309F6-3749-A7F3-762E-0A6A6F492F6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43921" y="3817631"/>
              <a:ext cx="1" cy="386147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44E5F73-00DD-12BE-4C9D-8E69539F0A53}"/>
                </a:ext>
              </a:extLst>
            </p:cNvPr>
            <p:cNvCxnSpPr/>
            <p:nvPr/>
          </p:nvCxnSpPr>
          <p:spPr>
            <a:xfrm>
              <a:off x="5027289" y="3627128"/>
              <a:ext cx="0" cy="145256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B842F8CC-3006-F63D-216B-EF3D51DD9C9C}"/>
                </a:ext>
              </a:extLst>
            </p:cNvPr>
            <p:cNvCxnSpPr/>
            <p:nvPr/>
          </p:nvCxnSpPr>
          <p:spPr>
            <a:xfrm>
              <a:off x="4954660" y="3772384"/>
              <a:ext cx="145257" cy="0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DB8F78B-D400-5730-53E1-321C20F6151B}"/>
                </a:ext>
              </a:extLst>
            </p:cNvPr>
            <p:cNvCxnSpPr/>
            <p:nvPr/>
          </p:nvCxnSpPr>
          <p:spPr>
            <a:xfrm flipH="1">
              <a:off x="4954660" y="3817629"/>
              <a:ext cx="145257" cy="0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C078FB37-7877-473D-B681-386BCCA7CA77}"/>
                </a:ext>
              </a:extLst>
            </p:cNvPr>
            <p:cNvCxnSpPr>
              <a:cxnSpLocks/>
            </p:cNvCxnSpPr>
            <p:nvPr/>
          </p:nvCxnSpPr>
          <p:spPr>
            <a:xfrm>
              <a:off x="5027289" y="3817629"/>
              <a:ext cx="0" cy="386149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30F2BC26-D782-C7B2-FB60-72A236237FC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12665" y="4203778"/>
              <a:ext cx="2514624" cy="6766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E2A3E481-F1F3-565D-BD7F-5CC32779FD57}"/>
                </a:ext>
              </a:extLst>
            </p:cNvPr>
            <p:cNvSpPr txBox="1"/>
            <p:nvPr/>
          </p:nvSpPr>
          <p:spPr>
            <a:xfrm>
              <a:off x="4958701" y="3791443"/>
              <a:ext cx="23916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/>
                <a:t>C</a:t>
              </a:r>
              <a:endParaRPr lang="en-GB" sz="600" dirty="0" err="1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4F8CC0C-A8EF-5B0D-C391-C85F45D4450B}"/>
                </a:ext>
              </a:extLst>
            </p:cNvPr>
            <p:cNvSpPr txBox="1"/>
            <p:nvPr/>
          </p:nvSpPr>
          <p:spPr>
            <a:xfrm>
              <a:off x="4685832" y="3787919"/>
              <a:ext cx="239168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/>
                <a:t>C</a:t>
              </a:r>
              <a:endParaRPr lang="en-GB" sz="600" dirty="0" err="1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3ACB885-90F8-3E49-A6DB-634BB7B946CC}"/>
                </a:ext>
              </a:extLst>
            </p:cNvPr>
            <p:cNvSpPr txBox="1"/>
            <p:nvPr/>
          </p:nvSpPr>
          <p:spPr>
            <a:xfrm>
              <a:off x="4401493" y="3791443"/>
              <a:ext cx="27764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/>
                <a:t>2C</a:t>
              </a:r>
              <a:endParaRPr lang="en-GB" sz="600" dirty="0" err="1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D070F17B-AE61-D55A-D0DE-F3CBBF1A7BE1}"/>
                </a:ext>
              </a:extLst>
            </p:cNvPr>
            <p:cNvSpPr txBox="1"/>
            <p:nvPr/>
          </p:nvSpPr>
          <p:spPr>
            <a:xfrm>
              <a:off x="4110251" y="3793718"/>
              <a:ext cx="27764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/>
                <a:t>4C</a:t>
              </a:r>
              <a:endParaRPr lang="en-GB" sz="600" dirty="0" err="1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477A609-BA42-0F6E-EA78-A02F23625590}"/>
                </a:ext>
              </a:extLst>
            </p:cNvPr>
            <p:cNvSpPr txBox="1"/>
            <p:nvPr/>
          </p:nvSpPr>
          <p:spPr>
            <a:xfrm>
              <a:off x="2878228" y="3792060"/>
              <a:ext cx="393056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/>
                <a:t>1024C</a:t>
              </a:r>
              <a:endParaRPr lang="en-GB" sz="600" dirty="0" err="1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ADBDE1A-22D0-D818-CB3B-638D788D6407}"/>
                </a:ext>
              </a:extLst>
            </p:cNvPr>
            <p:cNvSpPr txBox="1"/>
            <p:nvPr/>
          </p:nvSpPr>
          <p:spPr>
            <a:xfrm>
              <a:off x="3161324" y="3793718"/>
              <a:ext cx="354585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/>
                <a:t>512C</a:t>
              </a:r>
              <a:endParaRPr lang="en-GB" sz="600" dirty="0" err="1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EDC284E1-70E0-E248-8C4C-DD258C3B254E}"/>
                </a:ext>
              </a:extLst>
            </p:cNvPr>
            <p:cNvSpPr txBox="1"/>
            <p:nvPr/>
          </p:nvSpPr>
          <p:spPr>
            <a:xfrm>
              <a:off x="3461050" y="3787919"/>
              <a:ext cx="354585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" dirty="0"/>
                <a:t>256C</a:t>
              </a:r>
              <a:endParaRPr lang="en-GB" sz="600" dirty="0" err="1"/>
            </a:p>
          </p:txBody>
        </p: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74DF669A-C7A1-5FDD-780D-ADEE30ED1504}"/>
                </a:ext>
              </a:extLst>
            </p:cNvPr>
            <p:cNvCxnSpPr>
              <a:cxnSpLocks/>
            </p:cNvCxnSpPr>
            <p:nvPr/>
          </p:nvCxnSpPr>
          <p:spPr>
            <a:xfrm>
              <a:off x="2943669" y="3627128"/>
              <a:ext cx="2958704" cy="0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05E5E143-D389-7311-88F6-AD526AE70E1D}"/>
                </a:ext>
              </a:extLst>
            </p:cNvPr>
            <p:cNvSpPr txBox="1"/>
            <p:nvPr/>
          </p:nvSpPr>
          <p:spPr>
            <a:xfrm>
              <a:off x="2090269" y="4065279"/>
              <a:ext cx="4363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VIN</a:t>
              </a:r>
              <a:endParaRPr lang="en-GB" sz="1200" dirty="0" err="1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CD633CDB-C003-48C2-92F1-E284BEE03815}"/>
                </a:ext>
              </a:extLst>
            </p:cNvPr>
            <p:cNvSpPr/>
            <p:nvPr/>
          </p:nvSpPr>
          <p:spPr>
            <a:xfrm rot="5400000">
              <a:off x="5901629" y="3425476"/>
              <a:ext cx="1049222" cy="1047733"/>
            </a:xfrm>
            <a:prstGeom prst="triangle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5637D3C-919E-7DB6-0E0D-89539D864262}"/>
                </a:ext>
              </a:extLst>
            </p:cNvPr>
            <p:cNvSpPr txBox="1"/>
            <p:nvPr/>
          </p:nvSpPr>
          <p:spPr>
            <a:xfrm>
              <a:off x="5847328" y="3805102"/>
              <a:ext cx="9637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Comparator</a:t>
              </a:r>
              <a:endParaRPr lang="en-GB" sz="1200" dirty="0" err="1"/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BFAA301D-D5C6-A7CE-774E-F5F7E15D24E0}"/>
                </a:ext>
              </a:extLst>
            </p:cNvPr>
            <p:cNvCxnSpPr>
              <a:cxnSpLocks/>
            </p:cNvCxnSpPr>
            <p:nvPr/>
          </p:nvCxnSpPr>
          <p:spPr>
            <a:xfrm>
              <a:off x="5554150" y="3364136"/>
              <a:ext cx="0" cy="262992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47B33ADE-C701-A10A-17D0-E89D55DC9727}"/>
                </a:ext>
              </a:extLst>
            </p:cNvPr>
            <p:cNvSpPr/>
            <p:nvPr/>
          </p:nvSpPr>
          <p:spPr>
            <a:xfrm flipV="1">
              <a:off x="5531290" y="3600927"/>
              <a:ext cx="45719" cy="45719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CAE3C3F-F460-00B5-569C-B6D36822E8F0}"/>
                </a:ext>
              </a:extLst>
            </p:cNvPr>
            <p:cNvSpPr txBox="1"/>
            <p:nvPr/>
          </p:nvSpPr>
          <p:spPr>
            <a:xfrm>
              <a:off x="4572956" y="3124843"/>
              <a:ext cx="194502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AGND = (VREFP-VREFN)/2</a:t>
              </a:r>
              <a:endParaRPr lang="en-GB" sz="1200" dirty="0" err="1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10EF5F2D-2021-C35E-F86D-7BB81A0B2119}"/>
                </a:ext>
              </a:extLst>
            </p:cNvPr>
            <p:cNvSpPr/>
            <p:nvPr/>
          </p:nvSpPr>
          <p:spPr>
            <a:xfrm flipV="1">
              <a:off x="4724948" y="4181615"/>
              <a:ext cx="45719" cy="45719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6B61026-00DA-F977-AE5D-5A84743CBC21}"/>
                </a:ext>
              </a:extLst>
            </p:cNvPr>
            <p:cNvSpPr/>
            <p:nvPr/>
          </p:nvSpPr>
          <p:spPr>
            <a:xfrm flipV="1">
              <a:off x="4428158" y="4176852"/>
              <a:ext cx="45719" cy="45719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330E5FA9-23AA-1D2A-CAEB-6654B8E2436D}"/>
                </a:ext>
              </a:extLst>
            </p:cNvPr>
            <p:cNvSpPr/>
            <p:nvPr/>
          </p:nvSpPr>
          <p:spPr>
            <a:xfrm flipV="1">
              <a:off x="4149205" y="4181615"/>
              <a:ext cx="45719" cy="45719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C22EB28A-B6AA-D515-CAFD-634A033E3846}"/>
                </a:ext>
              </a:extLst>
            </p:cNvPr>
            <p:cNvSpPr/>
            <p:nvPr/>
          </p:nvSpPr>
          <p:spPr>
            <a:xfrm flipV="1">
              <a:off x="3499461" y="4188642"/>
              <a:ext cx="45719" cy="45719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99E5785D-9A34-20ED-3DB0-8CEB8E9A50AB}"/>
                </a:ext>
              </a:extLst>
            </p:cNvPr>
            <p:cNvSpPr/>
            <p:nvPr/>
          </p:nvSpPr>
          <p:spPr>
            <a:xfrm flipV="1">
              <a:off x="3206557" y="4187097"/>
              <a:ext cx="45719" cy="45719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2AF269CB-73C0-5A1D-FF61-EBCFFD3D7887}"/>
                </a:ext>
              </a:extLst>
            </p:cNvPr>
            <p:cNvSpPr/>
            <p:nvPr/>
          </p:nvSpPr>
          <p:spPr>
            <a:xfrm flipV="1">
              <a:off x="2919303" y="4187097"/>
              <a:ext cx="45719" cy="45719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2331A7FE-6A79-778C-AE74-2C82466AFEAD}"/>
                </a:ext>
              </a:extLst>
            </p:cNvPr>
            <p:cNvCxnSpPr>
              <a:cxnSpLocks/>
            </p:cNvCxnSpPr>
            <p:nvPr/>
          </p:nvCxnSpPr>
          <p:spPr>
            <a:xfrm>
              <a:off x="5576344" y="4302715"/>
              <a:ext cx="0" cy="262992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26C5294A-C5FF-FBC5-C783-12765F5D9BAE}"/>
                </a:ext>
              </a:extLst>
            </p:cNvPr>
            <p:cNvCxnSpPr/>
            <p:nvPr/>
          </p:nvCxnSpPr>
          <p:spPr>
            <a:xfrm flipH="1">
              <a:off x="5577009" y="4302715"/>
              <a:ext cx="325364" cy="0"/>
            </a:xfrm>
            <a:prstGeom prst="line">
              <a:avLst/>
            </a:prstGeom>
            <a:ln w="12700" cap="rnd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A4ACA232-52FA-2CF9-266B-083B35040A15}"/>
                </a:ext>
              </a:extLst>
            </p:cNvPr>
            <p:cNvSpPr txBox="1"/>
            <p:nvPr/>
          </p:nvSpPr>
          <p:spPr>
            <a:xfrm>
              <a:off x="5296297" y="4552910"/>
              <a:ext cx="6305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/>
                <a:t>AGND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0992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3BB0B55-7E2E-F841-8864-C655DBDF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ADC core improvement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94A034-7105-3E9F-8592-5F67D5B44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31" y="1078230"/>
            <a:ext cx="8614091" cy="3639820"/>
          </a:xfrm>
        </p:spPr>
        <p:txBody>
          <a:bodyPr anchor="t">
            <a:normAutofit/>
          </a:bodyPr>
          <a:lstStyle/>
          <a:p>
            <a:r>
              <a:rPr lang="en-US" dirty="0"/>
              <a:t>Adding 3 bits resolution means dividing the LSB charge (</a:t>
            </a:r>
            <a:r>
              <a:rPr lang="en-US" kern="2400" dirty="0"/>
              <a:t>Q</a:t>
            </a:r>
            <a:r>
              <a:rPr lang="en-US" kern="2400" baseline="-25000" dirty="0"/>
              <a:t>C_LSB</a:t>
            </a:r>
            <a:r>
              <a:rPr lang="en-US" dirty="0"/>
              <a:t>) by 8</a:t>
            </a:r>
          </a:p>
          <a:p>
            <a:pPr lvl="1"/>
            <a:r>
              <a:rPr lang="en-US" kern="2400" dirty="0"/>
              <a:t>Add a capacitor of C/2, C/4 and C/8.... not possible</a:t>
            </a:r>
          </a:p>
          <a:p>
            <a:pPr lvl="2"/>
            <a:r>
              <a:rPr lang="en-US" kern="2400" dirty="0"/>
              <a:t>The unit cap C is already at minimum value (</a:t>
            </a:r>
            <a:r>
              <a:rPr lang="en-US" kern="2400" dirty="0" err="1"/>
              <a:t>MiM</a:t>
            </a:r>
            <a:r>
              <a:rPr lang="en-US" kern="2400" dirty="0"/>
              <a:t> cap of 12.5 </a:t>
            </a:r>
            <a:r>
              <a:rPr lang="en-US" kern="2400" dirty="0" err="1"/>
              <a:t>fF</a:t>
            </a:r>
            <a:r>
              <a:rPr lang="en-US" kern="2400" dirty="0"/>
              <a:t>)</a:t>
            </a:r>
          </a:p>
          <a:p>
            <a:pPr lvl="2"/>
            <a:r>
              <a:rPr lang="en-US" kern="2400" dirty="0"/>
              <a:t>Use of MoM cap is not suitable for matching (MoM can’t match with </a:t>
            </a:r>
            <a:r>
              <a:rPr lang="en-US" kern="2400" dirty="0" err="1"/>
              <a:t>MiM</a:t>
            </a:r>
            <a:r>
              <a:rPr lang="en-US" kern="2400" dirty="0"/>
              <a:t>)</a:t>
            </a:r>
          </a:p>
          <a:p>
            <a:pPr lvl="2"/>
            <a:r>
              <a:rPr lang="en-US" kern="2400" dirty="0"/>
              <a:t>Arranging unit capacitor in series is not suitable due to floating node or leaky path</a:t>
            </a:r>
          </a:p>
          <a:p>
            <a:pPr lvl="1"/>
            <a:r>
              <a:rPr lang="en-US" kern="2400" dirty="0"/>
              <a:t>Add a unit capacitor and divide the reference in 8 intervals of (VREFP-VREFN)/8</a:t>
            </a:r>
          </a:p>
          <a:p>
            <a:pPr lvl="2"/>
            <a:r>
              <a:rPr lang="en-US" kern="2400" dirty="0"/>
              <a:t>It means Q</a:t>
            </a:r>
            <a:r>
              <a:rPr lang="en-US" kern="2400" baseline="-25000" dirty="0"/>
              <a:t>C_LSB</a:t>
            </a:r>
            <a:r>
              <a:rPr lang="en-US" kern="2400" dirty="0"/>
              <a:t> become C * (</a:t>
            </a:r>
            <a:r>
              <a:rPr lang="en-US" kern="2400" dirty="0" err="1"/>
              <a:t>VrefP-VrefN</a:t>
            </a:r>
            <a:r>
              <a:rPr lang="en-US" kern="2400" dirty="0"/>
              <a:t>)/8</a:t>
            </a:r>
          </a:p>
          <a:p>
            <a:pPr lvl="2"/>
            <a:r>
              <a:rPr lang="en-US" kern="2400" dirty="0"/>
              <a:t>Easy to implement thanks to a resistive divider. High resistor value is possible because the sampling frequency is low and the capacitor is small (1 unit cap)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E2806-5D92-70A1-73A0-7AADCECD2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12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D857C0-7458-C4E7-E02B-E815D6C151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26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3BB0B55-7E2E-F841-8864-C655DBDF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ADC core improvement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94A034-7105-3E9F-8592-5F67D5B44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31" y="1078230"/>
            <a:ext cx="8614091" cy="3639820"/>
          </a:xfrm>
        </p:spPr>
        <p:txBody>
          <a:bodyPr anchor="t">
            <a:normAutofit/>
          </a:bodyPr>
          <a:lstStyle/>
          <a:p>
            <a:r>
              <a:rPr lang="en-US" kern="2400" dirty="0"/>
              <a:t>Add 2 capacitors of 2 C and of 4 C in the extra DACs</a:t>
            </a:r>
          </a:p>
          <a:p>
            <a:pPr lvl="1"/>
            <a:r>
              <a:rPr lang="en-US" kern="2400" dirty="0"/>
              <a:t>Added for dithering purpose</a:t>
            </a:r>
          </a:p>
          <a:p>
            <a:pPr lvl="2"/>
            <a:r>
              <a:rPr lang="en-US" dirty="0">
                <a:effectLst/>
                <a:latin typeface="+mj-lt"/>
                <a:ea typeface="SimSun" panose="02010600030101010101" pitchFamily="2" charset="-122"/>
              </a:rPr>
              <a:t>Input signal is sampled on the bottom plate of all the capacitors connected to the mid-range reference</a:t>
            </a:r>
            <a:endParaRPr lang="en-GB" dirty="0">
              <a:effectLst/>
              <a:latin typeface="+mj-lt"/>
              <a:ea typeface="SimSun" panose="02010600030101010101" pitchFamily="2" charset="-122"/>
            </a:endParaRPr>
          </a:p>
          <a:p>
            <a:pPr lvl="2"/>
            <a:r>
              <a:rPr lang="en-US" dirty="0">
                <a:effectLst/>
                <a:latin typeface="+mj-lt"/>
                <a:ea typeface="SimSun" panose="02010600030101010101" pitchFamily="2" charset="-122"/>
              </a:rPr>
              <a:t>A first conversion where the 2 extra capacitors stay connected to the mid-reference</a:t>
            </a:r>
            <a:endParaRPr lang="en-GB" dirty="0">
              <a:effectLst/>
              <a:latin typeface="+mj-lt"/>
              <a:ea typeface="SimSun" panose="02010600030101010101" pitchFamily="2" charset="-122"/>
            </a:endParaRPr>
          </a:p>
          <a:p>
            <a:pPr lvl="2"/>
            <a:r>
              <a:rPr lang="en-US" dirty="0">
                <a:effectLst/>
                <a:latin typeface="+mj-lt"/>
                <a:ea typeface="SimSun" panose="02010600030101010101" pitchFamily="2" charset="-122"/>
              </a:rPr>
              <a:t>Input signal is sampled on the bottom plate of all the capacitors connected to the mid-range reference</a:t>
            </a:r>
            <a:endParaRPr lang="en-GB" dirty="0">
              <a:effectLst/>
              <a:latin typeface="+mj-lt"/>
              <a:ea typeface="SimSun" panose="02010600030101010101" pitchFamily="2" charset="-122"/>
            </a:endParaRPr>
          </a:p>
          <a:p>
            <a:pPr lvl="2"/>
            <a:r>
              <a:rPr lang="en-US" dirty="0">
                <a:effectLst/>
                <a:latin typeface="+mj-lt"/>
                <a:ea typeface="SimSun" panose="02010600030101010101" pitchFamily="2" charset="-122"/>
              </a:rPr>
              <a:t>A second conversion (with the same sampled value) where the 2 extra capacitors are connected to VREFP. Equivalent to add an offset of 6*(VREFP-VREFN)/2048</a:t>
            </a:r>
            <a:endParaRPr lang="en-GB" dirty="0">
              <a:effectLst/>
              <a:latin typeface="+mj-lt"/>
              <a:ea typeface="SimSun" panose="02010600030101010101" pitchFamily="2" charset="-122"/>
            </a:endParaRPr>
          </a:p>
          <a:p>
            <a:pPr lvl="2"/>
            <a:r>
              <a:rPr lang="en-US" dirty="0">
                <a:effectLst/>
                <a:latin typeface="+mj-lt"/>
                <a:ea typeface="SimSun" panose="02010600030101010101" pitchFamily="2" charset="-122"/>
              </a:rPr>
              <a:t>A third conversion (on the same sampled value) where the 2 extra capacitors are connected to VREFN. Equivalent to </a:t>
            </a:r>
            <a:r>
              <a:rPr lang="en-US" dirty="0" err="1">
                <a:effectLst/>
                <a:latin typeface="+mj-lt"/>
                <a:ea typeface="SimSun" panose="02010600030101010101" pitchFamily="2" charset="-122"/>
              </a:rPr>
              <a:t>substract</a:t>
            </a:r>
            <a:r>
              <a:rPr lang="en-US" dirty="0">
                <a:effectLst/>
                <a:latin typeface="+mj-lt"/>
                <a:ea typeface="SimSun" panose="02010600030101010101" pitchFamily="2" charset="-122"/>
              </a:rPr>
              <a:t> an offset of 6*(VREFP-VREFN)/2048</a:t>
            </a:r>
            <a:endParaRPr lang="en-GB" dirty="0">
              <a:effectLst/>
              <a:latin typeface="+mj-lt"/>
              <a:ea typeface="SimSun" panose="02010600030101010101" pitchFamily="2" charset="-122"/>
            </a:endParaRPr>
          </a:p>
          <a:p>
            <a:pPr lvl="2"/>
            <a:r>
              <a:rPr lang="en-US" dirty="0">
                <a:effectLst/>
                <a:latin typeface="+mj-lt"/>
                <a:ea typeface="SimSun" panose="02010600030101010101" pitchFamily="2" charset="-122"/>
              </a:rPr>
              <a:t>Use the averaged value of the 3 conversions for the output code....</a:t>
            </a:r>
            <a:endParaRPr lang="en-GB" dirty="0">
              <a:effectLst/>
              <a:latin typeface="+mj-lt"/>
              <a:ea typeface="SimSun" panose="02010600030101010101" pitchFamily="2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E2806-5D92-70A1-73A0-7AADCECD2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13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D857C0-7458-C4E7-E02B-E815D6C151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825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3BB0B55-7E2E-F841-8864-C655DBDF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ADC core improvement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E2806-5D92-70A1-73A0-7AADCECD2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14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D857C0-7458-C4E7-E02B-E815D6C151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1AD491-55B0-48CE-D786-CF514712A7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53" y="1352550"/>
            <a:ext cx="8148094" cy="303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7114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14" y="80226"/>
            <a:ext cx="8753475" cy="430887"/>
          </a:xfrm>
        </p:spPr>
        <p:txBody>
          <a:bodyPr/>
          <a:lstStyle/>
          <a:p>
            <a:r>
              <a:rPr lang="en-US" noProof="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14" y="666090"/>
            <a:ext cx="6173922" cy="4365608"/>
          </a:xfrm>
        </p:spPr>
        <p:txBody>
          <a:bodyPr>
            <a:normAutofit/>
          </a:bodyPr>
          <a:lstStyle/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Original ADC</a:t>
            </a: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Analog mux 8:2</a:t>
            </a: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Comparator improvement (offset, speed and input equivalent noise)</a:t>
            </a: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ADC core improvement</a:t>
            </a:r>
            <a:endParaRPr lang="en-US" sz="1600" noProof="0" dirty="0">
              <a:solidFill>
                <a:schemeClr val="bg1">
                  <a:lumMod val="65000"/>
                </a:schemeClr>
              </a:solidFill>
            </a:endParaRP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/>
              <a:t>Conclusion</a:t>
            </a:r>
          </a:p>
          <a:p>
            <a:pPr marL="0" indent="0">
              <a:buNone/>
            </a:pPr>
            <a:endParaRPr lang="en-US" sz="1600" noProof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656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3BB0B55-7E2E-F841-8864-C655DBDF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94A034-7105-3E9F-8592-5F67D5B44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31" y="1078230"/>
            <a:ext cx="8614091" cy="1695354"/>
          </a:xfrm>
        </p:spPr>
        <p:txBody>
          <a:bodyPr anchor="t">
            <a:normAutofit/>
          </a:bodyPr>
          <a:lstStyle/>
          <a:p>
            <a:r>
              <a:rPr lang="en-US" dirty="0"/>
              <a:t>Starting from silicon proven 10-bit ADC:</a:t>
            </a:r>
          </a:p>
          <a:p>
            <a:pPr lvl="1"/>
            <a:r>
              <a:rPr lang="en-US" dirty="0"/>
              <a:t>Add 3 optional bit</a:t>
            </a:r>
          </a:p>
          <a:p>
            <a:pPr lvl="1"/>
            <a:r>
              <a:rPr lang="en-US" dirty="0"/>
              <a:t>Add analog MUX</a:t>
            </a:r>
          </a:p>
          <a:p>
            <a:pPr lvl="1"/>
            <a:r>
              <a:rPr lang="en-US" dirty="0"/>
              <a:t>Add internal reference</a:t>
            </a:r>
          </a:p>
          <a:p>
            <a:pPr lvl="1"/>
            <a:r>
              <a:rPr lang="en-US" dirty="0"/>
              <a:t>All these improvements can be bypassed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E2806-5D92-70A1-73A0-7AADCECD2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16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D857C0-7458-C4E7-E02B-E815D6C151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AB644B81-9C31-2A92-8BD7-7BF8E0C329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264" y="2679326"/>
            <a:ext cx="4657472" cy="212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2675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4894263"/>
            <a:ext cx="863600" cy="168275"/>
          </a:xfrm>
        </p:spPr>
        <p:txBody>
          <a:bodyPr/>
          <a:lstStyle/>
          <a:p>
            <a:fld id="{8836216C-5BC3-7C44-80F8-E30864FFC2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1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14" y="80226"/>
            <a:ext cx="8753475" cy="430887"/>
          </a:xfrm>
        </p:spPr>
        <p:txBody>
          <a:bodyPr/>
          <a:lstStyle/>
          <a:p>
            <a:r>
              <a:rPr lang="en-US" noProof="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14" y="666090"/>
            <a:ext cx="6173922" cy="4365608"/>
          </a:xfrm>
        </p:spPr>
        <p:txBody>
          <a:bodyPr>
            <a:normAutofit/>
          </a:bodyPr>
          <a:lstStyle/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/>
              <a:t>Original ADC</a:t>
            </a: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/>
              <a:t>Analog mux 8:2</a:t>
            </a: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/>
              <a:t>Comparator improvement (offset, speed and input equivalent noise)</a:t>
            </a: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/>
              <a:t>ADC core improvement</a:t>
            </a:r>
            <a:endParaRPr lang="en-US" sz="1600" noProof="0" dirty="0">
              <a:solidFill>
                <a:schemeClr val="tx1"/>
              </a:solidFill>
            </a:endParaRP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/>
              <a:t>Conclusion</a:t>
            </a:r>
          </a:p>
          <a:p>
            <a:pPr marL="0" indent="0">
              <a:buNone/>
            </a:pPr>
            <a:endParaRPr lang="en-US" sz="1600" noProof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0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3BB0B55-7E2E-F841-8864-C655DBDF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ADC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94A034-7105-3E9F-8592-5F67D5B44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10-bit SAR ADC single ended</a:t>
            </a:r>
          </a:p>
          <a:p>
            <a:pPr lvl="1"/>
            <a:r>
              <a:rPr lang="en-US" dirty="0"/>
              <a:t>Silicon proven</a:t>
            </a:r>
          </a:p>
          <a:p>
            <a:pPr lvl="1"/>
            <a:r>
              <a:rPr lang="en-US" dirty="0"/>
              <a:t>Single capacitor bank, no split capacitor architecture</a:t>
            </a:r>
          </a:p>
          <a:p>
            <a:pPr lvl="2"/>
            <a:r>
              <a:rPr lang="en-US" dirty="0"/>
              <a:t>1024 unit</a:t>
            </a:r>
            <a:r>
              <a:rPr lang="en-US" dirty="0">
                <a:solidFill>
                  <a:srgbClr val="C00000"/>
                </a:solidFill>
              </a:rPr>
              <a:t>-</a:t>
            </a:r>
            <a:r>
              <a:rPr lang="en-US" dirty="0"/>
              <a:t>capacitors of 25 </a:t>
            </a:r>
            <a:r>
              <a:rPr lang="en-US" dirty="0" err="1"/>
              <a:t>fF</a:t>
            </a:r>
            <a:r>
              <a:rPr lang="en-US" dirty="0"/>
              <a:t> (min. value comes from the </a:t>
            </a:r>
            <a:r>
              <a:rPr lang="en-US" dirty="0" err="1"/>
              <a:t>PCell</a:t>
            </a:r>
            <a:r>
              <a:rPr lang="en-US" dirty="0"/>
              <a:t> of the PDK)</a:t>
            </a:r>
          </a:p>
          <a:p>
            <a:pPr lvl="2"/>
            <a:r>
              <a:rPr lang="en-US" dirty="0"/>
              <a:t>Low enough sampling noise (</a:t>
            </a:r>
            <a:r>
              <a:rPr lang="en-US" dirty="0" err="1"/>
              <a:t>kT</a:t>
            </a:r>
            <a:r>
              <a:rPr lang="en-US" dirty="0"/>
              <a:t>/C) for 16-bit resolution</a:t>
            </a:r>
          </a:p>
          <a:p>
            <a:pPr lvl="2"/>
            <a:r>
              <a:rPr lang="en-US" dirty="0"/>
              <a:t>DAC matching equivalent to a 14-bit DNL</a:t>
            </a:r>
          </a:p>
          <a:p>
            <a:r>
              <a:rPr lang="en-US" dirty="0"/>
              <a:t>Goal</a:t>
            </a:r>
          </a:p>
          <a:p>
            <a:pPr lvl="1"/>
            <a:r>
              <a:rPr lang="en-US" dirty="0"/>
              <a:t>Transform the original ADC into a 14-bit versatile ADC without losing the benefit  of the silicon proven</a:t>
            </a:r>
          </a:p>
          <a:p>
            <a:r>
              <a:rPr lang="en-US" dirty="0"/>
              <a:t>Implementation strategy</a:t>
            </a:r>
          </a:p>
          <a:p>
            <a:pPr lvl="1"/>
            <a:r>
              <a:rPr lang="en-US" dirty="0"/>
              <a:t>The root architecture and design must be kept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E2806-5D92-70A1-73A0-7AADCECD2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3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D857C0-7458-C4E7-E02B-E815D6C151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2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14" y="80226"/>
            <a:ext cx="8753475" cy="430887"/>
          </a:xfrm>
        </p:spPr>
        <p:txBody>
          <a:bodyPr/>
          <a:lstStyle/>
          <a:p>
            <a:r>
              <a:rPr lang="en-US" noProof="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14" y="666090"/>
            <a:ext cx="6173922" cy="4365608"/>
          </a:xfrm>
        </p:spPr>
        <p:txBody>
          <a:bodyPr>
            <a:normAutofit/>
          </a:bodyPr>
          <a:lstStyle/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Original ADC</a:t>
            </a: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/>
              <a:t>Analog mux 8:2</a:t>
            </a: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Comparator improvement (offset, speed and input equivalent noise)</a:t>
            </a: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ADC core improvement</a:t>
            </a:r>
            <a:endParaRPr lang="en-US" sz="1600" noProof="0" dirty="0">
              <a:solidFill>
                <a:schemeClr val="bg1">
                  <a:lumMod val="65000"/>
                </a:schemeClr>
              </a:solidFill>
            </a:endParaRP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en-US" sz="1600" noProof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3BB0B55-7E2E-F841-8864-C655DBDF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 mux 8:2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94A034-7105-3E9F-8592-5F67D5B44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Analog MUX 8:2 added in front of ADC</a:t>
            </a:r>
          </a:p>
          <a:p>
            <a:pPr lvl="1"/>
            <a:r>
              <a:rPr lang="en-US" dirty="0"/>
              <a:t>Useful for low frequency sensor application: 1 ADC to monitor till up to 8 sensors in single ended mode or 4 in differential mode</a:t>
            </a:r>
          </a:p>
          <a:p>
            <a:pPr lvl="1"/>
            <a:r>
              <a:rPr lang="en-US" dirty="0"/>
              <a:t>Possibility to isolate the input from the sampling capacitor (25pF) </a:t>
            </a:r>
          </a:p>
          <a:p>
            <a:pPr lvl="2"/>
            <a:r>
              <a:rPr lang="en-US" dirty="0"/>
              <a:t>Zin &gt; 24 </a:t>
            </a:r>
            <a:r>
              <a:rPr lang="en-US" dirty="0" err="1"/>
              <a:t>kOhms</a:t>
            </a:r>
            <a:endParaRPr lang="en-US" dirty="0"/>
          </a:p>
          <a:p>
            <a:pPr lvl="1"/>
            <a:r>
              <a:rPr lang="en-US" dirty="0"/>
              <a:t>Possibility to amplify the signal up to 12dB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E2806-5D92-70A1-73A0-7AADCECD2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5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D857C0-7458-C4E7-E02B-E815D6C151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887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3BB0B55-7E2E-F841-8864-C655DBDF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Analog mux 8:2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E2806-5D92-70A1-73A0-7AADCECD2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6</a:t>
            </a:fld>
            <a:endParaRPr lang="en-US"/>
          </a:p>
        </p:txBody>
      </p:sp>
      <p:pic>
        <p:nvPicPr>
          <p:cNvPr id="10" name="Picture 9" descr="Diagram, engineering drawing, schematic&#10;&#10;Description automatically generated">
            <a:extLst>
              <a:ext uri="{FF2B5EF4-FFF2-40B4-BE49-F238E27FC236}">
                <a16:creationId xmlns:a16="http://schemas.microsoft.com/office/drawing/2014/main" id="{31FAABEA-33FA-85BD-78A0-25812F843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11" y="805897"/>
            <a:ext cx="5992366" cy="3977330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B417C9A-6EA0-36B6-DFAC-401058CF6F80}"/>
              </a:ext>
            </a:extLst>
          </p:cNvPr>
          <p:cNvCxnSpPr>
            <a:cxnSpLocks/>
          </p:cNvCxnSpPr>
          <p:nvPr/>
        </p:nvCxnSpPr>
        <p:spPr>
          <a:xfrm flipH="1">
            <a:off x="5373672" y="776370"/>
            <a:ext cx="638824" cy="3050331"/>
          </a:xfrm>
          <a:prstGeom prst="straightConnector1">
            <a:avLst/>
          </a:prstGeom>
          <a:ln w="3175" cmpd="sng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3F67752-B9C3-7E49-104E-C80D3AF0D1D0}"/>
              </a:ext>
            </a:extLst>
          </p:cNvPr>
          <p:cNvSpPr txBox="1"/>
          <p:nvPr/>
        </p:nvSpPr>
        <p:spPr>
          <a:xfrm>
            <a:off x="5552165" y="522454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accent3">
                    <a:lumMod val="75000"/>
                  </a:schemeClr>
                </a:solidFill>
              </a:rPr>
              <a:t>Bypass possible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996765B-29E4-69AF-F682-9BA5B61755D1}"/>
              </a:ext>
            </a:extLst>
          </p:cNvPr>
          <p:cNvCxnSpPr>
            <a:cxnSpLocks/>
          </p:cNvCxnSpPr>
          <p:nvPr/>
        </p:nvCxnSpPr>
        <p:spPr>
          <a:xfrm flipH="1">
            <a:off x="5417510" y="760981"/>
            <a:ext cx="594986" cy="903474"/>
          </a:xfrm>
          <a:prstGeom prst="straightConnector1">
            <a:avLst/>
          </a:prstGeom>
          <a:ln w="3175" cmpd="sng">
            <a:solidFill>
              <a:schemeClr val="tx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848FE03A-BC19-431E-B79D-2B1F7D944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748" y="945647"/>
            <a:ext cx="2680570" cy="3962840"/>
          </a:xfrm>
        </p:spPr>
        <p:txBody>
          <a:bodyPr anchor="t">
            <a:normAutofit fontScale="92500" lnSpcReduction="10000"/>
          </a:bodyPr>
          <a:lstStyle/>
          <a:p>
            <a:r>
              <a:rPr lang="en-US" dirty="0"/>
              <a:t>Switches 1, 3, 4 and 6: no DC current</a:t>
            </a:r>
          </a:p>
          <a:p>
            <a:r>
              <a:rPr lang="en-US" dirty="0"/>
              <a:t>Switches 2 and 5: DC current but not in ADC signal path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Sizing of the switches driven only by settling time consideration and SA (i.e. min. size)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 gain error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No distortion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No secondary ESD protection needed for the amplifying path =&gt; no gain error due to ESD resistor</a:t>
            </a:r>
          </a:p>
        </p:txBody>
      </p:sp>
    </p:spTree>
    <p:extLst>
      <p:ext uri="{BB962C8B-B14F-4D97-AF65-F5344CB8AC3E}">
        <p14:creationId xmlns:p14="http://schemas.microsoft.com/office/powerpoint/2010/main" val="3927922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14" y="80226"/>
            <a:ext cx="8753475" cy="430887"/>
          </a:xfrm>
        </p:spPr>
        <p:txBody>
          <a:bodyPr/>
          <a:lstStyle/>
          <a:p>
            <a:r>
              <a:rPr lang="en-US" noProof="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14" y="666090"/>
            <a:ext cx="6173922" cy="4365608"/>
          </a:xfrm>
        </p:spPr>
        <p:txBody>
          <a:bodyPr>
            <a:normAutofit/>
          </a:bodyPr>
          <a:lstStyle/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Original ADC</a:t>
            </a: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Analog mux 8:2</a:t>
            </a: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tx1"/>
                </a:solidFill>
              </a:rPr>
              <a:t>Comparator improvement (offset, speed and input equivalent noise)</a:t>
            </a: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ADC core improvement</a:t>
            </a:r>
            <a:endParaRPr lang="en-US" sz="1600" noProof="0" dirty="0">
              <a:solidFill>
                <a:schemeClr val="bg1">
                  <a:lumMod val="65000"/>
                </a:schemeClr>
              </a:solidFill>
            </a:endParaRP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en-US" sz="1600" noProof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61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3BB0B55-7E2E-F841-8864-C655DBDF7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Comparator improvement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94A034-7105-3E9F-8592-5F67D5B44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32" y="1078230"/>
            <a:ext cx="5393362" cy="3674688"/>
          </a:xfrm>
        </p:spPr>
        <p:txBody>
          <a:bodyPr anchor="t">
            <a:normAutofit/>
          </a:bodyPr>
          <a:lstStyle/>
          <a:p>
            <a:r>
              <a:rPr lang="en-US" dirty="0"/>
              <a:t>Architecture maintained, only resizing</a:t>
            </a:r>
          </a:p>
          <a:p>
            <a:r>
              <a:rPr lang="en-US" dirty="0"/>
              <a:t>Auto-zeroing </a:t>
            </a:r>
          </a:p>
          <a:p>
            <a:pPr lvl="1"/>
            <a:r>
              <a:rPr lang="en-US" dirty="0"/>
              <a:t>During tracking phase</a:t>
            </a:r>
          </a:p>
          <a:p>
            <a:pPr lvl="1"/>
            <a:r>
              <a:rPr lang="en-US" dirty="0"/>
              <a:t>Use switched Miller compensation</a:t>
            </a:r>
          </a:p>
          <a:p>
            <a:pPr lvl="1"/>
            <a:r>
              <a:rPr lang="en-US" dirty="0"/>
              <a:t>Min. retention offset correction: 30 µs</a:t>
            </a:r>
          </a:p>
          <a:p>
            <a:pPr lvl="1"/>
            <a:r>
              <a:rPr lang="en-US" dirty="0"/>
              <a:t>Max.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settling time 14-bit: 600ns</a:t>
            </a:r>
          </a:p>
          <a:p>
            <a:pPr lvl="1"/>
            <a:r>
              <a:rPr lang="en-US" dirty="0"/>
              <a:t>PM &gt; 60º </a:t>
            </a:r>
          </a:p>
          <a:p>
            <a:r>
              <a:rPr lang="en-US" dirty="0"/>
              <a:t>Max delay FS to 1 LSB for 14-bit: 100ns</a:t>
            </a:r>
          </a:p>
          <a:p>
            <a:r>
              <a:rPr lang="en-US" dirty="0"/>
              <a:t>Max input-referred noise at 125ºC: 35µVrms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E2806-5D92-70A1-73A0-7AADCECD2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40200" y="4892874"/>
            <a:ext cx="863600" cy="169277"/>
          </a:xfrm>
        </p:spPr>
        <p:txBody>
          <a:bodyPr/>
          <a:lstStyle/>
          <a:p>
            <a:fld id="{8836216C-5BC3-7C44-80F8-E30864FFC228}" type="slidenum">
              <a:rPr lang="en-US" smtClean="0"/>
              <a:t>8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4D857C0-7458-C4E7-E02B-E815D6C151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96AFBCA1-9CA5-6EBD-0132-2AF241463307}"/>
              </a:ext>
            </a:extLst>
          </p:cNvPr>
          <p:cNvSpPr/>
          <p:nvPr/>
        </p:nvSpPr>
        <p:spPr>
          <a:xfrm rot="5400000">
            <a:off x="5925609" y="2169530"/>
            <a:ext cx="363255" cy="356992"/>
          </a:xfrm>
          <a:prstGeom prst="triangle">
            <a:avLst/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6FADA3E-B77C-5E88-F5B0-58E48570D630}"/>
              </a:ext>
            </a:extLst>
          </p:cNvPr>
          <p:cNvSpPr/>
          <p:nvPr/>
        </p:nvSpPr>
        <p:spPr>
          <a:xfrm rot="5400000">
            <a:off x="6598313" y="2169530"/>
            <a:ext cx="363255" cy="356992"/>
          </a:xfrm>
          <a:prstGeom prst="triangle">
            <a:avLst/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A1072041-34F4-90DB-05DA-B2A2B140308D}"/>
              </a:ext>
            </a:extLst>
          </p:cNvPr>
          <p:cNvSpPr/>
          <p:nvPr/>
        </p:nvSpPr>
        <p:spPr>
          <a:xfrm rot="5400000">
            <a:off x="5925609" y="2748174"/>
            <a:ext cx="363255" cy="356992"/>
          </a:xfrm>
          <a:prstGeom prst="triangle">
            <a:avLst/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C987B61-803F-65BB-0BA4-980FFD5125E2}"/>
              </a:ext>
            </a:extLst>
          </p:cNvPr>
          <p:cNvCxnSpPr>
            <a:stCxn id="2" idx="1"/>
          </p:cNvCxnSpPr>
          <p:nvPr/>
        </p:nvCxnSpPr>
        <p:spPr>
          <a:xfrm flipV="1">
            <a:off x="6107237" y="2256463"/>
            <a:ext cx="494208" cy="75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EE47D61-FFB3-87CA-9550-7FF05CB99AEE}"/>
              </a:ext>
            </a:extLst>
          </p:cNvPr>
          <p:cNvCxnSpPr>
            <a:stCxn id="2" idx="5"/>
          </p:cNvCxnSpPr>
          <p:nvPr/>
        </p:nvCxnSpPr>
        <p:spPr>
          <a:xfrm>
            <a:off x="6107237" y="2438840"/>
            <a:ext cx="494208" cy="98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5252FB-F7AF-33E4-B6B0-1928B1D3E3FD}"/>
              </a:ext>
            </a:extLst>
          </p:cNvPr>
          <p:cNvCxnSpPr>
            <a:cxnSpLocks/>
            <a:stCxn id="11" idx="1"/>
          </p:cNvCxnSpPr>
          <p:nvPr/>
        </p:nvCxnSpPr>
        <p:spPr>
          <a:xfrm>
            <a:off x="6107237" y="2835857"/>
            <a:ext cx="247104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7E02C1-DEA0-6F3E-478F-A7AF070761E8}"/>
              </a:ext>
            </a:extLst>
          </p:cNvPr>
          <p:cNvCxnSpPr>
            <a:cxnSpLocks/>
          </p:cNvCxnSpPr>
          <p:nvPr/>
        </p:nvCxnSpPr>
        <p:spPr>
          <a:xfrm flipV="1">
            <a:off x="6354341" y="2466991"/>
            <a:ext cx="0" cy="368866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Arc 19">
            <a:extLst>
              <a:ext uri="{FF2B5EF4-FFF2-40B4-BE49-F238E27FC236}">
                <a16:creationId xmlns:a16="http://schemas.microsoft.com/office/drawing/2014/main" id="{6B408CF5-540B-DD7A-911B-0D1D9CA307B4}"/>
              </a:ext>
            </a:extLst>
          </p:cNvPr>
          <p:cNvSpPr/>
          <p:nvPr/>
        </p:nvSpPr>
        <p:spPr>
          <a:xfrm>
            <a:off x="6328744" y="2417769"/>
            <a:ext cx="51194" cy="49223"/>
          </a:xfrm>
          <a:prstGeom prst="arc">
            <a:avLst>
              <a:gd name="adj1" fmla="val 16200000"/>
              <a:gd name="adj2" fmla="val 4874425"/>
            </a:avLst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DC85F8-21D7-E7AD-1B18-324DF9FE037F}"/>
              </a:ext>
            </a:extLst>
          </p:cNvPr>
          <p:cNvCxnSpPr/>
          <p:nvPr/>
        </p:nvCxnSpPr>
        <p:spPr>
          <a:xfrm flipV="1">
            <a:off x="6354341" y="2256463"/>
            <a:ext cx="0" cy="161306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E5F8F06-B73D-00C6-63D1-C3C981167D27}"/>
              </a:ext>
            </a:extLst>
          </p:cNvPr>
          <p:cNvCxnSpPr>
            <a:stCxn id="11" idx="5"/>
          </p:cNvCxnSpPr>
          <p:nvPr/>
        </p:nvCxnSpPr>
        <p:spPr>
          <a:xfrm flipV="1">
            <a:off x="6107237" y="3017273"/>
            <a:ext cx="324486" cy="212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E51830B-665A-563B-388B-AEA84D264688}"/>
              </a:ext>
            </a:extLst>
          </p:cNvPr>
          <p:cNvCxnSpPr/>
          <p:nvPr/>
        </p:nvCxnSpPr>
        <p:spPr>
          <a:xfrm flipV="1">
            <a:off x="6431723" y="2439820"/>
            <a:ext cx="0" cy="577453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Oval 27">
            <a:extLst>
              <a:ext uri="{FF2B5EF4-FFF2-40B4-BE49-F238E27FC236}">
                <a16:creationId xmlns:a16="http://schemas.microsoft.com/office/drawing/2014/main" id="{004B8AE5-C7E7-F6E2-B89B-556A2DF9E50D}"/>
              </a:ext>
            </a:extLst>
          </p:cNvPr>
          <p:cNvSpPr/>
          <p:nvPr/>
        </p:nvSpPr>
        <p:spPr>
          <a:xfrm>
            <a:off x="6342434" y="2246938"/>
            <a:ext cx="22860" cy="2286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DAABB27-62DE-3B05-8369-D59B063A77CE}"/>
              </a:ext>
            </a:extLst>
          </p:cNvPr>
          <p:cNvSpPr/>
          <p:nvPr/>
        </p:nvSpPr>
        <p:spPr>
          <a:xfrm>
            <a:off x="6420567" y="2430506"/>
            <a:ext cx="22860" cy="2286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37FF2B8-2679-1826-0937-53F021C3C2B1}"/>
              </a:ext>
            </a:extLst>
          </p:cNvPr>
          <p:cNvCxnSpPr>
            <a:stCxn id="10" idx="5"/>
          </p:cNvCxnSpPr>
          <p:nvPr/>
        </p:nvCxnSpPr>
        <p:spPr>
          <a:xfrm>
            <a:off x="6779941" y="2438840"/>
            <a:ext cx="551895" cy="98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7F383CE-425F-03BB-1780-CF3B6F465923}"/>
              </a:ext>
            </a:extLst>
          </p:cNvPr>
          <p:cNvCxnSpPr>
            <a:cxnSpLocks/>
            <a:stCxn id="10" idx="1"/>
          </p:cNvCxnSpPr>
          <p:nvPr/>
        </p:nvCxnSpPr>
        <p:spPr>
          <a:xfrm>
            <a:off x="6779941" y="2257213"/>
            <a:ext cx="551895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F77A1DE-0CE3-9870-F7FB-05AF168C3284}"/>
              </a:ext>
            </a:extLst>
          </p:cNvPr>
          <p:cNvCxnSpPr/>
          <p:nvPr/>
        </p:nvCxnSpPr>
        <p:spPr>
          <a:xfrm flipH="1">
            <a:off x="5801485" y="3017273"/>
            <a:ext cx="127256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5CA0D56-721F-8D2B-5EAD-9FC67D814A2E}"/>
              </a:ext>
            </a:extLst>
          </p:cNvPr>
          <p:cNvCxnSpPr/>
          <p:nvPr/>
        </p:nvCxnSpPr>
        <p:spPr>
          <a:xfrm>
            <a:off x="5801485" y="3017484"/>
            <a:ext cx="0" cy="140679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B2815CF-7215-527B-C907-D0A1130B31D3}"/>
              </a:ext>
            </a:extLst>
          </p:cNvPr>
          <p:cNvCxnSpPr/>
          <p:nvPr/>
        </p:nvCxnSpPr>
        <p:spPr>
          <a:xfrm>
            <a:off x="5801096" y="3158163"/>
            <a:ext cx="1082675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ECDDFF5-15D2-A612-0033-5FBD63A73B53}"/>
              </a:ext>
            </a:extLst>
          </p:cNvPr>
          <p:cNvCxnSpPr>
            <a:cxnSpLocks/>
          </p:cNvCxnSpPr>
          <p:nvPr/>
        </p:nvCxnSpPr>
        <p:spPr>
          <a:xfrm>
            <a:off x="7090535" y="2439820"/>
            <a:ext cx="0" cy="718344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768518C1-560D-213F-4293-3B0C01D13056}"/>
              </a:ext>
            </a:extLst>
          </p:cNvPr>
          <p:cNvCxnSpPr>
            <a:cxnSpLocks/>
          </p:cNvCxnSpPr>
          <p:nvPr/>
        </p:nvCxnSpPr>
        <p:spPr>
          <a:xfrm flipH="1" flipV="1">
            <a:off x="6958437" y="3158163"/>
            <a:ext cx="132098" cy="397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4BBA7E05-1FF6-2EC3-6A71-302E54E10AAF}"/>
              </a:ext>
            </a:extLst>
          </p:cNvPr>
          <p:cNvCxnSpPr/>
          <p:nvPr/>
        </p:nvCxnSpPr>
        <p:spPr>
          <a:xfrm flipH="1" flipV="1">
            <a:off x="6884160" y="3108298"/>
            <a:ext cx="74277" cy="49865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>
            <a:extLst>
              <a:ext uri="{FF2B5EF4-FFF2-40B4-BE49-F238E27FC236}">
                <a16:creationId xmlns:a16="http://schemas.microsoft.com/office/drawing/2014/main" id="{F77E2711-6753-0C41-D3CB-856F6FE847E4}"/>
              </a:ext>
            </a:extLst>
          </p:cNvPr>
          <p:cNvSpPr/>
          <p:nvPr/>
        </p:nvSpPr>
        <p:spPr>
          <a:xfrm>
            <a:off x="7079105" y="2427410"/>
            <a:ext cx="22860" cy="2286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BE6E9CF6-6278-720F-0A7A-B06662674EE7}"/>
              </a:ext>
            </a:extLst>
          </p:cNvPr>
          <p:cNvSpPr/>
          <p:nvPr/>
        </p:nvSpPr>
        <p:spPr>
          <a:xfrm>
            <a:off x="7168514" y="2246938"/>
            <a:ext cx="22860" cy="2286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077F241A-59C8-0C2B-3893-4DC5B48F7B48}"/>
              </a:ext>
            </a:extLst>
          </p:cNvPr>
          <p:cNvCxnSpPr>
            <a:stCxn id="51" idx="4"/>
          </p:cNvCxnSpPr>
          <p:nvPr/>
        </p:nvCxnSpPr>
        <p:spPr>
          <a:xfrm flipH="1">
            <a:off x="7179944" y="2269797"/>
            <a:ext cx="1" cy="139066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Arc 53">
            <a:extLst>
              <a:ext uri="{FF2B5EF4-FFF2-40B4-BE49-F238E27FC236}">
                <a16:creationId xmlns:a16="http://schemas.microsoft.com/office/drawing/2014/main" id="{665E4C83-BB1F-13E8-39D2-2644B5A8B1F6}"/>
              </a:ext>
            </a:extLst>
          </p:cNvPr>
          <p:cNvSpPr/>
          <p:nvPr/>
        </p:nvSpPr>
        <p:spPr>
          <a:xfrm>
            <a:off x="7154347" y="2412353"/>
            <a:ext cx="51194" cy="49223"/>
          </a:xfrm>
          <a:prstGeom prst="arc">
            <a:avLst>
              <a:gd name="adj1" fmla="val 16200000"/>
              <a:gd name="adj2" fmla="val 4874425"/>
            </a:avLst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1576F5F2-9915-70A4-1917-0914ECBDB38A}"/>
              </a:ext>
            </a:extLst>
          </p:cNvPr>
          <p:cNvCxnSpPr>
            <a:cxnSpLocks/>
            <a:stCxn id="54" idx="2"/>
          </p:cNvCxnSpPr>
          <p:nvPr/>
        </p:nvCxnSpPr>
        <p:spPr>
          <a:xfrm>
            <a:off x="7183695" y="2461310"/>
            <a:ext cx="7679" cy="796469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2C1A41A3-2919-FC5A-5741-0E7D85945FFB}"/>
              </a:ext>
            </a:extLst>
          </p:cNvPr>
          <p:cNvCxnSpPr>
            <a:cxnSpLocks/>
          </p:cNvCxnSpPr>
          <p:nvPr/>
        </p:nvCxnSpPr>
        <p:spPr>
          <a:xfrm flipH="1">
            <a:off x="6969885" y="3257779"/>
            <a:ext cx="221489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2A78997-1319-7839-5997-AD0DCFF1B862}"/>
              </a:ext>
            </a:extLst>
          </p:cNvPr>
          <p:cNvCxnSpPr/>
          <p:nvPr/>
        </p:nvCxnSpPr>
        <p:spPr>
          <a:xfrm flipH="1" flipV="1">
            <a:off x="6889875" y="3208111"/>
            <a:ext cx="74277" cy="49865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067B6E32-6869-1911-6496-FFBC9BA60926}"/>
              </a:ext>
            </a:extLst>
          </p:cNvPr>
          <p:cNvCxnSpPr>
            <a:cxnSpLocks/>
          </p:cNvCxnSpPr>
          <p:nvPr/>
        </p:nvCxnSpPr>
        <p:spPr>
          <a:xfrm flipH="1">
            <a:off x="5706235" y="3257779"/>
            <a:ext cx="1160463" cy="198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C03A37E-787E-2952-13E0-297BC8DB5FA8}"/>
              </a:ext>
            </a:extLst>
          </p:cNvPr>
          <p:cNvCxnSpPr/>
          <p:nvPr/>
        </p:nvCxnSpPr>
        <p:spPr>
          <a:xfrm flipH="1">
            <a:off x="5706235" y="2835857"/>
            <a:ext cx="222506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EE6B343-FF51-D2F5-B262-F0895D3E3473}"/>
              </a:ext>
            </a:extLst>
          </p:cNvPr>
          <p:cNvCxnSpPr>
            <a:cxnSpLocks/>
          </p:cNvCxnSpPr>
          <p:nvPr/>
        </p:nvCxnSpPr>
        <p:spPr>
          <a:xfrm>
            <a:off x="5706235" y="2835857"/>
            <a:ext cx="0" cy="42212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7E30EE8-4009-F8F0-CBE9-D67673749767}"/>
              </a:ext>
            </a:extLst>
          </p:cNvPr>
          <p:cNvCxnSpPr>
            <a:cxnSpLocks/>
          </p:cNvCxnSpPr>
          <p:nvPr/>
        </p:nvCxnSpPr>
        <p:spPr>
          <a:xfrm flipV="1">
            <a:off x="6644306" y="3076194"/>
            <a:ext cx="0" cy="8197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0C4F4F3-C805-9A55-305D-599CC1713BF3}"/>
              </a:ext>
            </a:extLst>
          </p:cNvPr>
          <p:cNvCxnSpPr>
            <a:cxnSpLocks/>
          </p:cNvCxnSpPr>
          <p:nvPr/>
        </p:nvCxnSpPr>
        <p:spPr>
          <a:xfrm>
            <a:off x="6601445" y="3074026"/>
            <a:ext cx="82691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FAD8F5F-34AE-9E1B-415D-9D141F281D32}"/>
              </a:ext>
            </a:extLst>
          </p:cNvPr>
          <p:cNvCxnSpPr>
            <a:cxnSpLocks/>
          </p:cNvCxnSpPr>
          <p:nvPr/>
        </p:nvCxnSpPr>
        <p:spPr>
          <a:xfrm>
            <a:off x="6601445" y="3046916"/>
            <a:ext cx="82691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87783A7D-0A1C-2849-07BF-FCDBAF96C765}"/>
              </a:ext>
            </a:extLst>
          </p:cNvPr>
          <p:cNvCxnSpPr/>
          <p:nvPr/>
        </p:nvCxnSpPr>
        <p:spPr>
          <a:xfrm flipV="1">
            <a:off x="6644306" y="2977982"/>
            <a:ext cx="0" cy="68934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B761BA04-D6CF-15C2-0078-70851B9ACC80}"/>
              </a:ext>
            </a:extLst>
          </p:cNvPr>
          <p:cNvCxnSpPr>
            <a:cxnSpLocks/>
          </p:cNvCxnSpPr>
          <p:nvPr/>
        </p:nvCxnSpPr>
        <p:spPr>
          <a:xfrm flipH="1">
            <a:off x="6601445" y="2977982"/>
            <a:ext cx="82691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AAF78B9F-DBA4-54E8-CCF1-43800A47A4BE}"/>
              </a:ext>
            </a:extLst>
          </p:cNvPr>
          <p:cNvCxnSpPr>
            <a:cxnSpLocks/>
          </p:cNvCxnSpPr>
          <p:nvPr/>
        </p:nvCxnSpPr>
        <p:spPr>
          <a:xfrm flipH="1" flipV="1">
            <a:off x="6601445" y="2952979"/>
            <a:ext cx="17206" cy="25004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74BD116-BA2D-E0FB-3618-10031B4A82DD}"/>
              </a:ext>
            </a:extLst>
          </p:cNvPr>
          <p:cNvCxnSpPr>
            <a:cxnSpLocks/>
          </p:cNvCxnSpPr>
          <p:nvPr/>
        </p:nvCxnSpPr>
        <p:spPr>
          <a:xfrm flipH="1" flipV="1">
            <a:off x="6622366" y="2952979"/>
            <a:ext cx="17206" cy="25004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94585C64-0CE1-88F7-EB47-F2BC286709C0}"/>
              </a:ext>
            </a:extLst>
          </p:cNvPr>
          <p:cNvCxnSpPr>
            <a:cxnSpLocks/>
          </p:cNvCxnSpPr>
          <p:nvPr/>
        </p:nvCxnSpPr>
        <p:spPr>
          <a:xfrm flipH="1" flipV="1">
            <a:off x="6642371" y="2951575"/>
            <a:ext cx="17206" cy="25004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8D48AC2-A065-B9D9-2EFA-FC20D7964FE3}"/>
              </a:ext>
            </a:extLst>
          </p:cNvPr>
          <p:cNvCxnSpPr>
            <a:cxnSpLocks/>
          </p:cNvCxnSpPr>
          <p:nvPr/>
        </p:nvCxnSpPr>
        <p:spPr>
          <a:xfrm flipH="1" flipV="1">
            <a:off x="6661512" y="2951575"/>
            <a:ext cx="17206" cy="25004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CC98545-4D8D-71D2-216C-9DDDE4A813A3}"/>
              </a:ext>
            </a:extLst>
          </p:cNvPr>
          <p:cNvCxnSpPr>
            <a:cxnSpLocks/>
          </p:cNvCxnSpPr>
          <p:nvPr/>
        </p:nvCxnSpPr>
        <p:spPr>
          <a:xfrm>
            <a:off x="6642576" y="3262250"/>
            <a:ext cx="0" cy="8197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73BF8FA6-F6D0-F688-9691-49402FDD2CAB}"/>
              </a:ext>
            </a:extLst>
          </p:cNvPr>
          <p:cNvCxnSpPr>
            <a:cxnSpLocks/>
          </p:cNvCxnSpPr>
          <p:nvPr/>
        </p:nvCxnSpPr>
        <p:spPr>
          <a:xfrm flipV="1">
            <a:off x="6599715" y="3346387"/>
            <a:ext cx="82691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417A17C-F652-A94E-A445-97F641F297BD}"/>
              </a:ext>
            </a:extLst>
          </p:cNvPr>
          <p:cNvCxnSpPr>
            <a:cxnSpLocks/>
          </p:cNvCxnSpPr>
          <p:nvPr/>
        </p:nvCxnSpPr>
        <p:spPr>
          <a:xfrm flipV="1">
            <a:off x="6599715" y="3373497"/>
            <a:ext cx="82691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EB338DFF-2981-7DB8-9DB2-95CCE49338D0}"/>
              </a:ext>
            </a:extLst>
          </p:cNvPr>
          <p:cNvCxnSpPr/>
          <p:nvPr/>
        </p:nvCxnSpPr>
        <p:spPr>
          <a:xfrm>
            <a:off x="6642576" y="3373497"/>
            <a:ext cx="0" cy="68934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71A8DC1-62EC-93ED-BDDF-031EC6374C27}"/>
              </a:ext>
            </a:extLst>
          </p:cNvPr>
          <p:cNvCxnSpPr>
            <a:cxnSpLocks/>
          </p:cNvCxnSpPr>
          <p:nvPr/>
        </p:nvCxnSpPr>
        <p:spPr>
          <a:xfrm flipH="1" flipV="1">
            <a:off x="6599715" y="3442431"/>
            <a:ext cx="82691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BF216AC-1BAC-8381-BAF9-9E51628E0BF3}"/>
              </a:ext>
            </a:extLst>
          </p:cNvPr>
          <p:cNvCxnSpPr>
            <a:cxnSpLocks/>
          </p:cNvCxnSpPr>
          <p:nvPr/>
        </p:nvCxnSpPr>
        <p:spPr>
          <a:xfrm flipH="1">
            <a:off x="6599715" y="3442431"/>
            <a:ext cx="17206" cy="25004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693BC74-E0F8-5819-E350-342E37F4C8C9}"/>
              </a:ext>
            </a:extLst>
          </p:cNvPr>
          <p:cNvCxnSpPr>
            <a:cxnSpLocks/>
          </p:cNvCxnSpPr>
          <p:nvPr/>
        </p:nvCxnSpPr>
        <p:spPr>
          <a:xfrm flipH="1">
            <a:off x="6620636" y="3442431"/>
            <a:ext cx="17206" cy="25004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3AE3CF8-8B68-AF77-D59E-16B28738C594}"/>
              </a:ext>
            </a:extLst>
          </p:cNvPr>
          <p:cNvCxnSpPr>
            <a:cxnSpLocks/>
          </p:cNvCxnSpPr>
          <p:nvPr/>
        </p:nvCxnSpPr>
        <p:spPr>
          <a:xfrm flipH="1">
            <a:off x="6640642" y="3443834"/>
            <a:ext cx="17206" cy="25004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28326AE-336B-48DF-A889-A9257715C41A}"/>
              </a:ext>
            </a:extLst>
          </p:cNvPr>
          <p:cNvCxnSpPr>
            <a:cxnSpLocks/>
          </p:cNvCxnSpPr>
          <p:nvPr/>
        </p:nvCxnSpPr>
        <p:spPr>
          <a:xfrm flipH="1">
            <a:off x="6659782" y="3443834"/>
            <a:ext cx="17206" cy="25004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4258BAB-D049-FDEB-95F4-7E0C904B7FE4}"/>
              </a:ext>
            </a:extLst>
          </p:cNvPr>
          <p:cNvCxnSpPr/>
          <p:nvPr/>
        </p:nvCxnSpPr>
        <p:spPr>
          <a:xfrm flipH="1">
            <a:off x="5706235" y="2441936"/>
            <a:ext cx="222506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71CA9B8A-BFD9-8052-0A76-03A86791F451}"/>
              </a:ext>
            </a:extLst>
          </p:cNvPr>
          <p:cNvCxnSpPr/>
          <p:nvPr/>
        </p:nvCxnSpPr>
        <p:spPr>
          <a:xfrm flipH="1">
            <a:off x="5706235" y="2257213"/>
            <a:ext cx="222506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98D8E449-9C41-044C-4030-6EB520E21C6F}"/>
              </a:ext>
            </a:extLst>
          </p:cNvPr>
          <p:cNvSpPr/>
          <p:nvPr/>
        </p:nvSpPr>
        <p:spPr>
          <a:xfrm rot="5400000">
            <a:off x="7328266" y="2167696"/>
            <a:ext cx="363255" cy="356992"/>
          </a:xfrm>
          <a:prstGeom prst="triangle">
            <a:avLst/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8CE1409-4BCE-C1DB-EC96-943E5781627F}"/>
              </a:ext>
            </a:extLst>
          </p:cNvPr>
          <p:cNvCxnSpPr/>
          <p:nvPr/>
        </p:nvCxnSpPr>
        <p:spPr>
          <a:xfrm>
            <a:off x="7358029" y="2293373"/>
            <a:ext cx="119063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21F174C-125C-2923-C3E7-21A686B8A1DA}"/>
              </a:ext>
            </a:extLst>
          </p:cNvPr>
          <p:cNvCxnSpPr>
            <a:cxnSpLocks/>
          </p:cNvCxnSpPr>
          <p:nvPr/>
        </p:nvCxnSpPr>
        <p:spPr>
          <a:xfrm flipH="1">
            <a:off x="7405654" y="2408863"/>
            <a:ext cx="122634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92BCF28-2C52-92DA-6DD3-22CEB6195D62}"/>
              </a:ext>
            </a:extLst>
          </p:cNvPr>
          <p:cNvCxnSpPr/>
          <p:nvPr/>
        </p:nvCxnSpPr>
        <p:spPr>
          <a:xfrm flipV="1">
            <a:off x="7405654" y="2293373"/>
            <a:ext cx="0" cy="115491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A0E9C54-538F-64C0-69F7-35304D8B483F}"/>
              </a:ext>
            </a:extLst>
          </p:cNvPr>
          <p:cNvCxnSpPr/>
          <p:nvPr/>
        </p:nvCxnSpPr>
        <p:spPr>
          <a:xfrm>
            <a:off x="7477092" y="2293373"/>
            <a:ext cx="0" cy="115491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F12B557-8CDD-430F-BFA2-D357AF4BF599}"/>
              </a:ext>
            </a:extLst>
          </p:cNvPr>
          <p:cNvCxnSpPr>
            <a:cxnSpLocks/>
            <a:stCxn id="72" idx="0"/>
          </p:cNvCxnSpPr>
          <p:nvPr/>
        </p:nvCxnSpPr>
        <p:spPr>
          <a:xfrm>
            <a:off x="7688390" y="2346192"/>
            <a:ext cx="207802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AE5A7F03-F51D-1CA9-6F37-5E478699643B}"/>
              </a:ext>
            </a:extLst>
          </p:cNvPr>
          <p:cNvSpPr/>
          <p:nvPr/>
        </p:nvSpPr>
        <p:spPr>
          <a:xfrm>
            <a:off x="7896192" y="2225019"/>
            <a:ext cx="461963" cy="257510"/>
          </a:xfrm>
          <a:prstGeom prst="rect">
            <a:avLst/>
          </a:prstGeom>
          <a:noFill/>
          <a:ln w="19050"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SET filter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D4F25C5-9D54-65A9-E0EE-8B3DC587F7EB}"/>
              </a:ext>
            </a:extLst>
          </p:cNvPr>
          <p:cNvCxnSpPr>
            <a:cxnSpLocks/>
            <a:stCxn id="52" idx="3"/>
          </p:cNvCxnSpPr>
          <p:nvPr/>
        </p:nvCxnSpPr>
        <p:spPr>
          <a:xfrm>
            <a:off x="8358155" y="2353774"/>
            <a:ext cx="113108" cy="0"/>
          </a:xfrm>
          <a:prstGeom prst="line">
            <a:avLst/>
          </a:prstGeom>
          <a:ln w="19050" cap="rnd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A772EC58-4A14-883E-1F3F-D86ED3B90655}"/>
              </a:ext>
            </a:extLst>
          </p:cNvPr>
          <p:cNvSpPr/>
          <p:nvPr/>
        </p:nvSpPr>
        <p:spPr>
          <a:xfrm>
            <a:off x="6531735" y="2875222"/>
            <a:ext cx="232848" cy="674132"/>
          </a:xfrm>
          <a:prstGeom prst="rect">
            <a:avLst/>
          </a:prstGeom>
          <a:noFill/>
          <a:ln>
            <a:solidFill>
              <a:srgbClr val="00B05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69A3923-59ED-7183-315D-D49C3BCB75A2}"/>
              </a:ext>
            </a:extLst>
          </p:cNvPr>
          <p:cNvSpPr txBox="1"/>
          <p:nvPr/>
        </p:nvSpPr>
        <p:spPr>
          <a:xfrm>
            <a:off x="6753418" y="3328418"/>
            <a:ext cx="9909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/>
              <a:t>Auto zeroing cap</a:t>
            </a:r>
          </a:p>
        </p:txBody>
      </p:sp>
    </p:spTree>
    <p:extLst>
      <p:ext uri="{BB962C8B-B14F-4D97-AF65-F5344CB8AC3E}">
        <p14:creationId xmlns:p14="http://schemas.microsoft.com/office/powerpoint/2010/main" val="87069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14" y="80226"/>
            <a:ext cx="8753475" cy="430887"/>
          </a:xfrm>
        </p:spPr>
        <p:txBody>
          <a:bodyPr/>
          <a:lstStyle/>
          <a:p>
            <a:r>
              <a:rPr lang="en-US" noProof="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914" y="666090"/>
            <a:ext cx="6173922" cy="4365608"/>
          </a:xfrm>
        </p:spPr>
        <p:txBody>
          <a:bodyPr>
            <a:normAutofit/>
          </a:bodyPr>
          <a:lstStyle/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Original ADC</a:t>
            </a: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Analog mux 8:2</a:t>
            </a: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Comparator improvement (offset, speed and input equivalent noise)</a:t>
            </a:r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/>
              <a:t>ADC core improvement</a:t>
            </a:r>
            <a:endParaRPr lang="en-US" sz="1600" noProof="0" dirty="0"/>
          </a:p>
          <a:p>
            <a:pPr marL="314325" lvl="1" indent="-342900"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US" sz="1900" dirty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pPr marL="0" indent="0">
              <a:buNone/>
            </a:pPr>
            <a:endParaRPr lang="en-US" sz="1600" noProof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6216C-5BC3-7C44-80F8-E30864FFC2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15294"/>
      </p:ext>
    </p:extLst>
  </p:cSld>
  <p:clrMapOvr>
    <a:masterClrMapping/>
  </p:clrMapOvr>
</p:sld>
</file>

<file path=ppt/theme/theme1.xml><?xml version="1.0" encoding="utf-8"?>
<a:theme xmlns:a="http://schemas.openxmlformats.org/drawingml/2006/main" name="2017 imec public">
  <a:themeElements>
    <a:clrScheme name="imec rebranded">
      <a:dk1>
        <a:srgbClr val="3C3C3B"/>
      </a:dk1>
      <a:lt1>
        <a:srgbClr val="FFFFFF"/>
      </a:lt1>
      <a:dk2>
        <a:srgbClr val="3F98BD"/>
      </a:dk2>
      <a:lt2>
        <a:srgbClr val="929497"/>
      </a:lt2>
      <a:accent1>
        <a:srgbClr val="90298D"/>
      </a:accent1>
      <a:accent2>
        <a:srgbClr val="36337D"/>
      </a:accent2>
      <a:accent3>
        <a:srgbClr val="1582BE"/>
      </a:accent3>
      <a:accent4>
        <a:srgbClr val="99BDE4"/>
      </a:accent4>
      <a:accent5>
        <a:srgbClr val="C778AD"/>
      </a:accent5>
      <a:accent6>
        <a:srgbClr val="52BDC2"/>
      </a:accent6>
      <a:hlink>
        <a:srgbClr val="3F98BD"/>
      </a:hlink>
      <a:folHlink>
        <a:srgbClr val="2D6C85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6"/>
            </a:gs>
            <a:gs pos="60000">
              <a:schemeClr val="tx2"/>
            </a:gs>
          </a:gsLst>
          <a:lin ang="2700000" scaled="0"/>
        </a:gradFill>
        <a:ln>
          <a:noFill/>
        </a:ln>
        <a:effectLst/>
      </a:spPr>
      <a:bodyPr rtlCol="0" anchor="ctr"/>
      <a:lstStyle>
        <a:defPPr algn="ctr">
          <a:defRPr sz="140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ap="rnd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12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.potx" id="{34E3DD14-9B75-4CDD-B903-499E0E5E979C}" vid="{9B985EF8-396C-4CED-B130-8A4EB9CAB2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2324726a14f405a981db91c77b46410 xmlns="b95b77e3-5ae9-4f3b-b659-085d35f72a10">
      <Terms xmlns="http://schemas.microsoft.com/office/infopath/2007/PartnerControls">
        <TermInfo xmlns="http://schemas.microsoft.com/office/infopath/2007/PartnerControls">
          <TermName xmlns="http://schemas.microsoft.com/office/infopath/2007/PartnerControls">Branding Materials</TermName>
          <TermId xmlns="http://schemas.microsoft.com/office/infopath/2007/PartnerControls">af3c74a7-83c6-45c5-8721-9f3a7effea9c</TermId>
        </TermInfo>
      </Terms>
    </i2324726a14f405a981db91c77b46410>
    <i71bf99247514cecb1fe8b0aab410037 xmlns="f2309746-c655-44e1-9ea1-05adc89c5b78">Corporate Presentations|2e3cc6ac-40d2-4931-88cd-348b01b73fc7</i71bf99247514cecb1fe8b0aab410037>
    <TaxCatchAll xmlns="eddb54b3-0260-4a74-8bba-cc772719b91b">
      <Value>53</Value>
      <Value>50</Value>
    </TaxCatchAl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4C780D7322740A0EA2FC4AF161FDA" ma:contentTypeVersion="15" ma:contentTypeDescription="Create a new document." ma:contentTypeScope="" ma:versionID="3baeb6aebacda1c6ff6759dc6666acbe">
  <xsd:schema xmlns:xsd="http://www.w3.org/2001/XMLSchema" xmlns:xs="http://www.w3.org/2001/XMLSchema" xmlns:p="http://schemas.microsoft.com/office/2006/metadata/properties" xmlns:ns2="f2309746-c655-44e1-9ea1-05adc89c5b78" xmlns:ns3="eddb54b3-0260-4a74-8bba-cc772719b91b" xmlns:ns4="0aa8d90e-9fbb-414d-995e-39d533cf3f27" xmlns:ns5="b95b77e3-5ae9-4f3b-b659-085d35f72a10" targetNamespace="http://schemas.microsoft.com/office/2006/metadata/properties" ma:root="true" ma:fieldsID="2acb163ef76c9dbceb03557b689555ac" ns2:_="" ns3:_="" ns4:_="" ns5:_="">
    <xsd:import namespace="f2309746-c655-44e1-9ea1-05adc89c5b78"/>
    <xsd:import namespace="eddb54b3-0260-4a74-8bba-cc772719b91b"/>
    <xsd:import namespace="0aa8d90e-9fbb-414d-995e-39d533cf3f27"/>
    <xsd:import namespace="b95b77e3-5ae9-4f3b-b659-085d35f72a10"/>
    <xsd:element name="properties">
      <xsd:complexType>
        <xsd:sequence>
          <xsd:element name="documentManagement">
            <xsd:complexType>
              <xsd:all>
                <xsd:element ref="ns2:i71bf99247514cecb1fe8b0aab410037" minOccurs="0"/>
                <xsd:element ref="ns3:TaxCatchAll" minOccurs="0"/>
                <xsd:element ref="ns4:SharedWithUsers" minOccurs="0"/>
                <xsd:element ref="ns4:SharedWithDetails" minOccurs="0"/>
                <xsd:element ref="ns5:i2324726a14f405a981db91c77b46410" minOccurs="0"/>
                <xsd:element ref="ns2:LastSharedByTime" minOccurs="0"/>
                <xsd:element ref="ns2:LastSharedByUs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309746-c655-44e1-9ea1-05adc89c5b78" elementFormDefault="qualified">
    <xsd:import namespace="http://schemas.microsoft.com/office/2006/documentManagement/types"/>
    <xsd:import namespace="http://schemas.microsoft.com/office/infopath/2007/PartnerControls"/>
    <xsd:element name="i71bf99247514cecb1fe8b0aab410037" ma:index="9" nillable="true" ma:displayName="DocumentType_0" ma:hidden="true" ma:internalName="i71bf99247514cecb1fe8b0aab410037" ma:readOnly="false">
      <xsd:simpleType>
        <xsd:restriction base="dms:Note"/>
      </xsd:simpleType>
    </xsd:element>
    <xsd:element name="LastSharedByTime" ma:index="15" nillable="true" ma:displayName="Last Shared By Time" ma:internalName="LastSharedByTime" ma:readOnly="true">
      <xsd:simpleType>
        <xsd:restriction base="dms:DateTime"/>
      </xsd:simpleType>
    </xsd:element>
    <xsd:element name="LastSharedByUser" ma:index="16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db54b3-0260-4a74-8bba-cc772719b91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46c5d453-cc38-4d16-9194-74167de734e1}" ma:internalName="TaxCatchAll" ma:showField="CatchAllData" ma:web="7d77edb2-ee28-4363-bf05-f143ea118e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8d90e-9fbb-414d-995e-39d533cf3f2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b77e3-5ae9-4f3b-b659-085d35f72a10" elementFormDefault="qualified">
    <xsd:import namespace="http://schemas.microsoft.com/office/2006/documentManagement/types"/>
    <xsd:import namespace="http://schemas.microsoft.com/office/infopath/2007/PartnerControls"/>
    <xsd:element name="i2324726a14f405a981db91c77b46410" ma:index="14" nillable="true" ma:taxonomy="true" ma:internalName="i2324726a14f405a981db91c77b46410" ma:taxonomyFieldName="Research_x0020_Topic" ma:displayName="Research Topic" ma:default="" ma:fieldId="{22324726-a14f-405a-981d-b91c77b46410}" ma:sspId="ccd83d8f-855d-4716-a748-44e48ed56b00" ma:termSetId="fc0417d7-3f51-4e47-9ba7-30549a0a56b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F4275D-D086-40F1-9521-342F0DDF2E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A979B5-B0F8-44FB-9DDF-3D5E406B68EC}">
  <ds:schemaRefs>
    <ds:schemaRef ds:uri="http://purl.org/dc/elements/1.1/"/>
    <ds:schemaRef ds:uri="http://schemas.openxmlformats.org/package/2006/metadata/core-properties"/>
    <ds:schemaRef ds:uri="http://purl.org/dc/terms/"/>
    <ds:schemaRef ds:uri="http://www.w3.org/XML/1998/namespace"/>
    <ds:schemaRef ds:uri="f2309746-c655-44e1-9ea1-05adc89c5b78"/>
    <ds:schemaRef ds:uri="http://purl.org/dc/dcmitype/"/>
    <ds:schemaRef ds:uri="eddb54b3-0260-4a74-8bba-cc772719b91b"/>
    <ds:schemaRef ds:uri="http://schemas.microsoft.com/office/infopath/2007/PartnerControls"/>
    <ds:schemaRef ds:uri="http://schemas.microsoft.com/office/2006/documentManagement/types"/>
    <ds:schemaRef ds:uri="0aa8d90e-9fbb-414d-995e-39d533cf3f27"/>
    <ds:schemaRef ds:uri="b95b77e3-5ae9-4f3b-b659-085d35f72a10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F183449-90C5-40C7-BA6B-28086FCA6D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309746-c655-44e1-9ea1-05adc89c5b78"/>
    <ds:schemaRef ds:uri="eddb54b3-0260-4a74-8bba-cc772719b91b"/>
    <ds:schemaRef ds:uri="0aa8d90e-9fbb-414d-995e-39d533cf3f27"/>
    <ds:schemaRef ds:uri="b95b77e3-5ae9-4f3b-b659-085d35f72a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73591</TotalTime>
  <Words>870</Words>
  <Application>Microsoft Office PowerPoint</Application>
  <PresentationFormat>On-screen Show (16:9)</PresentationFormat>
  <Paragraphs>133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Gill Sans MT</vt:lpstr>
      <vt:lpstr>Times New Roman</vt:lpstr>
      <vt:lpstr>Wingdings</vt:lpstr>
      <vt:lpstr>2017 imec public</vt:lpstr>
      <vt:lpstr>Radiation Hardened Versatile 14-bit SAR adc</vt:lpstr>
      <vt:lpstr>Outline</vt:lpstr>
      <vt:lpstr>Original ADC</vt:lpstr>
      <vt:lpstr>Outline</vt:lpstr>
      <vt:lpstr>Analog mux 8:2</vt:lpstr>
      <vt:lpstr>Analog mux 8:2</vt:lpstr>
      <vt:lpstr>Outline</vt:lpstr>
      <vt:lpstr>Comparator improvement</vt:lpstr>
      <vt:lpstr>Outline</vt:lpstr>
      <vt:lpstr>ADC core improvement</vt:lpstr>
      <vt:lpstr>ADC core improvement</vt:lpstr>
      <vt:lpstr>ADC core improvement</vt:lpstr>
      <vt:lpstr>ADC core improvement</vt:lpstr>
      <vt:lpstr>ADC core improvement</vt:lpstr>
      <vt:lpstr>Outline</vt:lpstr>
      <vt:lpstr>Conclusion</vt:lpstr>
      <vt:lpstr>PowerPoint Presentation</vt:lpstr>
    </vt:vector>
  </TitlesOfParts>
  <Manager/>
  <Company>imec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TROM3 – analog verifications</dc:title>
  <dc:subject/>
  <dc:creator>Guillaume Pollissard (SIBLING RECRRUITMENT)</dc:creator>
  <cp:keywords/>
  <dc:description/>
  <cp:lastModifiedBy>Laurent Berti (imec)</cp:lastModifiedBy>
  <cp:revision>682</cp:revision>
  <dcterms:created xsi:type="dcterms:W3CDTF">2017-10-24T10:38:31Z</dcterms:created>
  <dcterms:modified xsi:type="dcterms:W3CDTF">2022-05-31T07:25:32Z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Research Topic">
    <vt:lpwstr>50;#Branding Materials|af3c74a7-83c6-45c5-8721-9f3a7effea9c</vt:lpwstr>
  </property>
  <property fmtid="{D5CDD505-2E9C-101B-9397-08002B2CF9AE}" pid="3" name="DocumentType">
    <vt:lpwstr>53;#Corporate Presentations|2e3cc6ac-40d2-4931-88cd-348b01b73fc7</vt:lpwstr>
  </property>
  <property fmtid="{D5CDD505-2E9C-101B-9397-08002B2CF9AE}" pid="4" name="ContentTypeId">
    <vt:lpwstr>0x01010081A4C780D7322740A0EA2FC4AF161FDA</vt:lpwstr>
  </property>
  <property fmtid="{D5CDD505-2E9C-101B-9397-08002B2CF9AE}" pid="5" name="MSIP_Label_4fe79f05-e94b-49c9-8165-7ef349894441_Enabled">
    <vt:lpwstr>true</vt:lpwstr>
  </property>
  <property fmtid="{D5CDD505-2E9C-101B-9397-08002B2CF9AE}" pid="6" name="MSIP_Label_4fe79f05-e94b-49c9-8165-7ef349894441_SetDate">
    <vt:lpwstr>2022-05-31T07:24:58Z</vt:lpwstr>
  </property>
  <property fmtid="{D5CDD505-2E9C-101B-9397-08002B2CF9AE}" pid="7" name="MSIP_Label_4fe79f05-e94b-49c9-8165-7ef349894441_Method">
    <vt:lpwstr>Privileged</vt:lpwstr>
  </property>
  <property fmtid="{D5CDD505-2E9C-101B-9397-08002B2CF9AE}" pid="8" name="MSIP_Label_4fe79f05-e94b-49c9-8165-7ef349894441_Name">
    <vt:lpwstr>Confidential - General Use</vt:lpwstr>
  </property>
  <property fmtid="{D5CDD505-2E9C-101B-9397-08002B2CF9AE}" pid="9" name="MSIP_Label_4fe79f05-e94b-49c9-8165-7ef349894441_SiteId">
    <vt:lpwstr>a72d5a72-25ee-40f0-9bd1-067cb5b770d4</vt:lpwstr>
  </property>
  <property fmtid="{D5CDD505-2E9C-101B-9397-08002B2CF9AE}" pid="10" name="MSIP_Label_4fe79f05-e94b-49c9-8165-7ef349894441_ActionId">
    <vt:lpwstr>e47b3d80-86a8-497b-8f8c-a401c2b1c2dd</vt:lpwstr>
  </property>
  <property fmtid="{D5CDD505-2E9C-101B-9397-08002B2CF9AE}" pid="11" name="MSIP_Label_4fe79f05-e94b-49c9-8165-7ef349894441_ContentBits">
    <vt:lpwstr>2</vt:lpwstr>
  </property>
</Properties>
</file>