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63" r:id="rId2"/>
    <p:sldMasterId id="2147483687" r:id="rId3"/>
    <p:sldMasterId id="2147483708" r:id="rId4"/>
    <p:sldMasterId id="2147483734" r:id="rId5"/>
    <p:sldMasterId id="2147483757" r:id="rId6"/>
  </p:sldMasterIdLst>
  <p:notesMasterIdLst>
    <p:notesMasterId r:id="rId29"/>
  </p:notesMasterIdLst>
  <p:handoutMasterIdLst>
    <p:handoutMasterId r:id="rId30"/>
  </p:handoutMasterIdLst>
  <p:sldIdLst>
    <p:sldId id="43130" r:id="rId7"/>
    <p:sldId id="2113417058" r:id="rId8"/>
    <p:sldId id="2113417084" r:id="rId9"/>
    <p:sldId id="2534" r:id="rId10"/>
    <p:sldId id="3511" r:id="rId11"/>
    <p:sldId id="3494" r:id="rId12"/>
    <p:sldId id="3455" r:id="rId13"/>
    <p:sldId id="2113417080" r:id="rId14"/>
    <p:sldId id="2488" r:id="rId15"/>
    <p:sldId id="1961" r:id="rId16"/>
    <p:sldId id="1986" r:id="rId17"/>
    <p:sldId id="5060" r:id="rId18"/>
    <p:sldId id="43117" r:id="rId19"/>
    <p:sldId id="43118" r:id="rId20"/>
    <p:sldId id="3456" r:id="rId21"/>
    <p:sldId id="2113417086" r:id="rId22"/>
    <p:sldId id="3496" r:id="rId23"/>
    <p:sldId id="2113417087" r:id="rId24"/>
    <p:sldId id="3498" r:id="rId25"/>
    <p:sldId id="2113417072" r:id="rId26"/>
    <p:sldId id="1989" r:id="rId27"/>
    <p:sldId id="5061" r:id="rId28"/>
  </p:sldIdLst>
  <p:sldSz cx="12188825" cy="6858000"/>
  <p:notesSz cx="6858000" cy="9144000"/>
  <p:defaultTextStyle>
    <a:defPPr>
      <a:defRPr lang="en-US"/>
    </a:defPPr>
    <a:lvl1pPr marL="0" algn="l" defTabSz="6094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43" algn="l" defTabSz="6094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85" algn="l" defTabSz="6094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328" algn="l" defTabSz="6094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71" algn="l" defTabSz="6094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213" algn="l" defTabSz="6094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656" algn="l" defTabSz="6094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097" algn="l" defTabSz="6094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541" algn="l" defTabSz="6094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" userDrawn="1">
          <p15:clr>
            <a:srgbClr val="A4A3A4"/>
          </p15:clr>
        </p15:guide>
        <p15:guide id="2" pos="24" userDrawn="1">
          <p15:clr>
            <a:srgbClr val="A4A3A4"/>
          </p15:clr>
        </p15:guide>
        <p15:guide id="3" orient="horz" pos="80">
          <p15:clr>
            <a:srgbClr val="A4A3A4"/>
          </p15:clr>
        </p15:guide>
        <p15:guide id="4" pos="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3D7"/>
    <a:srgbClr val="777777"/>
    <a:srgbClr val="0070C0"/>
    <a:srgbClr val="1D9CE4"/>
    <a:srgbClr val="FFF7D8"/>
    <a:srgbClr val="D2D2F1"/>
    <a:srgbClr val="070707"/>
    <a:srgbClr val="0E3689"/>
    <a:srgbClr val="FFD53A"/>
    <a:srgbClr val="702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2A011-122E-470A-91A5-2A296597A207}" v="8" dt="2022-05-30T17:52:58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67"/>
      </p:cViewPr>
      <p:guideLst>
        <p:guide orient="horz" pos="60"/>
        <p:guide pos="24"/>
        <p:guide orient="horz" pos="80"/>
        <p:guide pos="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66040059641364"/>
          <c:y val="4.2008833573429077E-2"/>
          <c:w val="0.84157754444688915"/>
          <c:h val="0.79604533738215455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bg1"/>
              </a:solidFill>
              <a:ln w="3175">
                <a:solidFill>
                  <a:schemeClr val="accent1"/>
                </a:solidFill>
              </a:ln>
              <a:effectLst/>
            </c:spPr>
          </c:marker>
          <c:dPt>
            <c:idx val="26"/>
            <c:marker>
              <c:symbol val="circle"/>
              <c:size val="3"/>
              <c:spPr>
                <a:solidFill>
                  <a:schemeClr val="bg1"/>
                </a:solidFill>
                <a:ln w="31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85-49E6-9123-EB91D3D7E865}"/>
              </c:ext>
            </c:extLst>
          </c:dPt>
          <c:trendline>
            <c:spPr>
              <a:ln w="127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Sheet1!$C$3:$C$50</c:f>
              <c:numCache>
                <c:formatCode>General</c:formatCode>
                <c:ptCount val="48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1.4000000000000001</c:v>
                </c:pt>
                <c:pt idx="7">
                  <c:v>1.6</c:v>
                </c:pt>
                <c:pt idx="8">
                  <c:v>1.7999999999999998</c:v>
                </c:pt>
                <c:pt idx="9">
                  <c:v>2</c:v>
                </c:pt>
                <c:pt idx="10">
                  <c:v>2.2000000000000002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</c:v>
                </c:pt>
                <c:pt idx="15">
                  <c:v>3.2</c:v>
                </c:pt>
                <c:pt idx="16">
                  <c:v>3.4000000000000004</c:v>
                </c:pt>
                <c:pt idx="17">
                  <c:v>3.5999999999999996</c:v>
                </c:pt>
                <c:pt idx="18">
                  <c:v>3.8</c:v>
                </c:pt>
                <c:pt idx="19">
                  <c:v>4</c:v>
                </c:pt>
                <c:pt idx="20">
                  <c:v>4.2</c:v>
                </c:pt>
                <c:pt idx="21">
                  <c:v>4.4000000000000004</c:v>
                </c:pt>
                <c:pt idx="22">
                  <c:v>4.6000000000000005</c:v>
                </c:pt>
                <c:pt idx="23">
                  <c:v>4.8</c:v>
                </c:pt>
                <c:pt idx="24">
                  <c:v>5</c:v>
                </c:pt>
                <c:pt idx="25">
                  <c:v>5.2</c:v>
                </c:pt>
                <c:pt idx="26">
                  <c:v>5.4</c:v>
                </c:pt>
                <c:pt idx="27">
                  <c:v>5.6000000000000005</c:v>
                </c:pt>
                <c:pt idx="28">
                  <c:v>5.8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6.6000000000000005</c:v>
                </c:pt>
                <c:pt idx="33">
                  <c:v>6.8000000000000007</c:v>
                </c:pt>
                <c:pt idx="34">
                  <c:v>7</c:v>
                </c:pt>
                <c:pt idx="35">
                  <c:v>7.1999999999999993</c:v>
                </c:pt>
                <c:pt idx="36">
                  <c:v>7.4</c:v>
                </c:pt>
                <c:pt idx="37">
                  <c:v>7.6</c:v>
                </c:pt>
                <c:pt idx="38">
                  <c:v>7.8000000000000007</c:v>
                </c:pt>
                <c:pt idx="39">
                  <c:v>8</c:v>
                </c:pt>
                <c:pt idx="40">
                  <c:v>8.1999999999999993</c:v>
                </c:pt>
                <c:pt idx="41">
                  <c:v>8.4</c:v>
                </c:pt>
                <c:pt idx="42">
                  <c:v>8.6</c:v>
                </c:pt>
                <c:pt idx="43">
                  <c:v>8.8000000000000007</c:v>
                </c:pt>
                <c:pt idx="44">
                  <c:v>9</c:v>
                </c:pt>
                <c:pt idx="45">
                  <c:v>9.2000000000000011</c:v>
                </c:pt>
                <c:pt idx="46">
                  <c:v>9.3999999999999986</c:v>
                </c:pt>
                <c:pt idx="47">
                  <c:v>9.6</c:v>
                </c:pt>
              </c:numCache>
            </c:numRef>
          </c:xVal>
          <c:yVal>
            <c:numRef>
              <c:f>Sheet1!$D$3:$D$50</c:f>
              <c:numCache>
                <c:formatCode>General</c:formatCode>
                <c:ptCount val="48"/>
                <c:pt idx="0">
                  <c:v>984402</c:v>
                </c:pt>
                <c:pt idx="1">
                  <c:v>984499</c:v>
                </c:pt>
                <c:pt idx="2">
                  <c:v>984342</c:v>
                </c:pt>
                <c:pt idx="3">
                  <c:v>984427</c:v>
                </c:pt>
                <c:pt idx="4">
                  <c:v>984451</c:v>
                </c:pt>
                <c:pt idx="5">
                  <c:v>984402</c:v>
                </c:pt>
                <c:pt idx="6">
                  <c:v>984330</c:v>
                </c:pt>
                <c:pt idx="7">
                  <c:v>984427</c:v>
                </c:pt>
                <c:pt idx="8">
                  <c:v>984378</c:v>
                </c:pt>
                <c:pt idx="9">
                  <c:v>984463</c:v>
                </c:pt>
                <c:pt idx="10">
                  <c:v>984414</c:v>
                </c:pt>
                <c:pt idx="11">
                  <c:v>984414</c:v>
                </c:pt>
                <c:pt idx="12">
                  <c:v>984414</c:v>
                </c:pt>
                <c:pt idx="13">
                  <c:v>984390</c:v>
                </c:pt>
                <c:pt idx="14">
                  <c:v>984475</c:v>
                </c:pt>
                <c:pt idx="15">
                  <c:v>984451</c:v>
                </c:pt>
                <c:pt idx="16">
                  <c:v>984414</c:v>
                </c:pt>
                <c:pt idx="17">
                  <c:v>984414</c:v>
                </c:pt>
                <c:pt idx="18">
                  <c:v>984390</c:v>
                </c:pt>
                <c:pt idx="19">
                  <c:v>984390</c:v>
                </c:pt>
                <c:pt idx="20">
                  <c:v>984427</c:v>
                </c:pt>
                <c:pt idx="21">
                  <c:v>984451</c:v>
                </c:pt>
                <c:pt idx="22">
                  <c:v>984414</c:v>
                </c:pt>
                <c:pt idx="23">
                  <c:v>984390</c:v>
                </c:pt>
                <c:pt idx="24">
                  <c:v>984475</c:v>
                </c:pt>
                <c:pt idx="25">
                  <c:v>984390</c:v>
                </c:pt>
                <c:pt idx="26">
                  <c:v>984390</c:v>
                </c:pt>
                <c:pt idx="27">
                  <c:v>984269</c:v>
                </c:pt>
                <c:pt idx="28">
                  <c:v>984451</c:v>
                </c:pt>
                <c:pt idx="29">
                  <c:v>984414</c:v>
                </c:pt>
                <c:pt idx="30">
                  <c:v>984414</c:v>
                </c:pt>
                <c:pt idx="31">
                  <c:v>984439</c:v>
                </c:pt>
                <c:pt idx="32">
                  <c:v>984475</c:v>
                </c:pt>
                <c:pt idx="33">
                  <c:v>984366</c:v>
                </c:pt>
                <c:pt idx="34">
                  <c:v>984427</c:v>
                </c:pt>
                <c:pt idx="35">
                  <c:v>984378</c:v>
                </c:pt>
                <c:pt idx="36">
                  <c:v>984427</c:v>
                </c:pt>
                <c:pt idx="37">
                  <c:v>984427</c:v>
                </c:pt>
                <c:pt idx="38">
                  <c:v>984463</c:v>
                </c:pt>
                <c:pt idx="39">
                  <c:v>984439</c:v>
                </c:pt>
                <c:pt idx="40">
                  <c:v>984342</c:v>
                </c:pt>
                <c:pt idx="41">
                  <c:v>984439</c:v>
                </c:pt>
                <c:pt idx="42">
                  <c:v>984427</c:v>
                </c:pt>
                <c:pt idx="43">
                  <c:v>984402</c:v>
                </c:pt>
                <c:pt idx="44">
                  <c:v>984402</c:v>
                </c:pt>
                <c:pt idx="45">
                  <c:v>984451</c:v>
                </c:pt>
                <c:pt idx="46">
                  <c:v>984402</c:v>
                </c:pt>
                <c:pt idx="47">
                  <c:v>984451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085-49E6-9123-EB91D3D7E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464096"/>
        <c:axId val="382173352"/>
      </c:scatterChart>
      <c:valAx>
        <c:axId val="319464096"/>
        <c:scaling>
          <c:orientation val="minMax"/>
          <c:max val="10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AT" sz="1000" b="0" dirty="0">
                    <a:solidFill>
                      <a:sysClr val="windowText" lastClr="000000"/>
                    </a:solidFill>
                  </a:rPr>
                  <a:t>Time,</a:t>
                </a:r>
                <a:r>
                  <a:rPr lang="de-AT" sz="1000" b="0" baseline="0" dirty="0">
                    <a:solidFill>
                      <a:sysClr val="windowText" lastClr="000000"/>
                    </a:solidFill>
                  </a:rPr>
                  <a:t> s</a:t>
                </a:r>
                <a:endParaRPr lang="de-AT" sz="1000" b="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287648466500065"/>
              <c:y val="0.900570608519594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82173352"/>
        <c:crosses val="autoZero"/>
        <c:crossBetween val="midCat"/>
      </c:valAx>
      <c:valAx>
        <c:axId val="382173352"/>
        <c:scaling>
          <c:orientation val="minMax"/>
          <c:max val="984600"/>
          <c:min val="984200"/>
        </c:scaling>
        <c:delete val="1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.000E+00" sourceLinked="0"/>
        <c:majorTickMark val="none"/>
        <c:minorTickMark val="none"/>
        <c:tickLblPos val="nextTo"/>
        <c:crossAx val="319464096"/>
        <c:crosses val="autoZero"/>
        <c:crossBetween val="midCat"/>
        <c:majorUnit val="100"/>
      </c:valAx>
      <c:spPr>
        <a:solidFill>
          <a:schemeClr val="bg1">
            <a:lumMod val="95000"/>
            <a:alpha val="50000"/>
          </a:schemeClr>
        </a:solidFill>
        <a:ln w="22225">
          <a:solidFill>
            <a:schemeClr val="bg1">
              <a:lumMod val="50000"/>
            </a:schemeClr>
          </a:solidFill>
          <a:prstDash val="dash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7740102096745"/>
          <c:y val="8.1532816958825929E-2"/>
          <c:w val="0.7474402287150439"/>
          <c:h val="0.7797387739903893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49FA-4BC8-B40A-FF36F217CEE3}"/>
              </c:ext>
            </c:extLst>
          </c:dPt>
          <c:xVal>
            <c:numRef>
              <c:f>Sheet1!$C$3:$C$50</c:f>
              <c:numCache>
                <c:formatCode>General</c:formatCode>
                <c:ptCount val="48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1.4000000000000001</c:v>
                </c:pt>
                <c:pt idx="7">
                  <c:v>1.6</c:v>
                </c:pt>
                <c:pt idx="8">
                  <c:v>1.7999999999999998</c:v>
                </c:pt>
                <c:pt idx="9">
                  <c:v>2</c:v>
                </c:pt>
                <c:pt idx="10">
                  <c:v>2.2000000000000002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</c:v>
                </c:pt>
                <c:pt idx="15">
                  <c:v>3.2</c:v>
                </c:pt>
                <c:pt idx="16">
                  <c:v>3.4000000000000004</c:v>
                </c:pt>
                <c:pt idx="17">
                  <c:v>3.5999999999999996</c:v>
                </c:pt>
                <c:pt idx="18">
                  <c:v>3.8</c:v>
                </c:pt>
                <c:pt idx="19">
                  <c:v>4</c:v>
                </c:pt>
                <c:pt idx="20">
                  <c:v>4.2</c:v>
                </c:pt>
                <c:pt idx="21">
                  <c:v>4.4000000000000004</c:v>
                </c:pt>
                <c:pt idx="22">
                  <c:v>4.6000000000000005</c:v>
                </c:pt>
                <c:pt idx="23">
                  <c:v>4.8</c:v>
                </c:pt>
                <c:pt idx="24">
                  <c:v>5</c:v>
                </c:pt>
                <c:pt idx="25">
                  <c:v>5.2</c:v>
                </c:pt>
                <c:pt idx="26">
                  <c:v>5.4</c:v>
                </c:pt>
                <c:pt idx="27">
                  <c:v>5.6000000000000005</c:v>
                </c:pt>
                <c:pt idx="28">
                  <c:v>5.8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6.6000000000000005</c:v>
                </c:pt>
                <c:pt idx="33">
                  <c:v>6.8000000000000007</c:v>
                </c:pt>
                <c:pt idx="34">
                  <c:v>7</c:v>
                </c:pt>
                <c:pt idx="35">
                  <c:v>7.1999999999999993</c:v>
                </c:pt>
                <c:pt idx="36">
                  <c:v>7.4</c:v>
                </c:pt>
                <c:pt idx="37">
                  <c:v>7.6</c:v>
                </c:pt>
                <c:pt idx="38">
                  <c:v>7.8000000000000007</c:v>
                </c:pt>
                <c:pt idx="39">
                  <c:v>8</c:v>
                </c:pt>
                <c:pt idx="40">
                  <c:v>8.1999999999999993</c:v>
                </c:pt>
                <c:pt idx="41">
                  <c:v>8.4</c:v>
                </c:pt>
                <c:pt idx="42">
                  <c:v>8.6</c:v>
                </c:pt>
                <c:pt idx="43">
                  <c:v>8.8000000000000007</c:v>
                </c:pt>
                <c:pt idx="44">
                  <c:v>9</c:v>
                </c:pt>
                <c:pt idx="45">
                  <c:v>9.2000000000000011</c:v>
                </c:pt>
                <c:pt idx="46">
                  <c:v>9.3999999999999986</c:v>
                </c:pt>
                <c:pt idx="47">
                  <c:v>9.6</c:v>
                </c:pt>
              </c:numCache>
            </c:numRef>
          </c:xVal>
          <c:yVal>
            <c:numRef>
              <c:f>Sheet1!$D$3:$D$50</c:f>
              <c:numCache>
                <c:formatCode>General</c:formatCode>
                <c:ptCount val="48"/>
                <c:pt idx="0">
                  <c:v>984402</c:v>
                </c:pt>
                <c:pt idx="1">
                  <c:v>984499</c:v>
                </c:pt>
                <c:pt idx="2">
                  <c:v>984342</c:v>
                </c:pt>
                <c:pt idx="3">
                  <c:v>984427</c:v>
                </c:pt>
                <c:pt idx="4">
                  <c:v>984451</c:v>
                </c:pt>
                <c:pt idx="5">
                  <c:v>984402</c:v>
                </c:pt>
                <c:pt idx="6">
                  <c:v>984330</c:v>
                </c:pt>
                <c:pt idx="7">
                  <c:v>984427</c:v>
                </c:pt>
                <c:pt idx="8">
                  <c:v>984378</c:v>
                </c:pt>
                <c:pt idx="9">
                  <c:v>984463</c:v>
                </c:pt>
                <c:pt idx="10">
                  <c:v>984414</c:v>
                </c:pt>
                <c:pt idx="11">
                  <c:v>984414</c:v>
                </c:pt>
                <c:pt idx="12">
                  <c:v>984414</c:v>
                </c:pt>
                <c:pt idx="13">
                  <c:v>984390</c:v>
                </c:pt>
                <c:pt idx="14">
                  <c:v>984475</c:v>
                </c:pt>
                <c:pt idx="15">
                  <c:v>984451</c:v>
                </c:pt>
                <c:pt idx="16">
                  <c:v>984414</c:v>
                </c:pt>
                <c:pt idx="17">
                  <c:v>984414</c:v>
                </c:pt>
                <c:pt idx="18">
                  <c:v>984390</c:v>
                </c:pt>
                <c:pt idx="19">
                  <c:v>984390</c:v>
                </c:pt>
                <c:pt idx="20">
                  <c:v>984427</c:v>
                </c:pt>
                <c:pt idx="21">
                  <c:v>984451</c:v>
                </c:pt>
                <c:pt idx="22">
                  <c:v>984414</c:v>
                </c:pt>
                <c:pt idx="23">
                  <c:v>984390</c:v>
                </c:pt>
                <c:pt idx="24">
                  <c:v>984475</c:v>
                </c:pt>
                <c:pt idx="25">
                  <c:v>984390</c:v>
                </c:pt>
                <c:pt idx="26">
                  <c:v>984390</c:v>
                </c:pt>
                <c:pt idx="27">
                  <c:v>984269</c:v>
                </c:pt>
                <c:pt idx="28">
                  <c:v>984451</c:v>
                </c:pt>
                <c:pt idx="29">
                  <c:v>984414</c:v>
                </c:pt>
                <c:pt idx="30">
                  <c:v>984414</c:v>
                </c:pt>
                <c:pt idx="31">
                  <c:v>984439</c:v>
                </c:pt>
                <c:pt idx="32">
                  <c:v>984475</c:v>
                </c:pt>
                <c:pt idx="33">
                  <c:v>984366</c:v>
                </c:pt>
                <c:pt idx="34">
                  <c:v>984427</c:v>
                </c:pt>
                <c:pt idx="35">
                  <c:v>984378</c:v>
                </c:pt>
                <c:pt idx="36">
                  <c:v>984427</c:v>
                </c:pt>
                <c:pt idx="37">
                  <c:v>984427</c:v>
                </c:pt>
                <c:pt idx="38">
                  <c:v>984463</c:v>
                </c:pt>
                <c:pt idx="39">
                  <c:v>984439</c:v>
                </c:pt>
                <c:pt idx="40">
                  <c:v>984342</c:v>
                </c:pt>
                <c:pt idx="41">
                  <c:v>984439</c:v>
                </c:pt>
                <c:pt idx="42">
                  <c:v>984427</c:v>
                </c:pt>
                <c:pt idx="43">
                  <c:v>984402</c:v>
                </c:pt>
                <c:pt idx="44">
                  <c:v>984402</c:v>
                </c:pt>
                <c:pt idx="45">
                  <c:v>984451</c:v>
                </c:pt>
                <c:pt idx="46">
                  <c:v>984402</c:v>
                </c:pt>
                <c:pt idx="47">
                  <c:v>984451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9FA-4BC8-B40A-FF36F217C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464096"/>
        <c:axId val="382173352"/>
      </c:scatterChart>
      <c:valAx>
        <c:axId val="319464096"/>
        <c:scaling>
          <c:orientation val="minMax"/>
          <c:max val="10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AT" sz="1000" b="0">
                    <a:solidFill>
                      <a:sysClr val="windowText" lastClr="000000"/>
                    </a:solidFill>
                  </a:rPr>
                  <a:t>Time,</a:t>
                </a:r>
                <a:r>
                  <a:rPr lang="de-AT" sz="1000" b="0" baseline="0">
                    <a:solidFill>
                      <a:sysClr val="windowText" lastClr="000000"/>
                    </a:solidFill>
                  </a:rPr>
                  <a:t> s</a:t>
                </a:r>
                <a:endParaRPr lang="de-AT" sz="10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764486193012204"/>
              <c:y val="0.915852917388264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82173352"/>
        <c:crosses val="autoZero"/>
        <c:crossBetween val="midCat"/>
        <c:majorUnit val="2"/>
      </c:valAx>
      <c:valAx>
        <c:axId val="382173352"/>
        <c:scaling>
          <c:orientation val="minMax"/>
          <c:max val="125000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AT" sz="1000">
                    <a:solidFill>
                      <a:sysClr val="windowText" lastClr="000000"/>
                    </a:solidFill>
                  </a:rPr>
                  <a:t>Throughput, kBit/s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19464096"/>
        <c:crosses val="autoZero"/>
        <c:crossBetween val="midCat"/>
        <c:majorUnit val="250000"/>
      </c:valAx>
      <c:spPr>
        <a:noFill/>
        <a:ln w="31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39C997-21E5-5348-AFE6-AB6F92264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7AC1D-5903-004B-A07D-BA6E3EE372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15C2D-FB91-8740-95C2-23C11A10F2F2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79EA0-CF08-6C46-9B0C-7A703F62F2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E23A1-2359-A341-AFD4-DCB4B7D003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837C5-E66E-4749-8D3A-655388B1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273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4E49F-5C3A-ED4E-A68A-CCB3AA3B5D5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8CB49-A7FB-5E4A-B599-DE2118135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414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68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04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872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 thoughts are to tell a story…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952368" marR="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 change concerns driving electrification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52368" marR="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Electrification driving investment by traditional players and VC/ Startups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52368" marR="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CEM’s don’t have bandwidth to get to the new startups - need your help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52368" marR="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have anchor products ideally positioned to help customer pivot to support this megatrend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52368" marR="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Example products – block diagrams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52368" marR="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Call to action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Mike Sorrentino set up the Sockeye meeting with CACI in the metro area and our CEM in Eastern Canada is setting up a meeting for me with </a:t>
            </a:r>
            <a:r>
              <a:rPr lang="en-CA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Barry Devine to work out a coverage plan for A&amp;D he does not have the bandwidth for.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Things are already different…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8CB49-A7FB-5E4A-B599-DE2118135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35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8CB49-A7FB-5E4A-B599-DE2118135120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8CB5B-31BD-40EE-A09A-E21F0652BA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5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79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3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ttech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9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Layouts/_rels/slideLayout1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ttech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ttech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ttech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9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0165" y="2474260"/>
            <a:ext cx="6437455" cy="996522"/>
          </a:xfrm>
          <a:ln>
            <a:noFill/>
          </a:ln>
        </p:spPr>
        <p:txBody>
          <a:bodyPr anchor="b" anchorCtr="0"/>
          <a:lstStyle>
            <a:lvl1pPr algn="r">
              <a:defRPr sz="3800">
                <a:solidFill>
                  <a:srgbClr val="0E36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1D45AC-B80D-4805-BA4C-8776489E8022}"/>
              </a:ext>
            </a:extLst>
          </p:cNvPr>
          <p:cNvSpPr/>
          <p:nvPr userDrawn="1"/>
        </p:nvSpPr>
        <p:spPr>
          <a:xfrm>
            <a:off x="9411530" y="6331942"/>
            <a:ext cx="2777297" cy="52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CBDA27-1F54-4C50-8D76-28815B58BDC3}"/>
              </a:ext>
            </a:extLst>
          </p:cNvPr>
          <p:cNvCxnSpPr/>
          <p:nvPr userDrawn="1"/>
        </p:nvCxnSpPr>
        <p:spPr>
          <a:xfrm>
            <a:off x="7552849" y="2666723"/>
            <a:ext cx="0" cy="83515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B7A8E4-4917-4A3E-8E2F-D070BB4D10DE}"/>
              </a:ext>
            </a:extLst>
          </p:cNvPr>
          <p:cNvSpPr txBox="1"/>
          <p:nvPr userDrawn="1"/>
        </p:nvSpPr>
        <p:spPr>
          <a:xfrm>
            <a:off x="4067363" y="3799832"/>
            <a:ext cx="7411397" cy="387772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algn="r"/>
            <a:r>
              <a:rPr lang="en-US" sz="1720">
                <a:solidFill>
                  <a:srgbClr val="1D9CE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Leading Provider of Smart, Connected and Secure Embedded Control Solutions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CBDA27-1F54-4C50-8D76-28815B58BDC3}"/>
              </a:ext>
            </a:extLst>
          </p:cNvPr>
          <p:cNvCxnSpPr/>
          <p:nvPr userDrawn="1"/>
        </p:nvCxnSpPr>
        <p:spPr>
          <a:xfrm flipH="1">
            <a:off x="3410606" y="3724987"/>
            <a:ext cx="790916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99BB76E-0E67-7C41-9AEC-8C75006E44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5143" y="6123667"/>
            <a:ext cx="6419850" cy="252110"/>
          </a:xfrm>
          <a:prstGeom prst="rect">
            <a:avLst/>
          </a:prstGeom>
        </p:spPr>
        <p:txBody>
          <a:bodyPr lIns="182880" tIns="0" rIns="0" anchor="t" anchorCtr="0">
            <a:noAutofit/>
          </a:bodyPr>
          <a:lstStyle>
            <a:lvl1pPr marL="0" indent="0" algn="r">
              <a:buNone/>
              <a:defRPr sz="2200" b="0">
                <a:solidFill>
                  <a:srgbClr val="1D9CE4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2D92EAD-7B52-0549-B90C-8F01DFF1E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5142" y="5763412"/>
            <a:ext cx="6420245" cy="314325"/>
          </a:xfrm>
          <a:prstGeom prst="rect">
            <a:avLst/>
          </a:prstGeom>
        </p:spPr>
        <p:txBody>
          <a:bodyPr rIns="0" bIns="0" anchor="b" anchorCtr="0">
            <a:noAutofit/>
          </a:bodyPr>
          <a:lstStyle>
            <a:lvl1pPr marL="0" indent="0" algn="r">
              <a:lnSpc>
                <a:spcPts val="2340"/>
              </a:lnSpc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Presented by</a:t>
            </a:r>
          </a:p>
        </p:txBody>
      </p:sp>
      <p:pic>
        <p:nvPicPr>
          <p:cNvPr id="10" name="Picture 9" descr="SCS-01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55" y="5139766"/>
            <a:ext cx="1630420" cy="1630420"/>
          </a:xfrm>
          <a:prstGeom prst="rect">
            <a:avLst/>
          </a:prstGeom>
        </p:spPr>
      </p:pic>
      <p:pic>
        <p:nvPicPr>
          <p:cNvPr id="12" name="Picture 11" descr="MCHP-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621" y="2635935"/>
            <a:ext cx="3584711" cy="9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3394856-2C64-DE43-BBDF-953266084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09" y="96296"/>
            <a:ext cx="11400661" cy="1600406"/>
          </a:xfrm>
          <a:prstGeom prst="rect">
            <a:avLst/>
          </a:prstGeom>
        </p:spPr>
        <p:txBody>
          <a:bodyPr vert="horz" lIns="121888" tIns="60944" rIns="121888" bIns="60944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56F0-37A2-F74C-BB25-DF51CEB5F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514" y="6479339"/>
            <a:ext cx="3859795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CF750018-A4D6-1844-ABEB-36F072312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72" y="6455581"/>
            <a:ext cx="386650" cy="364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A82-C1C2-924B-B843-6C0FB13ED7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54FF79-E97B-4A45-8531-09115531EF4A}"/>
              </a:ext>
            </a:extLst>
          </p:cNvPr>
          <p:cNvGrpSpPr/>
          <p:nvPr userDrawn="1"/>
        </p:nvGrpSpPr>
        <p:grpSpPr>
          <a:xfrm>
            <a:off x="3984798" y="6596323"/>
            <a:ext cx="3594287" cy="261677"/>
            <a:chOff x="3984798" y="6596323"/>
            <a:chExt cx="3594287" cy="2616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6C4752-EFF3-2B44-8E4B-F4DEFD9A25AA}"/>
                </a:ext>
              </a:extLst>
            </p:cNvPr>
            <p:cNvSpPr txBox="1"/>
            <p:nvPr userDrawn="1"/>
          </p:nvSpPr>
          <p:spPr>
            <a:xfrm>
              <a:off x="3984798" y="6596323"/>
              <a:ext cx="359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3BFC65E3-DBEB-1842-AA6D-2998A3A3FD5B}" type="datetime3">
                <a:rPr lang="en-US" sz="1000" smtClean="0">
                  <a:solidFill>
                    <a:schemeClr val="bg1">
                      <a:lumMod val="65000"/>
                    </a:schemeClr>
                  </a:solidFill>
                </a:rPr>
                <a:t>1 June 2022</a:t>
              </a:fld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 Microchip Technology Inc. and its subsidiaries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E21974-58F0-B847-85B6-BB315041D590}"/>
                </a:ext>
              </a:extLst>
            </p:cNvPr>
            <p:cNvSpPr/>
            <p:nvPr userDrawn="1"/>
          </p:nvSpPr>
          <p:spPr>
            <a:xfrm>
              <a:off x="4070555" y="6611779"/>
              <a:ext cx="747251" cy="230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A98491-2152-B244-BD39-4FE185E36846}"/>
                </a:ext>
              </a:extLst>
            </p:cNvPr>
            <p:cNvSpPr txBox="1"/>
            <p:nvPr userDrawn="1"/>
          </p:nvSpPr>
          <p:spPr>
            <a:xfrm>
              <a:off x="4611329" y="6611779"/>
              <a:ext cx="2847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21202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5">
            <a:extLst>
              <a:ext uri="{FF2B5EF4-FFF2-40B4-BE49-F238E27FC236}">
                <a16:creationId xmlns:a16="http://schemas.microsoft.com/office/drawing/2014/main" id="{0C6F3A9A-05AC-4354-9389-485DCA93864D}"/>
              </a:ext>
            </a:extLst>
          </p:cNvPr>
          <p:cNvSpPr/>
          <p:nvPr userDrawn="1"/>
        </p:nvSpPr>
        <p:spPr>
          <a:xfrm>
            <a:off x="1" y="1"/>
            <a:ext cx="6973812" cy="6863639"/>
          </a:xfrm>
          <a:custGeom>
            <a:avLst/>
            <a:gdLst>
              <a:gd name="connsiteX0" fmla="*/ 0 w 6975629"/>
              <a:gd name="connsiteY0" fmla="*/ 0 h 6863639"/>
              <a:gd name="connsiteX1" fmla="*/ 6975629 w 6975629"/>
              <a:gd name="connsiteY1" fmla="*/ 0 h 6863639"/>
              <a:gd name="connsiteX2" fmla="*/ 5238382 w 6975629"/>
              <a:gd name="connsiteY2" fmla="*/ 6863639 h 6863639"/>
              <a:gd name="connsiteX3" fmla="*/ 0 w 6975629"/>
              <a:gd name="connsiteY3" fmla="*/ 6863639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5629" h="6863639">
                <a:moveTo>
                  <a:pt x="0" y="0"/>
                </a:moveTo>
                <a:lnTo>
                  <a:pt x="6975629" y="0"/>
                </a:lnTo>
                <a:lnTo>
                  <a:pt x="5238382" y="6863639"/>
                </a:lnTo>
                <a:lnTo>
                  <a:pt x="0" y="6863639"/>
                </a:lnTo>
                <a:close/>
              </a:path>
            </a:pathLst>
          </a:custGeom>
          <a:solidFill>
            <a:schemeClr val="bg1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5718375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4681808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22291" y="2528901"/>
            <a:ext cx="4750732" cy="35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B4480-3C55-4BA1-93C4-9D4775F26A6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827E96-893B-43E9-8891-CF8B5762015A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1A527C-5E8F-456D-97F8-A800F962AA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3489384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96A733-33F9-42B4-9184-9A9BCBCB0C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5" name="Graphic 8">
            <a:extLst>
              <a:ext uri="{FF2B5EF4-FFF2-40B4-BE49-F238E27FC236}">
                <a16:creationId xmlns:a16="http://schemas.microsoft.com/office/drawing/2014/main" id="{75A51020-B2C2-4FA9-8ED8-24D3ECCF7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F6B046A-57F1-41F7-82C6-83C873811CB7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003BF98-F40F-4410-9BB4-677CA5D48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54">
            <a:extLst>
              <a:ext uri="{FF2B5EF4-FFF2-40B4-BE49-F238E27FC236}">
                <a16:creationId xmlns:a16="http://schemas.microsoft.com/office/drawing/2014/main" id="{056E0BB7-06E6-4D76-8249-89D45E877744}"/>
              </a:ext>
            </a:extLst>
          </p:cNvPr>
          <p:cNvSpPr/>
          <p:nvPr userDrawn="1"/>
        </p:nvSpPr>
        <p:spPr>
          <a:xfrm>
            <a:off x="1" y="1"/>
            <a:ext cx="5988525" cy="6863639"/>
          </a:xfrm>
          <a:custGeom>
            <a:avLst/>
            <a:gdLst>
              <a:gd name="connsiteX0" fmla="*/ 4252838 w 5990085"/>
              <a:gd name="connsiteY0" fmla="*/ 6863639 h 6863639"/>
              <a:gd name="connsiteX1" fmla="*/ 0 w 5990085"/>
              <a:gd name="connsiteY1" fmla="*/ 6863639 h 6863639"/>
              <a:gd name="connsiteX2" fmla="*/ 0 w 5990085"/>
              <a:gd name="connsiteY2" fmla="*/ 0 h 6863639"/>
              <a:gd name="connsiteX3" fmla="*/ 5990085 w 5990085"/>
              <a:gd name="connsiteY3" fmla="*/ 0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085" h="6863639">
                <a:moveTo>
                  <a:pt x="4252838" y="6863639"/>
                </a:moveTo>
                <a:lnTo>
                  <a:pt x="0" y="6863639"/>
                </a:lnTo>
                <a:lnTo>
                  <a:pt x="0" y="0"/>
                </a:lnTo>
                <a:lnTo>
                  <a:pt x="5990085" y="0"/>
                </a:lnTo>
                <a:close/>
              </a:path>
            </a:pathLst>
          </a:custGeom>
          <a:solidFill>
            <a:schemeClr val="bg1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4862041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814872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88525" y="2528901"/>
            <a:ext cx="5684497" cy="35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D97691-C28F-4DB1-B175-15778CE2C0D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32AF3A-A5EB-4577-9AAC-9B59C011D778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422C94-48C8-4A00-8BBF-D0EFF83E56B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29" y="6356351"/>
            <a:ext cx="262244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5EA9A4-80A2-4965-804F-5A03B67FDB2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2FC54ACC-FDBD-4995-8997-A5B4FB7F6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6AEF619-C624-45B6-893E-372D8DBB60B0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49FFC7F-DFEA-4D27-8452-717A21066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">
            <a:extLst>
              <a:ext uri="{FF2B5EF4-FFF2-40B4-BE49-F238E27FC236}">
                <a16:creationId xmlns:a16="http://schemas.microsoft.com/office/drawing/2014/main" id="{94E75789-7AB0-432A-BAAB-61AD60D0E66D}"/>
              </a:ext>
            </a:extLst>
          </p:cNvPr>
          <p:cNvSpPr/>
          <p:nvPr userDrawn="1"/>
        </p:nvSpPr>
        <p:spPr>
          <a:xfrm>
            <a:off x="1" y="1"/>
            <a:ext cx="5988525" cy="6863639"/>
          </a:xfrm>
          <a:custGeom>
            <a:avLst/>
            <a:gdLst>
              <a:gd name="connsiteX0" fmla="*/ 4252838 w 5990085"/>
              <a:gd name="connsiteY0" fmla="*/ 6863639 h 6863639"/>
              <a:gd name="connsiteX1" fmla="*/ 0 w 5990085"/>
              <a:gd name="connsiteY1" fmla="*/ 6863639 h 6863639"/>
              <a:gd name="connsiteX2" fmla="*/ 0 w 5990085"/>
              <a:gd name="connsiteY2" fmla="*/ 0 h 6863639"/>
              <a:gd name="connsiteX3" fmla="*/ 5990085 w 5990085"/>
              <a:gd name="connsiteY3" fmla="*/ 0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085" h="6863639">
                <a:moveTo>
                  <a:pt x="4252838" y="6863639"/>
                </a:moveTo>
                <a:lnTo>
                  <a:pt x="0" y="6863639"/>
                </a:lnTo>
                <a:lnTo>
                  <a:pt x="0" y="0"/>
                </a:lnTo>
                <a:lnTo>
                  <a:pt x="5990085" y="0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AEF619-C624-45B6-893E-372D8DBB60B0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9ACA41-BA6D-4038-8248-7D809B627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163" y="1559750"/>
            <a:ext cx="4247628" cy="532927"/>
          </a:xfrm>
        </p:spPr>
        <p:txBody>
          <a:bodyPr wrap="square" anchor="b">
            <a:noAutofit/>
          </a:bodyPr>
          <a:lstStyle>
            <a:lvl1pPr>
              <a:defRPr lang="de-AT" sz="3599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GB" noProof="0"/>
              <a:t>Thank you!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15564A3-122B-4F8D-8041-9EF64A2FC6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4322" y="2583783"/>
            <a:ext cx="2580187" cy="57168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 b="1" spc="0"/>
            </a:lvl1pPr>
          </a:lstStyle>
          <a:p>
            <a:pPr lvl="0"/>
            <a:r>
              <a:rPr lang="en-GB" noProof="0" dirty="0"/>
              <a:t>Insert text here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E93789F9-F46E-4CA8-842C-F7E7A62C0A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69010" y="3903103"/>
            <a:ext cx="2580187" cy="57168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 b="1" spc="0"/>
            </a:lvl1pPr>
          </a:lstStyle>
          <a:p>
            <a:pPr lvl="0"/>
            <a:r>
              <a:rPr lang="en-GB" noProof="0" dirty="0"/>
              <a:t>Insert text here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5F41EB-A2B2-4D6C-8248-0A163A87B5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44768" y="5222423"/>
            <a:ext cx="2580187" cy="57168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 b="1" spc="0"/>
            </a:lvl1pPr>
          </a:lstStyle>
          <a:p>
            <a:pPr lvl="0"/>
            <a:r>
              <a:rPr lang="en-GB" noProof="0" dirty="0"/>
              <a:t>Insert text here</a:t>
            </a:r>
          </a:p>
        </p:txBody>
      </p:sp>
      <p:pic>
        <p:nvPicPr>
          <p:cNvPr id="19" name="Graphic 22">
            <a:extLst>
              <a:ext uri="{FF2B5EF4-FFF2-40B4-BE49-F238E27FC236}">
                <a16:creationId xmlns:a16="http://schemas.microsoft.com/office/drawing/2014/main" id="{78641806-C49E-4BA8-B86D-6F01AEE9A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215" y="2376364"/>
            <a:ext cx="885590" cy="80529"/>
          </a:xfrm>
          <a:prstGeom prst="rect">
            <a:avLst/>
          </a:prstGeom>
        </p:spPr>
      </p:pic>
      <p:sp>
        <p:nvSpPr>
          <p:cNvPr id="21" name="Oval 12">
            <a:extLst>
              <a:ext uri="{FF2B5EF4-FFF2-40B4-BE49-F238E27FC236}">
                <a16:creationId xmlns:a16="http://schemas.microsoft.com/office/drawing/2014/main" id="{C1190E7F-6C5D-4D4B-AE9B-13478AF33F95}"/>
              </a:ext>
            </a:extLst>
          </p:cNvPr>
          <p:cNvSpPr/>
          <p:nvPr userDrawn="1"/>
        </p:nvSpPr>
        <p:spPr>
          <a:xfrm>
            <a:off x="4906591" y="2389320"/>
            <a:ext cx="800838" cy="801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17">
            <a:extLst>
              <a:ext uri="{FF2B5EF4-FFF2-40B4-BE49-F238E27FC236}">
                <a16:creationId xmlns:a16="http://schemas.microsoft.com/office/drawing/2014/main" id="{CCC0EC4F-DD83-47F6-B87B-17589E2FE0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2355" y="2485109"/>
            <a:ext cx="609310" cy="609469"/>
          </a:xfrm>
          <a:prstGeom prst="rect">
            <a:avLst/>
          </a:prstGeom>
        </p:spPr>
      </p:pic>
      <p:sp>
        <p:nvSpPr>
          <p:cNvPr id="23" name="Oval 19">
            <a:extLst>
              <a:ext uri="{FF2B5EF4-FFF2-40B4-BE49-F238E27FC236}">
                <a16:creationId xmlns:a16="http://schemas.microsoft.com/office/drawing/2014/main" id="{B3AF6C5A-2867-4002-ACD3-4D7F25BE7E03}"/>
              </a:ext>
            </a:extLst>
          </p:cNvPr>
          <p:cNvSpPr/>
          <p:nvPr userDrawn="1"/>
        </p:nvSpPr>
        <p:spPr>
          <a:xfrm>
            <a:off x="4582351" y="3701916"/>
            <a:ext cx="800838" cy="801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2D48533B-2CC4-4521-8012-AA8AB21434D9}"/>
              </a:ext>
            </a:extLst>
          </p:cNvPr>
          <p:cNvSpPr/>
          <p:nvPr userDrawn="1"/>
        </p:nvSpPr>
        <p:spPr>
          <a:xfrm>
            <a:off x="4258112" y="5014512"/>
            <a:ext cx="800838" cy="801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2A5C92B-E069-45E2-9835-311570F58B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31927" y="3933118"/>
            <a:ext cx="501684" cy="309767"/>
          </a:xfrm>
          <a:custGeom>
            <a:avLst/>
            <a:gdLst>
              <a:gd name="T0" fmla="*/ 69 w 465"/>
              <a:gd name="T1" fmla="*/ 241 h 287"/>
              <a:gd name="T2" fmla="*/ 396 w 465"/>
              <a:gd name="T3" fmla="*/ 241 h 287"/>
              <a:gd name="T4" fmla="*/ 415 w 465"/>
              <a:gd name="T5" fmla="*/ 222 h 287"/>
              <a:gd name="T6" fmla="*/ 415 w 465"/>
              <a:gd name="T7" fmla="*/ 19 h 287"/>
              <a:gd name="T8" fmla="*/ 396 w 465"/>
              <a:gd name="T9" fmla="*/ 0 h 287"/>
              <a:gd name="T10" fmla="*/ 69 w 465"/>
              <a:gd name="T11" fmla="*/ 0 h 287"/>
              <a:gd name="T12" fmla="*/ 50 w 465"/>
              <a:gd name="T13" fmla="*/ 19 h 287"/>
              <a:gd name="T14" fmla="*/ 50 w 465"/>
              <a:gd name="T15" fmla="*/ 222 h 287"/>
              <a:gd name="T16" fmla="*/ 69 w 465"/>
              <a:gd name="T17" fmla="*/ 241 h 287"/>
              <a:gd name="T18" fmla="*/ 59 w 465"/>
              <a:gd name="T19" fmla="*/ 19 h 287"/>
              <a:gd name="T20" fmla="*/ 69 w 465"/>
              <a:gd name="T21" fmla="*/ 9 h 287"/>
              <a:gd name="T22" fmla="*/ 396 w 465"/>
              <a:gd name="T23" fmla="*/ 9 h 287"/>
              <a:gd name="T24" fmla="*/ 406 w 465"/>
              <a:gd name="T25" fmla="*/ 19 h 287"/>
              <a:gd name="T26" fmla="*/ 406 w 465"/>
              <a:gd name="T27" fmla="*/ 222 h 287"/>
              <a:gd name="T28" fmla="*/ 396 w 465"/>
              <a:gd name="T29" fmla="*/ 232 h 287"/>
              <a:gd name="T30" fmla="*/ 69 w 465"/>
              <a:gd name="T31" fmla="*/ 232 h 287"/>
              <a:gd name="T32" fmla="*/ 59 w 465"/>
              <a:gd name="T33" fmla="*/ 222 h 287"/>
              <a:gd name="T34" fmla="*/ 59 w 465"/>
              <a:gd name="T35" fmla="*/ 19 h 287"/>
              <a:gd name="T36" fmla="*/ 461 w 465"/>
              <a:gd name="T37" fmla="*/ 253 h 287"/>
              <a:gd name="T38" fmla="*/ 5 w 465"/>
              <a:gd name="T39" fmla="*/ 253 h 287"/>
              <a:gd name="T40" fmla="*/ 0 w 465"/>
              <a:gd name="T41" fmla="*/ 257 h 287"/>
              <a:gd name="T42" fmla="*/ 30 w 465"/>
              <a:gd name="T43" fmla="*/ 287 h 287"/>
              <a:gd name="T44" fmla="*/ 436 w 465"/>
              <a:gd name="T45" fmla="*/ 287 h 287"/>
              <a:gd name="T46" fmla="*/ 465 w 465"/>
              <a:gd name="T47" fmla="*/ 257 h 287"/>
              <a:gd name="T48" fmla="*/ 461 w 465"/>
              <a:gd name="T49" fmla="*/ 253 h 287"/>
              <a:gd name="T50" fmla="*/ 436 w 465"/>
              <a:gd name="T51" fmla="*/ 278 h 287"/>
              <a:gd name="T52" fmla="*/ 30 w 465"/>
              <a:gd name="T53" fmla="*/ 278 h 287"/>
              <a:gd name="T54" fmla="*/ 10 w 465"/>
              <a:gd name="T55" fmla="*/ 262 h 287"/>
              <a:gd name="T56" fmla="*/ 455 w 465"/>
              <a:gd name="T57" fmla="*/ 262 h 287"/>
              <a:gd name="T58" fmla="*/ 436 w 465"/>
              <a:gd name="T59" fmla="*/ 278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5" h="287">
                <a:moveTo>
                  <a:pt x="69" y="241"/>
                </a:moveTo>
                <a:cubicBezTo>
                  <a:pt x="396" y="241"/>
                  <a:pt x="396" y="241"/>
                  <a:pt x="396" y="241"/>
                </a:cubicBezTo>
                <a:cubicBezTo>
                  <a:pt x="407" y="241"/>
                  <a:pt x="415" y="233"/>
                  <a:pt x="415" y="222"/>
                </a:cubicBezTo>
                <a:cubicBezTo>
                  <a:pt x="415" y="19"/>
                  <a:pt x="415" y="19"/>
                  <a:pt x="415" y="19"/>
                </a:cubicBezTo>
                <a:cubicBezTo>
                  <a:pt x="415" y="8"/>
                  <a:pt x="407" y="0"/>
                  <a:pt x="39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59" y="0"/>
                  <a:pt x="50" y="8"/>
                  <a:pt x="50" y="19"/>
                </a:cubicBezTo>
                <a:cubicBezTo>
                  <a:pt x="50" y="222"/>
                  <a:pt x="50" y="222"/>
                  <a:pt x="50" y="222"/>
                </a:cubicBezTo>
                <a:cubicBezTo>
                  <a:pt x="50" y="233"/>
                  <a:pt x="59" y="241"/>
                  <a:pt x="69" y="241"/>
                </a:cubicBezTo>
                <a:close/>
                <a:moveTo>
                  <a:pt x="59" y="19"/>
                </a:moveTo>
                <a:cubicBezTo>
                  <a:pt x="59" y="13"/>
                  <a:pt x="64" y="9"/>
                  <a:pt x="69" y="9"/>
                </a:cubicBezTo>
                <a:cubicBezTo>
                  <a:pt x="396" y="9"/>
                  <a:pt x="396" y="9"/>
                  <a:pt x="396" y="9"/>
                </a:cubicBezTo>
                <a:cubicBezTo>
                  <a:pt x="402" y="9"/>
                  <a:pt x="406" y="13"/>
                  <a:pt x="406" y="19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06" y="227"/>
                  <a:pt x="402" y="232"/>
                  <a:pt x="396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4" y="232"/>
                  <a:pt x="59" y="227"/>
                  <a:pt x="59" y="222"/>
                </a:cubicBezTo>
                <a:lnTo>
                  <a:pt x="59" y="19"/>
                </a:lnTo>
                <a:close/>
                <a:moveTo>
                  <a:pt x="461" y="253"/>
                </a:moveTo>
                <a:cubicBezTo>
                  <a:pt x="5" y="253"/>
                  <a:pt x="5" y="253"/>
                  <a:pt x="5" y="253"/>
                </a:cubicBezTo>
                <a:cubicBezTo>
                  <a:pt x="2" y="253"/>
                  <a:pt x="0" y="255"/>
                  <a:pt x="0" y="257"/>
                </a:cubicBezTo>
                <a:cubicBezTo>
                  <a:pt x="0" y="274"/>
                  <a:pt x="14" y="287"/>
                  <a:pt x="30" y="287"/>
                </a:cubicBezTo>
                <a:cubicBezTo>
                  <a:pt x="436" y="287"/>
                  <a:pt x="436" y="287"/>
                  <a:pt x="436" y="287"/>
                </a:cubicBezTo>
                <a:cubicBezTo>
                  <a:pt x="452" y="287"/>
                  <a:pt x="465" y="274"/>
                  <a:pt x="465" y="257"/>
                </a:cubicBezTo>
                <a:cubicBezTo>
                  <a:pt x="465" y="255"/>
                  <a:pt x="463" y="253"/>
                  <a:pt x="461" y="253"/>
                </a:cubicBezTo>
                <a:close/>
                <a:moveTo>
                  <a:pt x="436" y="278"/>
                </a:moveTo>
                <a:cubicBezTo>
                  <a:pt x="30" y="278"/>
                  <a:pt x="30" y="278"/>
                  <a:pt x="30" y="278"/>
                </a:cubicBezTo>
                <a:cubicBezTo>
                  <a:pt x="20" y="278"/>
                  <a:pt x="12" y="271"/>
                  <a:pt x="10" y="262"/>
                </a:cubicBezTo>
                <a:cubicBezTo>
                  <a:pt x="455" y="262"/>
                  <a:pt x="455" y="262"/>
                  <a:pt x="455" y="262"/>
                </a:cubicBezTo>
                <a:cubicBezTo>
                  <a:pt x="453" y="271"/>
                  <a:pt x="445" y="278"/>
                  <a:pt x="436" y="278"/>
                </a:cubicBez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D05BF981-B3BB-40D5-8BD9-16143ABE1E6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528940" y="5201832"/>
            <a:ext cx="259179" cy="426813"/>
          </a:xfrm>
          <a:custGeom>
            <a:avLst/>
            <a:gdLst>
              <a:gd name="T0" fmla="*/ 143 w 285"/>
              <a:gd name="T1" fmla="*/ 396 h 469"/>
              <a:gd name="T2" fmla="*/ 118 w 285"/>
              <a:gd name="T3" fmla="*/ 420 h 469"/>
              <a:gd name="T4" fmla="*/ 143 w 285"/>
              <a:gd name="T5" fmla="*/ 446 h 469"/>
              <a:gd name="T6" fmla="*/ 169 w 285"/>
              <a:gd name="T7" fmla="*/ 420 h 469"/>
              <a:gd name="T8" fmla="*/ 143 w 285"/>
              <a:gd name="T9" fmla="*/ 396 h 469"/>
              <a:gd name="T10" fmla="*/ 143 w 285"/>
              <a:gd name="T11" fmla="*/ 437 h 469"/>
              <a:gd name="T12" fmla="*/ 128 w 285"/>
              <a:gd name="T13" fmla="*/ 420 h 469"/>
              <a:gd name="T14" fmla="*/ 143 w 285"/>
              <a:gd name="T15" fmla="*/ 405 h 469"/>
              <a:gd name="T16" fmla="*/ 159 w 285"/>
              <a:gd name="T17" fmla="*/ 420 h 469"/>
              <a:gd name="T18" fmla="*/ 143 w 285"/>
              <a:gd name="T19" fmla="*/ 437 h 469"/>
              <a:gd name="T20" fmla="*/ 247 w 285"/>
              <a:gd name="T21" fmla="*/ 36 h 469"/>
              <a:gd name="T22" fmla="*/ 38 w 285"/>
              <a:gd name="T23" fmla="*/ 36 h 469"/>
              <a:gd name="T24" fmla="*/ 33 w 285"/>
              <a:gd name="T25" fmla="*/ 41 h 469"/>
              <a:gd name="T26" fmla="*/ 33 w 285"/>
              <a:gd name="T27" fmla="*/ 379 h 469"/>
              <a:gd name="T28" fmla="*/ 38 w 285"/>
              <a:gd name="T29" fmla="*/ 383 h 469"/>
              <a:gd name="T30" fmla="*/ 247 w 285"/>
              <a:gd name="T31" fmla="*/ 383 h 469"/>
              <a:gd name="T32" fmla="*/ 252 w 285"/>
              <a:gd name="T33" fmla="*/ 379 h 469"/>
              <a:gd name="T34" fmla="*/ 252 w 285"/>
              <a:gd name="T35" fmla="*/ 41 h 469"/>
              <a:gd name="T36" fmla="*/ 247 w 285"/>
              <a:gd name="T37" fmla="*/ 36 h 469"/>
              <a:gd name="T38" fmla="*/ 243 w 285"/>
              <a:gd name="T39" fmla="*/ 374 h 469"/>
              <a:gd name="T40" fmla="*/ 43 w 285"/>
              <a:gd name="T41" fmla="*/ 374 h 469"/>
              <a:gd name="T42" fmla="*/ 43 w 285"/>
              <a:gd name="T43" fmla="*/ 45 h 469"/>
              <a:gd name="T44" fmla="*/ 243 w 285"/>
              <a:gd name="T45" fmla="*/ 45 h 469"/>
              <a:gd name="T46" fmla="*/ 243 w 285"/>
              <a:gd name="T47" fmla="*/ 374 h 469"/>
              <a:gd name="T48" fmla="*/ 257 w 285"/>
              <a:gd name="T49" fmla="*/ 0 h 469"/>
              <a:gd name="T50" fmla="*/ 29 w 285"/>
              <a:gd name="T51" fmla="*/ 0 h 469"/>
              <a:gd name="T52" fmla="*/ 0 w 285"/>
              <a:gd name="T53" fmla="*/ 29 h 469"/>
              <a:gd name="T54" fmla="*/ 0 w 285"/>
              <a:gd name="T55" fmla="*/ 441 h 469"/>
              <a:gd name="T56" fmla="*/ 29 w 285"/>
              <a:gd name="T57" fmla="*/ 469 h 469"/>
              <a:gd name="T58" fmla="*/ 257 w 285"/>
              <a:gd name="T59" fmla="*/ 469 h 469"/>
              <a:gd name="T60" fmla="*/ 285 w 285"/>
              <a:gd name="T61" fmla="*/ 441 h 469"/>
              <a:gd name="T62" fmla="*/ 285 w 285"/>
              <a:gd name="T63" fmla="*/ 29 h 469"/>
              <a:gd name="T64" fmla="*/ 257 w 285"/>
              <a:gd name="T65" fmla="*/ 0 h 469"/>
              <a:gd name="T66" fmla="*/ 275 w 285"/>
              <a:gd name="T67" fmla="*/ 441 h 469"/>
              <a:gd name="T68" fmla="*/ 257 w 285"/>
              <a:gd name="T69" fmla="*/ 459 h 469"/>
              <a:gd name="T70" fmla="*/ 29 w 285"/>
              <a:gd name="T71" fmla="*/ 459 h 469"/>
              <a:gd name="T72" fmla="*/ 10 w 285"/>
              <a:gd name="T73" fmla="*/ 441 h 469"/>
              <a:gd name="T74" fmla="*/ 10 w 285"/>
              <a:gd name="T75" fmla="*/ 29 h 469"/>
              <a:gd name="T76" fmla="*/ 29 w 285"/>
              <a:gd name="T77" fmla="*/ 10 h 469"/>
              <a:gd name="T78" fmla="*/ 257 w 285"/>
              <a:gd name="T79" fmla="*/ 10 h 469"/>
              <a:gd name="T80" fmla="*/ 275 w 285"/>
              <a:gd name="T81" fmla="*/ 29 h 469"/>
              <a:gd name="T82" fmla="*/ 275 w 285"/>
              <a:gd name="T83" fmla="*/ 44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5" h="469">
                <a:moveTo>
                  <a:pt x="143" y="396"/>
                </a:moveTo>
                <a:cubicBezTo>
                  <a:pt x="128" y="396"/>
                  <a:pt x="118" y="408"/>
                  <a:pt x="118" y="420"/>
                </a:cubicBezTo>
                <a:cubicBezTo>
                  <a:pt x="118" y="435"/>
                  <a:pt x="129" y="446"/>
                  <a:pt x="143" y="446"/>
                </a:cubicBezTo>
                <a:cubicBezTo>
                  <a:pt x="157" y="446"/>
                  <a:pt x="169" y="435"/>
                  <a:pt x="169" y="420"/>
                </a:cubicBezTo>
                <a:cubicBezTo>
                  <a:pt x="169" y="407"/>
                  <a:pt x="157" y="396"/>
                  <a:pt x="143" y="396"/>
                </a:cubicBezTo>
                <a:close/>
                <a:moveTo>
                  <a:pt x="143" y="437"/>
                </a:moveTo>
                <a:cubicBezTo>
                  <a:pt x="133" y="437"/>
                  <a:pt x="128" y="428"/>
                  <a:pt x="128" y="420"/>
                </a:cubicBezTo>
                <a:cubicBezTo>
                  <a:pt x="128" y="413"/>
                  <a:pt x="133" y="405"/>
                  <a:pt x="143" y="405"/>
                </a:cubicBezTo>
                <a:cubicBezTo>
                  <a:pt x="152" y="405"/>
                  <a:pt x="159" y="413"/>
                  <a:pt x="159" y="420"/>
                </a:cubicBezTo>
                <a:cubicBezTo>
                  <a:pt x="159" y="429"/>
                  <a:pt x="152" y="437"/>
                  <a:pt x="143" y="437"/>
                </a:cubicBezTo>
                <a:close/>
                <a:moveTo>
                  <a:pt x="247" y="36"/>
                </a:moveTo>
                <a:cubicBezTo>
                  <a:pt x="38" y="36"/>
                  <a:pt x="38" y="36"/>
                  <a:pt x="38" y="36"/>
                </a:cubicBezTo>
                <a:cubicBezTo>
                  <a:pt x="35" y="36"/>
                  <a:pt x="33" y="38"/>
                  <a:pt x="33" y="41"/>
                </a:cubicBezTo>
                <a:cubicBezTo>
                  <a:pt x="33" y="379"/>
                  <a:pt x="33" y="379"/>
                  <a:pt x="33" y="379"/>
                </a:cubicBezTo>
                <a:cubicBezTo>
                  <a:pt x="33" y="381"/>
                  <a:pt x="35" y="383"/>
                  <a:pt x="38" y="383"/>
                </a:cubicBezTo>
                <a:cubicBezTo>
                  <a:pt x="247" y="383"/>
                  <a:pt x="247" y="383"/>
                  <a:pt x="247" y="383"/>
                </a:cubicBezTo>
                <a:cubicBezTo>
                  <a:pt x="250" y="383"/>
                  <a:pt x="252" y="381"/>
                  <a:pt x="252" y="379"/>
                </a:cubicBezTo>
                <a:cubicBezTo>
                  <a:pt x="252" y="41"/>
                  <a:pt x="252" y="41"/>
                  <a:pt x="252" y="41"/>
                </a:cubicBezTo>
                <a:cubicBezTo>
                  <a:pt x="252" y="38"/>
                  <a:pt x="250" y="36"/>
                  <a:pt x="247" y="36"/>
                </a:cubicBezTo>
                <a:close/>
                <a:moveTo>
                  <a:pt x="243" y="374"/>
                </a:moveTo>
                <a:cubicBezTo>
                  <a:pt x="43" y="374"/>
                  <a:pt x="43" y="374"/>
                  <a:pt x="43" y="374"/>
                </a:cubicBezTo>
                <a:cubicBezTo>
                  <a:pt x="43" y="45"/>
                  <a:pt x="43" y="45"/>
                  <a:pt x="43" y="45"/>
                </a:cubicBezTo>
                <a:cubicBezTo>
                  <a:pt x="243" y="45"/>
                  <a:pt x="243" y="45"/>
                  <a:pt x="243" y="45"/>
                </a:cubicBezTo>
                <a:lnTo>
                  <a:pt x="243" y="374"/>
                </a:lnTo>
                <a:close/>
                <a:moveTo>
                  <a:pt x="257" y="0"/>
                </a:moveTo>
                <a:cubicBezTo>
                  <a:pt x="29" y="0"/>
                  <a:pt x="29" y="0"/>
                  <a:pt x="29" y="0"/>
                </a:cubicBezTo>
                <a:cubicBezTo>
                  <a:pt x="15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5" y="469"/>
                  <a:pt x="29" y="469"/>
                </a:cubicBezTo>
                <a:cubicBezTo>
                  <a:pt x="257" y="469"/>
                  <a:pt x="257" y="469"/>
                  <a:pt x="257" y="469"/>
                </a:cubicBezTo>
                <a:cubicBezTo>
                  <a:pt x="270" y="469"/>
                  <a:pt x="285" y="457"/>
                  <a:pt x="285" y="441"/>
                </a:cubicBezTo>
                <a:cubicBezTo>
                  <a:pt x="285" y="29"/>
                  <a:pt x="285" y="29"/>
                  <a:pt x="285" y="29"/>
                </a:cubicBezTo>
                <a:cubicBezTo>
                  <a:pt x="285" y="12"/>
                  <a:pt x="270" y="0"/>
                  <a:pt x="257" y="0"/>
                </a:cubicBezTo>
                <a:close/>
                <a:moveTo>
                  <a:pt x="275" y="441"/>
                </a:moveTo>
                <a:cubicBezTo>
                  <a:pt x="275" y="452"/>
                  <a:pt x="266" y="459"/>
                  <a:pt x="257" y="459"/>
                </a:cubicBezTo>
                <a:cubicBezTo>
                  <a:pt x="29" y="459"/>
                  <a:pt x="29" y="459"/>
                  <a:pt x="29" y="459"/>
                </a:cubicBezTo>
                <a:cubicBezTo>
                  <a:pt x="20" y="459"/>
                  <a:pt x="10" y="452"/>
                  <a:pt x="10" y="441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17"/>
                  <a:pt x="20" y="10"/>
                  <a:pt x="29" y="10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66" y="10"/>
                  <a:pt x="275" y="17"/>
                  <a:pt x="275" y="29"/>
                </a:cubicBezTo>
                <a:lnTo>
                  <a:pt x="275" y="441"/>
                </a:ln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FED491FE-D4E2-40B2-9AB9-A43CAB77EB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45891" y="2947989"/>
            <a:ext cx="1652157" cy="217487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28CA06C9-DA0C-4166-B8E8-A9E928345A95}"/>
              </a:ext>
            </a:extLst>
          </p:cNvPr>
          <p:cNvSpPr txBox="1">
            <a:spLocks/>
          </p:cNvSpPr>
          <p:nvPr userDrawn="1"/>
        </p:nvSpPr>
        <p:spPr>
          <a:xfrm>
            <a:off x="4044416" y="6190601"/>
            <a:ext cx="7658300" cy="1510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700"/>
              </a:spcAft>
            </a:pPr>
            <a:r>
              <a:rPr lang="en-US" altLang="de-DE" sz="800" dirty="0">
                <a:solidFill>
                  <a:schemeClr val="bg1">
                    <a:lumMod val="50000"/>
                  </a:schemeClr>
                </a:solidFill>
              </a:rPr>
              <a:t>Copyright © TTTech </a:t>
            </a:r>
            <a:r>
              <a:rPr lang="en-US" altLang="de-DE" sz="800" dirty="0" err="1">
                <a:solidFill>
                  <a:schemeClr val="bg1">
                    <a:lumMod val="50000"/>
                  </a:schemeClr>
                </a:solidFill>
              </a:rPr>
              <a:t>Computertechnik</a:t>
            </a:r>
            <a:r>
              <a:rPr lang="en-US" altLang="de-DE" sz="800" dirty="0">
                <a:solidFill>
                  <a:schemeClr val="bg1">
                    <a:lumMod val="50000"/>
                  </a:schemeClr>
                </a:solidFill>
              </a:rPr>
              <a:t> AG. All rights reserved.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32D4672-93EC-4A09-A975-4A344DB3455F}"/>
              </a:ext>
            </a:extLst>
          </p:cNvPr>
          <p:cNvSpPr txBox="1"/>
          <p:nvPr userDrawn="1"/>
        </p:nvSpPr>
        <p:spPr>
          <a:xfrm>
            <a:off x="8509557" y="5821268"/>
            <a:ext cx="3264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799" dirty="0">
                <a:solidFill>
                  <a:schemeClr val="accent1"/>
                </a:solidFill>
              </a:rPr>
              <a:t>www.tttech.com</a:t>
            </a:r>
            <a:endParaRPr lang="en-US" sz="1799" dirty="0">
              <a:solidFill>
                <a:schemeClr val="accent1"/>
              </a:solidFill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5B8845A4-BBBC-4767-A94B-E9C2EBF74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1993" y="590721"/>
            <a:ext cx="2800722" cy="683004"/>
          </a:xfrm>
          <a:prstGeom prst="rect">
            <a:avLst/>
          </a:prstGeom>
        </p:spPr>
      </p:pic>
      <p:grpSp>
        <p:nvGrpSpPr>
          <p:cNvPr id="26" name="Gruppieren 7">
            <a:extLst>
              <a:ext uri="{FF2B5EF4-FFF2-40B4-BE49-F238E27FC236}">
                <a16:creationId xmlns:a16="http://schemas.microsoft.com/office/drawing/2014/main" id="{1343BF7F-AA56-49BF-84A9-93AB442A1C2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2163" y="5655722"/>
            <a:ext cx="393474" cy="393576"/>
            <a:chOff x="10454952" y="2453082"/>
            <a:chExt cx="609600" cy="609600"/>
          </a:xfrm>
        </p:grpSpPr>
        <p:sp>
          <p:nvSpPr>
            <p:cNvPr id="30" name="Oval 92">
              <a:extLst>
                <a:ext uri="{FF2B5EF4-FFF2-40B4-BE49-F238E27FC236}">
                  <a16:creationId xmlns:a16="http://schemas.microsoft.com/office/drawing/2014/main" id="{B82FA061-2A38-4564-AED2-3EC59F507D6D}"/>
                </a:ext>
              </a:extLst>
            </p:cNvPr>
            <p:cNvSpPr>
              <a:spLocks noChangeAspect="1" noChangeArrowheads="1"/>
            </p:cNvSpPr>
            <p:nvPr/>
          </p:nvSpPr>
          <p:spPr bwMode="invGray">
            <a:xfrm>
              <a:off x="10454952" y="2453082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  <p:grpSp>
          <p:nvGrpSpPr>
            <p:cNvPr id="31" name="Group 44">
              <a:extLst>
                <a:ext uri="{FF2B5EF4-FFF2-40B4-BE49-F238E27FC236}">
                  <a16:creationId xmlns:a16="http://schemas.microsoft.com/office/drawing/2014/main" id="{2ED49E68-7A62-40DB-B85A-B46FC80367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07899" y="2586365"/>
              <a:ext cx="333205" cy="317910"/>
              <a:chOff x="2118665" y="1750614"/>
              <a:chExt cx="499807" cy="476865"/>
            </a:xfrm>
          </p:grpSpPr>
          <p:sp>
            <p:nvSpPr>
              <p:cNvPr id="32" name="Freeform 93">
                <a:extLst>
                  <a:ext uri="{FF2B5EF4-FFF2-40B4-BE49-F238E27FC236}">
                    <a16:creationId xmlns:a16="http://schemas.microsoft.com/office/drawing/2014/main" id="{C129FBCD-E401-47D6-87F8-B1B9CCB07DF8}"/>
                  </a:ext>
                </a:extLst>
              </p:cNvPr>
              <p:cNvSpPr>
                <a:spLocks noEditPoints="1"/>
              </p:cNvSpPr>
              <p:nvPr/>
            </p:nvSpPr>
            <p:spPr bwMode="invGray">
              <a:xfrm>
                <a:off x="2118665" y="1750614"/>
                <a:ext cx="121265" cy="476865"/>
              </a:xfrm>
              <a:custGeom>
                <a:avLst/>
                <a:gdLst>
                  <a:gd name="T0" fmla="*/ 48 w 51"/>
                  <a:gd name="T1" fmla="*/ 202 h 202"/>
                  <a:gd name="T2" fmla="*/ 48 w 51"/>
                  <a:gd name="T3" fmla="*/ 66 h 202"/>
                  <a:gd name="T4" fmla="*/ 3 w 51"/>
                  <a:gd name="T5" fmla="*/ 66 h 202"/>
                  <a:gd name="T6" fmla="*/ 3 w 51"/>
                  <a:gd name="T7" fmla="*/ 202 h 202"/>
                  <a:gd name="T8" fmla="*/ 48 w 51"/>
                  <a:gd name="T9" fmla="*/ 202 h 202"/>
                  <a:gd name="T10" fmla="*/ 25 w 51"/>
                  <a:gd name="T11" fmla="*/ 47 h 202"/>
                  <a:gd name="T12" fmla="*/ 51 w 51"/>
                  <a:gd name="T13" fmla="*/ 24 h 202"/>
                  <a:gd name="T14" fmla="*/ 26 w 51"/>
                  <a:gd name="T15" fmla="*/ 0 h 202"/>
                  <a:gd name="T16" fmla="*/ 0 w 51"/>
                  <a:gd name="T17" fmla="*/ 24 h 202"/>
                  <a:gd name="T18" fmla="*/ 25 w 51"/>
                  <a:gd name="T19" fmla="*/ 47 h 202"/>
                  <a:gd name="T20" fmla="*/ 25 w 51"/>
                  <a:gd name="T21" fmla="*/ 4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02">
                    <a:moveTo>
                      <a:pt x="48" y="202"/>
                    </a:moveTo>
                    <a:cubicBezTo>
                      <a:pt x="48" y="66"/>
                      <a:pt x="48" y="66"/>
                      <a:pt x="48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202"/>
                      <a:pt x="3" y="202"/>
                      <a:pt x="3" y="202"/>
                    </a:cubicBezTo>
                    <a:cubicBezTo>
                      <a:pt x="48" y="202"/>
                      <a:pt x="48" y="202"/>
                      <a:pt x="48" y="202"/>
                    </a:cubicBezTo>
                    <a:close/>
                    <a:moveTo>
                      <a:pt x="25" y="47"/>
                    </a:moveTo>
                    <a:cubicBezTo>
                      <a:pt x="41" y="47"/>
                      <a:pt x="51" y="37"/>
                      <a:pt x="51" y="24"/>
                    </a:cubicBezTo>
                    <a:cubicBezTo>
                      <a:pt x="51" y="11"/>
                      <a:pt x="41" y="0"/>
                      <a:pt x="26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33" name="Freeform 94">
                <a:extLst>
                  <a:ext uri="{FF2B5EF4-FFF2-40B4-BE49-F238E27FC236}">
                    <a16:creationId xmlns:a16="http://schemas.microsoft.com/office/drawing/2014/main" id="{520108F1-012D-4199-8E8E-C552C2DBDB05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2290730" y="1899737"/>
                <a:ext cx="327742" cy="327742"/>
              </a:xfrm>
              <a:custGeom>
                <a:avLst/>
                <a:gdLst>
                  <a:gd name="T0" fmla="*/ 0 w 138"/>
                  <a:gd name="T1" fmla="*/ 139 h 139"/>
                  <a:gd name="T2" fmla="*/ 45 w 138"/>
                  <a:gd name="T3" fmla="*/ 139 h 139"/>
                  <a:gd name="T4" fmla="*/ 45 w 138"/>
                  <a:gd name="T5" fmla="*/ 63 h 139"/>
                  <a:gd name="T6" fmla="*/ 47 w 138"/>
                  <a:gd name="T7" fmla="*/ 52 h 139"/>
                  <a:gd name="T8" fmla="*/ 70 w 138"/>
                  <a:gd name="T9" fmla="*/ 35 h 139"/>
                  <a:gd name="T10" fmla="*/ 93 w 138"/>
                  <a:gd name="T11" fmla="*/ 66 h 139"/>
                  <a:gd name="T12" fmla="*/ 93 w 138"/>
                  <a:gd name="T13" fmla="*/ 139 h 139"/>
                  <a:gd name="T14" fmla="*/ 138 w 138"/>
                  <a:gd name="T15" fmla="*/ 139 h 139"/>
                  <a:gd name="T16" fmla="*/ 138 w 138"/>
                  <a:gd name="T17" fmla="*/ 61 h 139"/>
                  <a:gd name="T18" fmla="*/ 86 w 138"/>
                  <a:gd name="T19" fmla="*/ 0 h 139"/>
                  <a:gd name="T20" fmla="*/ 45 w 138"/>
                  <a:gd name="T21" fmla="*/ 23 h 139"/>
                  <a:gd name="T22" fmla="*/ 45 w 138"/>
                  <a:gd name="T23" fmla="*/ 23 h 139"/>
                  <a:gd name="T24" fmla="*/ 45 w 138"/>
                  <a:gd name="T25" fmla="*/ 3 h 139"/>
                  <a:gd name="T26" fmla="*/ 0 w 138"/>
                  <a:gd name="T27" fmla="*/ 3 h 139"/>
                  <a:gd name="T28" fmla="*/ 0 w 138"/>
                  <a:gd name="T2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139">
                    <a:moveTo>
                      <a:pt x="0" y="139"/>
                    </a:moveTo>
                    <a:cubicBezTo>
                      <a:pt x="45" y="139"/>
                      <a:pt x="45" y="139"/>
                      <a:pt x="45" y="139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59"/>
                      <a:pt x="45" y="55"/>
                      <a:pt x="47" y="52"/>
                    </a:cubicBezTo>
                    <a:cubicBezTo>
                      <a:pt x="50" y="44"/>
                      <a:pt x="57" y="35"/>
                      <a:pt x="70" y="35"/>
                    </a:cubicBezTo>
                    <a:cubicBezTo>
                      <a:pt x="86" y="35"/>
                      <a:pt x="93" y="48"/>
                      <a:pt x="93" y="66"/>
                    </a:cubicBezTo>
                    <a:cubicBezTo>
                      <a:pt x="93" y="139"/>
                      <a:pt x="93" y="139"/>
                      <a:pt x="93" y="139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19"/>
                      <a:pt x="116" y="0"/>
                      <a:pt x="86" y="0"/>
                    </a:cubicBezTo>
                    <a:cubicBezTo>
                      <a:pt x="61" y="0"/>
                      <a:pt x="51" y="1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6"/>
                      <a:pt x="0" y="139"/>
                      <a:pt x="0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5D55951A-A699-4CC9-B607-6FE39DB37117}"/>
              </a:ext>
            </a:extLst>
          </p:cNvPr>
          <p:cNvSpPr txBox="1">
            <a:spLocks/>
          </p:cNvSpPr>
          <p:nvPr userDrawn="1"/>
        </p:nvSpPr>
        <p:spPr>
          <a:xfrm>
            <a:off x="1062164" y="6155262"/>
            <a:ext cx="2951688" cy="346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800" spc="-13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5750" indent="-28575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533400" algn="l"/>
              </a:tabLst>
              <a:defRPr sz="1600" kern="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06450" indent="-28575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0" indent="-2160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8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Follow us on LinkedIn</a:t>
            </a:r>
            <a:br>
              <a:rPr lang="de-AT" sz="1200" dirty="0"/>
            </a:br>
            <a:r>
              <a:rPr lang="de-AT" sz="1200" dirty="0">
                <a:hlinkClick r:id="rId8"/>
              </a:rPr>
              <a:t>www.linkedin.com/company/tttech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78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77D426-8F0F-4F6C-B210-9BDD272F4104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5805" y="260351"/>
            <a:ext cx="8890858" cy="5048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67AEE13-92CF-48A0-B590-99B4D926642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7867" y="1268414"/>
            <a:ext cx="11165155" cy="4835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Level 1</a:t>
            </a:r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145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1453FF66-D302-4E95-BB45-5360D8D4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214" y="6074740"/>
            <a:ext cx="8890859" cy="24765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CE50A651-D8FF-48CF-BE4A-2F33BB57E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215" y="1731408"/>
            <a:ext cx="5815080" cy="90035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680DAD9-7C65-43F1-91CA-47C0264FC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1214" y="3503360"/>
            <a:ext cx="5023199" cy="608013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9" name="Textplatzhalter 29">
            <a:extLst>
              <a:ext uri="{FF2B5EF4-FFF2-40B4-BE49-F238E27FC236}">
                <a16:creationId xmlns:a16="http://schemas.microsoft.com/office/drawing/2014/main" id="{4335D837-5916-4C06-94F5-E390E101D8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214" y="4217895"/>
            <a:ext cx="5023199" cy="304007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GB" kern="0" spc="0" noProof="0" dirty="0">
                <a:solidFill>
                  <a:schemeClr val="bg1"/>
                </a:solidFill>
              </a:defRPr>
            </a:lvl1pPr>
          </a:lstStyle>
          <a:p>
            <a:pPr marL="285664" lvl="0" indent="-285664"/>
            <a:r>
              <a:rPr lang="en-GB" noProof="0" dirty="0"/>
              <a:t>Department / Author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010637-18CF-4C7E-A32D-628227FDDC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48F15A-89BD-448C-9397-86FF18836131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2D07EE-71FA-4A94-80F0-0E977F772B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8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1453FF66-D302-4E95-BB45-5360D8D4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4066" y="6074740"/>
            <a:ext cx="8890859" cy="247650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CE50A651-D8FF-48CF-BE4A-2F33BB57E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2530" y="1731408"/>
            <a:ext cx="6362394" cy="900350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680DAD9-7C65-43F1-91CA-47C0264FC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1726" y="3503360"/>
            <a:ext cx="5023199" cy="608013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6" name="Textplatzhalter 29">
            <a:extLst>
              <a:ext uri="{FF2B5EF4-FFF2-40B4-BE49-F238E27FC236}">
                <a16:creationId xmlns:a16="http://schemas.microsoft.com/office/drawing/2014/main" id="{9781ED1F-4E5A-4BB4-BF5E-29A82EA89E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1726" y="4217895"/>
            <a:ext cx="5023199" cy="304007"/>
          </a:xfrm>
        </p:spPr>
        <p:txBody>
          <a:bodyPr vert="horz" lIns="0" tIns="0" rIns="0" bIns="0" rtlCol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lang="en-GB" kern="0" spc="0" noProof="0" dirty="0">
                <a:solidFill>
                  <a:schemeClr val="bg1"/>
                </a:solidFill>
              </a:defRPr>
            </a:lvl1pPr>
          </a:lstStyle>
          <a:p>
            <a:pPr marL="285664" lvl="0" indent="-285664"/>
            <a:r>
              <a:rPr lang="en-GB" noProof="0" dirty="0"/>
              <a:t>Department / Author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420705-3E8F-4ED9-8EC6-FD08CF1B9C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EC5D8C-F7F6-4404-9A99-D0384AA9476A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FC2C362-8D06-481F-8D47-7FA5A5AA40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2479" y="893956"/>
            <a:ext cx="2480420" cy="711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BF849D6F-90E0-41E7-9A6F-99A7E44E6B03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9C067199-EAAF-4605-B6F7-27247A3E8C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19629" y="1746816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01</a:t>
            </a:r>
            <a:endParaRPr lang="de-AT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5BA00666-63AD-4C5F-A309-B93A1B534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9629" y="2748414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02</a:t>
            </a:r>
            <a:endParaRPr lang="de-AT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CD0D97BB-B307-46F4-BD2E-5BE61A8AD1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19629" y="3750012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03</a:t>
            </a:r>
            <a:endParaRPr lang="de-AT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794FE4C8-E6CC-4AA5-96A6-1A03F5F5CC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19629" y="4751610"/>
            <a:ext cx="872848" cy="935038"/>
          </a:xfrm>
        </p:spPr>
        <p:txBody>
          <a:bodyPr wrap="square" anchor="b"/>
          <a:lstStyle>
            <a:lvl1pPr marL="0" indent="0">
              <a:buFont typeface="Arial" panose="020B0604020202020204" pitchFamily="34" charset="0"/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04</a:t>
            </a:r>
            <a:endParaRPr lang="de-AT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A5515DC5-30C2-4755-9760-AC37F3BBAB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58149" y="1745573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05</a:t>
            </a:r>
            <a:endParaRPr lang="de-AT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D8F410FB-7B3E-4E2B-84E8-BEC8A85143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58149" y="2747171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06</a:t>
            </a:r>
            <a:endParaRPr lang="de-AT" dirty="0"/>
          </a:p>
        </p:txBody>
      </p:sp>
      <p:sp>
        <p:nvSpPr>
          <p:cNvPr id="58" name="Textplatzhalter 51">
            <a:extLst>
              <a:ext uri="{FF2B5EF4-FFF2-40B4-BE49-F238E27FC236}">
                <a16:creationId xmlns:a16="http://schemas.microsoft.com/office/drawing/2014/main" id="{9EF6739A-0255-4634-AEF3-60378C841E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58149" y="3748769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07</a:t>
            </a:r>
            <a:endParaRPr lang="de-AT" dirty="0"/>
          </a:p>
        </p:txBody>
      </p:sp>
      <p:sp>
        <p:nvSpPr>
          <p:cNvPr id="59" name="Textplatzhalter 51">
            <a:extLst>
              <a:ext uri="{FF2B5EF4-FFF2-40B4-BE49-F238E27FC236}">
                <a16:creationId xmlns:a16="http://schemas.microsoft.com/office/drawing/2014/main" id="{B023468B-3550-472B-AD93-6DCD4583B92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58149" y="4750367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08</a:t>
            </a:r>
            <a:endParaRPr lang="de-AT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437ADC80-9322-4999-A2F7-8842712977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69187" y="2072757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6" name="Textplatzhalter 64">
            <a:extLst>
              <a:ext uri="{FF2B5EF4-FFF2-40B4-BE49-F238E27FC236}">
                <a16:creationId xmlns:a16="http://schemas.microsoft.com/office/drawing/2014/main" id="{A5F07635-AE1B-423A-B02D-2C4AE3BBA7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69187" y="3073406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7" name="Textplatzhalter 64">
            <a:extLst>
              <a:ext uri="{FF2B5EF4-FFF2-40B4-BE49-F238E27FC236}">
                <a16:creationId xmlns:a16="http://schemas.microsoft.com/office/drawing/2014/main" id="{5C2FB578-04FA-4BB8-B74E-68C8CD83B0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9187" y="4074055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8" name="Textplatzhalter 64">
            <a:extLst>
              <a:ext uri="{FF2B5EF4-FFF2-40B4-BE49-F238E27FC236}">
                <a16:creationId xmlns:a16="http://schemas.microsoft.com/office/drawing/2014/main" id="{8634634D-F41B-4C38-B21C-12825DD75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69187" y="5074705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9" name="Textplatzhalter 64">
            <a:extLst>
              <a:ext uri="{FF2B5EF4-FFF2-40B4-BE49-F238E27FC236}">
                <a16:creationId xmlns:a16="http://schemas.microsoft.com/office/drawing/2014/main" id="{615F41A5-C82B-45DE-B354-7D68A5B5EF9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01511" y="2075680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70" name="Textplatzhalter 64">
            <a:extLst>
              <a:ext uri="{FF2B5EF4-FFF2-40B4-BE49-F238E27FC236}">
                <a16:creationId xmlns:a16="http://schemas.microsoft.com/office/drawing/2014/main" id="{DAFE4E96-474E-4E00-8326-B44E32F3AC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1511" y="3076329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71" name="Textplatzhalter 64">
            <a:extLst>
              <a:ext uri="{FF2B5EF4-FFF2-40B4-BE49-F238E27FC236}">
                <a16:creationId xmlns:a16="http://schemas.microsoft.com/office/drawing/2014/main" id="{88038D7C-790F-4B8E-9D48-89BC4EFD25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1511" y="4076978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72" name="Textplatzhalter 64">
            <a:extLst>
              <a:ext uri="{FF2B5EF4-FFF2-40B4-BE49-F238E27FC236}">
                <a16:creationId xmlns:a16="http://schemas.microsoft.com/office/drawing/2014/main" id="{CDC73B83-E3D7-4489-B77F-224D2195BF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01511" y="5077628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pic>
        <p:nvPicPr>
          <p:cNvPr id="60" name="Graphic 8">
            <a:extLst>
              <a:ext uri="{FF2B5EF4-FFF2-40B4-BE49-F238E27FC236}">
                <a16:creationId xmlns:a16="http://schemas.microsoft.com/office/drawing/2014/main" id="{FB6B9219-A332-4FD4-8854-17AB96F91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465DC63-7299-4404-AF82-F89207901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46FFF3-EBFE-45FF-9F3D-0C8E0D1DEFB3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4D3BFF9-72D5-4977-8278-3597118D087B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52BBC6-8E57-43B8-B115-071B656C40D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1815FC-A1E6-49FC-B25A-DDA36F8D381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21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11157218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011048-B56D-4E12-94F4-6A058EF29898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CFAEA2-3169-4310-AF14-495A4E6B863E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5156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576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DA4B2-A353-4CEF-839A-E173E87AB357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4859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3912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64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966262-8B36-DB45-BCFF-E847EDF9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09" y="96295"/>
            <a:ext cx="11400661" cy="777240"/>
          </a:xfrm>
        </p:spPr>
        <p:txBody>
          <a:bodyPr/>
          <a:lstStyle>
            <a:lvl1pPr>
              <a:defRPr>
                <a:solidFill>
                  <a:srgbClr val="0E3689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F614E39-BA14-7D4B-8328-2FB5286D32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03" y="829115"/>
            <a:ext cx="11400661" cy="4286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b="1" kern="0">
                <a:solidFill>
                  <a:srgbClr val="45A8C4"/>
                </a:solidFill>
                <a:latin typeface="+mn-lt"/>
                <a:cs typeface="Calibri"/>
              </a:rPr>
              <a:t>Subtitle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06521-0BA2-7C48-8CAD-8B9AFEEF6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514" y="6479339"/>
            <a:ext cx="3859795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CCBDF1D-727A-8D40-8A82-92589DBBC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72" y="6455581"/>
            <a:ext cx="386650" cy="364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A82-C1C2-924B-B843-6C0FB13ED72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604027-1BF3-C14F-877E-5C7EE39F69C0}"/>
              </a:ext>
            </a:extLst>
          </p:cNvPr>
          <p:cNvGrpSpPr/>
          <p:nvPr userDrawn="1"/>
        </p:nvGrpSpPr>
        <p:grpSpPr>
          <a:xfrm>
            <a:off x="3984798" y="6596323"/>
            <a:ext cx="3594287" cy="261677"/>
            <a:chOff x="3984798" y="6596323"/>
            <a:chExt cx="3594287" cy="2616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34F8B5-2138-234E-903C-B35966BCD117}"/>
                </a:ext>
              </a:extLst>
            </p:cNvPr>
            <p:cNvSpPr txBox="1"/>
            <p:nvPr userDrawn="1"/>
          </p:nvSpPr>
          <p:spPr>
            <a:xfrm>
              <a:off x="3984798" y="6596323"/>
              <a:ext cx="359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9AB5E9E-CCD6-9040-9CA1-3DCB3C4DE5FC}" type="datetime3">
                <a:rPr lang="en-US" sz="1000" smtClean="0">
                  <a:solidFill>
                    <a:schemeClr val="bg1">
                      <a:lumMod val="65000"/>
                    </a:schemeClr>
                  </a:solidFill>
                </a:rPr>
                <a:t>1 June 2022</a:t>
              </a:fld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 Microchip Technology Inc. and its subsidiaries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394146-079F-A945-B1E9-105CEE8A4D91}"/>
                </a:ext>
              </a:extLst>
            </p:cNvPr>
            <p:cNvSpPr/>
            <p:nvPr userDrawn="1"/>
          </p:nvSpPr>
          <p:spPr>
            <a:xfrm>
              <a:off x="4070555" y="6611779"/>
              <a:ext cx="747251" cy="230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7A5633-2AD4-2D44-AC80-6A32A00CAC6A}"/>
                </a:ext>
              </a:extLst>
            </p:cNvPr>
            <p:cNvSpPr txBox="1"/>
            <p:nvPr userDrawn="1"/>
          </p:nvSpPr>
          <p:spPr>
            <a:xfrm>
              <a:off x="4611329" y="6611779"/>
              <a:ext cx="2847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3277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9D7E0-77AA-4B54-A2F7-120002E86BFC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5851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122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0E2AAF5C-A7FB-4722-B098-84E0740ACE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43938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738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42544-1C59-4AFA-91A5-11C8674867A9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2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11157218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02A7F3-3428-4E98-82AF-5BA32062B3B0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A3BD888-841E-4FC7-9C48-4572D0778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EC1004-5A9C-4AD4-9659-2E2AE483FEEC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5156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FD5E04-A057-4B94-A524-EB3DADCE9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18BB6-B620-48B5-90A5-596AB11DCB66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4859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3912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F9DA6EA-9330-4A45-9644-DABAC7087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D14AE7-478D-4071-888A-1EE5E939D22A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5851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122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0E2AAF5C-A7FB-4722-B098-84E0740ACE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43938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768D075-8DD8-442C-BEA6-EDF20D9AD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95B6AC-24D4-4EBA-ACF6-A9CF19160EB2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5BFDC92-8193-40CD-A26F-2DC80FAFB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CA3BCD-1D1A-40D0-9479-453E99FF1731}" type="datetime4">
              <a:rPr lang="en-US" smtClean="0"/>
              <a:t>June 1, 2022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B63854-8F3E-4225-993B-5724DB8021DF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6E2539-BC99-4F4E-A168-929F6D3AF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1CBD290A-B304-46EA-9BFB-E999F63F373C}"/>
              </a:ext>
            </a:extLst>
          </p:cNvPr>
          <p:cNvSpPr/>
          <p:nvPr userDrawn="1"/>
        </p:nvSpPr>
        <p:spPr>
          <a:xfrm>
            <a:off x="1" y="-9525"/>
            <a:ext cx="8772064" cy="6876339"/>
          </a:xfrm>
          <a:custGeom>
            <a:avLst/>
            <a:gdLst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1488331 w 8774349"/>
              <a:gd name="connsiteY4" fmla="*/ 6863639 h 6868645"/>
              <a:gd name="connsiteX5" fmla="*/ 0 w 8774349"/>
              <a:gd name="connsiteY5" fmla="*/ 6863639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0 w 8774349"/>
              <a:gd name="connsiteY4" fmla="*/ 6863639 h 6868645"/>
              <a:gd name="connsiteX5" fmla="*/ 0 w 8774349"/>
              <a:gd name="connsiteY5" fmla="*/ 0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0 w 8774349"/>
              <a:gd name="connsiteY3" fmla="*/ 6863639 h 6868645"/>
              <a:gd name="connsiteX4" fmla="*/ 0 w 8774349"/>
              <a:gd name="connsiteY4" fmla="*/ 0 h 6868645"/>
              <a:gd name="connsiteX0" fmla="*/ 0 w 8774349"/>
              <a:gd name="connsiteY0" fmla="*/ 0 h 6889039"/>
              <a:gd name="connsiteX1" fmla="*/ 8774349 w 8774349"/>
              <a:gd name="connsiteY1" fmla="*/ 5006 h 6889039"/>
              <a:gd name="connsiteX2" fmla="*/ 6959801 w 8774349"/>
              <a:gd name="connsiteY2" fmla="*/ 6868645 h 6889039"/>
              <a:gd name="connsiteX3" fmla="*/ 0 w 8774349"/>
              <a:gd name="connsiteY3" fmla="*/ 6889039 h 6889039"/>
              <a:gd name="connsiteX4" fmla="*/ 0 w 8774349"/>
              <a:gd name="connsiteY4" fmla="*/ 0 h 6889039"/>
              <a:gd name="connsiteX0" fmla="*/ 0 w 8774349"/>
              <a:gd name="connsiteY0" fmla="*/ 0 h 6876339"/>
              <a:gd name="connsiteX1" fmla="*/ 8774349 w 8774349"/>
              <a:gd name="connsiteY1" fmla="*/ 5006 h 6876339"/>
              <a:gd name="connsiteX2" fmla="*/ 6959801 w 8774349"/>
              <a:gd name="connsiteY2" fmla="*/ 6868645 h 6876339"/>
              <a:gd name="connsiteX3" fmla="*/ 0 w 8774349"/>
              <a:gd name="connsiteY3" fmla="*/ 6876339 h 6876339"/>
              <a:gd name="connsiteX4" fmla="*/ 0 w 8774349"/>
              <a:gd name="connsiteY4" fmla="*/ 0 h 68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4349" h="6876339">
                <a:moveTo>
                  <a:pt x="0" y="0"/>
                </a:moveTo>
                <a:lnTo>
                  <a:pt x="8774349" y="5006"/>
                </a:lnTo>
                <a:lnTo>
                  <a:pt x="6959801" y="6868645"/>
                </a:lnTo>
                <a:lnTo>
                  <a:pt x="0" y="687633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7284282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6325266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772064" y="2528901"/>
            <a:ext cx="2900958" cy="357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4A39FE3F-D91C-4C3D-9DB5-9D3CA08E266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69C1E-1F47-4A9B-BF7B-AC9F5C708A3E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9FDD9628-2C1F-4DE6-B252-9FC48500E2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5132842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0EB866FD-0030-4C46-A1B0-7DB0BC6538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3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5">
            <a:extLst>
              <a:ext uri="{FF2B5EF4-FFF2-40B4-BE49-F238E27FC236}">
                <a16:creationId xmlns:a16="http://schemas.microsoft.com/office/drawing/2014/main" id="{0C6F3A9A-05AC-4354-9389-485DCA93864D}"/>
              </a:ext>
            </a:extLst>
          </p:cNvPr>
          <p:cNvSpPr/>
          <p:nvPr userDrawn="1"/>
        </p:nvSpPr>
        <p:spPr>
          <a:xfrm>
            <a:off x="1" y="1"/>
            <a:ext cx="6973812" cy="6863639"/>
          </a:xfrm>
          <a:custGeom>
            <a:avLst/>
            <a:gdLst>
              <a:gd name="connsiteX0" fmla="*/ 0 w 6975629"/>
              <a:gd name="connsiteY0" fmla="*/ 0 h 6863639"/>
              <a:gd name="connsiteX1" fmla="*/ 6975629 w 6975629"/>
              <a:gd name="connsiteY1" fmla="*/ 0 h 6863639"/>
              <a:gd name="connsiteX2" fmla="*/ 5238382 w 6975629"/>
              <a:gd name="connsiteY2" fmla="*/ 6863639 h 6863639"/>
              <a:gd name="connsiteX3" fmla="*/ 0 w 6975629"/>
              <a:gd name="connsiteY3" fmla="*/ 6863639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5629" h="6863639">
                <a:moveTo>
                  <a:pt x="0" y="0"/>
                </a:moveTo>
                <a:lnTo>
                  <a:pt x="6975629" y="0"/>
                </a:lnTo>
                <a:lnTo>
                  <a:pt x="5238382" y="6863639"/>
                </a:lnTo>
                <a:lnTo>
                  <a:pt x="0" y="6863639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5718375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4681808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22291" y="2528901"/>
            <a:ext cx="4750732" cy="357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B4480-3C55-4BA1-93C4-9D4775F26A6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AEB5B-B3EB-4DCC-B6BE-9D0027210103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1A527C-5E8F-456D-97F8-A800F962AA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3489384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96A733-33F9-42B4-9184-9A9BCBCB0C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5" name="Graphic 8">
            <a:extLst>
              <a:ext uri="{FF2B5EF4-FFF2-40B4-BE49-F238E27FC236}">
                <a16:creationId xmlns:a16="http://schemas.microsoft.com/office/drawing/2014/main" id="{75A51020-B2C2-4FA9-8ED8-24D3ECCF7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DE752C-4DF4-1741-BE5B-60F47530E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514" y="6479339"/>
            <a:ext cx="3859795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C025A1E1-D99B-A04E-A12E-D4E8E63C0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72" y="6455581"/>
            <a:ext cx="386650" cy="364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A82-C1C2-924B-B843-6C0FB13ED72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C8A96F-9EB8-7740-A265-0BBDA7FB1BFC}"/>
              </a:ext>
            </a:extLst>
          </p:cNvPr>
          <p:cNvGrpSpPr/>
          <p:nvPr userDrawn="1"/>
        </p:nvGrpSpPr>
        <p:grpSpPr>
          <a:xfrm>
            <a:off x="3984798" y="6596323"/>
            <a:ext cx="3594287" cy="261677"/>
            <a:chOff x="3984798" y="6596323"/>
            <a:chExt cx="3594287" cy="2616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354E03-A149-934A-8EE2-DADBA3C644C3}"/>
                </a:ext>
              </a:extLst>
            </p:cNvPr>
            <p:cNvSpPr txBox="1"/>
            <p:nvPr userDrawn="1"/>
          </p:nvSpPr>
          <p:spPr>
            <a:xfrm>
              <a:off x="3984798" y="6596323"/>
              <a:ext cx="359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47A855CC-F7C0-7640-82CB-E23B5A29FE53}" type="datetime3">
                <a:rPr lang="en-US" sz="1000" smtClean="0">
                  <a:solidFill>
                    <a:schemeClr val="bg1">
                      <a:lumMod val="65000"/>
                    </a:schemeClr>
                  </a:solidFill>
                </a:rPr>
                <a:t>1 June 2022</a:t>
              </a:fld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 Microchip Technology Inc. and its subsidiaries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3E9907-5B53-D94D-B91B-5D80BFCB4C36}"/>
                </a:ext>
              </a:extLst>
            </p:cNvPr>
            <p:cNvSpPr/>
            <p:nvPr userDrawn="1"/>
          </p:nvSpPr>
          <p:spPr>
            <a:xfrm>
              <a:off x="4070555" y="6611779"/>
              <a:ext cx="747251" cy="230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8318FC-FB83-DD43-9569-4DB052814862}"/>
                </a:ext>
              </a:extLst>
            </p:cNvPr>
            <p:cNvSpPr txBox="1"/>
            <p:nvPr userDrawn="1"/>
          </p:nvSpPr>
          <p:spPr>
            <a:xfrm>
              <a:off x="4611329" y="6611779"/>
              <a:ext cx="2847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9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54">
            <a:extLst>
              <a:ext uri="{FF2B5EF4-FFF2-40B4-BE49-F238E27FC236}">
                <a16:creationId xmlns:a16="http://schemas.microsoft.com/office/drawing/2014/main" id="{056E0BB7-06E6-4D76-8249-89D45E877744}"/>
              </a:ext>
            </a:extLst>
          </p:cNvPr>
          <p:cNvSpPr/>
          <p:nvPr userDrawn="1"/>
        </p:nvSpPr>
        <p:spPr>
          <a:xfrm>
            <a:off x="1" y="1"/>
            <a:ext cx="5988525" cy="6863639"/>
          </a:xfrm>
          <a:custGeom>
            <a:avLst/>
            <a:gdLst>
              <a:gd name="connsiteX0" fmla="*/ 4252838 w 5990085"/>
              <a:gd name="connsiteY0" fmla="*/ 6863639 h 6863639"/>
              <a:gd name="connsiteX1" fmla="*/ 0 w 5990085"/>
              <a:gd name="connsiteY1" fmla="*/ 6863639 h 6863639"/>
              <a:gd name="connsiteX2" fmla="*/ 0 w 5990085"/>
              <a:gd name="connsiteY2" fmla="*/ 0 h 6863639"/>
              <a:gd name="connsiteX3" fmla="*/ 5990085 w 5990085"/>
              <a:gd name="connsiteY3" fmla="*/ 0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085" h="6863639">
                <a:moveTo>
                  <a:pt x="4252838" y="6863639"/>
                </a:moveTo>
                <a:lnTo>
                  <a:pt x="0" y="6863639"/>
                </a:lnTo>
                <a:lnTo>
                  <a:pt x="0" y="0"/>
                </a:lnTo>
                <a:lnTo>
                  <a:pt x="5990085" y="0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4862041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814872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88525" y="2528901"/>
            <a:ext cx="5684497" cy="357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D97691-C28F-4DB1-B175-15778CE2C0D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F84785-33EA-47D9-A085-43F2F8D0BD6C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422C94-48C8-4A00-8BBF-D0EFF83E56B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29" y="6356351"/>
            <a:ext cx="2622448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5EA9A4-80A2-4965-804F-5A03B67FDB2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2FC54ACC-FDBD-4995-8997-A5B4FB7F6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40540BFB-6004-44EE-8379-57A609C26953}"/>
              </a:ext>
            </a:extLst>
          </p:cNvPr>
          <p:cNvSpPr/>
          <p:nvPr userDrawn="1"/>
        </p:nvSpPr>
        <p:spPr>
          <a:xfrm>
            <a:off x="1" y="-9525"/>
            <a:ext cx="8772064" cy="6876339"/>
          </a:xfrm>
          <a:custGeom>
            <a:avLst/>
            <a:gdLst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1488331 w 8774349"/>
              <a:gd name="connsiteY4" fmla="*/ 6863639 h 6868645"/>
              <a:gd name="connsiteX5" fmla="*/ 0 w 8774349"/>
              <a:gd name="connsiteY5" fmla="*/ 6863639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0 w 8774349"/>
              <a:gd name="connsiteY4" fmla="*/ 6863639 h 6868645"/>
              <a:gd name="connsiteX5" fmla="*/ 0 w 8774349"/>
              <a:gd name="connsiteY5" fmla="*/ 0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0 w 8774349"/>
              <a:gd name="connsiteY3" fmla="*/ 6863639 h 6868645"/>
              <a:gd name="connsiteX4" fmla="*/ 0 w 8774349"/>
              <a:gd name="connsiteY4" fmla="*/ 0 h 6868645"/>
              <a:gd name="connsiteX0" fmla="*/ 0 w 8774349"/>
              <a:gd name="connsiteY0" fmla="*/ 0 h 6889039"/>
              <a:gd name="connsiteX1" fmla="*/ 8774349 w 8774349"/>
              <a:gd name="connsiteY1" fmla="*/ 5006 h 6889039"/>
              <a:gd name="connsiteX2" fmla="*/ 6959801 w 8774349"/>
              <a:gd name="connsiteY2" fmla="*/ 6868645 h 6889039"/>
              <a:gd name="connsiteX3" fmla="*/ 0 w 8774349"/>
              <a:gd name="connsiteY3" fmla="*/ 6889039 h 6889039"/>
              <a:gd name="connsiteX4" fmla="*/ 0 w 8774349"/>
              <a:gd name="connsiteY4" fmla="*/ 0 h 6889039"/>
              <a:gd name="connsiteX0" fmla="*/ 0 w 8774349"/>
              <a:gd name="connsiteY0" fmla="*/ 0 h 6876339"/>
              <a:gd name="connsiteX1" fmla="*/ 8774349 w 8774349"/>
              <a:gd name="connsiteY1" fmla="*/ 5006 h 6876339"/>
              <a:gd name="connsiteX2" fmla="*/ 6959801 w 8774349"/>
              <a:gd name="connsiteY2" fmla="*/ 6868645 h 6876339"/>
              <a:gd name="connsiteX3" fmla="*/ 0 w 8774349"/>
              <a:gd name="connsiteY3" fmla="*/ 6876339 h 6876339"/>
              <a:gd name="connsiteX4" fmla="*/ 0 w 8774349"/>
              <a:gd name="connsiteY4" fmla="*/ 0 h 68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4349" h="6876339">
                <a:moveTo>
                  <a:pt x="0" y="0"/>
                </a:moveTo>
                <a:lnTo>
                  <a:pt x="8774349" y="5006"/>
                </a:lnTo>
                <a:lnTo>
                  <a:pt x="6959801" y="6868645"/>
                </a:lnTo>
                <a:lnTo>
                  <a:pt x="0" y="6876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7284282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6325266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772064" y="2528901"/>
            <a:ext cx="2900958" cy="35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4A39FE3F-D91C-4C3D-9DB5-9D3CA08E266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56C4F8-F16A-4BFD-A23E-62FE7320050E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9FDD9628-2C1F-4DE6-B252-9FC48500E2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5132842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0EB866FD-0030-4C46-A1B0-7DB0BC6538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171D929-7788-4549-96D5-05C55A603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5">
            <a:extLst>
              <a:ext uri="{FF2B5EF4-FFF2-40B4-BE49-F238E27FC236}">
                <a16:creationId xmlns:a16="http://schemas.microsoft.com/office/drawing/2014/main" id="{0C6F3A9A-05AC-4354-9389-485DCA93864D}"/>
              </a:ext>
            </a:extLst>
          </p:cNvPr>
          <p:cNvSpPr/>
          <p:nvPr userDrawn="1"/>
        </p:nvSpPr>
        <p:spPr>
          <a:xfrm>
            <a:off x="1" y="1"/>
            <a:ext cx="6973812" cy="6863639"/>
          </a:xfrm>
          <a:custGeom>
            <a:avLst/>
            <a:gdLst>
              <a:gd name="connsiteX0" fmla="*/ 0 w 6975629"/>
              <a:gd name="connsiteY0" fmla="*/ 0 h 6863639"/>
              <a:gd name="connsiteX1" fmla="*/ 6975629 w 6975629"/>
              <a:gd name="connsiteY1" fmla="*/ 0 h 6863639"/>
              <a:gd name="connsiteX2" fmla="*/ 5238382 w 6975629"/>
              <a:gd name="connsiteY2" fmla="*/ 6863639 h 6863639"/>
              <a:gd name="connsiteX3" fmla="*/ 0 w 6975629"/>
              <a:gd name="connsiteY3" fmla="*/ 6863639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5629" h="6863639">
                <a:moveTo>
                  <a:pt x="0" y="0"/>
                </a:moveTo>
                <a:lnTo>
                  <a:pt x="6975629" y="0"/>
                </a:lnTo>
                <a:lnTo>
                  <a:pt x="5238382" y="6863639"/>
                </a:lnTo>
                <a:lnTo>
                  <a:pt x="0" y="6863639"/>
                </a:lnTo>
                <a:close/>
              </a:path>
            </a:pathLst>
          </a:custGeom>
          <a:solidFill>
            <a:schemeClr val="bg1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5718375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4681808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22291" y="2528901"/>
            <a:ext cx="4750732" cy="35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B4480-3C55-4BA1-93C4-9D4775F26A6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827E96-893B-43E9-8891-CF8B5762015A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1A527C-5E8F-456D-97F8-A800F962AA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3489384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96A733-33F9-42B4-9184-9A9BCBCB0C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5" name="Graphic 8">
            <a:extLst>
              <a:ext uri="{FF2B5EF4-FFF2-40B4-BE49-F238E27FC236}">
                <a16:creationId xmlns:a16="http://schemas.microsoft.com/office/drawing/2014/main" id="{75A51020-B2C2-4FA9-8ED8-24D3ECCF7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F6B046A-57F1-41F7-82C6-83C873811CB7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003BF98-F40F-4410-9BB4-677CA5D48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54">
            <a:extLst>
              <a:ext uri="{FF2B5EF4-FFF2-40B4-BE49-F238E27FC236}">
                <a16:creationId xmlns:a16="http://schemas.microsoft.com/office/drawing/2014/main" id="{056E0BB7-06E6-4D76-8249-89D45E877744}"/>
              </a:ext>
            </a:extLst>
          </p:cNvPr>
          <p:cNvSpPr/>
          <p:nvPr userDrawn="1"/>
        </p:nvSpPr>
        <p:spPr>
          <a:xfrm>
            <a:off x="1" y="1"/>
            <a:ext cx="5988525" cy="6863639"/>
          </a:xfrm>
          <a:custGeom>
            <a:avLst/>
            <a:gdLst>
              <a:gd name="connsiteX0" fmla="*/ 4252838 w 5990085"/>
              <a:gd name="connsiteY0" fmla="*/ 6863639 h 6863639"/>
              <a:gd name="connsiteX1" fmla="*/ 0 w 5990085"/>
              <a:gd name="connsiteY1" fmla="*/ 6863639 h 6863639"/>
              <a:gd name="connsiteX2" fmla="*/ 0 w 5990085"/>
              <a:gd name="connsiteY2" fmla="*/ 0 h 6863639"/>
              <a:gd name="connsiteX3" fmla="*/ 5990085 w 5990085"/>
              <a:gd name="connsiteY3" fmla="*/ 0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085" h="6863639">
                <a:moveTo>
                  <a:pt x="4252838" y="6863639"/>
                </a:moveTo>
                <a:lnTo>
                  <a:pt x="0" y="6863639"/>
                </a:lnTo>
                <a:lnTo>
                  <a:pt x="0" y="0"/>
                </a:lnTo>
                <a:lnTo>
                  <a:pt x="5990085" y="0"/>
                </a:lnTo>
                <a:close/>
              </a:path>
            </a:pathLst>
          </a:custGeom>
          <a:solidFill>
            <a:schemeClr val="bg1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4862041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814872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88525" y="2528901"/>
            <a:ext cx="5684497" cy="35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D97691-C28F-4DB1-B175-15778CE2C0D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32AF3A-A5EB-4577-9AAC-9B59C011D778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422C94-48C8-4A00-8BBF-D0EFF83E56B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29" y="6356351"/>
            <a:ext cx="262244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5EA9A4-80A2-4965-804F-5A03B67FDB2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2FC54ACC-FDBD-4995-8997-A5B4FB7F6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6AEF619-C624-45B6-893E-372D8DBB60B0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49FFC7F-DFEA-4D27-8452-717A21066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">
            <a:extLst>
              <a:ext uri="{FF2B5EF4-FFF2-40B4-BE49-F238E27FC236}">
                <a16:creationId xmlns:a16="http://schemas.microsoft.com/office/drawing/2014/main" id="{94E75789-7AB0-432A-BAAB-61AD60D0E66D}"/>
              </a:ext>
            </a:extLst>
          </p:cNvPr>
          <p:cNvSpPr/>
          <p:nvPr userDrawn="1"/>
        </p:nvSpPr>
        <p:spPr>
          <a:xfrm>
            <a:off x="1" y="1"/>
            <a:ext cx="5988525" cy="6863639"/>
          </a:xfrm>
          <a:custGeom>
            <a:avLst/>
            <a:gdLst>
              <a:gd name="connsiteX0" fmla="*/ 4252838 w 5990085"/>
              <a:gd name="connsiteY0" fmla="*/ 6863639 h 6863639"/>
              <a:gd name="connsiteX1" fmla="*/ 0 w 5990085"/>
              <a:gd name="connsiteY1" fmla="*/ 6863639 h 6863639"/>
              <a:gd name="connsiteX2" fmla="*/ 0 w 5990085"/>
              <a:gd name="connsiteY2" fmla="*/ 0 h 6863639"/>
              <a:gd name="connsiteX3" fmla="*/ 5990085 w 5990085"/>
              <a:gd name="connsiteY3" fmla="*/ 0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085" h="6863639">
                <a:moveTo>
                  <a:pt x="4252838" y="6863639"/>
                </a:moveTo>
                <a:lnTo>
                  <a:pt x="0" y="6863639"/>
                </a:lnTo>
                <a:lnTo>
                  <a:pt x="0" y="0"/>
                </a:lnTo>
                <a:lnTo>
                  <a:pt x="5990085" y="0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AEF619-C624-45B6-893E-372D8DBB60B0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9ACA41-BA6D-4038-8248-7D809B627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163" y="1559750"/>
            <a:ext cx="4247628" cy="532927"/>
          </a:xfrm>
        </p:spPr>
        <p:txBody>
          <a:bodyPr wrap="square" anchor="b">
            <a:noAutofit/>
          </a:bodyPr>
          <a:lstStyle>
            <a:lvl1pPr>
              <a:defRPr lang="de-AT" sz="3599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GB" noProof="0"/>
              <a:t>Thank you!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15564A3-122B-4F8D-8041-9EF64A2FC6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4322" y="2583783"/>
            <a:ext cx="2580187" cy="57168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 b="1" spc="0"/>
            </a:lvl1pPr>
          </a:lstStyle>
          <a:p>
            <a:pPr lvl="0"/>
            <a:r>
              <a:rPr lang="en-GB" noProof="0" dirty="0"/>
              <a:t>Insert text here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E93789F9-F46E-4CA8-842C-F7E7A62C0A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69010" y="3903103"/>
            <a:ext cx="2580187" cy="57168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 b="1" spc="0"/>
            </a:lvl1pPr>
          </a:lstStyle>
          <a:p>
            <a:pPr lvl="0"/>
            <a:r>
              <a:rPr lang="en-GB" noProof="0" dirty="0"/>
              <a:t>Insert text here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5F41EB-A2B2-4D6C-8248-0A163A87B5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44768" y="5222423"/>
            <a:ext cx="2580187" cy="57168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 b="1" spc="0"/>
            </a:lvl1pPr>
          </a:lstStyle>
          <a:p>
            <a:pPr lvl="0"/>
            <a:r>
              <a:rPr lang="en-GB" noProof="0" dirty="0"/>
              <a:t>Insert text here</a:t>
            </a:r>
          </a:p>
        </p:txBody>
      </p:sp>
      <p:pic>
        <p:nvPicPr>
          <p:cNvPr id="19" name="Graphic 22">
            <a:extLst>
              <a:ext uri="{FF2B5EF4-FFF2-40B4-BE49-F238E27FC236}">
                <a16:creationId xmlns:a16="http://schemas.microsoft.com/office/drawing/2014/main" id="{78641806-C49E-4BA8-B86D-6F01AEE9A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215" y="2376364"/>
            <a:ext cx="885590" cy="80529"/>
          </a:xfrm>
          <a:prstGeom prst="rect">
            <a:avLst/>
          </a:prstGeom>
        </p:spPr>
      </p:pic>
      <p:sp>
        <p:nvSpPr>
          <p:cNvPr id="21" name="Oval 12">
            <a:extLst>
              <a:ext uri="{FF2B5EF4-FFF2-40B4-BE49-F238E27FC236}">
                <a16:creationId xmlns:a16="http://schemas.microsoft.com/office/drawing/2014/main" id="{C1190E7F-6C5D-4D4B-AE9B-13478AF33F95}"/>
              </a:ext>
            </a:extLst>
          </p:cNvPr>
          <p:cNvSpPr/>
          <p:nvPr userDrawn="1"/>
        </p:nvSpPr>
        <p:spPr>
          <a:xfrm>
            <a:off x="4906591" y="2389320"/>
            <a:ext cx="800838" cy="801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17">
            <a:extLst>
              <a:ext uri="{FF2B5EF4-FFF2-40B4-BE49-F238E27FC236}">
                <a16:creationId xmlns:a16="http://schemas.microsoft.com/office/drawing/2014/main" id="{CCC0EC4F-DD83-47F6-B87B-17589E2FE0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2355" y="2485109"/>
            <a:ext cx="609310" cy="609469"/>
          </a:xfrm>
          <a:prstGeom prst="rect">
            <a:avLst/>
          </a:prstGeom>
        </p:spPr>
      </p:pic>
      <p:sp>
        <p:nvSpPr>
          <p:cNvPr id="23" name="Oval 19">
            <a:extLst>
              <a:ext uri="{FF2B5EF4-FFF2-40B4-BE49-F238E27FC236}">
                <a16:creationId xmlns:a16="http://schemas.microsoft.com/office/drawing/2014/main" id="{B3AF6C5A-2867-4002-ACD3-4D7F25BE7E03}"/>
              </a:ext>
            </a:extLst>
          </p:cNvPr>
          <p:cNvSpPr/>
          <p:nvPr userDrawn="1"/>
        </p:nvSpPr>
        <p:spPr>
          <a:xfrm>
            <a:off x="4582351" y="3701916"/>
            <a:ext cx="800838" cy="801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2D48533B-2CC4-4521-8012-AA8AB21434D9}"/>
              </a:ext>
            </a:extLst>
          </p:cNvPr>
          <p:cNvSpPr/>
          <p:nvPr userDrawn="1"/>
        </p:nvSpPr>
        <p:spPr>
          <a:xfrm>
            <a:off x="4258112" y="5014512"/>
            <a:ext cx="800838" cy="801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2A5C92B-E069-45E2-9835-311570F58B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31927" y="3933118"/>
            <a:ext cx="501684" cy="309767"/>
          </a:xfrm>
          <a:custGeom>
            <a:avLst/>
            <a:gdLst>
              <a:gd name="T0" fmla="*/ 69 w 465"/>
              <a:gd name="T1" fmla="*/ 241 h 287"/>
              <a:gd name="T2" fmla="*/ 396 w 465"/>
              <a:gd name="T3" fmla="*/ 241 h 287"/>
              <a:gd name="T4" fmla="*/ 415 w 465"/>
              <a:gd name="T5" fmla="*/ 222 h 287"/>
              <a:gd name="T6" fmla="*/ 415 w 465"/>
              <a:gd name="T7" fmla="*/ 19 h 287"/>
              <a:gd name="T8" fmla="*/ 396 w 465"/>
              <a:gd name="T9" fmla="*/ 0 h 287"/>
              <a:gd name="T10" fmla="*/ 69 w 465"/>
              <a:gd name="T11" fmla="*/ 0 h 287"/>
              <a:gd name="T12" fmla="*/ 50 w 465"/>
              <a:gd name="T13" fmla="*/ 19 h 287"/>
              <a:gd name="T14" fmla="*/ 50 w 465"/>
              <a:gd name="T15" fmla="*/ 222 h 287"/>
              <a:gd name="T16" fmla="*/ 69 w 465"/>
              <a:gd name="T17" fmla="*/ 241 h 287"/>
              <a:gd name="T18" fmla="*/ 59 w 465"/>
              <a:gd name="T19" fmla="*/ 19 h 287"/>
              <a:gd name="T20" fmla="*/ 69 w 465"/>
              <a:gd name="T21" fmla="*/ 9 h 287"/>
              <a:gd name="T22" fmla="*/ 396 w 465"/>
              <a:gd name="T23" fmla="*/ 9 h 287"/>
              <a:gd name="T24" fmla="*/ 406 w 465"/>
              <a:gd name="T25" fmla="*/ 19 h 287"/>
              <a:gd name="T26" fmla="*/ 406 w 465"/>
              <a:gd name="T27" fmla="*/ 222 h 287"/>
              <a:gd name="T28" fmla="*/ 396 w 465"/>
              <a:gd name="T29" fmla="*/ 232 h 287"/>
              <a:gd name="T30" fmla="*/ 69 w 465"/>
              <a:gd name="T31" fmla="*/ 232 h 287"/>
              <a:gd name="T32" fmla="*/ 59 w 465"/>
              <a:gd name="T33" fmla="*/ 222 h 287"/>
              <a:gd name="T34" fmla="*/ 59 w 465"/>
              <a:gd name="T35" fmla="*/ 19 h 287"/>
              <a:gd name="T36" fmla="*/ 461 w 465"/>
              <a:gd name="T37" fmla="*/ 253 h 287"/>
              <a:gd name="T38" fmla="*/ 5 w 465"/>
              <a:gd name="T39" fmla="*/ 253 h 287"/>
              <a:gd name="T40" fmla="*/ 0 w 465"/>
              <a:gd name="T41" fmla="*/ 257 h 287"/>
              <a:gd name="T42" fmla="*/ 30 w 465"/>
              <a:gd name="T43" fmla="*/ 287 h 287"/>
              <a:gd name="T44" fmla="*/ 436 w 465"/>
              <a:gd name="T45" fmla="*/ 287 h 287"/>
              <a:gd name="T46" fmla="*/ 465 w 465"/>
              <a:gd name="T47" fmla="*/ 257 h 287"/>
              <a:gd name="T48" fmla="*/ 461 w 465"/>
              <a:gd name="T49" fmla="*/ 253 h 287"/>
              <a:gd name="T50" fmla="*/ 436 w 465"/>
              <a:gd name="T51" fmla="*/ 278 h 287"/>
              <a:gd name="T52" fmla="*/ 30 w 465"/>
              <a:gd name="T53" fmla="*/ 278 h 287"/>
              <a:gd name="T54" fmla="*/ 10 w 465"/>
              <a:gd name="T55" fmla="*/ 262 h 287"/>
              <a:gd name="T56" fmla="*/ 455 w 465"/>
              <a:gd name="T57" fmla="*/ 262 h 287"/>
              <a:gd name="T58" fmla="*/ 436 w 465"/>
              <a:gd name="T59" fmla="*/ 278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5" h="287">
                <a:moveTo>
                  <a:pt x="69" y="241"/>
                </a:moveTo>
                <a:cubicBezTo>
                  <a:pt x="396" y="241"/>
                  <a:pt x="396" y="241"/>
                  <a:pt x="396" y="241"/>
                </a:cubicBezTo>
                <a:cubicBezTo>
                  <a:pt x="407" y="241"/>
                  <a:pt x="415" y="233"/>
                  <a:pt x="415" y="222"/>
                </a:cubicBezTo>
                <a:cubicBezTo>
                  <a:pt x="415" y="19"/>
                  <a:pt x="415" y="19"/>
                  <a:pt x="415" y="19"/>
                </a:cubicBezTo>
                <a:cubicBezTo>
                  <a:pt x="415" y="8"/>
                  <a:pt x="407" y="0"/>
                  <a:pt x="39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59" y="0"/>
                  <a:pt x="50" y="8"/>
                  <a:pt x="50" y="19"/>
                </a:cubicBezTo>
                <a:cubicBezTo>
                  <a:pt x="50" y="222"/>
                  <a:pt x="50" y="222"/>
                  <a:pt x="50" y="222"/>
                </a:cubicBezTo>
                <a:cubicBezTo>
                  <a:pt x="50" y="233"/>
                  <a:pt x="59" y="241"/>
                  <a:pt x="69" y="241"/>
                </a:cubicBezTo>
                <a:close/>
                <a:moveTo>
                  <a:pt x="59" y="19"/>
                </a:moveTo>
                <a:cubicBezTo>
                  <a:pt x="59" y="13"/>
                  <a:pt x="64" y="9"/>
                  <a:pt x="69" y="9"/>
                </a:cubicBezTo>
                <a:cubicBezTo>
                  <a:pt x="396" y="9"/>
                  <a:pt x="396" y="9"/>
                  <a:pt x="396" y="9"/>
                </a:cubicBezTo>
                <a:cubicBezTo>
                  <a:pt x="402" y="9"/>
                  <a:pt x="406" y="13"/>
                  <a:pt x="406" y="19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06" y="227"/>
                  <a:pt x="402" y="232"/>
                  <a:pt x="396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4" y="232"/>
                  <a:pt x="59" y="227"/>
                  <a:pt x="59" y="222"/>
                </a:cubicBezTo>
                <a:lnTo>
                  <a:pt x="59" y="19"/>
                </a:lnTo>
                <a:close/>
                <a:moveTo>
                  <a:pt x="461" y="253"/>
                </a:moveTo>
                <a:cubicBezTo>
                  <a:pt x="5" y="253"/>
                  <a:pt x="5" y="253"/>
                  <a:pt x="5" y="253"/>
                </a:cubicBezTo>
                <a:cubicBezTo>
                  <a:pt x="2" y="253"/>
                  <a:pt x="0" y="255"/>
                  <a:pt x="0" y="257"/>
                </a:cubicBezTo>
                <a:cubicBezTo>
                  <a:pt x="0" y="274"/>
                  <a:pt x="14" y="287"/>
                  <a:pt x="30" y="287"/>
                </a:cubicBezTo>
                <a:cubicBezTo>
                  <a:pt x="436" y="287"/>
                  <a:pt x="436" y="287"/>
                  <a:pt x="436" y="287"/>
                </a:cubicBezTo>
                <a:cubicBezTo>
                  <a:pt x="452" y="287"/>
                  <a:pt x="465" y="274"/>
                  <a:pt x="465" y="257"/>
                </a:cubicBezTo>
                <a:cubicBezTo>
                  <a:pt x="465" y="255"/>
                  <a:pt x="463" y="253"/>
                  <a:pt x="461" y="253"/>
                </a:cubicBezTo>
                <a:close/>
                <a:moveTo>
                  <a:pt x="436" y="278"/>
                </a:moveTo>
                <a:cubicBezTo>
                  <a:pt x="30" y="278"/>
                  <a:pt x="30" y="278"/>
                  <a:pt x="30" y="278"/>
                </a:cubicBezTo>
                <a:cubicBezTo>
                  <a:pt x="20" y="278"/>
                  <a:pt x="12" y="271"/>
                  <a:pt x="10" y="262"/>
                </a:cubicBezTo>
                <a:cubicBezTo>
                  <a:pt x="455" y="262"/>
                  <a:pt x="455" y="262"/>
                  <a:pt x="455" y="262"/>
                </a:cubicBezTo>
                <a:cubicBezTo>
                  <a:pt x="453" y="271"/>
                  <a:pt x="445" y="278"/>
                  <a:pt x="436" y="278"/>
                </a:cubicBez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D05BF981-B3BB-40D5-8BD9-16143ABE1E6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528940" y="5201832"/>
            <a:ext cx="259179" cy="426813"/>
          </a:xfrm>
          <a:custGeom>
            <a:avLst/>
            <a:gdLst>
              <a:gd name="T0" fmla="*/ 143 w 285"/>
              <a:gd name="T1" fmla="*/ 396 h 469"/>
              <a:gd name="T2" fmla="*/ 118 w 285"/>
              <a:gd name="T3" fmla="*/ 420 h 469"/>
              <a:gd name="T4" fmla="*/ 143 w 285"/>
              <a:gd name="T5" fmla="*/ 446 h 469"/>
              <a:gd name="T6" fmla="*/ 169 w 285"/>
              <a:gd name="T7" fmla="*/ 420 h 469"/>
              <a:gd name="T8" fmla="*/ 143 w 285"/>
              <a:gd name="T9" fmla="*/ 396 h 469"/>
              <a:gd name="T10" fmla="*/ 143 w 285"/>
              <a:gd name="T11" fmla="*/ 437 h 469"/>
              <a:gd name="T12" fmla="*/ 128 w 285"/>
              <a:gd name="T13" fmla="*/ 420 h 469"/>
              <a:gd name="T14" fmla="*/ 143 w 285"/>
              <a:gd name="T15" fmla="*/ 405 h 469"/>
              <a:gd name="T16" fmla="*/ 159 w 285"/>
              <a:gd name="T17" fmla="*/ 420 h 469"/>
              <a:gd name="T18" fmla="*/ 143 w 285"/>
              <a:gd name="T19" fmla="*/ 437 h 469"/>
              <a:gd name="T20" fmla="*/ 247 w 285"/>
              <a:gd name="T21" fmla="*/ 36 h 469"/>
              <a:gd name="T22" fmla="*/ 38 w 285"/>
              <a:gd name="T23" fmla="*/ 36 h 469"/>
              <a:gd name="T24" fmla="*/ 33 w 285"/>
              <a:gd name="T25" fmla="*/ 41 h 469"/>
              <a:gd name="T26" fmla="*/ 33 w 285"/>
              <a:gd name="T27" fmla="*/ 379 h 469"/>
              <a:gd name="T28" fmla="*/ 38 w 285"/>
              <a:gd name="T29" fmla="*/ 383 h 469"/>
              <a:gd name="T30" fmla="*/ 247 w 285"/>
              <a:gd name="T31" fmla="*/ 383 h 469"/>
              <a:gd name="T32" fmla="*/ 252 w 285"/>
              <a:gd name="T33" fmla="*/ 379 h 469"/>
              <a:gd name="T34" fmla="*/ 252 w 285"/>
              <a:gd name="T35" fmla="*/ 41 h 469"/>
              <a:gd name="T36" fmla="*/ 247 w 285"/>
              <a:gd name="T37" fmla="*/ 36 h 469"/>
              <a:gd name="T38" fmla="*/ 243 w 285"/>
              <a:gd name="T39" fmla="*/ 374 h 469"/>
              <a:gd name="T40" fmla="*/ 43 w 285"/>
              <a:gd name="T41" fmla="*/ 374 h 469"/>
              <a:gd name="T42" fmla="*/ 43 w 285"/>
              <a:gd name="T43" fmla="*/ 45 h 469"/>
              <a:gd name="T44" fmla="*/ 243 w 285"/>
              <a:gd name="T45" fmla="*/ 45 h 469"/>
              <a:gd name="T46" fmla="*/ 243 w 285"/>
              <a:gd name="T47" fmla="*/ 374 h 469"/>
              <a:gd name="T48" fmla="*/ 257 w 285"/>
              <a:gd name="T49" fmla="*/ 0 h 469"/>
              <a:gd name="T50" fmla="*/ 29 w 285"/>
              <a:gd name="T51" fmla="*/ 0 h 469"/>
              <a:gd name="T52" fmla="*/ 0 w 285"/>
              <a:gd name="T53" fmla="*/ 29 h 469"/>
              <a:gd name="T54" fmla="*/ 0 w 285"/>
              <a:gd name="T55" fmla="*/ 441 h 469"/>
              <a:gd name="T56" fmla="*/ 29 w 285"/>
              <a:gd name="T57" fmla="*/ 469 h 469"/>
              <a:gd name="T58" fmla="*/ 257 w 285"/>
              <a:gd name="T59" fmla="*/ 469 h 469"/>
              <a:gd name="T60" fmla="*/ 285 w 285"/>
              <a:gd name="T61" fmla="*/ 441 h 469"/>
              <a:gd name="T62" fmla="*/ 285 w 285"/>
              <a:gd name="T63" fmla="*/ 29 h 469"/>
              <a:gd name="T64" fmla="*/ 257 w 285"/>
              <a:gd name="T65" fmla="*/ 0 h 469"/>
              <a:gd name="T66" fmla="*/ 275 w 285"/>
              <a:gd name="T67" fmla="*/ 441 h 469"/>
              <a:gd name="T68" fmla="*/ 257 w 285"/>
              <a:gd name="T69" fmla="*/ 459 h 469"/>
              <a:gd name="T70" fmla="*/ 29 w 285"/>
              <a:gd name="T71" fmla="*/ 459 h 469"/>
              <a:gd name="T72" fmla="*/ 10 w 285"/>
              <a:gd name="T73" fmla="*/ 441 h 469"/>
              <a:gd name="T74" fmla="*/ 10 w 285"/>
              <a:gd name="T75" fmla="*/ 29 h 469"/>
              <a:gd name="T76" fmla="*/ 29 w 285"/>
              <a:gd name="T77" fmla="*/ 10 h 469"/>
              <a:gd name="T78" fmla="*/ 257 w 285"/>
              <a:gd name="T79" fmla="*/ 10 h 469"/>
              <a:gd name="T80" fmla="*/ 275 w 285"/>
              <a:gd name="T81" fmla="*/ 29 h 469"/>
              <a:gd name="T82" fmla="*/ 275 w 285"/>
              <a:gd name="T83" fmla="*/ 44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5" h="469">
                <a:moveTo>
                  <a:pt x="143" y="396"/>
                </a:moveTo>
                <a:cubicBezTo>
                  <a:pt x="128" y="396"/>
                  <a:pt x="118" y="408"/>
                  <a:pt x="118" y="420"/>
                </a:cubicBezTo>
                <a:cubicBezTo>
                  <a:pt x="118" y="435"/>
                  <a:pt x="129" y="446"/>
                  <a:pt x="143" y="446"/>
                </a:cubicBezTo>
                <a:cubicBezTo>
                  <a:pt x="157" y="446"/>
                  <a:pt x="169" y="435"/>
                  <a:pt x="169" y="420"/>
                </a:cubicBezTo>
                <a:cubicBezTo>
                  <a:pt x="169" y="407"/>
                  <a:pt x="157" y="396"/>
                  <a:pt x="143" y="396"/>
                </a:cubicBezTo>
                <a:close/>
                <a:moveTo>
                  <a:pt x="143" y="437"/>
                </a:moveTo>
                <a:cubicBezTo>
                  <a:pt x="133" y="437"/>
                  <a:pt x="128" y="428"/>
                  <a:pt x="128" y="420"/>
                </a:cubicBezTo>
                <a:cubicBezTo>
                  <a:pt x="128" y="413"/>
                  <a:pt x="133" y="405"/>
                  <a:pt x="143" y="405"/>
                </a:cubicBezTo>
                <a:cubicBezTo>
                  <a:pt x="152" y="405"/>
                  <a:pt x="159" y="413"/>
                  <a:pt x="159" y="420"/>
                </a:cubicBezTo>
                <a:cubicBezTo>
                  <a:pt x="159" y="429"/>
                  <a:pt x="152" y="437"/>
                  <a:pt x="143" y="437"/>
                </a:cubicBezTo>
                <a:close/>
                <a:moveTo>
                  <a:pt x="247" y="36"/>
                </a:moveTo>
                <a:cubicBezTo>
                  <a:pt x="38" y="36"/>
                  <a:pt x="38" y="36"/>
                  <a:pt x="38" y="36"/>
                </a:cubicBezTo>
                <a:cubicBezTo>
                  <a:pt x="35" y="36"/>
                  <a:pt x="33" y="38"/>
                  <a:pt x="33" y="41"/>
                </a:cubicBezTo>
                <a:cubicBezTo>
                  <a:pt x="33" y="379"/>
                  <a:pt x="33" y="379"/>
                  <a:pt x="33" y="379"/>
                </a:cubicBezTo>
                <a:cubicBezTo>
                  <a:pt x="33" y="381"/>
                  <a:pt x="35" y="383"/>
                  <a:pt x="38" y="383"/>
                </a:cubicBezTo>
                <a:cubicBezTo>
                  <a:pt x="247" y="383"/>
                  <a:pt x="247" y="383"/>
                  <a:pt x="247" y="383"/>
                </a:cubicBezTo>
                <a:cubicBezTo>
                  <a:pt x="250" y="383"/>
                  <a:pt x="252" y="381"/>
                  <a:pt x="252" y="379"/>
                </a:cubicBezTo>
                <a:cubicBezTo>
                  <a:pt x="252" y="41"/>
                  <a:pt x="252" y="41"/>
                  <a:pt x="252" y="41"/>
                </a:cubicBezTo>
                <a:cubicBezTo>
                  <a:pt x="252" y="38"/>
                  <a:pt x="250" y="36"/>
                  <a:pt x="247" y="36"/>
                </a:cubicBezTo>
                <a:close/>
                <a:moveTo>
                  <a:pt x="243" y="374"/>
                </a:moveTo>
                <a:cubicBezTo>
                  <a:pt x="43" y="374"/>
                  <a:pt x="43" y="374"/>
                  <a:pt x="43" y="374"/>
                </a:cubicBezTo>
                <a:cubicBezTo>
                  <a:pt x="43" y="45"/>
                  <a:pt x="43" y="45"/>
                  <a:pt x="43" y="45"/>
                </a:cubicBezTo>
                <a:cubicBezTo>
                  <a:pt x="243" y="45"/>
                  <a:pt x="243" y="45"/>
                  <a:pt x="243" y="45"/>
                </a:cubicBezTo>
                <a:lnTo>
                  <a:pt x="243" y="374"/>
                </a:lnTo>
                <a:close/>
                <a:moveTo>
                  <a:pt x="257" y="0"/>
                </a:moveTo>
                <a:cubicBezTo>
                  <a:pt x="29" y="0"/>
                  <a:pt x="29" y="0"/>
                  <a:pt x="29" y="0"/>
                </a:cubicBezTo>
                <a:cubicBezTo>
                  <a:pt x="15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5" y="469"/>
                  <a:pt x="29" y="469"/>
                </a:cubicBezTo>
                <a:cubicBezTo>
                  <a:pt x="257" y="469"/>
                  <a:pt x="257" y="469"/>
                  <a:pt x="257" y="469"/>
                </a:cubicBezTo>
                <a:cubicBezTo>
                  <a:pt x="270" y="469"/>
                  <a:pt x="285" y="457"/>
                  <a:pt x="285" y="441"/>
                </a:cubicBezTo>
                <a:cubicBezTo>
                  <a:pt x="285" y="29"/>
                  <a:pt x="285" y="29"/>
                  <a:pt x="285" y="29"/>
                </a:cubicBezTo>
                <a:cubicBezTo>
                  <a:pt x="285" y="12"/>
                  <a:pt x="270" y="0"/>
                  <a:pt x="257" y="0"/>
                </a:cubicBezTo>
                <a:close/>
                <a:moveTo>
                  <a:pt x="275" y="441"/>
                </a:moveTo>
                <a:cubicBezTo>
                  <a:pt x="275" y="452"/>
                  <a:pt x="266" y="459"/>
                  <a:pt x="257" y="459"/>
                </a:cubicBezTo>
                <a:cubicBezTo>
                  <a:pt x="29" y="459"/>
                  <a:pt x="29" y="459"/>
                  <a:pt x="29" y="459"/>
                </a:cubicBezTo>
                <a:cubicBezTo>
                  <a:pt x="20" y="459"/>
                  <a:pt x="10" y="452"/>
                  <a:pt x="10" y="441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17"/>
                  <a:pt x="20" y="10"/>
                  <a:pt x="29" y="10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66" y="10"/>
                  <a:pt x="275" y="17"/>
                  <a:pt x="275" y="29"/>
                </a:cubicBezTo>
                <a:lnTo>
                  <a:pt x="275" y="441"/>
                </a:ln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FED491FE-D4E2-40B2-9AB9-A43CAB77EB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45891" y="2947989"/>
            <a:ext cx="1652157" cy="217487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28CA06C9-DA0C-4166-B8E8-A9E928345A95}"/>
              </a:ext>
            </a:extLst>
          </p:cNvPr>
          <p:cNvSpPr txBox="1">
            <a:spLocks/>
          </p:cNvSpPr>
          <p:nvPr userDrawn="1"/>
        </p:nvSpPr>
        <p:spPr>
          <a:xfrm>
            <a:off x="4044416" y="6190601"/>
            <a:ext cx="7658300" cy="1510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700"/>
              </a:spcAft>
            </a:pPr>
            <a:r>
              <a:rPr lang="en-US" altLang="de-DE" sz="800" dirty="0">
                <a:solidFill>
                  <a:schemeClr val="bg1">
                    <a:lumMod val="50000"/>
                  </a:schemeClr>
                </a:solidFill>
              </a:rPr>
              <a:t>Copyright © TTTech </a:t>
            </a:r>
            <a:r>
              <a:rPr lang="en-US" altLang="de-DE" sz="800" dirty="0" err="1">
                <a:solidFill>
                  <a:schemeClr val="bg1">
                    <a:lumMod val="50000"/>
                  </a:schemeClr>
                </a:solidFill>
              </a:rPr>
              <a:t>Computertechnik</a:t>
            </a:r>
            <a:r>
              <a:rPr lang="en-US" altLang="de-DE" sz="800" dirty="0">
                <a:solidFill>
                  <a:schemeClr val="bg1">
                    <a:lumMod val="50000"/>
                  </a:schemeClr>
                </a:solidFill>
              </a:rPr>
              <a:t> AG. All rights reserved.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32D4672-93EC-4A09-A975-4A344DB3455F}"/>
              </a:ext>
            </a:extLst>
          </p:cNvPr>
          <p:cNvSpPr txBox="1"/>
          <p:nvPr userDrawn="1"/>
        </p:nvSpPr>
        <p:spPr>
          <a:xfrm>
            <a:off x="8509557" y="5821268"/>
            <a:ext cx="3264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799" dirty="0">
                <a:solidFill>
                  <a:schemeClr val="accent1"/>
                </a:solidFill>
              </a:rPr>
              <a:t>www.tttech.com</a:t>
            </a:r>
            <a:endParaRPr lang="en-US" sz="1799" dirty="0">
              <a:solidFill>
                <a:schemeClr val="accent1"/>
              </a:solidFill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5B8845A4-BBBC-4767-A94B-E9C2EBF74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1993" y="590721"/>
            <a:ext cx="2800722" cy="683004"/>
          </a:xfrm>
          <a:prstGeom prst="rect">
            <a:avLst/>
          </a:prstGeom>
        </p:spPr>
      </p:pic>
      <p:grpSp>
        <p:nvGrpSpPr>
          <p:cNvPr id="26" name="Gruppieren 7">
            <a:extLst>
              <a:ext uri="{FF2B5EF4-FFF2-40B4-BE49-F238E27FC236}">
                <a16:creationId xmlns:a16="http://schemas.microsoft.com/office/drawing/2014/main" id="{1343BF7F-AA56-49BF-84A9-93AB442A1C2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2163" y="5655722"/>
            <a:ext cx="393474" cy="393576"/>
            <a:chOff x="10454952" y="2453082"/>
            <a:chExt cx="609600" cy="609600"/>
          </a:xfrm>
        </p:grpSpPr>
        <p:sp>
          <p:nvSpPr>
            <p:cNvPr id="30" name="Oval 92">
              <a:extLst>
                <a:ext uri="{FF2B5EF4-FFF2-40B4-BE49-F238E27FC236}">
                  <a16:creationId xmlns:a16="http://schemas.microsoft.com/office/drawing/2014/main" id="{B82FA061-2A38-4564-AED2-3EC59F507D6D}"/>
                </a:ext>
              </a:extLst>
            </p:cNvPr>
            <p:cNvSpPr>
              <a:spLocks noChangeAspect="1" noChangeArrowheads="1"/>
            </p:cNvSpPr>
            <p:nvPr/>
          </p:nvSpPr>
          <p:spPr bwMode="invGray">
            <a:xfrm>
              <a:off x="10454952" y="2453082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  <p:grpSp>
          <p:nvGrpSpPr>
            <p:cNvPr id="31" name="Group 44">
              <a:extLst>
                <a:ext uri="{FF2B5EF4-FFF2-40B4-BE49-F238E27FC236}">
                  <a16:creationId xmlns:a16="http://schemas.microsoft.com/office/drawing/2014/main" id="{2ED49E68-7A62-40DB-B85A-B46FC80367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07899" y="2586365"/>
              <a:ext cx="333205" cy="317910"/>
              <a:chOff x="2118665" y="1750614"/>
              <a:chExt cx="499807" cy="476865"/>
            </a:xfrm>
          </p:grpSpPr>
          <p:sp>
            <p:nvSpPr>
              <p:cNvPr id="32" name="Freeform 93">
                <a:extLst>
                  <a:ext uri="{FF2B5EF4-FFF2-40B4-BE49-F238E27FC236}">
                    <a16:creationId xmlns:a16="http://schemas.microsoft.com/office/drawing/2014/main" id="{C129FBCD-E401-47D6-87F8-B1B9CCB07DF8}"/>
                  </a:ext>
                </a:extLst>
              </p:cNvPr>
              <p:cNvSpPr>
                <a:spLocks noEditPoints="1"/>
              </p:cNvSpPr>
              <p:nvPr/>
            </p:nvSpPr>
            <p:spPr bwMode="invGray">
              <a:xfrm>
                <a:off x="2118665" y="1750614"/>
                <a:ext cx="121265" cy="476865"/>
              </a:xfrm>
              <a:custGeom>
                <a:avLst/>
                <a:gdLst>
                  <a:gd name="T0" fmla="*/ 48 w 51"/>
                  <a:gd name="T1" fmla="*/ 202 h 202"/>
                  <a:gd name="T2" fmla="*/ 48 w 51"/>
                  <a:gd name="T3" fmla="*/ 66 h 202"/>
                  <a:gd name="T4" fmla="*/ 3 w 51"/>
                  <a:gd name="T5" fmla="*/ 66 h 202"/>
                  <a:gd name="T6" fmla="*/ 3 w 51"/>
                  <a:gd name="T7" fmla="*/ 202 h 202"/>
                  <a:gd name="T8" fmla="*/ 48 w 51"/>
                  <a:gd name="T9" fmla="*/ 202 h 202"/>
                  <a:gd name="T10" fmla="*/ 25 w 51"/>
                  <a:gd name="T11" fmla="*/ 47 h 202"/>
                  <a:gd name="T12" fmla="*/ 51 w 51"/>
                  <a:gd name="T13" fmla="*/ 24 h 202"/>
                  <a:gd name="T14" fmla="*/ 26 w 51"/>
                  <a:gd name="T15" fmla="*/ 0 h 202"/>
                  <a:gd name="T16" fmla="*/ 0 w 51"/>
                  <a:gd name="T17" fmla="*/ 24 h 202"/>
                  <a:gd name="T18" fmla="*/ 25 w 51"/>
                  <a:gd name="T19" fmla="*/ 47 h 202"/>
                  <a:gd name="T20" fmla="*/ 25 w 51"/>
                  <a:gd name="T21" fmla="*/ 4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02">
                    <a:moveTo>
                      <a:pt x="48" y="202"/>
                    </a:moveTo>
                    <a:cubicBezTo>
                      <a:pt x="48" y="66"/>
                      <a:pt x="48" y="66"/>
                      <a:pt x="48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202"/>
                      <a:pt x="3" y="202"/>
                      <a:pt x="3" y="202"/>
                    </a:cubicBezTo>
                    <a:cubicBezTo>
                      <a:pt x="48" y="202"/>
                      <a:pt x="48" y="202"/>
                      <a:pt x="48" y="202"/>
                    </a:cubicBezTo>
                    <a:close/>
                    <a:moveTo>
                      <a:pt x="25" y="47"/>
                    </a:moveTo>
                    <a:cubicBezTo>
                      <a:pt x="41" y="47"/>
                      <a:pt x="51" y="37"/>
                      <a:pt x="51" y="24"/>
                    </a:cubicBezTo>
                    <a:cubicBezTo>
                      <a:pt x="51" y="11"/>
                      <a:pt x="41" y="0"/>
                      <a:pt x="26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33" name="Freeform 94">
                <a:extLst>
                  <a:ext uri="{FF2B5EF4-FFF2-40B4-BE49-F238E27FC236}">
                    <a16:creationId xmlns:a16="http://schemas.microsoft.com/office/drawing/2014/main" id="{520108F1-012D-4199-8E8E-C552C2DBDB05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2290730" y="1899737"/>
                <a:ext cx="327742" cy="327742"/>
              </a:xfrm>
              <a:custGeom>
                <a:avLst/>
                <a:gdLst>
                  <a:gd name="T0" fmla="*/ 0 w 138"/>
                  <a:gd name="T1" fmla="*/ 139 h 139"/>
                  <a:gd name="T2" fmla="*/ 45 w 138"/>
                  <a:gd name="T3" fmla="*/ 139 h 139"/>
                  <a:gd name="T4" fmla="*/ 45 w 138"/>
                  <a:gd name="T5" fmla="*/ 63 h 139"/>
                  <a:gd name="T6" fmla="*/ 47 w 138"/>
                  <a:gd name="T7" fmla="*/ 52 h 139"/>
                  <a:gd name="T8" fmla="*/ 70 w 138"/>
                  <a:gd name="T9" fmla="*/ 35 h 139"/>
                  <a:gd name="T10" fmla="*/ 93 w 138"/>
                  <a:gd name="T11" fmla="*/ 66 h 139"/>
                  <a:gd name="T12" fmla="*/ 93 w 138"/>
                  <a:gd name="T13" fmla="*/ 139 h 139"/>
                  <a:gd name="T14" fmla="*/ 138 w 138"/>
                  <a:gd name="T15" fmla="*/ 139 h 139"/>
                  <a:gd name="T16" fmla="*/ 138 w 138"/>
                  <a:gd name="T17" fmla="*/ 61 h 139"/>
                  <a:gd name="T18" fmla="*/ 86 w 138"/>
                  <a:gd name="T19" fmla="*/ 0 h 139"/>
                  <a:gd name="T20" fmla="*/ 45 w 138"/>
                  <a:gd name="T21" fmla="*/ 23 h 139"/>
                  <a:gd name="T22" fmla="*/ 45 w 138"/>
                  <a:gd name="T23" fmla="*/ 23 h 139"/>
                  <a:gd name="T24" fmla="*/ 45 w 138"/>
                  <a:gd name="T25" fmla="*/ 3 h 139"/>
                  <a:gd name="T26" fmla="*/ 0 w 138"/>
                  <a:gd name="T27" fmla="*/ 3 h 139"/>
                  <a:gd name="T28" fmla="*/ 0 w 138"/>
                  <a:gd name="T2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139">
                    <a:moveTo>
                      <a:pt x="0" y="139"/>
                    </a:moveTo>
                    <a:cubicBezTo>
                      <a:pt x="45" y="139"/>
                      <a:pt x="45" y="139"/>
                      <a:pt x="45" y="139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59"/>
                      <a:pt x="45" y="55"/>
                      <a:pt x="47" y="52"/>
                    </a:cubicBezTo>
                    <a:cubicBezTo>
                      <a:pt x="50" y="44"/>
                      <a:pt x="57" y="35"/>
                      <a:pt x="70" y="35"/>
                    </a:cubicBezTo>
                    <a:cubicBezTo>
                      <a:pt x="86" y="35"/>
                      <a:pt x="93" y="48"/>
                      <a:pt x="93" y="66"/>
                    </a:cubicBezTo>
                    <a:cubicBezTo>
                      <a:pt x="93" y="139"/>
                      <a:pt x="93" y="139"/>
                      <a:pt x="93" y="139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19"/>
                      <a:pt x="116" y="0"/>
                      <a:pt x="86" y="0"/>
                    </a:cubicBezTo>
                    <a:cubicBezTo>
                      <a:pt x="61" y="0"/>
                      <a:pt x="51" y="1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6"/>
                      <a:pt x="0" y="139"/>
                      <a:pt x="0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5D55951A-A699-4CC9-B607-6FE39DB37117}"/>
              </a:ext>
            </a:extLst>
          </p:cNvPr>
          <p:cNvSpPr txBox="1">
            <a:spLocks/>
          </p:cNvSpPr>
          <p:nvPr userDrawn="1"/>
        </p:nvSpPr>
        <p:spPr>
          <a:xfrm>
            <a:off x="1062164" y="6155262"/>
            <a:ext cx="2951688" cy="346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800" spc="-13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5750" indent="-28575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533400" algn="l"/>
              </a:tabLst>
              <a:defRPr sz="1600" kern="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06450" indent="-28575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0" indent="-2160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8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Follow us on LinkedIn</a:t>
            </a:r>
            <a:br>
              <a:rPr lang="de-AT" sz="1200" dirty="0"/>
            </a:br>
            <a:r>
              <a:rPr lang="de-AT" sz="1200" dirty="0">
                <a:hlinkClick r:id="rId8"/>
              </a:rPr>
              <a:t>www.linkedin.com/company/tttech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66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77D426-8F0F-4F6C-B210-9BDD272F4104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5805" y="260351"/>
            <a:ext cx="8890858" cy="5048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67AEE13-92CF-48A0-B590-99B4D926642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7867" y="1268414"/>
            <a:ext cx="11165155" cy="4835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Level 1</a:t>
            </a:r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133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143000"/>
            <a:ext cx="11579384" cy="533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36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086" indent="-457086">
              <a:buFont typeface="Wingdings" panose="05000000000000000000" pitchFamily="2" charset="2"/>
              <a:buChar char="l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AE5DF-04A3-48B1-9E4E-1D09ADF8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514" y="6479339"/>
            <a:ext cx="3859795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69696F-0142-459E-AB51-2760A445D35D}"/>
              </a:ext>
            </a:extLst>
          </p:cNvPr>
          <p:cNvGrpSpPr/>
          <p:nvPr userDrawn="1"/>
        </p:nvGrpSpPr>
        <p:grpSpPr>
          <a:xfrm>
            <a:off x="3984798" y="6596323"/>
            <a:ext cx="3594287" cy="261677"/>
            <a:chOff x="3984798" y="6596323"/>
            <a:chExt cx="3594287" cy="2616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518209-C899-480B-AF32-D1A12E46BD3F}"/>
                </a:ext>
              </a:extLst>
            </p:cNvPr>
            <p:cNvSpPr txBox="1"/>
            <p:nvPr userDrawn="1"/>
          </p:nvSpPr>
          <p:spPr>
            <a:xfrm>
              <a:off x="3984798" y="6596323"/>
              <a:ext cx="359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9AB5E9E-CCD6-9040-9CA1-3DCB3C4DE5FC}" type="datetime3">
                <a:rPr lang="en-US" sz="1000" smtClean="0">
                  <a:solidFill>
                    <a:schemeClr val="bg1">
                      <a:lumMod val="65000"/>
                    </a:schemeClr>
                  </a:solidFill>
                </a:rPr>
                <a:t>1 June 2022</a:t>
              </a:fld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 Microchip Technology Inc. and its subsidiaries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E5B061-B39F-408C-9E3C-628F1BA2FC93}"/>
                </a:ext>
              </a:extLst>
            </p:cNvPr>
            <p:cNvSpPr/>
            <p:nvPr userDrawn="1"/>
          </p:nvSpPr>
          <p:spPr>
            <a:xfrm>
              <a:off x="4070555" y="6611779"/>
              <a:ext cx="747251" cy="230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28BD96-437E-41B1-A39B-C3DADB927A1C}"/>
                </a:ext>
              </a:extLst>
            </p:cNvPr>
            <p:cNvSpPr txBox="1"/>
            <p:nvPr userDrawn="1"/>
          </p:nvSpPr>
          <p:spPr>
            <a:xfrm>
              <a:off x="4611329" y="6611779"/>
              <a:ext cx="2847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©</a:t>
              </a:r>
            </a:p>
          </p:txBody>
        </p:sp>
      </p:grp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9A61F29-C5E8-4528-AC8E-32732A3F7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72" y="6455581"/>
            <a:ext cx="386650" cy="364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A82-C1C2-924B-B843-6C0FB13ED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5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1453FF66-D302-4E95-BB45-5360D8D4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214" y="6074740"/>
            <a:ext cx="8890859" cy="24765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CE50A651-D8FF-48CF-BE4A-2F33BB57E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215" y="1731408"/>
            <a:ext cx="5815080" cy="90035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680DAD9-7C65-43F1-91CA-47C0264FC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1214" y="3503360"/>
            <a:ext cx="5023199" cy="608013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9" name="Textplatzhalter 29">
            <a:extLst>
              <a:ext uri="{FF2B5EF4-FFF2-40B4-BE49-F238E27FC236}">
                <a16:creationId xmlns:a16="http://schemas.microsoft.com/office/drawing/2014/main" id="{4335D837-5916-4C06-94F5-E390E101D8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214" y="4217895"/>
            <a:ext cx="5023199" cy="304007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GB" kern="0" spc="0" noProof="0" dirty="0">
                <a:solidFill>
                  <a:schemeClr val="bg1"/>
                </a:solidFill>
              </a:defRPr>
            </a:lvl1pPr>
          </a:lstStyle>
          <a:p>
            <a:pPr marL="285664" lvl="0" indent="-285664"/>
            <a:r>
              <a:rPr lang="en-GB" noProof="0" dirty="0"/>
              <a:t>Department / Author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010637-18CF-4C7E-A32D-628227FDDC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48F15A-89BD-448C-9397-86FF18836131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2D07EE-71FA-4A94-80F0-0E977F772B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7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1453FF66-D302-4E95-BB45-5360D8D4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4066" y="6074740"/>
            <a:ext cx="8890859" cy="247650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CE50A651-D8FF-48CF-BE4A-2F33BB57E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2530" y="1731408"/>
            <a:ext cx="6362394" cy="900350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680DAD9-7C65-43F1-91CA-47C0264FC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1726" y="3503360"/>
            <a:ext cx="5023199" cy="608013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6" name="Textplatzhalter 29">
            <a:extLst>
              <a:ext uri="{FF2B5EF4-FFF2-40B4-BE49-F238E27FC236}">
                <a16:creationId xmlns:a16="http://schemas.microsoft.com/office/drawing/2014/main" id="{9781ED1F-4E5A-4BB4-BF5E-29A82EA89E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1726" y="4217895"/>
            <a:ext cx="5023199" cy="304007"/>
          </a:xfrm>
        </p:spPr>
        <p:txBody>
          <a:bodyPr vert="horz" lIns="0" tIns="0" rIns="0" bIns="0" rtlCol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lang="en-GB" kern="0" spc="0" noProof="0" dirty="0">
                <a:solidFill>
                  <a:schemeClr val="bg1"/>
                </a:solidFill>
              </a:defRPr>
            </a:lvl1pPr>
          </a:lstStyle>
          <a:p>
            <a:pPr marL="285664" lvl="0" indent="-285664"/>
            <a:r>
              <a:rPr lang="en-GB" noProof="0" dirty="0"/>
              <a:t>Department / Author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420705-3E8F-4ED9-8EC6-FD08CF1B9C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EC5D8C-F7F6-4404-9A99-D0384AA9476A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FC2C362-8D06-481F-8D47-7FA5A5AA40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2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2479" y="893956"/>
            <a:ext cx="2480420" cy="711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BF849D6F-90E0-41E7-9A6F-99A7E44E6B03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9C067199-EAAF-4605-B6F7-27247A3E8C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19629" y="1746816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01</a:t>
            </a:r>
            <a:endParaRPr lang="de-AT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5BA00666-63AD-4C5F-A309-B93A1B534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9629" y="2748414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02</a:t>
            </a:r>
            <a:endParaRPr lang="de-AT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CD0D97BB-B307-46F4-BD2E-5BE61A8AD1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19629" y="3750012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03</a:t>
            </a:r>
            <a:endParaRPr lang="de-AT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794FE4C8-E6CC-4AA5-96A6-1A03F5F5CC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19629" y="4751610"/>
            <a:ext cx="872848" cy="935038"/>
          </a:xfrm>
        </p:spPr>
        <p:txBody>
          <a:bodyPr wrap="square" anchor="b"/>
          <a:lstStyle>
            <a:lvl1pPr marL="0" indent="0">
              <a:buFont typeface="Arial" panose="020B0604020202020204" pitchFamily="34" charset="0"/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04</a:t>
            </a:r>
            <a:endParaRPr lang="de-AT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A5515DC5-30C2-4755-9760-AC37F3BBAB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58149" y="1745573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05</a:t>
            </a:r>
            <a:endParaRPr lang="de-AT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D8F410FB-7B3E-4E2B-84E8-BEC8A85143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58149" y="2747171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06</a:t>
            </a:r>
            <a:endParaRPr lang="de-AT" dirty="0"/>
          </a:p>
        </p:txBody>
      </p:sp>
      <p:sp>
        <p:nvSpPr>
          <p:cNvPr id="58" name="Textplatzhalter 51">
            <a:extLst>
              <a:ext uri="{FF2B5EF4-FFF2-40B4-BE49-F238E27FC236}">
                <a16:creationId xmlns:a16="http://schemas.microsoft.com/office/drawing/2014/main" id="{9EF6739A-0255-4634-AEF3-60378C841E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58149" y="3748769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07</a:t>
            </a:r>
            <a:endParaRPr lang="de-AT" dirty="0"/>
          </a:p>
        </p:txBody>
      </p:sp>
      <p:sp>
        <p:nvSpPr>
          <p:cNvPr id="59" name="Textplatzhalter 51">
            <a:extLst>
              <a:ext uri="{FF2B5EF4-FFF2-40B4-BE49-F238E27FC236}">
                <a16:creationId xmlns:a16="http://schemas.microsoft.com/office/drawing/2014/main" id="{B023468B-3550-472B-AD93-6DCD4583B92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58149" y="4750367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08</a:t>
            </a:r>
            <a:endParaRPr lang="de-AT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437ADC80-9322-4999-A2F7-8842712977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69187" y="2072757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6" name="Textplatzhalter 64">
            <a:extLst>
              <a:ext uri="{FF2B5EF4-FFF2-40B4-BE49-F238E27FC236}">
                <a16:creationId xmlns:a16="http://schemas.microsoft.com/office/drawing/2014/main" id="{A5F07635-AE1B-423A-B02D-2C4AE3BBA7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69187" y="3073406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7" name="Textplatzhalter 64">
            <a:extLst>
              <a:ext uri="{FF2B5EF4-FFF2-40B4-BE49-F238E27FC236}">
                <a16:creationId xmlns:a16="http://schemas.microsoft.com/office/drawing/2014/main" id="{5C2FB578-04FA-4BB8-B74E-68C8CD83B0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9187" y="4074055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8" name="Textplatzhalter 64">
            <a:extLst>
              <a:ext uri="{FF2B5EF4-FFF2-40B4-BE49-F238E27FC236}">
                <a16:creationId xmlns:a16="http://schemas.microsoft.com/office/drawing/2014/main" id="{8634634D-F41B-4C38-B21C-12825DD75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69187" y="5074705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9" name="Textplatzhalter 64">
            <a:extLst>
              <a:ext uri="{FF2B5EF4-FFF2-40B4-BE49-F238E27FC236}">
                <a16:creationId xmlns:a16="http://schemas.microsoft.com/office/drawing/2014/main" id="{615F41A5-C82B-45DE-B354-7D68A5B5EF9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01511" y="2075680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70" name="Textplatzhalter 64">
            <a:extLst>
              <a:ext uri="{FF2B5EF4-FFF2-40B4-BE49-F238E27FC236}">
                <a16:creationId xmlns:a16="http://schemas.microsoft.com/office/drawing/2014/main" id="{DAFE4E96-474E-4E00-8326-B44E32F3AC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1511" y="3076329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71" name="Textplatzhalter 64">
            <a:extLst>
              <a:ext uri="{FF2B5EF4-FFF2-40B4-BE49-F238E27FC236}">
                <a16:creationId xmlns:a16="http://schemas.microsoft.com/office/drawing/2014/main" id="{88038D7C-790F-4B8E-9D48-89BC4EFD25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1511" y="4076978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72" name="Textplatzhalter 64">
            <a:extLst>
              <a:ext uri="{FF2B5EF4-FFF2-40B4-BE49-F238E27FC236}">
                <a16:creationId xmlns:a16="http://schemas.microsoft.com/office/drawing/2014/main" id="{CDC73B83-E3D7-4489-B77F-224D2195BF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01511" y="5077628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pic>
        <p:nvPicPr>
          <p:cNvPr id="60" name="Graphic 8">
            <a:extLst>
              <a:ext uri="{FF2B5EF4-FFF2-40B4-BE49-F238E27FC236}">
                <a16:creationId xmlns:a16="http://schemas.microsoft.com/office/drawing/2014/main" id="{FB6B9219-A332-4FD4-8854-17AB96F91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465DC63-7299-4404-AF82-F89207901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46FFF3-EBFE-45FF-9F3D-0C8E0D1DEFB3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4D3BFF9-72D5-4977-8278-3597118D087B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52BBC6-8E57-43B8-B115-071B656C40D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1815FC-A1E6-49FC-B25A-DDA36F8D381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1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11157218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011048-B56D-4E12-94F4-6A058EF29898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CFAEA2-3169-4310-AF14-495A4E6B863E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5156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485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0606" y="2034289"/>
            <a:ext cx="7909168" cy="1591386"/>
          </a:xfrm>
        </p:spPr>
        <p:txBody>
          <a:bodyPr anchor="b" anchorCtr="0"/>
          <a:lstStyle>
            <a:lvl1pPr algn="r">
              <a:defRPr sz="5300" b="1" cap="none" baseline="0">
                <a:solidFill>
                  <a:srgbClr val="0E3689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10606" y="3824300"/>
            <a:ext cx="7909168" cy="101862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buNone/>
              <a:defRPr sz="2700" b="0">
                <a:solidFill>
                  <a:srgbClr val="1D9CE4"/>
                </a:solidFill>
              </a:defRPr>
            </a:lvl1pPr>
            <a:lvl2pPr marL="6094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2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6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D51101-8690-2A4A-89F5-D13814AF99A1}"/>
              </a:ext>
            </a:extLst>
          </p:cNvPr>
          <p:cNvCxnSpPr/>
          <p:nvPr userDrawn="1"/>
        </p:nvCxnSpPr>
        <p:spPr>
          <a:xfrm flipH="1">
            <a:off x="3410606" y="3724987"/>
            <a:ext cx="790916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88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DA4B2-A353-4CEF-839A-E173E87AB357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4859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3912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33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9D7E0-77AA-4B54-A2F7-120002E86BFC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5851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122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0E2AAF5C-A7FB-4722-B098-84E0740ACE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43938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99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42544-1C59-4AFA-91A5-11C8674867A9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9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11157218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02A7F3-3428-4E98-82AF-5BA32062B3B0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A3BD888-841E-4FC7-9C48-4572D0778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EC1004-5A9C-4AD4-9659-2E2AE483FEEC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5156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FD5E04-A057-4B94-A524-EB3DADCE9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18BB6-B620-48B5-90A5-596AB11DCB66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4859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3912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F9DA6EA-9330-4A45-9644-DABAC7087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D14AE7-478D-4071-888A-1EE5E939D22A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5851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122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0E2AAF5C-A7FB-4722-B098-84E0740ACE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43938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768D075-8DD8-442C-BEA6-EDF20D9AD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95B6AC-24D4-4EBA-ACF6-A9CF19160EB2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5BFDC92-8193-40CD-A26F-2DC80FAFB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3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CA3BCD-1D1A-40D0-9479-453E99FF1731}" type="datetime4">
              <a:rPr lang="en-US" smtClean="0"/>
              <a:t>June 1, 2022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B63854-8F3E-4225-993B-5724DB8021DF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6E2539-BC99-4F4E-A168-929F6D3AF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1CBD290A-B304-46EA-9BFB-E999F63F373C}"/>
              </a:ext>
            </a:extLst>
          </p:cNvPr>
          <p:cNvSpPr/>
          <p:nvPr userDrawn="1"/>
        </p:nvSpPr>
        <p:spPr>
          <a:xfrm>
            <a:off x="1" y="-9525"/>
            <a:ext cx="8772064" cy="6876339"/>
          </a:xfrm>
          <a:custGeom>
            <a:avLst/>
            <a:gdLst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1488331 w 8774349"/>
              <a:gd name="connsiteY4" fmla="*/ 6863639 h 6868645"/>
              <a:gd name="connsiteX5" fmla="*/ 0 w 8774349"/>
              <a:gd name="connsiteY5" fmla="*/ 6863639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0 w 8774349"/>
              <a:gd name="connsiteY4" fmla="*/ 6863639 h 6868645"/>
              <a:gd name="connsiteX5" fmla="*/ 0 w 8774349"/>
              <a:gd name="connsiteY5" fmla="*/ 0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0 w 8774349"/>
              <a:gd name="connsiteY3" fmla="*/ 6863639 h 6868645"/>
              <a:gd name="connsiteX4" fmla="*/ 0 w 8774349"/>
              <a:gd name="connsiteY4" fmla="*/ 0 h 6868645"/>
              <a:gd name="connsiteX0" fmla="*/ 0 w 8774349"/>
              <a:gd name="connsiteY0" fmla="*/ 0 h 6889039"/>
              <a:gd name="connsiteX1" fmla="*/ 8774349 w 8774349"/>
              <a:gd name="connsiteY1" fmla="*/ 5006 h 6889039"/>
              <a:gd name="connsiteX2" fmla="*/ 6959801 w 8774349"/>
              <a:gd name="connsiteY2" fmla="*/ 6868645 h 6889039"/>
              <a:gd name="connsiteX3" fmla="*/ 0 w 8774349"/>
              <a:gd name="connsiteY3" fmla="*/ 6889039 h 6889039"/>
              <a:gd name="connsiteX4" fmla="*/ 0 w 8774349"/>
              <a:gd name="connsiteY4" fmla="*/ 0 h 6889039"/>
              <a:gd name="connsiteX0" fmla="*/ 0 w 8774349"/>
              <a:gd name="connsiteY0" fmla="*/ 0 h 6876339"/>
              <a:gd name="connsiteX1" fmla="*/ 8774349 w 8774349"/>
              <a:gd name="connsiteY1" fmla="*/ 5006 h 6876339"/>
              <a:gd name="connsiteX2" fmla="*/ 6959801 w 8774349"/>
              <a:gd name="connsiteY2" fmla="*/ 6868645 h 6876339"/>
              <a:gd name="connsiteX3" fmla="*/ 0 w 8774349"/>
              <a:gd name="connsiteY3" fmla="*/ 6876339 h 6876339"/>
              <a:gd name="connsiteX4" fmla="*/ 0 w 8774349"/>
              <a:gd name="connsiteY4" fmla="*/ 0 h 68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4349" h="6876339">
                <a:moveTo>
                  <a:pt x="0" y="0"/>
                </a:moveTo>
                <a:lnTo>
                  <a:pt x="8774349" y="5006"/>
                </a:lnTo>
                <a:lnTo>
                  <a:pt x="6959801" y="6868645"/>
                </a:lnTo>
                <a:lnTo>
                  <a:pt x="0" y="687633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7284282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6325266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772064" y="2528901"/>
            <a:ext cx="2900958" cy="357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4A39FE3F-D91C-4C3D-9DB5-9D3CA08E266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69C1E-1F47-4A9B-BF7B-AC9F5C708A3E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9FDD9628-2C1F-4DE6-B252-9FC48500E2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5132842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0EB866FD-0030-4C46-A1B0-7DB0BC6538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4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AEC6540-64C7-9747-877E-6D8504F5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09" y="96296"/>
            <a:ext cx="11400661" cy="777240"/>
          </a:xfrm>
          <a:prstGeom prst="rect">
            <a:avLst/>
          </a:prstGeom>
        </p:spPr>
        <p:txBody>
          <a:bodyPr vert="horz" lIns="121888" tIns="60944" rIns="121888" bIns="60944" rtlCol="0" anchor="t" anchorCtr="0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86DAD2F-D448-354C-9ACF-03ED78E9AF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4778" y="923073"/>
            <a:ext cx="11400660" cy="5385963"/>
          </a:xfrm>
          <a:prstGeom prst="rect">
            <a:avLst/>
          </a:prstGeom>
        </p:spPr>
        <p:txBody>
          <a:bodyPr/>
          <a:lstStyle>
            <a:lvl1pPr marL="274201" indent="-274201">
              <a:defRPr sz="3200"/>
            </a:lvl1pPr>
            <a:lvl2pPr marL="576072" indent="-274320">
              <a:defRPr sz="2800"/>
            </a:lvl2pPr>
            <a:lvl3pPr marL="868680" indent="-274320">
              <a:defRPr sz="2400"/>
            </a:lvl3pPr>
            <a:lvl4pPr marL="1143000" indent="-274320">
              <a:defRPr sz="2000"/>
            </a:lvl4pPr>
            <a:lvl5pPr marL="1435608" indent="-274320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344651-9BC3-804A-ABEF-ABD80FF3C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514" y="6479339"/>
            <a:ext cx="3859795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4FD760F-7C5E-4E44-B69C-EB85837D7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72" y="6455581"/>
            <a:ext cx="386650" cy="364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A82-C1C2-924B-B843-6C0FB13ED72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C4036F-02D0-6547-A814-7D5AACFEC9E8}"/>
              </a:ext>
            </a:extLst>
          </p:cNvPr>
          <p:cNvGrpSpPr/>
          <p:nvPr userDrawn="1"/>
        </p:nvGrpSpPr>
        <p:grpSpPr>
          <a:xfrm>
            <a:off x="3984798" y="6596323"/>
            <a:ext cx="3594287" cy="261677"/>
            <a:chOff x="3984798" y="6596323"/>
            <a:chExt cx="3594287" cy="2616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32804D-F1B0-0D45-8469-4C00B2E72DCD}"/>
                </a:ext>
              </a:extLst>
            </p:cNvPr>
            <p:cNvSpPr txBox="1"/>
            <p:nvPr userDrawn="1"/>
          </p:nvSpPr>
          <p:spPr>
            <a:xfrm>
              <a:off x="3984798" y="6596323"/>
              <a:ext cx="359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1CA5AD87-2C2E-CE40-A88B-1ABF9938A991}" type="datetime3">
                <a:rPr lang="en-US" sz="1000" smtClean="0">
                  <a:solidFill>
                    <a:schemeClr val="bg1">
                      <a:lumMod val="65000"/>
                    </a:schemeClr>
                  </a:solidFill>
                </a:rPr>
                <a:t>1 June 2022</a:t>
              </a:fld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 Microchip Technology Inc. and its subsidiaries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A83DFC-2408-9140-996A-1BFC995DB1BA}"/>
                </a:ext>
              </a:extLst>
            </p:cNvPr>
            <p:cNvSpPr/>
            <p:nvPr userDrawn="1"/>
          </p:nvSpPr>
          <p:spPr>
            <a:xfrm>
              <a:off x="4070555" y="6611779"/>
              <a:ext cx="747251" cy="230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B3A264-B363-DC44-BE09-4733DFA5AC2F}"/>
                </a:ext>
              </a:extLst>
            </p:cNvPr>
            <p:cNvSpPr txBox="1"/>
            <p:nvPr userDrawn="1"/>
          </p:nvSpPr>
          <p:spPr>
            <a:xfrm>
              <a:off x="4611329" y="6611779"/>
              <a:ext cx="2847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30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5">
            <a:extLst>
              <a:ext uri="{FF2B5EF4-FFF2-40B4-BE49-F238E27FC236}">
                <a16:creationId xmlns:a16="http://schemas.microsoft.com/office/drawing/2014/main" id="{0C6F3A9A-05AC-4354-9389-485DCA93864D}"/>
              </a:ext>
            </a:extLst>
          </p:cNvPr>
          <p:cNvSpPr/>
          <p:nvPr userDrawn="1"/>
        </p:nvSpPr>
        <p:spPr>
          <a:xfrm>
            <a:off x="1" y="1"/>
            <a:ext cx="6973812" cy="6863639"/>
          </a:xfrm>
          <a:custGeom>
            <a:avLst/>
            <a:gdLst>
              <a:gd name="connsiteX0" fmla="*/ 0 w 6975629"/>
              <a:gd name="connsiteY0" fmla="*/ 0 h 6863639"/>
              <a:gd name="connsiteX1" fmla="*/ 6975629 w 6975629"/>
              <a:gd name="connsiteY1" fmla="*/ 0 h 6863639"/>
              <a:gd name="connsiteX2" fmla="*/ 5238382 w 6975629"/>
              <a:gd name="connsiteY2" fmla="*/ 6863639 h 6863639"/>
              <a:gd name="connsiteX3" fmla="*/ 0 w 6975629"/>
              <a:gd name="connsiteY3" fmla="*/ 6863639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5629" h="6863639">
                <a:moveTo>
                  <a:pt x="0" y="0"/>
                </a:moveTo>
                <a:lnTo>
                  <a:pt x="6975629" y="0"/>
                </a:lnTo>
                <a:lnTo>
                  <a:pt x="5238382" y="6863639"/>
                </a:lnTo>
                <a:lnTo>
                  <a:pt x="0" y="6863639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5718375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4681808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22291" y="2528901"/>
            <a:ext cx="4750732" cy="357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B4480-3C55-4BA1-93C4-9D4775F26A6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AEB5B-B3EB-4DCC-B6BE-9D0027210103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1A527C-5E8F-456D-97F8-A800F962AA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3489384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96A733-33F9-42B4-9184-9A9BCBCB0C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5" name="Graphic 8">
            <a:extLst>
              <a:ext uri="{FF2B5EF4-FFF2-40B4-BE49-F238E27FC236}">
                <a16:creationId xmlns:a16="http://schemas.microsoft.com/office/drawing/2014/main" id="{75A51020-B2C2-4FA9-8ED8-24D3ECCF7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54">
            <a:extLst>
              <a:ext uri="{FF2B5EF4-FFF2-40B4-BE49-F238E27FC236}">
                <a16:creationId xmlns:a16="http://schemas.microsoft.com/office/drawing/2014/main" id="{056E0BB7-06E6-4D76-8249-89D45E877744}"/>
              </a:ext>
            </a:extLst>
          </p:cNvPr>
          <p:cNvSpPr/>
          <p:nvPr userDrawn="1"/>
        </p:nvSpPr>
        <p:spPr>
          <a:xfrm>
            <a:off x="1" y="1"/>
            <a:ext cx="5988525" cy="6863639"/>
          </a:xfrm>
          <a:custGeom>
            <a:avLst/>
            <a:gdLst>
              <a:gd name="connsiteX0" fmla="*/ 4252838 w 5990085"/>
              <a:gd name="connsiteY0" fmla="*/ 6863639 h 6863639"/>
              <a:gd name="connsiteX1" fmla="*/ 0 w 5990085"/>
              <a:gd name="connsiteY1" fmla="*/ 6863639 h 6863639"/>
              <a:gd name="connsiteX2" fmla="*/ 0 w 5990085"/>
              <a:gd name="connsiteY2" fmla="*/ 0 h 6863639"/>
              <a:gd name="connsiteX3" fmla="*/ 5990085 w 5990085"/>
              <a:gd name="connsiteY3" fmla="*/ 0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085" h="6863639">
                <a:moveTo>
                  <a:pt x="4252838" y="6863639"/>
                </a:moveTo>
                <a:lnTo>
                  <a:pt x="0" y="6863639"/>
                </a:lnTo>
                <a:lnTo>
                  <a:pt x="0" y="0"/>
                </a:lnTo>
                <a:lnTo>
                  <a:pt x="5990085" y="0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4862041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814872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88525" y="2528901"/>
            <a:ext cx="5684497" cy="357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D97691-C28F-4DB1-B175-15778CE2C0D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F84785-33EA-47D9-A085-43F2F8D0BD6C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422C94-48C8-4A00-8BBF-D0EFF83E56B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29" y="6356351"/>
            <a:ext cx="2622448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5EA9A4-80A2-4965-804F-5A03B67FDB2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2FC54ACC-FDBD-4995-8997-A5B4FB7F6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40540BFB-6004-44EE-8379-57A609C26953}"/>
              </a:ext>
            </a:extLst>
          </p:cNvPr>
          <p:cNvSpPr/>
          <p:nvPr userDrawn="1"/>
        </p:nvSpPr>
        <p:spPr>
          <a:xfrm>
            <a:off x="1" y="-9525"/>
            <a:ext cx="8772064" cy="6876339"/>
          </a:xfrm>
          <a:custGeom>
            <a:avLst/>
            <a:gdLst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1488331 w 8774349"/>
              <a:gd name="connsiteY4" fmla="*/ 6863639 h 6868645"/>
              <a:gd name="connsiteX5" fmla="*/ 0 w 8774349"/>
              <a:gd name="connsiteY5" fmla="*/ 6863639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0 w 8774349"/>
              <a:gd name="connsiteY4" fmla="*/ 6863639 h 6868645"/>
              <a:gd name="connsiteX5" fmla="*/ 0 w 8774349"/>
              <a:gd name="connsiteY5" fmla="*/ 0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0 w 8774349"/>
              <a:gd name="connsiteY3" fmla="*/ 6863639 h 6868645"/>
              <a:gd name="connsiteX4" fmla="*/ 0 w 8774349"/>
              <a:gd name="connsiteY4" fmla="*/ 0 h 6868645"/>
              <a:gd name="connsiteX0" fmla="*/ 0 w 8774349"/>
              <a:gd name="connsiteY0" fmla="*/ 0 h 6889039"/>
              <a:gd name="connsiteX1" fmla="*/ 8774349 w 8774349"/>
              <a:gd name="connsiteY1" fmla="*/ 5006 h 6889039"/>
              <a:gd name="connsiteX2" fmla="*/ 6959801 w 8774349"/>
              <a:gd name="connsiteY2" fmla="*/ 6868645 h 6889039"/>
              <a:gd name="connsiteX3" fmla="*/ 0 w 8774349"/>
              <a:gd name="connsiteY3" fmla="*/ 6889039 h 6889039"/>
              <a:gd name="connsiteX4" fmla="*/ 0 w 8774349"/>
              <a:gd name="connsiteY4" fmla="*/ 0 h 6889039"/>
              <a:gd name="connsiteX0" fmla="*/ 0 w 8774349"/>
              <a:gd name="connsiteY0" fmla="*/ 0 h 6876339"/>
              <a:gd name="connsiteX1" fmla="*/ 8774349 w 8774349"/>
              <a:gd name="connsiteY1" fmla="*/ 5006 h 6876339"/>
              <a:gd name="connsiteX2" fmla="*/ 6959801 w 8774349"/>
              <a:gd name="connsiteY2" fmla="*/ 6868645 h 6876339"/>
              <a:gd name="connsiteX3" fmla="*/ 0 w 8774349"/>
              <a:gd name="connsiteY3" fmla="*/ 6876339 h 6876339"/>
              <a:gd name="connsiteX4" fmla="*/ 0 w 8774349"/>
              <a:gd name="connsiteY4" fmla="*/ 0 h 68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4349" h="6876339">
                <a:moveTo>
                  <a:pt x="0" y="0"/>
                </a:moveTo>
                <a:lnTo>
                  <a:pt x="8774349" y="5006"/>
                </a:lnTo>
                <a:lnTo>
                  <a:pt x="6959801" y="6868645"/>
                </a:lnTo>
                <a:lnTo>
                  <a:pt x="0" y="6876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7284282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6325266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772064" y="2528901"/>
            <a:ext cx="2900958" cy="35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4A39FE3F-D91C-4C3D-9DB5-9D3CA08E266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56C4F8-F16A-4BFD-A23E-62FE7320050E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9FDD9628-2C1F-4DE6-B252-9FC48500E2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5132842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0EB866FD-0030-4C46-A1B0-7DB0BC6538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171D929-7788-4549-96D5-05C55A603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5">
            <a:extLst>
              <a:ext uri="{FF2B5EF4-FFF2-40B4-BE49-F238E27FC236}">
                <a16:creationId xmlns:a16="http://schemas.microsoft.com/office/drawing/2014/main" id="{0C6F3A9A-05AC-4354-9389-485DCA93864D}"/>
              </a:ext>
            </a:extLst>
          </p:cNvPr>
          <p:cNvSpPr/>
          <p:nvPr userDrawn="1"/>
        </p:nvSpPr>
        <p:spPr>
          <a:xfrm>
            <a:off x="1" y="1"/>
            <a:ext cx="6973812" cy="6863639"/>
          </a:xfrm>
          <a:custGeom>
            <a:avLst/>
            <a:gdLst>
              <a:gd name="connsiteX0" fmla="*/ 0 w 6975629"/>
              <a:gd name="connsiteY0" fmla="*/ 0 h 6863639"/>
              <a:gd name="connsiteX1" fmla="*/ 6975629 w 6975629"/>
              <a:gd name="connsiteY1" fmla="*/ 0 h 6863639"/>
              <a:gd name="connsiteX2" fmla="*/ 5238382 w 6975629"/>
              <a:gd name="connsiteY2" fmla="*/ 6863639 h 6863639"/>
              <a:gd name="connsiteX3" fmla="*/ 0 w 6975629"/>
              <a:gd name="connsiteY3" fmla="*/ 6863639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5629" h="6863639">
                <a:moveTo>
                  <a:pt x="0" y="0"/>
                </a:moveTo>
                <a:lnTo>
                  <a:pt x="6975629" y="0"/>
                </a:lnTo>
                <a:lnTo>
                  <a:pt x="5238382" y="6863639"/>
                </a:lnTo>
                <a:lnTo>
                  <a:pt x="0" y="6863639"/>
                </a:lnTo>
                <a:close/>
              </a:path>
            </a:pathLst>
          </a:custGeom>
          <a:solidFill>
            <a:schemeClr val="bg1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5718375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4681808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22291" y="2528901"/>
            <a:ext cx="4750732" cy="35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B4480-3C55-4BA1-93C4-9D4775F26A6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827E96-893B-43E9-8891-CF8B5762015A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1A527C-5E8F-456D-97F8-A800F962AA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3489384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96A733-33F9-42B4-9184-9A9BCBCB0C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5" name="Graphic 8">
            <a:extLst>
              <a:ext uri="{FF2B5EF4-FFF2-40B4-BE49-F238E27FC236}">
                <a16:creationId xmlns:a16="http://schemas.microsoft.com/office/drawing/2014/main" id="{75A51020-B2C2-4FA9-8ED8-24D3ECCF7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F6B046A-57F1-41F7-82C6-83C873811CB7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003BF98-F40F-4410-9BB4-677CA5D48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54">
            <a:extLst>
              <a:ext uri="{FF2B5EF4-FFF2-40B4-BE49-F238E27FC236}">
                <a16:creationId xmlns:a16="http://schemas.microsoft.com/office/drawing/2014/main" id="{056E0BB7-06E6-4D76-8249-89D45E877744}"/>
              </a:ext>
            </a:extLst>
          </p:cNvPr>
          <p:cNvSpPr/>
          <p:nvPr userDrawn="1"/>
        </p:nvSpPr>
        <p:spPr>
          <a:xfrm>
            <a:off x="1" y="1"/>
            <a:ext cx="5988525" cy="6863639"/>
          </a:xfrm>
          <a:custGeom>
            <a:avLst/>
            <a:gdLst>
              <a:gd name="connsiteX0" fmla="*/ 4252838 w 5990085"/>
              <a:gd name="connsiteY0" fmla="*/ 6863639 h 6863639"/>
              <a:gd name="connsiteX1" fmla="*/ 0 w 5990085"/>
              <a:gd name="connsiteY1" fmla="*/ 6863639 h 6863639"/>
              <a:gd name="connsiteX2" fmla="*/ 0 w 5990085"/>
              <a:gd name="connsiteY2" fmla="*/ 0 h 6863639"/>
              <a:gd name="connsiteX3" fmla="*/ 5990085 w 5990085"/>
              <a:gd name="connsiteY3" fmla="*/ 0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085" h="6863639">
                <a:moveTo>
                  <a:pt x="4252838" y="6863639"/>
                </a:moveTo>
                <a:lnTo>
                  <a:pt x="0" y="6863639"/>
                </a:lnTo>
                <a:lnTo>
                  <a:pt x="0" y="0"/>
                </a:lnTo>
                <a:lnTo>
                  <a:pt x="5990085" y="0"/>
                </a:lnTo>
                <a:close/>
              </a:path>
            </a:pathLst>
          </a:custGeom>
          <a:solidFill>
            <a:schemeClr val="bg1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4862041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814872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88525" y="2528901"/>
            <a:ext cx="5684497" cy="35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D97691-C28F-4DB1-B175-15778CE2C0D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32AF3A-A5EB-4577-9AAC-9B59C011D778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422C94-48C8-4A00-8BBF-D0EFF83E56B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29" y="6356351"/>
            <a:ext cx="262244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5EA9A4-80A2-4965-804F-5A03B67FDB2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2FC54ACC-FDBD-4995-8997-A5B4FB7F6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6AEF619-C624-45B6-893E-372D8DBB60B0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49FFC7F-DFEA-4D27-8452-717A21066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">
            <a:extLst>
              <a:ext uri="{FF2B5EF4-FFF2-40B4-BE49-F238E27FC236}">
                <a16:creationId xmlns:a16="http://schemas.microsoft.com/office/drawing/2014/main" id="{94E75789-7AB0-432A-BAAB-61AD60D0E66D}"/>
              </a:ext>
            </a:extLst>
          </p:cNvPr>
          <p:cNvSpPr/>
          <p:nvPr userDrawn="1"/>
        </p:nvSpPr>
        <p:spPr>
          <a:xfrm>
            <a:off x="1" y="1"/>
            <a:ext cx="5988525" cy="6863639"/>
          </a:xfrm>
          <a:custGeom>
            <a:avLst/>
            <a:gdLst>
              <a:gd name="connsiteX0" fmla="*/ 4252838 w 5990085"/>
              <a:gd name="connsiteY0" fmla="*/ 6863639 h 6863639"/>
              <a:gd name="connsiteX1" fmla="*/ 0 w 5990085"/>
              <a:gd name="connsiteY1" fmla="*/ 6863639 h 6863639"/>
              <a:gd name="connsiteX2" fmla="*/ 0 w 5990085"/>
              <a:gd name="connsiteY2" fmla="*/ 0 h 6863639"/>
              <a:gd name="connsiteX3" fmla="*/ 5990085 w 5990085"/>
              <a:gd name="connsiteY3" fmla="*/ 0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085" h="6863639">
                <a:moveTo>
                  <a:pt x="4252838" y="6863639"/>
                </a:moveTo>
                <a:lnTo>
                  <a:pt x="0" y="6863639"/>
                </a:lnTo>
                <a:lnTo>
                  <a:pt x="0" y="0"/>
                </a:lnTo>
                <a:lnTo>
                  <a:pt x="5990085" y="0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AEF619-C624-45B6-893E-372D8DBB60B0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9ACA41-BA6D-4038-8248-7D809B627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163" y="1559750"/>
            <a:ext cx="4247628" cy="532927"/>
          </a:xfrm>
        </p:spPr>
        <p:txBody>
          <a:bodyPr wrap="square" anchor="b">
            <a:noAutofit/>
          </a:bodyPr>
          <a:lstStyle>
            <a:lvl1pPr>
              <a:defRPr lang="de-AT" sz="3599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GB" noProof="0"/>
              <a:t>Thank you!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15564A3-122B-4F8D-8041-9EF64A2FC6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4322" y="2583783"/>
            <a:ext cx="2580187" cy="57168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 b="1" spc="0"/>
            </a:lvl1pPr>
          </a:lstStyle>
          <a:p>
            <a:pPr lvl="0"/>
            <a:r>
              <a:rPr lang="en-GB" noProof="0" dirty="0"/>
              <a:t>Insert text here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E93789F9-F46E-4CA8-842C-F7E7A62C0A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69010" y="3903103"/>
            <a:ext cx="2580187" cy="57168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 b="1" spc="0"/>
            </a:lvl1pPr>
          </a:lstStyle>
          <a:p>
            <a:pPr lvl="0"/>
            <a:r>
              <a:rPr lang="en-GB" noProof="0" dirty="0"/>
              <a:t>Insert text here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5F41EB-A2B2-4D6C-8248-0A163A87B5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44768" y="5222423"/>
            <a:ext cx="2580187" cy="57168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 b="1" spc="0"/>
            </a:lvl1pPr>
          </a:lstStyle>
          <a:p>
            <a:pPr lvl="0"/>
            <a:r>
              <a:rPr lang="en-GB" noProof="0" dirty="0"/>
              <a:t>Insert text here</a:t>
            </a:r>
          </a:p>
        </p:txBody>
      </p:sp>
      <p:pic>
        <p:nvPicPr>
          <p:cNvPr id="19" name="Graphic 22">
            <a:extLst>
              <a:ext uri="{FF2B5EF4-FFF2-40B4-BE49-F238E27FC236}">
                <a16:creationId xmlns:a16="http://schemas.microsoft.com/office/drawing/2014/main" id="{78641806-C49E-4BA8-B86D-6F01AEE9A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215" y="2376364"/>
            <a:ext cx="885590" cy="80529"/>
          </a:xfrm>
          <a:prstGeom prst="rect">
            <a:avLst/>
          </a:prstGeom>
        </p:spPr>
      </p:pic>
      <p:sp>
        <p:nvSpPr>
          <p:cNvPr id="21" name="Oval 12">
            <a:extLst>
              <a:ext uri="{FF2B5EF4-FFF2-40B4-BE49-F238E27FC236}">
                <a16:creationId xmlns:a16="http://schemas.microsoft.com/office/drawing/2014/main" id="{C1190E7F-6C5D-4D4B-AE9B-13478AF33F95}"/>
              </a:ext>
            </a:extLst>
          </p:cNvPr>
          <p:cNvSpPr/>
          <p:nvPr userDrawn="1"/>
        </p:nvSpPr>
        <p:spPr>
          <a:xfrm>
            <a:off x="4906591" y="2389320"/>
            <a:ext cx="800838" cy="801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17">
            <a:extLst>
              <a:ext uri="{FF2B5EF4-FFF2-40B4-BE49-F238E27FC236}">
                <a16:creationId xmlns:a16="http://schemas.microsoft.com/office/drawing/2014/main" id="{CCC0EC4F-DD83-47F6-B87B-17589E2FE0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2355" y="2485109"/>
            <a:ext cx="609310" cy="609469"/>
          </a:xfrm>
          <a:prstGeom prst="rect">
            <a:avLst/>
          </a:prstGeom>
        </p:spPr>
      </p:pic>
      <p:sp>
        <p:nvSpPr>
          <p:cNvPr id="23" name="Oval 19">
            <a:extLst>
              <a:ext uri="{FF2B5EF4-FFF2-40B4-BE49-F238E27FC236}">
                <a16:creationId xmlns:a16="http://schemas.microsoft.com/office/drawing/2014/main" id="{B3AF6C5A-2867-4002-ACD3-4D7F25BE7E03}"/>
              </a:ext>
            </a:extLst>
          </p:cNvPr>
          <p:cNvSpPr/>
          <p:nvPr userDrawn="1"/>
        </p:nvSpPr>
        <p:spPr>
          <a:xfrm>
            <a:off x="4582351" y="3701916"/>
            <a:ext cx="800838" cy="801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2D48533B-2CC4-4521-8012-AA8AB21434D9}"/>
              </a:ext>
            </a:extLst>
          </p:cNvPr>
          <p:cNvSpPr/>
          <p:nvPr userDrawn="1"/>
        </p:nvSpPr>
        <p:spPr>
          <a:xfrm>
            <a:off x="4258112" y="5014512"/>
            <a:ext cx="800838" cy="801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2A5C92B-E069-45E2-9835-311570F58B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31927" y="3933118"/>
            <a:ext cx="501684" cy="309767"/>
          </a:xfrm>
          <a:custGeom>
            <a:avLst/>
            <a:gdLst>
              <a:gd name="T0" fmla="*/ 69 w 465"/>
              <a:gd name="T1" fmla="*/ 241 h 287"/>
              <a:gd name="T2" fmla="*/ 396 w 465"/>
              <a:gd name="T3" fmla="*/ 241 h 287"/>
              <a:gd name="T4" fmla="*/ 415 w 465"/>
              <a:gd name="T5" fmla="*/ 222 h 287"/>
              <a:gd name="T6" fmla="*/ 415 w 465"/>
              <a:gd name="T7" fmla="*/ 19 h 287"/>
              <a:gd name="T8" fmla="*/ 396 w 465"/>
              <a:gd name="T9" fmla="*/ 0 h 287"/>
              <a:gd name="T10" fmla="*/ 69 w 465"/>
              <a:gd name="T11" fmla="*/ 0 h 287"/>
              <a:gd name="T12" fmla="*/ 50 w 465"/>
              <a:gd name="T13" fmla="*/ 19 h 287"/>
              <a:gd name="T14" fmla="*/ 50 w 465"/>
              <a:gd name="T15" fmla="*/ 222 h 287"/>
              <a:gd name="T16" fmla="*/ 69 w 465"/>
              <a:gd name="T17" fmla="*/ 241 h 287"/>
              <a:gd name="T18" fmla="*/ 59 w 465"/>
              <a:gd name="T19" fmla="*/ 19 h 287"/>
              <a:gd name="T20" fmla="*/ 69 w 465"/>
              <a:gd name="T21" fmla="*/ 9 h 287"/>
              <a:gd name="T22" fmla="*/ 396 w 465"/>
              <a:gd name="T23" fmla="*/ 9 h 287"/>
              <a:gd name="T24" fmla="*/ 406 w 465"/>
              <a:gd name="T25" fmla="*/ 19 h 287"/>
              <a:gd name="T26" fmla="*/ 406 w 465"/>
              <a:gd name="T27" fmla="*/ 222 h 287"/>
              <a:gd name="T28" fmla="*/ 396 w 465"/>
              <a:gd name="T29" fmla="*/ 232 h 287"/>
              <a:gd name="T30" fmla="*/ 69 w 465"/>
              <a:gd name="T31" fmla="*/ 232 h 287"/>
              <a:gd name="T32" fmla="*/ 59 w 465"/>
              <a:gd name="T33" fmla="*/ 222 h 287"/>
              <a:gd name="T34" fmla="*/ 59 w 465"/>
              <a:gd name="T35" fmla="*/ 19 h 287"/>
              <a:gd name="T36" fmla="*/ 461 w 465"/>
              <a:gd name="T37" fmla="*/ 253 h 287"/>
              <a:gd name="T38" fmla="*/ 5 w 465"/>
              <a:gd name="T39" fmla="*/ 253 h 287"/>
              <a:gd name="T40" fmla="*/ 0 w 465"/>
              <a:gd name="T41" fmla="*/ 257 h 287"/>
              <a:gd name="T42" fmla="*/ 30 w 465"/>
              <a:gd name="T43" fmla="*/ 287 h 287"/>
              <a:gd name="T44" fmla="*/ 436 w 465"/>
              <a:gd name="T45" fmla="*/ 287 h 287"/>
              <a:gd name="T46" fmla="*/ 465 w 465"/>
              <a:gd name="T47" fmla="*/ 257 h 287"/>
              <a:gd name="T48" fmla="*/ 461 w 465"/>
              <a:gd name="T49" fmla="*/ 253 h 287"/>
              <a:gd name="T50" fmla="*/ 436 w 465"/>
              <a:gd name="T51" fmla="*/ 278 h 287"/>
              <a:gd name="T52" fmla="*/ 30 w 465"/>
              <a:gd name="T53" fmla="*/ 278 h 287"/>
              <a:gd name="T54" fmla="*/ 10 w 465"/>
              <a:gd name="T55" fmla="*/ 262 h 287"/>
              <a:gd name="T56" fmla="*/ 455 w 465"/>
              <a:gd name="T57" fmla="*/ 262 h 287"/>
              <a:gd name="T58" fmla="*/ 436 w 465"/>
              <a:gd name="T59" fmla="*/ 278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5" h="287">
                <a:moveTo>
                  <a:pt x="69" y="241"/>
                </a:moveTo>
                <a:cubicBezTo>
                  <a:pt x="396" y="241"/>
                  <a:pt x="396" y="241"/>
                  <a:pt x="396" y="241"/>
                </a:cubicBezTo>
                <a:cubicBezTo>
                  <a:pt x="407" y="241"/>
                  <a:pt x="415" y="233"/>
                  <a:pt x="415" y="222"/>
                </a:cubicBezTo>
                <a:cubicBezTo>
                  <a:pt x="415" y="19"/>
                  <a:pt x="415" y="19"/>
                  <a:pt x="415" y="19"/>
                </a:cubicBezTo>
                <a:cubicBezTo>
                  <a:pt x="415" y="8"/>
                  <a:pt x="407" y="0"/>
                  <a:pt x="39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59" y="0"/>
                  <a:pt x="50" y="8"/>
                  <a:pt x="50" y="19"/>
                </a:cubicBezTo>
                <a:cubicBezTo>
                  <a:pt x="50" y="222"/>
                  <a:pt x="50" y="222"/>
                  <a:pt x="50" y="222"/>
                </a:cubicBezTo>
                <a:cubicBezTo>
                  <a:pt x="50" y="233"/>
                  <a:pt x="59" y="241"/>
                  <a:pt x="69" y="241"/>
                </a:cubicBezTo>
                <a:close/>
                <a:moveTo>
                  <a:pt x="59" y="19"/>
                </a:moveTo>
                <a:cubicBezTo>
                  <a:pt x="59" y="13"/>
                  <a:pt x="64" y="9"/>
                  <a:pt x="69" y="9"/>
                </a:cubicBezTo>
                <a:cubicBezTo>
                  <a:pt x="396" y="9"/>
                  <a:pt x="396" y="9"/>
                  <a:pt x="396" y="9"/>
                </a:cubicBezTo>
                <a:cubicBezTo>
                  <a:pt x="402" y="9"/>
                  <a:pt x="406" y="13"/>
                  <a:pt x="406" y="19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06" y="227"/>
                  <a:pt x="402" y="232"/>
                  <a:pt x="396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4" y="232"/>
                  <a:pt x="59" y="227"/>
                  <a:pt x="59" y="222"/>
                </a:cubicBezTo>
                <a:lnTo>
                  <a:pt x="59" y="19"/>
                </a:lnTo>
                <a:close/>
                <a:moveTo>
                  <a:pt x="461" y="253"/>
                </a:moveTo>
                <a:cubicBezTo>
                  <a:pt x="5" y="253"/>
                  <a:pt x="5" y="253"/>
                  <a:pt x="5" y="253"/>
                </a:cubicBezTo>
                <a:cubicBezTo>
                  <a:pt x="2" y="253"/>
                  <a:pt x="0" y="255"/>
                  <a:pt x="0" y="257"/>
                </a:cubicBezTo>
                <a:cubicBezTo>
                  <a:pt x="0" y="274"/>
                  <a:pt x="14" y="287"/>
                  <a:pt x="30" y="287"/>
                </a:cubicBezTo>
                <a:cubicBezTo>
                  <a:pt x="436" y="287"/>
                  <a:pt x="436" y="287"/>
                  <a:pt x="436" y="287"/>
                </a:cubicBezTo>
                <a:cubicBezTo>
                  <a:pt x="452" y="287"/>
                  <a:pt x="465" y="274"/>
                  <a:pt x="465" y="257"/>
                </a:cubicBezTo>
                <a:cubicBezTo>
                  <a:pt x="465" y="255"/>
                  <a:pt x="463" y="253"/>
                  <a:pt x="461" y="253"/>
                </a:cubicBezTo>
                <a:close/>
                <a:moveTo>
                  <a:pt x="436" y="278"/>
                </a:moveTo>
                <a:cubicBezTo>
                  <a:pt x="30" y="278"/>
                  <a:pt x="30" y="278"/>
                  <a:pt x="30" y="278"/>
                </a:cubicBezTo>
                <a:cubicBezTo>
                  <a:pt x="20" y="278"/>
                  <a:pt x="12" y="271"/>
                  <a:pt x="10" y="262"/>
                </a:cubicBezTo>
                <a:cubicBezTo>
                  <a:pt x="455" y="262"/>
                  <a:pt x="455" y="262"/>
                  <a:pt x="455" y="262"/>
                </a:cubicBezTo>
                <a:cubicBezTo>
                  <a:pt x="453" y="271"/>
                  <a:pt x="445" y="278"/>
                  <a:pt x="436" y="278"/>
                </a:cubicBez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D05BF981-B3BB-40D5-8BD9-16143ABE1E6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528940" y="5201832"/>
            <a:ext cx="259179" cy="426813"/>
          </a:xfrm>
          <a:custGeom>
            <a:avLst/>
            <a:gdLst>
              <a:gd name="T0" fmla="*/ 143 w 285"/>
              <a:gd name="T1" fmla="*/ 396 h 469"/>
              <a:gd name="T2" fmla="*/ 118 w 285"/>
              <a:gd name="T3" fmla="*/ 420 h 469"/>
              <a:gd name="T4" fmla="*/ 143 w 285"/>
              <a:gd name="T5" fmla="*/ 446 h 469"/>
              <a:gd name="T6" fmla="*/ 169 w 285"/>
              <a:gd name="T7" fmla="*/ 420 h 469"/>
              <a:gd name="T8" fmla="*/ 143 w 285"/>
              <a:gd name="T9" fmla="*/ 396 h 469"/>
              <a:gd name="T10" fmla="*/ 143 w 285"/>
              <a:gd name="T11" fmla="*/ 437 h 469"/>
              <a:gd name="T12" fmla="*/ 128 w 285"/>
              <a:gd name="T13" fmla="*/ 420 h 469"/>
              <a:gd name="T14" fmla="*/ 143 w 285"/>
              <a:gd name="T15" fmla="*/ 405 h 469"/>
              <a:gd name="T16" fmla="*/ 159 w 285"/>
              <a:gd name="T17" fmla="*/ 420 h 469"/>
              <a:gd name="T18" fmla="*/ 143 w 285"/>
              <a:gd name="T19" fmla="*/ 437 h 469"/>
              <a:gd name="T20" fmla="*/ 247 w 285"/>
              <a:gd name="T21" fmla="*/ 36 h 469"/>
              <a:gd name="T22" fmla="*/ 38 w 285"/>
              <a:gd name="T23" fmla="*/ 36 h 469"/>
              <a:gd name="T24" fmla="*/ 33 w 285"/>
              <a:gd name="T25" fmla="*/ 41 h 469"/>
              <a:gd name="T26" fmla="*/ 33 w 285"/>
              <a:gd name="T27" fmla="*/ 379 h 469"/>
              <a:gd name="T28" fmla="*/ 38 w 285"/>
              <a:gd name="T29" fmla="*/ 383 h 469"/>
              <a:gd name="T30" fmla="*/ 247 w 285"/>
              <a:gd name="T31" fmla="*/ 383 h 469"/>
              <a:gd name="T32" fmla="*/ 252 w 285"/>
              <a:gd name="T33" fmla="*/ 379 h 469"/>
              <a:gd name="T34" fmla="*/ 252 w 285"/>
              <a:gd name="T35" fmla="*/ 41 h 469"/>
              <a:gd name="T36" fmla="*/ 247 w 285"/>
              <a:gd name="T37" fmla="*/ 36 h 469"/>
              <a:gd name="T38" fmla="*/ 243 w 285"/>
              <a:gd name="T39" fmla="*/ 374 h 469"/>
              <a:gd name="T40" fmla="*/ 43 w 285"/>
              <a:gd name="T41" fmla="*/ 374 h 469"/>
              <a:gd name="T42" fmla="*/ 43 w 285"/>
              <a:gd name="T43" fmla="*/ 45 h 469"/>
              <a:gd name="T44" fmla="*/ 243 w 285"/>
              <a:gd name="T45" fmla="*/ 45 h 469"/>
              <a:gd name="T46" fmla="*/ 243 w 285"/>
              <a:gd name="T47" fmla="*/ 374 h 469"/>
              <a:gd name="T48" fmla="*/ 257 w 285"/>
              <a:gd name="T49" fmla="*/ 0 h 469"/>
              <a:gd name="T50" fmla="*/ 29 w 285"/>
              <a:gd name="T51" fmla="*/ 0 h 469"/>
              <a:gd name="T52" fmla="*/ 0 w 285"/>
              <a:gd name="T53" fmla="*/ 29 h 469"/>
              <a:gd name="T54" fmla="*/ 0 w 285"/>
              <a:gd name="T55" fmla="*/ 441 h 469"/>
              <a:gd name="T56" fmla="*/ 29 w 285"/>
              <a:gd name="T57" fmla="*/ 469 h 469"/>
              <a:gd name="T58" fmla="*/ 257 w 285"/>
              <a:gd name="T59" fmla="*/ 469 h 469"/>
              <a:gd name="T60" fmla="*/ 285 w 285"/>
              <a:gd name="T61" fmla="*/ 441 h 469"/>
              <a:gd name="T62" fmla="*/ 285 w 285"/>
              <a:gd name="T63" fmla="*/ 29 h 469"/>
              <a:gd name="T64" fmla="*/ 257 w 285"/>
              <a:gd name="T65" fmla="*/ 0 h 469"/>
              <a:gd name="T66" fmla="*/ 275 w 285"/>
              <a:gd name="T67" fmla="*/ 441 h 469"/>
              <a:gd name="T68" fmla="*/ 257 w 285"/>
              <a:gd name="T69" fmla="*/ 459 h 469"/>
              <a:gd name="T70" fmla="*/ 29 w 285"/>
              <a:gd name="T71" fmla="*/ 459 h 469"/>
              <a:gd name="T72" fmla="*/ 10 w 285"/>
              <a:gd name="T73" fmla="*/ 441 h 469"/>
              <a:gd name="T74" fmla="*/ 10 w 285"/>
              <a:gd name="T75" fmla="*/ 29 h 469"/>
              <a:gd name="T76" fmla="*/ 29 w 285"/>
              <a:gd name="T77" fmla="*/ 10 h 469"/>
              <a:gd name="T78" fmla="*/ 257 w 285"/>
              <a:gd name="T79" fmla="*/ 10 h 469"/>
              <a:gd name="T80" fmla="*/ 275 w 285"/>
              <a:gd name="T81" fmla="*/ 29 h 469"/>
              <a:gd name="T82" fmla="*/ 275 w 285"/>
              <a:gd name="T83" fmla="*/ 44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5" h="469">
                <a:moveTo>
                  <a:pt x="143" y="396"/>
                </a:moveTo>
                <a:cubicBezTo>
                  <a:pt x="128" y="396"/>
                  <a:pt x="118" y="408"/>
                  <a:pt x="118" y="420"/>
                </a:cubicBezTo>
                <a:cubicBezTo>
                  <a:pt x="118" y="435"/>
                  <a:pt x="129" y="446"/>
                  <a:pt x="143" y="446"/>
                </a:cubicBezTo>
                <a:cubicBezTo>
                  <a:pt x="157" y="446"/>
                  <a:pt x="169" y="435"/>
                  <a:pt x="169" y="420"/>
                </a:cubicBezTo>
                <a:cubicBezTo>
                  <a:pt x="169" y="407"/>
                  <a:pt x="157" y="396"/>
                  <a:pt x="143" y="396"/>
                </a:cubicBezTo>
                <a:close/>
                <a:moveTo>
                  <a:pt x="143" y="437"/>
                </a:moveTo>
                <a:cubicBezTo>
                  <a:pt x="133" y="437"/>
                  <a:pt x="128" y="428"/>
                  <a:pt x="128" y="420"/>
                </a:cubicBezTo>
                <a:cubicBezTo>
                  <a:pt x="128" y="413"/>
                  <a:pt x="133" y="405"/>
                  <a:pt x="143" y="405"/>
                </a:cubicBezTo>
                <a:cubicBezTo>
                  <a:pt x="152" y="405"/>
                  <a:pt x="159" y="413"/>
                  <a:pt x="159" y="420"/>
                </a:cubicBezTo>
                <a:cubicBezTo>
                  <a:pt x="159" y="429"/>
                  <a:pt x="152" y="437"/>
                  <a:pt x="143" y="437"/>
                </a:cubicBezTo>
                <a:close/>
                <a:moveTo>
                  <a:pt x="247" y="36"/>
                </a:moveTo>
                <a:cubicBezTo>
                  <a:pt x="38" y="36"/>
                  <a:pt x="38" y="36"/>
                  <a:pt x="38" y="36"/>
                </a:cubicBezTo>
                <a:cubicBezTo>
                  <a:pt x="35" y="36"/>
                  <a:pt x="33" y="38"/>
                  <a:pt x="33" y="41"/>
                </a:cubicBezTo>
                <a:cubicBezTo>
                  <a:pt x="33" y="379"/>
                  <a:pt x="33" y="379"/>
                  <a:pt x="33" y="379"/>
                </a:cubicBezTo>
                <a:cubicBezTo>
                  <a:pt x="33" y="381"/>
                  <a:pt x="35" y="383"/>
                  <a:pt x="38" y="383"/>
                </a:cubicBezTo>
                <a:cubicBezTo>
                  <a:pt x="247" y="383"/>
                  <a:pt x="247" y="383"/>
                  <a:pt x="247" y="383"/>
                </a:cubicBezTo>
                <a:cubicBezTo>
                  <a:pt x="250" y="383"/>
                  <a:pt x="252" y="381"/>
                  <a:pt x="252" y="379"/>
                </a:cubicBezTo>
                <a:cubicBezTo>
                  <a:pt x="252" y="41"/>
                  <a:pt x="252" y="41"/>
                  <a:pt x="252" y="41"/>
                </a:cubicBezTo>
                <a:cubicBezTo>
                  <a:pt x="252" y="38"/>
                  <a:pt x="250" y="36"/>
                  <a:pt x="247" y="36"/>
                </a:cubicBezTo>
                <a:close/>
                <a:moveTo>
                  <a:pt x="243" y="374"/>
                </a:moveTo>
                <a:cubicBezTo>
                  <a:pt x="43" y="374"/>
                  <a:pt x="43" y="374"/>
                  <a:pt x="43" y="374"/>
                </a:cubicBezTo>
                <a:cubicBezTo>
                  <a:pt x="43" y="45"/>
                  <a:pt x="43" y="45"/>
                  <a:pt x="43" y="45"/>
                </a:cubicBezTo>
                <a:cubicBezTo>
                  <a:pt x="243" y="45"/>
                  <a:pt x="243" y="45"/>
                  <a:pt x="243" y="45"/>
                </a:cubicBezTo>
                <a:lnTo>
                  <a:pt x="243" y="374"/>
                </a:lnTo>
                <a:close/>
                <a:moveTo>
                  <a:pt x="257" y="0"/>
                </a:moveTo>
                <a:cubicBezTo>
                  <a:pt x="29" y="0"/>
                  <a:pt x="29" y="0"/>
                  <a:pt x="29" y="0"/>
                </a:cubicBezTo>
                <a:cubicBezTo>
                  <a:pt x="15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5" y="469"/>
                  <a:pt x="29" y="469"/>
                </a:cubicBezTo>
                <a:cubicBezTo>
                  <a:pt x="257" y="469"/>
                  <a:pt x="257" y="469"/>
                  <a:pt x="257" y="469"/>
                </a:cubicBezTo>
                <a:cubicBezTo>
                  <a:pt x="270" y="469"/>
                  <a:pt x="285" y="457"/>
                  <a:pt x="285" y="441"/>
                </a:cubicBezTo>
                <a:cubicBezTo>
                  <a:pt x="285" y="29"/>
                  <a:pt x="285" y="29"/>
                  <a:pt x="285" y="29"/>
                </a:cubicBezTo>
                <a:cubicBezTo>
                  <a:pt x="285" y="12"/>
                  <a:pt x="270" y="0"/>
                  <a:pt x="257" y="0"/>
                </a:cubicBezTo>
                <a:close/>
                <a:moveTo>
                  <a:pt x="275" y="441"/>
                </a:moveTo>
                <a:cubicBezTo>
                  <a:pt x="275" y="452"/>
                  <a:pt x="266" y="459"/>
                  <a:pt x="257" y="459"/>
                </a:cubicBezTo>
                <a:cubicBezTo>
                  <a:pt x="29" y="459"/>
                  <a:pt x="29" y="459"/>
                  <a:pt x="29" y="459"/>
                </a:cubicBezTo>
                <a:cubicBezTo>
                  <a:pt x="20" y="459"/>
                  <a:pt x="10" y="452"/>
                  <a:pt x="10" y="441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17"/>
                  <a:pt x="20" y="10"/>
                  <a:pt x="29" y="10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66" y="10"/>
                  <a:pt x="275" y="17"/>
                  <a:pt x="275" y="29"/>
                </a:cubicBezTo>
                <a:lnTo>
                  <a:pt x="275" y="441"/>
                </a:ln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FED491FE-D4E2-40B2-9AB9-A43CAB77EB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45891" y="2947989"/>
            <a:ext cx="1652157" cy="217487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28CA06C9-DA0C-4166-B8E8-A9E928345A95}"/>
              </a:ext>
            </a:extLst>
          </p:cNvPr>
          <p:cNvSpPr txBox="1">
            <a:spLocks/>
          </p:cNvSpPr>
          <p:nvPr userDrawn="1"/>
        </p:nvSpPr>
        <p:spPr>
          <a:xfrm>
            <a:off x="4044416" y="6190601"/>
            <a:ext cx="7658300" cy="1510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700"/>
              </a:spcAft>
            </a:pPr>
            <a:r>
              <a:rPr lang="en-US" altLang="de-DE" sz="800" dirty="0">
                <a:solidFill>
                  <a:schemeClr val="bg1">
                    <a:lumMod val="50000"/>
                  </a:schemeClr>
                </a:solidFill>
              </a:rPr>
              <a:t>Copyright © TTTech </a:t>
            </a:r>
            <a:r>
              <a:rPr lang="en-US" altLang="de-DE" sz="800" dirty="0" err="1">
                <a:solidFill>
                  <a:schemeClr val="bg1">
                    <a:lumMod val="50000"/>
                  </a:schemeClr>
                </a:solidFill>
              </a:rPr>
              <a:t>Computertechnik</a:t>
            </a:r>
            <a:r>
              <a:rPr lang="en-US" altLang="de-DE" sz="800" dirty="0">
                <a:solidFill>
                  <a:schemeClr val="bg1">
                    <a:lumMod val="50000"/>
                  </a:schemeClr>
                </a:solidFill>
              </a:rPr>
              <a:t> AG. All rights reserved.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32D4672-93EC-4A09-A975-4A344DB3455F}"/>
              </a:ext>
            </a:extLst>
          </p:cNvPr>
          <p:cNvSpPr txBox="1"/>
          <p:nvPr userDrawn="1"/>
        </p:nvSpPr>
        <p:spPr>
          <a:xfrm>
            <a:off x="8509557" y="5821268"/>
            <a:ext cx="3264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799" dirty="0">
                <a:solidFill>
                  <a:schemeClr val="accent1"/>
                </a:solidFill>
              </a:rPr>
              <a:t>www.tttech.com</a:t>
            </a:r>
            <a:endParaRPr lang="en-US" sz="1799" dirty="0">
              <a:solidFill>
                <a:schemeClr val="accent1"/>
              </a:solidFill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5B8845A4-BBBC-4767-A94B-E9C2EBF74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1993" y="590721"/>
            <a:ext cx="2800722" cy="683004"/>
          </a:xfrm>
          <a:prstGeom prst="rect">
            <a:avLst/>
          </a:prstGeom>
        </p:spPr>
      </p:pic>
      <p:grpSp>
        <p:nvGrpSpPr>
          <p:cNvPr id="26" name="Gruppieren 7">
            <a:extLst>
              <a:ext uri="{FF2B5EF4-FFF2-40B4-BE49-F238E27FC236}">
                <a16:creationId xmlns:a16="http://schemas.microsoft.com/office/drawing/2014/main" id="{1343BF7F-AA56-49BF-84A9-93AB442A1C2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2163" y="5655722"/>
            <a:ext cx="393474" cy="393576"/>
            <a:chOff x="10454952" y="2453082"/>
            <a:chExt cx="609600" cy="609600"/>
          </a:xfrm>
        </p:grpSpPr>
        <p:sp>
          <p:nvSpPr>
            <p:cNvPr id="30" name="Oval 92">
              <a:extLst>
                <a:ext uri="{FF2B5EF4-FFF2-40B4-BE49-F238E27FC236}">
                  <a16:creationId xmlns:a16="http://schemas.microsoft.com/office/drawing/2014/main" id="{B82FA061-2A38-4564-AED2-3EC59F507D6D}"/>
                </a:ext>
              </a:extLst>
            </p:cNvPr>
            <p:cNvSpPr>
              <a:spLocks noChangeAspect="1" noChangeArrowheads="1"/>
            </p:cNvSpPr>
            <p:nvPr/>
          </p:nvSpPr>
          <p:spPr bwMode="invGray">
            <a:xfrm>
              <a:off x="10454952" y="2453082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  <p:grpSp>
          <p:nvGrpSpPr>
            <p:cNvPr id="31" name="Group 44">
              <a:extLst>
                <a:ext uri="{FF2B5EF4-FFF2-40B4-BE49-F238E27FC236}">
                  <a16:creationId xmlns:a16="http://schemas.microsoft.com/office/drawing/2014/main" id="{2ED49E68-7A62-40DB-B85A-B46FC80367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07899" y="2586365"/>
              <a:ext cx="333205" cy="317910"/>
              <a:chOff x="2118665" y="1750614"/>
              <a:chExt cx="499807" cy="476865"/>
            </a:xfrm>
          </p:grpSpPr>
          <p:sp>
            <p:nvSpPr>
              <p:cNvPr id="32" name="Freeform 93">
                <a:extLst>
                  <a:ext uri="{FF2B5EF4-FFF2-40B4-BE49-F238E27FC236}">
                    <a16:creationId xmlns:a16="http://schemas.microsoft.com/office/drawing/2014/main" id="{C129FBCD-E401-47D6-87F8-B1B9CCB07DF8}"/>
                  </a:ext>
                </a:extLst>
              </p:cNvPr>
              <p:cNvSpPr>
                <a:spLocks noEditPoints="1"/>
              </p:cNvSpPr>
              <p:nvPr/>
            </p:nvSpPr>
            <p:spPr bwMode="invGray">
              <a:xfrm>
                <a:off x="2118665" y="1750614"/>
                <a:ext cx="121265" cy="476865"/>
              </a:xfrm>
              <a:custGeom>
                <a:avLst/>
                <a:gdLst>
                  <a:gd name="T0" fmla="*/ 48 w 51"/>
                  <a:gd name="T1" fmla="*/ 202 h 202"/>
                  <a:gd name="T2" fmla="*/ 48 w 51"/>
                  <a:gd name="T3" fmla="*/ 66 h 202"/>
                  <a:gd name="T4" fmla="*/ 3 w 51"/>
                  <a:gd name="T5" fmla="*/ 66 h 202"/>
                  <a:gd name="T6" fmla="*/ 3 w 51"/>
                  <a:gd name="T7" fmla="*/ 202 h 202"/>
                  <a:gd name="T8" fmla="*/ 48 w 51"/>
                  <a:gd name="T9" fmla="*/ 202 h 202"/>
                  <a:gd name="T10" fmla="*/ 25 w 51"/>
                  <a:gd name="T11" fmla="*/ 47 h 202"/>
                  <a:gd name="T12" fmla="*/ 51 w 51"/>
                  <a:gd name="T13" fmla="*/ 24 h 202"/>
                  <a:gd name="T14" fmla="*/ 26 w 51"/>
                  <a:gd name="T15" fmla="*/ 0 h 202"/>
                  <a:gd name="T16" fmla="*/ 0 w 51"/>
                  <a:gd name="T17" fmla="*/ 24 h 202"/>
                  <a:gd name="T18" fmla="*/ 25 w 51"/>
                  <a:gd name="T19" fmla="*/ 47 h 202"/>
                  <a:gd name="T20" fmla="*/ 25 w 51"/>
                  <a:gd name="T21" fmla="*/ 4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02">
                    <a:moveTo>
                      <a:pt x="48" y="202"/>
                    </a:moveTo>
                    <a:cubicBezTo>
                      <a:pt x="48" y="66"/>
                      <a:pt x="48" y="66"/>
                      <a:pt x="48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202"/>
                      <a:pt x="3" y="202"/>
                      <a:pt x="3" y="202"/>
                    </a:cubicBezTo>
                    <a:cubicBezTo>
                      <a:pt x="48" y="202"/>
                      <a:pt x="48" y="202"/>
                      <a:pt x="48" y="202"/>
                    </a:cubicBezTo>
                    <a:close/>
                    <a:moveTo>
                      <a:pt x="25" y="47"/>
                    </a:moveTo>
                    <a:cubicBezTo>
                      <a:pt x="41" y="47"/>
                      <a:pt x="51" y="37"/>
                      <a:pt x="51" y="24"/>
                    </a:cubicBezTo>
                    <a:cubicBezTo>
                      <a:pt x="51" y="11"/>
                      <a:pt x="41" y="0"/>
                      <a:pt x="26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33" name="Freeform 94">
                <a:extLst>
                  <a:ext uri="{FF2B5EF4-FFF2-40B4-BE49-F238E27FC236}">
                    <a16:creationId xmlns:a16="http://schemas.microsoft.com/office/drawing/2014/main" id="{520108F1-012D-4199-8E8E-C552C2DBDB05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2290730" y="1899737"/>
                <a:ext cx="327742" cy="327742"/>
              </a:xfrm>
              <a:custGeom>
                <a:avLst/>
                <a:gdLst>
                  <a:gd name="T0" fmla="*/ 0 w 138"/>
                  <a:gd name="T1" fmla="*/ 139 h 139"/>
                  <a:gd name="T2" fmla="*/ 45 w 138"/>
                  <a:gd name="T3" fmla="*/ 139 h 139"/>
                  <a:gd name="T4" fmla="*/ 45 w 138"/>
                  <a:gd name="T5" fmla="*/ 63 h 139"/>
                  <a:gd name="T6" fmla="*/ 47 w 138"/>
                  <a:gd name="T7" fmla="*/ 52 h 139"/>
                  <a:gd name="T8" fmla="*/ 70 w 138"/>
                  <a:gd name="T9" fmla="*/ 35 h 139"/>
                  <a:gd name="T10" fmla="*/ 93 w 138"/>
                  <a:gd name="T11" fmla="*/ 66 h 139"/>
                  <a:gd name="T12" fmla="*/ 93 w 138"/>
                  <a:gd name="T13" fmla="*/ 139 h 139"/>
                  <a:gd name="T14" fmla="*/ 138 w 138"/>
                  <a:gd name="T15" fmla="*/ 139 h 139"/>
                  <a:gd name="T16" fmla="*/ 138 w 138"/>
                  <a:gd name="T17" fmla="*/ 61 h 139"/>
                  <a:gd name="T18" fmla="*/ 86 w 138"/>
                  <a:gd name="T19" fmla="*/ 0 h 139"/>
                  <a:gd name="T20" fmla="*/ 45 w 138"/>
                  <a:gd name="T21" fmla="*/ 23 h 139"/>
                  <a:gd name="T22" fmla="*/ 45 w 138"/>
                  <a:gd name="T23" fmla="*/ 23 h 139"/>
                  <a:gd name="T24" fmla="*/ 45 w 138"/>
                  <a:gd name="T25" fmla="*/ 3 h 139"/>
                  <a:gd name="T26" fmla="*/ 0 w 138"/>
                  <a:gd name="T27" fmla="*/ 3 h 139"/>
                  <a:gd name="T28" fmla="*/ 0 w 138"/>
                  <a:gd name="T2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139">
                    <a:moveTo>
                      <a:pt x="0" y="139"/>
                    </a:moveTo>
                    <a:cubicBezTo>
                      <a:pt x="45" y="139"/>
                      <a:pt x="45" y="139"/>
                      <a:pt x="45" y="139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59"/>
                      <a:pt x="45" y="55"/>
                      <a:pt x="47" y="52"/>
                    </a:cubicBezTo>
                    <a:cubicBezTo>
                      <a:pt x="50" y="44"/>
                      <a:pt x="57" y="35"/>
                      <a:pt x="70" y="35"/>
                    </a:cubicBezTo>
                    <a:cubicBezTo>
                      <a:pt x="86" y="35"/>
                      <a:pt x="93" y="48"/>
                      <a:pt x="93" y="66"/>
                    </a:cubicBezTo>
                    <a:cubicBezTo>
                      <a:pt x="93" y="139"/>
                      <a:pt x="93" y="139"/>
                      <a:pt x="93" y="139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19"/>
                      <a:pt x="116" y="0"/>
                      <a:pt x="86" y="0"/>
                    </a:cubicBezTo>
                    <a:cubicBezTo>
                      <a:pt x="61" y="0"/>
                      <a:pt x="51" y="1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6"/>
                      <a:pt x="0" y="139"/>
                      <a:pt x="0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5D55951A-A699-4CC9-B607-6FE39DB37117}"/>
              </a:ext>
            </a:extLst>
          </p:cNvPr>
          <p:cNvSpPr txBox="1">
            <a:spLocks/>
          </p:cNvSpPr>
          <p:nvPr userDrawn="1"/>
        </p:nvSpPr>
        <p:spPr>
          <a:xfrm>
            <a:off x="1062164" y="6155262"/>
            <a:ext cx="2951688" cy="346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800" spc="-13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5750" indent="-28575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533400" algn="l"/>
              </a:tabLst>
              <a:defRPr sz="1600" kern="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06450" indent="-28575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0" indent="-2160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8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Follow us on LinkedIn</a:t>
            </a:r>
            <a:br>
              <a:rPr lang="de-AT" sz="1200" dirty="0"/>
            </a:br>
            <a:r>
              <a:rPr lang="de-AT" sz="1200" dirty="0">
                <a:hlinkClick r:id="rId8"/>
              </a:rPr>
              <a:t>www.linkedin.com/company/tttech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92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77D426-8F0F-4F6C-B210-9BDD272F4104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5805" y="260351"/>
            <a:ext cx="8890858" cy="5048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67AEE13-92CF-48A0-B590-99B4D926642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7867" y="1268414"/>
            <a:ext cx="11165155" cy="4835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Level 1</a:t>
            </a:r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80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4412" y="5577360"/>
            <a:ext cx="5589720" cy="515936"/>
          </a:xfrm>
        </p:spPr>
        <p:txBody>
          <a:bodyPr lIns="43200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62DC14CE-01B1-4B2E-96A4-DB32AD988B5D}" type="datetime4">
              <a:rPr lang="en-US" smtClean="0"/>
              <a:t>June 1, 2022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094412" y="5049180"/>
            <a:ext cx="5578609" cy="515936"/>
          </a:xfrm>
        </p:spPr>
        <p:txBody>
          <a:bodyPr lIns="43200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TTTech Confidential and Proprietary Information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12" y="1784352"/>
            <a:ext cx="5578610" cy="2040693"/>
          </a:xfrm>
        </p:spPr>
        <p:txBody>
          <a:bodyPr lIns="432000" tIns="0" anchor="b"/>
          <a:lstStyle>
            <a:lvl1pPr algn="r">
              <a:lnSpc>
                <a:spcPts val="4799"/>
              </a:lnSpc>
              <a:defRPr sz="4799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4413" y="3825045"/>
            <a:ext cx="5575894" cy="1224135"/>
          </a:xfrm>
        </p:spPr>
        <p:txBody>
          <a:bodyPr anchor="ctr"/>
          <a:lstStyle>
            <a:lvl1pPr algn="r">
              <a:defRPr sz="2799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069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aim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1"/>
            <a:ext cx="12193984" cy="6872301"/>
          </a:xfrm>
        </p:spPr>
        <p:txBody>
          <a:bodyPr tIns="864000"/>
          <a:lstStyle>
            <a:lvl1pPr algn="ctr">
              <a:defRPr/>
            </a:lvl1pPr>
          </a:lstStyle>
          <a:p>
            <a:r>
              <a:rPr lang="en-US" noProof="0" dirty="0"/>
              <a:t>Please Upload New Picture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56459" y="3217378"/>
            <a:ext cx="7893702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2404" y="2497298"/>
            <a:ext cx="7893702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63457" y="1772816"/>
            <a:ext cx="7546763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805" y="1772816"/>
            <a:ext cx="8890858" cy="2308360"/>
          </a:xfrm>
        </p:spPr>
        <p:txBody>
          <a:bodyPr/>
          <a:lstStyle>
            <a:lvl1pPr>
              <a:lnSpc>
                <a:spcPts val="5598"/>
              </a:lnSpc>
              <a:defRPr sz="3599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65DC202-E058-4868-955D-45FDEB21EB03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70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0865CE7-557E-45F6-8117-401C6F8D76A7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5805" y="260350"/>
            <a:ext cx="8890858" cy="5048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3058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9BB9-8088-1B4E-AA38-17BC94EF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09" y="96295"/>
            <a:ext cx="11400661" cy="777240"/>
          </a:xfr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F3DB77-FEA1-E44C-9C5F-88B2D4B5D2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03" y="831986"/>
            <a:ext cx="11400661" cy="4286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>
                <a:solidFill>
                  <a:srgbClr val="1D9CE4"/>
                </a:solidFill>
              </a:defRPr>
            </a:lvl1pPr>
          </a:lstStyle>
          <a:p>
            <a:pPr lvl="0"/>
            <a:r>
              <a:rPr lang="en-US" b="1" kern="0">
                <a:solidFill>
                  <a:srgbClr val="45A8C4"/>
                </a:solidFill>
                <a:latin typeface="+mn-lt"/>
                <a:cs typeface="Calibri"/>
              </a:rPr>
              <a:t>Subtitle</a:t>
            </a:r>
            <a:endParaRPr lang="en-US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955162B4-304F-5841-8C1A-37D23DCFC9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5509" y="1403852"/>
            <a:ext cx="11400660" cy="4905184"/>
          </a:xfrm>
          <a:prstGeom prst="rect">
            <a:avLst/>
          </a:prstGeom>
        </p:spPr>
        <p:txBody>
          <a:bodyPr/>
          <a:lstStyle>
            <a:lvl1pPr marL="274201" indent="-274201">
              <a:defRPr/>
            </a:lvl1pPr>
            <a:lvl2pPr marL="576072" indent="-274320">
              <a:defRPr/>
            </a:lvl2pPr>
            <a:lvl3pPr marL="868680" indent="-274320">
              <a:defRPr/>
            </a:lvl3pPr>
            <a:lvl4pPr marL="1143000" indent="-274320">
              <a:defRPr/>
            </a:lvl4pPr>
            <a:lvl5pPr marL="1435608" indent="-2743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4207E9-C13E-1647-9F09-C18700780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514" y="6479339"/>
            <a:ext cx="3859795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E1704FFC-4F15-324D-96E6-976EE1494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72" y="6455581"/>
            <a:ext cx="386650" cy="364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A82-C1C2-924B-B843-6C0FB13ED72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42D503-9A96-D64F-9F2A-686838B59E92}"/>
              </a:ext>
            </a:extLst>
          </p:cNvPr>
          <p:cNvGrpSpPr/>
          <p:nvPr userDrawn="1"/>
        </p:nvGrpSpPr>
        <p:grpSpPr>
          <a:xfrm>
            <a:off x="3984798" y="6596323"/>
            <a:ext cx="3594287" cy="261677"/>
            <a:chOff x="3984798" y="6596323"/>
            <a:chExt cx="3594287" cy="2616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9DA906-E77A-5240-98D3-F3FA40331838}"/>
                </a:ext>
              </a:extLst>
            </p:cNvPr>
            <p:cNvSpPr txBox="1"/>
            <p:nvPr userDrawn="1"/>
          </p:nvSpPr>
          <p:spPr>
            <a:xfrm>
              <a:off x="3984798" y="6596323"/>
              <a:ext cx="359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B651317-B18C-E948-B990-13010FE9F46D}" type="datetime3">
                <a:rPr lang="en-US" sz="1000" smtClean="0">
                  <a:solidFill>
                    <a:schemeClr val="bg1">
                      <a:lumMod val="65000"/>
                    </a:schemeClr>
                  </a:solidFill>
                </a:rPr>
                <a:t>1 June 2022</a:t>
              </a:fld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 Microchip Technology Inc. and its subsidiaries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C4F890-E5A4-0844-9DAE-418C6FA03CF4}"/>
                </a:ext>
              </a:extLst>
            </p:cNvPr>
            <p:cNvSpPr/>
            <p:nvPr userDrawn="1"/>
          </p:nvSpPr>
          <p:spPr>
            <a:xfrm>
              <a:off x="4070555" y="6611779"/>
              <a:ext cx="747251" cy="230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47B63C-8A0B-7B43-8B1E-3F2EE21776C4}"/>
                </a:ext>
              </a:extLst>
            </p:cNvPr>
            <p:cNvSpPr txBox="1"/>
            <p:nvPr userDrawn="1"/>
          </p:nvSpPr>
          <p:spPr>
            <a:xfrm>
              <a:off x="4611329" y="6611779"/>
              <a:ext cx="2847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774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E5BFD5F-BD6B-43DA-AC5A-C12AEF793C10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52404" y="5408181"/>
            <a:ext cx="10014549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63457" y="4683699"/>
            <a:ext cx="9574397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15805" y="4653136"/>
            <a:ext cx="8890858" cy="1512168"/>
          </a:xfrm>
        </p:spPr>
        <p:txBody>
          <a:bodyPr/>
          <a:lstStyle>
            <a:lvl1pPr>
              <a:lnSpc>
                <a:spcPts val="5598"/>
              </a:lnSpc>
              <a:defRPr sz="3599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07803" y="3752516"/>
            <a:ext cx="1123276" cy="936625"/>
          </a:xfrm>
        </p:spPr>
        <p:txBody>
          <a:bodyPr/>
          <a:lstStyle>
            <a:lvl1pPr>
              <a:defRPr sz="5998" b="1"/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520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88825" cy="6858000"/>
          </a:xfrm>
        </p:spPr>
        <p:txBody>
          <a:bodyPr tIns="900000"/>
          <a:lstStyle>
            <a:lvl1pPr marL="0" marR="0" indent="0" algn="ctr" defTabSz="121880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noProof="0" dirty="0"/>
              <a:t>Please Upload New Picture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F14CD2D-82B8-49E3-B21B-DDDE64DF403A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7803" y="3752516"/>
            <a:ext cx="1123276" cy="936625"/>
          </a:xfrm>
        </p:spPr>
        <p:txBody>
          <a:bodyPr/>
          <a:lstStyle>
            <a:lvl1pPr>
              <a:defRPr sz="5998" b="1"/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52404" y="5408181"/>
            <a:ext cx="10014549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63457" y="4683699"/>
            <a:ext cx="9574397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5805" y="4653136"/>
            <a:ext cx="8890858" cy="1512168"/>
          </a:xfrm>
        </p:spPr>
        <p:txBody>
          <a:bodyPr/>
          <a:lstStyle>
            <a:lvl1pPr>
              <a:lnSpc>
                <a:spcPts val="5598"/>
              </a:lnSpc>
              <a:defRPr sz="3599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46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02" y="1268414"/>
            <a:ext cx="11157221" cy="515937"/>
          </a:xfrm>
        </p:spPr>
        <p:txBody>
          <a:bodyPr lIns="0" anchor="ctr"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lang="en-US" sz="2399" kern="800" spc="-13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8804" rtl="0" eaLnBrk="1" latinLnBrk="0" hangingPunct="1">
              <a:lnSpc>
                <a:spcPct val="86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noProof="0" dirty="0"/>
              <a:t>Click here to edit subtitle</a:t>
            </a:r>
          </a:p>
        </p:txBody>
      </p:sp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8D6D67-4883-4646-ABF7-117853A1F80E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507868" y="2036763"/>
            <a:ext cx="11165154" cy="4067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49128" indent="-182508"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10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507468" y="2036763"/>
            <a:ext cx="5578609" cy="4067175"/>
          </a:xfrm>
        </p:spPr>
        <p:txBody>
          <a:bodyPr r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6094413" y="2036763"/>
            <a:ext cx="5578609" cy="4067175"/>
          </a:xfrm>
        </p:spPr>
        <p:txBody>
          <a:bodyPr l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02" y="1268414"/>
            <a:ext cx="11157221" cy="515937"/>
          </a:xfrm>
        </p:spPr>
        <p:txBody>
          <a:bodyPr lIns="0" anchor="ctr"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lang="en-US" sz="2399" kern="800" spc="-13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8804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noProof="0" dirty="0"/>
              <a:t>Click here to edit subtitle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C75AD32-79BD-4EE9-A58F-7C6CE619BC3E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393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507468" y="2036763"/>
            <a:ext cx="3724349" cy="4067175"/>
          </a:xfrm>
        </p:spPr>
        <p:txBody>
          <a:bodyPr r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4240154" y="2036763"/>
            <a:ext cx="3713770" cy="4067175"/>
          </a:xfrm>
        </p:spPr>
        <p:txBody>
          <a:bodyPr lIns="72000" t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02" y="1268414"/>
            <a:ext cx="11157221" cy="515937"/>
          </a:xfrm>
        </p:spPr>
        <p:txBody>
          <a:bodyPr lIns="0" anchor="ctr"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lang="en-US" sz="2399" kern="800" spc="-13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8804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noProof="0" dirty="0"/>
              <a:t>Click here to edit subtitle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F21DB1D-B442-4D27-9B15-ADB0C6CE87D0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22" hasCustomPrompt="1"/>
          </p:nvPr>
        </p:nvSpPr>
        <p:spPr>
          <a:xfrm>
            <a:off x="7965588" y="2036763"/>
            <a:ext cx="3718543" cy="4067175"/>
          </a:xfrm>
        </p:spPr>
        <p:txBody>
          <a:bodyPr l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751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BBA706-C689-42F0-B693-41FC4B677F98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507868" y="1268413"/>
            <a:ext cx="11165154" cy="48355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49128" indent="-182508"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5805" y="260351"/>
            <a:ext cx="8890858" cy="504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402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507468" y="1268413"/>
            <a:ext cx="5578609" cy="4835524"/>
          </a:xfrm>
        </p:spPr>
        <p:txBody>
          <a:bodyPr r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6094413" y="1268413"/>
            <a:ext cx="5578609" cy="4835524"/>
          </a:xfrm>
        </p:spPr>
        <p:txBody>
          <a:bodyPr l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4F87DBA-A270-4E78-A74B-AD5398E42E39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805" y="260351"/>
            <a:ext cx="8890858" cy="504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885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507468" y="1268413"/>
            <a:ext cx="3724349" cy="4835524"/>
          </a:xfrm>
        </p:spPr>
        <p:txBody>
          <a:bodyPr r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4240154" y="1268413"/>
            <a:ext cx="3713770" cy="4835524"/>
          </a:xfrm>
        </p:spPr>
        <p:txBody>
          <a:bodyPr lIns="72000" t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A157387-A6F6-4765-975D-BEA37513418A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22" hasCustomPrompt="1"/>
          </p:nvPr>
        </p:nvSpPr>
        <p:spPr>
          <a:xfrm>
            <a:off x="7965588" y="1268413"/>
            <a:ext cx="3718543" cy="4835524"/>
          </a:xfrm>
        </p:spPr>
        <p:txBody>
          <a:bodyPr l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805" y="260351"/>
            <a:ext cx="8890858" cy="504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657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, Picture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A52F8A-DE5F-43B9-B87A-C963F54F94D7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6094412" y="1268413"/>
            <a:ext cx="5578609" cy="4835524"/>
          </a:xfrm>
        </p:spPr>
        <p:txBody>
          <a:bodyPr lIns="21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49128" indent="-182508"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5805" y="260351"/>
            <a:ext cx="8890858" cy="504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20" hasCustomPrompt="1"/>
          </p:nvPr>
        </p:nvSpPr>
        <p:spPr>
          <a:xfrm>
            <a:off x="507868" y="1268414"/>
            <a:ext cx="5586545" cy="48355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Please Upload New Picture</a:t>
            </a:r>
          </a:p>
        </p:txBody>
      </p:sp>
    </p:spTree>
    <p:extLst>
      <p:ext uri="{BB962C8B-B14F-4D97-AF65-F5344CB8AC3E}">
        <p14:creationId xmlns:p14="http://schemas.microsoft.com/office/powerpoint/2010/main" val="4156349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, One Column and fre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A9DE64-22C0-44E1-AF33-F41541607934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5805" y="260351"/>
            <a:ext cx="8890858" cy="504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515805" y="1268413"/>
            <a:ext cx="5578608" cy="4835524"/>
          </a:xfrm>
        </p:spPr>
        <p:txBody>
          <a:bodyPr lIns="0" rIns="21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49128" indent="-182508">
              <a:defRPr/>
            </a:lvl5pPr>
            <a:lvl8pPr>
              <a:buSzPct val="100000"/>
              <a:defRPr/>
            </a:lvl8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159226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955162B4-304F-5841-8C1A-37D23DCFC9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5509" y="1626375"/>
            <a:ext cx="11400660" cy="4664076"/>
          </a:xfrm>
          <a:prstGeom prst="rect">
            <a:avLst/>
          </a:prstGeom>
        </p:spPr>
        <p:txBody>
          <a:bodyPr/>
          <a:lstStyle>
            <a:lvl1pPr marL="274201" indent="-274201">
              <a:defRPr/>
            </a:lvl1pPr>
            <a:lvl2pPr marL="576072" indent="-274320">
              <a:defRPr/>
            </a:lvl2pPr>
            <a:lvl3pPr marL="868680" indent="-274320">
              <a:defRPr/>
            </a:lvl3pPr>
            <a:lvl4pPr marL="1143000" indent="-274320">
              <a:defRPr/>
            </a:lvl4pPr>
            <a:lvl5pPr marL="1435608" indent="-2743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98AAA9D-2041-3B4F-8508-758963B7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09" y="96296"/>
            <a:ext cx="11400661" cy="1489280"/>
          </a:xfrm>
          <a:prstGeom prst="rect">
            <a:avLst/>
          </a:prstGeom>
        </p:spPr>
        <p:txBody>
          <a:bodyPr vert="horz" lIns="121888" tIns="60944" rIns="121888" bIns="60944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A6C8C-5670-1242-B987-55F42BAD9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514" y="6479339"/>
            <a:ext cx="3859795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67FA37-0073-AF47-8F1C-C046BC1C2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72" y="6455581"/>
            <a:ext cx="386650" cy="364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A82-C1C2-924B-B843-6C0FB13ED72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1FA29F-D3D1-B743-BF1F-4F74E9BFBE96}"/>
              </a:ext>
            </a:extLst>
          </p:cNvPr>
          <p:cNvGrpSpPr/>
          <p:nvPr userDrawn="1"/>
        </p:nvGrpSpPr>
        <p:grpSpPr>
          <a:xfrm>
            <a:off x="3984798" y="6596323"/>
            <a:ext cx="3594287" cy="261677"/>
            <a:chOff x="3984798" y="6596323"/>
            <a:chExt cx="3594287" cy="2616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D98CAA-53AB-CA40-BB99-AC8568C9C965}"/>
                </a:ext>
              </a:extLst>
            </p:cNvPr>
            <p:cNvSpPr txBox="1"/>
            <p:nvPr userDrawn="1"/>
          </p:nvSpPr>
          <p:spPr>
            <a:xfrm>
              <a:off x="3984798" y="6596323"/>
              <a:ext cx="359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493471D4-F779-B244-9C40-C480DA421F1D}" type="datetime3">
                <a:rPr lang="en-US" sz="1000" smtClean="0">
                  <a:solidFill>
                    <a:schemeClr val="bg1">
                      <a:lumMod val="65000"/>
                    </a:schemeClr>
                  </a:solidFill>
                </a:rPr>
                <a:t>1 June 2022</a:t>
              </a:fld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 Microchip Technology Inc. and its subsidiaries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5653C1-7F81-CF47-B063-A8C4BC3DF144}"/>
                </a:ext>
              </a:extLst>
            </p:cNvPr>
            <p:cNvSpPr/>
            <p:nvPr userDrawn="1"/>
          </p:nvSpPr>
          <p:spPr>
            <a:xfrm>
              <a:off x="4070555" y="6611779"/>
              <a:ext cx="747251" cy="230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3EB453-955B-B940-9782-A882942161A9}"/>
                </a:ext>
              </a:extLst>
            </p:cNvPr>
            <p:cNvSpPr txBox="1"/>
            <p:nvPr userDrawn="1"/>
          </p:nvSpPr>
          <p:spPr>
            <a:xfrm>
              <a:off x="4611329" y="6611779"/>
              <a:ext cx="2847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9715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C064618-5DF2-49C9-B488-F4753034CDFB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Inhaltsplatzhalter 5"/>
          <p:cNvSpPr>
            <a:spLocks noGrp="1"/>
          </p:cNvSpPr>
          <p:nvPr>
            <p:ph sz="quarter" idx="22" hasCustomPrompt="1"/>
          </p:nvPr>
        </p:nvSpPr>
        <p:spPr>
          <a:xfrm>
            <a:off x="515804" y="1268414"/>
            <a:ext cx="11157217" cy="4835525"/>
          </a:xfrm>
        </p:spPr>
        <p:txBody>
          <a:bodyPr/>
          <a:lstStyle>
            <a:lvl1pPr marL="399930" indent="-399930">
              <a:buFont typeface="+mj-lt"/>
              <a:buAutoNum type="arabicPeriod"/>
              <a:defRPr sz="2199" b="0" i="0">
                <a:solidFill>
                  <a:schemeClr val="tx1"/>
                </a:solidFill>
              </a:defRPr>
            </a:lvl1pPr>
            <a:lvl2pPr marL="418974" indent="0">
              <a:defRPr/>
            </a:lvl2pPr>
            <a:lvl3pPr marL="609417" indent="-182508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5805" y="260350"/>
            <a:ext cx="8890858" cy="5048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List Title</a:t>
            </a:r>
          </a:p>
        </p:txBody>
      </p:sp>
    </p:spTree>
    <p:extLst>
      <p:ext uri="{BB962C8B-B14F-4D97-AF65-F5344CB8AC3E}">
        <p14:creationId xmlns:p14="http://schemas.microsoft.com/office/powerpoint/2010/main" val="707149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951B99A-1342-4058-8A5A-DE29EE5AA648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7803" y="765176"/>
            <a:ext cx="11165220" cy="503238"/>
          </a:xfrm>
        </p:spPr>
        <p:txBody>
          <a:bodyPr lIns="0" anchor="ctr"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lang="en-US" sz="2399" kern="800" spc="-13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8804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noProof="0" dirty="0"/>
              <a:t>Click here to edit subtitle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5805" y="260351"/>
            <a:ext cx="8890858" cy="5048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73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8A32720-801C-4881-BA7D-AE0697A1F680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5805" y="260351"/>
            <a:ext cx="8890858" cy="5048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13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7336DFC-75A2-4089-8B72-17280CF98163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TTTech Confidential and Proprietary Information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1748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FFAD5-076D-47B4-80F7-598F63A1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9FA-90D9-4556-9010-C404237E57BA}" type="datetime4">
              <a:rPr lang="en-US" smtClean="0"/>
              <a:t>June 1, 2022</a:t>
            </a:fld>
            <a:endParaRPr lang="en-US" dirty="0"/>
          </a:p>
        </p:txBody>
      </p:sp>
      <p:graphicFrame>
        <p:nvGraphicFramePr>
          <p:cNvPr id="12" name="Tabelle 6">
            <a:extLst>
              <a:ext uri="{FF2B5EF4-FFF2-40B4-BE49-F238E27FC236}">
                <a16:creationId xmlns:a16="http://schemas.microsoft.com/office/drawing/2014/main" id="{43CF9002-571C-4CF6-8BD5-D0BA4B22ED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82283286"/>
              </p:ext>
            </p:extLst>
          </p:nvPr>
        </p:nvGraphicFramePr>
        <p:xfrm>
          <a:off x="660163" y="3945085"/>
          <a:ext cx="11157222" cy="25196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8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9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913">
                <a:tc>
                  <a:txBody>
                    <a:bodyPr/>
                    <a:lstStyle/>
                    <a:p>
                      <a:r>
                        <a:rPr lang="en-US" sz="1200" dirty="0"/>
                        <a:t>Vienna, Austria (Headquarters)</a:t>
                      </a:r>
                    </a:p>
                  </a:txBody>
                  <a:tcPr marL="179953" marR="179953" marT="1800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USA</a:t>
                      </a:r>
                    </a:p>
                  </a:txBody>
                  <a:tcPr marL="179953" marR="179953" marT="180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Japan</a:t>
                      </a:r>
                    </a:p>
                  </a:txBody>
                  <a:tcPr marL="179953" marR="179953" marT="180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China</a:t>
                      </a:r>
                    </a:p>
                  </a:txBody>
                  <a:tcPr marL="179953" marR="179953" marT="180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348">
                <a:tc>
                  <a:txBody>
                    <a:bodyPr/>
                    <a:lstStyle/>
                    <a:p>
                      <a:r>
                        <a:rPr lang="en-US" sz="1200" dirty="0"/>
                        <a:t>Phone +43 1 585 34 34-0</a:t>
                      </a:r>
                    </a:p>
                    <a:p>
                      <a:r>
                        <a:rPr lang="en-US" sz="1200" dirty="0"/>
                        <a:t>office@tttech.com</a:t>
                      </a:r>
                    </a:p>
                    <a:p>
                      <a:endParaRPr lang="en-US" sz="1200" dirty="0"/>
                    </a:p>
                  </a:txBody>
                  <a:tcPr marL="179953" marR="179953" marT="18000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Phone +1 978 933 7979</a:t>
                      </a:r>
                    </a:p>
                    <a:p>
                      <a:r>
                        <a:rPr lang="en-US" sz="1200" dirty="0"/>
                        <a:t>usa@tttech.com</a:t>
                      </a:r>
                    </a:p>
                    <a:p>
                      <a:endParaRPr lang="en-US" sz="1200" dirty="0"/>
                    </a:p>
                  </a:txBody>
                  <a:tcPr marL="179953" marR="179953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Phone +81 52 485 5898</a:t>
                      </a:r>
                    </a:p>
                    <a:p>
                      <a:r>
                        <a:rPr lang="en-US" sz="1200" dirty="0"/>
                        <a:t>office@tttech.jp</a:t>
                      </a:r>
                    </a:p>
                    <a:p>
                      <a:endParaRPr lang="en-US" sz="1200" dirty="0"/>
                    </a:p>
                  </a:txBody>
                  <a:tcPr marL="179953" marR="179953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Phone +86 21 5015 2925-0</a:t>
                      </a:r>
                    </a:p>
                    <a:p>
                      <a:r>
                        <a:rPr lang="en-US" sz="1200" dirty="0"/>
                        <a:t>china@tttech.com</a:t>
                      </a:r>
                    </a:p>
                    <a:p>
                      <a:endParaRPr lang="en-US" sz="1200" dirty="0"/>
                    </a:p>
                  </a:txBody>
                  <a:tcPr marL="179953" marR="179953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348">
                <a:tc>
                  <a:txBody>
                    <a:bodyPr/>
                    <a:lstStyle/>
                    <a:p>
                      <a:r>
                        <a:rPr lang="en-US" sz="1200" dirty="0"/>
                        <a:t>www.tttech.com</a:t>
                      </a:r>
                    </a:p>
                  </a:txBody>
                  <a:tcPr marL="179953" marR="179953" marT="18000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79953" marR="179953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79953" marR="179953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79953" marR="179953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1">
            <a:extLst>
              <a:ext uri="{FF2B5EF4-FFF2-40B4-BE49-F238E27FC236}">
                <a16:creationId xmlns:a16="http://schemas.microsoft.com/office/drawing/2014/main" id="{696852AB-9B15-4287-BA61-9B4FD4C0F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607" y="2069232"/>
            <a:ext cx="3948333" cy="1080120"/>
          </a:xfrm>
          <a:prstGeom prst="rect">
            <a:avLst/>
          </a:prstGeom>
        </p:spPr>
      </p:pic>
      <p:sp>
        <p:nvSpPr>
          <p:cNvPr id="14" name="Rechteck 9">
            <a:extLst>
              <a:ext uri="{FF2B5EF4-FFF2-40B4-BE49-F238E27FC236}">
                <a16:creationId xmlns:a16="http://schemas.microsoft.com/office/drawing/2014/main" id="{F83AF419-7B5B-4CF8-A82E-890DC08AC3AB}"/>
              </a:ext>
            </a:extLst>
          </p:cNvPr>
          <p:cNvSpPr/>
          <p:nvPr userDrawn="1"/>
        </p:nvSpPr>
        <p:spPr>
          <a:xfrm>
            <a:off x="10062203" y="197024"/>
            <a:ext cx="1943710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3E0094F1-C29C-4103-8C47-61381624D5D0}"/>
              </a:ext>
            </a:extLst>
          </p:cNvPr>
          <p:cNvSpPr txBox="1">
            <a:spLocks/>
          </p:cNvSpPr>
          <p:nvPr userDrawn="1"/>
        </p:nvSpPr>
        <p:spPr>
          <a:xfrm>
            <a:off x="4006724" y="6452989"/>
            <a:ext cx="7658300" cy="1510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700"/>
              </a:spcAft>
            </a:pPr>
            <a:r>
              <a:rPr lang="en-US" altLang="de-DE" sz="800" dirty="0">
                <a:solidFill>
                  <a:schemeClr val="bg1">
                    <a:lumMod val="50000"/>
                  </a:schemeClr>
                </a:solidFill>
              </a:rPr>
              <a:t>Copyright © TTTech </a:t>
            </a:r>
            <a:r>
              <a:rPr lang="en-US" altLang="de-DE" sz="800" dirty="0" err="1">
                <a:solidFill>
                  <a:schemeClr val="bg1">
                    <a:lumMod val="50000"/>
                  </a:schemeClr>
                </a:solidFill>
              </a:rPr>
              <a:t>Computertechnik</a:t>
            </a:r>
            <a:r>
              <a:rPr lang="en-US" altLang="de-DE" sz="800" dirty="0">
                <a:solidFill>
                  <a:schemeClr val="bg1">
                    <a:lumMod val="50000"/>
                  </a:schemeClr>
                </a:solidFill>
              </a:rPr>
              <a:t> AG.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86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JOBS\19_DMCGROUP\PP_AKTUELL_2014\RES\16zu9_Grid_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23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JOBS\19_DMCGROUP\PP_AKTUELL_2014\RES\16zu9_Grid_PNG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23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61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1453FF66-D302-4E95-BB45-5360D8D4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4066" y="6074740"/>
            <a:ext cx="8890859" cy="247650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TTTech Computertechnik AG internal</a:t>
            </a:r>
            <a:endParaRPr lang="en-GB" dirty="0"/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CE50A651-D8FF-48CF-BE4A-2F33BB57E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2530" y="1731408"/>
            <a:ext cx="6362394" cy="9003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680DAD9-7C65-43F1-91CA-47C0264FC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4413" y="3503360"/>
            <a:ext cx="5570512" cy="608013"/>
          </a:xfrm>
        </p:spPr>
        <p:txBody>
          <a:bodyPr anchor="b"/>
          <a:lstStyle>
            <a:lvl1pPr algn="r">
              <a:buNone/>
              <a:defRPr sz="23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FFEFCDEA-9E4D-415E-873E-28202FE3D4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4217895"/>
            <a:ext cx="5570512" cy="304007"/>
          </a:xfrm>
        </p:spPr>
        <p:txBody>
          <a:bodyPr/>
          <a:lstStyle>
            <a:lvl1pPr algn="r">
              <a:buNone/>
              <a:defRPr sz="17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kern="0" spc="0" dirty="0">
                <a:solidFill>
                  <a:schemeClr val="bg1"/>
                </a:solidFill>
              </a:rPr>
              <a:t>Department / Author </a:t>
            </a:r>
          </a:p>
        </p:txBody>
      </p:sp>
    </p:spTree>
    <p:extLst>
      <p:ext uri="{BB962C8B-B14F-4D97-AF65-F5344CB8AC3E}">
        <p14:creationId xmlns:p14="http://schemas.microsoft.com/office/powerpoint/2010/main" val="27029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1453FF66-D302-4E95-BB45-5360D8D4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214" y="6074740"/>
            <a:ext cx="8890859" cy="24765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en-GB" dirty="0"/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CE50A651-D8FF-48CF-BE4A-2F33BB57E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215" y="1731408"/>
            <a:ext cx="5815080" cy="90035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680DAD9-7C65-43F1-91CA-47C0264FC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1214" y="3503360"/>
            <a:ext cx="5023199" cy="608013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9" name="Textplatzhalter 29">
            <a:extLst>
              <a:ext uri="{FF2B5EF4-FFF2-40B4-BE49-F238E27FC236}">
                <a16:creationId xmlns:a16="http://schemas.microsoft.com/office/drawing/2014/main" id="{4335D837-5916-4C06-94F5-E390E101D8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214" y="4217895"/>
            <a:ext cx="5023199" cy="304007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GB" kern="0" spc="0" noProof="0" dirty="0">
                <a:solidFill>
                  <a:schemeClr val="bg1"/>
                </a:solidFill>
              </a:defRPr>
            </a:lvl1pPr>
          </a:lstStyle>
          <a:p>
            <a:pPr marL="285664" lvl="0" indent="-285664"/>
            <a:r>
              <a:rPr lang="en-GB" noProof="0" dirty="0"/>
              <a:t>Department / Author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010637-18CF-4C7E-A32D-628227FDDC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5E3F4F-ACFE-4A07-8B17-B8440324C27F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2D07EE-71FA-4A94-80F0-0E977F772B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9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1453FF66-D302-4E95-BB45-5360D8D4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4066" y="6074740"/>
            <a:ext cx="8890859" cy="247650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en-GB" dirty="0"/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CE50A651-D8FF-48CF-BE4A-2F33BB57E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2530" y="1731408"/>
            <a:ext cx="6362394" cy="900350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680DAD9-7C65-43F1-91CA-47C0264FC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1726" y="3503360"/>
            <a:ext cx="5023199" cy="608013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6" name="Textplatzhalter 29">
            <a:extLst>
              <a:ext uri="{FF2B5EF4-FFF2-40B4-BE49-F238E27FC236}">
                <a16:creationId xmlns:a16="http://schemas.microsoft.com/office/drawing/2014/main" id="{9781ED1F-4E5A-4BB4-BF5E-29A82EA89E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1726" y="4217895"/>
            <a:ext cx="5023199" cy="304007"/>
          </a:xfrm>
        </p:spPr>
        <p:txBody>
          <a:bodyPr vert="horz" lIns="0" tIns="0" rIns="0" bIns="0" rtlCol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lang="en-GB" kern="0" spc="0" noProof="0" dirty="0">
                <a:solidFill>
                  <a:schemeClr val="bg1"/>
                </a:solidFill>
              </a:defRPr>
            </a:lvl1pPr>
          </a:lstStyle>
          <a:p>
            <a:pPr marL="285664" lvl="0" indent="-285664"/>
            <a:r>
              <a:rPr lang="en-GB" noProof="0" dirty="0"/>
              <a:t>Department / Author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420705-3E8F-4ED9-8EC6-FD08CF1B9C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ABC479-9DC1-46A8-977A-5D9CCCB69FAF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FC2C362-8D06-481F-8D47-7FA5A5AA40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7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2479" y="893956"/>
            <a:ext cx="2480420" cy="711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BF849D6F-90E0-41E7-9A6F-99A7E44E6B03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9C067199-EAAF-4605-B6F7-27247A3E8C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19629" y="1746816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01</a:t>
            </a:r>
            <a:endParaRPr lang="de-AT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5BA00666-63AD-4C5F-A309-B93A1B534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9629" y="2748414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02</a:t>
            </a:r>
            <a:endParaRPr lang="de-AT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CD0D97BB-B307-46F4-BD2E-5BE61A8AD1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19629" y="3750012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03</a:t>
            </a:r>
            <a:endParaRPr lang="de-AT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794FE4C8-E6CC-4AA5-96A6-1A03F5F5CC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19629" y="4751610"/>
            <a:ext cx="872848" cy="935038"/>
          </a:xfrm>
        </p:spPr>
        <p:txBody>
          <a:bodyPr wrap="square" anchor="b"/>
          <a:lstStyle>
            <a:lvl1pPr marL="0" indent="0">
              <a:buFont typeface="Arial" panose="020B0604020202020204" pitchFamily="34" charset="0"/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04</a:t>
            </a:r>
            <a:endParaRPr lang="de-AT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A5515DC5-30C2-4755-9760-AC37F3BBAB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58149" y="1745573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05</a:t>
            </a:r>
            <a:endParaRPr lang="de-AT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D8F410FB-7B3E-4E2B-84E8-BEC8A85143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58149" y="2747171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06</a:t>
            </a:r>
            <a:endParaRPr lang="de-AT" dirty="0"/>
          </a:p>
        </p:txBody>
      </p:sp>
      <p:sp>
        <p:nvSpPr>
          <p:cNvPr id="58" name="Textplatzhalter 51">
            <a:extLst>
              <a:ext uri="{FF2B5EF4-FFF2-40B4-BE49-F238E27FC236}">
                <a16:creationId xmlns:a16="http://schemas.microsoft.com/office/drawing/2014/main" id="{9EF6739A-0255-4634-AEF3-60378C841E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58149" y="3748769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07</a:t>
            </a:r>
            <a:endParaRPr lang="de-AT" dirty="0"/>
          </a:p>
        </p:txBody>
      </p:sp>
      <p:sp>
        <p:nvSpPr>
          <p:cNvPr id="59" name="Textplatzhalter 51">
            <a:extLst>
              <a:ext uri="{FF2B5EF4-FFF2-40B4-BE49-F238E27FC236}">
                <a16:creationId xmlns:a16="http://schemas.microsoft.com/office/drawing/2014/main" id="{B023468B-3550-472B-AD93-6DCD4583B92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58149" y="4750367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08</a:t>
            </a:r>
            <a:endParaRPr lang="de-AT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437ADC80-9322-4999-A2F7-8842712977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69187" y="2072757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6" name="Textplatzhalter 64">
            <a:extLst>
              <a:ext uri="{FF2B5EF4-FFF2-40B4-BE49-F238E27FC236}">
                <a16:creationId xmlns:a16="http://schemas.microsoft.com/office/drawing/2014/main" id="{A5F07635-AE1B-423A-B02D-2C4AE3BBA7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69187" y="3073406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7" name="Textplatzhalter 64">
            <a:extLst>
              <a:ext uri="{FF2B5EF4-FFF2-40B4-BE49-F238E27FC236}">
                <a16:creationId xmlns:a16="http://schemas.microsoft.com/office/drawing/2014/main" id="{5C2FB578-04FA-4BB8-B74E-68C8CD83B0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9187" y="4074055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8" name="Textplatzhalter 64">
            <a:extLst>
              <a:ext uri="{FF2B5EF4-FFF2-40B4-BE49-F238E27FC236}">
                <a16:creationId xmlns:a16="http://schemas.microsoft.com/office/drawing/2014/main" id="{8634634D-F41B-4C38-B21C-12825DD75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69187" y="5074705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9" name="Textplatzhalter 64">
            <a:extLst>
              <a:ext uri="{FF2B5EF4-FFF2-40B4-BE49-F238E27FC236}">
                <a16:creationId xmlns:a16="http://schemas.microsoft.com/office/drawing/2014/main" id="{615F41A5-C82B-45DE-B354-7D68A5B5EF9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01511" y="2075680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70" name="Textplatzhalter 64">
            <a:extLst>
              <a:ext uri="{FF2B5EF4-FFF2-40B4-BE49-F238E27FC236}">
                <a16:creationId xmlns:a16="http://schemas.microsoft.com/office/drawing/2014/main" id="{DAFE4E96-474E-4E00-8326-B44E32F3AC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1511" y="3076329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71" name="Textplatzhalter 64">
            <a:extLst>
              <a:ext uri="{FF2B5EF4-FFF2-40B4-BE49-F238E27FC236}">
                <a16:creationId xmlns:a16="http://schemas.microsoft.com/office/drawing/2014/main" id="{88038D7C-790F-4B8E-9D48-89BC4EFD25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1511" y="4076978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72" name="Textplatzhalter 64">
            <a:extLst>
              <a:ext uri="{FF2B5EF4-FFF2-40B4-BE49-F238E27FC236}">
                <a16:creationId xmlns:a16="http://schemas.microsoft.com/office/drawing/2014/main" id="{CDC73B83-E3D7-4489-B77F-224D2195BF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01511" y="5077628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pic>
        <p:nvPicPr>
          <p:cNvPr id="60" name="Graphic 8">
            <a:extLst>
              <a:ext uri="{FF2B5EF4-FFF2-40B4-BE49-F238E27FC236}">
                <a16:creationId xmlns:a16="http://schemas.microsoft.com/office/drawing/2014/main" id="{FB6B9219-A332-4FD4-8854-17AB96F91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465DC63-7299-4404-AF82-F89207901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46FFF3-EBFE-45FF-9F3D-0C8E0D1DEFB3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8780FF-6F89-4B9F-B492-FA345F971E2F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52BBC6-8E57-43B8-B115-071B656C40D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1815FC-A1E6-49FC-B25A-DDA36F8D381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1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14ABC63-0F02-3D4C-B5A8-224D9EF0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09" y="96297"/>
            <a:ext cx="11400661" cy="777240"/>
          </a:xfr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EFF8C43-59A6-4644-B04E-6AE187BD55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5509" y="929269"/>
            <a:ext cx="5505846" cy="5374679"/>
          </a:xfrm>
          <a:prstGeom prst="rect">
            <a:avLst/>
          </a:prstGeom>
        </p:spPr>
        <p:txBody>
          <a:bodyPr/>
          <a:lstStyle>
            <a:lvl1pPr marL="274201" indent="-274201">
              <a:defRPr/>
            </a:lvl1pPr>
            <a:lvl2pPr marL="576072" indent="-274320">
              <a:defRPr/>
            </a:lvl2pPr>
            <a:lvl3pPr marL="868680" indent="-274320">
              <a:defRPr/>
            </a:lvl3pPr>
            <a:lvl4pPr marL="1143000" indent="-274320">
              <a:defRPr/>
            </a:lvl4pPr>
            <a:lvl5pPr marL="1435608" indent="-2743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69F5C3FF-72D2-604B-A6AF-63E081CA68F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0324" y="929270"/>
            <a:ext cx="5505846" cy="5374678"/>
          </a:xfrm>
          <a:prstGeom prst="rect">
            <a:avLst/>
          </a:prstGeom>
        </p:spPr>
        <p:txBody>
          <a:bodyPr/>
          <a:lstStyle>
            <a:lvl1pPr marL="274201" indent="-274201">
              <a:defRPr/>
            </a:lvl1pPr>
            <a:lvl2pPr marL="576072" indent="-274320">
              <a:defRPr/>
            </a:lvl2pPr>
            <a:lvl3pPr marL="868680" indent="-274320">
              <a:defRPr/>
            </a:lvl3pPr>
            <a:lvl4pPr marL="1143000" indent="-274320">
              <a:defRPr/>
            </a:lvl4pPr>
            <a:lvl5pPr marL="1435608" indent="-2743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72A14E-E83F-9541-B766-352B85366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514" y="6479339"/>
            <a:ext cx="3859795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8986A39-4957-2843-AFDE-E6160A6C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72" y="6455581"/>
            <a:ext cx="386650" cy="364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A82-C1C2-924B-B843-6C0FB13ED72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2C2564-89A5-B045-B11D-EC2B6C4EF263}"/>
              </a:ext>
            </a:extLst>
          </p:cNvPr>
          <p:cNvGrpSpPr/>
          <p:nvPr userDrawn="1"/>
        </p:nvGrpSpPr>
        <p:grpSpPr>
          <a:xfrm>
            <a:off x="3984798" y="6596323"/>
            <a:ext cx="3594287" cy="261677"/>
            <a:chOff x="3984798" y="6596323"/>
            <a:chExt cx="3594287" cy="2616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6810D8-1F1D-2E44-98D2-9655BDEBA9A9}"/>
                </a:ext>
              </a:extLst>
            </p:cNvPr>
            <p:cNvSpPr txBox="1"/>
            <p:nvPr userDrawn="1"/>
          </p:nvSpPr>
          <p:spPr>
            <a:xfrm>
              <a:off x="3984798" y="6596323"/>
              <a:ext cx="359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D5B9D91C-B319-6740-B041-91E92A828C26}" type="datetime3">
                <a:rPr lang="en-US" sz="1000" smtClean="0">
                  <a:solidFill>
                    <a:schemeClr val="bg1">
                      <a:lumMod val="65000"/>
                    </a:schemeClr>
                  </a:solidFill>
                </a:rPr>
                <a:t>1 June 2022</a:t>
              </a:fld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 Microchip Technology Inc. and its subsidiaries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D45905-001C-3245-A3FD-ABDBA73B7BBC}"/>
                </a:ext>
              </a:extLst>
            </p:cNvPr>
            <p:cNvSpPr/>
            <p:nvPr userDrawn="1"/>
          </p:nvSpPr>
          <p:spPr>
            <a:xfrm>
              <a:off x="4070555" y="6611779"/>
              <a:ext cx="747251" cy="230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045E37-2F57-AB4C-8037-7C0BF70F4E15}"/>
                </a:ext>
              </a:extLst>
            </p:cNvPr>
            <p:cNvSpPr txBox="1"/>
            <p:nvPr userDrawn="1"/>
          </p:nvSpPr>
          <p:spPr>
            <a:xfrm>
              <a:off x="4611329" y="6611779"/>
              <a:ext cx="2847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26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11157218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367C71-9BFB-4A8E-BEF2-46E8B1F7AB53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1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EF1055-C787-4530-B4E0-5B7F1AEA1A2F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5156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50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E362F1-7C90-4215-A9A6-F73D818F611F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4859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3912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941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12C496-BBE1-4F31-9A14-EC8DF7A3DDE6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5851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122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0E2AAF5C-A7FB-4722-B098-84E0740ACE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43938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52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C8E2AA-FFCD-46DF-88EB-1D1819A31781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11157218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6258A-8067-4886-A6B6-D49D85C7DC8A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A3BD888-841E-4FC7-9C48-4572D0778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03F74D-FB71-494F-A15B-BF2E7CB0E3B4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5156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FD5E04-A057-4B94-A524-EB3DADCE9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6E5FA6-768C-49ED-B781-5AF20494BB1C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4859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3912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F9DA6EA-9330-4A45-9644-DABAC7087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BD1CF-94D4-4359-A7EF-5DF1E3B54E41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5851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122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0E2AAF5C-A7FB-4722-B098-84E0740ACE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43938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768D075-8DD8-442C-BEA6-EDF20D9AD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6CBCA6-85E9-4647-BD90-5033D467A6E4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5BFDC92-8193-40CD-A26F-2DC80FAFB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14ABC63-0F02-3D4C-B5A8-224D9EF0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09" y="96297"/>
            <a:ext cx="11400661" cy="777240"/>
          </a:xfrm>
        </p:spPr>
        <p:txBody>
          <a:bodyPr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F0C5114-81F0-6D40-9DA2-1EA66CC7C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03" y="831986"/>
            <a:ext cx="11400661" cy="4286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>
                <a:solidFill>
                  <a:srgbClr val="1D9CE4"/>
                </a:solidFill>
              </a:defRPr>
            </a:lvl1pPr>
          </a:lstStyle>
          <a:p>
            <a:pPr lvl="0"/>
            <a:r>
              <a:rPr lang="en-US" b="1" kern="0">
                <a:solidFill>
                  <a:srgbClr val="45A8C4"/>
                </a:solidFill>
                <a:latin typeface="+mn-lt"/>
                <a:cs typeface="Calibri"/>
              </a:rPr>
              <a:t>Subtitle</a:t>
            </a:r>
            <a:endParaRPr lang="en-US"/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4354C555-752C-5946-99B7-1752C8A6C9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2454" y="1408545"/>
            <a:ext cx="5505846" cy="4907794"/>
          </a:xfrm>
          <a:prstGeom prst="rect">
            <a:avLst/>
          </a:prstGeom>
        </p:spPr>
        <p:txBody>
          <a:bodyPr/>
          <a:lstStyle>
            <a:lvl1pPr marL="274201" indent="-274201">
              <a:defRPr/>
            </a:lvl1pPr>
            <a:lvl2pPr marL="576072" indent="-274320">
              <a:defRPr/>
            </a:lvl2pPr>
            <a:lvl3pPr marL="868680" indent="-274320">
              <a:defRPr/>
            </a:lvl3pPr>
            <a:lvl4pPr marL="1143000" indent="-274320">
              <a:defRPr/>
            </a:lvl4pPr>
            <a:lvl5pPr marL="1435608" indent="-2743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B1B5C683-E8CE-5447-B10F-1FA96B9838C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0324" y="1408546"/>
            <a:ext cx="5505846" cy="4907794"/>
          </a:xfrm>
          <a:prstGeom prst="rect">
            <a:avLst/>
          </a:prstGeom>
        </p:spPr>
        <p:txBody>
          <a:bodyPr/>
          <a:lstStyle>
            <a:lvl1pPr marL="274201" indent="-274201">
              <a:defRPr/>
            </a:lvl1pPr>
            <a:lvl2pPr marL="576072" indent="-274320">
              <a:defRPr/>
            </a:lvl2pPr>
            <a:lvl3pPr marL="868680" indent="-274320">
              <a:defRPr/>
            </a:lvl3pPr>
            <a:lvl4pPr marL="1143000" indent="-274320">
              <a:defRPr/>
            </a:lvl4pPr>
            <a:lvl5pPr marL="1435608" indent="-2743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F735E5-BB03-E141-8FE5-6E137A04C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514" y="6479339"/>
            <a:ext cx="3859795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D0980E6-4C36-ED4A-BBAC-FCB3FD474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72" y="6455581"/>
            <a:ext cx="386650" cy="364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A82-C1C2-924B-B843-6C0FB13ED72E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E4F5BD-A8B2-8A43-8F9D-27796637426D}"/>
              </a:ext>
            </a:extLst>
          </p:cNvPr>
          <p:cNvGrpSpPr/>
          <p:nvPr userDrawn="1"/>
        </p:nvGrpSpPr>
        <p:grpSpPr>
          <a:xfrm>
            <a:off x="3984798" y="6596323"/>
            <a:ext cx="3594287" cy="261677"/>
            <a:chOff x="3984798" y="6596323"/>
            <a:chExt cx="3594287" cy="2616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AB45CE-9A16-9D42-B335-40FCBA3C7672}"/>
                </a:ext>
              </a:extLst>
            </p:cNvPr>
            <p:cNvSpPr txBox="1"/>
            <p:nvPr userDrawn="1"/>
          </p:nvSpPr>
          <p:spPr>
            <a:xfrm>
              <a:off x="3984798" y="6596323"/>
              <a:ext cx="359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DA8F7AB5-BFE5-D543-9ED3-50EAB714655D}" type="datetime3">
                <a:rPr lang="en-US" sz="1000" smtClean="0">
                  <a:solidFill>
                    <a:schemeClr val="bg1">
                      <a:lumMod val="65000"/>
                    </a:schemeClr>
                  </a:solidFill>
                </a:rPr>
                <a:t>1 June 2022</a:t>
              </a:fld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 Microchip Technology Inc. and its subsidiaries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272549-DB7B-3E4B-A9DF-413990017250}"/>
                </a:ext>
              </a:extLst>
            </p:cNvPr>
            <p:cNvSpPr/>
            <p:nvPr userDrawn="1"/>
          </p:nvSpPr>
          <p:spPr>
            <a:xfrm>
              <a:off x="4070555" y="6611779"/>
              <a:ext cx="747251" cy="230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593CC7-18E5-1E4B-B493-BCCB1352C41B}"/>
                </a:ext>
              </a:extLst>
            </p:cNvPr>
            <p:cNvSpPr txBox="1"/>
            <p:nvPr userDrawn="1"/>
          </p:nvSpPr>
          <p:spPr>
            <a:xfrm>
              <a:off x="4611329" y="6611779"/>
              <a:ext cx="2847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959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396181-C6D8-40E0-866C-772B968A1151}" type="datetime4">
              <a:rPr lang="en-US" smtClean="0"/>
              <a:t>June 1, 2022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B63854-8F3E-4225-993B-5724DB8021DF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6E2539-BC99-4F4E-A168-929F6D3AF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1CBD290A-B304-46EA-9BFB-E999F63F373C}"/>
              </a:ext>
            </a:extLst>
          </p:cNvPr>
          <p:cNvSpPr/>
          <p:nvPr userDrawn="1"/>
        </p:nvSpPr>
        <p:spPr>
          <a:xfrm>
            <a:off x="1" y="-9525"/>
            <a:ext cx="8772064" cy="6876339"/>
          </a:xfrm>
          <a:custGeom>
            <a:avLst/>
            <a:gdLst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1488331 w 8774349"/>
              <a:gd name="connsiteY4" fmla="*/ 6863639 h 6868645"/>
              <a:gd name="connsiteX5" fmla="*/ 0 w 8774349"/>
              <a:gd name="connsiteY5" fmla="*/ 6863639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0 w 8774349"/>
              <a:gd name="connsiteY4" fmla="*/ 6863639 h 6868645"/>
              <a:gd name="connsiteX5" fmla="*/ 0 w 8774349"/>
              <a:gd name="connsiteY5" fmla="*/ 0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0 w 8774349"/>
              <a:gd name="connsiteY3" fmla="*/ 6863639 h 6868645"/>
              <a:gd name="connsiteX4" fmla="*/ 0 w 8774349"/>
              <a:gd name="connsiteY4" fmla="*/ 0 h 6868645"/>
              <a:gd name="connsiteX0" fmla="*/ 0 w 8774349"/>
              <a:gd name="connsiteY0" fmla="*/ 0 h 6889039"/>
              <a:gd name="connsiteX1" fmla="*/ 8774349 w 8774349"/>
              <a:gd name="connsiteY1" fmla="*/ 5006 h 6889039"/>
              <a:gd name="connsiteX2" fmla="*/ 6959801 w 8774349"/>
              <a:gd name="connsiteY2" fmla="*/ 6868645 h 6889039"/>
              <a:gd name="connsiteX3" fmla="*/ 0 w 8774349"/>
              <a:gd name="connsiteY3" fmla="*/ 6889039 h 6889039"/>
              <a:gd name="connsiteX4" fmla="*/ 0 w 8774349"/>
              <a:gd name="connsiteY4" fmla="*/ 0 h 6889039"/>
              <a:gd name="connsiteX0" fmla="*/ 0 w 8774349"/>
              <a:gd name="connsiteY0" fmla="*/ 0 h 6876339"/>
              <a:gd name="connsiteX1" fmla="*/ 8774349 w 8774349"/>
              <a:gd name="connsiteY1" fmla="*/ 5006 h 6876339"/>
              <a:gd name="connsiteX2" fmla="*/ 6959801 w 8774349"/>
              <a:gd name="connsiteY2" fmla="*/ 6868645 h 6876339"/>
              <a:gd name="connsiteX3" fmla="*/ 0 w 8774349"/>
              <a:gd name="connsiteY3" fmla="*/ 6876339 h 6876339"/>
              <a:gd name="connsiteX4" fmla="*/ 0 w 8774349"/>
              <a:gd name="connsiteY4" fmla="*/ 0 h 68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4349" h="6876339">
                <a:moveTo>
                  <a:pt x="0" y="0"/>
                </a:moveTo>
                <a:lnTo>
                  <a:pt x="8774349" y="5006"/>
                </a:lnTo>
                <a:lnTo>
                  <a:pt x="6959801" y="6868645"/>
                </a:lnTo>
                <a:lnTo>
                  <a:pt x="0" y="687633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7284282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6325266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772064" y="2528901"/>
            <a:ext cx="2900958" cy="357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4A39FE3F-D91C-4C3D-9DB5-9D3CA08E266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26B16-CEBB-46CF-AD9F-82721EB2AB76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9FDD9628-2C1F-4DE6-B252-9FC48500E2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5132842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0EB866FD-0030-4C46-A1B0-7DB0BC6538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9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5">
            <a:extLst>
              <a:ext uri="{FF2B5EF4-FFF2-40B4-BE49-F238E27FC236}">
                <a16:creationId xmlns:a16="http://schemas.microsoft.com/office/drawing/2014/main" id="{0C6F3A9A-05AC-4354-9389-485DCA93864D}"/>
              </a:ext>
            </a:extLst>
          </p:cNvPr>
          <p:cNvSpPr/>
          <p:nvPr userDrawn="1"/>
        </p:nvSpPr>
        <p:spPr>
          <a:xfrm>
            <a:off x="1" y="1"/>
            <a:ext cx="6973812" cy="6863639"/>
          </a:xfrm>
          <a:custGeom>
            <a:avLst/>
            <a:gdLst>
              <a:gd name="connsiteX0" fmla="*/ 0 w 6975629"/>
              <a:gd name="connsiteY0" fmla="*/ 0 h 6863639"/>
              <a:gd name="connsiteX1" fmla="*/ 6975629 w 6975629"/>
              <a:gd name="connsiteY1" fmla="*/ 0 h 6863639"/>
              <a:gd name="connsiteX2" fmla="*/ 5238382 w 6975629"/>
              <a:gd name="connsiteY2" fmla="*/ 6863639 h 6863639"/>
              <a:gd name="connsiteX3" fmla="*/ 0 w 6975629"/>
              <a:gd name="connsiteY3" fmla="*/ 6863639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5629" h="6863639">
                <a:moveTo>
                  <a:pt x="0" y="0"/>
                </a:moveTo>
                <a:lnTo>
                  <a:pt x="6975629" y="0"/>
                </a:lnTo>
                <a:lnTo>
                  <a:pt x="5238382" y="6863639"/>
                </a:lnTo>
                <a:lnTo>
                  <a:pt x="0" y="6863639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5718375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4681808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22291" y="2528901"/>
            <a:ext cx="4750732" cy="357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B4480-3C55-4BA1-93C4-9D4775F26A6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428B5D-B90C-4C0C-AEF5-3521A4769095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1A527C-5E8F-456D-97F8-A800F962AA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3489384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96A733-33F9-42B4-9184-9A9BCBCB0C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5" name="Graphic 8">
            <a:extLst>
              <a:ext uri="{FF2B5EF4-FFF2-40B4-BE49-F238E27FC236}">
                <a16:creationId xmlns:a16="http://schemas.microsoft.com/office/drawing/2014/main" id="{75A51020-B2C2-4FA9-8ED8-24D3ECCF7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54">
            <a:extLst>
              <a:ext uri="{FF2B5EF4-FFF2-40B4-BE49-F238E27FC236}">
                <a16:creationId xmlns:a16="http://schemas.microsoft.com/office/drawing/2014/main" id="{056E0BB7-06E6-4D76-8249-89D45E877744}"/>
              </a:ext>
            </a:extLst>
          </p:cNvPr>
          <p:cNvSpPr/>
          <p:nvPr userDrawn="1"/>
        </p:nvSpPr>
        <p:spPr>
          <a:xfrm>
            <a:off x="1" y="1"/>
            <a:ext cx="5988525" cy="6863639"/>
          </a:xfrm>
          <a:custGeom>
            <a:avLst/>
            <a:gdLst>
              <a:gd name="connsiteX0" fmla="*/ 4252838 w 5990085"/>
              <a:gd name="connsiteY0" fmla="*/ 6863639 h 6863639"/>
              <a:gd name="connsiteX1" fmla="*/ 0 w 5990085"/>
              <a:gd name="connsiteY1" fmla="*/ 6863639 h 6863639"/>
              <a:gd name="connsiteX2" fmla="*/ 0 w 5990085"/>
              <a:gd name="connsiteY2" fmla="*/ 0 h 6863639"/>
              <a:gd name="connsiteX3" fmla="*/ 5990085 w 5990085"/>
              <a:gd name="connsiteY3" fmla="*/ 0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085" h="6863639">
                <a:moveTo>
                  <a:pt x="4252838" y="6863639"/>
                </a:moveTo>
                <a:lnTo>
                  <a:pt x="0" y="6863639"/>
                </a:lnTo>
                <a:lnTo>
                  <a:pt x="0" y="0"/>
                </a:lnTo>
                <a:lnTo>
                  <a:pt x="5990085" y="0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4862041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814872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88525" y="2528901"/>
            <a:ext cx="5684497" cy="357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D97691-C28F-4DB1-B175-15778CE2C0D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5B9770-4CB0-4329-90E6-A6314D211113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422C94-48C8-4A00-8BBF-D0EFF83E56B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29" y="6356351"/>
            <a:ext cx="2622448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5EA9A4-80A2-4965-804F-5A03B67FDB2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2FC54ACC-FDBD-4995-8997-A5B4FB7F6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8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40540BFB-6004-44EE-8379-57A609C26953}"/>
              </a:ext>
            </a:extLst>
          </p:cNvPr>
          <p:cNvSpPr/>
          <p:nvPr userDrawn="1"/>
        </p:nvSpPr>
        <p:spPr>
          <a:xfrm>
            <a:off x="1" y="-9525"/>
            <a:ext cx="8772064" cy="6876339"/>
          </a:xfrm>
          <a:custGeom>
            <a:avLst/>
            <a:gdLst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1488331 w 8774349"/>
              <a:gd name="connsiteY4" fmla="*/ 6863639 h 6868645"/>
              <a:gd name="connsiteX5" fmla="*/ 0 w 8774349"/>
              <a:gd name="connsiteY5" fmla="*/ 6863639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0 w 8774349"/>
              <a:gd name="connsiteY4" fmla="*/ 6863639 h 6868645"/>
              <a:gd name="connsiteX5" fmla="*/ 0 w 8774349"/>
              <a:gd name="connsiteY5" fmla="*/ 0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0 w 8774349"/>
              <a:gd name="connsiteY3" fmla="*/ 6863639 h 6868645"/>
              <a:gd name="connsiteX4" fmla="*/ 0 w 8774349"/>
              <a:gd name="connsiteY4" fmla="*/ 0 h 6868645"/>
              <a:gd name="connsiteX0" fmla="*/ 0 w 8774349"/>
              <a:gd name="connsiteY0" fmla="*/ 0 h 6889039"/>
              <a:gd name="connsiteX1" fmla="*/ 8774349 w 8774349"/>
              <a:gd name="connsiteY1" fmla="*/ 5006 h 6889039"/>
              <a:gd name="connsiteX2" fmla="*/ 6959801 w 8774349"/>
              <a:gd name="connsiteY2" fmla="*/ 6868645 h 6889039"/>
              <a:gd name="connsiteX3" fmla="*/ 0 w 8774349"/>
              <a:gd name="connsiteY3" fmla="*/ 6889039 h 6889039"/>
              <a:gd name="connsiteX4" fmla="*/ 0 w 8774349"/>
              <a:gd name="connsiteY4" fmla="*/ 0 h 6889039"/>
              <a:gd name="connsiteX0" fmla="*/ 0 w 8774349"/>
              <a:gd name="connsiteY0" fmla="*/ 0 h 6876339"/>
              <a:gd name="connsiteX1" fmla="*/ 8774349 w 8774349"/>
              <a:gd name="connsiteY1" fmla="*/ 5006 h 6876339"/>
              <a:gd name="connsiteX2" fmla="*/ 6959801 w 8774349"/>
              <a:gd name="connsiteY2" fmla="*/ 6868645 h 6876339"/>
              <a:gd name="connsiteX3" fmla="*/ 0 w 8774349"/>
              <a:gd name="connsiteY3" fmla="*/ 6876339 h 6876339"/>
              <a:gd name="connsiteX4" fmla="*/ 0 w 8774349"/>
              <a:gd name="connsiteY4" fmla="*/ 0 h 68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4349" h="6876339">
                <a:moveTo>
                  <a:pt x="0" y="0"/>
                </a:moveTo>
                <a:lnTo>
                  <a:pt x="8774349" y="5006"/>
                </a:lnTo>
                <a:lnTo>
                  <a:pt x="6959801" y="6868645"/>
                </a:lnTo>
                <a:lnTo>
                  <a:pt x="0" y="6876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7284282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6325266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772064" y="2528901"/>
            <a:ext cx="2900958" cy="35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4A39FE3F-D91C-4C3D-9DB5-9D3CA08E266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6D0F39-EDBA-4D02-B677-602CD01B7223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9FDD9628-2C1F-4DE6-B252-9FC48500E2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5132842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0EB866FD-0030-4C46-A1B0-7DB0BC6538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171D929-7788-4549-96D5-05C55A603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5">
            <a:extLst>
              <a:ext uri="{FF2B5EF4-FFF2-40B4-BE49-F238E27FC236}">
                <a16:creationId xmlns:a16="http://schemas.microsoft.com/office/drawing/2014/main" id="{0C6F3A9A-05AC-4354-9389-485DCA93864D}"/>
              </a:ext>
            </a:extLst>
          </p:cNvPr>
          <p:cNvSpPr/>
          <p:nvPr userDrawn="1"/>
        </p:nvSpPr>
        <p:spPr>
          <a:xfrm>
            <a:off x="1" y="1"/>
            <a:ext cx="6973812" cy="6863639"/>
          </a:xfrm>
          <a:custGeom>
            <a:avLst/>
            <a:gdLst>
              <a:gd name="connsiteX0" fmla="*/ 0 w 6975629"/>
              <a:gd name="connsiteY0" fmla="*/ 0 h 6863639"/>
              <a:gd name="connsiteX1" fmla="*/ 6975629 w 6975629"/>
              <a:gd name="connsiteY1" fmla="*/ 0 h 6863639"/>
              <a:gd name="connsiteX2" fmla="*/ 5238382 w 6975629"/>
              <a:gd name="connsiteY2" fmla="*/ 6863639 h 6863639"/>
              <a:gd name="connsiteX3" fmla="*/ 0 w 6975629"/>
              <a:gd name="connsiteY3" fmla="*/ 6863639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5629" h="6863639">
                <a:moveTo>
                  <a:pt x="0" y="0"/>
                </a:moveTo>
                <a:lnTo>
                  <a:pt x="6975629" y="0"/>
                </a:lnTo>
                <a:lnTo>
                  <a:pt x="5238382" y="6863639"/>
                </a:lnTo>
                <a:lnTo>
                  <a:pt x="0" y="6863639"/>
                </a:lnTo>
                <a:close/>
              </a:path>
            </a:pathLst>
          </a:custGeom>
          <a:solidFill>
            <a:schemeClr val="bg1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5718375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4681808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22291" y="2528901"/>
            <a:ext cx="4750732" cy="35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B4480-3C55-4BA1-93C4-9D4775F26A6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B6FC11-105C-4F65-BB4A-31E61FAD56AD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1A527C-5E8F-456D-97F8-A800F962AA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3489384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96A733-33F9-42B4-9184-9A9BCBCB0C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5" name="Graphic 8">
            <a:extLst>
              <a:ext uri="{FF2B5EF4-FFF2-40B4-BE49-F238E27FC236}">
                <a16:creationId xmlns:a16="http://schemas.microsoft.com/office/drawing/2014/main" id="{75A51020-B2C2-4FA9-8ED8-24D3ECCF7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F6B046A-57F1-41F7-82C6-83C873811CB7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003BF98-F40F-4410-9BB4-677CA5D48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54">
            <a:extLst>
              <a:ext uri="{FF2B5EF4-FFF2-40B4-BE49-F238E27FC236}">
                <a16:creationId xmlns:a16="http://schemas.microsoft.com/office/drawing/2014/main" id="{056E0BB7-06E6-4D76-8249-89D45E877744}"/>
              </a:ext>
            </a:extLst>
          </p:cNvPr>
          <p:cNvSpPr/>
          <p:nvPr userDrawn="1"/>
        </p:nvSpPr>
        <p:spPr>
          <a:xfrm>
            <a:off x="1" y="1"/>
            <a:ext cx="5988525" cy="6863639"/>
          </a:xfrm>
          <a:custGeom>
            <a:avLst/>
            <a:gdLst>
              <a:gd name="connsiteX0" fmla="*/ 4252838 w 5990085"/>
              <a:gd name="connsiteY0" fmla="*/ 6863639 h 6863639"/>
              <a:gd name="connsiteX1" fmla="*/ 0 w 5990085"/>
              <a:gd name="connsiteY1" fmla="*/ 6863639 h 6863639"/>
              <a:gd name="connsiteX2" fmla="*/ 0 w 5990085"/>
              <a:gd name="connsiteY2" fmla="*/ 0 h 6863639"/>
              <a:gd name="connsiteX3" fmla="*/ 5990085 w 5990085"/>
              <a:gd name="connsiteY3" fmla="*/ 0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085" h="6863639">
                <a:moveTo>
                  <a:pt x="4252838" y="6863639"/>
                </a:moveTo>
                <a:lnTo>
                  <a:pt x="0" y="6863639"/>
                </a:lnTo>
                <a:lnTo>
                  <a:pt x="0" y="0"/>
                </a:lnTo>
                <a:lnTo>
                  <a:pt x="5990085" y="0"/>
                </a:lnTo>
                <a:close/>
              </a:path>
            </a:pathLst>
          </a:custGeom>
          <a:solidFill>
            <a:schemeClr val="bg1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4862041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814872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88525" y="2528901"/>
            <a:ext cx="5684497" cy="35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D97691-C28F-4DB1-B175-15778CE2C0D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2E6223-1694-4B13-ADB1-81F25654E681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422C94-48C8-4A00-8BBF-D0EFF83E56B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29" y="6356351"/>
            <a:ext cx="262244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5EA9A4-80A2-4965-804F-5A03B67FDB2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2FC54ACC-FDBD-4995-8997-A5B4FB7F6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6AEF619-C624-45B6-893E-372D8DBB60B0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49FFC7F-DFEA-4D27-8452-717A21066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">
            <a:extLst>
              <a:ext uri="{FF2B5EF4-FFF2-40B4-BE49-F238E27FC236}">
                <a16:creationId xmlns:a16="http://schemas.microsoft.com/office/drawing/2014/main" id="{94E75789-7AB0-432A-BAAB-61AD60D0E66D}"/>
              </a:ext>
            </a:extLst>
          </p:cNvPr>
          <p:cNvSpPr/>
          <p:nvPr userDrawn="1"/>
        </p:nvSpPr>
        <p:spPr>
          <a:xfrm>
            <a:off x="1" y="1"/>
            <a:ext cx="5988525" cy="6863639"/>
          </a:xfrm>
          <a:custGeom>
            <a:avLst/>
            <a:gdLst>
              <a:gd name="connsiteX0" fmla="*/ 4252838 w 5990085"/>
              <a:gd name="connsiteY0" fmla="*/ 6863639 h 6863639"/>
              <a:gd name="connsiteX1" fmla="*/ 0 w 5990085"/>
              <a:gd name="connsiteY1" fmla="*/ 6863639 h 6863639"/>
              <a:gd name="connsiteX2" fmla="*/ 0 w 5990085"/>
              <a:gd name="connsiteY2" fmla="*/ 0 h 6863639"/>
              <a:gd name="connsiteX3" fmla="*/ 5990085 w 5990085"/>
              <a:gd name="connsiteY3" fmla="*/ 0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085" h="6863639">
                <a:moveTo>
                  <a:pt x="4252838" y="6863639"/>
                </a:moveTo>
                <a:lnTo>
                  <a:pt x="0" y="6863639"/>
                </a:lnTo>
                <a:lnTo>
                  <a:pt x="0" y="0"/>
                </a:lnTo>
                <a:lnTo>
                  <a:pt x="5990085" y="0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AEF619-C624-45B6-893E-372D8DBB60B0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9ACA41-BA6D-4038-8248-7D809B627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163" y="1559750"/>
            <a:ext cx="4247628" cy="532927"/>
          </a:xfrm>
        </p:spPr>
        <p:txBody>
          <a:bodyPr wrap="square" anchor="b">
            <a:noAutofit/>
          </a:bodyPr>
          <a:lstStyle>
            <a:lvl1pPr>
              <a:defRPr lang="de-AT" sz="3599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GB" noProof="0"/>
              <a:t>Thank you!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15564A3-122B-4F8D-8041-9EF64A2FC6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4322" y="2583783"/>
            <a:ext cx="2580187" cy="57168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 b="1" spc="0"/>
            </a:lvl1pPr>
          </a:lstStyle>
          <a:p>
            <a:pPr lvl="0"/>
            <a:r>
              <a:rPr lang="en-GB" noProof="0" dirty="0"/>
              <a:t>Insert text here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E93789F9-F46E-4CA8-842C-F7E7A62C0A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69010" y="3903103"/>
            <a:ext cx="2580187" cy="57168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 b="1" spc="0"/>
            </a:lvl1pPr>
          </a:lstStyle>
          <a:p>
            <a:pPr lvl="0"/>
            <a:r>
              <a:rPr lang="en-GB" noProof="0" dirty="0"/>
              <a:t>Insert text here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5F41EB-A2B2-4D6C-8248-0A163A87B5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44768" y="5222423"/>
            <a:ext cx="2580187" cy="57168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 b="1" spc="0"/>
            </a:lvl1pPr>
          </a:lstStyle>
          <a:p>
            <a:pPr lvl="0"/>
            <a:r>
              <a:rPr lang="en-GB" noProof="0" dirty="0"/>
              <a:t>Insert text here</a:t>
            </a:r>
          </a:p>
        </p:txBody>
      </p:sp>
      <p:pic>
        <p:nvPicPr>
          <p:cNvPr id="19" name="Graphic 22">
            <a:extLst>
              <a:ext uri="{FF2B5EF4-FFF2-40B4-BE49-F238E27FC236}">
                <a16:creationId xmlns:a16="http://schemas.microsoft.com/office/drawing/2014/main" id="{78641806-C49E-4BA8-B86D-6F01AEE9A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215" y="2376364"/>
            <a:ext cx="885590" cy="80529"/>
          </a:xfrm>
          <a:prstGeom prst="rect">
            <a:avLst/>
          </a:prstGeom>
        </p:spPr>
      </p:pic>
      <p:sp>
        <p:nvSpPr>
          <p:cNvPr id="21" name="Oval 12">
            <a:extLst>
              <a:ext uri="{FF2B5EF4-FFF2-40B4-BE49-F238E27FC236}">
                <a16:creationId xmlns:a16="http://schemas.microsoft.com/office/drawing/2014/main" id="{C1190E7F-6C5D-4D4B-AE9B-13478AF33F95}"/>
              </a:ext>
            </a:extLst>
          </p:cNvPr>
          <p:cNvSpPr/>
          <p:nvPr userDrawn="1"/>
        </p:nvSpPr>
        <p:spPr>
          <a:xfrm>
            <a:off x="4906591" y="2389320"/>
            <a:ext cx="800838" cy="801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17">
            <a:extLst>
              <a:ext uri="{FF2B5EF4-FFF2-40B4-BE49-F238E27FC236}">
                <a16:creationId xmlns:a16="http://schemas.microsoft.com/office/drawing/2014/main" id="{CCC0EC4F-DD83-47F6-B87B-17589E2FE0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2355" y="2485109"/>
            <a:ext cx="609310" cy="609469"/>
          </a:xfrm>
          <a:prstGeom prst="rect">
            <a:avLst/>
          </a:prstGeom>
        </p:spPr>
      </p:pic>
      <p:sp>
        <p:nvSpPr>
          <p:cNvPr id="23" name="Oval 19">
            <a:extLst>
              <a:ext uri="{FF2B5EF4-FFF2-40B4-BE49-F238E27FC236}">
                <a16:creationId xmlns:a16="http://schemas.microsoft.com/office/drawing/2014/main" id="{B3AF6C5A-2867-4002-ACD3-4D7F25BE7E03}"/>
              </a:ext>
            </a:extLst>
          </p:cNvPr>
          <p:cNvSpPr/>
          <p:nvPr userDrawn="1"/>
        </p:nvSpPr>
        <p:spPr>
          <a:xfrm>
            <a:off x="4582351" y="3701916"/>
            <a:ext cx="800838" cy="801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2D48533B-2CC4-4521-8012-AA8AB21434D9}"/>
              </a:ext>
            </a:extLst>
          </p:cNvPr>
          <p:cNvSpPr/>
          <p:nvPr userDrawn="1"/>
        </p:nvSpPr>
        <p:spPr>
          <a:xfrm>
            <a:off x="4258112" y="5014512"/>
            <a:ext cx="800838" cy="801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2A5C92B-E069-45E2-9835-311570F58B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31927" y="3933118"/>
            <a:ext cx="501684" cy="309767"/>
          </a:xfrm>
          <a:custGeom>
            <a:avLst/>
            <a:gdLst>
              <a:gd name="T0" fmla="*/ 69 w 465"/>
              <a:gd name="T1" fmla="*/ 241 h 287"/>
              <a:gd name="T2" fmla="*/ 396 w 465"/>
              <a:gd name="T3" fmla="*/ 241 h 287"/>
              <a:gd name="T4" fmla="*/ 415 w 465"/>
              <a:gd name="T5" fmla="*/ 222 h 287"/>
              <a:gd name="T6" fmla="*/ 415 w 465"/>
              <a:gd name="T7" fmla="*/ 19 h 287"/>
              <a:gd name="T8" fmla="*/ 396 w 465"/>
              <a:gd name="T9" fmla="*/ 0 h 287"/>
              <a:gd name="T10" fmla="*/ 69 w 465"/>
              <a:gd name="T11" fmla="*/ 0 h 287"/>
              <a:gd name="T12" fmla="*/ 50 w 465"/>
              <a:gd name="T13" fmla="*/ 19 h 287"/>
              <a:gd name="T14" fmla="*/ 50 w 465"/>
              <a:gd name="T15" fmla="*/ 222 h 287"/>
              <a:gd name="T16" fmla="*/ 69 w 465"/>
              <a:gd name="T17" fmla="*/ 241 h 287"/>
              <a:gd name="T18" fmla="*/ 59 w 465"/>
              <a:gd name="T19" fmla="*/ 19 h 287"/>
              <a:gd name="T20" fmla="*/ 69 w 465"/>
              <a:gd name="T21" fmla="*/ 9 h 287"/>
              <a:gd name="T22" fmla="*/ 396 w 465"/>
              <a:gd name="T23" fmla="*/ 9 h 287"/>
              <a:gd name="T24" fmla="*/ 406 w 465"/>
              <a:gd name="T25" fmla="*/ 19 h 287"/>
              <a:gd name="T26" fmla="*/ 406 w 465"/>
              <a:gd name="T27" fmla="*/ 222 h 287"/>
              <a:gd name="T28" fmla="*/ 396 w 465"/>
              <a:gd name="T29" fmla="*/ 232 h 287"/>
              <a:gd name="T30" fmla="*/ 69 w 465"/>
              <a:gd name="T31" fmla="*/ 232 h 287"/>
              <a:gd name="T32" fmla="*/ 59 w 465"/>
              <a:gd name="T33" fmla="*/ 222 h 287"/>
              <a:gd name="T34" fmla="*/ 59 w 465"/>
              <a:gd name="T35" fmla="*/ 19 h 287"/>
              <a:gd name="T36" fmla="*/ 461 w 465"/>
              <a:gd name="T37" fmla="*/ 253 h 287"/>
              <a:gd name="T38" fmla="*/ 5 w 465"/>
              <a:gd name="T39" fmla="*/ 253 h 287"/>
              <a:gd name="T40" fmla="*/ 0 w 465"/>
              <a:gd name="T41" fmla="*/ 257 h 287"/>
              <a:gd name="T42" fmla="*/ 30 w 465"/>
              <a:gd name="T43" fmla="*/ 287 h 287"/>
              <a:gd name="T44" fmla="*/ 436 w 465"/>
              <a:gd name="T45" fmla="*/ 287 h 287"/>
              <a:gd name="T46" fmla="*/ 465 w 465"/>
              <a:gd name="T47" fmla="*/ 257 h 287"/>
              <a:gd name="T48" fmla="*/ 461 w 465"/>
              <a:gd name="T49" fmla="*/ 253 h 287"/>
              <a:gd name="T50" fmla="*/ 436 w 465"/>
              <a:gd name="T51" fmla="*/ 278 h 287"/>
              <a:gd name="T52" fmla="*/ 30 w 465"/>
              <a:gd name="T53" fmla="*/ 278 h 287"/>
              <a:gd name="T54" fmla="*/ 10 w 465"/>
              <a:gd name="T55" fmla="*/ 262 h 287"/>
              <a:gd name="T56" fmla="*/ 455 w 465"/>
              <a:gd name="T57" fmla="*/ 262 h 287"/>
              <a:gd name="T58" fmla="*/ 436 w 465"/>
              <a:gd name="T59" fmla="*/ 278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5" h="287">
                <a:moveTo>
                  <a:pt x="69" y="241"/>
                </a:moveTo>
                <a:cubicBezTo>
                  <a:pt x="396" y="241"/>
                  <a:pt x="396" y="241"/>
                  <a:pt x="396" y="241"/>
                </a:cubicBezTo>
                <a:cubicBezTo>
                  <a:pt x="407" y="241"/>
                  <a:pt x="415" y="233"/>
                  <a:pt x="415" y="222"/>
                </a:cubicBezTo>
                <a:cubicBezTo>
                  <a:pt x="415" y="19"/>
                  <a:pt x="415" y="19"/>
                  <a:pt x="415" y="19"/>
                </a:cubicBezTo>
                <a:cubicBezTo>
                  <a:pt x="415" y="8"/>
                  <a:pt x="407" y="0"/>
                  <a:pt x="39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59" y="0"/>
                  <a:pt x="50" y="8"/>
                  <a:pt x="50" y="19"/>
                </a:cubicBezTo>
                <a:cubicBezTo>
                  <a:pt x="50" y="222"/>
                  <a:pt x="50" y="222"/>
                  <a:pt x="50" y="222"/>
                </a:cubicBezTo>
                <a:cubicBezTo>
                  <a:pt x="50" y="233"/>
                  <a:pt x="59" y="241"/>
                  <a:pt x="69" y="241"/>
                </a:cubicBezTo>
                <a:close/>
                <a:moveTo>
                  <a:pt x="59" y="19"/>
                </a:moveTo>
                <a:cubicBezTo>
                  <a:pt x="59" y="13"/>
                  <a:pt x="64" y="9"/>
                  <a:pt x="69" y="9"/>
                </a:cubicBezTo>
                <a:cubicBezTo>
                  <a:pt x="396" y="9"/>
                  <a:pt x="396" y="9"/>
                  <a:pt x="396" y="9"/>
                </a:cubicBezTo>
                <a:cubicBezTo>
                  <a:pt x="402" y="9"/>
                  <a:pt x="406" y="13"/>
                  <a:pt x="406" y="19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06" y="227"/>
                  <a:pt x="402" y="232"/>
                  <a:pt x="396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4" y="232"/>
                  <a:pt x="59" y="227"/>
                  <a:pt x="59" y="222"/>
                </a:cubicBezTo>
                <a:lnTo>
                  <a:pt x="59" y="19"/>
                </a:lnTo>
                <a:close/>
                <a:moveTo>
                  <a:pt x="461" y="253"/>
                </a:moveTo>
                <a:cubicBezTo>
                  <a:pt x="5" y="253"/>
                  <a:pt x="5" y="253"/>
                  <a:pt x="5" y="253"/>
                </a:cubicBezTo>
                <a:cubicBezTo>
                  <a:pt x="2" y="253"/>
                  <a:pt x="0" y="255"/>
                  <a:pt x="0" y="257"/>
                </a:cubicBezTo>
                <a:cubicBezTo>
                  <a:pt x="0" y="274"/>
                  <a:pt x="14" y="287"/>
                  <a:pt x="30" y="287"/>
                </a:cubicBezTo>
                <a:cubicBezTo>
                  <a:pt x="436" y="287"/>
                  <a:pt x="436" y="287"/>
                  <a:pt x="436" y="287"/>
                </a:cubicBezTo>
                <a:cubicBezTo>
                  <a:pt x="452" y="287"/>
                  <a:pt x="465" y="274"/>
                  <a:pt x="465" y="257"/>
                </a:cubicBezTo>
                <a:cubicBezTo>
                  <a:pt x="465" y="255"/>
                  <a:pt x="463" y="253"/>
                  <a:pt x="461" y="253"/>
                </a:cubicBezTo>
                <a:close/>
                <a:moveTo>
                  <a:pt x="436" y="278"/>
                </a:moveTo>
                <a:cubicBezTo>
                  <a:pt x="30" y="278"/>
                  <a:pt x="30" y="278"/>
                  <a:pt x="30" y="278"/>
                </a:cubicBezTo>
                <a:cubicBezTo>
                  <a:pt x="20" y="278"/>
                  <a:pt x="12" y="271"/>
                  <a:pt x="10" y="262"/>
                </a:cubicBezTo>
                <a:cubicBezTo>
                  <a:pt x="455" y="262"/>
                  <a:pt x="455" y="262"/>
                  <a:pt x="455" y="262"/>
                </a:cubicBezTo>
                <a:cubicBezTo>
                  <a:pt x="453" y="271"/>
                  <a:pt x="445" y="278"/>
                  <a:pt x="436" y="278"/>
                </a:cubicBez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D05BF981-B3BB-40D5-8BD9-16143ABE1E6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528940" y="5201832"/>
            <a:ext cx="259179" cy="426813"/>
          </a:xfrm>
          <a:custGeom>
            <a:avLst/>
            <a:gdLst>
              <a:gd name="T0" fmla="*/ 143 w 285"/>
              <a:gd name="T1" fmla="*/ 396 h 469"/>
              <a:gd name="T2" fmla="*/ 118 w 285"/>
              <a:gd name="T3" fmla="*/ 420 h 469"/>
              <a:gd name="T4" fmla="*/ 143 w 285"/>
              <a:gd name="T5" fmla="*/ 446 h 469"/>
              <a:gd name="T6" fmla="*/ 169 w 285"/>
              <a:gd name="T7" fmla="*/ 420 h 469"/>
              <a:gd name="T8" fmla="*/ 143 w 285"/>
              <a:gd name="T9" fmla="*/ 396 h 469"/>
              <a:gd name="T10" fmla="*/ 143 w 285"/>
              <a:gd name="T11" fmla="*/ 437 h 469"/>
              <a:gd name="T12" fmla="*/ 128 w 285"/>
              <a:gd name="T13" fmla="*/ 420 h 469"/>
              <a:gd name="T14" fmla="*/ 143 w 285"/>
              <a:gd name="T15" fmla="*/ 405 h 469"/>
              <a:gd name="T16" fmla="*/ 159 w 285"/>
              <a:gd name="T17" fmla="*/ 420 h 469"/>
              <a:gd name="T18" fmla="*/ 143 w 285"/>
              <a:gd name="T19" fmla="*/ 437 h 469"/>
              <a:gd name="T20" fmla="*/ 247 w 285"/>
              <a:gd name="T21" fmla="*/ 36 h 469"/>
              <a:gd name="T22" fmla="*/ 38 w 285"/>
              <a:gd name="T23" fmla="*/ 36 h 469"/>
              <a:gd name="T24" fmla="*/ 33 w 285"/>
              <a:gd name="T25" fmla="*/ 41 h 469"/>
              <a:gd name="T26" fmla="*/ 33 w 285"/>
              <a:gd name="T27" fmla="*/ 379 h 469"/>
              <a:gd name="T28" fmla="*/ 38 w 285"/>
              <a:gd name="T29" fmla="*/ 383 h 469"/>
              <a:gd name="T30" fmla="*/ 247 w 285"/>
              <a:gd name="T31" fmla="*/ 383 h 469"/>
              <a:gd name="T32" fmla="*/ 252 w 285"/>
              <a:gd name="T33" fmla="*/ 379 h 469"/>
              <a:gd name="T34" fmla="*/ 252 w 285"/>
              <a:gd name="T35" fmla="*/ 41 h 469"/>
              <a:gd name="T36" fmla="*/ 247 w 285"/>
              <a:gd name="T37" fmla="*/ 36 h 469"/>
              <a:gd name="T38" fmla="*/ 243 w 285"/>
              <a:gd name="T39" fmla="*/ 374 h 469"/>
              <a:gd name="T40" fmla="*/ 43 w 285"/>
              <a:gd name="T41" fmla="*/ 374 h 469"/>
              <a:gd name="T42" fmla="*/ 43 w 285"/>
              <a:gd name="T43" fmla="*/ 45 h 469"/>
              <a:gd name="T44" fmla="*/ 243 w 285"/>
              <a:gd name="T45" fmla="*/ 45 h 469"/>
              <a:gd name="T46" fmla="*/ 243 w 285"/>
              <a:gd name="T47" fmla="*/ 374 h 469"/>
              <a:gd name="T48" fmla="*/ 257 w 285"/>
              <a:gd name="T49" fmla="*/ 0 h 469"/>
              <a:gd name="T50" fmla="*/ 29 w 285"/>
              <a:gd name="T51" fmla="*/ 0 h 469"/>
              <a:gd name="T52" fmla="*/ 0 w 285"/>
              <a:gd name="T53" fmla="*/ 29 h 469"/>
              <a:gd name="T54" fmla="*/ 0 w 285"/>
              <a:gd name="T55" fmla="*/ 441 h 469"/>
              <a:gd name="T56" fmla="*/ 29 w 285"/>
              <a:gd name="T57" fmla="*/ 469 h 469"/>
              <a:gd name="T58" fmla="*/ 257 w 285"/>
              <a:gd name="T59" fmla="*/ 469 h 469"/>
              <a:gd name="T60" fmla="*/ 285 w 285"/>
              <a:gd name="T61" fmla="*/ 441 h 469"/>
              <a:gd name="T62" fmla="*/ 285 w 285"/>
              <a:gd name="T63" fmla="*/ 29 h 469"/>
              <a:gd name="T64" fmla="*/ 257 w 285"/>
              <a:gd name="T65" fmla="*/ 0 h 469"/>
              <a:gd name="T66" fmla="*/ 275 w 285"/>
              <a:gd name="T67" fmla="*/ 441 h 469"/>
              <a:gd name="T68" fmla="*/ 257 w 285"/>
              <a:gd name="T69" fmla="*/ 459 h 469"/>
              <a:gd name="T70" fmla="*/ 29 w 285"/>
              <a:gd name="T71" fmla="*/ 459 h 469"/>
              <a:gd name="T72" fmla="*/ 10 w 285"/>
              <a:gd name="T73" fmla="*/ 441 h 469"/>
              <a:gd name="T74" fmla="*/ 10 w 285"/>
              <a:gd name="T75" fmla="*/ 29 h 469"/>
              <a:gd name="T76" fmla="*/ 29 w 285"/>
              <a:gd name="T77" fmla="*/ 10 h 469"/>
              <a:gd name="T78" fmla="*/ 257 w 285"/>
              <a:gd name="T79" fmla="*/ 10 h 469"/>
              <a:gd name="T80" fmla="*/ 275 w 285"/>
              <a:gd name="T81" fmla="*/ 29 h 469"/>
              <a:gd name="T82" fmla="*/ 275 w 285"/>
              <a:gd name="T83" fmla="*/ 44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5" h="469">
                <a:moveTo>
                  <a:pt x="143" y="396"/>
                </a:moveTo>
                <a:cubicBezTo>
                  <a:pt x="128" y="396"/>
                  <a:pt x="118" y="408"/>
                  <a:pt x="118" y="420"/>
                </a:cubicBezTo>
                <a:cubicBezTo>
                  <a:pt x="118" y="435"/>
                  <a:pt x="129" y="446"/>
                  <a:pt x="143" y="446"/>
                </a:cubicBezTo>
                <a:cubicBezTo>
                  <a:pt x="157" y="446"/>
                  <a:pt x="169" y="435"/>
                  <a:pt x="169" y="420"/>
                </a:cubicBezTo>
                <a:cubicBezTo>
                  <a:pt x="169" y="407"/>
                  <a:pt x="157" y="396"/>
                  <a:pt x="143" y="396"/>
                </a:cubicBezTo>
                <a:close/>
                <a:moveTo>
                  <a:pt x="143" y="437"/>
                </a:moveTo>
                <a:cubicBezTo>
                  <a:pt x="133" y="437"/>
                  <a:pt x="128" y="428"/>
                  <a:pt x="128" y="420"/>
                </a:cubicBezTo>
                <a:cubicBezTo>
                  <a:pt x="128" y="413"/>
                  <a:pt x="133" y="405"/>
                  <a:pt x="143" y="405"/>
                </a:cubicBezTo>
                <a:cubicBezTo>
                  <a:pt x="152" y="405"/>
                  <a:pt x="159" y="413"/>
                  <a:pt x="159" y="420"/>
                </a:cubicBezTo>
                <a:cubicBezTo>
                  <a:pt x="159" y="429"/>
                  <a:pt x="152" y="437"/>
                  <a:pt x="143" y="437"/>
                </a:cubicBezTo>
                <a:close/>
                <a:moveTo>
                  <a:pt x="247" y="36"/>
                </a:moveTo>
                <a:cubicBezTo>
                  <a:pt x="38" y="36"/>
                  <a:pt x="38" y="36"/>
                  <a:pt x="38" y="36"/>
                </a:cubicBezTo>
                <a:cubicBezTo>
                  <a:pt x="35" y="36"/>
                  <a:pt x="33" y="38"/>
                  <a:pt x="33" y="41"/>
                </a:cubicBezTo>
                <a:cubicBezTo>
                  <a:pt x="33" y="379"/>
                  <a:pt x="33" y="379"/>
                  <a:pt x="33" y="379"/>
                </a:cubicBezTo>
                <a:cubicBezTo>
                  <a:pt x="33" y="381"/>
                  <a:pt x="35" y="383"/>
                  <a:pt x="38" y="383"/>
                </a:cubicBezTo>
                <a:cubicBezTo>
                  <a:pt x="247" y="383"/>
                  <a:pt x="247" y="383"/>
                  <a:pt x="247" y="383"/>
                </a:cubicBezTo>
                <a:cubicBezTo>
                  <a:pt x="250" y="383"/>
                  <a:pt x="252" y="381"/>
                  <a:pt x="252" y="379"/>
                </a:cubicBezTo>
                <a:cubicBezTo>
                  <a:pt x="252" y="41"/>
                  <a:pt x="252" y="41"/>
                  <a:pt x="252" y="41"/>
                </a:cubicBezTo>
                <a:cubicBezTo>
                  <a:pt x="252" y="38"/>
                  <a:pt x="250" y="36"/>
                  <a:pt x="247" y="36"/>
                </a:cubicBezTo>
                <a:close/>
                <a:moveTo>
                  <a:pt x="243" y="374"/>
                </a:moveTo>
                <a:cubicBezTo>
                  <a:pt x="43" y="374"/>
                  <a:pt x="43" y="374"/>
                  <a:pt x="43" y="374"/>
                </a:cubicBezTo>
                <a:cubicBezTo>
                  <a:pt x="43" y="45"/>
                  <a:pt x="43" y="45"/>
                  <a:pt x="43" y="45"/>
                </a:cubicBezTo>
                <a:cubicBezTo>
                  <a:pt x="243" y="45"/>
                  <a:pt x="243" y="45"/>
                  <a:pt x="243" y="45"/>
                </a:cubicBezTo>
                <a:lnTo>
                  <a:pt x="243" y="374"/>
                </a:lnTo>
                <a:close/>
                <a:moveTo>
                  <a:pt x="257" y="0"/>
                </a:moveTo>
                <a:cubicBezTo>
                  <a:pt x="29" y="0"/>
                  <a:pt x="29" y="0"/>
                  <a:pt x="29" y="0"/>
                </a:cubicBezTo>
                <a:cubicBezTo>
                  <a:pt x="15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5" y="469"/>
                  <a:pt x="29" y="469"/>
                </a:cubicBezTo>
                <a:cubicBezTo>
                  <a:pt x="257" y="469"/>
                  <a:pt x="257" y="469"/>
                  <a:pt x="257" y="469"/>
                </a:cubicBezTo>
                <a:cubicBezTo>
                  <a:pt x="270" y="469"/>
                  <a:pt x="285" y="457"/>
                  <a:pt x="285" y="441"/>
                </a:cubicBezTo>
                <a:cubicBezTo>
                  <a:pt x="285" y="29"/>
                  <a:pt x="285" y="29"/>
                  <a:pt x="285" y="29"/>
                </a:cubicBezTo>
                <a:cubicBezTo>
                  <a:pt x="285" y="12"/>
                  <a:pt x="270" y="0"/>
                  <a:pt x="257" y="0"/>
                </a:cubicBezTo>
                <a:close/>
                <a:moveTo>
                  <a:pt x="275" y="441"/>
                </a:moveTo>
                <a:cubicBezTo>
                  <a:pt x="275" y="452"/>
                  <a:pt x="266" y="459"/>
                  <a:pt x="257" y="459"/>
                </a:cubicBezTo>
                <a:cubicBezTo>
                  <a:pt x="29" y="459"/>
                  <a:pt x="29" y="459"/>
                  <a:pt x="29" y="459"/>
                </a:cubicBezTo>
                <a:cubicBezTo>
                  <a:pt x="20" y="459"/>
                  <a:pt x="10" y="452"/>
                  <a:pt x="10" y="441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17"/>
                  <a:pt x="20" y="10"/>
                  <a:pt x="29" y="10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66" y="10"/>
                  <a:pt x="275" y="17"/>
                  <a:pt x="275" y="29"/>
                </a:cubicBezTo>
                <a:lnTo>
                  <a:pt x="275" y="441"/>
                </a:ln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FED491FE-D4E2-40B2-9AB9-A43CAB77EB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45891" y="2947989"/>
            <a:ext cx="1652157" cy="217487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28CA06C9-DA0C-4166-B8E8-A9E928345A95}"/>
              </a:ext>
            </a:extLst>
          </p:cNvPr>
          <p:cNvSpPr txBox="1">
            <a:spLocks/>
          </p:cNvSpPr>
          <p:nvPr userDrawn="1"/>
        </p:nvSpPr>
        <p:spPr>
          <a:xfrm>
            <a:off x="4044416" y="6190601"/>
            <a:ext cx="7658300" cy="1510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700"/>
              </a:spcAft>
            </a:pPr>
            <a:r>
              <a:rPr lang="en-US" altLang="de-DE" sz="800" dirty="0">
                <a:solidFill>
                  <a:schemeClr val="bg1">
                    <a:lumMod val="50000"/>
                  </a:schemeClr>
                </a:solidFill>
              </a:rPr>
              <a:t>Copyright © TTTech </a:t>
            </a:r>
            <a:r>
              <a:rPr lang="en-US" altLang="de-DE" sz="800" dirty="0" err="1">
                <a:solidFill>
                  <a:schemeClr val="bg1">
                    <a:lumMod val="50000"/>
                  </a:schemeClr>
                </a:solidFill>
              </a:rPr>
              <a:t>Computertechnik</a:t>
            </a:r>
            <a:r>
              <a:rPr lang="en-US" altLang="de-DE" sz="800" dirty="0">
                <a:solidFill>
                  <a:schemeClr val="bg1">
                    <a:lumMod val="50000"/>
                  </a:schemeClr>
                </a:solidFill>
              </a:rPr>
              <a:t> AG. All rights reserved.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32D4672-93EC-4A09-A975-4A344DB3455F}"/>
              </a:ext>
            </a:extLst>
          </p:cNvPr>
          <p:cNvSpPr txBox="1"/>
          <p:nvPr userDrawn="1"/>
        </p:nvSpPr>
        <p:spPr>
          <a:xfrm>
            <a:off x="8509557" y="5821268"/>
            <a:ext cx="3264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799" dirty="0">
                <a:solidFill>
                  <a:schemeClr val="accent1"/>
                </a:solidFill>
              </a:rPr>
              <a:t>www.tttech.com</a:t>
            </a:r>
            <a:endParaRPr lang="en-US" sz="1799" dirty="0">
              <a:solidFill>
                <a:schemeClr val="accent1"/>
              </a:solidFill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5B8845A4-BBBC-4767-A94B-E9C2EBF74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1993" y="590721"/>
            <a:ext cx="2800722" cy="683004"/>
          </a:xfrm>
          <a:prstGeom prst="rect">
            <a:avLst/>
          </a:prstGeom>
        </p:spPr>
      </p:pic>
      <p:grpSp>
        <p:nvGrpSpPr>
          <p:cNvPr id="26" name="Gruppieren 7">
            <a:extLst>
              <a:ext uri="{FF2B5EF4-FFF2-40B4-BE49-F238E27FC236}">
                <a16:creationId xmlns:a16="http://schemas.microsoft.com/office/drawing/2014/main" id="{2A4ABDBB-1A59-4948-A0C4-F1032F79651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2163" y="5655722"/>
            <a:ext cx="393474" cy="393576"/>
            <a:chOff x="10454952" y="2453082"/>
            <a:chExt cx="609600" cy="609600"/>
          </a:xfrm>
        </p:grpSpPr>
        <p:sp>
          <p:nvSpPr>
            <p:cNvPr id="30" name="Oval 92">
              <a:extLst>
                <a:ext uri="{FF2B5EF4-FFF2-40B4-BE49-F238E27FC236}">
                  <a16:creationId xmlns:a16="http://schemas.microsoft.com/office/drawing/2014/main" id="{934E6BAE-D476-428B-8B5D-2E25A97AFD54}"/>
                </a:ext>
              </a:extLst>
            </p:cNvPr>
            <p:cNvSpPr>
              <a:spLocks noChangeAspect="1" noChangeArrowheads="1"/>
            </p:cNvSpPr>
            <p:nvPr/>
          </p:nvSpPr>
          <p:spPr bwMode="invGray">
            <a:xfrm>
              <a:off x="10454952" y="2453082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  <p:grpSp>
          <p:nvGrpSpPr>
            <p:cNvPr id="31" name="Group 44">
              <a:extLst>
                <a:ext uri="{FF2B5EF4-FFF2-40B4-BE49-F238E27FC236}">
                  <a16:creationId xmlns:a16="http://schemas.microsoft.com/office/drawing/2014/main" id="{A285C9B6-0CF5-4516-A31A-625AC32569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07899" y="2586365"/>
              <a:ext cx="333205" cy="317910"/>
              <a:chOff x="2118665" y="1750614"/>
              <a:chExt cx="499807" cy="476865"/>
            </a:xfrm>
          </p:grpSpPr>
          <p:sp>
            <p:nvSpPr>
              <p:cNvPr id="32" name="Freeform 93">
                <a:extLst>
                  <a:ext uri="{FF2B5EF4-FFF2-40B4-BE49-F238E27FC236}">
                    <a16:creationId xmlns:a16="http://schemas.microsoft.com/office/drawing/2014/main" id="{866D2BEC-7DE9-4EED-B8AC-5EC54B1190CE}"/>
                  </a:ext>
                </a:extLst>
              </p:cNvPr>
              <p:cNvSpPr>
                <a:spLocks noEditPoints="1"/>
              </p:cNvSpPr>
              <p:nvPr/>
            </p:nvSpPr>
            <p:spPr bwMode="invGray">
              <a:xfrm>
                <a:off x="2118665" y="1750614"/>
                <a:ext cx="121265" cy="476865"/>
              </a:xfrm>
              <a:custGeom>
                <a:avLst/>
                <a:gdLst>
                  <a:gd name="T0" fmla="*/ 48 w 51"/>
                  <a:gd name="T1" fmla="*/ 202 h 202"/>
                  <a:gd name="T2" fmla="*/ 48 w 51"/>
                  <a:gd name="T3" fmla="*/ 66 h 202"/>
                  <a:gd name="T4" fmla="*/ 3 w 51"/>
                  <a:gd name="T5" fmla="*/ 66 h 202"/>
                  <a:gd name="T6" fmla="*/ 3 w 51"/>
                  <a:gd name="T7" fmla="*/ 202 h 202"/>
                  <a:gd name="T8" fmla="*/ 48 w 51"/>
                  <a:gd name="T9" fmla="*/ 202 h 202"/>
                  <a:gd name="T10" fmla="*/ 25 w 51"/>
                  <a:gd name="T11" fmla="*/ 47 h 202"/>
                  <a:gd name="T12" fmla="*/ 51 w 51"/>
                  <a:gd name="T13" fmla="*/ 24 h 202"/>
                  <a:gd name="T14" fmla="*/ 26 w 51"/>
                  <a:gd name="T15" fmla="*/ 0 h 202"/>
                  <a:gd name="T16" fmla="*/ 0 w 51"/>
                  <a:gd name="T17" fmla="*/ 24 h 202"/>
                  <a:gd name="T18" fmla="*/ 25 w 51"/>
                  <a:gd name="T19" fmla="*/ 47 h 202"/>
                  <a:gd name="T20" fmla="*/ 25 w 51"/>
                  <a:gd name="T21" fmla="*/ 4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02">
                    <a:moveTo>
                      <a:pt x="48" y="202"/>
                    </a:moveTo>
                    <a:cubicBezTo>
                      <a:pt x="48" y="66"/>
                      <a:pt x="48" y="66"/>
                      <a:pt x="48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202"/>
                      <a:pt x="3" y="202"/>
                      <a:pt x="3" y="202"/>
                    </a:cubicBezTo>
                    <a:cubicBezTo>
                      <a:pt x="48" y="202"/>
                      <a:pt x="48" y="202"/>
                      <a:pt x="48" y="202"/>
                    </a:cubicBezTo>
                    <a:close/>
                    <a:moveTo>
                      <a:pt x="25" y="47"/>
                    </a:moveTo>
                    <a:cubicBezTo>
                      <a:pt x="41" y="47"/>
                      <a:pt x="51" y="37"/>
                      <a:pt x="51" y="24"/>
                    </a:cubicBezTo>
                    <a:cubicBezTo>
                      <a:pt x="51" y="11"/>
                      <a:pt x="41" y="0"/>
                      <a:pt x="26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33" name="Freeform 94">
                <a:extLst>
                  <a:ext uri="{FF2B5EF4-FFF2-40B4-BE49-F238E27FC236}">
                    <a16:creationId xmlns:a16="http://schemas.microsoft.com/office/drawing/2014/main" id="{75748778-7A4F-4B18-BFC2-4E075EAE3509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2290730" y="1899737"/>
                <a:ext cx="327742" cy="327742"/>
              </a:xfrm>
              <a:custGeom>
                <a:avLst/>
                <a:gdLst>
                  <a:gd name="T0" fmla="*/ 0 w 138"/>
                  <a:gd name="T1" fmla="*/ 139 h 139"/>
                  <a:gd name="T2" fmla="*/ 45 w 138"/>
                  <a:gd name="T3" fmla="*/ 139 h 139"/>
                  <a:gd name="T4" fmla="*/ 45 w 138"/>
                  <a:gd name="T5" fmla="*/ 63 h 139"/>
                  <a:gd name="T6" fmla="*/ 47 w 138"/>
                  <a:gd name="T7" fmla="*/ 52 h 139"/>
                  <a:gd name="T8" fmla="*/ 70 w 138"/>
                  <a:gd name="T9" fmla="*/ 35 h 139"/>
                  <a:gd name="T10" fmla="*/ 93 w 138"/>
                  <a:gd name="T11" fmla="*/ 66 h 139"/>
                  <a:gd name="T12" fmla="*/ 93 w 138"/>
                  <a:gd name="T13" fmla="*/ 139 h 139"/>
                  <a:gd name="T14" fmla="*/ 138 w 138"/>
                  <a:gd name="T15" fmla="*/ 139 h 139"/>
                  <a:gd name="T16" fmla="*/ 138 w 138"/>
                  <a:gd name="T17" fmla="*/ 61 h 139"/>
                  <a:gd name="T18" fmla="*/ 86 w 138"/>
                  <a:gd name="T19" fmla="*/ 0 h 139"/>
                  <a:gd name="T20" fmla="*/ 45 w 138"/>
                  <a:gd name="T21" fmla="*/ 23 h 139"/>
                  <a:gd name="T22" fmla="*/ 45 w 138"/>
                  <a:gd name="T23" fmla="*/ 23 h 139"/>
                  <a:gd name="T24" fmla="*/ 45 w 138"/>
                  <a:gd name="T25" fmla="*/ 3 h 139"/>
                  <a:gd name="T26" fmla="*/ 0 w 138"/>
                  <a:gd name="T27" fmla="*/ 3 h 139"/>
                  <a:gd name="T28" fmla="*/ 0 w 138"/>
                  <a:gd name="T2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139">
                    <a:moveTo>
                      <a:pt x="0" y="139"/>
                    </a:moveTo>
                    <a:cubicBezTo>
                      <a:pt x="45" y="139"/>
                      <a:pt x="45" y="139"/>
                      <a:pt x="45" y="139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59"/>
                      <a:pt x="45" y="55"/>
                      <a:pt x="47" y="52"/>
                    </a:cubicBezTo>
                    <a:cubicBezTo>
                      <a:pt x="50" y="44"/>
                      <a:pt x="57" y="35"/>
                      <a:pt x="70" y="35"/>
                    </a:cubicBezTo>
                    <a:cubicBezTo>
                      <a:pt x="86" y="35"/>
                      <a:pt x="93" y="48"/>
                      <a:pt x="93" y="66"/>
                    </a:cubicBezTo>
                    <a:cubicBezTo>
                      <a:pt x="93" y="139"/>
                      <a:pt x="93" y="139"/>
                      <a:pt x="93" y="139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19"/>
                      <a:pt x="116" y="0"/>
                      <a:pt x="86" y="0"/>
                    </a:cubicBezTo>
                    <a:cubicBezTo>
                      <a:pt x="61" y="0"/>
                      <a:pt x="51" y="1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6"/>
                      <a:pt x="0" y="139"/>
                      <a:pt x="0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5B5CD574-E4D0-4391-80F6-95624A20C3D4}"/>
              </a:ext>
            </a:extLst>
          </p:cNvPr>
          <p:cNvSpPr txBox="1">
            <a:spLocks/>
          </p:cNvSpPr>
          <p:nvPr userDrawn="1"/>
        </p:nvSpPr>
        <p:spPr>
          <a:xfrm>
            <a:off x="1062164" y="6155262"/>
            <a:ext cx="2951688" cy="346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800" spc="-13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5750" indent="-28575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533400" algn="l"/>
              </a:tabLst>
              <a:defRPr sz="1600" kern="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06450" indent="-28575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0" indent="-2160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8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Follow us on LinkedIn</a:t>
            </a:r>
            <a:br>
              <a:rPr lang="de-AT" sz="1200" dirty="0"/>
            </a:br>
            <a:r>
              <a:rPr lang="de-AT" sz="1200" dirty="0">
                <a:hlinkClick r:id="rId8"/>
              </a:rPr>
              <a:t>www.linkedin.com/company/tttech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18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88825" cy="6858000"/>
          </a:xfrm>
        </p:spPr>
        <p:txBody>
          <a:bodyPr tIns="900000"/>
          <a:lstStyle>
            <a:lvl1pPr marL="0" marR="0" indent="0" algn="ctr" defTabSz="121880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noProof="0" dirty="0"/>
              <a:t>Please Upload New Picture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7803" y="3752516"/>
            <a:ext cx="1123276" cy="936625"/>
          </a:xfrm>
        </p:spPr>
        <p:txBody>
          <a:bodyPr/>
          <a:lstStyle>
            <a:lvl1pPr>
              <a:defRPr sz="5998" b="1"/>
            </a:lvl1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52404" y="5408181"/>
            <a:ext cx="10014549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2405" y="4683699"/>
            <a:ext cx="9574397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5805" y="4653136"/>
            <a:ext cx="8890858" cy="1512168"/>
          </a:xfrm>
        </p:spPr>
        <p:txBody>
          <a:bodyPr/>
          <a:lstStyle>
            <a:lvl1pPr>
              <a:lnSpc>
                <a:spcPts val="5598"/>
              </a:lnSpc>
              <a:defRPr sz="3599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97BD6-F413-4201-B1AC-D76811103429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B5F4E9-5C1A-4680-988A-38FC81007B10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56F41E-EC39-4FC9-94DD-0DE428ED427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A17DBB7-4BA7-40C4-B056-29010A39AFA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3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ubtitle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02" y="1268414"/>
            <a:ext cx="11157221" cy="515937"/>
          </a:xfrm>
        </p:spPr>
        <p:txBody>
          <a:bodyPr lIns="0" anchor="ctr"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lang="en-US" sz="2399" kern="800" spc="-13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8804" rtl="0" eaLnBrk="1" latinLnBrk="0" hangingPunct="1">
              <a:lnSpc>
                <a:spcPct val="86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noProof="0" dirty="0"/>
              <a:t>Click here to edit subtitle</a:t>
            </a:r>
          </a:p>
        </p:txBody>
      </p:sp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DDE0B7-CE86-4D69-9B4D-190D535B12E4}" type="datetime1">
              <a:rPr lang="en-US" noProof="0" smtClean="0"/>
              <a:t>6/1/2022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TTTech Confidential and Proprietary Information</a:t>
            </a:r>
            <a:endParaRPr lang="en-US" noProof="0" dirty="0"/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507868" y="2036763"/>
            <a:ext cx="11165154" cy="4067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49128" indent="-182508"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04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507" y="923075"/>
            <a:ext cx="5474569" cy="567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 i="0" u="sng">
                <a:solidFill>
                  <a:schemeClr val="accent1"/>
                </a:solidFill>
              </a:defRPr>
            </a:lvl1pPr>
            <a:lvl2pPr marL="609443" indent="0">
              <a:buNone/>
              <a:defRPr sz="2700" b="1"/>
            </a:lvl2pPr>
            <a:lvl3pPr marL="1218885" indent="0">
              <a:buNone/>
              <a:defRPr sz="2400" b="1"/>
            </a:lvl3pPr>
            <a:lvl4pPr marL="1828328" indent="0">
              <a:buNone/>
              <a:defRPr sz="2100" b="1"/>
            </a:lvl4pPr>
            <a:lvl5pPr marL="2437771" indent="0">
              <a:buNone/>
              <a:defRPr sz="2100" b="1"/>
            </a:lvl5pPr>
            <a:lvl6pPr marL="3047213" indent="0">
              <a:buNone/>
              <a:defRPr sz="2100" b="1"/>
            </a:lvl6pPr>
            <a:lvl7pPr marL="3656656" indent="0">
              <a:buNone/>
              <a:defRPr sz="2100" b="1"/>
            </a:lvl7pPr>
            <a:lvl8pPr marL="4266097" indent="0">
              <a:buNone/>
              <a:defRPr sz="2100" b="1"/>
            </a:lvl8pPr>
            <a:lvl9pPr marL="48755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85192" y="941660"/>
            <a:ext cx="5387630" cy="5677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 u="sng">
                <a:solidFill>
                  <a:schemeClr val="accent1"/>
                </a:solidFill>
              </a:defRPr>
            </a:lvl1pPr>
            <a:lvl2pPr marL="609443" indent="0">
              <a:buNone/>
              <a:defRPr sz="2700" b="1"/>
            </a:lvl2pPr>
            <a:lvl3pPr marL="1218885" indent="0">
              <a:buNone/>
              <a:defRPr sz="2400" b="1"/>
            </a:lvl3pPr>
            <a:lvl4pPr marL="1828328" indent="0">
              <a:buNone/>
              <a:defRPr sz="2100" b="1"/>
            </a:lvl4pPr>
            <a:lvl5pPr marL="2437771" indent="0">
              <a:buNone/>
              <a:defRPr sz="2100" b="1"/>
            </a:lvl5pPr>
            <a:lvl6pPr marL="3047213" indent="0">
              <a:buNone/>
              <a:defRPr sz="2100" b="1"/>
            </a:lvl6pPr>
            <a:lvl7pPr marL="3656656" indent="0">
              <a:buNone/>
              <a:defRPr sz="2100" b="1"/>
            </a:lvl7pPr>
            <a:lvl8pPr marL="4266097" indent="0">
              <a:buNone/>
              <a:defRPr sz="2100" b="1"/>
            </a:lvl8pPr>
            <a:lvl9pPr marL="48755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898E04-A14A-8140-993E-87174E0C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09" y="96297"/>
            <a:ext cx="11400661" cy="777240"/>
          </a:xfr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170BFA0-6B7E-2944-A49D-35B39ABC4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5509" y="1561175"/>
            <a:ext cx="5474567" cy="4795020"/>
          </a:xfrm>
          <a:prstGeom prst="rect">
            <a:avLst/>
          </a:prstGeom>
        </p:spPr>
        <p:txBody>
          <a:bodyPr/>
          <a:lstStyle>
            <a:lvl1pPr marL="274201" indent="-274201">
              <a:defRPr/>
            </a:lvl1pPr>
            <a:lvl2pPr marL="576072" indent="-274320">
              <a:defRPr/>
            </a:lvl2pPr>
            <a:lvl3pPr marL="868680" indent="-274320">
              <a:defRPr/>
            </a:lvl3pPr>
            <a:lvl4pPr marL="1143000" indent="-274320">
              <a:defRPr/>
            </a:lvl4pPr>
            <a:lvl5pPr marL="1435608" indent="-2743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883CD4E-1B81-AF4E-B076-F6C9C7DA16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85193" y="1561175"/>
            <a:ext cx="5387630" cy="4795019"/>
          </a:xfrm>
          <a:prstGeom prst="rect">
            <a:avLst/>
          </a:prstGeom>
        </p:spPr>
        <p:txBody>
          <a:bodyPr/>
          <a:lstStyle>
            <a:lvl1pPr marL="274201" indent="-274201">
              <a:defRPr/>
            </a:lvl1pPr>
            <a:lvl2pPr marL="576072" indent="-274320">
              <a:defRPr/>
            </a:lvl2pPr>
            <a:lvl3pPr marL="868680" indent="-274320">
              <a:defRPr/>
            </a:lvl3pPr>
            <a:lvl4pPr marL="1143000" indent="-274320">
              <a:defRPr/>
            </a:lvl4pPr>
            <a:lvl5pPr marL="1435608" indent="-2743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2902E3F-7B87-844B-A375-55F0B51346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514" y="6479339"/>
            <a:ext cx="3859795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884F7A06-CF40-064F-B9BE-F69B2DFE5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72" y="6455581"/>
            <a:ext cx="386650" cy="364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A82-C1C2-924B-B843-6C0FB13ED72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ED839D-F08B-6B46-82B5-51DE2326DF5F}"/>
              </a:ext>
            </a:extLst>
          </p:cNvPr>
          <p:cNvGrpSpPr/>
          <p:nvPr userDrawn="1"/>
        </p:nvGrpSpPr>
        <p:grpSpPr>
          <a:xfrm>
            <a:off x="3984798" y="6596323"/>
            <a:ext cx="3594287" cy="261677"/>
            <a:chOff x="3984798" y="6596323"/>
            <a:chExt cx="3594287" cy="2616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C1BBAD-8C56-A04F-899C-5B4188A5F5D3}"/>
                </a:ext>
              </a:extLst>
            </p:cNvPr>
            <p:cNvSpPr txBox="1"/>
            <p:nvPr userDrawn="1"/>
          </p:nvSpPr>
          <p:spPr>
            <a:xfrm>
              <a:off x="3984798" y="6596323"/>
              <a:ext cx="359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A25B9A85-EE0A-E54F-AA18-41FF007C6B2F}" type="datetime3">
                <a:rPr lang="en-US" sz="1000" smtClean="0">
                  <a:solidFill>
                    <a:schemeClr val="bg1">
                      <a:lumMod val="65000"/>
                    </a:schemeClr>
                  </a:solidFill>
                </a:rPr>
                <a:t>1 June 2022</a:t>
              </a:fld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 Microchip Technology Inc. and its subsidiaries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CAC621-04E4-3B47-A37C-31D012718AE9}"/>
                </a:ext>
              </a:extLst>
            </p:cNvPr>
            <p:cNvSpPr/>
            <p:nvPr userDrawn="1"/>
          </p:nvSpPr>
          <p:spPr>
            <a:xfrm>
              <a:off x="4070555" y="6611779"/>
              <a:ext cx="747251" cy="230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66AC5E-3B4D-524B-B3AE-A5267FAD281D}"/>
                </a:ext>
              </a:extLst>
            </p:cNvPr>
            <p:cNvSpPr txBox="1"/>
            <p:nvPr userDrawn="1"/>
          </p:nvSpPr>
          <p:spPr>
            <a:xfrm>
              <a:off x="4611329" y="6611779"/>
              <a:ext cx="2847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1022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507468" y="1268413"/>
            <a:ext cx="5578609" cy="4835524"/>
          </a:xfrm>
        </p:spPr>
        <p:txBody>
          <a:bodyPr r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6094413" y="1268413"/>
            <a:ext cx="5578609" cy="4835524"/>
          </a:xfrm>
        </p:spPr>
        <p:txBody>
          <a:bodyPr l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37B113F-CA14-4EDC-A02C-3DF4162F0560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805" y="260351"/>
            <a:ext cx="8890858" cy="5048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802" y="1268414"/>
            <a:ext cx="11157221" cy="515937"/>
          </a:xfrm>
        </p:spPr>
        <p:txBody>
          <a:bodyPr lIns="0" anchor="ctr"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lang="en-US" sz="2399" kern="800" spc="-13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8804" rtl="0" eaLnBrk="1" latinLnBrk="0" hangingPunct="1">
              <a:lnSpc>
                <a:spcPct val="86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noProof="0" dirty="0"/>
              <a:t>Click here to edit subtitle</a:t>
            </a:r>
          </a:p>
        </p:txBody>
      </p:sp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8D2E5E-ED31-4D70-A9EC-BF448503B3B0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079B8E-4740-49FC-A87C-E67AA8EEDD8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7867" y="2036764"/>
            <a:ext cx="11165155" cy="4067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Level 1</a:t>
            </a:r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15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1453FF66-D302-4E95-BB45-5360D8D4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214" y="6074740"/>
            <a:ext cx="8890859" cy="24765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CE50A651-D8FF-48CF-BE4A-2F33BB57E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215" y="1731408"/>
            <a:ext cx="5815080" cy="90035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680DAD9-7C65-43F1-91CA-47C0264FC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1214" y="3503360"/>
            <a:ext cx="5023199" cy="608013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9" name="Textplatzhalter 29">
            <a:extLst>
              <a:ext uri="{FF2B5EF4-FFF2-40B4-BE49-F238E27FC236}">
                <a16:creationId xmlns:a16="http://schemas.microsoft.com/office/drawing/2014/main" id="{4335D837-5916-4C06-94F5-E390E101D8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214" y="4217895"/>
            <a:ext cx="5023199" cy="304007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GB" kern="0" spc="0" noProof="0" dirty="0">
                <a:solidFill>
                  <a:schemeClr val="bg1"/>
                </a:solidFill>
              </a:defRPr>
            </a:lvl1pPr>
          </a:lstStyle>
          <a:p>
            <a:pPr marL="285664" lvl="0" indent="-285664"/>
            <a:r>
              <a:rPr lang="en-GB" noProof="0" dirty="0"/>
              <a:t>Department / Author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010637-18CF-4C7E-A32D-628227FDDC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48F15A-89BD-448C-9397-86FF18836131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2D07EE-71FA-4A94-80F0-0E977F772B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7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1453FF66-D302-4E95-BB45-5360D8D4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4066" y="6074740"/>
            <a:ext cx="8890859" cy="247650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CE50A651-D8FF-48CF-BE4A-2F33BB57E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2530" y="1731408"/>
            <a:ext cx="6362394" cy="900350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680DAD9-7C65-43F1-91CA-47C0264FC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1726" y="3503360"/>
            <a:ext cx="5023199" cy="608013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6" name="Textplatzhalter 29">
            <a:extLst>
              <a:ext uri="{FF2B5EF4-FFF2-40B4-BE49-F238E27FC236}">
                <a16:creationId xmlns:a16="http://schemas.microsoft.com/office/drawing/2014/main" id="{9781ED1F-4E5A-4BB4-BF5E-29A82EA89E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1726" y="4217895"/>
            <a:ext cx="5023199" cy="304007"/>
          </a:xfrm>
        </p:spPr>
        <p:txBody>
          <a:bodyPr vert="horz" lIns="0" tIns="0" rIns="0" bIns="0" rtlCol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lang="en-GB" kern="0" spc="0" noProof="0" dirty="0">
                <a:solidFill>
                  <a:schemeClr val="bg1"/>
                </a:solidFill>
              </a:defRPr>
            </a:lvl1pPr>
          </a:lstStyle>
          <a:p>
            <a:pPr marL="285664" lvl="0" indent="-285664"/>
            <a:r>
              <a:rPr lang="en-GB" noProof="0" dirty="0"/>
              <a:t>Department / Author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420705-3E8F-4ED9-8EC6-FD08CF1B9C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EC5D8C-F7F6-4404-9A99-D0384AA9476A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FC2C362-8D06-481F-8D47-7FA5A5AA40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3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2479" y="893956"/>
            <a:ext cx="2480420" cy="711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BF849D6F-90E0-41E7-9A6F-99A7E44E6B03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9C067199-EAAF-4605-B6F7-27247A3E8C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19629" y="1746816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01</a:t>
            </a:r>
            <a:endParaRPr lang="de-AT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5BA00666-63AD-4C5F-A309-B93A1B534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9629" y="2748414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02</a:t>
            </a:r>
            <a:endParaRPr lang="de-AT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CD0D97BB-B307-46F4-BD2E-5BE61A8AD1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19629" y="3750012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03</a:t>
            </a:r>
            <a:endParaRPr lang="de-AT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794FE4C8-E6CC-4AA5-96A6-1A03F5F5CC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19629" y="4751610"/>
            <a:ext cx="872848" cy="935038"/>
          </a:xfrm>
        </p:spPr>
        <p:txBody>
          <a:bodyPr wrap="square" anchor="b"/>
          <a:lstStyle>
            <a:lvl1pPr marL="0" indent="0">
              <a:buFont typeface="Arial" panose="020B0604020202020204" pitchFamily="34" charset="0"/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04</a:t>
            </a:r>
            <a:endParaRPr lang="de-AT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A5515DC5-30C2-4755-9760-AC37F3BBAB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58149" y="1745573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05</a:t>
            </a:r>
            <a:endParaRPr lang="de-AT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D8F410FB-7B3E-4E2B-84E8-BEC8A85143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58149" y="2747171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06</a:t>
            </a:r>
            <a:endParaRPr lang="de-AT" dirty="0"/>
          </a:p>
        </p:txBody>
      </p:sp>
      <p:sp>
        <p:nvSpPr>
          <p:cNvPr id="58" name="Textplatzhalter 51">
            <a:extLst>
              <a:ext uri="{FF2B5EF4-FFF2-40B4-BE49-F238E27FC236}">
                <a16:creationId xmlns:a16="http://schemas.microsoft.com/office/drawing/2014/main" id="{9EF6739A-0255-4634-AEF3-60378C841E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58149" y="3748769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07</a:t>
            </a:r>
            <a:endParaRPr lang="de-AT" dirty="0"/>
          </a:p>
        </p:txBody>
      </p:sp>
      <p:sp>
        <p:nvSpPr>
          <p:cNvPr id="59" name="Textplatzhalter 51">
            <a:extLst>
              <a:ext uri="{FF2B5EF4-FFF2-40B4-BE49-F238E27FC236}">
                <a16:creationId xmlns:a16="http://schemas.microsoft.com/office/drawing/2014/main" id="{B023468B-3550-472B-AD93-6DCD4583B92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58149" y="4750367"/>
            <a:ext cx="872848" cy="935038"/>
          </a:xfrm>
        </p:spPr>
        <p:txBody>
          <a:bodyPr wrap="square" anchor="b"/>
          <a:lstStyle>
            <a:lvl1pPr marL="0" indent="0">
              <a:buNone/>
              <a:defRPr lang="de-AT" sz="5398" b="1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08</a:t>
            </a:r>
            <a:endParaRPr lang="de-AT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437ADC80-9322-4999-A2F7-8842712977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69187" y="2072757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6" name="Textplatzhalter 64">
            <a:extLst>
              <a:ext uri="{FF2B5EF4-FFF2-40B4-BE49-F238E27FC236}">
                <a16:creationId xmlns:a16="http://schemas.microsoft.com/office/drawing/2014/main" id="{A5F07635-AE1B-423A-B02D-2C4AE3BBA7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69187" y="3073406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7" name="Textplatzhalter 64">
            <a:extLst>
              <a:ext uri="{FF2B5EF4-FFF2-40B4-BE49-F238E27FC236}">
                <a16:creationId xmlns:a16="http://schemas.microsoft.com/office/drawing/2014/main" id="{5C2FB578-04FA-4BB8-B74E-68C8CD83B0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9187" y="4074055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8" name="Textplatzhalter 64">
            <a:extLst>
              <a:ext uri="{FF2B5EF4-FFF2-40B4-BE49-F238E27FC236}">
                <a16:creationId xmlns:a16="http://schemas.microsoft.com/office/drawing/2014/main" id="{8634634D-F41B-4C38-B21C-12825DD75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69187" y="5074705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69" name="Textplatzhalter 64">
            <a:extLst>
              <a:ext uri="{FF2B5EF4-FFF2-40B4-BE49-F238E27FC236}">
                <a16:creationId xmlns:a16="http://schemas.microsoft.com/office/drawing/2014/main" id="{615F41A5-C82B-45DE-B354-7D68A5B5EF9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01511" y="2075680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70" name="Textplatzhalter 64">
            <a:extLst>
              <a:ext uri="{FF2B5EF4-FFF2-40B4-BE49-F238E27FC236}">
                <a16:creationId xmlns:a16="http://schemas.microsoft.com/office/drawing/2014/main" id="{DAFE4E96-474E-4E00-8326-B44E32F3AC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1511" y="3076329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71" name="Textplatzhalter 64">
            <a:extLst>
              <a:ext uri="{FF2B5EF4-FFF2-40B4-BE49-F238E27FC236}">
                <a16:creationId xmlns:a16="http://schemas.microsoft.com/office/drawing/2014/main" id="{88038D7C-790F-4B8E-9D48-89BC4EFD25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1511" y="4076978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72" name="Textplatzhalter 64">
            <a:extLst>
              <a:ext uri="{FF2B5EF4-FFF2-40B4-BE49-F238E27FC236}">
                <a16:creationId xmlns:a16="http://schemas.microsoft.com/office/drawing/2014/main" id="{CDC73B83-E3D7-4489-B77F-224D2195BF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01511" y="5077628"/>
            <a:ext cx="2341060" cy="49784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pic>
        <p:nvPicPr>
          <p:cNvPr id="60" name="Graphic 8">
            <a:extLst>
              <a:ext uri="{FF2B5EF4-FFF2-40B4-BE49-F238E27FC236}">
                <a16:creationId xmlns:a16="http://schemas.microsoft.com/office/drawing/2014/main" id="{FB6B9219-A332-4FD4-8854-17AB96F91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465DC63-7299-4404-AF82-F89207901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46FFF3-EBFE-45FF-9F3D-0C8E0D1DEFB3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4D3BFF9-72D5-4977-8278-3597118D087B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52BBC6-8E57-43B8-B115-071B656C40D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1815FC-A1E6-49FC-B25A-DDA36F8D381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4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11157218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011048-B56D-4E12-94F4-6A058EF29898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9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CFAEA2-3169-4310-AF14-495A4E6B863E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5156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2514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0DA4B2-A353-4CEF-839A-E173E87AB357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4859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3912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521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9D7E0-77AA-4B54-A2F7-120002E86BFC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5851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122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0E2AAF5C-A7FB-4722-B098-84E0740ACE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43938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16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42544-1C59-4AFA-91A5-11C8674867A9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1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509" y="1381004"/>
            <a:ext cx="5474569" cy="5806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 u="sng">
                <a:solidFill>
                  <a:schemeClr val="accent1"/>
                </a:solidFill>
              </a:defRPr>
            </a:lvl1pPr>
            <a:lvl2pPr marL="609443" indent="0">
              <a:buNone/>
              <a:defRPr sz="2700" b="1"/>
            </a:lvl2pPr>
            <a:lvl3pPr marL="1218885" indent="0">
              <a:buNone/>
              <a:defRPr sz="2400" b="1"/>
            </a:lvl3pPr>
            <a:lvl4pPr marL="1828328" indent="0">
              <a:buNone/>
              <a:defRPr sz="2100" b="1"/>
            </a:lvl4pPr>
            <a:lvl5pPr marL="2437771" indent="0">
              <a:buNone/>
              <a:defRPr sz="2100" b="1"/>
            </a:lvl5pPr>
            <a:lvl6pPr marL="3047213" indent="0">
              <a:buNone/>
              <a:defRPr sz="2100" b="1"/>
            </a:lvl6pPr>
            <a:lvl7pPr marL="3656656" indent="0">
              <a:buNone/>
              <a:defRPr sz="2100" b="1"/>
            </a:lvl7pPr>
            <a:lvl8pPr marL="4266097" indent="0">
              <a:buNone/>
              <a:defRPr sz="2100" b="1"/>
            </a:lvl8pPr>
            <a:lvl9pPr marL="48755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5192" y="1381003"/>
            <a:ext cx="5387630" cy="5806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 u="sng">
                <a:solidFill>
                  <a:schemeClr val="accent1"/>
                </a:solidFill>
              </a:defRPr>
            </a:lvl1pPr>
            <a:lvl2pPr marL="609443" indent="0">
              <a:buNone/>
              <a:defRPr sz="2700" b="1"/>
            </a:lvl2pPr>
            <a:lvl3pPr marL="1218885" indent="0">
              <a:buNone/>
              <a:defRPr sz="2400" b="1"/>
            </a:lvl3pPr>
            <a:lvl4pPr marL="1828328" indent="0">
              <a:buNone/>
              <a:defRPr sz="2100" b="1"/>
            </a:lvl4pPr>
            <a:lvl5pPr marL="2437771" indent="0">
              <a:buNone/>
              <a:defRPr sz="2100" b="1"/>
            </a:lvl5pPr>
            <a:lvl6pPr marL="3047213" indent="0">
              <a:buNone/>
              <a:defRPr sz="2100" b="1"/>
            </a:lvl6pPr>
            <a:lvl7pPr marL="3656656" indent="0">
              <a:buNone/>
              <a:defRPr sz="2100" b="1"/>
            </a:lvl7pPr>
            <a:lvl8pPr marL="4266097" indent="0">
              <a:buNone/>
              <a:defRPr sz="2100" b="1"/>
            </a:lvl8pPr>
            <a:lvl9pPr marL="48755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2C09BD-60A2-D244-8F4B-695A1227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09" y="96297"/>
            <a:ext cx="11400661" cy="777240"/>
          </a:xfr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1D56C46-C13D-6843-8D78-E9DE559D36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03" y="831986"/>
            <a:ext cx="11400661" cy="4286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b="1" kern="0">
                <a:solidFill>
                  <a:srgbClr val="45A8C4"/>
                </a:solidFill>
                <a:latin typeface="+mn-lt"/>
                <a:cs typeface="Calibri"/>
              </a:rPr>
              <a:t>Subtitle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8E56A8-D17E-8848-8C5B-EC8D2FC7921A}"/>
              </a:ext>
            </a:extLst>
          </p:cNvPr>
          <p:cNvSpPr/>
          <p:nvPr userDrawn="1"/>
        </p:nvSpPr>
        <p:spPr>
          <a:xfrm>
            <a:off x="10436087" y="6490880"/>
            <a:ext cx="129209" cy="198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61902A9B-4EBD-9042-9417-398D31C80DB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5509" y="1988634"/>
            <a:ext cx="5474567" cy="4327704"/>
          </a:xfrm>
          <a:prstGeom prst="rect">
            <a:avLst/>
          </a:prstGeom>
        </p:spPr>
        <p:txBody>
          <a:bodyPr/>
          <a:lstStyle>
            <a:lvl1pPr marL="274201" indent="-274201">
              <a:defRPr/>
            </a:lvl1pPr>
            <a:lvl2pPr marL="576072" indent="-274320">
              <a:defRPr/>
            </a:lvl2pPr>
            <a:lvl3pPr marL="868680" indent="-274320">
              <a:defRPr/>
            </a:lvl3pPr>
            <a:lvl4pPr marL="1143000" indent="-274320">
              <a:defRPr/>
            </a:lvl4pPr>
            <a:lvl5pPr marL="1435608" indent="-2743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326E65A8-182F-624C-B231-E6CD084CC09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85193" y="1988634"/>
            <a:ext cx="5387630" cy="4327704"/>
          </a:xfrm>
          <a:prstGeom prst="rect">
            <a:avLst/>
          </a:prstGeom>
        </p:spPr>
        <p:txBody>
          <a:bodyPr/>
          <a:lstStyle>
            <a:lvl1pPr marL="274201" indent="-274201">
              <a:defRPr/>
            </a:lvl1pPr>
            <a:lvl2pPr marL="576072" indent="-274320">
              <a:defRPr/>
            </a:lvl2pPr>
            <a:lvl3pPr marL="868680" indent="-274320">
              <a:defRPr/>
            </a:lvl3pPr>
            <a:lvl4pPr marL="1143000" indent="-274320">
              <a:defRPr/>
            </a:lvl4pPr>
            <a:lvl5pPr marL="1435608" indent="-2743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985913B-9067-5E4F-BEB8-B40B0526CD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514" y="6479339"/>
            <a:ext cx="3859795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099EDC09-5657-6C4E-AE82-350208BA5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72" y="6455581"/>
            <a:ext cx="386650" cy="364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A82-C1C2-924B-B843-6C0FB13ED72E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DC922F-64A0-A245-9B54-7182667660D0}"/>
              </a:ext>
            </a:extLst>
          </p:cNvPr>
          <p:cNvGrpSpPr/>
          <p:nvPr userDrawn="1"/>
        </p:nvGrpSpPr>
        <p:grpSpPr>
          <a:xfrm>
            <a:off x="3984798" y="6596323"/>
            <a:ext cx="3594287" cy="261677"/>
            <a:chOff x="3984798" y="6596323"/>
            <a:chExt cx="3594287" cy="2616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28C046-B8FC-994F-85A4-8FD25DF19D2F}"/>
                </a:ext>
              </a:extLst>
            </p:cNvPr>
            <p:cNvSpPr txBox="1"/>
            <p:nvPr userDrawn="1"/>
          </p:nvSpPr>
          <p:spPr>
            <a:xfrm>
              <a:off x="3984798" y="6596323"/>
              <a:ext cx="359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AB520446-FD47-794F-A313-0EC6DBF6114F}" type="datetime3">
                <a:rPr lang="en-US" sz="1000" smtClean="0">
                  <a:solidFill>
                    <a:schemeClr val="bg1">
                      <a:lumMod val="65000"/>
                    </a:schemeClr>
                  </a:solidFill>
                </a:rPr>
                <a:t>1 June 2022</a:t>
              </a:fld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 Microchip Technology Inc. and its subsidiaries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EB0F66-0524-644B-A3CD-BA2A14891286}"/>
                </a:ext>
              </a:extLst>
            </p:cNvPr>
            <p:cNvSpPr/>
            <p:nvPr userDrawn="1"/>
          </p:nvSpPr>
          <p:spPr>
            <a:xfrm>
              <a:off x="4070555" y="6611779"/>
              <a:ext cx="747251" cy="230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85BC8B-986D-8044-8033-3156B5F78D3D}"/>
                </a:ext>
              </a:extLst>
            </p:cNvPr>
            <p:cNvSpPr txBox="1"/>
            <p:nvPr userDrawn="1"/>
          </p:nvSpPr>
          <p:spPr>
            <a:xfrm>
              <a:off x="4611329" y="6611779"/>
              <a:ext cx="2847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3121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11157218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02A7F3-3428-4E98-82AF-5BA32062B3B0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A3BD888-841E-4FC7-9C48-4572D0778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4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EC1004-5A9C-4AD4-9659-2E2AE483FEEC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5156" y="2528901"/>
            <a:ext cx="5367865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FD5E04-A057-4B94-A524-EB3DADCE9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18BB6-B620-48B5-90A5-596AB11DCB66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4859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3912" y="2528901"/>
            <a:ext cx="3419109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F9DA6EA-9330-4A45-9644-DABAC7087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D14AE7-478D-4071-888A-1EE5E939D22A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1504" y="6356351"/>
            <a:ext cx="501518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17B80A73-0B1D-4ECD-84FB-81A4887AB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5851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B556C2B-BDE8-48E8-A1E3-BB92B86E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1226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0E2AAF5C-A7FB-4722-B098-84E0740ACE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43938" y="2528901"/>
            <a:ext cx="2629084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768D075-8DD8-442C-BEA6-EDF20D9AD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79" y="462006"/>
            <a:ext cx="8899344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6BB5B3-E6A4-468D-A058-8DC0B5609C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95B6AC-24D4-4EBA-ACF6-A9CF19160EB2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E66BA-F191-4B6A-810C-6CBD746D18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374A-4D08-4ED6-8330-33C121C73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5BFDC92-8193-40CD-A26F-2DC80FAFB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CA3BCD-1D1A-40D0-9479-453E99FF1731}" type="datetime4">
              <a:rPr lang="en-US" smtClean="0"/>
              <a:t>June 1, 2022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B63854-8F3E-4225-993B-5724DB8021DF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6E2539-BC99-4F4E-A168-929F6D3AF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1CBD290A-B304-46EA-9BFB-E999F63F373C}"/>
              </a:ext>
            </a:extLst>
          </p:cNvPr>
          <p:cNvSpPr/>
          <p:nvPr userDrawn="1"/>
        </p:nvSpPr>
        <p:spPr>
          <a:xfrm>
            <a:off x="1" y="-9525"/>
            <a:ext cx="8772064" cy="6876339"/>
          </a:xfrm>
          <a:custGeom>
            <a:avLst/>
            <a:gdLst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1488331 w 8774349"/>
              <a:gd name="connsiteY4" fmla="*/ 6863639 h 6868645"/>
              <a:gd name="connsiteX5" fmla="*/ 0 w 8774349"/>
              <a:gd name="connsiteY5" fmla="*/ 6863639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0 w 8774349"/>
              <a:gd name="connsiteY4" fmla="*/ 6863639 h 6868645"/>
              <a:gd name="connsiteX5" fmla="*/ 0 w 8774349"/>
              <a:gd name="connsiteY5" fmla="*/ 0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0 w 8774349"/>
              <a:gd name="connsiteY3" fmla="*/ 6863639 h 6868645"/>
              <a:gd name="connsiteX4" fmla="*/ 0 w 8774349"/>
              <a:gd name="connsiteY4" fmla="*/ 0 h 6868645"/>
              <a:gd name="connsiteX0" fmla="*/ 0 w 8774349"/>
              <a:gd name="connsiteY0" fmla="*/ 0 h 6889039"/>
              <a:gd name="connsiteX1" fmla="*/ 8774349 w 8774349"/>
              <a:gd name="connsiteY1" fmla="*/ 5006 h 6889039"/>
              <a:gd name="connsiteX2" fmla="*/ 6959801 w 8774349"/>
              <a:gd name="connsiteY2" fmla="*/ 6868645 h 6889039"/>
              <a:gd name="connsiteX3" fmla="*/ 0 w 8774349"/>
              <a:gd name="connsiteY3" fmla="*/ 6889039 h 6889039"/>
              <a:gd name="connsiteX4" fmla="*/ 0 w 8774349"/>
              <a:gd name="connsiteY4" fmla="*/ 0 h 6889039"/>
              <a:gd name="connsiteX0" fmla="*/ 0 w 8774349"/>
              <a:gd name="connsiteY0" fmla="*/ 0 h 6876339"/>
              <a:gd name="connsiteX1" fmla="*/ 8774349 w 8774349"/>
              <a:gd name="connsiteY1" fmla="*/ 5006 h 6876339"/>
              <a:gd name="connsiteX2" fmla="*/ 6959801 w 8774349"/>
              <a:gd name="connsiteY2" fmla="*/ 6868645 h 6876339"/>
              <a:gd name="connsiteX3" fmla="*/ 0 w 8774349"/>
              <a:gd name="connsiteY3" fmla="*/ 6876339 h 6876339"/>
              <a:gd name="connsiteX4" fmla="*/ 0 w 8774349"/>
              <a:gd name="connsiteY4" fmla="*/ 0 h 68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4349" h="6876339">
                <a:moveTo>
                  <a:pt x="0" y="0"/>
                </a:moveTo>
                <a:lnTo>
                  <a:pt x="8774349" y="5006"/>
                </a:lnTo>
                <a:lnTo>
                  <a:pt x="6959801" y="6868645"/>
                </a:lnTo>
                <a:lnTo>
                  <a:pt x="0" y="687633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7284282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6325266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772064" y="2528901"/>
            <a:ext cx="2900958" cy="357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4A39FE3F-D91C-4C3D-9DB5-9D3CA08E266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69C1E-1F47-4A9B-BF7B-AC9F5C708A3E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9FDD9628-2C1F-4DE6-B252-9FC48500E2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5132842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0EB866FD-0030-4C46-A1B0-7DB0BC6538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0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5">
            <a:extLst>
              <a:ext uri="{FF2B5EF4-FFF2-40B4-BE49-F238E27FC236}">
                <a16:creationId xmlns:a16="http://schemas.microsoft.com/office/drawing/2014/main" id="{0C6F3A9A-05AC-4354-9389-485DCA93864D}"/>
              </a:ext>
            </a:extLst>
          </p:cNvPr>
          <p:cNvSpPr/>
          <p:nvPr userDrawn="1"/>
        </p:nvSpPr>
        <p:spPr>
          <a:xfrm>
            <a:off x="1" y="1"/>
            <a:ext cx="6973812" cy="6863639"/>
          </a:xfrm>
          <a:custGeom>
            <a:avLst/>
            <a:gdLst>
              <a:gd name="connsiteX0" fmla="*/ 0 w 6975629"/>
              <a:gd name="connsiteY0" fmla="*/ 0 h 6863639"/>
              <a:gd name="connsiteX1" fmla="*/ 6975629 w 6975629"/>
              <a:gd name="connsiteY1" fmla="*/ 0 h 6863639"/>
              <a:gd name="connsiteX2" fmla="*/ 5238382 w 6975629"/>
              <a:gd name="connsiteY2" fmla="*/ 6863639 h 6863639"/>
              <a:gd name="connsiteX3" fmla="*/ 0 w 6975629"/>
              <a:gd name="connsiteY3" fmla="*/ 6863639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5629" h="6863639">
                <a:moveTo>
                  <a:pt x="0" y="0"/>
                </a:moveTo>
                <a:lnTo>
                  <a:pt x="6975629" y="0"/>
                </a:lnTo>
                <a:lnTo>
                  <a:pt x="5238382" y="6863639"/>
                </a:lnTo>
                <a:lnTo>
                  <a:pt x="0" y="6863639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5718375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4681808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22291" y="2528901"/>
            <a:ext cx="4750732" cy="357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B4480-3C55-4BA1-93C4-9D4775F26A6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AEB5B-B3EB-4DCC-B6BE-9D0027210103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1A527C-5E8F-456D-97F8-A800F962AA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3489384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96A733-33F9-42B4-9184-9A9BCBCB0C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5" name="Graphic 8">
            <a:extLst>
              <a:ext uri="{FF2B5EF4-FFF2-40B4-BE49-F238E27FC236}">
                <a16:creationId xmlns:a16="http://schemas.microsoft.com/office/drawing/2014/main" id="{75A51020-B2C2-4FA9-8ED8-24D3ECCF7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54">
            <a:extLst>
              <a:ext uri="{FF2B5EF4-FFF2-40B4-BE49-F238E27FC236}">
                <a16:creationId xmlns:a16="http://schemas.microsoft.com/office/drawing/2014/main" id="{056E0BB7-06E6-4D76-8249-89D45E877744}"/>
              </a:ext>
            </a:extLst>
          </p:cNvPr>
          <p:cNvSpPr/>
          <p:nvPr userDrawn="1"/>
        </p:nvSpPr>
        <p:spPr>
          <a:xfrm>
            <a:off x="1" y="1"/>
            <a:ext cx="5988525" cy="6863639"/>
          </a:xfrm>
          <a:custGeom>
            <a:avLst/>
            <a:gdLst>
              <a:gd name="connsiteX0" fmla="*/ 4252838 w 5990085"/>
              <a:gd name="connsiteY0" fmla="*/ 6863639 h 6863639"/>
              <a:gd name="connsiteX1" fmla="*/ 0 w 5990085"/>
              <a:gd name="connsiteY1" fmla="*/ 6863639 h 6863639"/>
              <a:gd name="connsiteX2" fmla="*/ 0 w 5990085"/>
              <a:gd name="connsiteY2" fmla="*/ 0 h 6863639"/>
              <a:gd name="connsiteX3" fmla="*/ 5990085 w 5990085"/>
              <a:gd name="connsiteY3" fmla="*/ 0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085" h="6863639">
                <a:moveTo>
                  <a:pt x="4252838" y="6863639"/>
                </a:moveTo>
                <a:lnTo>
                  <a:pt x="0" y="6863639"/>
                </a:lnTo>
                <a:lnTo>
                  <a:pt x="0" y="0"/>
                </a:lnTo>
                <a:lnTo>
                  <a:pt x="5990085" y="0"/>
                </a:lnTo>
                <a:close/>
              </a:path>
            </a:pathLst>
          </a:custGeom>
          <a:solidFill>
            <a:schemeClr val="tx2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4862041" cy="1143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3814872" cy="3570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88525" y="2528901"/>
            <a:ext cx="5684497" cy="357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D97691-C28F-4DB1-B175-15778CE2C0D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F84785-33EA-47D9-A085-43F2F8D0BD6C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422C94-48C8-4A00-8BBF-D0EFF83E56B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29" y="6356351"/>
            <a:ext cx="2622448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5EA9A4-80A2-4965-804F-5A03B67FDB2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2FC54ACC-FDBD-4995-8997-A5B4FB7F6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40540BFB-6004-44EE-8379-57A609C26953}"/>
              </a:ext>
            </a:extLst>
          </p:cNvPr>
          <p:cNvSpPr/>
          <p:nvPr userDrawn="1"/>
        </p:nvSpPr>
        <p:spPr>
          <a:xfrm>
            <a:off x="1" y="-9525"/>
            <a:ext cx="8772064" cy="6876339"/>
          </a:xfrm>
          <a:custGeom>
            <a:avLst/>
            <a:gdLst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1488331 w 8774349"/>
              <a:gd name="connsiteY4" fmla="*/ 6863639 h 6868645"/>
              <a:gd name="connsiteX5" fmla="*/ 0 w 8774349"/>
              <a:gd name="connsiteY5" fmla="*/ 6863639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1488331 w 8774349"/>
              <a:gd name="connsiteY3" fmla="*/ 6868645 h 6868645"/>
              <a:gd name="connsiteX4" fmla="*/ 0 w 8774349"/>
              <a:gd name="connsiteY4" fmla="*/ 6863639 h 6868645"/>
              <a:gd name="connsiteX5" fmla="*/ 0 w 8774349"/>
              <a:gd name="connsiteY5" fmla="*/ 0 h 6868645"/>
              <a:gd name="connsiteX0" fmla="*/ 0 w 8774349"/>
              <a:gd name="connsiteY0" fmla="*/ 0 h 6868645"/>
              <a:gd name="connsiteX1" fmla="*/ 8774349 w 8774349"/>
              <a:gd name="connsiteY1" fmla="*/ 5006 h 6868645"/>
              <a:gd name="connsiteX2" fmla="*/ 6959801 w 8774349"/>
              <a:gd name="connsiteY2" fmla="*/ 6868645 h 6868645"/>
              <a:gd name="connsiteX3" fmla="*/ 0 w 8774349"/>
              <a:gd name="connsiteY3" fmla="*/ 6863639 h 6868645"/>
              <a:gd name="connsiteX4" fmla="*/ 0 w 8774349"/>
              <a:gd name="connsiteY4" fmla="*/ 0 h 6868645"/>
              <a:gd name="connsiteX0" fmla="*/ 0 w 8774349"/>
              <a:gd name="connsiteY0" fmla="*/ 0 h 6889039"/>
              <a:gd name="connsiteX1" fmla="*/ 8774349 w 8774349"/>
              <a:gd name="connsiteY1" fmla="*/ 5006 h 6889039"/>
              <a:gd name="connsiteX2" fmla="*/ 6959801 w 8774349"/>
              <a:gd name="connsiteY2" fmla="*/ 6868645 h 6889039"/>
              <a:gd name="connsiteX3" fmla="*/ 0 w 8774349"/>
              <a:gd name="connsiteY3" fmla="*/ 6889039 h 6889039"/>
              <a:gd name="connsiteX4" fmla="*/ 0 w 8774349"/>
              <a:gd name="connsiteY4" fmla="*/ 0 h 6889039"/>
              <a:gd name="connsiteX0" fmla="*/ 0 w 8774349"/>
              <a:gd name="connsiteY0" fmla="*/ 0 h 6876339"/>
              <a:gd name="connsiteX1" fmla="*/ 8774349 w 8774349"/>
              <a:gd name="connsiteY1" fmla="*/ 5006 h 6876339"/>
              <a:gd name="connsiteX2" fmla="*/ 6959801 w 8774349"/>
              <a:gd name="connsiteY2" fmla="*/ 6868645 h 6876339"/>
              <a:gd name="connsiteX3" fmla="*/ 0 w 8774349"/>
              <a:gd name="connsiteY3" fmla="*/ 6876339 h 6876339"/>
              <a:gd name="connsiteX4" fmla="*/ 0 w 8774349"/>
              <a:gd name="connsiteY4" fmla="*/ 0 h 68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4349" h="6876339">
                <a:moveTo>
                  <a:pt x="0" y="0"/>
                </a:moveTo>
                <a:lnTo>
                  <a:pt x="8774349" y="5006"/>
                </a:lnTo>
                <a:lnTo>
                  <a:pt x="6959801" y="6868645"/>
                </a:lnTo>
                <a:lnTo>
                  <a:pt x="0" y="6876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AT" sz="2399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2480" y="462006"/>
            <a:ext cx="7284282" cy="1143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0676ED-39EF-4B73-BBFA-90A5BED3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04" y="1852034"/>
            <a:ext cx="885590" cy="80529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8E48E1B-764A-49C1-987C-CB17467A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5" y="2528901"/>
            <a:ext cx="6325266" cy="3570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18E623-31C4-4486-9557-CE93F8E2A1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772064" y="2528901"/>
            <a:ext cx="2900958" cy="35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4A39FE3F-D91C-4C3D-9DB5-9D3CA08E266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56C4F8-F16A-4BFD-A23E-62FE7320050E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9FDD9628-2C1F-4DE6-B252-9FC48500E2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08230" y="6356351"/>
            <a:ext cx="5132842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0EB866FD-0030-4C46-A1B0-7DB0BC6538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243A2-965F-4A35-BC61-2E8200FD75BB}"/>
              </a:ext>
            </a:extLst>
          </p:cNvPr>
          <p:cNvSpPr/>
          <p:nvPr userDrawn="1"/>
        </p:nvSpPr>
        <p:spPr>
          <a:xfrm>
            <a:off x="9801859" y="116632"/>
            <a:ext cx="2115054" cy="10441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171D929-7788-4549-96D5-05C55A603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18"/>
          <a:stretch/>
        </p:blipFill>
        <p:spPr>
          <a:xfrm>
            <a:off x="10125810" y="188640"/>
            <a:ext cx="1548487" cy="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CHP-logo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436" y="6396138"/>
            <a:ext cx="1447127" cy="3644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509" y="96296"/>
            <a:ext cx="11400661" cy="942795"/>
          </a:xfrm>
          <a:prstGeom prst="rect">
            <a:avLst/>
          </a:prstGeom>
        </p:spPr>
        <p:txBody>
          <a:bodyPr vert="horz" lIns="121888" tIns="60944" rIns="121888" bIns="60944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509" y="1039091"/>
            <a:ext cx="11400661" cy="5412311"/>
          </a:xfrm>
          <a:prstGeom prst="rect">
            <a:avLst/>
          </a:prstGeom>
        </p:spPr>
        <p:txBody>
          <a:bodyPr vert="horz" lIns="121888" tIns="60944" rIns="121888" bIns="609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2589C74-EF87-2646-A562-5428C2FBE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514" y="6479339"/>
            <a:ext cx="3859795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865650-0440-F143-8EFF-C6F819EF3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72" y="6455581"/>
            <a:ext cx="386650" cy="364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A82-C1C2-924B-B843-6C0FB13ED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7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60" r:id="rId5"/>
    <p:sldLayoutId id="2147483652" r:id="rId6"/>
    <p:sldLayoutId id="2147483657" r:id="rId7"/>
    <p:sldLayoutId id="2147483653" r:id="rId8"/>
    <p:sldLayoutId id="2147483658" r:id="rId9"/>
    <p:sldLayoutId id="2147483654" r:id="rId10"/>
    <p:sldLayoutId id="2147483659" r:id="rId11"/>
    <p:sldLayoutId id="2147483655" r:id="rId12"/>
    <p:sldLayoutId id="2147483662" r:id="rId13"/>
    <p:sldLayoutId id="2147483686" r:id="rId14"/>
  </p:sldLayoutIdLst>
  <p:hf hdr="0" ftr="0" dt="0"/>
  <p:txStyles>
    <p:titleStyle>
      <a:lvl1pPr algn="l" defTabSz="609443" rtl="0" eaLnBrk="1" latinLnBrk="0" hangingPunct="1">
        <a:lnSpc>
          <a:spcPct val="100000"/>
        </a:lnSpc>
        <a:spcBef>
          <a:spcPct val="0"/>
        </a:spcBef>
        <a:buNone/>
        <a:defRPr sz="4400" b="1" kern="1200" normalizeH="0" baseline="0">
          <a:solidFill>
            <a:srgbClr val="0E3689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609443" rtl="0" eaLnBrk="1" latinLnBrk="0" hangingPunct="1">
        <a:spcBef>
          <a:spcPts val="300"/>
        </a:spcBef>
        <a:buClr>
          <a:srgbClr val="0E3689"/>
        </a:buClr>
        <a:buFont typeface="Arial"/>
        <a:buChar char="•"/>
        <a:defRPr sz="3200" b="1" kern="1200">
          <a:solidFill>
            <a:srgbClr val="070707"/>
          </a:solidFill>
          <a:latin typeface="+mn-lt"/>
          <a:ea typeface="+mn-ea"/>
          <a:cs typeface="+mn-cs"/>
        </a:defRPr>
      </a:lvl1pPr>
      <a:lvl2pPr marL="576072" indent="-274320" algn="l" defTabSz="609443" rtl="0" eaLnBrk="1" latinLnBrk="0" hangingPunct="1">
        <a:spcBef>
          <a:spcPts val="300"/>
        </a:spcBef>
        <a:buClr>
          <a:srgbClr val="1D9CE4"/>
        </a:buClr>
        <a:buFont typeface="Arial" panose="020B0604020202020204" pitchFamily="34" charset="0"/>
        <a:buChar char="•"/>
        <a:defRPr sz="2800" kern="1200">
          <a:solidFill>
            <a:srgbClr val="070707"/>
          </a:solidFill>
          <a:latin typeface="+mn-lt"/>
          <a:ea typeface="+mn-ea"/>
          <a:cs typeface="+mn-cs"/>
        </a:defRPr>
      </a:lvl2pPr>
      <a:lvl3pPr marL="868680" indent="-274320" algn="l" defTabSz="609443" rtl="0" eaLnBrk="1" latinLnBrk="0" hangingPunct="1">
        <a:spcBef>
          <a:spcPts val="300"/>
        </a:spcBef>
        <a:buClr>
          <a:srgbClr val="1D9CE4"/>
        </a:buClr>
        <a:buFont typeface="Arial"/>
        <a:buChar char="•"/>
        <a:defRPr sz="2400" kern="1200">
          <a:solidFill>
            <a:srgbClr val="070707"/>
          </a:solidFill>
          <a:latin typeface="+mn-lt"/>
          <a:ea typeface="+mn-ea"/>
          <a:cs typeface="+mn-cs"/>
        </a:defRPr>
      </a:lvl3pPr>
      <a:lvl4pPr marL="1143000" indent="-274320" algn="l" defTabSz="609443" rtl="0" eaLnBrk="1" latinLnBrk="0" hangingPunct="1">
        <a:spcBef>
          <a:spcPts val="300"/>
        </a:spcBef>
        <a:buClr>
          <a:srgbClr val="1D9CE4"/>
        </a:buClr>
        <a:buFont typeface="Arial" panose="020B0604020202020204" pitchFamily="34" charset="0"/>
        <a:buChar char="•"/>
        <a:defRPr sz="2000" kern="1200">
          <a:solidFill>
            <a:srgbClr val="070707"/>
          </a:solidFill>
          <a:latin typeface="+mn-lt"/>
          <a:ea typeface="+mn-ea"/>
          <a:cs typeface="+mn-cs"/>
        </a:defRPr>
      </a:lvl4pPr>
      <a:lvl5pPr marL="1435608" indent="-274320" algn="l" defTabSz="609443" rtl="0" eaLnBrk="1" latinLnBrk="0" hangingPunct="1">
        <a:spcBef>
          <a:spcPts val="300"/>
        </a:spcBef>
        <a:buClr>
          <a:srgbClr val="1D9CE4"/>
        </a:buClr>
        <a:buFont typeface="Arial" panose="020B0604020202020204" pitchFamily="34" charset="0"/>
        <a:buChar char="•"/>
        <a:defRPr sz="2000" kern="1200">
          <a:solidFill>
            <a:srgbClr val="070707"/>
          </a:solidFill>
          <a:latin typeface="+mn-lt"/>
          <a:ea typeface="+mn-ea"/>
          <a:cs typeface="+mn-cs"/>
        </a:defRPr>
      </a:lvl5pPr>
      <a:lvl6pPr marL="3351933" indent="-304723" algn="l" defTabSz="60944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76" indent="-304723" algn="l" defTabSz="60944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19" indent="-304723" algn="l" defTabSz="60944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261" indent="-304723" algn="l" defTabSz="60944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85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28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71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13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56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97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41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9" userDrawn="1">
          <p15:clr>
            <a:srgbClr val="F26B43"/>
          </p15:clr>
        </p15:guide>
        <p15:guide id="2" pos="1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05" y="260350"/>
            <a:ext cx="8890858" cy="90035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03" y="1784350"/>
            <a:ext cx="11165220" cy="4319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12480" y="6356351"/>
            <a:ext cx="1195266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2C75D92-5AC6-4C7A-8F4C-C7AC5361BAC6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1708230" y="6356351"/>
            <a:ext cx="7703594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1171504" y="6356351"/>
            <a:ext cx="501518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00BE5AC-A580-484A-B548-9E5828454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816" y="260351"/>
            <a:ext cx="1578445" cy="384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2BA71-6AE8-4D5C-A947-81EF6088B70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51320"/>
            <a:ext cx="771525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AT" sz="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"TTTech - Internal"</a:t>
            </a:r>
          </a:p>
        </p:txBody>
      </p:sp>
    </p:spTree>
    <p:extLst>
      <p:ext uri="{BB962C8B-B14F-4D97-AF65-F5344CB8AC3E}">
        <p14:creationId xmlns:p14="http://schemas.microsoft.com/office/powerpoint/2010/main" val="33689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marL="0" algn="l" defTabSz="1218804" rtl="0" eaLnBrk="1" latinLnBrk="0" hangingPunct="1">
        <a:lnSpc>
          <a:spcPct val="100000"/>
        </a:lnSpc>
        <a:spcBef>
          <a:spcPct val="0"/>
        </a:spcBef>
        <a:buNone/>
        <a:defRPr lang="en-US" sz="3599" kern="1200" spc="0" dirty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0" indent="0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799" kern="800" spc="-13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85664" indent="-285664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799" kern="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25287" indent="-284315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96669" indent="-266320" algn="l" defTabSz="1218804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77747" indent="0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None/>
        <a:defRPr sz="1400" kern="8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34792" indent="-285664" algn="l" defTabSz="1218804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99" indent="-171399" algn="l" defTabSz="1218804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0" indent="-266620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6620" indent="-266620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05" y="260350"/>
            <a:ext cx="8890858" cy="90035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03" y="1784350"/>
            <a:ext cx="11165220" cy="4319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 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dirty="0"/>
              <a:t>Level 8</a:t>
            </a:r>
          </a:p>
          <a:p>
            <a:pPr lvl="8"/>
            <a:r>
              <a:rPr lang="en-US" dirty="0"/>
              <a:t>Level 9</a:t>
            </a:r>
          </a:p>
          <a:p>
            <a:pPr lvl="4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07803" y="6356351"/>
            <a:ext cx="1195266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DBDE98-C082-4AE9-9E78-5EF33D63DC5A}" type="datetime4">
              <a:rPr lang="en-US" smtClean="0"/>
              <a:t>June 1, 2022</a:t>
            </a:fld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1703069" y="6356351"/>
            <a:ext cx="7703594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TTTech Confidential and Proprietary Information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1171504" y="6356351"/>
            <a:ext cx="501518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46BA1D-85D8-4A66-B78C-46ED6382B9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816" y="260351"/>
            <a:ext cx="1578445" cy="38493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816" y="260351"/>
            <a:ext cx="1578445" cy="3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/>
  <p:txStyles>
    <p:titleStyle>
      <a:lvl1pPr algn="l" defTabSz="1218804" rtl="0" eaLnBrk="1" latinLnBrk="0" hangingPunct="1">
        <a:lnSpc>
          <a:spcPts val="3199"/>
        </a:lnSpc>
        <a:spcBef>
          <a:spcPct val="0"/>
        </a:spcBef>
        <a:buNone/>
        <a:defRPr sz="2399" kern="800" spc="-53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799" kern="800" spc="-13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799" kern="8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66620" indent="-266620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6620" indent="-266620" algn="l" defTabSz="1218804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defRPr sz="1600" kern="8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49128" indent="-271382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400" kern="80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49128" indent="0" algn="l" defTabSz="1218804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8804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0" indent="-266620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00000"/>
        <a:buFontTx/>
        <a:buBlip>
          <a:blip r:embed="rId2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6620" indent="-266620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05" y="260350"/>
            <a:ext cx="8890858" cy="90035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03" y="1784350"/>
            <a:ext cx="11165220" cy="4319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12480" y="6356351"/>
            <a:ext cx="1195266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D13D2D7-0258-4BB9-BBF0-F07E8467D9C8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1708230" y="6356351"/>
            <a:ext cx="7703594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TTTech Confidential and Proprietary Information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1171504" y="6356351"/>
            <a:ext cx="501518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00BE5AC-A580-484A-B548-9E5828454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816" y="260351"/>
            <a:ext cx="1578445" cy="384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9F920F-BCB8-4CD2-920D-EB5E5D22310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" y="6751320"/>
            <a:ext cx="771324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AT" sz="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"TTTech - Internal"</a:t>
            </a:r>
          </a:p>
        </p:txBody>
      </p:sp>
    </p:spTree>
    <p:extLst>
      <p:ext uri="{BB962C8B-B14F-4D97-AF65-F5344CB8AC3E}">
        <p14:creationId xmlns:p14="http://schemas.microsoft.com/office/powerpoint/2010/main" val="221289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algn="l" defTabSz="1218804" rtl="0" eaLnBrk="1" latinLnBrk="0" hangingPunct="1">
        <a:lnSpc>
          <a:spcPct val="100000"/>
        </a:lnSpc>
        <a:spcBef>
          <a:spcPct val="0"/>
        </a:spcBef>
        <a:buNone/>
        <a:defRPr lang="en-US" sz="3599" kern="1200" spc="0" dirty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0" indent="0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799" kern="800" spc="-13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85664" indent="-285664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799" kern="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25287" indent="-284315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96669" indent="-266320" algn="l" defTabSz="1218804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77747" indent="0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None/>
        <a:defRPr sz="1400" kern="8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34792" indent="-285664" algn="l" defTabSz="1218804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99" indent="-171399" algn="l" defTabSz="1218804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0" indent="-266620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6620" indent="-266620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05" y="260350"/>
            <a:ext cx="8890858" cy="90035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03" y="1784350"/>
            <a:ext cx="11165220" cy="4319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12480" y="6356351"/>
            <a:ext cx="1195266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2C75D92-5AC6-4C7A-8F4C-C7AC5361BAC6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1708230" y="6356351"/>
            <a:ext cx="7703594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1171504" y="6356351"/>
            <a:ext cx="501518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00BE5AC-A580-484A-B548-9E5828454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816" y="260351"/>
            <a:ext cx="1578445" cy="384931"/>
          </a:xfrm>
          <a:prstGeom prst="rect">
            <a:avLst/>
          </a:prstGeom>
        </p:spPr>
      </p:pic>
      <p:sp>
        <p:nvSpPr>
          <p:cNvPr id="4" name="MSIPCMContentMarking" descr="{&quot;HashCode&quot;:-758017536,&quot;Placement&quot;:&quot;Footer&quot;,&quot;Top&quot;:524.1047,&quot;Left&quot;:0.0,&quot;SlideWidth&quot;:960,&quot;SlideHeight&quot;:540}">
            <a:extLst>
              <a:ext uri="{FF2B5EF4-FFF2-40B4-BE49-F238E27FC236}">
                <a16:creationId xmlns:a16="http://schemas.microsoft.com/office/drawing/2014/main" id="{CB52BA71-6AE8-4D5C-A947-81EF6088B70F}"/>
              </a:ext>
            </a:extLst>
          </p:cNvPr>
          <p:cNvSpPr txBox="1"/>
          <p:nvPr userDrawn="1"/>
        </p:nvSpPr>
        <p:spPr>
          <a:xfrm>
            <a:off x="0" y="6703203"/>
            <a:ext cx="976959" cy="107722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AT" sz="700">
                <a:solidFill>
                  <a:srgbClr val="000000"/>
                </a:solidFill>
                <a:latin typeface="Arial" panose="020B0604020202020204" pitchFamily="34" charset="0"/>
              </a:rPr>
              <a:t>"TTTech - Internal"</a:t>
            </a:r>
            <a:endParaRPr lang="de-AT" sz="7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marL="0" algn="l" defTabSz="1218804" rtl="0" eaLnBrk="1" latinLnBrk="0" hangingPunct="1">
        <a:lnSpc>
          <a:spcPct val="100000"/>
        </a:lnSpc>
        <a:spcBef>
          <a:spcPct val="0"/>
        </a:spcBef>
        <a:buNone/>
        <a:defRPr lang="en-US" sz="3599" kern="1200" spc="0" dirty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0" indent="0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799" kern="800" spc="-13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85664" indent="-285664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799" kern="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25287" indent="-284315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96669" indent="-266320" algn="l" defTabSz="1218804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77747" indent="0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None/>
        <a:defRPr sz="1400" kern="8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34792" indent="-285664" algn="l" defTabSz="1218804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99" indent="-171399" algn="l" defTabSz="1218804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0" indent="-266620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6620" indent="-266620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05" y="260350"/>
            <a:ext cx="8890858" cy="90035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03" y="1784350"/>
            <a:ext cx="11165220" cy="4319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12480" y="6356351"/>
            <a:ext cx="1195266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2C75D92-5AC6-4C7A-8F4C-C7AC5361BAC6}" type="datetime4">
              <a:rPr lang="en-US" smtClean="0"/>
              <a:t>June 1, 2022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1708230" y="6356351"/>
            <a:ext cx="7703594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1171504" y="6356351"/>
            <a:ext cx="501518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00BE5AC-A580-484A-B548-9E5828454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816" y="260351"/>
            <a:ext cx="1578445" cy="384931"/>
          </a:xfrm>
          <a:prstGeom prst="rect">
            <a:avLst/>
          </a:prstGeom>
        </p:spPr>
      </p:pic>
      <p:sp>
        <p:nvSpPr>
          <p:cNvPr id="4" name="MSIPCMContentMarking" descr="{&quot;HashCode&quot;:-758017536,&quot;Placement&quot;:&quot;Footer&quot;,&quot;Top&quot;:524.1047,&quot;Left&quot;:0.0,&quot;SlideWidth&quot;:960,&quot;SlideHeight&quot;:540}">
            <a:extLst>
              <a:ext uri="{FF2B5EF4-FFF2-40B4-BE49-F238E27FC236}">
                <a16:creationId xmlns:a16="http://schemas.microsoft.com/office/drawing/2014/main" id="{CB52BA71-6AE8-4D5C-A947-81EF6088B70F}"/>
              </a:ext>
            </a:extLst>
          </p:cNvPr>
          <p:cNvSpPr txBox="1"/>
          <p:nvPr userDrawn="1"/>
        </p:nvSpPr>
        <p:spPr>
          <a:xfrm>
            <a:off x="0" y="6703203"/>
            <a:ext cx="976959" cy="107722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AT" sz="700">
                <a:solidFill>
                  <a:srgbClr val="000000"/>
                </a:solidFill>
                <a:latin typeface="Arial" panose="020B0604020202020204" pitchFamily="34" charset="0"/>
              </a:rPr>
              <a:t>"TTTech - Internal"</a:t>
            </a:r>
            <a:endParaRPr lang="de-AT" sz="7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0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marL="0" algn="l" defTabSz="1218804" rtl="0" eaLnBrk="1" latinLnBrk="0" hangingPunct="1">
        <a:lnSpc>
          <a:spcPct val="100000"/>
        </a:lnSpc>
        <a:spcBef>
          <a:spcPct val="0"/>
        </a:spcBef>
        <a:buNone/>
        <a:defRPr lang="en-US" sz="3599" kern="1200" spc="0" dirty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0" indent="0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799" kern="800" spc="-13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85664" indent="-285664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799" kern="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25287" indent="-284315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96669" indent="-266320" algn="l" defTabSz="1218804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77747" indent="0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None/>
        <a:defRPr sz="1400" kern="8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34792" indent="-285664" algn="l" defTabSz="1218804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99" indent="-171399" algn="l" defTabSz="1218804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0" indent="-266620" algn="l" defTabSz="1218804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6620" indent="-266620" algn="l" defTabSz="1218804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3.wdp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sv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24.png"/><Relationship Id="rId7" Type="http://schemas.openxmlformats.org/officeDocument/2006/relationships/image" Target="../media/image181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hyperlink" Target="https://www.microchip.com/wwwappnotes/appnotes.aspx?appnote=en1002207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3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7" Type="http://schemas.openxmlformats.org/officeDocument/2006/relationships/image" Target="../media/image37.pn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5" Type="http://schemas.openxmlformats.org/officeDocument/2006/relationships/image" Target="../media/image54.jpe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20" Type="http://schemas.openxmlformats.org/officeDocument/2006/relationships/image" Target="../media/image49.jpe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jpeg"/><Relationship Id="rId31" Type="http://schemas.openxmlformats.org/officeDocument/2006/relationships/image" Target="../media/image60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6" Type="http://schemas.microsoft.com/office/2007/relationships/hdphoto" Target="../media/hdphoto11.wdp"/><Relationship Id="rId21" Type="http://schemas.openxmlformats.org/officeDocument/2006/relationships/image" Target="../media/image76.png"/><Relationship Id="rId42" Type="http://schemas.microsoft.com/office/2007/relationships/hdphoto" Target="../media/hdphoto18.wdp"/><Relationship Id="rId47" Type="http://schemas.openxmlformats.org/officeDocument/2006/relationships/image" Target="../media/image91.png"/><Relationship Id="rId63" Type="http://schemas.microsoft.com/office/2007/relationships/hdphoto" Target="../media/hdphoto25.wdp"/><Relationship Id="rId68" Type="http://schemas.openxmlformats.org/officeDocument/2006/relationships/image" Target="../media/image104.png"/><Relationship Id="rId84" Type="http://schemas.openxmlformats.org/officeDocument/2006/relationships/image" Target="../media/image112.png"/><Relationship Id="rId89" Type="http://schemas.microsoft.com/office/2007/relationships/hdphoto" Target="../media/hdphoto38.wdp"/><Relationship Id="rId7" Type="http://schemas.openxmlformats.org/officeDocument/2006/relationships/image" Target="../media/image67.png"/><Relationship Id="rId71" Type="http://schemas.microsoft.com/office/2007/relationships/hdphoto" Target="../media/hdphoto29.wdp"/><Relationship Id="rId92" Type="http://schemas.microsoft.com/office/2007/relationships/hdphoto" Target="../media/hdphoto39.wdp"/><Relationship Id="rId2" Type="http://schemas.openxmlformats.org/officeDocument/2006/relationships/tags" Target="../tags/tag1.xml"/><Relationship Id="rId16" Type="http://schemas.openxmlformats.org/officeDocument/2006/relationships/image" Target="../media/image73.png"/><Relationship Id="rId29" Type="http://schemas.openxmlformats.org/officeDocument/2006/relationships/image" Target="../media/image80.png"/><Relationship Id="rId11" Type="http://schemas.openxmlformats.org/officeDocument/2006/relationships/oleObject" Target="../embeddings/oleObject1.bin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37" Type="http://schemas.microsoft.com/office/2007/relationships/hdphoto" Target="../media/hdphoto16.wdp"/><Relationship Id="rId40" Type="http://schemas.openxmlformats.org/officeDocument/2006/relationships/image" Target="../media/image86.png"/><Relationship Id="rId45" Type="http://schemas.openxmlformats.org/officeDocument/2006/relationships/image" Target="../media/image89.png"/><Relationship Id="rId53" Type="http://schemas.openxmlformats.org/officeDocument/2006/relationships/image" Target="../media/image95.png"/><Relationship Id="rId58" Type="http://schemas.openxmlformats.org/officeDocument/2006/relationships/image" Target="../media/image98.png"/><Relationship Id="rId66" Type="http://schemas.openxmlformats.org/officeDocument/2006/relationships/image" Target="../media/image103.png"/><Relationship Id="rId74" Type="http://schemas.openxmlformats.org/officeDocument/2006/relationships/image" Target="../media/image107.png"/><Relationship Id="rId79" Type="http://schemas.microsoft.com/office/2007/relationships/hdphoto" Target="../media/hdphoto33.wdp"/><Relationship Id="rId87" Type="http://schemas.microsoft.com/office/2007/relationships/hdphoto" Target="../media/hdphoto37.wdp"/><Relationship Id="rId102" Type="http://schemas.microsoft.com/office/2007/relationships/hdphoto" Target="../media/hdphoto41.wdp"/><Relationship Id="rId5" Type="http://schemas.openxmlformats.org/officeDocument/2006/relationships/image" Target="../media/image65.png"/><Relationship Id="rId61" Type="http://schemas.openxmlformats.org/officeDocument/2006/relationships/image" Target="../media/image100.png"/><Relationship Id="rId82" Type="http://schemas.openxmlformats.org/officeDocument/2006/relationships/image" Target="../media/image111.png"/><Relationship Id="rId90" Type="http://schemas.openxmlformats.org/officeDocument/2006/relationships/image" Target="../media/image115.png"/><Relationship Id="rId95" Type="http://schemas.microsoft.com/office/2007/relationships/hdphoto" Target="../media/hdphoto40.wdp"/><Relationship Id="rId19" Type="http://schemas.openxmlformats.org/officeDocument/2006/relationships/image" Target="../media/image75.png"/><Relationship Id="rId14" Type="http://schemas.openxmlformats.org/officeDocument/2006/relationships/image" Target="../media/image72.png"/><Relationship Id="rId22" Type="http://schemas.microsoft.com/office/2007/relationships/hdphoto" Target="../media/hdphoto9.wdp"/><Relationship Id="rId27" Type="http://schemas.openxmlformats.org/officeDocument/2006/relationships/image" Target="../media/image79.png"/><Relationship Id="rId30" Type="http://schemas.microsoft.com/office/2007/relationships/hdphoto" Target="../media/hdphoto13.wdp"/><Relationship Id="rId35" Type="http://schemas.openxmlformats.org/officeDocument/2006/relationships/image" Target="../media/image83.png"/><Relationship Id="rId43" Type="http://schemas.openxmlformats.org/officeDocument/2006/relationships/image" Target="../media/image88.png"/><Relationship Id="rId48" Type="http://schemas.openxmlformats.org/officeDocument/2006/relationships/image" Target="../media/image92.png"/><Relationship Id="rId56" Type="http://schemas.openxmlformats.org/officeDocument/2006/relationships/image" Target="../media/image97.png"/><Relationship Id="rId64" Type="http://schemas.openxmlformats.org/officeDocument/2006/relationships/image" Target="../media/image102.png"/><Relationship Id="rId69" Type="http://schemas.microsoft.com/office/2007/relationships/hdphoto" Target="../media/hdphoto28.wdp"/><Relationship Id="rId77" Type="http://schemas.microsoft.com/office/2007/relationships/hdphoto" Target="../media/hdphoto32.wdp"/><Relationship Id="rId100" Type="http://schemas.openxmlformats.org/officeDocument/2006/relationships/image" Target="../media/image123.svg"/><Relationship Id="rId105" Type="http://schemas.openxmlformats.org/officeDocument/2006/relationships/image" Target="../media/image127.png"/><Relationship Id="rId8" Type="http://schemas.openxmlformats.org/officeDocument/2006/relationships/image" Target="../media/image68.png"/><Relationship Id="rId51" Type="http://schemas.microsoft.com/office/2007/relationships/hdphoto" Target="../media/hdphoto21.wdp"/><Relationship Id="rId72" Type="http://schemas.openxmlformats.org/officeDocument/2006/relationships/image" Target="../media/image106.png"/><Relationship Id="rId80" Type="http://schemas.openxmlformats.org/officeDocument/2006/relationships/image" Target="../media/image110.png"/><Relationship Id="rId85" Type="http://schemas.microsoft.com/office/2007/relationships/hdphoto" Target="../media/hdphoto36.wdp"/><Relationship Id="rId93" Type="http://schemas.openxmlformats.org/officeDocument/2006/relationships/image" Target="../media/image117.png"/><Relationship Id="rId98" Type="http://schemas.openxmlformats.org/officeDocument/2006/relationships/image" Target="../media/image121.png"/><Relationship Id="rId3" Type="http://schemas.openxmlformats.org/officeDocument/2006/relationships/slideLayout" Target="../slideLayouts/slideLayout38.xml"/><Relationship Id="rId12" Type="http://schemas.openxmlformats.org/officeDocument/2006/relationships/image" Target="../media/image64.emf"/><Relationship Id="rId17" Type="http://schemas.microsoft.com/office/2007/relationships/hdphoto" Target="../media/hdphoto7.wdp"/><Relationship Id="rId25" Type="http://schemas.openxmlformats.org/officeDocument/2006/relationships/image" Target="../media/image78.png"/><Relationship Id="rId33" Type="http://schemas.openxmlformats.org/officeDocument/2006/relationships/image" Target="../media/image82.png"/><Relationship Id="rId38" Type="http://schemas.openxmlformats.org/officeDocument/2006/relationships/image" Target="../media/image85.png"/><Relationship Id="rId46" Type="http://schemas.openxmlformats.org/officeDocument/2006/relationships/image" Target="../media/image90.png"/><Relationship Id="rId59" Type="http://schemas.openxmlformats.org/officeDocument/2006/relationships/image" Target="../media/image99.png"/><Relationship Id="rId67" Type="http://schemas.microsoft.com/office/2007/relationships/hdphoto" Target="../media/hdphoto27.wdp"/><Relationship Id="rId103" Type="http://schemas.openxmlformats.org/officeDocument/2006/relationships/image" Target="../media/image125.png"/><Relationship Id="rId20" Type="http://schemas.microsoft.com/office/2007/relationships/hdphoto" Target="../media/hdphoto8.wdp"/><Relationship Id="rId41" Type="http://schemas.openxmlformats.org/officeDocument/2006/relationships/image" Target="../media/image87.png"/><Relationship Id="rId54" Type="http://schemas.openxmlformats.org/officeDocument/2006/relationships/image" Target="../media/image96.png"/><Relationship Id="rId62" Type="http://schemas.openxmlformats.org/officeDocument/2006/relationships/image" Target="../media/image101.png"/><Relationship Id="rId70" Type="http://schemas.openxmlformats.org/officeDocument/2006/relationships/image" Target="../media/image105.png"/><Relationship Id="rId75" Type="http://schemas.microsoft.com/office/2007/relationships/hdphoto" Target="../media/hdphoto31.wdp"/><Relationship Id="rId83" Type="http://schemas.microsoft.com/office/2007/relationships/hdphoto" Target="../media/hdphoto35.wdp"/><Relationship Id="rId88" Type="http://schemas.openxmlformats.org/officeDocument/2006/relationships/image" Target="../media/image114.png"/><Relationship Id="rId91" Type="http://schemas.openxmlformats.org/officeDocument/2006/relationships/image" Target="../media/image116.png"/><Relationship Id="rId96" Type="http://schemas.openxmlformats.org/officeDocument/2006/relationships/image" Target="../media/image1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6.png"/><Relationship Id="rId15" Type="http://schemas.microsoft.com/office/2007/relationships/hdphoto" Target="../media/hdphoto6.wdp"/><Relationship Id="rId23" Type="http://schemas.openxmlformats.org/officeDocument/2006/relationships/image" Target="../media/image77.png"/><Relationship Id="rId28" Type="http://schemas.microsoft.com/office/2007/relationships/hdphoto" Target="../media/hdphoto12.wdp"/><Relationship Id="rId36" Type="http://schemas.openxmlformats.org/officeDocument/2006/relationships/image" Target="../media/image84.png"/><Relationship Id="rId49" Type="http://schemas.microsoft.com/office/2007/relationships/hdphoto" Target="../media/hdphoto20.wdp"/><Relationship Id="rId57" Type="http://schemas.microsoft.com/office/2007/relationships/hdphoto" Target="../media/hdphoto23.wdp"/><Relationship Id="rId106" Type="http://schemas.microsoft.com/office/2007/relationships/hdphoto" Target="../media/hdphoto42.wdp"/><Relationship Id="rId10" Type="http://schemas.openxmlformats.org/officeDocument/2006/relationships/image" Target="../media/image70.png"/><Relationship Id="rId31" Type="http://schemas.openxmlformats.org/officeDocument/2006/relationships/image" Target="../media/image81.png"/><Relationship Id="rId44" Type="http://schemas.microsoft.com/office/2007/relationships/hdphoto" Target="../media/hdphoto19.wdp"/><Relationship Id="rId52" Type="http://schemas.openxmlformats.org/officeDocument/2006/relationships/image" Target="../media/image94.png"/><Relationship Id="rId60" Type="http://schemas.microsoft.com/office/2007/relationships/hdphoto" Target="../media/hdphoto24.wdp"/><Relationship Id="rId65" Type="http://schemas.microsoft.com/office/2007/relationships/hdphoto" Target="../media/hdphoto26.wdp"/><Relationship Id="rId73" Type="http://schemas.microsoft.com/office/2007/relationships/hdphoto" Target="../media/hdphoto30.wdp"/><Relationship Id="rId78" Type="http://schemas.openxmlformats.org/officeDocument/2006/relationships/image" Target="../media/image109.png"/><Relationship Id="rId81" Type="http://schemas.microsoft.com/office/2007/relationships/hdphoto" Target="../media/hdphoto34.wdp"/><Relationship Id="rId86" Type="http://schemas.openxmlformats.org/officeDocument/2006/relationships/image" Target="../media/image113.png"/><Relationship Id="rId94" Type="http://schemas.openxmlformats.org/officeDocument/2006/relationships/image" Target="../media/image118.png"/><Relationship Id="rId99" Type="http://schemas.openxmlformats.org/officeDocument/2006/relationships/image" Target="../media/image122.png"/><Relationship Id="rId101" Type="http://schemas.openxmlformats.org/officeDocument/2006/relationships/image" Target="../media/image12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9.png"/><Relationship Id="rId13" Type="http://schemas.openxmlformats.org/officeDocument/2006/relationships/image" Target="../media/image71.png"/><Relationship Id="rId18" Type="http://schemas.openxmlformats.org/officeDocument/2006/relationships/image" Target="../media/image74.png"/><Relationship Id="rId39" Type="http://schemas.microsoft.com/office/2007/relationships/hdphoto" Target="../media/hdphoto17.wdp"/><Relationship Id="rId34" Type="http://schemas.microsoft.com/office/2007/relationships/hdphoto" Target="../media/hdphoto15.wdp"/><Relationship Id="rId50" Type="http://schemas.openxmlformats.org/officeDocument/2006/relationships/image" Target="../media/image93.png"/><Relationship Id="rId55" Type="http://schemas.microsoft.com/office/2007/relationships/hdphoto" Target="../media/hdphoto22.wdp"/><Relationship Id="rId76" Type="http://schemas.openxmlformats.org/officeDocument/2006/relationships/image" Target="../media/image108.png"/><Relationship Id="rId97" Type="http://schemas.openxmlformats.org/officeDocument/2006/relationships/image" Target="../media/image120.png"/><Relationship Id="rId104" Type="http://schemas.openxmlformats.org/officeDocument/2006/relationships/image" Target="../media/image1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7.png"/><Relationship Id="rId18" Type="http://schemas.openxmlformats.org/officeDocument/2006/relationships/image" Target="../media/image141.jpeg"/><Relationship Id="rId3" Type="http://schemas.openxmlformats.org/officeDocument/2006/relationships/image" Target="../media/image128.png"/><Relationship Id="rId7" Type="http://schemas.openxmlformats.org/officeDocument/2006/relationships/image" Target="../media/image132.jpeg"/><Relationship Id="rId12" Type="http://schemas.openxmlformats.org/officeDocument/2006/relationships/image" Target="../media/image136.png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9.png"/><Relationship Id="rId20" Type="http://schemas.openxmlformats.org/officeDocument/2006/relationships/image" Target="../media/image143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1.jpeg"/><Relationship Id="rId11" Type="http://schemas.openxmlformats.org/officeDocument/2006/relationships/image" Target="../media/image135.png"/><Relationship Id="rId5" Type="http://schemas.openxmlformats.org/officeDocument/2006/relationships/image" Target="../media/image130.png"/><Relationship Id="rId15" Type="http://schemas.openxmlformats.org/officeDocument/2006/relationships/image" Target="../media/image25.png"/><Relationship Id="rId10" Type="http://schemas.openxmlformats.org/officeDocument/2006/relationships/image" Target="../media/image134.png"/><Relationship Id="rId19" Type="http://schemas.openxmlformats.org/officeDocument/2006/relationships/image" Target="../media/image142.jpeg"/><Relationship Id="rId4" Type="http://schemas.openxmlformats.org/officeDocument/2006/relationships/image" Target="../media/image129.jpe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199F1D-69A0-46DC-A58F-6FCB8073EC07}"/>
              </a:ext>
            </a:extLst>
          </p:cNvPr>
          <p:cNvSpPr txBox="1"/>
          <p:nvPr/>
        </p:nvSpPr>
        <p:spPr>
          <a:xfrm>
            <a:off x="8835469" y="3124439"/>
            <a:ext cx="2741058" cy="42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1900">
              <a:defRPr/>
            </a:pPr>
            <a:r>
              <a:rPr lang="en-US" sz="2131" b="1" i="1" dirty="0">
                <a:solidFill>
                  <a:srgbClr val="0A0B0F"/>
                </a:solidFill>
                <a:latin typeface="Calibri"/>
              </a:rPr>
              <a:t>Aerospace &amp; Defense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D0E6C-D44B-4CA6-9922-36678956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617" y="4223714"/>
            <a:ext cx="3212446" cy="138107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1BE3726-1445-47B7-901D-3B26B37516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168" y="4223714"/>
            <a:ext cx="2318422" cy="1381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5DDF46-EB35-4A0C-A784-C1B6FCB33F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248" y="4223714"/>
            <a:ext cx="1827373" cy="1381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8960503-05F7-402C-9525-4FE72E73E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74" y="2647485"/>
            <a:ext cx="7140267" cy="1151855"/>
          </a:xfrm>
        </p:spPr>
        <p:txBody>
          <a:bodyPr/>
          <a:lstStyle/>
          <a:p>
            <a:r>
              <a:rPr lang="en-US" sz="4400" dirty="0"/>
              <a:t>Space Qualified European Ethernet PHY 100Mb/1Gb</a:t>
            </a:r>
            <a:endParaRPr lang="en-US" sz="28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A8C1B5-1E97-4A23-93B4-861BA7C906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5747" y="6279345"/>
            <a:ext cx="6416507" cy="251978"/>
          </a:xfrm>
        </p:spPr>
        <p:txBody>
          <a:bodyPr/>
          <a:lstStyle/>
          <a:p>
            <a:r>
              <a:rPr lang="en-US" dirty="0"/>
              <a:t> June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E384B-2C8E-46E5-8502-EA71A3178D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683" y="5895874"/>
            <a:ext cx="6418573" cy="314161"/>
          </a:xfrm>
        </p:spPr>
        <p:txBody>
          <a:bodyPr/>
          <a:lstStyle/>
          <a:p>
            <a:r>
              <a:rPr lang="en-US" dirty="0"/>
              <a:t>AMICSA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366FF5-8C3F-4FE5-984D-AAB7716B9A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285561" cy="2410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DA973-8D7D-4626-84A9-E1910FC4FDC7}"/>
              </a:ext>
            </a:extLst>
          </p:cNvPr>
          <p:cNvSpPr txBox="1"/>
          <p:nvPr/>
        </p:nvSpPr>
        <p:spPr>
          <a:xfrm>
            <a:off x="4422371" y="858137"/>
            <a:ext cx="7293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B0F0"/>
                </a:solidFill>
              </a:rPr>
              <a:t>Solution Provider for Deterministic Networks and Modular Avionics</a:t>
            </a:r>
          </a:p>
        </p:txBody>
      </p:sp>
      <p:pic>
        <p:nvPicPr>
          <p:cNvPr id="5" name="Picture 2" descr="TTTech Aerospace a contribué à la nouvelle norme technique Ethernet à  déclenchement temporel de l'ECSS pour les applications spatiales - TTTech">
            <a:extLst>
              <a:ext uri="{FF2B5EF4-FFF2-40B4-BE49-F238E27FC236}">
                <a16:creationId xmlns:a16="http://schemas.microsoft.com/office/drawing/2014/main" id="{050517D2-6800-41DC-8A08-7C05BCE8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5850" y="0"/>
            <a:ext cx="2741057" cy="8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70E77C-54C4-497A-BD88-F72C5DEBB7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427" y="1253207"/>
            <a:ext cx="2226472" cy="14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9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5E5F-0ED5-4272-A6D3-DC1F24B5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COTS to Radiation Tolerant devices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169A68-80EE-42F0-A306-0A9A86DFCA5B}"/>
              </a:ext>
            </a:extLst>
          </p:cNvPr>
          <p:cNvGraphicFramePr>
            <a:graphicFrameLocks noGrp="1"/>
          </p:cNvGraphicFramePr>
          <p:nvPr/>
        </p:nvGraphicFramePr>
        <p:xfrm>
          <a:off x="388258" y="876531"/>
          <a:ext cx="11399838" cy="4280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7286">
                  <a:extLst>
                    <a:ext uri="{9D8B030D-6E8A-4147-A177-3AD203B41FA5}">
                      <a16:colId xmlns:a16="http://schemas.microsoft.com/office/drawing/2014/main" val="2793399852"/>
                    </a:ext>
                  </a:extLst>
                </a:gridCol>
                <a:gridCol w="1472633">
                  <a:extLst>
                    <a:ext uri="{9D8B030D-6E8A-4147-A177-3AD203B41FA5}">
                      <a16:colId xmlns:a16="http://schemas.microsoft.com/office/drawing/2014/main" val="194611900"/>
                    </a:ext>
                  </a:extLst>
                </a:gridCol>
                <a:gridCol w="5699919">
                  <a:extLst>
                    <a:ext uri="{9D8B030D-6E8A-4147-A177-3AD203B41FA5}">
                      <a16:colId xmlns:a16="http://schemas.microsoft.com/office/drawing/2014/main" val="178702133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500" b="1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Start from industrial/automotive products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94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Same mask set</a:t>
                      </a:r>
                    </a:p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Same functionality</a:t>
                      </a:r>
                    </a:p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Same development tools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Easy access via commercial eval kit</a:t>
                      </a:r>
                    </a:p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Free tool chain &amp; libraries</a:t>
                      </a:r>
                    </a:p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Same pin out as commercial device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Easy access via commercial eval kit</a:t>
                      </a:r>
                    </a:p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Free tool chain &amp; libraries</a:t>
                      </a:r>
                    </a:p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Same pin out as commercial device</a:t>
                      </a:r>
                      <a:endParaRPr lang="fr-FR" sz="2200" kern="1200" dirty="0">
                        <a:solidFill>
                          <a:srgbClr val="0707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46199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342900" indent="-342900" algn="l" defTabSz="609443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500" b="1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Hardening of critical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5262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Process tuning for </a:t>
                      </a:r>
                      <a:r>
                        <a:rPr lang="en-US" sz="2200" b="1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no Single Event Latch-up at least up to 62 MeV.cm²/mg </a:t>
                      </a: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@ </a:t>
                      </a:r>
                      <a:r>
                        <a:rPr lang="en-US" sz="2200" kern="1200" dirty="0" err="1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Tmax</a:t>
                      </a:r>
                      <a:endParaRPr lang="en-US" sz="2200" kern="1200" dirty="0">
                        <a:solidFill>
                          <a:srgbClr val="0707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Total Ionizing Dose </a:t>
                      </a:r>
                      <a:r>
                        <a:rPr lang="en-US" sz="2200" b="1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– Specific screening &amp; Lot selection </a:t>
                      </a: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(&gt;50Krad)</a:t>
                      </a:r>
                    </a:p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Radiation report including SEU full characterization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24789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342900" indent="-342900" algn="l" defTabSz="609443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500" b="1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Scalable solutions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59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u="sng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Space Grade Ceramic:</a:t>
                      </a:r>
                    </a:p>
                    <a:p>
                      <a:pPr marL="804863" lvl="1" indent="-27305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QML qualification &amp; screening equivalent</a:t>
                      </a:r>
                    </a:p>
                    <a:p>
                      <a:pPr marL="804863" lvl="1" indent="-27305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Minimum Ordering Quantity of 5 units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04863" lvl="1" indent="-27305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900" kern="1200" dirty="0">
                        <a:solidFill>
                          <a:srgbClr val="0707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6072" lvl="1" indent="-27432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u="sng" kern="1200" dirty="0" err="1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Hirel</a:t>
                      </a:r>
                      <a:r>
                        <a:rPr lang="en-US" sz="2200" u="sng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 Plastic (HP):</a:t>
                      </a:r>
                    </a:p>
                    <a:p>
                      <a:pPr marL="804863" lvl="1" indent="-27305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3-Temp screening + Ext. Visual Inspection</a:t>
                      </a:r>
                    </a:p>
                    <a:p>
                      <a:pPr marL="804863" lvl="1" indent="-273050" algn="l" defTabSz="609443" rtl="0" eaLnBrk="1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buClr>
                          <a:srgbClr val="1D9CE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rgbClr val="070707"/>
                          </a:solidFill>
                          <a:latin typeface="+mn-lt"/>
                          <a:ea typeface="+mn-ea"/>
                          <a:cs typeface="+mn-cs"/>
                        </a:rPr>
                        <a:t>Minimum Ordering Quantity &gt; 200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401"/>
                  </a:ext>
                </a:extLst>
              </a:tr>
            </a:tbl>
          </a:graphicData>
        </a:graphic>
      </p:graphicFrame>
      <p:pic>
        <p:nvPicPr>
          <p:cNvPr id="16" name="Picture 15" descr="A picture containing scissors, pair, knife, video&#10;&#10;Description automatically generated">
            <a:extLst>
              <a:ext uri="{FF2B5EF4-FFF2-40B4-BE49-F238E27FC236}">
                <a16:creationId xmlns:a16="http://schemas.microsoft.com/office/drawing/2014/main" id="{ABE8EEF7-AE25-45DF-8109-DB042EBB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459" y="5156939"/>
            <a:ext cx="2009574" cy="1657898"/>
          </a:xfrm>
          <a:prstGeom prst="rect">
            <a:avLst/>
          </a:prstGeom>
        </p:spPr>
      </p:pic>
      <p:pic>
        <p:nvPicPr>
          <p:cNvPr id="17" name="Picture 16" descr="A circuit board&#10;&#10;Description automatically generated">
            <a:extLst>
              <a:ext uri="{FF2B5EF4-FFF2-40B4-BE49-F238E27FC236}">
                <a16:creationId xmlns:a16="http://schemas.microsoft.com/office/drawing/2014/main" id="{FD3EF7B6-A49E-4BF9-9A40-106900B69A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615" y="5336146"/>
            <a:ext cx="867011" cy="749966"/>
          </a:xfrm>
          <a:prstGeom prst="rect">
            <a:avLst/>
          </a:prstGeom>
        </p:spPr>
      </p:pic>
      <p:pic>
        <p:nvPicPr>
          <p:cNvPr id="11" name="Picture 10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4F08F199-6DD1-4217-BB48-EDAF47F4C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777" y="881739"/>
            <a:ext cx="2757099" cy="190929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A1281CD-E4FB-4D7C-A92B-2FE11E58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1AA82-C1C2-924B-B843-6C0FB13ED7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6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D4DE-0A28-46AE-A150-E790DF11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VSC8541RT Radiation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85672-6EEF-40E6-A613-7C81125590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Tests supported by CNES (Centre National </a:t>
            </a:r>
            <a:r>
              <a:rPr lang="en-US" dirty="0" err="1"/>
              <a:t>d’Etudes</a:t>
            </a:r>
            <a:r>
              <a:rPr lang="en-US" dirty="0"/>
              <a:t> </a:t>
            </a:r>
            <a:r>
              <a:rPr lang="en-US" dirty="0" err="1"/>
              <a:t>Spatiales</a:t>
            </a:r>
            <a:r>
              <a:rPr lang="en-US" dirty="0"/>
              <a:t>)</a:t>
            </a:r>
          </a:p>
          <a:p>
            <a:pPr>
              <a:spcBef>
                <a:spcPts val="1800"/>
              </a:spcBef>
            </a:pPr>
            <a:r>
              <a:rPr lang="en-US" dirty="0"/>
              <a:t>Single Event </a:t>
            </a:r>
            <a:r>
              <a:rPr lang="en-US" dirty="0" err="1"/>
              <a:t>Latchup</a:t>
            </a:r>
            <a:r>
              <a:rPr lang="en-US" dirty="0"/>
              <a:t> – SEL</a:t>
            </a:r>
          </a:p>
          <a:p>
            <a:pPr lvl="1"/>
            <a:r>
              <a:rPr lang="en-US" dirty="0"/>
              <a:t>Performed under worst case conditions (</a:t>
            </a:r>
            <a:r>
              <a:rPr lang="en-US" dirty="0" err="1"/>
              <a:t>Vcc</a:t>
            </a:r>
            <a:r>
              <a:rPr lang="en-US" baseline="-25000" dirty="0" err="1"/>
              <a:t>max</a:t>
            </a:r>
            <a:r>
              <a:rPr lang="en-US" dirty="0"/>
              <a:t> &amp; 125°C)</a:t>
            </a:r>
          </a:p>
          <a:p>
            <a:pPr lvl="1"/>
            <a:r>
              <a:rPr lang="en-US" dirty="0"/>
              <a:t>In accordance with ESCC25100 and MIL STD 883/Mil PRF 38535 standards</a:t>
            </a:r>
          </a:p>
          <a:p>
            <a:pPr lvl="1"/>
            <a:r>
              <a:rPr lang="en-US" dirty="0"/>
              <a:t>Single Event Latch-Up LET threshold is </a:t>
            </a:r>
            <a:r>
              <a:rPr lang="en-US" b="1" u="sng" dirty="0">
                <a:solidFill>
                  <a:srgbClr val="00B050"/>
                </a:solidFill>
              </a:rPr>
              <a:t>higher than 78 MeV.cm²/mg</a:t>
            </a:r>
          </a:p>
          <a:p>
            <a:pPr>
              <a:spcBef>
                <a:spcPts val="1800"/>
              </a:spcBef>
            </a:pPr>
            <a:r>
              <a:rPr lang="en-US" dirty="0"/>
              <a:t>Single Event Upset – SEU</a:t>
            </a:r>
          </a:p>
          <a:p>
            <a:pPr lvl="1"/>
            <a:r>
              <a:rPr lang="en-US" dirty="0"/>
              <a:t>SEFI conditions as well as Hard and Soft reset occurrence characterized</a:t>
            </a:r>
          </a:p>
          <a:p>
            <a:pPr lvl="1"/>
            <a:r>
              <a:rPr lang="en-US" dirty="0"/>
              <a:t>Weibull curves and MTBF tables available for the different SEFI conditions</a:t>
            </a:r>
          </a:p>
          <a:p>
            <a:pPr lvl="1"/>
            <a:r>
              <a:rPr lang="en-US" b="1" u="sng" dirty="0">
                <a:solidFill>
                  <a:srgbClr val="00B050"/>
                </a:solidFill>
              </a:rPr>
              <a:t>No Power Off/On sequence was needed to restart the device after a link loss</a:t>
            </a:r>
          </a:p>
          <a:p>
            <a:pPr>
              <a:spcBef>
                <a:spcPts val="1800"/>
              </a:spcBef>
            </a:pPr>
            <a:r>
              <a:rPr lang="en-US" dirty="0"/>
              <a:t>Total Ionizing Dose – TID</a:t>
            </a:r>
          </a:p>
          <a:p>
            <a:pPr lvl="1"/>
            <a:r>
              <a:rPr lang="en-US" dirty="0"/>
              <a:t>Performed according to MIL STD 883 TM1019 &amp; ESCC22900 standards</a:t>
            </a:r>
          </a:p>
          <a:p>
            <a:pPr lvl="1"/>
            <a:r>
              <a:rPr lang="en-US" dirty="0"/>
              <a:t>27 parts remained </a:t>
            </a:r>
            <a:r>
              <a:rPr lang="en-US" b="1" u="sng" dirty="0">
                <a:solidFill>
                  <a:srgbClr val="00B050"/>
                </a:solidFill>
              </a:rPr>
              <a:t>inside the specification limits after test read-out at 100krad(Si)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on parametrical parameters and </a:t>
            </a:r>
            <a:r>
              <a:rPr lang="en-US" b="1" u="sng" dirty="0">
                <a:solidFill>
                  <a:srgbClr val="00B050"/>
                </a:solidFill>
              </a:rPr>
              <a:t>no functional deviation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was observed</a:t>
            </a:r>
          </a:p>
          <a:p>
            <a:pPr>
              <a:spcBef>
                <a:spcPts val="1800"/>
              </a:spcBef>
            </a:pPr>
            <a:r>
              <a:rPr lang="en-US" dirty="0"/>
              <a:t>Radiation report available upon request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911A8-83A7-0C49-8F90-B324E179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1AA82-C1C2-924B-B843-6C0FB13ED7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3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D4DE-0A28-46AE-A150-E790DF11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VSC8541RT Qualification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85672-6EEF-40E6-A613-7C81125590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Goal is to demonstrate high reliability and ability to withstand user environmental constraints</a:t>
            </a:r>
          </a:p>
          <a:p>
            <a:pPr>
              <a:spcBef>
                <a:spcPts val="1800"/>
              </a:spcBef>
            </a:pPr>
            <a:r>
              <a:rPr lang="en-US" dirty="0"/>
              <a:t>Qualification is based on:</a:t>
            </a:r>
          </a:p>
          <a:p>
            <a:pPr lvl="1"/>
            <a:r>
              <a:rPr lang="en-US" dirty="0"/>
              <a:t>Technology Qualification</a:t>
            </a:r>
          </a:p>
          <a:p>
            <a:pPr lvl="1"/>
            <a:r>
              <a:rPr lang="en-US" dirty="0"/>
              <a:t>Product Qualification for space applications</a:t>
            </a:r>
          </a:p>
          <a:p>
            <a:pPr>
              <a:spcBef>
                <a:spcPts val="1800"/>
              </a:spcBef>
            </a:pPr>
            <a:r>
              <a:rPr lang="en-US" dirty="0"/>
              <a:t>Technology Qualification</a:t>
            </a:r>
          </a:p>
          <a:p>
            <a:pPr lvl="1"/>
            <a:r>
              <a:rPr lang="en-US" dirty="0"/>
              <a:t>Qualified with projected lifetime at 110°C higher than 15 years</a:t>
            </a:r>
          </a:p>
          <a:p>
            <a:pPr>
              <a:spcBef>
                <a:spcPts val="1800"/>
              </a:spcBef>
            </a:pPr>
            <a:r>
              <a:rPr lang="en-US" dirty="0"/>
              <a:t>Product Qualification for Space applications</a:t>
            </a:r>
          </a:p>
          <a:p>
            <a:pPr lvl="1"/>
            <a:r>
              <a:rPr lang="en-US" dirty="0"/>
              <a:t>Successfully qualified on 3 successive assembly lots</a:t>
            </a:r>
          </a:p>
          <a:p>
            <a:pPr lvl="1"/>
            <a:r>
              <a:rPr lang="en-US" dirty="0"/>
              <a:t>All tests passed successfully : HBM &amp; CDM ESD, Electrical latch Up, Life test, Assembly/Packaging reliability tests, Construction analysis and Irradiation tests</a:t>
            </a:r>
          </a:p>
          <a:p>
            <a:pPr>
              <a:spcBef>
                <a:spcPts val="1800"/>
              </a:spcBef>
            </a:pPr>
            <a:r>
              <a:rPr lang="en-US" u="sng" dirty="0">
                <a:solidFill>
                  <a:srgbClr val="00B050"/>
                </a:solidFill>
              </a:rPr>
              <a:t>VSC8541RT fully qualified </a:t>
            </a:r>
            <a:r>
              <a:rPr lang="en-US" dirty="0"/>
              <a:t>and Qualification Package available upon request</a:t>
            </a:r>
          </a:p>
          <a:p>
            <a:pPr>
              <a:spcBef>
                <a:spcPts val="1800"/>
              </a:spcBef>
            </a:pPr>
            <a:r>
              <a:rPr lang="en-US" dirty="0"/>
              <a:t>Part of European Preferred Part List =&gt; </a:t>
            </a:r>
            <a:r>
              <a:rPr lang="en-US" u="sng" dirty="0">
                <a:solidFill>
                  <a:srgbClr val="00B050"/>
                </a:solidFill>
              </a:rPr>
              <a:t>ESCC Detail Specification No. 9405/020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911A8-83A7-0C49-8F90-B324E179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1AA82-C1C2-924B-B843-6C0FB13ED72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D2D7B-1CB2-48D4-B58B-C82ACB490F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400" y="1735667"/>
            <a:ext cx="2793647" cy="21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2F3A3-B087-420A-B4C9-8A646B9E93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30168" y="929270"/>
            <a:ext cx="5964744" cy="5374678"/>
          </a:xfrm>
        </p:spPr>
        <p:txBody>
          <a:bodyPr>
            <a:normAutofit/>
          </a:bodyPr>
          <a:lstStyle/>
          <a:p>
            <a:r>
              <a:rPr lang="en-US" dirty="0"/>
              <a:t>Rad Hardened processor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700" dirty="0"/>
          </a:p>
          <a:p>
            <a:r>
              <a:rPr lang="en-US" sz="1700" dirty="0"/>
              <a:t>ARM Cortex M7 SoC w TCM/MPU &amp; DSP capabilities</a:t>
            </a:r>
          </a:p>
          <a:p>
            <a:r>
              <a:rPr lang="en-US" sz="1700" dirty="0"/>
              <a:t>&gt;200DMIPS, 1MB SRAM w ECC, 128KB Flash w ECC</a:t>
            </a:r>
          </a:p>
          <a:p>
            <a:r>
              <a:rPr lang="en-US" sz="1700" dirty="0" err="1"/>
              <a:t>Spw</a:t>
            </a:r>
            <a:r>
              <a:rPr lang="en-US" sz="1700" dirty="0"/>
              <a:t>, 1553, CAN FD,  </a:t>
            </a:r>
            <a:r>
              <a:rPr lang="en-US" sz="1700" dirty="0">
                <a:solidFill>
                  <a:srgbClr val="0070C0"/>
                </a:solidFill>
              </a:rPr>
              <a:t>100Mbit Ethernet </a:t>
            </a:r>
            <a:r>
              <a:rPr lang="en-US" sz="1700" dirty="0" err="1">
                <a:solidFill>
                  <a:srgbClr val="0070C0"/>
                </a:solidFill>
              </a:rPr>
              <a:t>gPTP</a:t>
            </a:r>
            <a:r>
              <a:rPr lang="en-US" sz="1700" dirty="0">
                <a:solidFill>
                  <a:srgbClr val="0070C0"/>
                </a:solidFill>
              </a:rPr>
              <a:t>/1AS TSN</a:t>
            </a:r>
          </a:p>
          <a:p>
            <a:endParaRPr lang="en-US" sz="17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Ready for </a:t>
            </a:r>
            <a:r>
              <a:rPr lang="en-US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Spacewire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to Ethernet Gateway </a:t>
            </a:r>
          </a:p>
        </p:txBody>
      </p:sp>
      <p:pic>
        <p:nvPicPr>
          <p:cNvPr id="64" name="Picture 6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00E298D-1EF8-4FBF-8BD6-93888C18FC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2880">
            <a:off x="7904030" y="1841453"/>
            <a:ext cx="1590837" cy="1328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7D7977-A266-4332-8638-BB53C707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 w Embedded Ethernet for Space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B16C65-4920-4C30-98B2-0ACAC3505F0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Rad Tolerant µC</a:t>
            </a:r>
          </a:p>
        </p:txBody>
      </p:sp>
      <p:sp>
        <p:nvSpPr>
          <p:cNvPr id="7" name="Line 23">
            <a:extLst>
              <a:ext uri="{FF2B5EF4-FFF2-40B4-BE49-F238E27FC236}">
                <a16:creationId xmlns:a16="http://schemas.microsoft.com/office/drawing/2014/main" id="{AAB249D2-2E6F-4ABB-B580-D18E7C3C1A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01328" y="2826119"/>
            <a:ext cx="7938" cy="4532312"/>
          </a:xfrm>
          <a:prstGeom prst="line">
            <a:avLst/>
          </a:prstGeom>
          <a:noFill/>
          <a:ln w="12700">
            <a:solidFill>
              <a:sysClr val="window" lastClr="FFFFFF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sz="2000" kern="0">
              <a:solidFill>
                <a:srgbClr val="1A63B3"/>
              </a:solidFill>
            </a:endParaRPr>
          </a:p>
        </p:txBody>
      </p:sp>
      <p:sp>
        <p:nvSpPr>
          <p:cNvPr id="8" name="Line 21">
            <a:extLst>
              <a:ext uri="{FF2B5EF4-FFF2-40B4-BE49-F238E27FC236}">
                <a16:creationId xmlns:a16="http://schemas.microsoft.com/office/drawing/2014/main" id="{FD82FF34-D052-4A0A-A831-B635A28F20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4428" y="2832469"/>
            <a:ext cx="7938" cy="4513262"/>
          </a:xfrm>
          <a:prstGeom prst="line">
            <a:avLst/>
          </a:prstGeom>
          <a:noFill/>
          <a:ln w="12700">
            <a:solidFill>
              <a:sysClr val="window" lastClr="FFFFFF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sz="2000" kern="0">
              <a:solidFill>
                <a:srgbClr val="1A63B3"/>
              </a:solidFill>
            </a:endParaRPr>
          </a:p>
        </p:txBody>
      </p:sp>
      <p:sp>
        <p:nvSpPr>
          <p:cNvPr id="33" name="Line 20">
            <a:extLst>
              <a:ext uri="{FF2B5EF4-FFF2-40B4-BE49-F238E27FC236}">
                <a16:creationId xmlns:a16="http://schemas.microsoft.com/office/drawing/2014/main" id="{4236004A-2BDF-4831-AC23-1B5F151428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5062" y="2176626"/>
            <a:ext cx="49873" cy="5191737"/>
          </a:xfrm>
          <a:prstGeom prst="line">
            <a:avLst/>
          </a:prstGeom>
          <a:noFill/>
          <a:ln w="6350">
            <a:solidFill>
              <a:sysClr val="window" lastClr="FFFFFF">
                <a:lumMod val="75000"/>
              </a:sysClr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sz="2000" kern="0">
              <a:solidFill>
                <a:srgbClr val="1A63B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5EE1A-0091-4E42-B8BA-1C87EFA8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42" y="2676976"/>
            <a:ext cx="5642713" cy="400692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310410-1474-47D5-AE30-4061006C1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211" y="1589975"/>
            <a:ext cx="1983531" cy="99176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41B4E0E-78D3-474E-A39E-C5408C019D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2447">
            <a:off x="803200" y="1641333"/>
            <a:ext cx="1087232" cy="89912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F798354-C851-48F7-80FF-378D6C3618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488" y="1623866"/>
            <a:ext cx="936069" cy="934064"/>
          </a:xfrm>
          <a:prstGeom prst="rect">
            <a:avLst/>
          </a:prstGeom>
        </p:spPr>
      </p:pic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F48CE002-506F-4D11-A170-B03C3585FB89}"/>
              </a:ext>
            </a:extLst>
          </p:cNvPr>
          <p:cNvGraphicFramePr>
            <a:graphicFrameLocks noGrp="1"/>
          </p:cNvGraphicFramePr>
          <p:nvPr/>
        </p:nvGraphicFramePr>
        <p:xfrm>
          <a:off x="9547520" y="2116519"/>
          <a:ext cx="2422663" cy="75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663">
                  <a:extLst>
                    <a:ext uri="{9D8B030D-6E8A-4147-A177-3AD203B41FA5}">
                      <a16:colId xmlns:a16="http://schemas.microsoft.com/office/drawing/2014/main" val="294119357"/>
                    </a:ext>
                  </a:extLst>
                </a:gridCol>
              </a:tblGrid>
              <a:tr h="214405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Radiations</a:t>
                      </a:r>
                    </a:p>
                  </a:txBody>
                  <a:tcPr marL="36000" marR="36000" marT="36000" marB="36000" anchor="ctr" anchorCtr="1"/>
                </a:tc>
                <a:extLst>
                  <a:ext uri="{0D108BD9-81ED-4DB2-BD59-A6C34878D82A}">
                    <a16:rowId xmlns:a16="http://schemas.microsoft.com/office/drawing/2014/main" val="668280154"/>
                  </a:ext>
                </a:extLst>
              </a:tr>
              <a:tr h="54546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TID 150krad </a:t>
                      </a:r>
                      <a:r>
                        <a:rPr lang="en-US" sz="800" dirty="0"/>
                        <a:t>(Flash limited to 20krad)</a:t>
                      </a:r>
                    </a:p>
                    <a:p>
                      <a:pPr algn="ctr"/>
                      <a:r>
                        <a:rPr lang="en-US" sz="900" b="1" dirty="0"/>
                        <a:t>SEL immune up to 62 MeV</a:t>
                      </a:r>
                    </a:p>
                    <a:p>
                      <a:pPr algn="ctr"/>
                      <a:r>
                        <a:rPr lang="en-US" sz="900" b="1" dirty="0"/>
                        <a:t>SEU LET &gt;20Mev.cm2/mg</a:t>
                      </a:r>
                      <a:r>
                        <a:rPr lang="en-US" sz="800" b="1" dirty="0"/>
                        <a:t> (</a:t>
                      </a:r>
                      <a:r>
                        <a:rPr lang="en-US" sz="800" dirty="0" err="1"/>
                        <a:t>Xsection</a:t>
                      </a:r>
                      <a:r>
                        <a:rPr lang="en-US" sz="800" dirty="0"/>
                        <a:t> &lt;10-9 cm2/word)</a:t>
                      </a:r>
                    </a:p>
                  </a:txBody>
                  <a:tcPr marL="36000" marR="36000" marT="36000" marB="36000" anchor="ctr" anchorCtr="1"/>
                </a:tc>
                <a:extLst>
                  <a:ext uri="{0D108BD9-81ED-4DB2-BD59-A6C34878D82A}">
                    <a16:rowId xmlns:a16="http://schemas.microsoft.com/office/drawing/2014/main" val="427425809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D237C2F3-7C94-4E66-AB80-27B542A4F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00697"/>
              </p:ext>
            </p:extLst>
          </p:nvPr>
        </p:nvGraphicFramePr>
        <p:xfrm>
          <a:off x="3983028" y="2731684"/>
          <a:ext cx="1698970" cy="56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970">
                  <a:extLst>
                    <a:ext uri="{9D8B030D-6E8A-4147-A177-3AD203B41FA5}">
                      <a16:colId xmlns:a16="http://schemas.microsoft.com/office/drawing/2014/main" val="294119357"/>
                    </a:ext>
                  </a:extLst>
                </a:gridCol>
              </a:tblGrid>
              <a:tr h="21754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Radiations</a:t>
                      </a:r>
                    </a:p>
                  </a:txBody>
                  <a:tcPr marL="36000" marR="36000" marT="36000" marB="36000" anchor="ctr" anchorCtr="1"/>
                </a:tc>
                <a:extLst>
                  <a:ext uri="{0D108BD9-81ED-4DB2-BD59-A6C34878D82A}">
                    <a16:rowId xmlns:a16="http://schemas.microsoft.com/office/drawing/2014/main" val="668280154"/>
                  </a:ext>
                </a:extLst>
              </a:tr>
              <a:tr h="343501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TID 30krad</a:t>
                      </a:r>
                    </a:p>
                    <a:p>
                      <a:pPr algn="ctr"/>
                      <a:r>
                        <a:rPr lang="en-US" sz="800" b="1" dirty="0"/>
                        <a:t>SEL immune up to 62.5 MeV</a:t>
                      </a:r>
                    </a:p>
                  </a:txBody>
                  <a:tcPr marL="36000" marR="36000" marT="36000" marB="36000" anchor="ctr" anchorCtr="1"/>
                </a:tc>
                <a:extLst>
                  <a:ext uri="{0D108BD9-81ED-4DB2-BD59-A6C34878D82A}">
                    <a16:rowId xmlns:a16="http://schemas.microsoft.com/office/drawing/2014/main" val="4274258098"/>
                  </a:ext>
                </a:extLst>
              </a:tr>
            </a:tbl>
          </a:graphicData>
        </a:graphic>
      </p:graphicFrame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EE5596B1-0C46-4DF7-9099-FFCB20763688}"/>
              </a:ext>
            </a:extLst>
          </p:cNvPr>
          <p:cNvSpPr/>
          <p:nvPr/>
        </p:nvSpPr>
        <p:spPr>
          <a:xfrm>
            <a:off x="4213781" y="3883843"/>
            <a:ext cx="1259721" cy="29223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07D5A26-80BA-419A-AFFB-0F5889A9A8FF}"/>
              </a:ext>
            </a:extLst>
          </p:cNvPr>
          <p:cNvSpPr/>
          <p:nvPr/>
        </p:nvSpPr>
        <p:spPr>
          <a:xfrm>
            <a:off x="2984935" y="4854805"/>
            <a:ext cx="1102827" cy="18562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BCD8307-EA17-4F23-9DA5-C4D74E7765B3}"/>
              </a:ext>
            </a:extLst>
          </p:cNvPr>
          <p:cNvSpPr/>
          <p:nvPr/>
        </p:nvSpPr>
        <p:spPr>
          <a:xfrm>
            <a:off x="8220169" y="3936166"/>
            <a:ext cx="2950590" cy="29223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8DED6C9-140A-43C8-83FB-17B0B69555AC}"/>
              </a:ext>
            </a:extLst>
          </p:cNvPr>
          <p:cNvGrpSpPr/>
          <p:nvPr/>
        </p:nvGrpSpPr>
        <p:grpSpPr>
          <a:xfrm>
            <a:off x="6454108" y="5260184"/>
            <a:ext cx="786030" cy="668546"/>
            <a:chOff x="8991600" y="2665543"/>
            <a:chExt cx="1275803" cy="864844"/>
          </a:xfrm>
        </p:grpSpPr>
        <p:pic>
          <p:nvPicPr>
            <p:cNvPr id="73" name="Picture 72" descr="ESA_logo_silver_HI.png">
              <a:extLst>
                <a:ext uri="{FF2B5EF4-FFF2-40B4-BE49-F238E27FC236}">
                  <a16:creationId xmlns:a16="http://schemas.microsoft.com/office/drawing/2014/main" id="{F5895DD3-1F90-4993-B5EF-1EF83C6D4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1600" y="3215310"/>
              <a:ext cx="529035" cy="210805"/>
            </a:xfrm>
            <a:prstGeom prst="rect">
              <a:avLst/>
            </a:prstGeom>
          </p:spPr>
        </p:pic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6C31A7C-1A01-47A8-B2E1-364155242FE5}"/>
                </a:ext>
              </a:extLst>
            </p:cNvPr>
            <p:cNvGrpSpPr/>
            <p:nvPr/>
          </p:nvGrpSpPr>
          <p:grpSpPr>
            <a:xfrm>
              <a:off x="9144000" y="2665543"/>
              <a:ext cx="1123403" cy="864844"/>
              <a:chOff x="7782126" y="2334611"/>
              <a:chExt cx="1123403" cy="864844"/>
            </a:xfrm>
          </p:grpSpPr>
          <p:pic>
            <p:nvPicPr>
              <p:cNvPr id="75" name="Picture 74" descr="ESA Spacewire Logo Hi Rel.png">
                <a:extLst>
                  <a:ext uri="{FF2B5EF4-FFF2-40B4-BE49-F238E27FC236}">
                    <a16:creationId xmlns:a16="http://schemas.microsoft.com/office/drawing/2014/main" id="{E4606728-6F19-4327-83DF-1045AF244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82126" y="2334611"/>
                <a:ext cx="897741" cy="543451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482BE64-E437-4509-8478-42F4463BEDCC}"/>
                  </a:ext>
                </a:extLst>
              </p:cNvPr>
              <p:cNvSpPr txBox="1"/>
              <p:nvPr/>
            </p:nvSpPr>
            <p:spPr>
              <a:xfrm>
                <a:off x="8054624" y="3005470"/>
                <a:ext cx="850905" cy="193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err="1">
                    <a:solidFill>
                      <a:srgbClr val="2D2D8A">
                        <a:lumMod val="50000"/>
                      </a:srgbClr>
                    </a:solidFill>
                    <a:latin typeface="Arial" charset="0"/>
                  </a:rPr>
                  <a:t>SpaceWire</a:t>
                </a:r>
                <a:endParaRPr lang="en-US" sz="1100" dirty="0">
                  <a:solidFill>
                    <a:srgbClr val="2D2D8A">
                      <a:lumMod val="50000"/>
                    </a:srgbClr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1026" name="Picture 2" descr="Icône Ethernet On - Téléchargement gratuit en PNG et vecteurs">
            <a:extLst>
              <a:ext uri="{FF2B5EF4-FFF2-40B4-BE49-F238E27FC236}">
                <a16:creationId xmlns:a16="http://schemas.microsoft.com/office/drawing/2014/main" id="{A48103E3-0585-42FF-9A8D-88D6EE3E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4182" y="5244573"/>
            <a:ext cx="733315" cy="7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3C085C72-5A12-4A32-9F77-1A24ED903B0E}"/>
              </a:ext>
            </a:extLst>
          </p:cNvPr>
          <p:cNvGrpSpPr/>
          <p:nvPr/>
        </p:nvGrpSpPr>
        <p:grpSpPr>
          <a:xfrm>
            <a:off x="10997973" y="5260184"/>
            <a:ext cx="786030" cy="668546"/>
            <a:chOff x="8991600" y="2665543"/>
            <a:chExt cx="1275803" cy="864844"/>
          </a:xfrm>
        </p:grpSpPr>
        <p:pic>
          <p:nvPicPr>
            <p:cNvPr id="84" name="Picture 83" descr="ESA_logo_silver_HI.png">
              <a:extLst>
                <a:ext uri="{FF2B5EF4-FFF2-40B4-BE49-F238E27FC236}">
                  <a16:creationId xmlns:a16="http://schemas.microsoft.com/office/drawing/2014/main" id="{FEB1E989-2089-4405-9AEC-9CBAB2759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1600" y="3215310"/>
              <a:ext cx="529035" cy="210805"/>
            </a:xfrm>
            <a:prstGeom prst="rect">
              <a:avLst/>
            </a:prstGeom>
          </p:spPr>
        </p:pic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752A2C0-097E-416E-86EA-1531C8192C47}"/>
                </a:ext>
              </a:extLst>
            </p:cNvPr>
            <p:cNvGrpSpPr/>
            <p:nvPr/>
          </p:nvGrpSpPr>
          <p:grpSpPr>
            <a:xfrm>
              <a:off x="9144000" y="2665543"/>
              <a:ext cx="1123403" cy="864844"/>
              <a:chOff x="7782126" y="2334611"/>
              <a:chExt cx="1123403" cy="864844"/>
            </a:xfrm>
          </p:grpSpPr>
          <p:pic>
            <p:nvPicPr>
              <p:cNvPr id="86" name="Picture 85" descr="ESA Spacewire Logo Hi Rel.png">
                <a:extLst>
                  <a:ext uri="{FF2B5EF4-FFF2-40B4-BE49-F238E27FC236}">
                    <a16:creationId xmlns:a16="http://schemas.microsoft.com/office/drawing/2014/main" id="{8AA6EAE2-43BC-47E7-AA94-54804B5D4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82126" y="2334611"/>
                <a:ext cx="897741" cy="543451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96B28D5-D467-4CC3-9ACF-86E7CF78108A}"/>
                  </a:ext>
                </a:extLst>
              </p:cNvPr>
              <p:cNvSpPr txBox="1"/>
              <p:nvPr/>
            </p:nvSpPr>
            <p:spPr>
              <a:xfrm>
                <a:off x="8054624" y="3005470"/>
                <a:ext cx="850905" cy="193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err="1">
                    <a:solidFill>
                      <a:srgbClr val="2D2D8A">
                        <a:lumMod val="50000"/>
                      </a:srgbClr>
                    </a:solidFill>
                    <a:latin typeface="Arial" charset="0"/>
                  </a:rPr>
                  <a:t>SpaceWire</a:t>
                </a:r>
                <a:endParaRPr lang="en-US" sz="1100" dirty="0">
                  <a:solidFill>
                    <a:srgbClr val="2D2D8A">
                      <a:lumMod val="50000"/>
                    </a:srgbClr>
                  </a:solidFill>
                  <a:latin typeface="Arial" charset="0"/>
                </a:endParaRPr>
              </a:p>
            </p:txBody>
          </p:sp>
        </p:grpSp>
      </p:grpSp>
      <p:sp>
        <p:nvSpPr>
          <p:cNvPr id="89" name="Arrow: Left-Right 88">
            <a:extLst>
              <a:ext uri="{FF2B5EF4-FFF2-40B4-BE49-F238E27FC236}">
                <a16:creationId xmlns:a16="http://schemas.microsoft.com/office/drawing/2014/main" id="{B20BF4DD-CA30-4DF6-9A75-6E7DF8E94EBD}"/>
              </a:ext>
            </a:extLst>
          </p:cNvPr>
          <p:cNvSpPr/>
          <p:nvPr/>
        </p:nvSpPr>
        <p:spPr>
          <a:xfrm>
            <a:off x="8068406" y="6127423"/>
            <a:ext cx="2206810" cy="176525"/>
          </a:xfrm>
          <a:prstGeom prst="left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Arrow: Left-Right 89">
            <a:extLst>
              <a:ext uri="{FF2B5EF4-FFF2-40B4-BE49-F238E27FC236}">
                <a16:creationId xmlns:a16="http://schemas.microsoft.com/office/drawing/2014/main" id="{3C7EA310-A79F-496C-A7D7-4B03A9D70044}"/>
              </a:ext>
            </a:extLst>
          </p:cNvPr>
          <p:cNvSpPr/>
          <p:nvPr/>
        </p:nvSpPr>
        <p:spPr>
          <a:xfrm>
            <a:off x="6522755" y="6127423"/>
            <a:ext cx="1471885" cy="19085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Arrow: Left-Right 90">
            <a:extLst>
              <a:ext uri="{FF2B5EF4-FFF2-40B4-BE49-F238E27FC236}">
                <a16:creationId xmlns:a16="http://schemas.microsoft.com/office/drawing/2014/main" id="{7F896985-1A86-4FA5-84E3-A00EA98EC166}"/>
              </a:ext>
            </a:extLst>
          </p:cNvPr>
          <p:cNvSpPr/>
          <p:nvPr/>
        </p:nvSpPr>
        <p:spPr>
          <a:xfrm>
            <a:off x="10348982" y="6115534"/>
            <a:ext cx="1471885" cy="19085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7F0E538-14E8-494C-8826-E29216F2CD67}"/>
              </a:ext>
            </a:extLst>
          </p:cNvPr>
          <p:cNvSpPr txBox="1"/>
          <p:nvPr/>
        </p:nvSpPr>
        <p:spPr>
          <a:xfrm>
            <a:off x="7193402" y="3046504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CQFP256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6F4025D-D232-402B-81AB-4B9B2F12C91A}"/>
              </a:ext>
            </a:extLst>
          </p:cNvPr>
          <p:cNvSpPr txBox="1"/>
          <p:nvPr/>
        </p:nvSpPr>
        <p:spPr>
          <a:xfrm>
            <a:off x="8037087" y="3045975"/>
            <a:ext cx="606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BGA625</a:t>
            </a:r>
          </a:p>
        </p:txBody>
      </p:sp>
      <p:pic>
        <p:nvPicPr>
          <p:cNvPr id="94" name="Picture 93" descr="A picture containing logo&#10;&#10;Description automatically generated">
            <a:extLst>
              <a:ext uri="{FF2B5EF4-FFF2-40B4-BE49-F238E27FC236}">
                <a16:creationId xmlns:a16="http://schemas.microsoft.com/office/drawing/2014/main" id="{681473D0-FE68-49FA-926A-FACD3AAD7BC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363" y="1556708"/>
            <a:ext cx="1949026" cy="1608228"/>
          </a:xfrm>
          <a:prstGeom prst="rect">
            <a:avLst/>
          </a:prstGeom>
        </p:spPr>
      </p:pic>
      <p:pic>
        <p:nvPicPr>
          <p:cNvPr id="96" name="Picture 95" descr="A picture containing logo&#10;&#10;Description automatically generated">
            <a:extLst>
              <a:ext uri="{FF2B5EF4-FFF2-40B4-BE49-F238E27FC236}">
                <a16:creationId xmlns:a16="http://schemas.microsoft.com/office/drawing/2014/main" id="{FDD0A8C9-0638-443A-929E-75024075AC9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685" y="5117120"/>
            <a:ext cx="1043172" cy="860768"/>
          </a:xfrm>
          <a:prstGeom prst="rect">
            <a:avLst/>
          </a:prstGeom>
        </p:spPr>
      </p:pic>
      <p:pic>
        <p:nvPicPr>
          <p:cNvPr id="97" name="Picture 96" descr="A picture containing logo&#10;&#10;Description automatically generated">
            <a:extLst>
              <a:ext uri="{FF2B5EF4-FFF2-40B4-BE49-F238E27FC236}">
                <a16:creationId xmlns:a16="http://schemas.microsoft.com/office/drawing/2014/main" id="{474D8C4D-411C-4F07-BBD2-7A65E6F9C0D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679" y="5117120"/>
            <a:ext cx="1043172" cy="8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06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05BD-490F-41E7-9296-9897E4F6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for Space - Looking forward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D3A1-CDB6-41E5-8F16-BC47AA2CA6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Supporting European space industry &amp; agencies towards more Ethernet solutions </a:t>
            </a:r>
          </a:p>
          <a:p>
            <a:endParaRPr lang="en-US" dirty="0"/>
          </a:p>
          <a:p>
            <a:r>
              <a:rPr lang="en-US" dirty="0"/>
              <a:t>Targeting new RT/RHBD Ethernet devices for Space</a:t>
            </a:r>
          </a:p>
          <a:p>
            <a:pPr lvl="1"/>
            <a:endParaRPr lang="en-US" sz="1300" dirty="0"/>
          </a:p>
          <a:p>
            <a:pPr lvl="1"/>
            <a:r>
              <a:rPr lang="en-US" dirty="0">
                <a:solidFill>
                  <a:srgbClr val="002060"/>
                </a:solidFill>
              </a:rPr>
              <a:t>Ethernet PHY</a:t>
            </a:r>
          </a:p>
          <a:p>
            <a:pPr lvl="2"/>
            <a:r>
              <a:rPr lang="en-US" dirty="0"/>
              <a:t>SGMII, FX &amp; 10Gbit</a:t>
            </a:r>
          </a:p>
          <a:p>
            <a:pPr lvl="1"/>
            <a:endParaRPr lang="en-US" sz="2400" dirty="0"/>
          </a:p>
          <a:p>
            <a:pPr lvl="1"/>
            <a:r>
              <a:rPr lang="en-US" dirty="0">
                <a:solidFill>
                  <a:srgbClr val="002060"/>
                </a:solidFill>
              </a:rPr>
              <a:t>Ethernet Switch</a:t>
            </a:r>
          </a:p>
          <a:p>
            <a:pPr lvl="2"/>
            <a:r>
              <a:rPr lang="en-US" dirty="0"/>
              <a:t>1 to 10Gbit  (w/wo TSN)</a:t>
            </a:r>
          </a:p>
          <a:p>
            <a:pPr lvl="1"/>
            <a:endParaRPr lang="en-US" sz="2000" dirty="0"/>
          </a:p>
          <a:p>
            <a:pPr lvl="1"/>
            <a:r>
              <a:rPr lang="en-US" dirty="0">
                <a:solidFill>
                  <a:srgbClr val="002060"/>
                </a:solidFill>
              </a:rPr>
              <a:t>Ethernet SoC</a:t>
            </a:r>
          </a:p>
          <a:p>
            <a:pPr lvl="2"/>
            <a:r>
              <a:rPr lang="en-US" dirty="0"/>
              <a:t>Gbit ARM MCU &amp; MPU</a:t>
            </a:r>
          </a:p>
          <a:p>
            <a:pPr lvl="2"/>
            <a:r>
              <a:rPr lang="en-US" dirty="0"/>
              <a:t>Gbit embedded IP for FPGA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AF7A4-4362-440A-B0DD-3FF3853F1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1AA82-C1C2-924B-B843-6C0FB13ED7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53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49E5-CE8E-4DCA-A08E-22D75EE6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199" dirty="0"/>
              <a:t>TTEthernet</a:t>
            </a:r>
            <a:r>
              <a:rPr lang="de-AT" sz="3199" baseline="30000" dirty="0"/>
              <a:t>®</a:t>
            </a:r>
            <a:r>
              <a:rPr lang="de-AT" sz="3199" dirty="0"/>
              <a:t> Equipment </a:t>
            </a:r>
            <a:r>
              <a:rPr lang="de-AT" sz="3199" dirty="0" err="1"/>
              <a:t>for</a:t>
            </a:r>
            <a:r>
              <a:rPr lang="de-AT" sz="3199" dirty="0"/>
              <a:t> Gateway </a:t>
            </a:r>
            <a:br>
              <a:rPr lang="de-AT" sz="3199" dirty="0"/>
            </a:br>
            <a:r>
              <a:rPr lang="de-AT" sz="3199" dirty="0" err="1"/>
              <a:t>as</a:t>
            </a:r>
            <a:r>
              <a:rPr lang="de-AT" sz="3199" dirty="0"/>
              <a:t> Reference Design with VSC8541RT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F5ED6A-9ED2-4005-B5A1-CA055F08BB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1218804"/>
            <a:fld id="{7E0623BF-F758-4F91-AEA3-069CA270A6E2}" type="datetime4">
              <a:rPr lang="en-US">
                <a:solidFill>
                  <a:srgbClr val="FFFFFF"/>
                </a:solidFill>
                <a:latin typeface="Arial"/>
              </a:rPr>
              <a:pPr defTabSz="1218804"/>
              <a:t>June 1, 2022</a:t>
            </a:fld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0CF1E-7B59-4854-A0A4-AF665A3E0B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2479" y="2243447"/>
            <a:ext cx="5342283" cy="4074051"/>
          </a:xfrm>
        </p:spPr>
        <p:txBody>
          <a:bodyPr/>
          <a:lstStyle/>
          <a:p>
            <a:r>
              <a:rPr lang="en-US" sz="1999" dirty="0">
                <a:solidFill>
                  <a:srgbClr val="0093D0"/>
                </a:solidFill>
              </a:rPr>
              <a:t>Switch or network interface card (SONIC)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b="1" baseline="30000" dirty="0">
                <a:solidFill>
                  <a:schemeClr val="bg1"/>
                </a:solidFill>
              </a:rPr>
              <a:t>TTE</a:t>
            </a:r>
            <a:r>
              <a:rPr lang="en-US" b="1" dirty="0">
                <a:solidFill>
                  <a:schemeClr val="bg1"/>
                </a:solidFill>
              </a:rPr>
              <a:t>Switch: </a:t>
            </a:r>
            <a:r>
              <a:rPr lang="en-US" dirty="0">
                <a:solidFill>
                  <a:schemeClr val="bg1"/>
                </a:solidFill>
              </a:rPr>
              <a:t>interconnection of several nodes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b="1" baseline="30000" dirty="0" err="1">
                <a:solidFill>
                  <a:schemeClr val="bg1"/>
                </a:solidFill>
              </a:rPr>
              <a:t>TTE</a:t>
            </a:r>
            <a:r>
              <a:rPr lang="en-US" b="1" dirty="0" err="1">
                <a:solidFill>
                  <a:schemeClr val="bg1"/>
                </a:solidFill>
              </a:rPr>
              <a:t>End</a:t>
            </a:r>
            <a:r>
              <a:rPr lang="en-US" b="1" dirty="0">
                <a:solidFill>
                  <a:schemeClr val="bg1"/>
                </a:solidFill>
              </a:rPr>
              <a:t> System: </a:t>
            </a:r>
            <a:r>
              <a:rPr lang="en-US" dirty="0">
                <a:solidFill>
                  <a:schemeClr val="bg1"/>
                </a:solidFill>
              </a:rPr>
              <a:t>ability for host computer to connect to TTEthernet</a:t>
            </a:r>
          </a:p>
          <a:p>
            <a:pPr marL="571329" lvl="1"/>
            <a:endParaRPr lang="en-US" sz="1600" dirty="0"/>
          </a:p>
          <a:p>
            <a:pPr marL="2249"/>
            <a:r>
              <a:rPr lang="en-US" sz="1999" dirty="0">
                <a:solidFill>
                  <a:srgbClr val="0093D0"/>
                </a:solidFill>
              </a:rPr>
              <a:t>Main components</a:t>
            </a:r>
          </a:p>
          <a:p>
            <a:pPr marL="287914" lvl="1"/>
            <a:r>
              <a:rPr lang="en-US" b="1" baseline="30000" dirty="0">
                <a:solidFill>
                  <a:schemeClr val="bg1"/>
                </a:solidFill>
              </a:rPr>
              <a:t>TTE</a:t>
            </a:r>
            <a:r>
              <a:rPr lang="en-US" b="1" dirty="0">
                <a:solidFill>
                  <a:schemeClr val="bg1"/>
                </a:solidFill>
              </a:rPr>
              <a:t>Controller: </a:t>
            </a:r>
            <a:r>
              <a:rPr lang="en-US" dirty="0">
                <a:solidFill>
                  <a:schemeClr val="bg1"/>
                </a:solidFill>
              </a:rPr>
              <a:t>Main functional block for TTEthernet, contributing to all high-level functions</a:t>
            </a:r>
          </a:p>
          <a:p>
            <a:pPr marL="287914" lvl="1"/>
            <a:r>
              <a:rPr lang="en-US" b="1" dirty="0">
                <a:solidFill>
                  <a:schemeClr val="bg1"/>
                </a:solidFill>
              </a:rPr>
              <a:t>VSC8541RT PHY: </a:t>
            </a:r>
            <a:r>
              <a:rPr lang="en-US" dirty="0">
                <a:solidFill>
                  <a:schemeClr val="bg1"/>
                </a:solidFill>
              </a:rPr>
              <a:t>Translation of MII to MDI signals (100/1000 BASE-T) to provide connectivity to the function of the </a:t>
            </a:r>
            <a:r>
              <a:rPr lang="en-US" baseline="30000" dirty="0">
                <a:solidFill>
                  <a:schemeClr val="bg1"/>
                </a:solidFill>
              </a:rPr>
              <a:t>TTE</a:t>
            </a:r>
            <a:r>
              <a:rPr lang="en-US" dirty="0">
                <a:solidFill>
                  <a:schemeClr val="bg1"/>
                </a:solidFill>
              </a:rPr>
              <a:t>Controller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BB5DEA-51AB-4F54-9B6A-4E5148A0B40D}"/>
              </a:ext>
            </a:extLst>
          </p:cNvPr>
          <p:cNvGrpSpPr/>
          <p:nvPr/>
        </p:nvGrpSpPr>
        <p:grpSpPr>
          <a:xfrm>
            <a:off x="6871426" y="2251392"/>
            <a:ext cx="5464191" cy="3643037"/>
            <a:chOff x="5355115" y="2238712"/>
            <a:chExt cx="6429517" cy="428663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FF2E1F6-EA95-47B4-85BD-D7886FF5A855}"/>
                </a:ext>
              </a:extLst>
            </p:cNvPr>
            <p:cNvSpPr/>
            <p:nvPr/>
          </p:nvSpPr>
          <p:spPr>
            <a:xfrm>
              <a:off x="5375920" y="2528900"/>
              <a:ext cx="6408712" cy="399644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/>
              <a:endParaRPr lang="de-A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42EB6D0-F737-4D5A-9371-B851E53353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55115" y="2238712"/>
              <a:ext cx="6056911" cy="4218461"/>
              <a:chOff x="-19290" y="-273610"/>
              <a:chExt cx="4004359" cy="2788728"/>
            </a:xfrm>
          </p:grpSpPr>
          <p:pic>
            <p:nvPicPr>
              <p:cNvPr id="71" name="Content Placeholder 7">
                <a:extLst>
                  <a:ext uri="{FF2B5EF4-FFF2-40B4-BE49-F238E27FC236}">
                    <a16:creationId xmlns:a16="http://schemas.microsoft.com/office/drawing/2014/main" id="{FF6F776E-6DE6-45AE-8442-81C89D8322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852" b="100000" l="1810" r="98982">
                            <a14:foregroundMark x1="29864" y1="88066" x2="5204" y2="72016"/>
                            <a14:foregroundMark x1="5204" y1="72016" x2="8597" y2="56584"/>
                            <a14:foregroundMark x1="1923" y1="69547" x2="4977" y2="76955"/>
                            <a14:foregroundMark x1="12104" y1="52263" x2="22398" y2="40329"/>
                            <a14:foregroundMark x1="22398" y1="40329" x2="42081" y2="4321"/>
                            <a14:foregroundMark x1="17421" y1="44239" x2="26697" y2="31481"/>
                            <a14:foregroundMark x1="26697" y1="31481" x2="26810" y2="31070"/>
                            <a14:foregroundMark x1="24321" y1="33128" x2="32466" y2="20370"/>
                            <a14:foregroundMark x1="42308" y1="5144" x2="59729" y2="14403"/>
                            <a14:foregroundMark x1="57579" y1="14609" x2="62443" y2="16872"/>
                            <a14:foregroundMark x1="59615" y1="14609" x2="63235" y2="17901"/>
                            <a14:foregroundMark x1="71154" y1="89506" x2="71041" y2="90947"/>
                            <a14:foregroundMark x1="71154" y1="93621" x2="72059" y2="89095"/>
                            <a14:foregroundMark x1="95928" y1="43004" x2="96493" y2="376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4775" y="390525"/>
                <a:ext cx="3647440" cy="2000250"/>
              </a:xfrm>
              <a:prstGeom prst="rect">
                <a:avLst/>
              </a:prstGeom>
              <a:ln w="3175">
                <a:noFill/>
                <a:headEnd type="oval" w="sm" len="sm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CC38C18-4DE8-400B-896D-27EC5BC2FE60}"/>
                  </a:ext>
                </a:extLst>
              </p:cNvPr>
              <p:cNvGrpSpPr/>
              <p:nvPr/>
            </p:nvGrpSpPr>
            <p:grpSpPr>
              <a:xfrm>
                <a:off x="-19290" y="-273610"/>
                <a:ext cx="4004359" cy="2788728"/>
                <a:chOff x="-19290" y="-273610"/>
                <a:chExt cx="4004359" cy="2788728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FD7BEB99-5001-48E2-BD15-B86BAF93368E}"/>
                    </a:ext>
                  </a:extLst>
                </p:cNvPr>
                <p:cNvGrpSpPr/>
                <p:nvPr/>
              </p:nvGrpSpPr>
              <p:grpSpPr>
                <a:xfrm>
                  <a:off x="104775" y="-273610"/>
                  <a:ext cx="3534932" cy="544112"/>
                  <a:chOff x="0" y="-273610"/>
                  <a:chExt cx="3534932" cy="544112"/>
                </a:xfrm>
              </p:grpSpPr>
              <p:sp>
                <p:nvSpPr>
                  <p:cNvPr id="97" name="Text Box 11">
                    <a:extLst>
                      <a:ext uri="{FF2B5EF4-FFF2-40B4-BE49-F238E27FC236}">
                        <a16:creationId xmlns:a16="http://schemas.microsoft.com/office/drawing/2014/main" id="{06472B29-FF0E-42B7-A270-464C852155A8}"/>
                      </a:ext>
                    </a:extLst>
                  </p:cNvPr>
                  <p:cNvSpPr txBox="1"/>
                  <p:nvPr/>
                </p:nvSpPr>
                <p:spPr>
                  <a:xfrm>
                    <a:off x="14815" y="37602"/>
                    <a:ext cx="2457781" cy="20466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16" tIns="45708" rIns="91416" bIns="45708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1218804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SONIC-End System </a:t>
                    </a:r>
                    <a:r>
                      <a:rPr lang="en-US" sz="1400" dirty="0">
                        <a:solidFill>
                          <a:srgbClr val="0093D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(Baseboard)</a:t>
                    </a:r>
                    <a:endParaRPr lang="de-AT" sz="1600" dirty="0">
                      <a:solidFill>
                        <a:srgbClr val="0093D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8FC94FE0-1A8D-4984-B7B2-C18C9121F55C}"/>
                      </a:ext>
                    </a:extLst>
                  </p:cNvPr>
                  <p:cNvCxnSpPr/>
                  <p:nvPr/>
                </p:nvCxnSpPr>
                <p:spPr>
                  <a:xfrm>
                    <a:off x="14815" y="270502"/>
                    <a:ext cx="2457781" cy="0"/>
                  </a:xfrm>
                  <a:prstGeom prst="line">
                    <a:avLst/>
                  </a:prstGeom>
                  <a:ln>
                    <a:solidFill>
                      <a:srgbClr val="0093D0"/>
                    </a:solidFill>
                    <a:headEnd type="oval" w="sm" len="sm"/>
                    <a:tailEnd type="oval" w="sm" len="sm"/>
                  </a:ln>
                  <a:effectLst/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874BC23E-C9C6-4585-86F3-31D585D80E97}"/>
                      </a:ext>
                    </a:extLst>
                  </p:cNvPr>
                  <p:cNvCxnSpPr/>
                  <p:nvPr/>
                </p:nvCxnSpPr>
                <p:spPr>
                  <a:xfrm>
                    <a:off x="0" y="-42202"/>
                    <a:ext cx="3534932" cy="0"/>
                  </a:xfrm>
                  <a:prstGeom prst="line">
                    <a:avLst/>
                  </a:prstGeom>
                  <a:ln>
                    <a:solidFill>
                      <a:srgbClr val="0093D0"/>
                    </a:solidFill>
                    <a:headEnd type="oval" w="sm" len="sm"/>
                    <a:tailEnd type="oval" w="sm" len="sm"/>
                  </a:ln>
                  <a:effectLst/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 Box 15">
                    <a:extLst>
                      <a:ext uri="{FF2B5EF4-FFF2-40B4-BE49-F238E27FC236}">
                        <a16:creationId xmlns:a16="http://schemas.microsoft.com/office/drawing/2014/main" id="{D4A84220-8CB8-4987-9912-6E7F0A87A840}"/>
                      </a:ext>
                    </a:extLst>
                  </p:cNvPr>
                  <p:cNvSpPr txBox="1"/>
                  <p:nvPr/>
                </p:nvSpPr>
                <p:spPr>
                  <a:xfrm>
                    <a:off x="14815" y="-273610"/>
                    <a:ext cx="3520117" cy="18432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16" tIns="45708" rIns="91416" bIns="45708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8804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SONIC-Switch</a:t>
                    </a:r>
                    <a:r>
                      <a:rPr lang="en-US"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dirty="0">
                        <a:solidFill>
                          <a:srgbClr val="0093D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(Baseboard and Mezzanine)</a:t>
                    </a:r>
                    <a:endParaRPr lang="de-AT" sz="1400" dirty="0">
                      <a:solidFill>
                        <a:srgbClr val="0093D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BEBED1B1-AC06-48A9-BC1E-93F6D5B2FBFE}"/>
                    </a:ext>
                  </a:extLst>
                </p:cNvPr>
                <p:cNvGrpSpPr/>
                <p:nvPr/>
              </p:nvGrpSpPr>
              <p:grpSpPr>
                <a:xfrm>
                  <a:off x="-19290" y="390378"/>
                  <a:ext cx="4004359" cy="2124740"/>
                  <a:chOff x="-125371" y="12032"/>
                  <a:chExt cx="4004359" cy="2125084"/>
                </a:xfrm>
              </p:grpSpPr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D20845F0-15E0-4C9E-9CC4-1064EBCB80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65069" y="595980"/>
                    <a:ext cx="671947" cy="373715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Text Box 17">
                    <a:extLst>
                      <a:ext uri="{FF2B5EF4-FFF2-40B4-BE49-F238E27FC236}">
                        <a16:creationId xmlns:a16="http://schemas.microsoft.com/office/drawing/2014/main" id="{2A520995-0779-46D8-BACD-FD16A304FFE3}"/>
                      </a:ext>
                    </a:extLst>
                  </p:cNvPr>
                  <p:cNvSpPr txBox="1"/>
                  <p:nvPr/>
                </p:nvSpPr>
                <p:spPr>
                  <a:xfrm>
                    <a:off x="-125371" y="265872"/>
                    <a:ext cx="868806" cy="275918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8804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050" b="1" baseline="30000" dirty="0">
                        <a:solidFill>
                          <a:srgbClr val="FFFFFF"/>
                        </a:solidFill>
                        <a:latin typeface="Arial"/>
                      </a:rPr>
                      <a:t>TTE</a:t>
                    </a:r>
                    <a:r>
                      <a: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Controller</a:t>
                    </a:r>
                    <a:br>
                      <a:rPr lang="en-US" sz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</a:br>
                    <a:r>
                      <a:rPr lang="en-US" sz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(ceramic)</a:t>
                    </a:r>
                    <a:endParaRPr lang="de-AT" sz="120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Text Box 18">
                    <a:extLst>
                      <a:ext uri="{FF2B5EF4-FFF2-40B4-BE49-F238E27FC236}">
                        <a16:creationId xmlns:a16="http://schemas.microsoft.com/office/drawing/2014/main" id="{E734F986-1425-44A2-B81E-C40F3D6D888A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57" y="12032"/>
                    <a:ext cx="507026" cy="26856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8804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PHY</a:t>
                    </a:r>
                    <a:b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</a:br>
                    <a: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(ceramic)</a:t>
                    </a:r>
                    <a:endParaRPr lang="de-AT" sz="100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7E6174D5-0264-46DA-81C1-19156AB026BE}"/>
                      </a:ext>
                    </a:extLst>
                  </p:cNvPr>
                  <p:cNvCxnSpPr>
                    <a:cxnSpLocks/>
                    <a:endCxn id="77" idx="2"/>
                  </p:cNvCxnSpPr>
                  <p:nvPr/>
                </p:nvCxnSpPr>
                <p:spPr>
                  <a:xfrm flipH="1" flipV="1">
                    <a:off x="962170" y="280598"/>
                    <a:ext cx="224727" cy="318906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421A88AE-E131-47A1-A268-DF0D6A320BF1}"/>
                      </a:ext>
                    </a:extLst>
                  </p:cNvPr>
                  <p:cNvCxnSpPr>
                    <a:cxnSpLocks/>
                    <a:endCxn id="77" idx="2"/>
                  </p:cNvCxnSpPr>
                  <p:nvPr/>
                </p:nvCxnSpPr>
                <p:spPr>
                  <a:xfrm flipH="1" flipV="1">
                    <a:off x="962170" y="280598"/>
                    <a:ext cx="544038" cy="428064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C66C4705-779E-4152-B6AF-A618DB2BF5CB}"/>
                      </a:ext>
                    </a:extLst>
                  </p:cNvPr>
                  <p:cNvCxnSpPr>
                    <a:cxnSpLocks/>
                    <a:endCxn id="77" idx="2"/>
                  </p:cNvCxnSpPr>
                  <p:nvPr/>
                </p:nvCxnSpPr>
                <p:spPr>
                  <a:xfrm flipH="1" flipV="1">
                    <a:off x="962170" y="280598"/>
                    <a:ext cx="802028" cy="550499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xt Box 22">
                    <a:extLst>
                      <a:ext uri="{FF2B5EF4-FFF2-40B4-BE49-F238E27FC236}">
                        <a16:creationId xmlns:a16="http://schemas.microsoft.com/office/drawing/2014/main" id="{1C0B5F03-4484-498E-B4E8-395AD3454444}"/>
                      </a:ext>
                    </a:extLst>
                  </p:cNvPr>
                  <p:cNvSpPr txBox="1"/>
                  <p:nvPr/>
                </p:nvSpPr>
                <p:spPr>
                  <a:xfrm>
                    <a:off x="2422566" y="33332"/>
                    <a:ext cx="755833" cy="310978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8804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PHY</a:t>
                    </a:r>
                    <a:b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</a:br>
                    <a: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(plastic)</a:t>
                    </a:r>
                    <a:endParaRPr lang="de-AT" sz="100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33D4A7E3-DFD7-4959-88D9-8EEAE4F6B8BD}"/>
                      </a:ext>
                    </a:extLst>
                  </p:cNvPr>
                  <p:cNvCxnSpPr>
                    <a:cxnSpLocks/>
                    <a:endCxn id="81" idx="2"/>
                  </p:cNvCxnSpPr>
                  <p:nvPr/>
                </p:nvCxnSpPr>
                <p:spPr>
                  <a:xfrm flipV="1">
                    <a:off x="2606634" y="344310"/>
                    <a:ext cx="193849" cy="364413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7D2974CB-A3BE-49E4-97E0-0630A8FF1490}"/>
                      </a:ext>
                    </a:extLst>
                  </p:cNvPr>
                  <p:cNvCxnSpPr>
                    <a:cxnSpLocks/>
                    <a:endCxn id="81" idx="2"/>
                  </p:cNvCxnSpPr>
                  <p:nvPr/>
                </p:nvCxnSpPr>
                <p:spPr>
                  <a:xfrm flipV="1">
                    <a:off x="2381003" y="344310"/>
                    <a:ext cx="419480" cy="615551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1BB8E1EE-4D23-4ED0-93CB-131022BDD7FF}"/>
                      </a:ext>
                    </a:extLst>
                  </p:cNvPr>
                  <p:cNvCxnSpPr>
                    <a:cxnSpLocks/>
                    <a:endCxn id="81" idx="2"/>
                  </p:cNvCxnSpPr>
                  <p:nvPr/>
                </p:nvCxnSpPr>
                <p:spPr>
                  <a:xfrm flipH="1" flipV="1">
                    <a:off x="2800483" y="344310"/>
                    <a:ext cx="19907" cy="526034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Text Box 26">
                    <a:extLst>
                      <a:ext uri="{FF2B5EF4-FFF2-40B4-BE49-F238E27FC236}">
                        <a16:creationId xmlns:a16="http://schemas.microsoft.com/office/drawing/2014/main" id="{C5D47D9E-33DB-4CF6-966C-B9109AF0432A}"/>
                      </a:ext>
                    </a:extLst>
                  </p:cNvPr>
                  <p:cNvSpPr txBox="1"/>
                  <p:nvPr/>
                </p:nvSpPr>
                <p:spPr>
                  <a:xfrm>
                    <a:off x="3358305" y="1152353"/>
                    <a:ext cx="520683" cy="27613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5991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1218804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PHY</a:t>
                    </a:r>
                    <a:b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</a:br>
                    <a: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(ceramic)</a:t>
                    </a:r>
                    <a:endParaRPr lang="de-AT" sz="100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874F85E0-AF2B-4B0D-8AB5-171C13153E03}"/>
                      </a:ext>
                    </a:extLst>
                  </p:cNvPr>
                  <p:cNvCxnSpPr>
                    <a:cxnSpLocks/>
                    <a:stCxn id="85" idx="1"/>
                  </p:cNvCxnSpPr>
                  <p:nvPr/>
                </p:nvCxnSpPr>
                <p:spPr>
                  <a:xfrm flipH="1" flipV="1">
                    <a:off x="3265208" y="771898"/>
                    <a:ext cx="93097" cy="518521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8DB12556-A072-457B-B60A-AC1B4ED6BF20}"/>
                      </a:ext>
                    </a:extLst>
                  </p:cNvPr>
                  <p:cNvCxnSpPr>
                    <a:cxnSpLocks/>
                    <a:stCxn id="85" idx="1"/>
                  </p:cNvCxnSpPr>
                  <p:nvPr/>
                </p:nvCxnSpPr>
                <p:spPr>
                  <a:xfrm flipH="1" flipV="1">
                    <a:off x="2944622" y="1116285"/>
                    <a:ext cx="413683" cy="174134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D5D83F44-F7DB-4677-A4E1-F1D1D15577F4}"/>
                      </a:ext>
                    </a:extLst>
                  </p:cNvPr>
                  <p:cNvCxnSpPr>
                    <a:cxnSpLocks/>
                    <a:stCxn id="85" idx="1"/>
                  </p:cNvCxnSpPr>
                  <p:nvPr/>
                </p:nvCxnSpPr>
                <p:spPr>
                  <a:xfrm flipH="1">
                    <a:off x="2742774" y="1290419"/>
                    <a:ext cx="615531" cy="53106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Text Box 30">
                    <a:extLst>
                      <a:ext uri="{FF2B5EF4-FFF2-40B4-BE49-F238E27FC236}">
                        <a16:creationId xmlns:a16="http://schemas.microsoft.com/office/drawing/2014/main" id="{923AB60F-C67F-496D-BA0D-F32BE70BAC76}"/>
                      </a:ext>
                    </a:extLst>
                  </p:cNvPr>
                  <p:cNvSpPr txBox="1"/>
                  <p:nvPr/>
                </p:nvSpPr>
                <p:spPr>
                  <a:xfrm>
                    <a:off x="1827111" y="1810692"/>
                    <a:ext cx="755650" cy="28971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16" tIns="45708" rIns="91416" bIns="45708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8804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PHY</a:t>
                    </a:r>
                    <a:b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</a:br>
                    <a: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(plastic)</a:t>
                    </a:r>
                    <a:endParaRPr lang="de-AT" sz="100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739F7A9A-E676-4A80-B2EF-65B905D0F18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04186" y="1246719"/>
                    <a:ext cx="175643" cy="563993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87A7BA79-02AB-4E24-955D-E22843C10EC9}"/>
                      </a:ext>
                    </a:extLst>
                  </p:cNvPr>
                  <p:cNvCxnSpPr>
                    <a:cxnSpLocks/>
                    <a:endCxn id="89" idx="0"/>
                  </p:cNvCxnSpPr>
                  <p:nvPr/>
                </p:nvCxnSpPr>
                <p:spPr>
                  <a:xfrm>
                    <a:off x="2204652" y="1463345"/>
                    <a:ext cx="142" cy="346952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5034A271-20C1-4E2E-B4D5-6E052BF4B17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04328" y="1591052"/>
                    <a:ext cx="287842" cy="219935"/>
                  </a:xfrm>
                  <a:prstGeom prst="line">
                    <a:avLst/>
                  </a:prstGeom>
                  <a:ln w="28575">
                    <a:solidFill>
                      <a:srgbClr val="0093D0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Text Box 38">
                    <a:extLst>
                      <a:ext uri="{FF2B5EF4-FFF2-40B4-BE49-F238E27FC236}">
                        <a16:creationId xmlns:a16="http://schemas.microsoft.com/office/drawing/2014/main" id="{1497165A-BA6B-4C26-AD4E-F428AD725EAC}"/>
                      </a:ext>
                    </a:extLst>
                  </p:cNvPr>
                  <p:cNvSpPr txBox="1"/>
                  <p:nvPr/>
                </p:nvSpPr>
                <p:spPr>
                  <a:xfrm>
                    <a:off x="1291651" y="1723041"/>
                    <a:ext cx="755650" cy="28971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16" tIns="45708" rIns="91416" bIns="45708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8804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Internal I/F</a:t>
                    </a:r>
                    <a:b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</a:br>
                    <a: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Connection</a:t>
                    </a:r>
                    <a:endParaRPr lang="de-AT" sz="100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6" name="Text Box 39">
                    <a:extLst>
                      <a:ext uri="{FF2B5EF4-FFF2-40B4-BE49-F238E27FC236}">
                        <a16:creationId xmlns:a16="http://schemas.microsoft.com/office/drawing/2014/main" id="{D654DC62-4098-4366-A465-31B603E21277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53" y="1847405"/>
                    <a:ext cx="755650" cy="28971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16" tIns="45708" rIns="91416" bIns="45708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8804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External I/F</a:t>
                    </a:r>
                    <a:b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</a:br>
                    <a:r>
                      <a: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Connector</a:t>
                    </a:r>
                    <a:endParaRPr lang="de-AT" sz="100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9F2DE07-3B2E-4B21-BDF0-E1F4DA4642BC}"/>
              </a:ext>
            </a:extLst>
          </p:cNvPr>
          <p:cNvSpPr txBox="1"/>
          <p:nvPr/>
        </p:nvSpPr>
        <p:spPr>
          <a:xfrm>
            <a:off x="7139119" y="6178921"/>
            <a:ext cx="4714433" cy="27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/>
            <a:r>
              <a:rPr lang="en-US" sz="1200" dirty="0">
                <a:solidFill>
                  <a:srgbClr val="FFFFFF"/>
                </a:solidFill>
                <a:latin typeface="Arial"/>
                <a:ea typeface="Calibri" panose="020F0502020204030204" pitchFamily="34" charset="0"/>
              </a:rPr>
              <a:t>SONIC Elegant Bread Board (EBB) used for development tests</a:t>
            </a:r>
            <a:endParaRPr lang="de-AT" sz="12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2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42BB-F04E-451B-8147-A32051DE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SONIC Architecture and Main Functions</a:t>
            </a:r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0DF32E1A-E6B4-447C-A045-C0D5475A5BD5}"/>
              </a:ext>
            </a:extLst>
          </p:cNvPr>
          <p:cNvSpPr txBox="1">
            <a:spLocks/>
          </p:cNvSpPr>
          <p:nvPr/>
        </p:nvSpPr>
        <p:spPr>
          <a:xfrm>
            <a:off x="515804" y="2243344"/>
            <a:ext cx="5854096" cy="4074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5750" indent="-28575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5475" indent="-2844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96938" indent="-2664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8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35013" indent="-28575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  <a:latin typeface="Arial"/>
              </a:rPr>
              <a:t>Modular design concept to provide flexibility, easy integration and maintenance for different use cases</a:t>
            </a:r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95CA2749-F3FE-445C-BEFA-A117D55CBE86}"/>
              </a:ext>
            </a:extLst>
          </p:cNvPr>
          <p:cNvSpPr txBox="1">
            <a:spLocks/>
          </p:cNvSpPr>
          <p:nvPr/>
        </p:nvSpPr>
        <p:spPr>
          <a:xfrm>
            <a:off x="6533056" y="2243344"/>
            <a:ext cx="5285968" cy="4074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5750" indent="-28575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5475" indent="-2844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96938" indent="-2664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8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35013" indent="-28575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  <a:latin typeface="Arial"/>
              </a:rPr>
              <a:t>SONIC supports multiple network lanes for fault-tolerant computer architectures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E20CB0-DE69-430E-BBB7-E8E5F8085728}"/>
              </a:ext>
            </a:extLst>
          </p:cNvPr>
          <p:cNvSpPr/>
          <p:nvPr/>
        </p:nvSpPr>
        <p:spPr>
          <a:xfrm>
            <a:off x="7819761" y="3242114"/>
            <a:ext cx="4059601" cy="3210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777" tIns="243777" rIns="243777" bIns="243777" numCol="1" spcCol="1270" anchor="t" anchorCtr="0">
            <a:noAutofit/>
          </a:bodyPr>
          <a:lstStyle/>
          <a:p>
            <a:pPr defTabSz="888711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2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701E5B1-C82F-4A1C-A478-9590BC4BF346}"/>
              </a:ext>
            </a:extLst>
          </p:cNvPr>
          <p:cNvSpPr/>
          <p:nvPr/>
        </p:nvSpPr>
        <p:spPr>
          <a:xfrm>
            <a:off x="335273" y="3233166"/>
            <a:ext cx="1546394" cy="321043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777" tIns="243777" rIns="243777" bIns="243777" numCol="1" spcCol="1270" anchor="t" anchorCtr="0">
            <a:noAutofit/>
          </a:bodyPr>
          <a:lstStyle/>
          <a:p>
            <a:pPr defTabSz="888711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2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EEA74B-317F-4F31-80B0-E07573F8D10A}"/>
              </a:ext>
            </a:extLst>
          </p:cNvPr>
          <p:cNvSpPr/>
          <p:nvPr/>
        </p:nvSpPr>
        <p:spPr>
          <a:xfrm>
            <a:off x="6185037" y="3242114"/>
            <a:ext cx="1546394" cy="321043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777" tIns="243777" rIns="243777" bIns="243777" numCol="1" spcCol="1270" anchor="t" anchorCtr="0">
            <a:noAutofit/>
          </a:bodyPr>
          <a:lstStyle/>
          <a:p>
            <a:pPr defTabSz="888711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2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7DF813-A6FC-44A6-AD09-2D245B013DBD}"/>
              </a:ext>
            </a:extLst>
          </p:cNvPr>
          <p:cNvSpPr txBox="1"/>
          <p:nvPr/>
        </p:nvSpPr>
        <p:spPr>
          <a:xfrm>
            <a:off x="6194584" y="3452893"/>
            <a:ext cx="1546395" cy="27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A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Functions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8CA9B92-BEC4-4ABC-9040-ACF80FB36633}"/>
              </a:ext>
            </a:extLst>
          </p:cNvPr>
          <p:cNvSpPr/>
          <p:nvPr/>
        </p:nvSpPr>
        <p:spPr>
          <a:xfrm>
            <a:off x="1966058" y="3233165"/>
            <a:ext cx="4059601" cy="3210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777" tIns="243777" rIns="243777" bIns="243777" numCol="1" spcCol="1270" anchor="t" anchorCtr="0">
            <a:noAutofit/>
          </a:bodyPr>
          <a:lstStyle/>
          <a:p>
            <a:pPr defTabSz="888711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2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FC7CDB1-34C9-460C-A523-8C116EDADF92}"/>
              </a:ext>
            </a:extLst>
          </p:cNvPr>
          <p:cNvSpPr txBox="1">
            <a:spLocks/>
          </p:cNvSpPr>
          <p:nvPr/>
        </p:nvSpPr>
        <p:spPr>
          <a:xfrm>
            <a:off x="1959291" y="3463605"/>
            <a:ext cx="4059601" cy="4112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5750" indent="-28575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5475" indent="-2844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96938" indent="-2664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8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35013" indent="-28575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804">
              <a:buClr>
                <a:srgbClr val="0093D0"/>
              </a:buClr>
            </a:pPr>
            <a:r>
              <a:rPr lang="de-AT" sz="1799" baseline="30000" dirty="0">
                <a:solidFill>
                  <a:srgbClr val="FFFFFF"/>
                </a:solidFill>
                <a:latin typeface="Arial"/>
              </a:rPr>
              <a:t>TTE</a:t>
            </a:r>
            <a:r>
              <a:rPr lang="de-AT" sz="1799" dirty="0">
                <a:solidFill>
                  <a:srgbClr val="FFFFFF"/>
                </a:solidFill>
                <a:latin typeface="Arial"/>
              </a:rPr>
              <a:t>End System Use-Case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BD71699-2C1D-4D95-829A-EFD64956E0AA}"/>
              </a:ext>
            </a:extLst>
          </p:cNvPr>
          <p:cNvGrpSpPr/>
          <p:nvPr/>
        </p:nvGrpSpPr>
        <p:grpSpPr>
          <a:xfrm>
            <a:off x="519094" y="4046679"/>
            <a:ext cx="5157170" cy="2204972"/>
            <a:chOff x="297941" y="3631700"/>
            <a:chExt cx="5158513" cy="220554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767FB23-5350-4F81-ABC0-5B36563E2A81}"/>
                </a:ext>
              </a:extLst>
            </p:cNvPr>
            <p:cNvGrpSpPr/>
            <p:nvPr/>
          </p:nvGrpSpPr>
          <p:grpSpPr>
            <a:xfrm>
              <a:off x="297941" y="3631700"/>
              <a:ext cx="5158513" cy="2205546"/>
              <a:chOff x="337699" y="3650328"/>
              <a:chExt cx="5322155" cy="2370961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6E33C14-0A55-484F-8D2D-F6171006E332}"/>
                  </a:ext>
                </a:extLst>
              </p:cNvPr>
              <p:cNvSpPr/>
              <p:nvPr/>
            </p:nvSpPr>
            <p:spPr>
              <a:xfrm>
                <a:off x="337699" y="3650328"/>
                <a:ext cx="1296144" cy="5400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7972" tIns="107972" rIns="107972" bIns="107972" rtlCol="0" anchor="t"/>
              <a:lstStyle/>
              <a:p>
                <a:pPr algn="ctr" defTabSz="1218804"/>
                <a:r>
                  <a:rPr lang="en-AU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Networking </a:t>
                </a:r>
                <a:br>
                  <a:rPr lang="en-AU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AU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(BE, RC, TT)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4F50D57-3BBF-433B-83D5-C22E7C76416A}"/>
                  </a:ext>
                </a:extLst>
              </p:cNvPr>
              <p:cNvSpPr/>
              <p:nvPr/>
            </p:nvSpPr>
            <p:spPr>
              <a:xfrm>
                <a:off x="344567" y="4262395"/>
                <a:ext cx="1296144" cy="5400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107972" rIns="0" bIns="107972" rtlCol="0" anchor="t"/>
              <a:lstStyle/>
              <a:p>
                <a:pPr algn="ctr" defTabSz="1218804"/>
                <a:r>
                  <a:rPr lang="en-AU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Synchronization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F5602F6-5BF2-4C35-B12D-A17B18F99CE8}"/>
                  </a:ext>
                </a:extLst>
              </p:cNvPr>
              <p:cNvSpPr/>
              <p:nvPr/>
            </p:nvSpPr>
            <p:spPr>
              <a:xfrm>
                <a:off x="338754" y="4871812"/>
                <a:ext cx="1296144" cy="5400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7972" tIns="107972" rIns="107972" bIns="107972" rtlCol="0" anchor="t"/>
              <a:lstStyle/>
              <a:p>
                <a:pPr algn="ctr" defTabSz="1218804"/>
                <a:r>
                  <a:rPr lang="en-AU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Monitoring + commanding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A84404E-A716-4B03-A806-0A7E5FD2FE8A}"/>
                  </a:ext>
                </a:extLst>
              </p:cNvPr>
              <p:cNvSpPr/>
              <p:nvPr/>
            </p:nvSpPr>
            <p:spPr>
              <a:xfrm>
                <a:off x="337699" y="5481229"/>
                <a:ext cx="1296144" cy="54006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7972" tIns="107972" rIns="107972" bIns="107972" rtlCol="0" anchor="t"/>
              <a:lstStyle/>
              <a:p>
                <a:pPr algn="ctr" defTabSz="1218804"/>
                <a:r>
                  <a:rPr lang="en-AU" sz="1200" dirty="0">
                    <a:solidFill>
                      <a:srgbClr val="FFFFFF">
                        <a:lumMod val="9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Testing and debugging</a:t>
                </a:r>
              </a:p>
            </p:txBody>
          </p:sp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620F2F66-03D5-41B9-99BA-B10AB652BC5A}"/>
                  </a:ext>
                </a:extLst>
              </p:cNvPr>
              <p:cNvSpPr/>
              <p:nvPr/>
            </p:nvSpPr>
            <p:spPr>
              <a:xfrm>
                <a:off x="2978406" y="3650329"/>
                <a:ext cx="1335391" cy="2104355"/>
              </a:xfrm>
              <a:prstGeom prst="roundRect">
                <a:avLst>
                  <a:gd name="adj" fmla="val 841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7972" tIns="107972" rIns="107972" bIns="107972" rtlCol="0" anchor="t"/>
              <a:lstStyle/>
              <a:p>
                <a:pPr defTabSz="1218804"/>
                <a:r>
                  <a:rPr lang="en-AU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SONIC-ES Board</a:t>
                </a:r>
              </a:p>
              <a:p>
                <a:pPr defTabSz="1218804"/>
                <a:endParaRPr lang="en-AU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399" indent="-171399" defTabSz="1218804">
                  <a:buFont typeface="Arial" panose="020B0604020202020204" pitchFamily="34" charset="0"/>
                  <a:buChar char="•"/>
                </a:pPr>
                <a:r>
                  <a:rPr lang="en-AU" sz="1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PBA incl. TTE-Controller, PHYs, Peripherals</a:t>
                </a:r>
              </a:p>
              <a:p>
                <a:pPr marL="171399" indent="-171399" defTabSz="1218804">
                  <a:buFont typeface="Arial" panose="020B0604020202020204" pitchFamily="34" charset="0"/>
                  <a:buChar char="•"/>
                </a:pPr>
                <a:r>
                  <a:rPr lang="en-AU" sz="1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Frame</a:t>
                </a:r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49EF6B27-842C-4044-8BD3-B17EE70C0E59}"/>
                  </a:ext>
                </a:extLst>
              </p:cNvPr>
              <p:cNvSpPr/>
              <p:nvPr/>
            </p:nvSpPr>
            <p:spPr>
              <a:xfrm>
                <a:off x="4580613" y="4347065"/>
                <a:ext cx="1079241" cy="1134164"/>
              </a:xfrm>
              <a:prstGeom prst="roundRect">
                <a:avLst>
                  <a:gd name="adj" fmla="val 841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7972" tIns="107972" rIns="107972" bIns="107972" rtlCol="0" anchor="ctr"/>
              <a:lstStyle/>
              <a:p>
                <a:pPr algn="ctr" defTabSz="1218804"/>
                <a:r>
                  <a:rPr lang="en-AU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 System firmware</a:t>
                </a:r>
              </a:p>
              <a:p>
                <a:pPr defTabSz="1218804"/>
                <a:endParaRPr lang="en-AU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035C4C47-83E2-4BD8-8D42-7A486241083A}"/>
                </a:ext>
              </a:extLst>
            </p:cNvPr>
            <p:cNvSpPr/>
            <p:nvPr/>
          </p:nvSpPr>
          <p:spPr>
            <a:xfrm>
              <a:off x="1876812" y="3920358"/>
              <a:ext cx="769229" cy="1055037"/>
            </a:xfrm>
            <a:prstGeom prst="roundRect">
              <a:avLst>
                <a:gd name="adj" fmla="val 8411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ctr"/>
            <a:lstStyle/>
            <a:p>
              <a:pPr algn="ctr" defTabSz="1218804"/>
              <a:r>
                <a:rPr lang="en-A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Driver</a:t>
              </a:r>
            </a:p>
            <a:p>
              <a:pPr defTabSz="1218804"/>
              <a:endParaRPr lang="en-A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54EB3EA-1816-43C2-A9F6-53E58CEC9BB0}"/>
                </a:ext>
              </a:extLst>
            </p:cNvPr>
            <p:cNvCxnSpPr>
              <a:cxnSpLocks/>
            </p:cNvCxnSpPr>
            <p:nvPr/>
          </p:nvCxnSpPr>
          <p:spPr>
            <a:xfrm>
              <a:off x="1531517" y="4077072"/>
              <a:ext cx="34529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2590355-2424-41B4-A959-39B7D4EBE7E4}"/>
                </a:ext>
              </a:extLst>
            </p:cNvPr>
            <p:cNvCxnSpPr>
              <a:cxnSpLocks/>
            </p:cNvCxnSpPr>
            <p:nvPr/>
          </p:nvCxnSpPr>
          <p:spPr>
            <a:xfrm>
              <a:off x="1554232" y="3789040"/>
              <a:ext cx="130322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939AD24-D82B-433C-BE99-02D6F87954BA}"/>
                </a:ext>
              </a:extLst>
            </p:cNvPr>
            <p:cNvCxnSpPr>
              <a:cxnSpLocks/>
            </p:cNvCxnSpPr>
            <p:nvPr/>
          </p:nvCxnSpPr>
          <p:spPr>
            <a:xfrm>
              <a:off x="4161334" y="4581128"/>
              <a:ext cx="258613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F8E662F-808E-4B6A-A028-874C808992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1334" y="4944523"/>
              <a:ext cx="258613" cy="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908E500E-AC20-451C-BD8D-31FFFA4116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6042" y="4279827"/>
              <a:ext cx="21141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ACBD123-1BD3-4DE3-B409-F767C72D7652}"/>
                </a:ext>
              </a:extLst>
            </p:cNvPr>
            <p:cNvCxnSpPr>
              <a:cxnSpLocks/>
            </p:cNvCxnSpPr>
            <p:nvPr/>
          </p:nvCxnSpPr>
          <p:spPr>
            <a:xfrm>
              <a:off x="2646042" y="4519794"/>
              <a:ext cx="21141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A12109D-762A-4494-9431-407530C61692}"/>
                </a:ext>
              </a:extLst>
            </p:cNvPr>
            <p:cNvCxnSpPr>
              <a:cxnSpLocks/>
              <a:stCxn id="97" idx="3"/>
              <a:endCxn id="80" idx="1"/>
            </p:cNvCxnSpPr>
            <p:nvPr/>
          </p:nvCxnSpPr>
          <p:spPr>
            <a:xfrm flipV="1">
              <a:off x="1560889" y="4447877"/>
              <a:ext cx="315923" cy="437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C772B87-E66D-4493-96CA-E866FEFB9D5B}"/>
                </a:ext>
              </a:extLst>
            </p:cNvPr>
            <p:cNvCxnSpPr>
              <a:cxnSpLocks/>
            </p:cNvCxnSpPr>
            <p:nvPr/>
          </p:nvCxnSpPr>
          <p:spPr>
            <a:xfrm>
              <a:off x="1531517" y="4860004"/>
              <a:ext cx="37395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B65FBDF-1E57-4E88-9688-5636DA4A9BF6}"/>
                </a:ext>
              </a:extLst>
            </p:cNvPr>
            <p:cNvCxnSpPr>
              <a:cxnSpLocks/>
            </p:cNvCxnSpPr>
            <p:nvPr/>
          </p:nvCxnSpPr>
          <p:spPr>
            <a:xfrm>
              <a:off x="1531517" y="5157192"/>
              <a:ext cx="132593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1FBC6DB-7033-41D6-89AC-1BEC933D729F}"/>
                </a:ext>
              </a:extLst>
            </p:cNvPr>
            <p:cNvCxnSpPr>
              <a:cxnSpLocks/>
            </p:cNvCxnSpPr>
            <p:nvPr/>
          </p:nvCxnSpPr>
          <p:spPr>
            <a:xfrm>
              <a:off x="1542874" y="5445224"/>
              <a:ext cx="1325936" cy="0"/>
            </a:xfrm>
            <a:prstGeom prst="straightConnector1">
              <a:avLst/>
            </a:prstGeom>
            <a:ln w="2222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96BDBB5-E4D0-49B0-B2C3-9795DB60C01F}"/>
              </a:ext>
            </a:extLst>
          </p:cNvPr>
          <p:cNvGrpSpPr/>
          <p:nvPr/>
        </p:nvGrpSpPr>
        <p:grpSpPr>
          <a:xfrm>
            <a:off x="6379191" y="4000962"/>
            <a:ext cx="5157170" cy="2259636"/>
            <a:chOff x="297941" y="3577020"/>
            <a:chExt cx="5158513" cy="2260225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D5BF207-DF84-4743-9A50-04B0B48B3A79}"/>
                </a:ext>
              </a:extLst>
            </p:cNvPr>
            <p:cNvGrpSpPr/>
            <p:nvPr/>
          </p:nvGrpSpPr>
          <p:grpSpPr>
            <a:xfrm>
              <a:off x="297941" y="3577020"/>
              <a:ext cx="5158513" cy="2260225"/>
              <a:chOff x="337699" y="3591548"/>
              <a:chExt cx="5322155" cy="2429741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173C460-B0AA-4AAB-B405-23483D0315B2}"/>
                  </a:ext>
                </a:extLst>
              </p:cNvPr>
              <p:cNvSpPr/>
              <p:nvPr/>
            </p:nvSpPr>
            <p:spPr>
              <a:xfrm>
                <a:off x="337699" y="3650328"/>
                <a:ext cx="1296144" cy="5400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7972" tIns="107972" rIns="107972" bIns="107972" rtlCol="0" anchor="t"/>
              <a:lstStyle/>
              <a:p>
                <a:pPr algn="ctr" defTabSz="1218804"/>
                <a:r>
                  <a:rPr lang="en-AU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Networking </a:t>
                </a:r>
                <a:br>
                  <a:rPr lang="en-AU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AU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(BE, RC, TT)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BCAE5FA4-E07F-4FEB-BAB9-CC61951CD125}"/>
                  </a:ext>
                </a:extLst>
              </p:cNvPr>
              <p:cNvSpPr/>
              <p:nvPr/>
            </p:nvSpPr>
            <p:spPr>
              <a:xfrm>
                <a:off x="344567" y="4262395"/>
                <a:ext cx="1296144" cy="5400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107972" rIns="0" bIns="107972" rtlCol="0" anchor="t"/>
              <a:lstStyle/>
              <a:p>
                <a:pPr algn="ctr" defTabSz="1218804"/>
                <a:r>
                  <a:rPr lang="en-AU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Synchronization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D47B2F1-1728-4D59-A800-C7513608699C}"/>
                  </a:ext>
                </a:extLst>
              </p:cNvPr>
              <p:cNvSpPr/>
              <p:nvPr/>
            </p:nvSpPr>
            <p:spPr>
              <a:xfrm>
                <a:off x="338754" y="4871812"/>
                <a:ext cx="1296144" cy="5400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7972" tIns="107972" rIns="107972" bIns="107972" rtlCol="0" anchor="t"/>
              <a:lstStyle/>
              <a:p>
                <a:pPr algn="ctr" defTabSz="1218804"/>
                <a:r>
                  <a:rPr lang="en-AU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Monitoring + commanding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1502790-14E6-4FFE-985C-719F4BD8D91E}"/>
                  </a:ext>
                </a:extLst>
              </p:cNvPr>
              <p:cNvSpPr/>
              <p:nvPr/>
            </p:nvSpPr>
            <p:spPr>
              <a:xfrm>
                <a:off x="337699" y="5481229"/>
                <a:ext cx="1296144" cy="54006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7972" tIns="107972" rIns="107972" bIns="107972" rtlCol="0" anchor="t"/>
              <a:lstStyle/>
              <a:p>
                <a:pPr algn="ctr" defTabSz="1218804"/>
                <a:r>
                  <a:rPr lang="en-AU" sz="1200" dirty="0">
                    <a:solidFill>
                      <a:srgbClr val="FFFFFF">
                        <a:lumMod val="9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Testing and debugging</a:t>
                </a:r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7F7960FB-0725-4F71-B41F-C7919DEE289B}"/>
                  </a:ext>
                </a:extLst>
              </p:cNvPr>
              <p:cNvSpPr/>
              <p:nvPr/>
            </p:nvSpPr>
            <p:spPr>
              <a:xfrm>
                <a:off x="2974029" y="3978814"/>
                <a:ext cx="1339767" cy="1775869"/>
              </a:xfrm>
              <a:prstGeom prst="roundRect">
                <a:avLst>
                  <a:gd name="adj" fmla="val 841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7972" tIns="107972" rIns="107972" bIns="107972" rtlCol="0" anchor="t"/>
              <a:lstStyle/>
              <a:p>
                <a:pPr defTabSz="1218804"/>
                <a:r>
                  <a:rPr lang="en-AU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SONIC-SW Board</a:t>
                </a:r>
              </a:p>
              <a:p>
                <a:pPr defTabSz="1218804"/>
                <a:endParaRPr lang="en-AU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399" indent="-171399" defTabSz="1218804">
                  <a:buFont typeface="Arial" panose="020B0604020202020204" pitchFamily="34" charset="0"/>
                  <a:buChar char="•"/>
                </a:pPr>
                <a:r>
                  <a:rPr lang="en-AU" sz="1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PBA incl. TTE-Controller, PHYs, Peripherals</a:t>
                </a:r>
              </a:p>
              <a:p>
                <a:pPr marL="171399" indent="-171399" defTabSz="1218804">
                  <a:buFont typeface="Arial" panose="020B0604020202020204" pitchFamily="34" charset="0"/>
                  <a:buChar char="•"/>
                </a:pPr>
                <a:r>
                  <a:rPr lang="en-AU" sz="1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Frame</a:t>
                </a:r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698157EF-0DD8-4F6D-A24C-FC671CC940DA}"/>
                  </a:ext>
                </a:extLst>
              </p:cNvPr>
              <p:cNvSpPr/>
              <p:nvPr/>
            </p:nvSpPr>
            <p:spPr>
              <a:xfrm>
                <a:off x="4580613" y="4473103"/>
                <a:ext cx="1079241" cy="882089"/>
              </a:xfrm>
              <a:prstGeom prst="roundRect">
                <a:avLst>
                  <a:gd name="adj" fmla="val 841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7972" tIns="107972" rIns="107972" bIns="107972" rtlCol="0" anchor="ctr"/>
              <a:lstStyle/>
              <a:p>
                <a:pPr algn="ctr" defTabSz="1218804"/>
                <a:r>
                  <a:rPr lang="en-AU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Switch firmware</a:t>
                </a:r>
              </a:p>
              <a:p>
                <a:pPr defTabSz="1218804"/>
                <a:endParaRPr lang="en-AU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C0B21C3E-314D-4E74-A3F0-95A48A296BB3}"/>
                  </a:ext>
                </a:extLst>
              </p:cNvPr>
              <p:cNvSpPr/>
              <p:nvPr/>
            </p:nvSpPr>
            <p:spPr>
              <a:xfrm>
                <a:off x="4580613" y="3591548"/>
                <a:ext cx="1079241" cy="598840"/>
              </a:xfrm>
              <a:prstGeom prst="roundRect">
                <a:avLst>
                  <a:gd name="adj" fmla="val 841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107972" rIns="0" bIns="107972" rtlCol="0" anchor="ctr"/>
              <a:lstStyle/>
              <a:p>
                <a:pPr algn="ctr" defTabSz="1218804"/>
                <a:r>
                  <a:rPr lang="en-AU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Network configuration</a:t>
                </a:r>
                <a:endParaRPr lang="en-A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B6589DF-72DB-42DD-BA31-1E4A86435137}"/>
                </a:ext>
              </a:extLst>
            </p:cNvPr>
            <p:cNvCxnSpPr>
              <a:cxnSpLocks/>
            </p:cNvCxnSpPr>
            <p:nvPr/>
          </p:nvCxnSpPr>
          <p:spPr>
            <a:xfrm>
              <a:off x="1531517" y="4077072"/>
              <a:ext cx="132593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E45B0AE6-8A56-4B8E-8BBF-A2C1FADB0DF6}"/>
                </a:ext>
              </a:extLst>
            </p:cNvPr>
            <p:cNvCxnSpPr>
              <a:cxnSpLocks/>
            </p:cNvCxnSpPr>
            <p:nvPr/>
          </p:nvCxnSpPr>
          <p:spPr>
            <a:xfrm>
              <a:off x="1554232" y="3789040"/>
              <a:ext cx="286571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B5688555-E061-426F-AF23-5D5C50DB7546}"/>
                </a:ext>
              </a:extLst>
            </p:cNvPr>
            <p:cNvCxnSpPr>
              <a:cxnSpLocks/>
            </p:cNvCxnSpPr>
            <p:nvPr/>
          </p:nvCxnSpPr>
          <p:spPr>
            <a:xfrm>
              <a:off x="4161334" y="4581128"/>
              <a:ext cx="258613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0BC0F026-556C-419D-A923-6C1204D9AE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1334" y="4944523"/>
              <a:ext cx="258613" cy="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80484BA7-610F-422E-99F4-9BE54AD2A900}"/>
                </a:ext>
              </a:extLst>
            </p:cNvPr>
            <p:cNvCxnSpPr>
              <a:cxnSpLocks/>
              <a:stCxn id="114" idx="3"/>
            </p:cNvCxnSpPr>
            <p:nvPr/>
          </p:nvCxnSpPr>
          <p:spPr>
            <a:xfrm>
              <a:off x="1560889" y="4452255"/>
              <a:ext cx="130792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095AC57-7801-492F-B2F3-50C6F7CDF6A3}"/>
                </a:ext>
              </a:extLst>
            </p:cNvPr>
            <p:cNvCxnSpPr>
              <a:cxnSpLocks/>
              <a:stCxn id="115" idx="3"/>
            </p:cNvCxnSpPr>
            <p:nvPr/>
          </p:nvCxnSpPr>
          <p:spPr>
            <a:xfrm>
              <a:off x="1555255" y="5019155"/>
              <a:ext cx="132593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600B4AE1-60E5-43C5-A6BC-B8045BEA95CF}"/>
                </a:ext>
              </a:extLst>
            </p:cNvPr>
            <p:cNvCxnSpPr>
              <a:cxnSpLocks/>
            </p:cNvCxnSpPr>
            <p:nvPr/>
          </p:nvCxnSpPr>
          <p:spPr>
            <a:xfrm>
              <a:off x="1542874" y="5445224"/>
              <a:ext cx="1325936" cy="0"/>
            </a:xfrm>
            <a:prstGeom prst="straightConnector1">
              <a:avLst/>
            </a:prstGeom>
            <a:ln w="2222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A6FDDB61-3C9F-4B3F-9DAA-D3B392DAD6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0376" y="4134082"/>
              <a:ext cx="0" cy="26299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1006B1BB-F83B-44CF-B5B0-9B774DD9B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0416" y="4134082"/>
              <a:ext cx="0" cy="26299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AA8965EC-8F08-44D3-91AC-D2CB43132E88}"/>
              </a:ext>
            </a:extLst>
          </p:cNvPr>
          <p:cNvSpPr txBox="1">
            <a:spLocks/>
          </p:cNvSpPr>
          <p:nvPr/>
        </p:nvSpPr>
        <p:spPr>
          <a:xfrm>
            <a:off x="7810214" y="3463605"/>
            <a:ext cx="4027512" cy="384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5750" indent="-28575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5475" indent="-2844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96938" indent="-2664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8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35013" indent="-28575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804">
              <a:buClr>
                <a:srgbClr val="0093D0"/>
              </a:buClr>
            </a:pPr>
            <a:r>
              <a:rPr lang="de-AT" sz="1799" b="1" baseline="30000" dirty="0">
                <a:solidFill>
                  <a:srgbClr val="FFFFFF"/>
                </a:solidFill>
                <a:latin typeface="Arial"/>
              </a:rPr>
              <a:t>TTE</a:t>
            </a:r>
            <a:r>
              <a:rPr lang="de-AT" sz="1799" dirty="0">
                <a:solidFill>
                  <a:srgbClr val="FFFFFF"/>
                </a:solidFill>
                <a:latin typeface="Arial"/>
              </a:rPr>
              <a:t>Switch Use-Case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154196C-D1DD-4280-8599-D1B53F64C066}"/>
              </a:ext>
            </a:extLst>
          </p:cNvPr>
          <p:cNvSpPr txBox="1"/>
          <p:nvPr/>
        </p:nvSpPr>
        <p:spPr>
          <a:xfrm>
            <a:off x="335272" y="3452893"/>
            <a:ext cx="1546395" cy="27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A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Functions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8EF1BA7-1708-498A-BCE5-2995FB538685}"/>
              </a:ext>
            </a:extLst>
          </p:cNvPr>
          <p:cNvSpPr txBox="1"/>
          <p:nvPr/>
        </p:nvSpPr>
        <p:spPr>
          <a:xfrm>
            <a:off x="7810213" y="6113187"/>
            <a:ext cx="4059600" cy="27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A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SONIC Switch (12 Ports)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E318FBC-AE89-4340-9125-669DBE7F362D}"/>
              </a:ext>
            </a:extLst>
          </p:cNvPr>
          <p:cNvSpPr txBox="1"/>
          <p:nvPr/>
        </p:nvSpPr>
        <p:spPr>
          <a:xfrm>
            <a:off x="1956510" y="6113187"/>
            <a:ext cx="4063120" cy="27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A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SONIC End System (3 ports)</a:t>
            </a:r>
          </a:p>
        </p:txBody>
      </p:sp>
    </p:spTree>
    <p:extLst>
      <p:ext uri="{BB962C8B-B14F-4D97-AF65-F5344CB8AC3E}">
        <p14:creationId xmlns:p14="http://schemas.microsoft.com/office/powerpoint/2010/main" val="11186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E4E651-0428-4C97-8F3B-CB457639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VSC8541RT Performance Validation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E79234-8CB2-4A12-B1BE-23C511E7DB8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7866" y="1268976"/>
            <a:ext cx="5226600" cy="2447981"/>
          </a:xfrm>
        </p:spPr>
        <p:txBody>
          <a:bodyPr/>
          <a:lstStyle/>
          <a:p>
            <a:r>
              <a:rPr lang="en-US" sz="1999" dirty="0">
                <a:solidFill>
                  <a:schemeClr val="accent1"/>
                </a:solidFill>
              </a:rPr>
              <a:t>Objective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/>
              <a:t>Functional validation and performance measurements as a part of component qualification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/>
              <a:t>Link speed: 1Gbit/s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/>
              <a:t>Tests performed on Development Model (DM) and Elegant Bread Board (EBB)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3E409-F16F-4080-A415-B87B18A27C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1218804"/>
            <a:fld id="{B3A85FCA-1897-47A3-9300-79A497C24152}" type="datetime4">
              <a:rPr lang="en-US">
                <a:solidFill>
                  <a:srgbClr val="000000"/>
                </a:solidFill>
                <a:latin typeface="Arial"/>
              </a:rPr>
              <a:pPr defTabSz="1218804"/>
              <a:t>June 1, 2022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3BFE970-64B0-4735-B1F8-9AE73066E745}"/>
              </a:ext>
            </a:extLst>
          </p:cNvPr>
          <p:cNvSpPr txBox="1">
            <a:spLocks/>
          </p:cNvSpPr>
          <p:nvPr/>
        </p:nvSpPr>
        <p:spPr>
          <a:xfrm>
            <a:off x="515805" y="3932926"/>
            <a:ext cx="5002694" cy="2663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5750" indent="-28575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5475" indent="-2844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96938" indent="-2664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8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35013" indent="-28575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buClr>
                <a:srgbClr val="0093D0"/>
              </a:buClr>
            </a:pPr>
            <a:r>
              <a:rPr lang="en-US" sz="1999" dirty="0">
                <a:solidFill>
                  <a:srgbClr val="0093D0"/>
                </a:solidFill>
                <a:latin typeface="Arial"/>
              </a:rPr>
              <a:t>Test Setup</a:t>
            </a:r>
          </a:p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Ports 2-3 daisy chained</a:t>
            </a:r>
          </a:p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Performance test script (PTP) running on Host CPU</a:t>
            </a:r>
          </a:p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Throughput measured via Wireshark and recorded via the test script (log-file)</a:t>
            </a:r>
          </a:p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Dropped frames counted and recorded (log-file)</a:t>
            </a:r>
          </a:p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endParaRPr lang="en-US" sz="1799" dirty="0">
              <a:solidFill>
                <a:srgbClr val="000000"/>
              </a:solidFill>
              <a:latin typeface="Arial"/>
            </a:endParaRPr>
          </a:p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endParaRPr lang="en-US" sz="1799" dirty="0">
              <a:solidFill>
                <a:srgbClr val="000000"/>
              </a:solidFill>
              <a:latin typeface="Arial"/>
            </a:endParaRPr>
          </a:p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endParaRPr lang="en-US" sz="1799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Graphic 42">
            <a:extLst>
              <a:ext uri="{FF2B5EF4-FFF2-40B4-BE49-F238E27FC236}">
                <a16:creationId xmlns:a16="http://schemas.microsoft.com/office/drawing/2014/main" id="{F50E735A-DDA1-4E88-8726-82A39B522C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8444" y="3405813"/>
            <a:ext cx="6074200" cy="28832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6B1906-E3F7-47C5-AED4-5E0CFFD7DD8C}"/>
              </a:ext>
            </a:extLst>
          </p:cNvPr>
          <p:cNvSpPr txBox="1"/>
          <p:nvPr/>
        </p:nvSpPr>
        <p:spPr>
          <a:xfrm>
            <a:off x="6670328" y="6289057"/>
            <a:ext cx="4595720" cy="27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/>
            <a:r>
              <a:rPr lang="en-US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</a:rPr>
              <a:t>SONIC Switch performance test setup with reduced daisy chain</a:t>
            </a:r>
            <a:endParaRPr lang="de-AT" sz="12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2B0B39-B431-4BF9-8BDA-801039204000}"/>
              </a:ext>
            </a:extLst>
          </p:cNvPr>
          <p:cNvGraphicFramePr>
            <a:graphicFrameLocks noGrp="1"/>
          </p:cNvGraphicFramePr>
          <p:nvPr/>
        </p:nvGraphicFramePr>
        <p:xfrm>
          <a:off x="6095180" y="1649625"/>
          <a:ext cx="5609630" cy="1347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9125">
                  <a:extLst>
                    <a:ext uri="{9D8B030D-6E8A-4147-A177-3AD203B41FA5}">
                      <a16:colId xmlns:a16="http://schemas.microsoft.com/office/drawing/2014/main" val="2703403090"/>
                    </a:ext>
                  </a:extLst>
                </a:gridCol>
                <a:gridCol w="1314223">
                  <a:extLst>
                    <a:ext uri="{9D8B030D-6E8A-4147-A177-3AD203B41FA5}">
                      <a16:colId xmlns:a16="http://schemas.microsoft.com/office/drawing/2014/main" val="13174671"/>
                    </a:ext>
                  </a:extLst>
                </a:gridCol>
                <a:gridCol w="1192094">
                  <a:extLst>
                    <a:ext uri="{9D8B030D-6E8A-4147-A177-3AD203B41FA5}">
                      <a16:colId xmlns:a16="http://schemas.microsoft.com/office/drawing/2014/main" val="3627160520"/>
                    </a:ext>
                  </a:extLst>
                </a:gridCol>
                <a:gridCol w="1192094">
                  <a:extLst>
                    <a:ext uri="{9D8B030D-6E8A-4147-A177-3AD203B41FA5}">
                      <a16:colId xmlns:a16="http://schemas.microsoft.com/office/drawing/2014/main" val="361673785"/>
                    </a:ext>
                  </a:extLst>
                </a:gridCol>
                <a:gridCol w="1192094">
                  <a:extLst>
                    <a:ext uri="{9D8B030D-6E8A-4147-A177-3AD203B41FA5}">
                      <a16:colId xmlns:a16="http://schemas.microsoft.com/office/drawing/2014/main" val="776346344"/>
                    </a:ext>
                  </a:extLst>
                </a:gridCol>
              </a:tblGrid>
              <a:tr h="535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Switch ID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SONIC Switch Model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TTE-Controller</a:t>
                      </a:r>
                      <a:endParaRPr lang="de-A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PHYs (Baseboard)</a:t>
                      </a:r>
                      <a:endParaRPr lang="de-A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PHYs (Mezzanine)</a:t>
                      </a:r>
                      <a:endParaRPr lang="de-A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extLst>
                  <a:ext uri="{0D108BD9-81ED-4DB2-BD59-A6C34878D82A}">
                    <a16:rowId xmlns:a16="http://schemas.microsoft.com/office/drawing/2014/main" val="2492113807"/>
                  </a:ext>
                </a:extLst>
              </a:tr>
              <a:tr h="270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SW1</a:t>
                      </a:r>
                      <a:endParaRPr lang="de-A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DM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plastic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plastic</a:t>
                      </a:r>
                      <a:endParaRPr lang="de-A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plastic</a:t>
                      </a:r>
                      <a:endParaRPr lang="de-A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extLst>
                  <a:ext uri="{0D108BD9-81ED-4DB2-BD59-A6C34878D82A}">
                    <a16:rowId xmlns:a16="http://schemas.microsoft.com/office/drawing/2014/main" val="705679558"/>
                  </a:ext>
                </a:extLst>
              </a:tr>
              <a:tr h="270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SW2</a:t>
                      </a:r>
                      <a:endParaRPr lang="de-A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EBB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ceramic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plastic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plastic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extLst>
                  <a:ext uri="{0D108BD9-81ED-4DB2-BD59-A6C34878D82A}">
                    <a16:rowId xmlns:a16="http://schemas.microsoft.com/office/drawing/2014/main" val="2429641112"/>
                  </a:ext>
                </a:extLst>
              </a:tr>
              <a:tr h="270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SW3</a:t>
                      </a:r>
                      <a:endParaRPr lang="de-A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EBB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ceramic</a:t>
                      </a:r>
                      <a:endParaRPr lang="de-A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ceramic</a:t>
                      </a:r>
                      <a:endParaRPr lang="de-A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plastic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45" marR="103245" marT="0" marB="0" anchor="ctr"/>
                </a:tc>
                <a:extLst>
                  <a:ext uri="{0D108BD9-81ED-4DB2-BD59-A6C34878D82A}">
                    <a16:rowId xmlns:a16="http://schemas.microsoft.com/office/drawing/2014/main" val="629404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370A316-8580-4773-88E7-0B808C7C565C}"/>
              </a:ext>
            </a:extLst>
          </p:cNvPr>
          <p:cNvSpPr txBox="1"/>
          <p:nvPr/>
        </p:nvSpPr>
        <p:spPr>
          <a:xfrm>
            <a:off x="6670328" y="3041403"/>
            <a:ext cx="4595720" cy="27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/>
            <a:r>
              <a:rPr lang="en-US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</a:rPr>
              <a:t>Overview of SONIC Switch models used for performance tests</a:t>
            </a:r>
            <a:endParaRPr lang="de-AT" sz="12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7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E4E651-0428-4C97-8F3B-CB457639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VSC8541RT Performance Validation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3E409-F16F-4080-A415-B87B18A27C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1218804"/>
            <a:fld id="{B3A85FCA-1897-47A3-9300-79A497C24152}" type="datetime4">
              <a:rPr lang="en-US">
                <a:solidFill>
                  <a:srgbClr val="000000"/>
                </a:solidFill>
                <a:latin typeface="Arial"/>
              </a:rPr>
              <a:pPr defTabSz="1218804"/>
              <a:t>June 1, 2022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4CC9C-97C4-49D6-B429-24C2DAB03040}"/>
              </a:ext>
            </a:extLst>
          </p:cNvPr>
          <p:cNvGrpSpPr/>
          <p:nvPr/>
        </p:nvGrpSpPr>
        <p:grpSpPr>
          <a:xfrm>
            <a:off x="7930147" y="972710"/>
            <a:ext cx="3629193" cy="1732576"/>
            <a:chOff x="-43910" y="-7580"/>
            <a:chExt cx="3090002" cy="1300937"/>
          </a:xfrm>
        </p:grpSpPr>
        <p:sp>
          <p:nvSpPr>
            <p:cNvPr id="41" name="Text Box 70">
              <a:extLst>
                <a:ext uri="{FF2B5EF4-FFF2-40B4-BE49-F238E27FC236}">
                  <a16:creationId xmlns:a16="http://schemas.microsoft.com/office/drawing/2014/main" id="{AEF750CB-A425-42B8-BC7B-869C6341C497}"/>
                </a:ext>
              </a:extLst>
            </p:cNvPr>
            <p:cNvSpPr txBox="1"/>
            <p:nvPr/>
          </p:nvSpPr>
          <p:spPr>
            <a:xfrm rot="16200000">
              <a:off x="-434694" y="729971"/>
              <a:ext cx="954170" cy="17260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Throughput, kBit/s</a:t>
              </a:r>
              <a:endParaRPr lang="de-AT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1218804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AT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B5EC167B-C93B-4B38-AB7E-BBDC3184D90C}"/>
                </a:ext>
              </a:extLst>
            </p:cNvPr>
            <p:cNvSpPr txBox="1"/>
            <p:nvPr/>
          </p:nvSpPr>
          <p:spPr>
            <a:xfrm>
              <a:off x="500238" y="3"/>
              <a:ext cx="852949" cy="18597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804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SW2 (EBB)  </a:t>
              </a:r>
              <a:endParaRPr lang="de-AT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86">
              <a:extLst>
                <a:ext uri="{FF2B5EF4-FFF2-40B4-BE49-F238E27FC236}">
                  <a16:creationId xmlns:a16="http://schemas.microsoft.com/office/drawing/2014/main" id="{173A0EDB-5F1E-463B-9DE1-BEFEC1942151}"/>
                </a:ext>
              </a:extLst>
            </p:cNvPr>
            <p:cNvSpPr txBox="1"/>
            <p:nvPr/>
          </p:nvSpPr>
          <p:spPr>
            <a:xfrm>
              <a:off x="2193144" y="-7580"/>
              <a:ext cx="852948" cy="1173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 defTabSz="1218804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Wireshark</a:t>
              </a:r>
              <a:endParaRPr lang="de-AT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0AAA6E-3185-4EE1-BA2A-A444A18E603A}"/>
              </a:ext>
            </a:extLst>
          </p:cNvPr>
          <p:cNvGrpSpPr/>
          <p:nvPr/>
        </p:nvGrpSpPr>
        <p:grpSpPr>
          <a:xfrm>
            <a:off x="4101737" y="3285486"/>
            <a:ext cx="7598603" cy="2504039"/>
            <a:chOff x="4881" y="-13622"/>
            <a:chExt cx="5682086" cy="165106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001D63-6BE7-411D-B573-7990BE10FBD6}"/>
                </a:ext>
              </a:extLst>
            </p:cNvPr>
            <p:cNvGrpSpPr/>
            <p:nvPr/>
          </p:nvGrpSpPr>
          <p:grpSpPr>
            <a:xfrm>
              <a:off x="2914557" y="548"/>
              <a:ext cx="2772410" cy="1636892"/>
              <a:chOff x="11040" y="30858"/>
              <a:chExt cx="2772410" cy="1637202"/>
            </a:xfrm>
          </p:grpSpPr>
          <p:sp>
            <p:nvSpPr>
              <p:cNvPr id="25" name="Text Box 96">
                <a:extLst>
                  <a:ext uri="{FF2B5EF4-FFF2-40B4-BE49-F238E27FC236}">
                    <a16:creationId xmlns:a16="http://schemas.microsoft.com/office/drawing/2014/main" id="{C4574AFE-4A05-4566-942B-D296AF5EB2D1}"/>
                  </a:ext>
                </a:extLst>
              </p:cNvPr>
              <p:cNvSpPr txBox="1"/>
              <p:nvPr/>
            </p:nvSpPr>
            <p:spPr>
              <a:xfrm>
                <a:off x="1586512" y="30858"/>
                <a:ext cx="1177290" cy="10309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218804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Data: </a:t>
                </a:r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Log-File (Script)</a:t>
                </a: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de-AT" sz="1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70F2E8F-379A-4EDD-B1F5-6AB0A7129E0E}"/>
                  </a:ext>
                </a:extLst>
              </p:cNvPr>
              <p:cNvGrpSpPr/>
              <p:nvPr/>
            </p:nvGrpSpPr>
            <p:grpSpPr>
              <a:xfrm>
                <a:off x="11040" y="43891"/>
                <a:ext cx="2772410" cy="1624169"/>
                <a:chOff x="11040" y="43891"/>
                <a:chExt cx="2772410" cy="1624169"/>
              </a:xfrm>
            </p:grpSpPr>
            <p:sp>
              <p:nvSpPr>
                <p:cNvPr id="27" name="Text Box 98">
                  <a:extLst>
                    <a:ext uri="{FF2B5EF4-FFF2-40B4-BE49-F238E27FC236}">
                      <a16:creationId xmlns:a16="http://schemas.microsoft.com/office/drawing/2014/main" id="{6517019F-A026-4275-9FB1-82060CFCF1E8}"/>
                    </a:ext>
                  </a:extLst>
                </p:cNvPr>
                <p:cNvSpPr txBox="1"/>
                <p:nvPr/>
              </p:nvSpPr>
              <p:spPr>
                <a:xfrm>
                  <a:off x="326220" y="43891"/>
                  <a:ext cx="722056" cy="10309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Details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28" name="Chart 27">
                  <a:extLst>
                    <a:ext uri="{FF2B5EF4-FFF2-40B4-BE49-F238E27FC236}">
                      <a16:creationId xmlns:a16="http://schemas.microsoft.com/office/drawing/2014/main" id="{BAF27167-3F58-4339-BE36-DAA7F9BEA475}"/>
                    </a:ext>
                  </a:extLst>
                </p:cNvPr>
                <p:cNvGraphicFramePr/>
                <p:nvPr/>
              </p:nvGraphicFramePr>
              <p:xfrm>
                <a:off x="11040" y="110405"/>
                <a:ext cx="2772410" cy="155765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29" name="Text Box 100">
                  <a:extLst>
                    <a:ext uri="{FF2B5EF4-FFF2-40B4-BE49-F238E27FC236}">
                      <a16:creationId xmlns:a16="http://schemas.microsoft.com/office/drawing/2014/main" id="{0B80E53E-0A7C-4C46-9D82-C92A6843614A}"/>
                    </a:ext>
                  </a:extLst>
                </p:cNvPr>
                <p:cNvSpPr txBox="1"/>
                <p:nvPr/>
              </p:nvSpPr>
              <p:spPr>
                <a:xfrm>
                  <a:off x="416641" y="1204592"/>
                  <a:ext cx="443528" cy="10309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100kBit/s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173286-56EF-415D-A3D7-79DE22E0D8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5204" y="153416"/>
              <a:ext cx="598644" cy="19921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26002B-5203-4F70-B570-9C23C2163FDE}"/>
                </a:ext>
              </a:extLst>
            </p:cNvPr>
            <p:cNvCxnSpPr>
              <a:cxnSpLocks/>
            </p:cNvCxnSpPr>
            <p:nvPr/>
          </p:nvCxnSpPr>
          <p:spPr>
            <a:xfrm>
              <a:off x="2615204" y="434933"/>
              <a:ext cx="565566" cy="94862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5F4E58-F6AD-45EE-BCF7-21ED68F7BF44}"/>
                </a:ext>
              </a:extLst>
            </p:cNvPr>
            <p:cNvGrpSpPr/>
            <p:nvPr/>
          </p:nvGrpSpPr>
          <p:grpSpPr>
            <a:xfrm>
              <a:off x="4881" y="-13622"/>
              <a:ext cx="2772410" cy="1584856"/>
              <a:chOff x="4881" y="-25497"/>
              <a:chExt cx="2772410" cy="158485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F0E1EFA-B252-45E2-A006-18AB5781558B}"/>
                  </a:ext>
                </a:extLst>
              </p:cNvPr>
              <p:cNvGrpSpPr/>
              <p:nvPr/>
            </p:nvGrpSpPr>
            <p:grpSpPr>
              <a:xfrm>
                <a:off x="4881" y="-25497"/>
                <a:ext cx="2772410" cy="1584856"/>
                <a:chOff x="4881" y="50703"/>
                <a:chExt cx="2772410" cy="1584856"/>
              </a:xfrm>
            </p:grpSpPr>
            <p:sp>
              <p:nvSpPr>
                <p:cNvPr id="21" name="Text Box 91">
                  <a:extLst>
                    <a:ext uri="{FF2B5EF4-FFF2-40B4-BE49-F238E27FC236}">
                      <a16:creationId xmlns:a16="http://schemas.microsoft.com/office/drawing/2014/main" id="{D0CAC202-9D11-432B-B1B1-9382AB17D0D0}"/>
                    </a:ext>
                  </a:extLst>
                </p:cNvPr>
                <p:cNvSpPr txBox="1"/>
                <p:nvPr/>
              </p:nvSpPr>
              <p:spPr>
                <a:xfrm>
                  <a:off x="1621820" y="86297"/>
                  <a:ext cx="1034559" cy="10636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Data: 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Log-File (Script)</a:t>
                  </a:r>
                  <a:r>
                    <a:rPr 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7458D2F-47A9-417B-A98D-6A8E7B209C92}"/>
                    </a:ext>
                  </a:extLst>
                </p:cNvPr>
                <p:cNvGrpSpPr/>
                <p:nvPr/>
              </p:nvGrpSpPr>
              <p:grpSpPr>
                <a:xfrm>
                  <a:off x="4881" y="50703"/>
                  <a:ext cx="2772410" cy="1584856"/>
                  <a:chOff x="4881" y="50703"/>
                  <a:chExt cx="2772410" cy="1584856"/>
                </a:xfrm>
              </p:grpSpPr>
              <p:graphicFrame>
                <p:nvGraphicFramePr>
                  <p:cNvPr id="24" name="Chart 23">
                    <a:extLst>
                      <a:ext uri="{FF2B5EF4-FFF2-40B4-BE49-F238E27FC236}">
                        <a16:creationId xmlns:a16="http://schemas.microsoft.com/office/drawing/2014/main" id="{F8A61858-B4AB-4C48-A282-6F400CE3E21E}"/>
                      </a:ext>
                    </a:extLst>
                  </p:cNvPr>
                  <p:cNvGraphicFramePr/>
                  <p:nvPr/>
                </p:nvGraphicFramePr>
                <p:xfrm>
                  <a:off x="4881" y="77904"/>
                  <a:ext cx="2772410" cy="1557655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sp>
                <p:nvSpPr>
                  <p:cNvPr id="23" name="Text Box 90">
                    <a:extLst>
                      <a:ext uri="{FF2B5EF4-FFF2-40B4-BE49-F238E27FC236}">
                        <a16:creationId xmlns:a16="http://schemas.microsoft.com/office/drawing/2014/main" id="{6D232021-EBFC-4F2D-BFB0-8758C6F81E34}"/>
                      </a:ext>
                    </a:extLst>
                  </p:cNvPr>
                  <p:cNvSpPr txBox="1"/>
                  <p:nvPr/>
                </p:nvSpPr>
                <p:spPr>
                  <a:xfrm>
                    <a:off x="598043" y="50703"/>
                    <a:ext cx="602564" cy="103074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1218804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0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SW3 (EBB)  </a:t>
                    </a:r>
                    <a:endParaRPr lang="de-AT" sz="1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584307-8C91-42C3-AFD1-C9AABE1DBBD1}"/>
                  </a:ext>
                </a:extLst>
              </p:cNvPr>
              <p:cNvSpPr/>
              <p:nvPr/>
            </p:nvSpPr>
            <p:spPr>
              <a:xfrm>
                <a:off x="603524" y="347736"/>
                <a:ext cx="2011680" cy="68343"/>
              </a:xfrm>
              <a:prstGeom prst="rect">
                <a:avLst/>
              </a:prstGeom>
              <a:noFill/>
              <a:ln w="2222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804"/>
                <a:endParaRPr lang="de-AT" sz="100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3873B7-28E1-4C56-8F87-7A529762AD29}"/>
              </a:ext>
            </a:extLst>
          </p:cNvPr>
          <p:cNvCxnSpPr/>
          <p:nvPr/>
        </p:nvCxnSpPr>
        <p:spPr>
          <a:xfrm>
            <a:off x="8489550" y="4957849"/>
            <a:ext cx="0" cy="446858"/>
          </a:xfrm>
          <a:prstGeom prst="line">
            <a:avLst/>
          </a:prstGeom>
          <a:ln w="31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6">
            <a:extLst>
              <a:ext uri="{FF2B5EF4-FFF2-40B4-BE49-F238E27FC236}">
                <a16:creationId xmlns:a16="http://schemas.microsoft.com/office/drawing/2014/main" id="{04F17453-AD1D-49FF-91B9-79230A091563}"/>
              </a:ext>
            </a:extLst>
          </p:cNvPr>
          <p:cNvSpPr txBox="1">
            <a:spLocks/>
          </p:cNvSpPr>
          <p:nvPr/>
        </p:nvSpPr>
        <p:spPr>
          <a:xfrm>
            <a:off x="507866" y="1268976"/>
            <a:ext cx="3344368" cy="4260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5750" indent="-28575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5475" indent="-2844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96938" indent="-2664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8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35013" indent="-28575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buClr>
                <a:srgbClr val="0093D0"/>
              </a:buClr>
            </a:pPr>
            <a:r>
              <a:rPr lang="en-US" sz="1999" dirty="0">
                <a:solidFill>
                  <a:srgbClr val="0093D0"/>
                </a:solidFill>
                <a:latin typeface="Arial"/>
              </a:rPr>
              <a:t>Test Results</a:t>
            </a:r>
          </a:p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r>
              <a:rPr lang="en-US" sz="1999" dirty="0">
                <a:solidFill>
                  <a:srgbClr val="000000"/>
                </a:solidFill>
                <a:latin typeface="Arial"/>
              </a:rPr>
              <a:t>Successful tests for</a:t>
            </a:r>
          </a:p>
          <a:p>
            <a:pPr marL="571329" lvl="1" indent="-285664" defTabSz="1218804">
              <a:buClr>
                <a:srgbClr val="0093D0"/>
              </a:buClr>
            </a:pPr>
            <a:r>
              <a:rPr lang="en-US" sz="1799" dirty="0">
                <a:solidFill>
                  <a:srgbClr val="000000"/>
                </a:solidFill>
                <a:latin typeface="Arial"/>
              </a:rPr>
              <a:t>Different SONIC Models (DM/EBB) </a:t>
            </a:r>
          </a:p>
          <a:p>
            <a:pPr marL="571329" lvl="1" indent="-285664" defTabSz="1218804">
              <a:buClr>
                <a:srgbClr val="0093D0"/>
              </a:buClr>
            </a:pPr>
            <a:r>
              <a:rPr lang="en-US" sz="1799" dirty="0">
                <a:solidFill>
                  <a:srgbClr val="000000"/>
                </a:solidFill>
                <a:latin typeface="Arial"/>
              </a:rPr>
              <a:t>TTE-Controller and PHY configurations (plastic/ceramic)</a:t>
            </a:r>
          </a:p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r>
              <a:rPr lang="en-US" sz="1999" dirty="0">
                <a:solidFill>
                  <a:srgbClr val="000000"/>
                </a:solidFill>
                <a:latin typeface="Arial"/>
              </a:rPr>
              <a:t>1Gbit/s throughput successfully demonstrated </a:t>
            </a:r>
          </a:p>
          <a:p>
            <a:pPr marL="285664" indent="-285664" defTabSz="1218804">
              <a:buClr>
                <a:srgbClr val="0093D0"/>
              </a:buClr>
              <a:buFont typeface="Arial" panose="020B0604020202020204" pitchFamily="34" charset="0"/>
              <a:buChar char="•"/>
            </a:pPr>
            <a:r>
              <a:rPr lang="en-US" sz="1999" dirty="0">
                <a:solidFill>
                  <a:srgbClr val="000000"/>
                </a:solidFill>
                <a:latin typeface="Arial"/>
              </a:rPr>
              <a:t>No dropped frames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20065AA-9660-4D94-B488-ED616F619F51}"/>
              </a:ext>
            </a:extLst>
          </p:cNvPr>
          <p:cNvSpPr txBox="1"/>
          <p:nvPr/>
        </p:nvSpPr>
        <p:spPr>
          <a:xfrm>
            <a:off x="5835007" y="6050447"/>
            <a:ext cx="4595720" cy="27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/>
            <a:r>
              <a:rPr lang="en-US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</a:rPr>
              <a:t>Throughput results for different SONIC Switch configurations</a:t>
            </a:r>
            <a:endParaRPr lang="de-AT" sz="12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6EFD64-89A1-4469-8D28-E0233B6C1311}"/>
              </a:ext>
            </a:extLst>
          </p:cNvPr>
          <p:cNvGrpSpPr/>
          <p:nvPr/>
        </p:nvGrpSpPr>
        <p:grpSpPr>
          <a:xfrm>
            <a:off x="4202941" y="981101"/>
            <a:ext cx="7221071" cy="2258750"/>
            <a:chOff x="4202941" y="981101"/>
            <a:chExt cx="7221071" cy="225875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4D649C4-DDEE-420A-8C3C-D0D4FB9F2956}"/>
                </a:ext>
              </a:extLst>
            </p:cNvPr>
            <p:cNvGrpSpPr/>
            <p:nvPr/>
          </p:nvGrpSpPr>
          <p:grpSpPr>
            <a:xfrm>
              <a:off x="4202941" y="981101"/>
              <a:ext cx="7221071" cy="2258750"/>
              <a:chOff x="4202941" y="981101"/>
              <a:chExt cx="7221071" cy="225875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5B9BD37-7562-43DF-A70E-11C2F8FDAA39}"/>
                  </a:ext>
                </a:extLst>
              </p:cNvPr>
              <p:cNvGrpSpPr/>
              <p:nvPr/>
            </p:nvGrpSpPr>
            <p:grpSpPr>
              <a:xfrm>
                <a:off x="4202941" y="981101"/>
                <a:ext cx="7221071" cy="2258750"/>
                <a:chOff x="-488566" y="-1429791"/>
                <a:chExt cx="5886443" cy="1623985"/>
              </a:xfrm>
            </p:grpSpPr>
            <p:sp>
              <p:nvSpPr>
                <p:cNvPr id="51" name="Text Box 49">
                  <a:extLst>
                    <a:ext uri="{FF2B5EF4-FFF2-40B4-BE49-F238E27FC236}">
                      <a16:creationId xmlns:a16="http://schemas.microsoft.com/office/drawing/2014/main" id="{8507B783-F5D3-4E0D-8152-D18E7423F60A}"/>
                    </a:ext>
                  </a:extLst>
                </p:cNvPr>
                <p:cNvSpPr txBox="1"/>
                <p:nvPr/>
              </p:nvSpPr>
              <p:spPr>
                <a:xfrm>
                  <a:off x="422988" y="0"/>
                  <a:ext cx="85725" cy="12128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Text Box 50">
                  <a:extLst>
                    <a:ext uri="{FF2B5EF4-FFF2-40B4-BE49-F238E27FC236}">
                      <a16:creationId xmlns:a16="http://schemas.microsoft.com/office/drawing/2014/main" id="{2C35AAD2-4BD3-45F8-B48B-FC097F4A7FF6}"/>
                    </a:ext>
                  </a:extLst>
                </p:cNvPr>
                <p:cNvSpPr txBox="1"/>
                <p:nvPr/>
              </p:nvSpPr>
              <p:spPr>
                <a:xfrm>
                  <a:off x="878017" y="0"/>
                  <a:ext cx="85725" cy="12128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Text Box 51">
                  <a:extLst>
                    <a:ext uri="{FF2B5EF4-FFF2-40B4-BE49-F238E27FC236}">
                      <a16:creationId xmlns:a16="http://schemas.microsoft.com/office/drawing/2014/main" id="{F95355CC-29A2-4DC3-AD10-83771FE3B08E}"/>
                    </a:ext>
                  </a:extLst>
                </p:cNvPr>
                <p:cNvSpPr txBox="1"/>
                <p:nvPr/>
              </p:nvSpPr>
              <p:spPr>
                <a:xfrm>
                  <a:off x="1293836" y="0"/>
                  <a:ext cx="146050" cy="12128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Text Box 52">
                  <a:extLst>
                    <a:ext uri="{FF2B5EF4-FFF2-40B4-BE49-F238E27FC236}">
                      <a16:creationId xmlns:a16="http://schemas.microsoft.com/office/drawing/2014/main" id="{8287FC12-8E3E-4043-A211-D6187BD41147}"/>
                    </a:ext>
                  </a:extLst>
                </p:cNvPr>
                <p:cNvSpPr txBox="1"/>
                <p:nvPr/>
              </p:nvSpPr>
              <p:spPr>
                <a:xfrm>
                  <a:off x="1746333" y="0"/>
                  <a:ext cx="143745" cy="119371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8</a:t>
                  </a:r>
                  <a:endParaRPr lang="de-AT" sz="10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Text Box 53">
                  <a:extLst>
                    <a:ext uri="{FF2B5EF4-FFF2-40B4-BE49-F238E27FC236}">
                      <a16:creationId xmlns:a16="http://schemas.microsoft.com/office/drawing/2014/main" id="{44AB5CAF-3AA0-4594-845C-96C6EAA1BE68}"/>
                    </a:ext>
                  </a:extLst>
                </p:cNvPr>
                <p:cNvSpPr txBox="1"/>
                <p:nvPr/>
              </p:nvSpPr>
              <p:spPr>
                <a:xfrm>
                  <a:off x="2181888" y="0"/>
                  <a:ext cx="146050" cy="12128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 Box 55">
                  <a:extLst>
                    <a:ext uri="{FF2B5EF4-FFF2-40B4-BE49-F238E27FC236}">
                      <a16:creationId xmlns:a16="http://schemas.microsoft.com/office/drawing/2014/main" id="{35CDBFDF-00F4-473D-8C45-F35999ADD5B2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85725" cy="12128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de-AT" sz="10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 Box 58">
                  <a:extLst>
                    <a:ext uri="{FF2B5EF4-FFF2-40B4-BE49-F238E27FC236}">
                      <a16:creationId xmlns:a16="http://schemas.microsoft.com/office/drawing/2014/main" id="{C9F9FE8C-534D-40C2-9301-58DEEA0A2AA6}"/>
                    </a:ext>
                  </a:extLst>
                </p:cNvPr>
                <p:cNvSpPr txBox="1"/>
                <p:nvPr/>
              </p:nvSpPr>
              <p:spPr>
                <a:xfrm rot="16200000">
                  <a:off x="-862384" y="-737650"/>
                  <a:ext cx="875675" cy="128039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Throughput, kBit/s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Text Box 59">
                  <a:extLst>
                    <a:ext uri="{FF2B5EF4-FFF2-40B4-BE49-F238E27FC236}">
                      <a16:creationId xmlns:a16="http://schemas.microsoft.com/office/drawing/2014/main" id="{D23B5ECE-32D1-4156-ADAF-1E8A14CAD2C7}"/>
                    </a:ext>
                  </a:extLst>
                </p:cNvPr>
                <p:cNvSpPr txBox="1"/>
                <p:nvPr/>
              </p:nvSpPr>
              <p:spPr>
                <a:xfrm>
                  <a:off x="869860" y="-1369705"/>
                  <a:ext cx="475609" cy="12128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de-AT" sz="10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 Box 60">
                  <a:extLst>
                    <a:ext uri="{FF2B5EF4-FFF2-40B4-BE49-F238E27FC236}">
                      <a16:creationId xmlns:a16="http://schemas.microsoft.com/office/drawing/2014/main" id="{4D95A01E-B438-492A-97CA-7DBA5D7B5112}"/>
                    </a:ext>
                  </a:extLst>
                </p:cNvPr>
                <p:cNvSpPr txBox="1"/>
                <p:nvPr/>
              </p:nvSpPr>
              <p:spPr>
                <a:xfrm>
                  <a:off x="30959" y="-1402916"/>
                  <a:ext cx="704605" cy="128009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SW1 (DM)  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 Box 65">
                  <a:extLst>
                    <a:ext uri="{FF2B5EF4-FFF2-40B4-BE49-F238E27FC236}">
                      <a16:creationId xmlns:a16="http://schemas.microsoft.com/office/drawing/2014/main" id="{5E23A37C-C677-49C3-8024-FF0171AF2F15}"/>
                    </a:ext>
                  </a:extLst>
                </p:cNvPr>
                <p:cNvSpPr txBox="1"/>
                <p:nvPr/>
              </p:nvSpPr>
              <p:spPr>
                <a:xfrm>
                  <a:off x="-314786" y="-1021752"/>
                  <a:ext cx="321721" cy="899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1,00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∙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r>
                    <a:rPr lang="en-US" sz="800" baseline="30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endParaRPr lang="de-AT" sz="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47">
                  <a:extLst>
                    <a:ext uri="{FF2B5EF4-FFF2-40B4-BE49-F238E27FC236}">
                      <a16:creationId xmlns:a16="http://schemas.microsoft.com/office/drawing/2014/main" id="{D83B78C9-74A4-43E0-A769-21870C95B0BC}"/>
                    </a:ext>
                  </a:extLst>
                </p:cNvPr>
                <p:cNvSpPr txBox="1"/>
                <p:nvPr/>
              </p:nvSpPr>
              <p:spPr>
                <a:xfrm>
                  <a:off x="945813" y="72909"/>
                  <a:ext cx="394162" cy="12128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Time, s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Text Box 65">
                  <a:extLst>
                    <a:ext uri="{FF2B5EF4-FFF2-40B4-BE49-F238E27FC236}">
                      <a16:creationId xmlns:a16="http://schemas.microsoft.com/office/drawing/2014/main" id="{18889022-5509-4920-B5E0-8E0E6761F1B9}"/>
                    </a:ext>
                  </a:extLst>
                </p:cNvPr>
                <p:cNvSpPr txBox="1"/>
                <p:nvPr/>
              </p:nvSpPr>
              <p:spPr>
                <a:xfrm>
                  <a:off x="-301142" y="-795339"/>
                  <a:ext cx="308077" cy="899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0,75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∙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r>
                    <a:rPr lang="en-US" sz="800" baseline="30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endParaRPr lang="de-AT" sz="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Text Box 65">
                  <a:extLst>
                    <a:ext uri="{FF2B5EF4-FFF2-40B4-BE49-F238E27FC236}">
                      <a16:creationId xmlns:a16="http://schemas.microsoft.com/office/drawing/2014/main" id="{20513817-F039-4039-AEAA-637D03B1F154}"/>
                    </a:ext>
                  </a:extLst>
                </p:cNvPr>
                <p:cNvSpPr txBox="1"/>
                <p:nvPr/>
              </p:nvSpPr>
              <p:spPr>
                <a:xfrm>
                  <a:off x="-301142" y="-563300"/>
                  <a:ext cx="308077" cy="899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0,50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∙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r>
                    <a:rPr lang="en-US" sz="800" baseline="30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endParaRPr lang="de-AT" sz="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 Box 65">
                  <a:extLst>
                    <a:ext uri="{FF2B5EF4-FFF2-40B4-BE49-F238E27FC236}">
                      <a16:creationId xmlns:a16="http://schemas.microsoft.com/office/drawing/2014/main" id="{E0D98A08-2221-4F8B-BDA7-B19D69DFEEEB}"/>
                    </a:ext>
                  </a:extLst>
                </p:cNvPr>
                <p:cNvSpPr txBox="1"/>
                <p:nvPr/>
              </p:nvSpPr>
              <p:spPr>
                <a:xfrm>
                  <a:off x="-301142" y="-316395"/>
                  <a:ext cx="308077" cy="899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0,25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∙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r>
                    <a:rPr lang="en-US" sz="800" baseline="30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endParaRPr lang="de-AT" sz="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 Box 65">
                  <a:extLst>
                    <a:ext uri="{FF2B5EF4-FFF2-40B4-BE49-F238E27FC236}">
                      <a16:creationId xmlns:a16="http://schemas.microsoft.com/office/drawing/2014/main" id="{54C0B30B-A406-436B-B859-3255DE4A75EE}"/>
                    </a:ext>
                  </a:extLst>
                </p:cNvPr>
                <p:cNvSpPr txBox="1"/>
                <p:nvPr/>
              </p:nvSpPr>
              <p:spPr>
                <a:xfrm>
                  <a:off x="-314786" y="-1261496"/>
                  <a:ext cx="321721" cy="899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1,25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∙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r>
                    <a:rPr lang="en-US" sz="800" baseline="30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endParaRPr lang="de-AT" sz="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 Box 65">
                  <a:extLst>
                    <a:ext uri="{FF2B5EF4-FFF2-40B4-BE49-F238E27FC236}">
                      <a16:creationId xmlns:a16="http://schemas.microsoft.com/office/drawing/2014/main" id="{8DB6DDDF-CD23-487A-ABAD-3F134873245B}"/>
                    </a:ext>
                  </a:extLst>
                </p:cNvPr>
                <p:cNvSpPr txBox="1"/>
                <p:nvPr/>
              </p:nvSpPr>
              <p:spPr>
                <a:xfrm>
                  <a:off x="2716902" y="-1009577"/>
                  <a:ext cx="321721" cy="899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1,00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∙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r>
                    <a:rPr lang="en-US" sz="800" baseline="30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endParaRPr lang="de-AT" sz="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Text Box 65">
                  <a:extLst>
                    <a:ext uri="{FF2B5EF4-FFF2-40B4-BE49-F238E27FC236}">
                      <a16:creationId xmlns:a16="http://schemas.microsoft.com/office/drawing/2014/main" id="{EEF6EBD5-EC11-4AC0-8FF4-8A5A0F1B6B1C}"/>
                    </a:ext>
                  </a:extLst>
                </p:cNvPr>
                <p:cNvSpPr txBox="1"/>
                <p:nvPr/>
              </p:nvSpPr>
              <p:spPr>
                <a:xfrm>
                  <a:off x="2730546" y="-783164"/>
                  <a:ext cx="308077" cy="899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0,75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∙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r>
                    <a:rPr lang="en-US" sz="800" baseline="30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endParaRPr lang="de-AT" sz="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 Box 65">
                  <a:extLst>
                    <a:ext uri="{FF2B5EF4-FFF2-40B4-BE49-F238E27FC236}">
                      <a16:creationId xmlns:a16="http://schemas.microsoft.com/office/drawing/2014/main" id="{7C83B144-FFD3-449B-8B62-CA795EB294FF}"/>
                    </a:ext>
                  </a:extLst>
                </p:cNvPr>
                <p:cNvSpPr txBox="1"/>
                <p:nvPr/>
              </p:nvSpPr>
              <p:spPr>
                <a:xfrm>
                  <a:off x="2730546" y="-551125"/>
                  <a:ext cx="308077" cy="899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0,50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∙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r>
                    <a:rPr lang="en-US" sz="800" baseline="30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endParaRPr lang="de-AT" sz="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 Box 65">
                  <a:extLst>
                    <a:ext uri="{FF2B5EF4-FFF2-40B4-BE49-F238E27FC236}">
                      <a16:creationId xmlns:a16="http://schemas.microsoft.com/office/drawing/2014/main" id="{CCE31390-B428-4DD6-91DE-29278DFCFE22}"/>
                    </a:ext>
                  </a:extLst>
                </p:cNvPr>
                <p:cNvSpPr txBox="1"/>
                <p:nvPr/>
              </p:nvSpPr>
              <p:spPr>
                <a:xfrm>
                  <a:off x="2730546" y="-304220"/>
                  <a:ext cx="308077" cy="899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0,25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∙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r>
                    <a:rPr lang="en-US" sz="800" baseline="30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endParaRPr lang="de-AT" sz="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 Box 65">
                  <a:extLst>
                    <a:ext uri="{FF2B5EF4-FFF2-40B4-BE49-F238E27FC236}">
                      <a16:creationId xmlns:a16="http://schemas.microsoft.com/office/drawing/2014/main" id="{5BC88C20-2C2A-425C-90A1-8132E2F5E4B6}"/>
                    </a:ext>
                  </a:extLst>
                </p:cNvPr>
                <p:cNvSpPr txBox="1"/>
                <p:nvPr/>
              </p:nvSpPr>
              <p:spPr>
                <a:xfrm>
                  <a:off x="2716902" y="-1249321"/>
                  <a:ext cx="321721" cy="899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1,25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∙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r>
                    <a:rPr lang="en-US" sz="800" baseline="30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endParaRPr lang="de-AT" sz="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Text Box 49">
                  <a:extLst>
                    <a:ext uri="{FF2B5EF4-FFF2-40B4-BE49-F238E27FC236}">
                      <a16:creationId xmlns:a16="http://schemas.microsoft.com/office/drawing/2014/main" id="{6CF075EF-1F02-4C5A-9D28-B7FB3E4D4109}"/>
                    </a:ext>
                  </a:extLst>
                </p:cNvPr>
                <p:cNvSpPr txBox="1"/>
                <p:nvPr/>
              </p:nvSpPr>
              <p:spPr>
                <a:xfrm>
                  <a:off x="3492927" y="0"/>
                  <a:ext cx="85725" cy="11239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Text Box 50">
                  <a:extLst>
                    <a:ext uri="{FF2B5EF4-FFF2-40B4-BE49-F238E27FC236}">
                      <a16:creationId xmlns:a16="http://schemas.microsoft.com/office/drawing/2014/main" id="{731AB9B2-14BC-49F4-9960-5A06269D520D}"/>
                    </a:ext>
                  </a:extLst>
                </p:cNvPr>
                <p:cNvSpPr txBox="1"/>
                <p:nvPr/>
              </p:nvSpPr>
              <p:spPr>
                <a:xfrm>
                  <a:off x="3947956" y="0"/>
                  <a:ext cx="85725" cy="11239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Text Box 51">
                  <a:extLst>
                    <a:ext uri="{FF2B5EF4-FFF2-40B4-BE49-F238E27FC236}">
                      <a16:creationId xmlns:a16="http://schemas.microsoft.com/office/drawing/2014/main" id="{15EE7F0F-509E-4116-9EF4-863F6DE6E2E4}"/>
                    </a:ext>
                  </a:extLst>
                </p:cNvPr>
                <p:cNvSpPr txBox="1"/>
                <p:nvPr/>
              </p:nvSpPr>
              <p:spPr>
                <a:xfrm>
                  <a:off x="4363775" y="0"/>
                  <a:ext cx="146050" cy="11239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Text Box 52">
                  <a:extLst>
                    <a:ext uri="{FF2B5EF4-FFF2-40B4-BE49-F238E27FC236}">
                      <a16:creationId xmlns:a16="http://schemas.microsoft.com/office/drawing/2014/main" id="{CA8AFF16-114E-49A5-BFA6-E2F6D8CFA6EF}"/>
                    </a:ext>
                  </a:extLst>
                </p:cNvPr>
                <p:cNvSpPr txBox="1"/>
                <p:nvPr/>
              </p:nvSpPr>
              <p:spPr>
                <a:xfrm>
                  <a:off x="4816272" y="0"/>
                  <a:ext cx="143745" cy="11239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8</a:t>
                  </a:r>
                  <a:endParaRPr lang="de-AT" sz="10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Text Box 53">
                  <a:extLst>
                    <a:ext uri="{FF2B5EF4-FFF2-40B4-BE49-F238E27FC236}">
                      <a16:creationId xmlns:a16="http://schemas.microsoft.com/office/drawing/2014/main" id="{16FB14F8-03A7-4B69-A93E-8977201C658A}"/>
                    </a:ext>
                  </a:extLst>
                </p:cNvPr>
                <p:cNvSpPr txBox="1"/>
                <p:nvPr/>
              </p:nvSpPr>
              <p:spPr>
                <a:xfrm>
                  <a:off x="5251827" y="0"/>
                  <a:ext cx="146050" cy="11239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Text Box 55">
                  <a:extLst>
                    <a:ext uri="{FF2B5EF4-FFF2-40B4-BE49-F238E27FC236}">
                      <a16:creationId xmlns:a16="http://schemas.microsoft.com/office/drawing/2014/main" id="{AE2B1EF6-A357-4008-8E3C-4637DD8FCEE0}"/>
                    </a:ext>
                  </a:extLst>
                </p:cNvPr>
                <p:cNvSpPr txBox="1"/>
                <p:nvPr/>
              </p:nvSpPr>
              <p:spPr>
                <a:xfrm>
                  <a:off x="3069939" y="0"/>
                  <a:ext cx="85725" cy="11239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de-AT" sz="10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Text Box 47">
                  <a:extLst>
                    <a:ext uri="{FF2B5EF4-FFF2-40B4-BE49-F238E27FC236}">
                      <a16:creationId xmlns:a16="http://schemas.microsoft.com/office/drawing/2014/main" id="{CBF66FE3-EF80-42C5-833C-325C56930A73}"/>
                    </a:ext>
                  </a:extLst>
                </p:cNvPr>
                <p:cNvSpPr txBox="1"/>
                <p:nvPr/>
              </p:nvSpPr>
              <p:spPr>
                <a:xfrm>
                  <a:off x="4015752" y="72909"/>
                  <a:ext cx="394162" cy="11239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Time, s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 Box 68">
                  <a:extLst>
                    <a:ext uri="{FF2B5EF4-FFF2-40B4-BE49-F238E27FC236}">
                      <a16:creationId xmlns:a16="http://schemas.microsoft.com/office/drawing/2014/main" id="{7F343931-BF60-4AD9-88A9-90AE66EA48F0}"/>
                    </a:ext>
                  </a:extLst>
                </p:cNvPr>
                <p:cNvSpPr txBox="1"/>
                <p:nvPr/>
              </p:nvSpPr>
              <p:spPr>
                <a:xfrm>
                  <a:off x="1517325" y="-1429791"/>
                  <a:ext cx="816631" cy="11239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Data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Wireshark</a:t>
                  </a:r>
                  <a:endParaRPr lang="de-AT" sz="1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Text Box 65">
                  <a:extLst>
                    <a:ext uri="{FF2B5EF4-FFF2-40B4-BE49-F238E27FC236}">
                      <a16:creationId xmlns:a16="http://schemas.microsoft.com/office/drawing/2014/main" id="{102FE6DF-A4F7-48DD-9C68-238D0A4661E0}"/>
                    </a:ext>
                  </a:extLst>
                </p:cNvPr>
                <p:cNvSpPr txBox="1"/>
                <p:nvPr/>
              </p:nvSpPr>
              <p:spPr>
                <a:xfrm>
                  <a:off x="-301142" y="-63470"/>
                  <a:ext cx="308077" cy="899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de-AT" sz="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Text Box 65">
                  <a:extLst>
                    <a:ext uri="{FF2B5EF4-FFF2-40B4-BE49-F238E27FC236}">
                      <a16:creationId xmlns:a16="http://schemas.microsoft.com/office/drawing/2014/main" id="{E895E465-E9B2-404B-B20B-BA69C7680969}"/>
                    </a:ext>
                  </a:extLst>
                </p:cNvPr>
                <p:cNvSpPr txBox="1"/>
                <p:nvPr/>
              </p:nvSpPr>
              <p:spPr>
                <a:xfrm>
                  <a:off x="2730546" y="-82679"/>
                  <a:ext cx="308077" cy="899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r" defTabSz="1218804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de-AT" sz="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70" name="Picture 69" descr="Chart&#10;&#10;Description automatically generated">
                <a:extLst>
                  <a:ext uri="{FF2B5EF4-FFF2-40B4-BE49-F238E27FC236}">
                    <a16:creationId xmlns:a16="http://schemas.microsoft.com/office/drawing/2014/main" id="{4F9D46F3-23C3-4365-B4D9-AB34A082CC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22030" y="1155369"/>
                <a:ext cx="3021049" cy="1793151"/>
              </a:xfrm>
              <a:prstGeom prst="rect">
                <a:avLst/>
              </a:prstGeom>
            </p:spPr>
          </p:pic>
        </p:grpSp>
        <p:pic>
          <p:nvPicPr>
            <p:cNvPr id="77" name="Picture 76" descr="Timeline&#10;&#10;Description automatically generated">
              <a:extLst>
                <a:ext uri="{FF2B5EF4-FFF2-40B4-BE49-F238E27FC236}">
                  <a16:creationId xmlns:a16="http://schemas.microsoft.com/office/drawing/2014/main" id="{A3F45FC9-1AF5-4CF3-BE13-3A9611B193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8568263" y="1155367"/>
              <a:ext cx="2775170" cy="179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97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BA7A-0613-4F1D-8008-DDDEF023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80" y="462778"/>
            <a:ext cx="6517793" cy="1143193"/>
          </a:xfrm>
        </p:spPr>
        <p:txBody>
          <a:bodyPr/>
          <a:lstStyle/>
          <a:p>
            <a:r>
              <a:rPr lang="en-US" dirty="0"/>
              <a:t>Conclusion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2149E-88A8-45CC-845F-62EAD9F399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3" y="2195943"/>
            <a:ext cx="6442480" cy="4256606"/>
          </a:xfrm>
        </p:spPr>
        <p:txBody>
          <a:bodyPr/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2399" dirty="0"/>
              <a:t>Ethernet PHY successfully qualified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2399" dirty="0"/>
              <a:t>TTE-Controller (TTTech) and VSC8541RT (Microchip) – key components for high-speed deterministic Ethernet avionics networks for future spacecrafts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2399" dirty="0"/>
              <a:t>Reference design based on high-profile human space flight Gateway equipment</a:t>
            </a:r>
          </a:p>
          <a:p>
            <a:endParaRPr lang="en-US" sz="2399" dirty="0"/>
          </a:p>
          <a:p>
            <a:pPr algn="ctr"/>
            <a:r>
              <a:rPr lang="en-US" sz="2399" dirty="0">
                <a:solidFill>
                  <a:schemeClr val="accent1"/>
                </a:solidFill>
              </a:rPr>
              <a:t>Thank you &amp; please visit us at our</a:t>
            </a:r>
            <a:br>
              <a:rPr lang="en-US" sz="2399" dirty="0">
                <a:solidFill>
                  <a:schemeClr val="accent1"/>
                </a:solidFill>
              </a:rPr>
            </a:br>
            <a:r>
              <a:rPr lang="en-US" sz="2399" dirty="0">
                <a:solidFill>
                  <a:schemeClr val="accent1"/>
                </a:solidFill>
              </a:rPr>
              <a:t>exhibition booths to learn more about chip and board-level solutions for dependable avionics </a:t>
            </a:r>
          </a:p>
          <a:p>
            <a:endParaRPr lang="en-US" sz="239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6C672-EAEC-41EC-893B-D6B37A3C49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218804"/>
            <a:fld id="{0D46BA1D-85D8-4A66-B78C-46ED6382B9BC}" type="slidenum">
              <a:rPr lang="de-DE">
                <a:solidFill>
                  <a:srgbClr val="000000"/>
                </a:solidFill>
                <a:latin typeface="Arial"/>
              </a:rPr>
              <a:pPr defTabSz="1218804"/>
              <a:t>19</a:t>
            </a:fld>
            <a:endParaRPr lang="de-D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D4CD8-3ECD-43C6-AB52-57EBB6B741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111" y="0"/>
            <a:ext cx="5087889" cy="6857999"/>
          </a:xfrm>
          <a:custGeom>
            <a:avLst/>
            <a:gdLst>
              <a:gd name="connsiteX0" fmla="*/ 1735819 w 5988657"/>
              <a:gd name="connsiteY0" fmla="*/ 0 h 6858000"/>
              <a:gd name="connsiteX1" fmla="*/ 5988657 w 5988657"/>
              <a:gd name="connsiteY1" fmla="*/ 0 h 6858000"/>
              <a:gd name="connsiteX2" fmla="*/ 5988657 w 5988657"/>
              <a:gd name="connsiteY2" fmla="*/ 6858000 h 6858000"/>
              <a:gd name="connsiteX3" fmla="*/ 0 w 59886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8657" h="6858000">
                <a:moveTo>
                  <a:pt x="1735819" y="0"/>
                </a:moveTo>
                <a:lnTo>
                  <a:pt x="5988657" y="0"/>
                </a:lnTo>
                <a:lnTo>
                  <a:pt x="598865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8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FCAE-BDED-2745-84BF-7C0ED2DC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Microchip ADG France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43689-041C-E840-A442-34D397287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Aerospace and Defense Product 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777AD-2ACD-4FFF-8502-A8C4EA8DA7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5509" y="1403852"/>
            <a:ext cx="8884184" cy="49051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Committed to High Reliability and Long-Term Supply</a:t>
            </a:r>
          </a:p>
          <a:p>
            <a:pPr lvl="1"/>
            <a:r>
              <a:rPr lang="en-US" dirty="0"/>
              <a:t>Delivering aerospace ICs for more than 30 years</a:t>
            </a:r>
          </a:p>
          <a:p>
            <a:pPr lvl="1"/>
            <a:r>
              <a:rPr lang="en-US" dirty="0"/>
              <a:t>Strong flight heritage in space and avionics applications </a:t>
            </a:r>
          </a:p>
          <a:p>
            <a:pPr lvl="1"/>
            <a:r>
              <a:rPr lang="en-US" dirty="0"/>
              <a:t>Leverage from automotive solutions for “new space” challenges: volume, cost and time to market</a:t>
            </a:r>
          </a:p>
          <a:p>
            <a:pPr>
              <a:spcBef>
                <a:spcPts val="1200"/>
              </a:spcBef>
            </a:pPr>
            <a:r>
              <a:rPr lang="en-US" dirty="0"/>
              <a:t>Major Product Focus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ASICs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Processors and microcontrollers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Communication interfaces and memories</a:t>
            </a:r>
          </a:p>
          <a:p>
            <a:pPr>
              <a:spcBef>
                <a:spcPts val="1200"/>
              </a:spcBef>
            </a:pPr>
            <a:r>
              <a:rPr lang="en-US" dirty="0"/>
              <a:t>Long-term Cooperation with European Agencies:</a:t>
            </a:r>
          </a:p>
          <a:p>
            <a:pPr lvl="1"/>
            <a:r>
              <a:rPr lang="en-US" dirty="0"/>
              <a:t>ESA, CNES, DGA, DLR …</a:t>
            </a:r>
          </a:p>
          <a:p>
            <a:pPr>
              <a:spcBef>
                <a:spcPts val="1200"/>
              </a:spcBef>
            </a:pPr>
            <a:r>
              <a:rPr lang="en-US" dirty="0"/>
              <a:t>Internal Qualified Supply Chain</a:t>
            </a:r>
          </a:p>
          <a:p>
            <a:pPr lvl="1"/>
            <a:r>
              <a:rPr lang="en-US" dirty="0"/>
              <a:t>DLA/ESCC: Wafer lot to qualified parts (France)</a:t>
            </a:r>
          </a:p>
          <a:p>
            <a:pPr lvl="1"/>
            <a:r>
              <a:rPr lang="en-US" dirty="0"/>
              <a:t>DLA: Assembly line (Thailand)</a:t>
            </a:r>
          </a:p>
          <a:p>
            <a:endParaRPr lang="fr-FR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8FAAE7F-EE9D-4CFF-BCDD-24448622B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992" y="5583574"/>
            <a:ext cx="627319" cy="63385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23A66CF-B29E-46EA-9034-CA30CC0B18F2}"/>
              </a:ext>
            </a:extLst>
          </p:cNvPr>
          <p:cNvSpPr txBox="1"/>
          <p:nvPr/>
        </p:nvSpPr>
        <p:spPr>
          <a:xfrm>
            <a:off x="9508053" y="2057178"/>
            <a:ext cx="12192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</a:rPr>
              <a:t>Microchip Nantes - France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92CC32-E57D-45A0-9825-5C5F6F8611E8}"/>
              </a:ext>
            </a:extLst>
          </p:cNvPr>
          <p:cNvSpPr txBox="1"/>
          <p:nvPr/>
        </p:nvSpPr>
        <p:spPr>
          <a:xfrm>
            <a:off x="9837466" y="5974195"/>
            <a:ext cx="11886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</a:rPr>
              <a:t>Microchip MMT - Thailand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8F3E0F-5C9C-440A-A35E-A2FC689536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0" t="6841" r="13681"/>
          <a:stretch/>
        </p:blipFill>
        <p:spPr>
          <a:xfrm>
            <a:off x="7021120" y="2793336"/>
            <a:ext cx="2233473" cy="22062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6D09F9-085E-4210-B016-6A886AC469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388" y="3311883"/>
            <a:ext cx="671040" cy="4482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8C68608-D0D8-421D-8FA8-E78233B61BE6}"/>
              </a:ext>
            </a:extLst>
          </p:cNvPr>
          <p:cNvGrpSpPr/>
          <p:nvPr/>
        </p:nvGrpSpPr>
        <p:grpSpPr>
          <a:xfrm>
            <a:off x="11077516" y="1035698"/>
            <a:ext cx="824029" cy="4970471"/>
            <a:chOff x="226022" y="1420903"/>
            <a:chExt cx="740142" cy="4433360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06699E62-F4EC-4D73-98FE-1FFFA5161917}"/>
                </a:ext>
              </a:extLst>
            </p:cNvPr>
            <p:cNvSpPr/>
            <p:nvPr/>
          </p:nvSpPr>
          <p:spPr>
            <a:xfrm>
              <a:off x="226022" y="2286000"/>
              <a:ext cx="737564" cy="1053663"/>
            </a:xfrm>
            <a:custGeom>
              <a:avLst/>
              <a:gdLst>
                <a:gd name="connsiteX0" fmla="*/ 0 w 1053662"/>
                <a:gd name="connsiteY0" fmla="*/ 0 h 737563"/>
                <a:gd name="connsiteX1" fmla="*/ 684881 w 1053662"/>
                <a:gd name="connsiteY1" fmla="*/ 0 h 737563"/>
                <a:gd name="connsiteX2" fmla="*/ 1053662 w 1053662"/>
                <a:gd name="connsiteY2" fmla="*/ 368782 h 737563"/>
                <a:gd name="connsiteX3" fmla="*/ 684881 w 1053662"/>
                <a:gd name="connsiteY3" fmla="*/ 737563 h 737563"/>
                <a:gd name="connsiteX4" fmla="*/ 0 w 1053662"/>
                <a:gd name="connsiteY4" fmla="*/ 737563 h 737563"/>
                <a:gd name="connsiteX5" fmla="*/ 368782 w 1053662"/>
                <a:gd name="connsiteY5" fmla="*/ 368782 h 737563"/>
                <a:gd name="connsiteX6" fmla="*/ 0 w 1053662"/>
                <a:gd name="connsiteY6" fmla="*/ 0 h 73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662" h="737563">
                  <a:moveTo>
                    <a:pt x="1053661" y="0"/>
                  </a:moveTo>
                  <a:lnTo>
                    <a:pt x="1053661" y="479416"/>
                  </a:lnTo>
                  <a:lnTo>
                    <a:pt x="526830" y="737563"/>
                  </a:lnTo>
                  <a:lnTo>
                    <a:pt x="1" y="479416"/>
                  </a:lnTo>
                  <a:lnTo>
                    <a:pt x="1" y="0"/>
                  </a:lnTo>
                  <a:lnTo>
                    <a:pt x="526830" y="258147"/>
                  </a:lnTo>
                  <a:lnTo>
                    <a:pt x="1053661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375768" rIns="6985" bIns="37576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noProof="0" dirty="0"/>
                <a:t>Foundry</a:t>
              </a:r>
            </a:p>
          </p:txBody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77EC9E77-1F73-412F-BC91-FC27288BBC39}"/>
                </a:ext>
              </a:extLst>
            </p:cNvPr>
            <p:cNvSpPr/>
            <p:nvPr/>
          </p:nvSpPr>
          <p:spPr>
            <a:xfrm>
              <a:off x="228600" y="3124200"/>
              <a:ext cx="737564" cy="1053663"/>
            </a:xfrm>
            <a:custGeom>
              <a:avLst/>
              <a:gdLst>
                <a:gd name="connsiteX0" fmla="*/ 0 w 1053662"/>
                <a:gd name="connsiteY0" fmla="*/ 0 h 737563"/>
                <a:gd name="connsiteX1" fmla="*/ 684881 w 1053662"/>
                <a:gd name="connsiteY1" fmla="*/ 0 h 737563"/>
                <a:gd name="connsiteX2" fmla="*/ 1053662 w 1053662"/>
                <a:gd name="connsiteY2" fmla="*/ 368782 h 737563"/>
                <a:gd name="connsiteX3" fmla="*/ 684881 w 1053662"/>
                <a:gd name="connsiteY3" fmla="*/ 737563 h 737563"/>
                <a:gd name="connsiteX4" fmla="*/ 0 w 1053662"/>
                <a:gd name="connsiteY4" fmla="*/ 737563 h 737563"/>
                <a:gd name="connsiteX5" fmla="*/ 368782 w 1053662"/>
                <a:gd name="connsiteY5" fmla="*/ 368782 h 737563"/>
                <a:gd name="connsiteX6" fmla="*/ 0 w 1053662"/>
                <a:gd name="connsiteY6" fmla="*/ 0 h 73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662" h="737563">
                  <a:moveTo>
                    <a:pt x="1053661" y="0"/>
                  </a:moveTo>
                  <a:lnTo>
                    <a:pt x="1053661" y="479416"/>
                  </a:lnTo>
                  <a:lnTo>
                    <a:pt x="526830" y="737563"/>
                  </a:lnTo>
                  <a:lnTo>
                    <a:pt x="1" y="479416"/>
                  </a:lnTo>
                  <a:lnTo>
                    <a:pt x="1" y="0"/>
                  </a:lnTo>
                  <a:lnTo>
                    <a:pt x="526830" y="258147"/>
                  </a:lnTo>
                  <a:lnTo>
                    <a:pt x="1053661" y="0"/>
                  </a:lnTo>
                  <a:close/>
                </a:path>
              </a:pathLst>
            </a:custGeom>
            <a:solidFill>
              <a:srgbClr val="00339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376403" rIns="7620" bIns="37640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/>
                <a:t>Probe</a:t>
              </a:r>
              <a:endParaRPr lang="en-US" sz="1200" b="1" kern="1200" dirty="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AED810E-735C-4BC7-B8F1-24B313BCE2AA}"/>
                </a:ext>
              </a:extLst>
            </p:cNvPr>
            <p:cNvSpPr/>
            <p:nvPr/>
          </p:nvSpPr>
          <p:spPr>
            <a:xfrm>
              <a:off x="228600" y="3962400"/>
              <a:ext cx="737564" cy="1053663"/>
            </a:xfrm>
            <a:custGeom>
              <a:avLst/>
              <a:gdLst>
                <a:gd name="connsiteX0" fmla="*/ 0 w 1053662"/>
                <a:gd name="connsiteY0" fmla="*/ 0 h 737563"/>
                <a:gd name="connsiteX1" fmla="*/ 684881 w 1053662"/>
                <a:gd name="connsiteY1" fmla="*/ 0 h 737563"/>
                <a:gd name="connsiteX2" fmla="*/ 1053662 w 1053662"/>
                <a:gd name="connsiteY2" fmla="*/ 368782 h 737563"/>
                <a:gd name="connsiteX3" fmla="*/ 684881 w 1053662"/>
                <a:gd name="connsiteY3" fmla="*/ 737563 h 737563"/>
                <a:gd name="connsiteX4" fmla="*/ 0 w 1053662"/>
                <a:gd name="connsiteY4" fmla="*/ 737563 h 737563"/>
                <a:gd name="connsiteX5" fmla="*/ 368782 w 1053662"/>
                <a:gd name="connsiteY5" fmla="*/ 368782 h 737563"/>
                <a:gd name="connsiteX6" fmla="*/ 0 w 1053662"/>
                <a:gd name="connsiteY6" fmla="*/ 0 h 73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662" h="737563">
                  <a:moveTo>
                    <a:pt x="1053661" y="0"/>
                  </a:moveTo>
                  <a:lnTo>
                    <a:pt x="1053661" y="479416"/>
                  </a:lnTo>
                  <a:lnTo>
                    <a:pt x="526830" y="737563"/>
                  </a:lnTo>
                  <a:lnTo>
                    <a:pt x="1" y="479416"/>
                  </a:lnTo>
                  <a:lnTo>
                    <a:pt x="1" y="0"/>
                  </a:lnTo>
                  <a:lnTo>
                    <a:pt x="526830" y="258147"/>
                  </a:lnTo>
                  <a:lnTo>
                    <a:pt x="1053661" y="0"/>
                  </a:lnTo>
                  <a:close/>
                </a:path>
              </a:pathLst>
            </a:custGeom>
            <a:solidFill>
              <a:srgbClr val="00339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375768" rIns="6985" bIns="375766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noProof="0" dirty="0"/>
                <a:t>Assembly</a:t>
              </a: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986E4AD-A5DB-48EC-B1E1-DD0524D89A10}"/>
                </a:ext>
              </a:extLst>
            </p:cNvPr>
            <p:cNvSpPr/>
            <p:nvPr/>
          </p:nvSpPr>
          <p:spPr>
            <a:xfrm>
              <a:off x="228600" y="1420903"/>
              <a:ext cx="737564" cy="1053663"/>
            </a:xfrm>
            <a:custGeom>
              <a:avLst/>
              <a:gdLst>
                <a:gd name="connsiteX0" fmla="*/ 0 w 1053662"/>
                <a:gd name="connsiteY0" fmla="*/ 0 h 737563"/>
                <a:gd name="connsiteX1" fmla="*/ 684881 w 1053662"/>
                <a:gd name="connsiteY1" fmla="*/ 0 h 737563"/>
                <a:gd name="connsiteX2" fmla="*/ 1053662 w 1053662"/>
                <a:gd name="connsiteY2" fmla="*/ 368782 h 737563"/>
                <a:gd name="connsiteX3" fmla="*/ 684881 w 1053662"/>
                <a:gd name="connsiteY3" fmla="*/ 737563 h 737563"/>
                <a:gd name="connsiteX4" fmla="*/ 0 w 1053662"/>
                <a:gd name="connsiteY4" fmla="*/ 737563 h 737563"/>
                <a:gd name="connsiteX5" fmla="*/ 368782 w 1053662"/>
                <a:gd name="connsiteY5" fmla="*/ 368782 h 737563"/>
                <a:gd name="connsiteX6" fmla="*/ 0 w 1053662"/>
                <a:gd name="connsiteY6" fmla="*/ 0 h 73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662" h="737563">
                  <a:moveTo>
                    <a:pt x="1053661" y="0"/>
                  </a:moveTo>
                  <a:lnTo>
                    <a:pt x="1053661" y="479416"/>
                  </a:lnTo>
                  <a:lnTo>
                    <a:pt x="526830" y="737563"/>
                  </a:lnTo>
                  <a:lnTo>
                    <a:pt x="1" y="479416"/>
                  </a:lnTo>
                  <a:lnTo>
                    <a:pt x="1" y="0"/>
                  </a:lnTo>
                  <a:lnTo>
                    <a:pt x="526830" y="258147"/>
                  </a:lnTo>
                  <a:lnTo>
                    <a:pt x="1053661" y="0"/>
                  </a:lnTo>
                  <a:close/>
                </a:path>
              </a:pathLst>
            </a:custGeom>
            <a:solidFill>
              <a:srgbClr val="00339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376403" rIns="7620" bIns="376401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/>
                <a:t>Design</a:t>
              </a: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EB5DA39-54E4-414F-A356-0694AE74903D}"/>
                </a:ext>
              </a:extLst>
            </p:cNvPr>
            <p:cNvSpPr/>
            <p:nvPr/>
          </p:nvSpPr>
          <p:spPr>
            <a:xfrm>
              <a:off x="228600" y="4800600"/>
              <a:ext cx="737564" cy="1053663"/>
            </a:xfrm>
            <a:custGeom>
              <a:avLst/>
              <a:gdLst>
                <a:gd name="connsiteX0" fmla="*/ 0 w 1053662"/>
                <a:gd name="connsiteY0" fmla="*/ 0 h 737563"/>
                <a:gd name="connsiteX1" fmla="*/ 684881 w 1053662"/>
                <a:gd name="connsiteY1" fmla="*/ 0 h 737563"/>
                <a:gd name="connsiteX2" fmla="*/ 1053662 w 1053662"/>
                <a:gd name="connsiteY2" fmla="*/ 368782 h 737563"/>
                <a:gd name="connsiteX3" fmla="*/ 684881 w 1053662"/>
                <a:gd name="connsiteY3" fmla="*/ 737563 h 737563"/>
                <a:gd name="connsiteX4" fmla="*/ 0 w 1053662"/>
                <a:gd name="connsiteY4" fmla="*/ 737563 h 737563"/>
                <a:gd name="connsiteX5" fmla="*/ 368782 w 1053662"/>
                <a:gd name="connsiteY5" fmla="*/ 368782 h 737563"/>
                <a:gd name="connsiteX6" fmla="*/ 0 w 1053662"/>
                <a:gd name="connsiteY6" fmla="*/ 0 h 73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662" h="737563">
                  <a:moveTo>
                    <a:pt x="1053661" y="0"/>
                  </a:moveTo>
                  <a:lnTo>
                    <a:pt x="1053661" y="479416"/>
                  </a:lnTo>
                  <a:lnTo>
                    <a:pt x="526830" y="737563"/>
                  </a:lnTo>
                  <a:lnTo>
                    <a:pt x="1" y="479416"/>
                  </a:lnTo>
                  <a:lnTo>
                    <a:pt x="1" y="0"/>
                  </a:lnTo>
                  <a:lnTo>
                    <a:pt x="526830" y="258147"/>
                  </a:lnTo>
                  <a:lnTo>
                    <a:pt x="1053661" y="0"/>
                  </a:lnTo>
                  <a:close/>
                </a:path>
              </a:pathLst>
            </a:custGeom>
            <a:solidFill>
              <a:srgbClr val="00339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376403" rIns="7620" bIns="37640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/>
                <a:t>Test</a:t>
              </a:r>
              <a:endParaRPr lang="en-US" sz="1200" b="1" kern="1200"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8F372D5-C1E4-448A-B498-6F8C5D0000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126" y="4204675"/>
            <a:ext cx="946381" cy="5866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3FFD24-439C-4869-B487-4BDBAA1870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265" y="5300838"/>
            <a:ext cx="2035575" cy="1346229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31E38A-EFFA-414C-BE81-E0AE0F58ADB6}"/>
              </a:ext>
            </a:extLst>
          </p:cNvPr>
          <p:cNvSpPr txBox="1"/>
          <p:nvPr/>
        </p:nvSpPr>
        <p:spPr>
          <a:xfrm>
            <a:off x="9118268" y="5116200"/>
            <a:ext cx="16089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Microchip MMT - Thailand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CD4C81-9FB8-4B9F-BAF3-49D14433C9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681" y="146018"/>
            <a:ext cx="1730166" cy="1147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24E31CC-CAC1-484A-9966-E20D338BF720}"/>
              </a:ext>
            </a:extLst>
          </p:cNvPr>
          <p:cNvSpPr txBox="1"/>
          <p:nvPr/>
        </p:nvSpPr>
        <p:spPr>
          <a:xfrm>
            <a:off x="8989681" y="1330143"/>
            <a:ext cx="15583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Microchip Nantes - France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CF2417-1C52-4611-85DB-5A6508FBA6E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758" y="1701627"/>
            <a:ext cx="1188687" cy="15849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1377BE-54D2-4B59-8E08-FE6C69410C18}"/>
              </a:ext>
            </a:extLst>
          </p:cNvPr>
          <p:cNvSpPr txBox="1"/>
          <p:nvPr/>
        </p:nvSpPr>
        <p:spPr>
          <a:xfrm>
            <a:off x="9478758" y="3316827"/>
            <a:ext cx="157793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Microchip Rousset - France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DFB66-8438-4010-92E8-1C5CF5457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1AA82-C1C2-924B-B843-6C0FB13ED7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72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5AD1-9690-5240-8658-BB480F7C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958089"/>
            <a:ext cx="11230874" cy="1591386"/>
          </a:xfrm>
        </p:spPr>
        <p:txBody>
          <a:bodyPr/>
          <a:lstStyle/>
          <a:p>
            <a:r>
              <a:rPr lang="en-US" sz="4800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810B9-A8CC-4283-B4AC-BA50A0ACE1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48" y="360414"/>
            <a:ext cx="5523456" cy="3068586"/>
          </a:xfrm>
          <a:prstGeom prst="rect">
            <a:avLst/>
          </a:prstGeom>
        </p:spPr>
      </p:pic>
      <p:pic>
        <p:nvPicPr>
          <p:cNvPr id="6" name="Picture 2" descr="TTTech Aerospace a contribué à la nouvelle norme technique Ethernet à  déclenchement temporel de l'ECSS pour les applications spatiales - TTTech">
            <a:extLst>
              <a:ext uri="{FF2B5EF4-FFF2-40B4-BE49-F238E27FC236}">
                <a16:creationId xmlns:a16="http://schemas.microsoft.com/office/drawing/2014/main" id="{3EF91DE9-5BF8-4CF9-9EE3-DFB96684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9513" y="5911276"/>
            <a:ext cx="1271487" cy="3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5D82ED-B115-4327-90EE-A77661BEBE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005" y="3854435"/>
            <a:ext cx="5182884" cy="2942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94A03A-505F-4E94-98C5-272C613A7A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936" y="5229406"/>
            <a:ext cx="2425957" cy="1616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12792.png">
            <a:extLst>
              <a:ext uri="{FF2B5EF4-FFF2-40B4-BE49-F238E27FC236}">
                <a16:creationId xmlns:a16="http://schemas.microsoft.com/office/drawing/2014/main" id="{464EDD84-5111-45D1-8325-7926C089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75" y="4673939"/>
            <a:ext cx="1406161" cy="946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B83D29E1-A0C2-444B-B693-A1B1200727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126" y="3795265"/>
            <a:ext cx="1891576" cy="1351885"/>
          </a:xfrm>
          <a:prstGeom prst="rect">
            <a:avLst/>
          </a:prstGeom>
        </p:spPr>
      </p:pic>
      <p:pic>
        <p:nvPicPr>
          <p:cNvPr id="11" name="Picture 10" descr="A picture containing scissors, pair, knife, video&#10;&#10;Description automatically generated">
            <a:extLst>
              <a:ext uri="{FF2B5EF4-FFF2-40B4-BE49-F238E27FC236}">
                <a16:creationId xmlns:a16="http://schemas.microsoft.com/office/drawing/2014/main" id="{615BF481-9CC5-4244-A12F-2DFFFE26EF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43" y="5730324"/>
            <a:ext cx="914348" cy="754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24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50F3-5D91-462C-B3B6-66E682EF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VSC8541RT ordering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4950-C6E8-4E59-B3C6-62649A0695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VSC8541 Evaluation Kit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VSC8541RT Part Numbering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TID wafer lot data available for QML-V eq. under specific request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911A8-83A7-0C49-8F90-B324E179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1AA82-C1C2-924B-B843-6C0FB13ED72E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94CF0A8-4399-48A9-88E8-FBE9F802D421}"/>
              </a:ext>
            </a:extLst>
          </p:cNvPr>
          <p:cNvGraphicFramePr>
            <a:graphicFrameLocks noGrp="1"/>
          </p:cNvGraphicFramePr>
          <p:nvPr/>
        </p:nvGraphicFramePr>
        <p:xfrm>
          <a:off x="433386" y="1474213"/>
          <a:ext cx="11236100" cy="9097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5618050">
                  <a:extLst>
                    <a:ext uri="{9D8B030D-6E8A-4147-A177-3AD203B41FA5}">
                      <a16:colId xmlns:a16="http://schemas.microsoft.com/office/drawing/2014/main" val="1064044078"/>
                    </a:ext>
                  </a:extLst>
                </a:gridCol>
                <a:gridCol w="5618050">
                  <a:extLst>
                    <a:ext uri="{9D8B030D-6E8A-4147-A177-3AD203B41FA5}">
                      <a16:colId xmlns:a16="http://schemas.microsoft.com/office/drawing/2014/main" val="2968860033"/>
                    </a:ext>
                  </a:extLst>
                </a:gridCol>
              </a:tblGrid>
              <a:tr h="524070">
                <a:tc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Tool</a:t>
                      </a:r>
                      <a:endParaRPr lang="fr-FR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Part Number</a:t>
                      </a:r>
                      <a:endParaRPr lang="fr-FR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84075"/>
                  </a:ext>
                </a:extLst>
              </a:tr>
              <a:tr h="385684">
                <a:tc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VSC8541 Evaluation Board</a:t>
                      </a:r>
                      <a:endParaRPr lang="fr-FR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VSC8541EV</a:t>
                      </a:r>
                      <a:endParaRPr lang="fr-FR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69275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4600321-5862-4171-AC0A-9F858615A969}"/>
              </a:ext>
            </a:extLst>
          </p:cNvPr>
          <p:cNvGraphicFramePr>
            <a:graphicFrameLocks noGrp="1"/>
          </p:cNvGraphicFramePr>
          <p:nvPr/>
        </p:nvGraphicFramePr>
        <p:xfrm>
          <a:off x="433386" y="3088301"/>
          <a:ext cx="11236097" cy="24615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246584">
                  <a:extLst>
                    <a:ext uri="{9D8B030D-6E8A-4147-A177-3AD203B41FA5}">
                      <a16:colId xmlns:a16="http://schemas.microsoft.com/office/drawing/2014/main" val="3759970895"/>
                    </a:ext>
                  </a:extLst>
                </a:gridCol>
                <a:gridCol w="1913801">
                  <a:extLst>
                    <a:ext uri="{9D8B030D-6E8A-4147-A177-3AD203B41FA5}">
                      <a16:colId xmlns:a16="http://schemas.microsoft.com/office/drawing/2014/main" val="1669994804"/>
                    </a:ext>
                  </a:extLst>
                </a:gridCol>
                <a:gridCol w="2580426">
                  <a:extLst>
                    <a:ext uri="{9D8B030D-6E8A-4147-A177-3AD203B41FA5}">
                      <a16:colId xmlns:a16="http://schemas.microsoft.com/office/drawing/2014/main" val="1036027423"/>
                    </a:ext>
                  </a:extLst>
                </a:gridCol>
                <a:gridCol w="2247643">
                  <a:extLst>
                    <a:ext uri="{9D8B030D-6E8A-4147-A177-3AD203B41FA5}">
                      <a16:colId xmlns:a16="http://schemas.microsoft.com/office/drawing/2014/main" val="3744023843"/>
                    </a:ext>
                  </a:extLst>
                </a:gridCol>
                <a:gridCol w="2247643">
                  <a:extLst>
                    <a:ext uri="{9D8B030D-6E8A-4147-A177-3AD203B41FA5}">
                      <a16:colId xmlns:a16="http://schemas.microsoft.com/office/drawing/2014/main" val="2507205069"/>
                    </a:ext>
                  </a:extLst>
                </a:gridCol>
              </a:tblGrid>
              <a:tr h="543138">
                <a:tc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Part Number</a:t>
                      </a:r>
                      <a:endParaRPr lang="fr-FR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Package</a:t>
                      </a:r>
                      <a:endParaRPr lang="fr-FR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Interface</a:t>
                      </a:r>
                      <a:endParaRPr lang="fr-FR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Ethernet Bandwidth</a:t>
                      </a:r>
                      <a:endParaRPr lang="fr-FR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Quality Flow</a:t>
                      </a:r>
                      <a:endParaRPr lang="fr-FR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505330"/>
                  </a:ext>
                </a:extLst>
              </a:tr>
              <a:tr h="482789">
                <a:tc>
                  <a:txBody>
                    <a:bodyPr/>
                    <a:lstStyle/>
                    <a:p>
                      <a:pPr marL="36195" algn="l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VSC8541WZBRT-E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CQFP68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GMII / RGMII / MII / RMII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10/100/1000Mbps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443" rtl="0" eaLnBrk="1" latinLnBrk="0" hangingPunct="1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 Sample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094745"/>
                  </a:ext>
                </a:extLst>
              </a:tr>
              <a:tr h="470089">
                <a:tc rowSpan="2">
                  <a:txBody>
                    <a:bodyPr/>
                    <a:lstStyle/>
                    <a:p>
                      <a:pPr marL="36195" algn="l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VSC8541WZBRT-MQ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09443" rtl="0" eaLnBrk="1" latinLnBrk="0" hangingPunct="1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QML-Q Equivalent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809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609443" rtl="0" eaLnBrk="1" latinLnBrk="0" hangingPunct="1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QML-V Equivalent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281317"/>
                  </a:ext>
                </a:extLst>
              </a:tr>
              <a:tr h="457389">
                <a:tc>
                  <a:txBody>
                    <a:bodyPr/>
                    <a:lstStyle/>
                    <a:p>
                      <a:pPr marL="36195" algn="l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VSC8541WZBRT-SV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GMII / RGMII / MII / RMII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10/100/1000Mbps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QML-V Equivalent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597639"/>
                  </a:ext>
                </a:extLst>
              </a:tr>
              <a:tr h="482789">
                <a:tc>
                  <a:txBody>
                    <a:bodyPr/>
                    <a:lstStyle/>
                    <a:p>
                      <a:pPr marL="36195" algn="l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VSC8541XMVRT-HP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VQFN68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GMII / RGMII / MII / RMII</a:t>
                      </a:r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10/100/1000Mbps</a:t>
                      </a:r>
                      <a:endParaRPr lang="fr-FR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Hirel</a:t>
                      </a:r>
                      <a:r>
                        <a:rPr lang="en-US" sz="1600" b="1" dirty="0">
                          <a:effectLst/>
                        </a:rPr>
                        <a:t> Plastic (HP)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880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916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9A41-C473-49CC-B52A-68CC97E3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VSC8541RT  Reference Clocks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02D4-B6D4-4FF0-B19E-A659EA5856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hlinkClick r:id="rId2"/>
              </a:rPr>
              <a:t>App Note AN3503</a:t>
            </a:r>
            <a:r>
              <a:rPr lang="en-GB" sz="2000" dirty="0"/>
              <a:t>: Reference Clocks from Vectron for VSC8541RT Radiation Tolerant Ethernet Transceiver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F77DD-48FD-47FD-B5DE-772AF374F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1AA82-C1C2-924B-B843-6C0FB13ED72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1E077F-1562-4633-9F5F-FFC255DE19A8}"/>
              </a:ext>
            </a:extLst>
          </p:cNvPr>
          <p:cNvGraphicFramePr>
            <a:graphicFrameLocks noGrp="1"/>
          </p:cNvGraphicFramePr>
          <p:nvPr/>
        </p:nvGraphicFramePr>
        <p:xfrm>
          <a:off x="355508" y="2694304"/>
          <a:ext cx="11400661" cy="3598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92">
                  <a:extLst>
                    <a:ext uri="{9D8B030D-6E8A-4147-A177-3AD203B41FA5}">
                      <a16:colId xmlns:a16="http://schemas.microsoft.com/office/drawing/2014/main" val="3958517127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1333054656"/>
                    </a:ext>
                  </a:extLst>
                </a:gridCol>
                <a:gridCol w="1371519">
                  <a:extLst>
                    <a:ext uri="{9D8B030D-6E8A-4147-A177-3AD203B41FA5}">
                      <a16:colId xmlns:a16="http://schemas.microsoft.com/office/drawing/2014/main" val="3999355795"/>
                    </a:ext>
                  </a:extLst>
                </a:gridCol>
                <a:gridCol w="2198899">
                  <a:extLst>
                    <a:ext uri="{9D8B030D-6E8A-4147-A177-3AD203B41FA5}">
                      <a16:colId xmlns:a16="http://schemas.microsoft.com/office/drawing/2014/main" val="4263638405"/>
                    </a:ext>
                  </a:extLst>
                </a:gridCol>
                <a:gridCol w="2380973">
                  <a:extLst>
                    <a:ext uri="{9D8B030D-6E8A-4147-A177-3AD203B41FA5}">
                      <a16:colId xmlns:a16="http://schemas.microsoft.com/office/drawing/2014/main" val="1389720241"/>
                    </a:ext>
                  </a:extLst>
                </a:gridCol>
                <a:gridCol w="952389">
                  <a:extLst>
                    <a:ext uri="{9D8B030D-6E8A-4147-A177-3AD203B41FA5}">
                      <a16:colId xmlns:a16="http://schemas.microsoft.com/office/drawing/2014/main" val="3548515115"/>
                    </a:ext>
                  </a:extLst>
                </a:gridCol>
                <a:gridCol w="672275">
                  <a:extLst>
                    <a:ext uri="{9D8B030D-6E8A-4147-A177-3AD203B41FA5}">
                      <a16:colId xmlns:a16="http://schemas.microsoft.com/office/drawing/2014/main" val="143997192"/>
                    </a:ext>
                  </a:extLst>
                </a:gridCol>
              </a:tblGrid>
              <a:tr h="702159">
                <a:tc>
                  <a:txBody>
                    <a:bodyPr/>
                    <a:lstStyle/>
                    <a:p>
                      <a:pPr marL="0" algn="ctr" defTabSz="609443" rtl="0" eaLnBrk="1" fontAlgn="b" latinLnBrk="0" hangingPunct="1"/>
                      <a:r>
                        <a:rPr lang="en-GB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Microchip Part Number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443" rtl="0" eaLnBrk="1" fontAlgn="b" latinLnBrk="0" hangingPunct="1"/>
                      <a:r>
                        <a:rPr lang="en-GB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Level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443" rtl="0" eaLnBrk="1" fontAlgn="b" latinLnBrk="0" hangingPunct="1"/>
                      <a:r>
                        <a:rPr lang="en-GB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 Clock Frequency (MHz)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443" rtl="0" eaLnBrk="1" fontAlgn="b" latinLnBrk="0" hangingPunct="1"/>
                      <a:r>
                        <a:rPr lang="en-GB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Oscillator Specification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443" rtl="0" eaLnBrk="1" fontAlgn="b" latinLnBrk="0" hangingPunct="1"/>
                      <a:r>
                        <a:rPr lang="en-GB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Oscillator Model Number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443" rtl="0" eaLnBrk="1" fontAlgn="b" latinLnBrk="0" hangingPunct="1"/>
                      <a:r>
                        <a:rPr lang="en-GB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Oscillator</a:t>
                      </a:r>
                      <a:br>
                        <a:rPr lang="en-GB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Supply Voltage(V)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443" rtl="0" eaLnBrk="1" fontAlgn="b" latinLnBrk="0" hangingPunct="1"/>
                      <a:r>
                        <a:rPr lang="en-GB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 (</a:t>
                      </a:r>
                      <a:r>
                        <a:rPr lang="en-GB" sz="16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krad</a:t>
                      </a:r>
                      <a:r>
                        <a:rPr lang="en-GB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222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VSC8541WZBRT-E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Prototype (-E)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OS-68338/PX-709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PX-709-0025-25M0000000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3.3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7055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VSC8541WZBRT-MQ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QML_Q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OS-68338/PX-709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PX-709-0026-25M0000000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3.3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8386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VSC8541WZBRT-SV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QML_V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OS-68338/PX-709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PX-709-0027-25M0000000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3.3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9923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VSC8541XMVRT-HP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err="1">
                          <a:effectLst/>
                        </a:rPr>
                        <a:t>Hirel</a:t>
                      </a:r>
                      <a:r>
                        <a:rPr lang="en-GB" sz="1400" u="none" strike="noStrike" dirty="0">
                          <a:effectLst/>
                        </a:rPr>
                        <a:t> Plastic (-HP)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OS-68338/PX-709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PX-709-0028-25M0000000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3.3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88632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VSC8541WZBRT-E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Prototype (-E)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OS-68338/PX-709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PX-709-0029-50M0000000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3.3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7866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VSC8541WZBRT-MQ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QML_Q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OS-68338/PX-709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PX-709-0309-50M0000000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3.3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8015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VSC8541WZBRT-SV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QML_V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OS-68338/PX-709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PX-709-0031-50M0000000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3.3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3205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VSC8541XMVRT-HP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err="1">
                          <a:effectLst/>
                        </a:rPr>
                        <a:t>Hirel</a:t>
                      </a:r>
                      <a:r>
                        <a:rPr lang="en-GB" sz="1400" u="none" strike="noStrike" dirty="0">
                          <a:effectLst/>
                        </a:rPr>
                        <a:t> Plastic (-HP)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OS-68338/PX-709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PX-709-0032-50M0000000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3.3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9791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VSC8541WZBRT-E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Prototype (-E)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DOC204900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1403D125M0000CX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2.5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6471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VSC8541WZBRT-MQ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QML_Q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DOC204900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1403B125M0000CE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2.5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24388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VSC8541WZBRT-SV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QML_V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DOC204900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1403R125M0000CS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2.5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5325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VSC8541XMVRT-HP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Hirel Plastic (-HP)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DOC204900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1403C125M0000CB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2.5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99230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91BB86C-0434-4DEE-9255-BCA2F2B5F625}"/>
              </a:ext>
            </a:extLst>
          </p:cNvPr>
          <p:cNvGrpSpPr/>
          <p:nvPr/>
        </p:nvGrpSpPr>
        <p:grpSpPr>
          <a:xfrm>
            <a:off x="6393204" y="1680792"/>
            <a:ext cx="714950" cy="397463"/>
            <a:chOff x="2074277" y="1323484"/>
            <a:chExt cx="1157422" cy="576870"/>
          </a:xfrm>
        </p:grpSpPr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0A26B161-B2AF-4E19-A384-087ABC51A15D}"/>
                </a:ext>
              </a:extLst>
            </p:cNvPr>
            <p:cNvCxnSpPr>
              <a:cxnSpLocks/>
            </p:cNvCxnSpPr>
            <p:nvPr/>
          </p:nvCxnSpPr>
          <p:spPr>
            <a:xfrm>
              <a:off x="2074277" y="1323484"/>
              <a:ext cx="668923" cy="576870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86701124-2EA6-49CE-B2B2-DAC2F0C1F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2776" y="1323484"/>
              <a:ext cx="668923" cy="576870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FB44DB-8DB6-4160-92C4-B82E1C76B6B0}"/>
              </a:ext>
            </a:extLst>
          </p:cNvPr>
          <p:cNvGrpSpPr/>
          <p:nvPr/>
        </p:nvGrpSpPr>
        <p:grpSpPr>
          <a:xfrm>
            <a:off x="6988936" y="1680791"/>
            <a:ext cx="714950" cy="397463"/>
            <a:chOff x="2074277" y="1323484"/>
            <a:chExt cx="1157422" cy="576870"/>
          </a:xfrm>
        </p:grpSpPr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229A4BD7-9B28-4B42-90EC-E17D8B9894A2}"/>
                </a:ext>
              </a:extLst>
            </p:cNvPr>
            <p:cNvCxnSpPr>
              <a:cxnSpLocks/>
            </p:cNvCxnSpPr>
            <p:nvPr/>
          </p:nvCxnSpPr>
          <p:spPr>
            <a:xfrm>
              <a:off x="2074277" y="1323484"/>
              <a:ext cx="668923" cy="576870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5B6AFFC0-185C-43D5-A2BD-EF4E381AE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2776" y="1323484"/>
              <a:ext cx="668923" cy="576870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DF624A33-3EC1-4E21-9AB7-64D8BAA7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371" y="1373159"/>
            <a:ext cx="1095431" cy="104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5EBAFBB9-51CC-4651-B60D-111F9A334794}"/>
              </a:ext>
            </a:extLst>
          </p:cNvPr>
          <p:cNvSpPr txBox="1">
            <a:spLocks noChangeArrowheads="1"/>
          </p:cNvSpPr>
          <p:nvPr/>
        </p:nvSpPr>
        <p:spPr bwMode="auto">
          <a:xfrm rot="19830545">
            <a:off x="5048704" y="1664967"/>
            <a:ext cx="59742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>
                <a:solidFill>
                  <a:srgbClr val="000000"/>
                </a:solidFill>
                <a:latin typeface="Myriad Pro" pitchFamily="34" charset="0"/>
              </a:rPr>
              <a:t>1403</a:t>
            </a:r>
          </a:p>
        </p:txBody>
      </p:sp>
    </p:spTree>
    <p:extLst>
      <p:ext uri="{BB962C8B-B14F-4D97-AF65-F5344CB8AC3E}">
        <p14:creationId xmlns:p14="http://schemas.microsoft.com/office/powerpoint/2010/main" val="3295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FCAE-BDED-2745-84BF-7C0ED2DC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1" y="96296"/>
            <a:ext cx="11400661" cy="777240"/>
          </a:xfrm>
        </p:spPr>
        <p:txBody>
          <a:bodyPr/>
          <a:lstStyle/>
          <a:p>
            <a:r>
              <a:rPr lang="it-IT" dirty="0"/>
              <a:t>Microchip Space Portfolio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27D2E3-9B2F-4D3C-8577-456AFA9670F9}"/>
              </a:ext>
            </a:extLst>
          </p:cNvPr>
          <p:cNvSpPr txBox="1"/>
          <p:nvPr/>
        </p:nvSpPr>
        <p:spPr>
          <a:xfrm>
            <a:off x="6103378" y="994907"/>
            <a:ext cx="479122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Communication Interface &amp; </a:t>
            </a:r>
            <a:r>
              <a:rPr lang="fr-FR" sz="2000" b="1" dirty="0" err="1"/>
              <a:t>memories</a:t>
            </a:r>
            <a:endParaRPr lang="fr-FR" sz="2000" b="1" dirty="0"/>
          </a:p>
          <a:p>
            <a:r>
              <a:rPr lang="fr-FR" sz="1400" dirty="0" err="1"/>
              <a:t>SpaceWire</a:t>
            </a:r>
            <a:r>
              <a:rPr lang="fr-FR" sz="1400" dirty="0"/>
              <a:t>, Ethernet, CAN</a:t>
            </a:r>
          </a:p>
          <a:p>
            <a:r>
              <a:rPr lang="fr-FR" sz="1400" dirty="0"/>
              <a:t>SRAM</a:t>
            </a:r>
          </a:p>
          <a:p>
            <a:r>
              <a:rPr lang="fr-FR" sz="1400" dirty="0"/>
              <a:t>NVM </a:t>
            </a:r>
            <a:r>
              <a:rPr lang="fr-FR" sz="1400" dirty="0" err="1"/>
              <a:t>memories</a:t>
            </a:r>
            <a:endParaRPr lang="fr-FR" sz="1400" dirty="0"/>
          </a:p>
          <a:p>
            <a:pPr algn="ctr"/>
            <a:endParaRPr lang="fr-FR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9F78A-FAC7-4AAE-942D-A276784DBD30}"/>
              </a:ext>
            </a:extLst>
          </p:cNvPr>
          <p:cNvSpPr txBox="1"/>
          <p:nvPr/>
        </p:nvSpPr>
        <p:spPr>
          <a:xfrm>
            <a:off x="360004" y="988513"/>
            <a:ext cx="2878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MPUs</a:t>
            </a:r>
            <a:r>
              <a:rPr lang="fr-FR" sz="2000" b="1" dirty="0"/>
              <a:t> and </a:t>
            </a:r>
            <a:r>
              <a:rPr lang="fr-FR" sz="2000" b="1" dirty="0" err="1"/>
              <a:t>MCUs</a:t>
            </a:r>
            <a:endParaRPr lang="fr-FR" sz="2000" b="1" dirty="0"/>
          </a:p>
          <a:p>
            <a:r>
              <a:rPr lang="fr-FR" sz="1400" dirty="0"/>
              <a:t>8-bit AVR</a:t>
            </a:r>
          </a:p>
          <a:p>
            <a:r>
              <a:rPr lang="fr-FR" sz="1400" dirty="0"/>
              <a:t>32-bit SPARC V8 and arm M3 &amp; M7</a:t>
            </a:r>
          </a:p>
          <a:p>
            <a:r>
              <a:rPr lang="fr-FR" sz="1400" dirty="0"/>
              <a:t>GNSS </a:t>
            </a:r>
            <a:r>
              <a:rPr lang="fr-FR" sz="1400" dirty="0" err="1"/>
              <a:t>SoC</a:t>
            </a:r>
            <a:endParaRPr lang="fr-FR" sz="2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76A89C-941D-47B3-847D-D1A6D3B09D8C}"/>
              </a:ext>
            </a:extLst>
          </p:cNvPr>
          <p:cNvSpPr/>
          <p:nvPr/>
        </p:nvSpPr>
        <p:spPr>
          <a:xfrm>
            <a:off x="346497" y="908778"/>
            <a:ext cx="5619259" cy="1156216"/>
          </a:xfrm>
          <a:prstGeom prst="rect">
            <a:avLst/>
          </a:prstGeom>
          <a:noFill/>
          <a:ln>
            <a:solidFill>
              <a:srgbClr val="070707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95C8A4-3D08-4BCF-8F28-A14CF3AD0F6D}"/>
              </a:ext>
            </a:extLst>
          </p:cNvPr>
          <p:cNvSpPr/>
          <p:nvPr/>
        </p:nvSpPr>
        <p:spPr>
          <a:xfrm>
            <a:off x="6055839" y="892852"/>
            <a:ext cx="5619259" cy="1162244"/>
          </a:xfrm>
          <a:prstGeom prst="rect">
            <a:avLst/>
          </a:prstGeom>
          <a:noFill/>
          <a:ln>
            <a:solidFill>
              <a:srgbClr val="070707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D987FA-1BB4-435A-B31F-83C641369F7F}"/>
              </a:ext>
            </a:extLst>
          </p:cNvPr>
          <p:cNvSpPr/>
          <p:nvPr/>
        </p:nvSpPr>
        <p:spPr>
          <a:xfrm>
            <a:off x="328040" y="5132403"/>
            <a:ext cx="5619259" cy="1535300"/>
          </a:xfrm>
          <a:prstGeom prst="rect">
            <a:avLst/>
          </a:prstGeom>
          <a:noFill/>
          <a:ln>
            <a:solidFill>
              <a:srgbClr val="070707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706F52-FC64-41E6-9A72-480B1651A357}"/>
              </a:ext>
            </a:extLst>
          </p:cNvPr>
          <p:cNvSpPr/>
          <p:nvPr/>
        </p:nvSpPr>
        <p:spPr>
          <a:xfrm>
            <a:off x="340857" y="2159856"/>
            <a:ext cx="5619259" cy="1433820"/>
          </a:xfrm>
          <a:prstGeom prst="rect">
            <a:avLst/>
          </a:prstGeom>
          <a:noFill/>
          <a:ln>
            <a:solidFill>
              <a:srgbClr val="070707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4FC203-A933-4F6A-98BA-416695AC979A}"/>
              </a:ext>
            </a:extLst>
          </p:cNvPr>
          <p:cNvSpPr/>
          <p:nvPr/>
        </p:nvSpPr>
        <p:spPr>
          <a:xfrm>
            <a:off x="346494" y="3710855"/>
            <a:ext cx="5619259" cy="1278974"/>
          </a:xfrm>
          <a:prstGeom prst="rect">
            <a:avLst/>
          </a:prstGeom>
          <a:noFill/>
          <a:ln>
            <a:solidFill>
              <a:srgbClr val="070707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204344-5D33-488B-9E73-51A858419C39}"/>
              </a:ext>
            </a:extLst>
          </p:cNvPr>
          <p:cNvSpPr/>
          <p:nvPr/>
        </p:nvSpPr>
        <p:spPr>
          <a:xfrm>
            <a:off x="6066892" y="4063664"/>
            <a:ext cx="5619259" cy="1584860"/>
          </a:xfrm>
          <a:prstGeom prst="rect">
            <a:avLst/>
          </a:prstGeom>
          <a:noFill/>
          <a:ln>
            <a:solidFill>
              <a:srgbClr val="070707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428F88-9A28-497A-9746-C25BE6A26F9B}"/>
              </a:ext>
            </a:extLst>
          </p:cNvPr>
          <p:cNvSpPr/>
          <p:nvPr/>
        </p:nvSpPr>
        <p:spPr>
          <a:xfrm>
            <a:off x="6066893" y="2163540"/>
            <a:ext cx="5619259" cy="1785104"/>
          </a:xfrm>
          <a:prstGeom prst="rect">
            <a:avLst/>
          </a:prstGeom>
          <a:noFill/>
          <a:ln>
            <a:solidFill>
              <a:srgbClr val="070707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617346-A648-4A32-8057-AA07504A607D}"/>
              </a:ext>
            </a:extLst>
          </p:cNvPr>
          <p:cNvSpPr txBox="1"/>
          <p:nvPr/>
        </p:nvSpPr>
        <p:spPr>
          <a:xfrm>
            <a:off x="364355" y="2217260"/>
            <a:ext cx="12856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FPGAs</a:t>
            </a:r>
            <a:endParaRPr lang="fr-FR" sz="2000" b="1" dirty="0"/>
          </a:p>
          <a:p>
            <a:pPr algn="l"/>
            <a:r>
              <a:rPr lang="en-US" sz="1400" dirty="0"/>
              <a:t>RT </a:t>
            </a:r>
            <a:r>
              <a:rPr lang="en-US" sz="1400" dirty="0" err="1"/>
              <a:t>PolarFire</a:t>
            </a:r>
            <a:r>
              <a:rPr lang="en-US" sz="1400" dirty="0"/>
              <a:t> </a:t>
            </a:r>
          </a:p>
          <a:p>
            <a:pPr algn="l"/>
            <a:r>
              <a:rPr lang="en-US" sz="1400" dirty="0"/>
              <a:t>RTG4</a:t>
            </a:r>
            <a:br>
              <a:rPr lang="en-US" sz="1400" dirty="0"/>
            </a:br>
            <a:r>
              <a:rPr lang="en-US" sz="1400" dirty="0"/>
              <a:t>RT ProASIC3</a:t>
            </a:r>
          </a:p>
          <a:p>
            <a:pPr algn="l"/>
            <a:r>
              <a:rPr lang="en-US" sz="1400" dirty="0"/>
              <a:t>RTAX, RTSX-SU</a:t>
            </a:r>
            <a:endParaRPr lang="fr-FR" sz="20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9E428BC-6220-4665-A490-7BDC1FB591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8235">
            <a:off x="3085576" y="2299167"/>
            <a:ext cx="969624" cy="79992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21312F7-2C81-4FB9-B826-73EB8C03B6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2262">
            <a:off x="4920352" y="2311212"/>
            <a:ext cx="735680" cy="77240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77D2984-C50F-46AD-8984-0FAFC4EA9B0D}"/>
              </a:ext>
            </a:extLst>
          </p:cNvPr>
          <p:cNvSpPr txBox="1"/>
          <p:nvPr/>
        </p:nvSpPr>
        <p:spPr>
          <a:xfrm>
            <a:off x="355509" y="3737920"/>
            <a:ext cx="410945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Mixed Signal Integrated Circuits</a:t>
            </a:r>
          </a:p>
          <a:p>
            <a:r>
              <a:rPr lang="en-US" sz="1400" dirty="0"/>
              <a:t>Telemetry and Motor Control Space System Managers</a:t>
            </a:r>
          </a:p>
          <a:p>
            <a:r>
              <a:rPr lang="en-US" sz="1400" dirty="0"/>
              <a:t>Power Supply protection</a:t>
            </a:r>
            <a:endParaRPr lang="fr-FR" sz="1400" dirty="0"/>
          </a:p>
          <a:p>
            <a:endParaRPr lang="fr-FR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DD3843-0029-4290-8037-C49A06698F33}"/>
              </a:ext>
            </a:extLst>
          </p:cNvPr>
          <p:cNvSpPr txBox="1"/>
          <p:nvPr/>
        </p:nvSpPr>
        <p:spPr>
          <a:xfrm>
            <a:off x="340857" y="5194589"/>
            <a:ext cx="350749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Timing solutions &amp; </a:t>
            </a:r>
            <a:r>
              <a:rPr lang="fr-FR" sz="2000" b="1" dirty="0" err="1"/>
              <a:t>Oscillators</a:t>
            </a:r>
            <a:endParaRPr lang="fr-FR" sz="2000" b="1" dirty="0"/>
          </a:p>
          <a:p>
            <a:pPr algn="l"/>
            <a:r>
              <a:rPr lang="fr-FR" sz="1400" dirty="0" err="1"/>
              <a:t>Ovenized</a:t>
            </a:r>
            <a:r>
              <a:rPr lang="fr-FR" sz="1400" dirty="0"/>
              <a:t> Quartz </a:t>
            </a:r>
            <a:r>
              <a:rPr lang="fr-FR" sz="1400" dirty="0" err="1"/>
              <a:t>Oscillators</a:t>
            </a:r>
            <a:endParaRPr lang="fr-FR" sz="1400" dirty="0"/>
          </a:p>
          <a:p>
            <a:pPr algn="l"/>
            <a:r>
              <a:rPr lang="fr-FR" sz="1400" dirty="0" err="1"/>
              <a:t>Hybrid</a:t>
            </a:r>
            <a:r>
              <a:rPr lang="fr-FR" sz="1400" dirty="0"/>
              <a:t> Voltage </a:t>
            </a:r>
            <a:r>
              <a:rPr lang="fr-FR" sz="1400" dirty="0" err="1"/>
              <a:t>Controlled</a:t>
            </a:r>
            <a:r>
              <a:rPr lang="fr-FR" sz="1400" dirty="0"/>
              <a:t> &amp; </a:t>
            </a:r>
            <a:br>
              <a:rPr lang="fr-FR" sz="1400" dirty="0"/>
            </a:br>
            <a:r>
              <a:rPr lang="fr-FR" sz="1400" dirty="0" err="1"/>
              <a:t>Temperature</a:t>
            </a:r>
            <a:r>
              <a:rPr lang="fr-FR" sz="1400" dirty="0"/>
              <a:t> </a:t>
            </a:r>
            <a:r>
              <a:rPr lang="fr-FR" sz="1400" dirty="0" err="1"/>
              <a:t>Compensated</a:t>
            </a:r>
            <a:r>
              <a:rPr lang="fr-FR" sz="1400" dirty="0"/>
              <a:t> Crystal </a:t>
            </a:r>
            <a:r>
              <a:rPr lang="fr-FR" sz="1400" dirty="0" err="1"/>
              <a:t>Oscillators</a:t>
            </a:r>
            <a:endParaRPr lang="fr-FR" sz="1400" dirty="0"/>
          </a:p>
          <a:p>
            <a:pPr algn="l"/>
            <a:r>
              <a:rPr lang="fr-FR" sz="1400" dirty="0" err="1"/>
              <a:t>Cesium</a:t>
            </a:r>
            <a:r>
              <a:rPr lang="fr-FR" sz="1400" dirty="0"/>
              <a:t> </a:t>
            </a:r>
            <a:r>
              <a:rPr lang="fr-FR" sz="1400" dirty="0" err="1"/>
              <a:t>Clocks</a:t>
            </a:r>
            <a:endParaRPr lang="fr-FR" sz="1400" dirty="0"/>
          </a:p>
          <a:p>
            <a:r>
              <a:rPr lang="fr-FR" sz="1400" dirty="0"/>
              <a:t>Chip </a:t>
            </a:r>
            <a:r>
              <a:rPr lang="fr-FR" sz="1400" dirty="0" err="1"/>
              <a:t>Scale</a:t>
            </a:r>
            <a:r>
              <a:rPr lang="fr-FR" sz="1400" dirty="0"/>
              <a:t> Atomic </a:t>
            </a:r>
            <a:r>
              <a:rPr lang="fr-FR" sz="1400" dirty="0" err="1"/>
              <a:t>Clock</a:t>
            </a:r>
            <a:r>
              <a:rPr lang="fr-FR" sz="1400" dirty="0"/>
              <a:t> (CSAC)</a:t>
            </a:r>
          </a:p>
          <a:p>
            <a:pPr algn="l"/>
            <a:endParaRPr lang="fr-FR" sz="1400" dirty="0"/>
          </a:p>
          <a:p>
            <a:endParaRPr lang="fr-FR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9BA27E-82F1-4F7E-996E-760B1A568417}"/>
              </a:ext>
            </a:extLst>
          </p:cNvPr>
          <p:cNvSpPr txBox="1"/>
          <p:nvPr/>
        </p:nvSpPr>
        <p:spPr>
          <a:xfrm>
            <a:off x="6139557" y="2218062"/>
            <a:ext cx="438754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Power Solutions </a:t>
            </a:r>
          </a:p>
          <a:p>
            <a:pPr algn="l"/>
            <a:r>
              <a:rPr lang="en-US" sz="1400" dirty="0"/>
              <a:t>Rad-hard JANS Diodes, Bi-Polar Small Signal Transistors</a:t>
            </a:r>
          </a:p>
          <a:p>
            <a:pPr algn="l"/>
            <a:r>
              <a:rPr lang="en-US" sz="1400" dirty="0"/>
              <a:t>Rad-hard Isolated DC-DC Converter Modules</a:t>
            </a:r>
          </a:p>
          <a:p>
            <a:pPr algn="l"/>
            <a:r>
              <a:rPr lang="en-US" sz="1400" dirty="0"/>
              <a:t>Custom Power Supplies 2 W to &gt; 5 KW</a:t>
            </a:r>
          </a:p>
          <a:p>
            <a:pPr algn="l"/>
            <a:r>
              <a:rPr lang="en-US" sz="1400" dirty="0"/>
              <a:t>Point of Load Hybrid Solutions</a:t>
            </a:r>
          </a:p>
          <a:p>
            <a:pPr algn="l"/>
            <a:r>
              <a:rPr lang="en-US" sz="1400" dirty="0"/>
              <a:t>Electromechanical Relays</a:t>
            </a:r>
          </a:p>
          <a:p>
            <a:endParaRPr lang="fr-FR" sz="2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C55FBB-E7F9-4060-8719-3D57F8BEC8E5}"/>
              </a:ext>
            </a:extLst>
          </p:cNvPr>
          <p:cNvSpPr txBox="1"/>
          <p:nvPr/>
        </p:nvSpPr>
        <p:spPr>
          <a:xfrm>
            <a:off x="6103378" y="4140057"/>
            <a:ext cx="50960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RF </a:t>
            </a:r>
            <a:r>
              <a:rPr lang="fr-FR" sz="2000" b="1" dirty="0" err="1"/>
              <a:t>Products</a:t>
            </a:r>
            <a:endParaRPr lang="fr-FR" sz="2000" b="1" dirty="0"/>
          </a:p>
          <a:p>
            <a:r>
              <a:rPr lang="en-US" sz="1400" dirty="0"/>
              <a:t>Packaged and Chip Si and GaAs RF Diodes, </a:t>
            </a:r>
          </a:p>
          <a:p>
            <a:r>
              <a:rPr lang="en-US" sz="1400" dirty="0"/>
              <a:t>SAW filters, </a:t>
            </a:r>
          </a:p>
          <a:p>
            <a:r>
              <a:rPr lang="en-US" sz="1400" dirty="0"/>
              <a:t>Packaged and bare die </a:t>
            </a:r>
            <a:r>
              <a:rPr lang="en-US" sz="1400" dirty="0" err="1"/>
              <a:t>GaN</a:t>
            </a:r>
            <a:r>
              <a:rPr lang="en-US" sz="1400" dirty="0"/>
              <a:t> and GaAs MMICs </a:t>
            </a:r>
          </a:p>
          <a:p>
            <a:r>
              <a:rPr lang="en-US" sz="1400" dirty="0" err="1"/>
              <a:t>GaN</a:t>
            </a:r>
            <a:r>
              <a:rPr lang="en-US" sz="1400" dirty="0"/>
              <a:t> on </a:t>
            </a:r>
            <a:r>
              <a:rPr lang="en-US" sz="1400" dirty="0" err="1"/>
              <a:t>SiC</a:t>
            </a:r>
            <a:r>
              <a:rPr lang="en-US" sz="1400" dirty="0"/>
              <a:t> HEMT transistors.</a:t>
            </a:r>
            <a:endParaRPr lang="fr-FR" sz="1400" dirty="0"/>
          </a:p>
          <a:p>
            <a:endParaRPr lang="fr-FR" sz="2000" dirty="0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0B09CD5E-B2C5-4B68-B975-6FF07F9F7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156" y="3860822"/>
            <a:ext cx="620759" cy="62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Text&#10;&#10;Description automatically generated">
            <a:extLst>
              <a:ext uri="{FF2B5EF4-FFF2-40B4-BE49-F238E27FC236}">
                <a16:creationId xmlns:a16="http://schemas.microsoft.com/office/drawing/2014/main" id="{5CF76DED-4AE8-402D-A343-2D044733D9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104" y="2352821"/>
            <a:ext cx="1121747" cy="7961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C012835-345D-44FC-98EE-35E49F565EB7}"/>
              </a:ext>
            </a:extLst>
          </p:cNvPr>
          <p:cNvPicPr/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1" b="89683" l="1881" r="96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868" y="5168593"/>
            <a:ext cx="877587" cy="8427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11AF86E-530E-4DE5-82FF-C7B1A58CB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3324" y="5227602"/>
            <a:ext cx="829128" cy="55478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3C26E7C-E28C-43E6-A9D1-5149B2F59BB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189" y="5902683"/>
            <a:ext cx="612263" cy="37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88D8C0-EAF5-49B4-B69D-0FCD26A0B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5551" y="1209476"/>
            <a:ext cx="1362514" cy="6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text, circuit, electronics&#10;&#10;Description automatically generated">
            <a:extLst>
              <a:ext uri="{FF2B5EF4-FFF2-40B4-BE49-F238E27FC236}">
                <a16:creationId xmlns:a16="http://schemas.microsoft.com/office/drawing/2014/main" id="{D61DE6D2-8EDB-46B6-B853-2E92212166C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789" y="3899486"/>
            <a:ext cx="660542" cy="5672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E7F448-22C1-4B4A-8AB7-894B391F269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457" y="4359178"/>
            <a:ext cx="824938" cy="707612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C0BC5A8-03CE-4A05-BBD4-2533EB9097CF}"/>
              </a:ext>
            </a:extLst>
          </p:cNvPr>
          <p:cNvGrpSpPr/>
          <p:nvPr/>
        </p:nvGrpSpPr>
        <p:grpSpPr>
          <a:xfrm>
            <a:off x="3998158" y="1047822"/>
            <a:ext cx="895913" cy="921152"/>
            <a:chOff x="9528853" y="369769"/>
            <a:chExt cx="2133127" cy="2193218"/>
          </a:xfrm>
        </p:grpSpPr>
        <p:pic>
          <p:nvPicPr>
            <p:cNvPr id="56" name="Picture 4">
              <a:extLst>
                <a:ext uri="{FF2B5EF4-FFF2-40B4-BE49-F238E27FC236}">
                  <a16:creationId xmlns:a16="http://schemas.microsoft.com/office/drawing/2014/main" id="{2BECDA22-2D07-49B1-B364-710CC9332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853" y="1467612"/>
              <a:ext cx="1095375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56BBA387-083E-4194-8BDF-C6F699801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9923" y="369769"/>
              <a:ext cx="1372057" cy="1372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icture 2">
            <a:extLst>
              <a:ext uri="{FF2B5EF4-FFF2-40B4-BE49-F238E27FC236}">
                <a16:creationId xmlns:a16="http://schemas.microsoft.com/office/drawing/2014/main" id="{25E25987-0F02-4424-958A-F2D526BC1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706" y="1343349"/>
            <a:ext cx="655796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330ECC53-BA53-4C10-B367-BC8DB4A3D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4462" y="1562124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TO-254-2.png">
            <a:extLst>
              <a:ext uri="{FF2B5EF4-FFF2-40B4-BE49-F238E27FC236}">
                <a16:creationId xmlns:a16="http://schemas.microsoft.com/office/drawing/2014/main" id="{22FEFEBD-FB66-411C-8EB1-1955C9A3F82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4447" y="3345100"/>
            <a:ext cx="1174976" cy="55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31EE946-D179-48DC-9C88-6C099ACF7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5755" y="3051892"/>
            <a:ext cx="759349" cy="7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A57025F-17E6-43AA-99DE-07CF71D6E682}"/>
              </a:ext>
            </a:extLst>
          </p:cNvPr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293" y="5910287"/>
            <a:ext cx="1145143" cy="51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C30EA38-3AFF-413E-BD6E-47CF2D75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149" y="2714465"/>
            <a:ext cx="775236" cy="7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743-30.BMP">
            <a:extLst>
              <a:ext uri="{FF2B5EF4-FFF2-40B4-BE49-F238E27FC236}">
                <a16:creationId xmlns:a16="http://schemas.microsoft.com/office/drawing/2014/main" id="{3326D303-10FF-4C36-B8ED-9D4E7C26C164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1961" y="4896406"/>
            <a:ext cx="398723" cy="3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 descr="743-17.BMP">
            <a:extLst>
              <a:ext uri="{FF2B5EF4-FFF2-40B4-BE49-F238E27FC236}">
                <a16:creationId xmlns:a16="http://schemas.microsoft.com/office/drawing/2014/main" id="{5FDB50A1-FE5D-402C-B28C-395E4BB03711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0558" y="4623387"/>
            <a:ext cx="557389" cy="45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069E4F6D-7567-4B2B-AC76-8C9E27EB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922" y="4388763"/>
            <a:ext cx="238631" cy="3373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>
            <a:extLst>
              <a:ext uri="{FF2B5EF4-FFF2-40B4-BE49-F238E27FC236}">
                <a16:creationId xmlns:a16="http://schemas.microsoft.com/office/drawing/2014/main" id="{7C00AD99-A84C-4B6E-AE91-6CDD9493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6879" y="4481581"/>
            <a:ext cx="711069" cy="41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012766C-6BC6-4674-B417-313F772A291F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606" y="2455137"/>
            <a:ext cx="853163" cy="860648"/>
          </a:xfrm>
          <a:prstGeom prst="rect">
            <a:avLst/>
          </a:prstGeom>
        </p:spPr>
      </p:pic>
      <p:pic>
        <p:nvPicPr>
          <p:cNvPr id="63" name="Picture 62" descr="A circuit board&#10;&#10;Description automatically generated">
            <a:extLst>
              <a:ext uri="{FF2B5EF4-FFF2-40B4-BE49-F238E27FC236}">
                <a16:creationId xmlns:a16="http://schemas.microsoft.com/office/drawing/2014/main" id="{DA3F8B24-2CB1-4489-ABCD-A295FE14D89A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615" y="1642408"/>
            <a:ext cx="679544" cy="40432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9518EE3-CF7B-478B-9D35-0BC26F3C4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277" y="1573860"/>
            <a:ext cx="447884" cy="4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595FA1-F535-4D28-A87F-0538AB8B7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137" y="992509"/>
            <a:ext cx="719012" cy="71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2FC6FE4-53A3-41DD-988F-B30D1636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574" y="1591458"/>
            <a:ext cx="419723" cy="41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1A775A1-6622-4955-87B1-E01EF390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483" y="1096131"/>
            <a:ext cx="576264" cy="5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480FAC5B-FD89-4044-9332-BD5ED402B563}"/>
              </a:ext>
            </a:extLst>
          </p:cNvPr>
          <p:cNvSpPr/>
          <p:nvPr/>
        </p:nvSpPr>
        <p:spPr>
          <a:xfrm>
            <a:off x="294006" y="908779"/>
            <a:ext cx="11593194" cy="11805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/>
          </a:p>
        </p:txBody>
      </p:sp>
      <p:pic>
        <p:nvPicPr>
          <p:cNvPr id="53" name="Picture 10" descr="Flag of France - Wikipedia">
            <a:extLst>
              <a:ext uri="{FF2B5EF4-FFF2-40B4-BE49-F238E27FC236}">
                <a16:creationId xmlns:a16="http://schemas.microsoft.com/office/drawing/2014/main" id="{3FA5FB96-AD66-4C28-8BA6-787CDA3E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1842" y="1239739"/>
            <a:ext cx="541560" cy="36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ounded Rectangle 9">
            <a:extLst>
              <a:ext uri="{FF2B5EF4-FFF2-40B4-BE49-F238E27FC236}">
                <a16:creationId xmlns:a16="http://schemas.microsoft.com/office/drawing/2014/main" id="{0B22F645-18D5-4B49-9838-7FBD78B265C8}"/>
              </a:ext>
            </a:extLst>
          </p:cNvPr>
          <p:cNvSpPr/>
          <p:nvPr/>
        </p:nvSpPr>
        <p:spPr>
          <a:xfrm>
            <a:off x="6029242" y="2159761"/>
            <a:ext cx="5857957" cy="1792622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/>
          </a:p>
        </p:txBody>
      </p:sp>
      <p:pic>
        <p:nvPicPr>
          <p:cNvPr id="66" name="Picture 8" descr="Ireland Flag">
            <a:extLst>
              <a:ext uri="{FF2B5EF4-FFF2-40B4-BE49-F238E27FC236}">
                <a16:creationId xmlns:a16="http://schemas.microsoft.com/office/drawing/2014/main" id="{E8CF0DFB-994C-4A12-B4C2-28A1E79A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1842" y="3315785"/>
            <a:ext cx="541560" cy="35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ounded Rectangle 9">
            <a:extLst>
              <a:ext uri="{FF2B5EF4-FFF2-40B4-BE49-F238E27FC236}">
                <a16:creationId xmlns:a16="http://schemas.microsoft.com/office/drawing/2014/main" id="{756B8DA1-C11C-457D-BFF1-C340A3571FA7}"/>
              </a:ext>
            </a:extLst>
          </p:cNvPr>
          <p:cNvSpPr/>
          <p:nvPr/>
        </p:nvSpPr>
        <p:spPr>
          <a:xfrm>
            <a:off x="294006" y="5131773"/>
            <a:ext cx="5735236" cy="153593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/>
          </a:p>
        </p:txBody>
      </p:sp>
      <p:pic>
        <p:nvPicPr>
          <p:cNvPr id="68" name="Picture 12">
            <a:extLst>
              <a:ext uri="{FF2B5EF4-FFF2-40B4-BE49-F238E27FC236}">
                <a16:creationId xmlns:a16="http://schemas.microsoft.com/office/drawing/2014/main" id="{CDC26DDA-8395-4F24-8587-E0C72CBC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52" y="6189335"/>
            <a:ext cx="556334" cy="3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5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Placeholder 10">
            <a:extLst>
              <a:ext uri="{FF2B5EF4-FFF2-40B4-BE49-F238E27FC236}">
                <a16:creationId xmlns:a16="http://schemas.microsoft.com/office/drawing/2014/main" id="{4C1022D8-C837-409E-87C3-6F0260224DB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5"/>
          <a:srcRect/>
          <a:stretch/>
        </p:blipFill>
        <p:spPr>
          <a:xfrm>
            <a:off x="9452491" y="866463"/>
            <a:ext cx="2645311" cy="1426273"/>
          </a:xfrm>
          <a:prstGeom prst="parallelogram">
            <a:avLst/>
          </a:prstGeom>
        </p:spPr>
      </p:pic>
      <p:pic>
        <p:nvPicPr>
          <p:cNvPr id="114" name="Grafik 8">
            <a:extLst>
              <a:ext uri="{FF2B5EF4-FFF2-40B4-BE49-F238E27FC236}">
                <a16:creationId xmlns:a16="http://schemas.microsoft.com/office/drawing/2014/main" id="{EAE1900C-E128-4659-BE1E-C7775E1FC3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98222" y="867098"/>
            <a:ext cx="2645998" cy="1426644"/>
          </a:xfrm>
          <a:prstGeom prst="parallelogram">
            <a:avLst/>
          </a:prstGeom>
        </p:spPr>
      </p:pic>
      <p:pic>
        <p:nvPicPr>
          <p:cNvPr id="115" name="Grafik 213">
            <a:extLst>
              <a:ext uri="{FF2B5EF4-FFF2-40B4-BE49-F238E27FC236}">
                <a16:creationId xmlns:a16="http://schemas.microsoft.com/office/drawing/2014/main" id="{3FC218CD-346B-4AFF-B952-610442AED9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2437305" y="866463"/>
            <a:ext cx="2645311" cy="1426273"/>
          </a:xfrm>
          <a:prstGeom prst="parallelogram">
            <a:avLst/>
          </a:prstGeom>
        </p:spPr>
      </p:pic>
      <p:pic>
        <p:nvPicPr>
          <p:cNvPr id="116" name="Picture 218">
            <a:extLst>
              <a:ext uri="{FF2B5EF4-FFF2-40B4-BE49-F238E27FC236}">
                <a16:creationId xmlns:a16="http://schemas.microsoft.com/office/drawing/2014/main" id="{BC41A151-53BE-4A38-984C-32912B7BEE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970" y="865186"/>
            <a:ext cx="2638771" cy="1428828"/>
          </a:xfrm>
          <a:prstGeom prst="parallelogram">
            <a:avLst/>
          </a:prstGeom>
        </p:spPr>
      </p:pic>
      <p:pic>
        <p:nvPicPr>
          <p:cNvPr id="117" name="Grafik 214">
            <a:extLst>
              <a:ext uri="{FF2B5EF4-FFF2-40B4-BE49-F238E27FC236}">
                <a16:creationId xmlns:a16="http://schemas.microsoft.com/office/drawing/2014/main" id="{EC1F84F8-3117-4EA3-92EB-668DA35DF9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>
            <a:off x="7117366" y="865186"/>
            <a:ext cx="2638771" cy="1428828"/>
          </a:xfrm>
          <a:prstGeom prst="parallelogram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18AA9B5F-8B50-4C4C-88D8-BFDA4338D0EC}"/>
              </a:ext>
            </a:extLst>
          </p:cNvPr>
          <p:cNvSpPr/>
          <p:nvPr/>
        </p:nvSpPr>
        <p:spPr>
          <a:xfrm>
            <a:off x="-1" y="2294013"/>
            <a:ext cx="12188825" cy="2181762"/>
          </a:xfrm>
          <a:prstGeom prst="rect">
            <a:avLst/>
          </a:prstGeom>
          <a:solidFill>
            <a:srgbClr val="2250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algn="ctr" defTabSz="1218804">
              <a:defRPr/>
            </a:pPr>
            <a:endParaRPr lang="de-AT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025E5-F1D1-4AF2-A9C1-F54C5D91E8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3" y="2271504"/>
            <a:ext cx="12188825" cy="2210633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76A221D-4C12-473B-8FFC-96F640214F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1" imgW="254" imgH="254" progId="TCLayout.ActiveDocument.1">
                  <p:embed/>
                </p:oleObj>
              </mc:Choice>
              <mc:Fallback>
                <p:oleObj name="think-cell Slide" r:id="rId11" imgW="254" imgH="25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76A221D-4C12-473B-8FFC-96F640214F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7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" name="Rectangle 577"/>
          <p:cNvSpPr/>
          <p:nvPr/>
        </p:nvSpPr>
        <p:spPr>
          <a:xfrm>
            <a:off x="363450" y="214814"/>
            <a:ext cx="10537292" cy="3462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72" tIns="107972" rIns="107972" bIns="107972" rtlCol="0" anchor="t"/>
          <a:lstStyle/>
          <a:p>
            <a:pPr defTabSz="1218804">
              <a:defRPr/>
            </a:pPr>
            <a:r>
              <a:rPr lang="en-US" sz="2399" b="1" kern="800" spc="-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TTTech Group - Truly Global</a:t>
            </a:r>
            <a:endParaRPr lang="en-US" sz="2399" kern="800" spc="-5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4" name="Picture 713"/>
          <p:cNvPicPr>
            <a:picLocks noChangeAspect="1"/>
          </p:cNvPicPr>
          <p:nvPr/>
        </p:nvPicPr>
        <p:blipFill>
          <a:blip r:embed="rId1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956" y="4511350"/>
            <a:ext cx="573868" cy="429425"/>
          </a:xfrm>
          <a:prstGeom prst="rect">
            <a:avLst/>
          </a:prstGeom>
        </p:spPr>
      </p:pic>
      <p:sp>
        <p:nvSpPr>
          <p:cNvPr id="437" name="TextBox 436">
            <a:extLst>
              <a:ext uri="{FF2B5EF4-FFF2-40B4-BE49-F238E27FC236}">
                <a16:creationId xmlns:a16="http://schemas.microsoft.com/office/drawing/2014/main" id="{ABAA59E6-6F09-41BC-8813-C6D4FCA40D72}"/>
              </a:ext>
            </a:extLst>
          </p:cNvPr>
          <p:cNvSpPr txBox="1"/>
          <p:nvPr/>
        </p:nvSpPr>
        <p:spPr>
          <a:xfrm>
            <a:off x="9743399" y="2830047"/>
            <a:ext cx="2110349" cy="13230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1218804">
              <a:defRPr/>
            </a:pPr>
            <a:r>
              <a:rPr lang="en-US" sz="1799" b="1" dirty="0">
                <a:solidFill>
                  <a:srgbClr val="FFFFFF"/>
                </a:solidFill>
                <a:latin typeface="Arial"/>
              </a:rPr>
              <a:t>Global Reach:</a:t>
            </a:r>
            <a:br>
              <a:rPr lang="en-US" sz="1799" b="1" dirty="0">
                <a:solidFill>
                  <a:srgbClr val="FFFFFF"/>
                </a:solidFill>
                <a:latin typeface="Arial"/>
              </a:rPr>
            </a:br>
            <a:r>
              <a:rPr lang="en-US" sz="1799" b="1" dirty="0">
                <a:solidFill>
                  <a:srgbClr val="FFFFFF"/>
                </a:solidFill>
                <a:latin typeface="Arial"/>
              </a:rPr>
              <a:t>2300+ employees</a:t>
            </a:r>
          </a:p>
          <a:p>
            <a:pPr defTabSz="1218804">
              <a:defRPr/>
            </a:pPr>
            <a:r>
              <a:rPr lang="en-US" sz="1799" b="1" dirty="0">
                <a:solidFill>
                  <a:srgbClr val="FFFFFF"/>
                </a:solidFill>
                <a:latin typeface="Arial"/>
              </a:rPr>
              <a:t>20 locations/sites</a:t>
            </a:r>
            <a:br>
              <a:rPr lang="en-US" sz="1799" b="1" dirty="0">
                <a:solidFill>
                  <a:srgbClr val="FFFFFF"/>
                </a:solidFill>
                <a:latin typeface="Arial"/>
              </a:rPr>
            </a:br>
            <a:r>
              <a:rPr lang="en-US" sz="1799" b="1" dirty="0">
                <a:solidFill>
                  <a:srgbClr val="FFFFFF"/>
                </a:solidFill>
                <a:latin typeface="Arial"/>
              </a:rPr>
              <a:t>in 14 countries</a:t>
            </a:r>
          </a:p>
          <a:p>
            <a:pPr defTabSz="1218804"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headquartered in Austria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4286240-E337-4494-B8CD-11B48730CFA3}"/>
              </a:ext>
            </a:extLst>
          </p:cNvPr>
          <p:cNvGrpSpPr/>
          <p:nvPr/>
        </p:nvGrpSpPr>
        <p:grpSpPr>
          <a:xfrm>
            <a:off x="1653274" y="2860490"/>
            <a:ext cx="6798020" cy="1340697"/>
            <a:chOff x="1653705" y="2860342"/>
            <a:chExt cx="6799791" cy="1341046"/>
          </a:xfrm>
          <a:solidFill>
            <a:schemeClr val="tx2"/>
          </a:solidFill>
        </p:grpSpPr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2692626-1740-4394-92D3-56FC5364740B}"/>
                </a:ext>
              </a:extLst>
            </p:cNvPr>
            <p:cNvSpPr/>
            <p:nvPr/>
          </p:nvSpPr>
          <p:spPr>
            <a:xfrm>
              <a:off x="2946172" y="3668994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490380C2-9DFF-48BD-AC36-CC2C966CFF5C}"/>
                </a:ext>
              </a:extLst>
            </p:cNvPr>
            <p:cNvCxnSpPr>
              <a:cxnSpLocks/>
              <a:endCxn id="367" idx="2"/>
            </p:cNvCxnSpPr>
            <p:nvPr/>
          </p:nvCxnSpPr>
          <p:spPr>
            <a:xfrm flipV="1">
              <a:off x="1653705" y="3486645"/>
              <a:ext cx="3597589" cy="268501"/>
            </a:xfrm>
            <a:prstGeom prst="lin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EFBAEFD7-679B-46B5-869A-75FA479B4141}"/>
                </a:ext>
              </a:extLst>
            </p:cNvPr>
            <p:cNvSpPr/>
            <p:nvPr/>
          </p:nvSpPr>
          <p:spPr>
            <a:xfrm>
              <a:off x="5117423" y="3437152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E5343B51-70DB-45A7-A55B-FC8DB48F3E5A}"/>
                </a:ext>
              </a:extLst>
            </p:cNvPr>
            <p:cNvSpPr/>
            <p:nvPr/>
          </p:nvSpPr>
          <p:spPr>
            <a:xfrm>
              <a:off x="7948643" y="4164823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D5D72AC1-16E7-40E8-9498-B9338D07DEE8}"/>
                </a:ext>
              </a:extLst>
            </p:cNvPr>
            <p:cNvSpPr/>
            <p:nvPr/>
          </p:nvSpPr>
          <p:spPr>
            <a:xfrm>
              <a:off x="8417048" y="3906789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2F22EB84-A61D-4CCB-BA20-E640B66CC175}"/>
                </a:ext>
              </a:extLst>
            </p:cNvPr>
            <p:cNvCxnSpPr>
              <a:stCxn id="363" idx="6"/>
              <a:endCxn id="367" idx="2"/>
            </p:cNvCxnSpPr>
            <p:nvPr/>
          </p:nvCxnSpPr>
          <p:spPr>
            <a:xfrm flipV="1">
              <a:off x="2982620" y="3486645"/>
              <a:ext cx="2268674" cy="200632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CF685F3-FD07-4CB5-8DA6-35B37F31314E}"/>
                </a:ext>
              </a:extLst>
            </p:cNvPr>
            <p:cNvCxnSpPr>
              <a:cxnSpLocks/>
              <a:stCxn id="369" idx="6"/>
              <a:endCxn id="367" idx="2"/>
            </p:cNvCxnSpPr>
            <p:nvPr/>
          </p:nvCxnSpPr>
          <p:spPr>
            <a:xfrm>
              <a:off x="5153871" y="3455435"/>
              <a:ext cx="97423" cy="31210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B7B961C9-91B9-408C-8C76-1E2F6DE47263}"/>
                </a:ext>
              </a:extLst>
            </p:cNvPr>
            <p:cNvCxnSpPr>
              <a:stCxn id="367" idx="5"/>
              <a:endCxn id="370" idx="2"/>
            </p:cNvCxnSpPr>
            <p:nvPr/>
          </p:nvCxnSpPr>
          <p:spPr>
            <a:xfrm>
              <a:off x="5282405" y="3499573"/>
              <a:ext cx="2666238" cy="683533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3F29D73B-D74F-4E2A-BDC4-45C68E0D0C0C}"/>
                </a:ext>
              </a:extLst>
            </p:cNvPr>
            <p:cNvCxnSpPr>
              <a:stCxn id="367" idx="5"/>
              <a:endCxn id="371" idx="2"/>
            </p:cNvCxnSpPr>
            <p:nvPr/>
          </p:nvCxnSpPr>
          <p:spPr>
            <a:xfrm>
              <a:off x="5282405" y="3499573"/>
              <a:ext cx="3134643" cy="425499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36574F2B-C35C-486E-BC18-37DA1AD85E44}"/>
                </a:ext>
              </a:extLst>
            </p:cNvPr>
            <p:cNvSpPr/>
            <p:nvPr/>
          </p:nvSpPr>
          <p:spPr>
            <a:xfrm>
              <a:off x="5086672" y="3407846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6F788347-6F37-44B8-8272-4179321337D4}"/>
                </a:ext>
              </a:extLst>
            </p:cNvPr>
            <p:cNvCxnSpPr>
              <a:cxnSpLocks/>
              <a:stCxn id="390" idx="2"/>
              <a:endCxn id="367" idx="2"/>
            </p:cNvCxnSpPr>
            <p:nvPr/>
          </p:nvCxnSpPr>
          <p:spPr>
            <a:xfrm>
              <a:off x="5086672" y="3426129"/>
              <a:ext cx="164622" cy="60516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2C5E083-8452-4A16-B474-795320C8534C}"/>
                </a:ext>
              </a:extLst>
            </p:cNvPr>
            <p:cNvSpPr/>
            <p:nvPr/>
          </p:nvSpPr>
          <p:spPr>
            <a:xfrm>
              <a:off x="5088058" y="3284442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65FF5B5C-3A42-423D-BA10-6956824460BD}"/>
                </a:ext>
              </a:extLst>
            </p:cNvPr>
            <p:cNvCxnSpPr>
              <a:stCxn id="394" idx="5"/>
              <a:endCxn id="367" idx="1"/>
            </p:cNvCxnSpPr>
            <p:nvPr/>
          </p:nvCxnSpPr>
          <p:spPr>
            <a:xfrm>
              <a:off x="5119167" y="3315653"/>
              <a:ext cx="137465" cy="158065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9B171CC-5204-48EA-A923-582AF2C05AF0}"/>
                </a:ext>
              </a:extLst>
            </p:cNvPr>
            <p:cNvSpPr/>
            <p:nvPr/>
          </p:nvSpPr>
          <p:spPr>
            <a:xfrm>
              <a:off x="5467144" y="2860342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FCEAD5F2-EE23-4AF5-AA44-0FDEC8BF366C}"/>
                </a:ext>
              </a:extLst>
            </p:cNvPr>
            <p:cNvCxnSpPr>
              <a:cxnSpLocks/>
              <a:stCxn id="367" idx="0"/>
              <a:endCxn id="397" idx="3"/>
            </p:cNvCxnSpPr>
            <p:nvPr/>
          </p:nvCxnSpPr>
          <p:spPr>
            <a:xfrm flipV="1">
              <a:off x="5269518" y="2891552"/>
              <a:ext cx="202964" cy="576810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A8B99A42-7BA1-4C2E-AD70-F258B795B3A3}"/>
                </a:ext>
              </a:extLst>
            </p:cNvPr>
            <p:cNvSpPr/>
            <p:nvPr/>
          </p:nvSpPr>
          <p:spPr>
            <a:xfrm>
              <a:off x="5125977" y="3655956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9BD1EFB9-3E27-45FB-9367-4E83A0F6DA16}"/>
                </a:ext>
              </a:extLst>
            </p:cNvPr>
            <p:cNvCxnSpPr>
              <a:cxnSpLocks/>
              <a:stCxn id="367" idx="3"/>
              <a:endCxn id="399" idx="7"/>
            </p:cNvCxnSpPr>
            <p:nvPr/>
          </p:nvCxnSpPr>
          <p:spPr>
            <a:xfrm flipH="1">
              <a:off x="5157087" y="3499572"/>
              <a:ext cx="99545" cy="161739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64D974B0-CF9D-4F51-BC87-33CD1749FEC6}"/>
                </a:ext>
              </a:extLst>
            </p:cNvPr>
            <p:cNvSpPr/>
            <p:nvPr/>
          </p:nvSpPr>
          <p:spPr>
            <a:xfrm>
              <a:off x="5354678" y="3592576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BB12CD06-DD42-4012-8C72-C08FF205FBE6}"/>
                </a:ext>
              </a:extLst>
            </p:cNvPr>
            <p:cNvSpPr/>
            <p:nvPr/>
          </p:nvSpPr>
          <p:spPr>
            <a:xfrm>
              <a:off x="5359834" y="3568386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C062723B-54CB-4F89-B567-8914E48F1E45}"/>
                </a:ext>
              </a:extLst>
            </p:cNvPr>
            <p:cNvSpPr/>
            <p:nvPr/>
          </p:nvSpPr>
          <p:spPr>
            <a:xfrm>
              <a:off x="5287742" y="3570607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5D1B79CF-3B45-4CAC-87A8-311975B2630E}"/>
                </a:ext>
              </a:extLst>
            </p:cNvPr>
            <p:cNvSpPr/>
            <p:nvPr/>
          </p:nvSpPr>
          <p:spPr>
            <a:xfrm>
              <a:off x="5282758" y="3613839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BCBA6832-0FC9-4248-9D83-F145344F88C0}"/>
                </a:ext>
              </a:extLst>
            </p:cNvPr>
            <p:cNvSpPr/>
            <p:nvPr/>
          </p:nvSpPr>
          <p:spPr>
            <a:xfrm>
              <a:off x="5259491" y="3418087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09C4734-77D4-4C16-BBBF-EEEB55B42C9E}"/>
                </a:ext>
              </a:extLst>
            </p:cNvPr>
            <p:cNvSpPr/>
            <p:nvPr/>
          </p:nvSpPr>
          <p:spPr>
            <a:xfrm>
              <a:off x="5503592" y="3595252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8A0D6706-3FF4-408B-8A4C-E0E218505471}"/>
                </a:ext>
              </a:extLst>
            </p:cNvPr>
            <p:cNvSpPr/>
            <p:nvPr/>
          </p:nvSpPr>
          <p:spPr>
            <a:xfrm>
              <a:off x="2585631" y="3610858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7190775E-53C2-4633-8E1A-0E8866FE6AB7}"/>
                </a:ext>
              </a:extLst>
            </p:cNvPr>
            <p:cNvCxnSpPr>
              <a:cxnSpLocks/>
              <a:stCxn id="415" idx="6"/>
              <a:endCxn id="367" idx="2"/>
            </p:cNvCxnSpPr>
            <p:nvPr/>
          </p:nvCxnSpPr>
          <p:spPr>
            <a:xfrm flipV="1">
              <a:off x="2622079" y="3486645"/>
              <a:ext cx="2629216" cy="142496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42643629-EA80-455E-AE78-D78AFB503C3E}"/>
                </a:ext>
              </a:extLst>
            </p:cNvPr>
            <p:cNvCxnSpPr>
              <a:stCxn id="367" idx="0"/>
              <a:endCxn id="407" idx="3"/>
            </p:cNvCxnSpPr>
            <p:nvPr/>
          </p:nvCxnSpPr>
          <p:spPr>
            <a:xfrm flipH="1" flipV="1">
              <a:off x="5264829" y="3449298"/>
              <a:ext cx="4690" cy="19065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A605A983-F1BC-4BF2-BF3F-1FA57EC34E47}"/>
                </a:ext>
              </a:extLst>
            </p:cNvPr>
            <p:cNvCxnSpPr>
              <a:stCxn id="367" idx="5"/>
              <a:endCxn id="414" idx="1"/>
            </p:cNvCxnSpPr>
            <p:nvPr/>
          </p:nvCxnSpPr>
          <p:spPr>
            <a:xfrm>
              <a:off x="5282405" y="3499573"/>
              <a:ext cx="226525" cy="101034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E931ED66-7557-458E-863A-F95FCBEEB57D}"/>
                </a:ext>
              </a:extLst>
            </p:cNvPr>
            <p:cNvCxnSpPr>
              <a:stCxn id="402" idx="1"/>
              <a:endCxn id="367" idx="5"/>
            </p:cNvCxnSpPr>
            <p:nvPr/>
          </p:nvCxnSpPr>
          <p:spPr>
            <a:xfrm flipH="1" flipV="1">
              <a:off x="5282405" y="3499573"/>
              <a:ext cx="77611" cy="98358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D07092E1-0265-4467-927B-7278C4C36265}"/>
                </a:ext>
              </a:extLst>
            </p:cNvPr>
            <p:cNvCxnSpPr>
              <a:stCxn id="406" idx="1"/>
              <a:endCxn id="367" idx="4"/>
            </p:cNvCxnSpPr>
            <p:nvPr/>
          </p:nvCxnSpPr>
          <p:spPr>
            <a:xfrm flipH="1" flipV="1">
              <a:off x="5269519" y="3504928"/>
              <a:ext cx="18577" cy="114267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8F0B14EE-A90A-45A5-B623-335B557EB0CB}"/>
                </a:ext>
              </a:extLst>
            </p:cNvPr>
            <p:cNvCxnSpPr>
              <a:stCxn id="404" idx="1"/>
              <a:endCxn id="367" idx="5"/>
            </p:cNvCxnSpPr>
            <p:nvPr/>
          </p:nvCxnSpPr>
          <p:spPr>
            <a:xfrm flipH="1" flipV="1">
              <a:off x="5282405" y="3499573"/>
              <a:ext cx="82767" cy="74168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D2F4E49C-DFC6-4539-8E65-BA898D0B0A7E}"/>
                </a:ext>
              </a:extLst>
            </p:cNvPr>
            <p:cNvCxnSpPr>
              <a:cxnSpLocks/>
              <a:stCxn id="405" idx="5"/>
              <a:endCxn id="367" idx="4"/>
            </p:cNvCxnSpPr>
            <p:nvPr/>
          </p:nvCxnSpPr>
          <p:spPr>
            <a:xfrm flipH="1" flipV="1">
              <a:off x="5269518" y="3504927"/>
              <a:ext cx="49334" cy="96890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FAC104B-D344-43D7-8DF6-DC673A41C888}"/>
                </a:ext>
              </a:extLst>
            </p:cNvPr>
            <p:cNvSpPr/>
            <p:nvPr/>
          </p:nvSpPr>
          <p:spPr>
            <a:xfrm>
              <a:off x="4869849" y="3719609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13C2BF0-CE14-4B2A-BC20-91A2616B824E}"/>
                </a:ext>
              </a:extLst>
            </p:cNvPr>
            <p:cNvCxnSpPr>
              <a:cxnSpLocks/>
              <a:stCxn id="367" idx="2"/>
              <a:endCxn id="210" idx="7"/>
            </p:cNvCxnSpPr>
            <p:nvPr/>
          </p:nvCxnSpPr>
          <p:spPr>
            <a:xfrm flipH="1">
              <a:off x="4900959" y="3486645"/>
              <a:ext cx="350335" cy="238319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B7A759A-891D-4763-BFCB-CDA47AC207CA}"/>
                </a:ext>
              </a:extLst>
            </p:cNvPr>
            <p:cNvCxnSpPr>
              <a:cxnSpLocks/>
              <a:stCxn id="367" idx="5"/>
              <a:endCxn id="214" idx="1"/>
            </p:cNvCxnSpPr>
            <p:nvPr/>
          </p:nvCxnSpPr>
          <p:spPr>
            <a:xfrm>
              <a:off x="5282404" y="3499572"/>
              <a:ext cx="256067" cy="328839"/>
            </a:xfrm>
            <a:prstGeom prst="line">
              <a:avLst/>
            </a:prstGeom>
            <a:grpFill/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2DFD9F4F-7E2E-48DE-9518-A46F7A977A6F}"/>
                </a:ext>
              </a:extLst>
            </p:cNvPr>
            <p:cNvSpPr/>
            <p:nvPr/>
          </p:nvSpPr>
          <p:spPr>
            <a:xfrm>
              <a:off x="5533133" y="3823056"/>
              <a:ext cx="36448" cy="365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D0A6268D-766B-40B8-B57C-2DE5AF4124D1}"/>
                </a:ext>
              </a:extLst>
            </p:cNvPr>
            <p:cNvSpPr/>
            <p:nvPr/>
          </p:nvSpPr>
          <p:spPr>
            <a:xfrm>
              <a:off x="5251294" y="3468362"/>
              <a:ext cx="36448" cy="3656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972" tIns="107972" rIns="107972" bIns="107972" rtlCol="0" anchor="t"/>
            <a:lstStyle/>
            <a:p>
              <a:pPr algn="ctr" defTabSz="1218804"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" name="Rechteck 15">
            <a:extLst>
              <a:ext uri="{FF2B5EF4-FFF2-40B4-BE49-F238E27FC236}">
                <a16:creationId xmlns:a16="http://schemas.microsoft.com/office/drawing/2014/main" id="{0298B54D-AEFA-4FF7-BD18-3375179CF379}"/>
              </a:ext>
            </a:extLst>
          </p:cNvPr>
          <p:cNvSpPr/>
          <p:nvPr/>
        </p:nvSpPr>
        <p:spPr>
          <a:xfrm>
            <a:off x="4775701" y="1945968"/>
            <a:ext cx="2375381" cy="348045"/>
          </a:xfrm>
          <a:prstGeom prst="parallelogram">
            <a:avLst/>
          </a:prstGeom>
          <a:solidFill>
            <a:srgbClr val="225076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9953" tIns="107972" rIns="107972" bIns="107972" rtlCol="0" anchor="ctr"/>
          <a:lstStyle/>
          <a:p>
            <a:pPr algn="ctr" defTabSz="1218804">
              <a:defRPr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Off-Highway</a:t>
            </a:r>
          </a:p>
        </p:txBody>
      </p:sp>
      <p:sp>
        <p:nvSpPr>
          <p:cNvPr id="217" name="Rechteck 15">
            <a:extLst>
              <a:ext uri="{FF2B5EF4-FFF2-40B4-BE49-F238E27FC236}">
                <a16:creationId xmlns:a16="http://schemas.microsoft.com/office/drawing/2014/main" id="{30A172AC-E413-48B3-BE82-307849B57648}"/>
              </a:ext>
            </a:extLst>
          </p:cNvPr>
          <p:cNvSpPr/>
          <p:nvPr/>
        </p:nvSpPr>
        <p:spPr>
          <a:xfrm>
            <a:off x="98222" y="1945968"/>
            <a:ext cx="2375381" cy="348045"/>
          </a:xfrm>
          <a:prstGeom prst="parallelogram">
            <a:avLst/>
          </a:prstGeom>
          <a:solidFill>
            <a:srgbClr val="225076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9953" tIns="107972" rIns="107972" bIns="107972" rtlCol="0" anchor="ctr"/>
          <a:lstStyle/>
          <a:p>
            <a:pPr algn="ctr" defTabSz="1218804">
              <a:defRPr/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Automotive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Rechteck 15">
            <a:extLst>
              <a:ext uri="{FF2B5EF4-FFF2-40B4-BE49-F238E27FC236}">
                <a16:creationId xmlns:a16="http://schemas.microsoft.com/office/drawing/2014/main" id="{B3B5580F-39E2-4D5E-837A-DFC9E6008A00}"/>
              </a:ext>
            </a:extLst>
          </p:cNvPr>
          <p:cNvSpPr/>
          <p:nvPr/>
        </p:nvSpPr>
        <p:spPr>
          <a:xfrm>
            <a:off x="2437305" y="1945968"/>
            <a:ext cx="2375381" cy="348045"/>
          </a:xfrm>
          <a:prstGeom prst="parallelogram">
            <a:avLst/>
          </a:prstGeom>
          <a:solidFill>
            <a:srgbClr val="225076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9953" tIns="107972" rIns="107972" bIns="107972" rtlCol="0" anchor="ctr"/>
          <a:lstStyle/>
          <a:p>
            <a:pPr algn="ctr" defTabSz="1218804">
              <a:defRPr/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Aerospace &amp; Space</a:t>
            </a:r>
          </a:p>
        </p:txBody>
      </p:sp>
      <p:sp>
        <p:nvSpPr>
          <p:cNvPr id="216" name="Rechteck 15">
            <a:extLst>
              <a:ext uri="{FF2B5EF4-FFF2-40B4-BE49-F238E27FC236}">
                <a16:creationId xmlns:a16="http://schemas.microsoft.com/office/drawing/2014/main" id="{C103C169-4A20-46D0-B98C-6F8B9BD1F826}"/>
              </a:ext>
            </a:extLst>
          </p:cNvPr>
          <p:cNvSpPr/>
          <p:nvPr/>
        </p:nvSpPr>
        <p:spPr>
          <a:xfrm>
            <a:off x="9452491" y="1945968"/>
            <a:ext cx="2375381" cy="348045"/>
          </a:xfrm>
          <a:prstGeom prst="parallelogram">
            <a:avLst/>
          </a:prstGeom>
          <a:solidFill>
            <a:srgbClr val="225076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9953" tIns="107972" rIns="107972" bIns="107972" rtlCol="0" anchor="ctr"/>
          <a:lstStyle/>
          <a:p>
            <a:pPr algn="ctr" defTabSz="1218804">
              <a:defRPr/>
            </a:pPr>
            <a:r>
              <a:rPr lang="de-AT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 &amp; Services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Rechteck 15">
            <a:extLst>
              <a:ext uri="{FF2B5EF4-FFF2-40B4-BE49-F238E27FC236}">
                <a16:creationId xmlns:a16="http://schemas.microsoft.com/office/drawing/2014/main" id="{C52F1C2D-B183-4C86-97BA-724B748B9E2D}"/>
              </a:ext>
            </a:extLst>
          </p:cNvPr>
          <p:cNvSpPr/>
          <p:nvPr/>
        </p:nvSpPr>
        <p:spPr>
          <a:xfrm>
            <a:off x="7114097" y="1945968"/>
            <a:ext cx="2375381" cy="348045"/>
          </a:xfrm>
          <a:prstGeom prst="parallelogram">
            <a:avLst/>
          </a:prstGeom>
          <a:solidFill>
            <a:srgbClr val="225076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9953" tIns="107972" rIns="107972" bIns="107972" rtlCol="0" anchor="ctr"/>
          <a:lstStyle/>
          <a:p>
            <a:pPr algn="ctr" defTabSz="1218804">
              <a:defRPr/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Industrial &amp; IoT</a:t>
            </a:r>
          </a:p>
        </p:txBody>
      </p:sp>
      <p:pic>
        <p:nvPicPr>
          <p:cNvPr id="752" name="Picture 751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244"/>
          <a:stretch/>
        </p:blipFill>
        <p:spPr>
          <a:xfrm>
            <a:off x="4526790" y="6169911"/>
            <a:ext cx="428683" cy="349655"/>
          </a:xfrm>
          <a:prstGeom prst="rect">
            <a:avLst/>
          </a:prstGeom>
        </p:spPr>
      </p:pic>
      <p:pic>
        <p:nvPicPr>
          <p:cNvPr id="754" name="Picture 753"/>
          <p:cNvPicPr>
            <a:picLocks noChangeAspect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664" y="6218892"/>
            <a:ext cx="625116" cy="253367"/>
          </a:xfrm>
          <a:prstGeom prst="rect">
            <a:avLst/>
          </a:prstGeom>
        </p:spPr>
      </p:pic>
      <p:pic>
        <p:nvPicPr>
          <p:cNvPr id="756" name="Picture 755"/>
          <p:cNvPicPr>
            <a:picLocks noChangeAspect="1"/>
          </p:cNvPicPr>
          <p:nvPr/>
        </p:nvPicPr>
        <p:blipFill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424" y="6231412"/>
            <a:ext cx="890538" cy="220895"/>
          </a:xfrm>
          <a:prstGeom prst="rect">
            <a:avLst/>
          </a:prstGeom>
        </p:spPr>
      </p:pic>
      <p:pic>
        <p:nvPicPr>
          <p:cNvPr id="758" name="Picture 757"/>
          <p:cNvPicPr>
            <a:picLocks noChangeAspect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147" y="5932052"/>
            <a:ext cx="666005" cy="126207"/>
          </a:xfrm>
          <a:prstGeom prst="rect">
            <a:avLst/>
          </a:prstGeom>
        </p:spPr>
      </p:pic>
      <p:pic>
        <p:nvPicPr>
          <p:cNvPr id="759" name="Picture 758"/>
          <p:cNvPicPr>
            <a:picLocks noChangeAspect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23" y="5878119"/>
            <a:ext cx="794725" cy="198681"/>
          </a:xfrm>
          <a:prstGeom prst="rect">
            <a:avLst/>
          </a:prstGeom>
        </p:spPr>
      </p:pic>
      <p:pic>
        <p:nvPicPr>
          <p:cNvPr id="760" name="Picture 759"/>
          <p:cNvPicPr>
            <a:picLocks noChangeAspect="1"/>
          </p:cNvPicPr>
          <p:nvPr/>
        </p:nvPicPr>
        <p:blipFill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866" y="6244934"/>
            <a:ext cx="642035" cy="128696"/>
          </a:xfrm>
          <a:prstGeom prst="rect">
            <a:avLst/>
          </a:prstGeom>
        </p:spPr>
      </p:pic>
      <p:pic>
        <p:nvPicPr>
          <p:cNvPr id="762" name="Picture 761"/>
          <p:cNvPicPr>
            <a:picLocks noChangeAspect="1"/>
          </p:cNvPicPr>
          <p:nvPr/>
        </p:nvPicPr>
        <p:blipFill>
          <a:blip r:embed="rId25" cstate="screen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481" y="6125273"/>
            <a:ext cx="678804" cy="307652"/>
          </a:xfrm>
          <a:prstGeom prst="rect">
            <a:avLst/>
          </a:prstGeom>
        </p:spPr>
      </p:pic>
      <p:pic>
        <p:nvPicPr>
          <p:cNvPr id="766" name="Picture 765"/>
          <p:cNvPicPr>
            <a:picLocks noChangeAspect="1"/>
          </p:cNvPicPr>
          <p:nvPr/>
        </p:nvPicPr>
        <p:blipFill>
          <a:blip r:embed="rId27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603" y="6200268"/>
            <a:ext cx="578925" cy="269908"/>
          </a:xfrm>
          <a:prstGeom prst="rect">
            <a:avLst/>
          </a:prstGeom>
        </p:spPr>
      </p:pic>
      <p:pic>
        <p:nvPicPr>
          <p:cNvPr id="767" name="Picture 766"/>
          <p:cNvPicPr>
            <a:picLocks noChangeAspect="1"/>
          </p:cNvPicPr>
          <p:nvPr/>
        </p:nvPicPr>
        <p:blipFill>
          <a:blip r:embed="rId29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69" y="6133179"/>
            <a:ext cx="602395" cy="382558"/>
          </a:xfrm>
          <a:prstGeom prst="rect">
            <a:avLst/>
          </a:prstGeom>
        </p:spPr>
      </p:pic>
      <p:pic>
        <p:nvPicPr>
          <p:cNvPr id="773" name="Picture 772"/>
          <p:cNvPicPr>
            <a:picLocks noChangeAspect="1"/>
          </p:cNvPicPr>
          <p:nvPr/>
        </p:nvPicPr>
        <p:blipFill>
          <a:blip r:embed="rId31" cstate="screen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24" y="5932035"/>
            <a:ext cx="775705" cy="117130"/>
          </a:xfrm>
          <a:prstGeom prst="rect">
            <a:avLst/>
          </a:prstGeom>
        </p:spPr>
      </p:pic>
      <p:pic>
        <p:nvPicPr>
          <p:cNvPr id="774" name="Picture 773"/>
          <p:cNvPicPr>
            <a:picLocks noChangeAspect="1"/>
          </p:cNvPicPr>
          <p:nvPr/>
        </p:nvPicPr>
        <p:blipFill>
          <a:blip r:embed="rId33" cstate="screen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78" y="5544144"/>
            <a:ext cx="788980" cy="247523"/>
          </a:xfrm>
          <a:prstGeom prst="rect">
            <a:avLst/>
          </a:prstGeom>
        </p:spPr>
      </p:pic>
      <p:pic>
        <p:nvPicPr>
          <p:cNvPr id="708" name="Picture 707"/>
          <p:cNvPicPr>
            <a:picLocks noChangeAspect="1"/>
          </p:cNvPicPr>
          <p:nvPr/>
        </p:nvPicPr>
        <p:blipFill rotWithShape="1">
          <a:blip r:embed="rId3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34" y="4715471"/>
            <a:ext cx="755214" cy="136673"/>
          </a:xfrm>
          <a:prstGeom prst="rect">
            <a:avLst/>
          </a:prstGeom>
        </p:spPr>
      </p:pic>
      <p:pic>
        <p:nvPicPr>
          <p:cNvPr id="709" name="Picture 708"/>
          <p:cNvPicPr>
            <a:picLocks noChangeAspect="1"/>
          </p:cNvPicPr>
          <p:nvPr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94" y="4946418"/>
            <a:ext cx="467976" cy="310308"/>
          </a:xfrm>
          <a:prstGeom prst="rect">
            <a:avLst/>
          </a:prstGeom>
        </p:spPr>
      </p:pic>
      <p:pic>
        <p:nvPicPr>
          <p:cNvPr id="710" name="Picture 709"/>
          <p:cNvPicPr>
            <a:picLocks noChangeAspect="1"/>
          </p:cNvPicPr>
          <p:nvPr/>
        </p:nvPicPr>
        <p:blipFill rotWithShape="1">
          <a:blip r:embed="rId3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127" y="4726595"/>
            <a:ext cx="495904" cy="150975"/>
          </a:xfrm>
          <a:prstGeom prst="rect">
            <a:avLst/>
          </a:prstGeom>
        </p:spPr>
      </p:pic>
      <p:pic>
        <p:nvPicPr>
          <p:cNvPr id="711" name="Picture 710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845" y="5012535"/>
            <a:ext cx="376147" cy="188074"/>
          </a:xfrm>
          <a:prstGeom prst="rect">
            <a:avLst/>
          </a:prstGeom>
        </p:spPr>
      </p:pic>
      <p:pic>
        <p:nvPicPr>
          <p:cNvPr id="712" name="Picture 711"/>
          <p:cNvPicPr>
            <a:picLocks noChangeAspect="1"/>
          </p:cNvPicPr>
          <p:nvPr/>
        </p:nvPicPr>
        <p:blipFill>
          <a:blip r:embed="rId41" cstate="screen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726" y="4623511"/>
            <a:ext cx="554624" cy="320572"/>
          </a:xfrm>
          <a:prstGeom prst="rect">
            <a:avLst/>
          </a:prstGeom>
        </p:spPr>
      </p:pic>
      <p:pic>
        <p:nvPicPr>
          <p:cNvPr id="713" name="Picture 712"/>
          <p:cNvPicPr>
            <a:picLocks noChangeAspect="1"/>
          </p:cNvPicPr>
          <p:nvPr/>
        </p:nvPicPr>
        <p:blipFill rotWithShape="1">
          <a:blip r:embed="rId43" cstate="screen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9297" y="4993708"/>
            <a:ext cx="715337" cy="178834"/>
          </a:xfrm>
          <a:prstGeom prst="rect">
            <a:avLst/>
          </a:prstGeom>
        </p:spPr>
      </p:pic>
      <p:pic>
        <p:nvPicPr>
          <p:cNvPr id="715" name="Picture 714"/>
          <p:cNvPicPr>
            <a:picLocks noChangeAspect="1"/>
          </p:cNvPicPr>
          <p:nvPr/>
        </p:nvPicPr>
        <p:blipFill>
          <a:blip r:embed="rId4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141" y="5310300"/>
            <a:ext cx="710849" cy="159167"/>
          </a:xfrm>
          <a:prstGeom prst="rect">
            <a:avLst/>
          </a:prstGeom>
        </p:spPr>
      </p:pic>
      <p:pic>
        <p:nvPicPr>
          <p:cNvPr id="716" name="Picture 715"/>
          <p:cNvPicPr>
            <a:picLocks noChangeAspect="1"/>
          </p:cNvPicPr>
          <p:nvPr/>
        </p:nvPicPr>
        <p:blipFill>
          <a:blip r:embed="rId4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627" y="5311046"/>
            <a:ext cx="670341" cy="202107"/>
          </a:xfrm>
          <a:prstGeom prst="rect">
            <a:avLst/>
          </a:prstGeom>
        </p:spPr>
      </p:pic>
      <p:pic>
        <p:nvPicPr>
          <p:cNvPr id="718" name="Picture 717"/>
          <p:cNvPicPr>
            <a:picLocks noChangeAspect="1"/>
          </p:cNvPicPr>
          <p:nvPr/>
        </p:nvPicPr>
        <p:blipFill>
          <a:blip r:embed="rId4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334" y="4623082"/>
            <a:ext cx="267429" cy="267429"/>
          </a:xfrm>
          <a:prstGeom prst="rect">
            <a:avLst/>
          </a:prstGeom>
        </p:spPr>
      </p:pic>
      <p:pic>
        <p:nvPicPr>
          <p:cNvPr id="719" name="Picture 718"/>
          <p:cNvPicPr>
            <a:picLocks noChangeAspect="1"/>
          </p:cNvPicPr>
          <p:nvPr/>
        </p:nvPicPr>
        <p:blipFill>
          <a:blip r:embed="rId48" cstate="screen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58" y="4955246"/>
            <a:ext cx="479565" cy="254020"/>
          </a:xfrm>
          <a:prstGeom prst="rect">
            <a:avLst/>
          </a:prstGeom>
        </p:spPr>
      </p:pic>
      <p:pic>
        <p:nvPicPr>
          <p:cNvPr id="720" name="Picture 719"/>
          <p:cNvPicPr>
            <a:picLocks noChangeAspect="1"/>
          </p:cNvPicPr>
          <p:nvPr/>
        </p:nvPicPr>
        <p:blipFill>
          <a:blip r:embed="rId50" cstate="screen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896" y="4586497"/>
            <a:ext cx="930353" cy="348474"/>
          </a:xfrm>
          <a:prstGeom prst="rect">
            <a:avLst/>
          </a:prstGeom>
        </p:spPr>
      </p:pic>
      <p:pic>
        <p:nvPicPr>
          <p:cNvPr id="721" name="Picture 720"/>
          <p:cNvPicPr>
            <a:picLocks noChangeAspect="1"/>
          </p:cNvPicPr>
          <p:nvPr/>
        </p:nvPicPr>
        <p:blipFill>
          <a:blip r:embed="rId5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633" y="4969258"/>
            <a:ext cx="965399" cy="206870"/>
          </a:xfrm>
          <a:prstGeom prst="rect">
            <a:avLst/>
          </a:prstGeom>
        </p:spPr>
      </p:pic>
      <p:pic>
        <p:nvPicPr>
          <p:cNvPr id="722" name="Picture 721"/>
          <p:cNvPicPr>
            <a:picLocks noChangeAspect="1"/>
          </p:cNvPicPr>
          <p:nvPr/>
        </p:nvPicPr>
        <p:blipFill rotWithShape="1">
          <a:blip r:embed="rId53" cstate="screen">
            <a:clrChange>
              <a:clrFrom>
                <a:srgbClr val="3266BC"/>
              </a:clrFrom>
              <a:clrTo>
                <a:srgbClr val="3266BC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8141" y="4560472"/>
            <a:ext cx="393117" cy="385095"/>
          </a:xfrm>
          <a:prstGeom prst="rect">
            <a:avLst/>
          </a:prstGeom>
        </p:spPr>
      </p:pic>
      <p:pic>
        <p:nvPicPr>
          <p:cNvPr id="725" name="Picture 724"/>
          <p:cNvPicPr>
            <a:picLocks noChangeAspect="1"/>
          </p:cNvPicPr>
          <p:nvPr/>
        </p:nvPicPr>
        <p:blipFill>
          <a:blip r:embed="rId5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871" y="4993708"/>
            <a:ext cx="866784" cy="195222"/>
          </a:xfrm>
          <a:prstGeom prst="rect">
            <a:avLst/>
          </a:prstGeom>
        </p:spPr>
      </p:pic>
      <p:pic>
        <p:nvPicPr>
          <p:cNvPr id="726" name="Picture 725"/>
          <p:cNvPicPr>
            <a:picLocks noChangeAspect="1"/>
          </p:cNvPicPr>
          <p:nvPr/>
        </p:nvPicPr>
        <p:blipFill>
          <a:blip r:embed="rId56" cstate="screen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2454" y="4678230"/>
            <a:ext cx="680700" cy="159964"/>
          </a:xfrm>
          <a:prstGeom prst="rect">
            <a:avLst/>
          </a:prstGeom>
        </p:spPr>
      </p:pic>
      <p:pic>
        <p:nvPicPr>
          <p:cNvPr id="727" name="Picture 726"/>
          <p:cNvPicPr>
            <a:picLocks noChangeAspect="1"/>
          </p:cNvPicPr>
          <p:nvPr/>
        </p:nvPicPr>
        <p:blipFill>
          <a:blip r:embed="rId58" cstate="screen">
            <a:clrChange>
              <a:clrFrom>
                <a:srgbClr val="E0E9ED"/>
              </a:clrFrom>
              <a:clrTo>
                <a:srgbClr val="E0E9ED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781" y="4874885"/>
            <a:ext cx="368211" cy="367719"/>
          </a:xfrm>
          <a:prstGeom prst="rect">
            <a:avLst/>
          </a:prstGeom>
        </p:spPr>
      </p:pic>
      <p:pic>
        <p:nvPicPr>
          <p:cNvPr id="734" name="Picture 733"/>
          <p:cNvPicPr>
            <a:picLocks noChangeAspect="1"/>
          </p:cNvPicPr>
          <p:nvPr/>
        </p:nvPicPr>
        <p:blipFill rotWithShape="1">
          <a:blip r:embed="rId59" cstate="screen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845" r="-1332"/>
          <a:stretch/>
        </p:blipFill>
        <p:spPr>
          <a:xfrm>
            <a:off x="6912019" y="5269002"/>
            <a:ext cx="817211" cy="213467"/>
          </a:xfrm>
          <a:prstGeom prst="rect">
            <a:avLst/>
          </a:prstGeom>
        </p:spPr>
      </p:pic>
      <p:pic>
        <p:nvPicPr>
          <p:cNvPr id="742" name="Picture 741"/>
          <p:cNvPicPr>
            <a:picLocks noChangeAspect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999" y="5234535"/>
            <a:ext cx="643344" cy="281465"/>
          </a:xfrm>
          <a:prstGeom prst="rect">
            <a:avLst/>
          </a:prstGeom>
        </p:spPr>
      </p:pic>
      <p:pic>
        <p:nvPicPr>
          <p:cNvPr id="743" name="Picture 742"/>
          <p:cNvPicPr>
            <a:picLocks noChangeAspect="1"/>
          </p:cNvPicPr>
          <p:nvPr/>
        </p:nvPicPr>
        <p:blipFill rotWithShape="1">
          <a:blip r:embed="rId62" cstate="screen"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9320" y="5596814"/>
            <a:ext cx="728592" cy="180158"/>
          </a:xfrm>
          <a:prstGeom prst="rect">
            <a:avLst/>
          </a:prstGeom>
        </p:spPr>
      </p:pic>
      <p:pic>
        <p:nvPicPr>
          <p:cNvPr id="744" name="Picture 743"/>
          <p:cNvPicPr>
            <a:picLocks noChangeAspect="1"/>
          </p:cNvPicPr>
          <p:nvPr/>
        </p:nvPicPr>
        <p:blipFill>
          <a:blip r:embed="rId64" cstate="screen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607" y="5644727"/>
            <a:ext cx="720009" cy="121750"/>
          </a:xfrm>
          <a:prstGeom prst="rect">
            <a:avLst/>
          </a:prstGeom>
        </p:spPr>
      </p:pic>
      <p:pic>
        <p:nvPicPr>
          <p:cNvPr id="745" name="Picture 744"/>
          <p:cNvPicPr>
            <a:picLocks noChangeAspect="1"/>
          </p:cNvPicPr>
          <p:nvPr/>
        </p:nvPicPr>
        <p:blipFill>
          <a:blip r:embed="rId66" cstate="screen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649" y="5602868"/>
            <a:ext cx="689130" cy="97168"/>
          </a:xfrm>
          <a:prstGeom prst="rect">
            <a:avLst/>
          </a:prstGeom>
        </p:spPr>
      </p:pic>
      <p:pic>
        <p:nvPicPr>
          <p:cNvPr id="746" name="Picture 745"/>
          <p:cNvPicPr>
            <a:picLocks noChangeAspect="1"/>
          </p:cNvPicPr>
          <p:nvPr/>
        </p:nvPicPr>
        <p:blipFill>
          <a:blip r:embed="rId68" cstate="screen">
            <a:extLst>
              <a:ext uri="{BEBA8EAE-BF5A-486C-A8C5-ECC9F3942E4B}">
                <a14:imgProps xmlns:a14="http://schemas.microsoft.com/office/drawing/2010/main">
                  <a14:imgLayer r:embed="rId6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458" y="5608841"/>
            <a:ext cx="645179" cy="132906"/>
          </a:xfrm>
          <a:prstGeom prst="rect">
            <a:avLst/>
          </a:prstGeom>
        </p:spPr>
      </p:pic>
      <p:pic>
        <p:nvPicPr>
          <p:cNvPr id="747" name="Picture 746"/>
          <p:cNvPicPr>
            <a:picLocks noChangeAspect="1"/>
          </p:cNvPicPr>
          <p:nvPr/>
        </p:nvPicPr>
        <p:blipFill>
          <a:blip r:embed="rId70" cstate="screen">
            <a:extLst>
              <a:ext uri="{BEBA8EAE-BF5A-486C-A8C5-ECC9F3942E4B}">
                <a14:imgProps xmlns:a14="http://schemas.microsoft.com/office/drawing/2010/main">
                  <a14:imgLayer r:embed="rId7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081" y="5608457"/>
            <a:ext cx="719904" cy="161619"/>
          </a:xfrm>
          <a:prstGeom prst="rect">
            <a:avLst/>
          </a:prstGeom>
        </p:spPr>
      </p:pic>
      <p:pic>
        <p:nvPicPr>
          <p:cNvPr id="748" name="Picture 747"/>
          <p:cNvPicPr>
            <a:picLocks noChangeAspect="1"/>
          </p:cNvPicPr>
          <p:nvPr/>
        </p:nvPicPr>
        <p:blipFill>
          <a:blip r:embed="rId72" cstate="screen">
            <a:extLst>
              <a:ext uri="{BEBA8EAE-BF5A-486C-A8C5-ECC9F3942E4B}">
                <a14:imgProps xmlns:a14="http://schemas.microsoft.com/office/drawing/2010/main">
                  <a14:imgLayer r:embed="rId7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743" y="5987156"/>
            <a:ext cx="597617" cy="125500"/>
          </a:xfrm>
          <a:prstGeom prst="rect">
            <a:avLst/>
          </a:prstGeom>
        </p:spPr>
      </p:pic>
      <p:pic>
        <p:nvPicPr>
          <p:cNvPr id="749" name="Picture 748"/>
          <p:cNvPicPr>
            <a:picLocks noChangeAspect="1"/>
          </p:cNvPicPr>
          <p:nvPr/>
        </p:nvPicPr>
        <p:blipFill>
          <a:blip r:embed="rId74" cstate="screen">
            <a:extLst>
              <a:ext uri="{BEBA8EAE-BF5A-486C-A8C5-ECC9F3942E4B}">
                <a14:imgProps xmlns:a14="http://schemas.microsoft.com/office/drawing/2010/main">
                  <a14:imgLayer r:embed="rId7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963" y="5504343"/>
            <a:ext cx="655850" cy="292489"/>
          </a:xfrm>
          <a:prstGeom prst="rect">
            <a:avLst/>
          </a:prstGeom>
        </p:spPr>
      </p:pic>
      <p:pic>
        <p:nvPicPr>
          <p:cNvPr id="750" name="Picture 749"/>
          <p:cNvPicPr>
            <a:picLocks noChangeAspect="1"/>
          </p:cNvPicPr>
          <p:nvPr/>
        </p:nvPicPr>
        <p:blipFill>
          <a:blip r:embed="rId76" cstate="screen">
            <a:extLst>
              <a:ext uri="{BEBA8EAE-BF5A-486C-A8C5-ECC9F3942E4B}">
                <a14:imgProps xmlns:a14="http://schemas.microsoft.com/office/drawing/2010/main">
                  <a14:imgLayer r:embed="rId7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173" y="5314573"/>
            <a:ext cx="670978" cy="119770"/>
          </a:xfrm>
          <a:prstGeom prst="rect">
            <a:avLst/>
          </a:prstGeom>
        </p:spPr>
      </p:pic>
      <p:pic>
        <p:nvPicPr>
          <p:cNvPr id="753" name="Picture 752"/>
          <p:cNvPicPr>
            <a:picLocks noChangeAspect="1"/>
          </p:cNvPicPr>
          <p:nvPr/>
        </p:nvPicPr>
        <p:blipFill>
          <a:blip r:embed="rId78" cstate="screen">
            <a:extLst>
              <a:ext uri="{BEBA8EAE-BF5A-486C-A8C5-ECC9F3942E4B}">
                <a14:imgProps xmlns:a14="http://schemas.microsoft.com/office/drawing/2010/main">
                  <a14:imgLayer r:embed="rId7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043" y="5914966"/>
            <a:ext cx="467725" cy="147711"/>
          </a:xfrm>
          <a:prstGeom prst="rect">
            <a:avLst/>
          </a:prstGeom>
        </p:spPr>
      </p:pic>
      <p:pic>
        <p:nvPicPr>
          <p:cNvPr id="764" name="Picture 763"/>
          <p:cNvPicPr>
            <a:picLocks noChangeAspect="1"/>
          </p:cNvPicPr>
          <p:nvPr/>
        </p:nvPicPr>
        <p:blipFill>
          <a:blip r:embed="rId80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8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007" y="5948820"/>
            <a:ext cx="749279" cy="125988"/>
          </a:xfrm>
          <a:prstGeom prst="rect">
            <a:avLst/>
          </a:prstGeom>
        </p:spPr>
      </p:pic>
      <p:pic>
        <p:nvPicPr>
          <p:cNvPr id="765" name="Picture 764"/>
          <p:cNvPicPr>
            <a:picLocks noChangeAspect="1"/>
          </p:cNvPicPr>
          <p:nvPr/>
        </p:nvPicPr>
        <p:blipFill>
          <a:blip r:embed="rId82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8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29" y="5329192"/>
            <a:ext cx="714118" cy="126399"/>
          </a:xfrm>
          <a:prstGeom prst="rect">
            <a:avLst/>
          </a:prstGeom>
        </p:spPr>
      </p:pic>
      <p:pic>
        <p:nvPicPr>
          <p:cNvPr id="769" name="Picture 768"/>
          <p:cNvPicPr>
            <a:picLocks noChangeAspect="1"/>
          </p:cNvPicPr>
          <p:nvPr/>
        </p:nvPicPr>
        <p:blipFill>
          <a:blip r:embed="rId84" cstate="screen">
            <a:extLst>
              <a:ext uri="{BEBA8EAE-BF5A-486C-A8C5-ECC9F3942E4B}">
                <a14:imgProps xmlns:a14="http://schemas.microsoft.com/office/drawing/2010/main">
                  <a14:imgLayer r:embed="rId8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76" y="5333291"/>
            <a:ext cx="687068" cy="106839"/>
          </a:xfrm>
          <a:prstGeom prst="rect">
            <a:avLst/>
          </a:prstGeom>
        </p:spPr>
      </p:pic>
      <p:pic>
        <p:nvPicPr>
          <p:cNvPr id="771" name="Picture 770"/>
          <p:cNvPicPr>
            <a:picLocks noChangeAspect="1"/>
          </p:cNvPicPr>
          <p:nvPr/>
        </p:nvPicPr>
        <p:blipFill>
          <a:blip r:embed="rId86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8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573" y="4871350"/>
            <a:ext cx="581560" cy="400370"/>
          </a:xfrm>
          <a:prstGeom prst="rect">
            <a:avLst/>
          </a:prstGeom>
        </p:spPr>
      </p:pic>
      <p:pic>
        <p:nvPicPr>
          <p:cNvPr id="772" name="Picture 771"/>
          <p:cNvPicPr>
            <a:picLocks noChangeAspect="1"/>
          </p:cNvPicPr>
          <p:nvPr/>
        </p:nvPicPr>
        <p:blipFill>
          <a:blip r:embed="rId88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8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799" y="5904069"/>
            <a:ext cx="607926" cy="178636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 rotWithShape="1">
          <a:blip r:embed="rId9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0640" y="4931876"/>
            <a:ext cx="356953" cy="41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1" cstate="screen">
            <a:extLst>
              <a:ext uri="{BEBA8EAE-BF5A-486C-A8C5-ECC9F3942E4B}">
                <a14:imgProps xmlns:a14="http://schemas.microsoft.com/office/drawing/2010/main">
                  <a14:imgLayer r:embed="rId9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805" y="5956726"/>
            <a:ext cx="709835" cy="656598"/>
          </a:xfrm>
          <a:prstGeom prst="rect">
            <a:avLst/>
          </a:prstGeom>
        </p:spPr>
      </p:pic>
      <p:pic>
        <p:nvPicPr>
          <p:cNvPr id="789" name="Picture 788"/>
          <p:cNvPicPr>
            <a:picLocks noChangeAspect="1"/>
          </p:cNvPicPr>
          <p:nvPr/>
        </p:nvPicPr>
        <p:blipFill>
          <a:blip r:embed="rId9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419" y="5327572"/>
            <a:ext cx="630000" cy="250425"/>
          </a:xfrm>
          <a:prstGeom prst="rect">
            <a:avLst/>
          </a:prstGeom>
        </p:spPr>
      </p:pic>
      <p:pic>
        <p:nvPicPr>
          <p:cNvPr id="439" name="Picture 438"/>
          <p:cNvPicPr>
            <a:picLocks noChangeAspect="1"/>
          </p:cNvPicPr>
          <p:nvPr/>
        </p:nvPicPr>
        <p:blipFill rotWithShape="1">
          <a:blip r:embed="rId94" cstate="screen">
            <a:extLst>
              <a:ext uri="{BEBA8EAE-BF5A-486C-A8C5-ECC9F3942E4B}">
                <a14:imgProps xmlns:a14="http://schemas.microsoft.com/office/drawing/2010/main">
                  <a14:imgLayer r:embed="rId9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634" y="4689856"/>
            <a:ext cx="909349" cy="164702"/>
          </a:xfrm>
          <a:prstGeom prst="rect">
            <a:avLst/>
          </a:prstGeom>
        </p:spPr>
      </p:pic>
      <p:pic>
        <p:nvPicPr>
          <p:cNvPr id="433" name="Picture 1" descr="Bildergebnis fÃ¼r collins aerospace">
            <a:extLst>
              <a:ext uri="{FF2B5EF4-FFF2-40B4-BE49-F238E27FC236}">
                <a16:creationId xmlns:a16="http://schemas.microsoft.com/office/drawing/2014/main" id="{D602A453-74D6-450E-95B9-751EABE9AB3E}"/>
              </a:ext>
            </a:extLst>
          </p:cNvPr>
          <p:cNvPicPr/>
          <p:nvPr/>
        </p:nvPicPr>
        <p:blipFill>
          <a:blip r:embed="rId96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5997" y="5937612"/>
            <a:ext cx="1115404" cy="20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CADA631-0F45-43B7-B836-2092805CAFF2}"/>
              </a:ext>
            </a:extLst>
          </p:cNvPr>
          <p:cNvPicPr>
            <a:picLocks noChangeAspect="1"/>
          </p:cNvPicPr>
          <p:nvPr/>
        </p:nvPicPr>
        <p:blipFill>
          <a:blip r:embed="rId9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32" y="6049752"/>
            <a:ext cx="977743" cy="5866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7D24FBC-1295-486E-BDF5-FD8B637D9DEC}"/>
              </a:ext>
            </a:extLst>
          </p:cNvPr>
          <p:cNvPicPr>
            <a:picLocks noChangeAspect="1"/>
          </p:cNvPicPr>
          <p:nvPr/>
        </p:nvPicPr>
        <p:blipFill>
          <a:blip r:embed="rId9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420" y="5687361"/>
            <a:ext cx="701010" cy="52685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7F2855-1592-414E-92B4-10693738FCCF}"/>
              </a:ext>
            </a:extLst>
          </p:cNvPr>
          <p:cNvPicPr>
            <a:picLocks noChangeAspect="1"/>
          </p:cNvPicPr>
          <p:nvPr/>
        </p:nvPicPr>
        <p:blipFill>
          <a:blip r:embed="rId9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8219805" y="5293141"/>
            <a:ext cx="994706" cy="185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68103-446E-4993-A348-1CE3DB35677B}"/>
              </a:ext>
            </a:extLst>
          </p:cNvPr>
          <p:cNvPicPr>
            <a:picLocks noChangeAspect="1"/>
          </p:cNvPicPr>
          <p:nvPr/>
        </p:nvPicPr>
        <p:blipFill>
          <a:blip r:embed="rId101" cstate="screen">
            <a:extLst>
              <a:ext uri="{BEBA8EAE-BF5A-486C-A8C5-ECC9F3942E4B}">
                <a14:imgProps xmlns:a14="http://schemas.microsoft.com/office/drawing/2010/main">
                  <a14:imgLayer r:embed="rId102">
                    <a14:imgEffect>
                      <a14:backgroundRemoval t="7500" b="90000" l="4835" r="97363">
                        <a14:foregroundMark x1="79341" y1="57500" x2="79341" y2="57500"/>
                        <a14:foregroundMark x1="70110" y1="48333" x2="70110" y2="48333"/>
                        <a14:foregroundMark x1="80000" y1="7500" x2="80000" y2="7500"/>
                        <a14:foregroundMark x1="90769" y1="30833" x2="90769" y2="30833"/>
                        <a14:foregroundMark x1="49890" y1="32500" x2="49890" y2="32500"/>
                        <a14:foregroundMark x1="36703" y1="43333" x2="36703" y2="43333"/>
                        <a14:foregroundMark x1="18901" y1="39167" x2="18901" y2="39167"/>
                        <a14:foregroundMark x1="5275" y1="34167" x2="5275" y2="34167"/>
                        <a14:foregroundMark x1="95824" y1="39167" x2="95824" y2="39167"/>
                        <a14:foregroundMark x1="95165" y1="55000" x2="95165" y2="55000"/>
                        <a14:foregroundMark x1="94286" y1="68333" x2="94286" y2="68333"/>
                        <a14:foregroundMark x1="94066" y1="75000" x2="94066" y2="75000"/>
                        <a14:foregroundMark x1="93407" y1="85000" x2="93407" y2="85000"/>
                        <a14:foregroundMark x1="96484" y1="34167" x2="96484" y2="34167"/>
                        <a14:foregroundMark x1="96484" y1="28333" x2="96484" y2="28333"/>
                        <a14:foregroundMark x1="97363" y1="19167" x2="97363" y2="19167"/>
                        <a14:foregroundMark x1="97363" y1="14167" x2="97363" y2="14167"/>
                        <a14:foregroundMark x1="4835" y1="39167" x2="4835" y2="39167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94" y="5599388"/>
            <a:ext cx="603454" cy="1591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1210A-27D9-49E8-8CB2-7BFD7F68C95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218804">
              <a:defRPr/>
            </a:pPr>
            <a:fld id="{0D46BA1D-85D8-4A66-B78C-46ED6382B9BC}" type="slidenum">
              <a:rPr lang="en-US">
                <a:solidFill>
                  <a:srgbClr val="00294E"/>
                </a:solidFill>
              </a:rPr>
              <a:pPr defTabSz="1218804">
                <a:defRPr/>
              </a:pPr>
              <a:t>4</a:t>
            </a:fld>
            <a:endParaRPr lang="en-US" dirty="0">
              <a:solidFill>
                <a:srgbClr val="00294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AF999-6216-444D-8F68-673D8A56D2A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1218804">
              <a:defRPr/>
            </a:pPr>
            <a:fld id="{ED43CB66-2027-49E9-A915-4B9A3FB0EE34}" type="datetime4">
              <a:rPr lang="en-US">
                <a:solidFill>
                  <a:srgbClr val="00294E"/>
                </a:solidFill>
              </a:rPr>
              <a:pPr defTabSz="1218804">
                <a:defRPr/>
              </a:pPr>
              <a:t>June 1, 2022</a:t>
            </a:fld>
            <a:endParaRPr lang="en-US" dirty="0">
              <a:solidFill>
                <a:srgbClr val="00294E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16F99B2-7304-47BC-99FE-EF2CB6808B3C}"/>
              </a:ext>
            </a:extLst>
          </p:cNvPr>
          <p:cNvPicPr>
            <a:picLocks noChangeAspect="1"/>
          </p:cNvPicPr>
          <p:nvPr/>
        </p:nvPicPr>
        <p:blipFill>
          <a:blip r:embed="rId10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9843722" y="4678230"/>
            <a:ext cx="824735" cy="410235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F97F93A2-20C8-48D3-88E9-5E1137213EB6}"/>
              </a:ext>
            </a:extLst>
          </p:cNvPr>
          <p:cNvPicPr>
            <a:picLocks noChangeAspect="1"/>
          </p:cNvPicPr>
          <p:nvPr/>
        </p:nvPicPr>
        <p:blipFill rotWithShape="1">
          <a:blip r:embed="rId105" cstate="screen">
            <a:extLst>
              <a:ext uri="{BEBA8EAE-BF5A-486C-A8C5-ECC9F3942E4B}">
                <a14:imgProps xmlns:a14="http://schemas.microsoft.com/office/drawing/2010/main">
                  <a14:imgLayer r:embed="rId10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815" y="261176"/>
            <a:ext cx="1578445" cy="384831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11" name="Freihandform: Form 1">
            <a:extLst>
              <a:ext uri="{FF2B5EF4-FFF2-40B4-BE49-F238E27FC236}">
                <a16:creationId xmlns:a16="http://schemas.microsoft.com/office/drawing/2014/main" id="{8F726B5F-E6E5-4297-B4D1-0AF110FDF9AA}"/>
              </a:ext>
            </a:extLst>
          </p:cNvPr>
          <p:cNvSpPr/>
          <p:nvPr/>
        </p:nvSpPr>
        <p:spPr>
          <a:xfrm>
            <a:off x="0" y="-23074"/>
            <a:ext cx="15668980" cy="6861852"/>
          </a:xfrm>
          <a:custGeom>
            <a:avLst/>
            <a:gdLst>
              <a:gd name="connsiteX0" fmla="*/ 0 w 7936413"/>
              <a:gd name="connsiteY0" fmla="*/ 0 h 6863639"/>
              <a:gd name="connsiteX1" fmla="*/ 7936413 w 7936413"/>
              <a:gd name="connsiteY1" fmla="*/ 0 h 6863639"/>
              <a:gd name="connsiteX2" fmla="*/ 6199166 w 7936413"/>
              <a:gd name="connsiteY2" fmla="*/ 6863639 h 6863639"/>
              <a:gd name="connsiteX3" fmla="*/ 0 w 7936413"/>
              <a:gd name="connsiteY3" fmla="*/ 6863639 h 68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6413" h="6863639">
                <a:moveTo>
                  <a:pt x="0" y="0"/>
                </a:moveTo>
                <a:lnTo>
                  <a:pt x="7936413" y="0"/>
                </a:lnTo>
                <a:lnTo>
                  <a:pt x="6199166" y="6863639"/>
                </a:lnTo>
                <a:lnTo>
                  <a:pt x="0" y="6863639"/>
                </a:lnTo>
                <a:close/>
              </a:path>
            </a:pathLst>
          </a:custGeom>
          <a:solidFill>
            <a:srgbClr val="00294E">
              <a:alpha val="10000"/>
            </a:srgbClr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218804">
              <a:defRPr/>
            </a:pPr>
            <a:endParaRPr lang="de-AT" sz="2399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87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602AA68-EF1B-4679-B030-A67B3C75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TTEthernet Products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B1DDDD3-FE0D-443B-93B3-D571ED5E91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759" y="4724806"/>
            <a:ext cx="2189761" cy="167057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761A887-5317-4DFC-B435-5FCF28DDDAEB}"/>
              </a:ext>
            </a:extLst>
          </p:cNvPr>
          <p:cNvSpPr/>
          <p:nvPr/>
        </p:nvSpPr>
        <p:spPr>
          <a:xfrm>
            <a:off x="7871299" y="6286707"/>
            <a:ext cx="2182521" cy="23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900" baseline="30000" dirty="0"/>
              <a:t>TTE</a:t>
            </a:r>
            <a:r>
              <a:rPr lang="da-DK" sz="900" dirty="0"/>
              <a:t>Testing Systems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406034-090C-4C04-853C-061202E34B00}"/>
              </a:ext>
            </a:extLst>
          </p:cNvPr>
          <p:cNvSpPr/>
          <p:nvPr/>
        </p:nvSpPr>
        <p:spPr>
          <a:xfrm>
            <a:off x="9707927" y="6286707"/>
            <a:ext cx="2182521" cy="23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900" baseline="30000" dirty="0"/>
              <a:t>TTE</a:t>
            </a:r>
            <a:r>
              <a:rPr lang="da-DK" sz="900" dirty="0"/>
              <a:t>Testbed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281683-AD9B-4520-8633-8BF28EFBE3FE}"/>
              </a:ext>
            </a:extLst>
          </p:cNvPr>
          <p:cNvCxnSpPr/>
          <p:nvPr/>
        </p:nvCxnSpPr>
        <p:spPr>
          <a:xfrm>
            <a:off x="515804" y="2239832"/>
            <a:ext cx="11467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8AAC2E-401D-4C23-8B6A-3FE86F851DBE}"/>
              </a:ext>
            </a:extLst>
          </p:cNvPr>
          <p:cNvCxnSpPr>
            <a:cxnSpLocks/>
          </p:cNvCxnSpPr>
          <p:nvPr/>
        </p:nvCxnSpPr>
        <p:spPr>
          <a:xfrm>
            <a:off x="523103" y="3572978"/>
            <a:ext cx="11474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A65CB9C-BBF3-431F-9123-1E3E05D6E502}"/>
              </a:ext>
            </a:extLst>
          </p:cNvPr>
          <p:cNvCxnSpPr>
            <a:cxnSpLocks/>
          </p:cNvCxnSpPr>
          <p:nvPr/>
        </p:nvCxnSpPr>
        <p:spPr>
          <a:xfrm>
            <a:off x="523103" y="4724806"/>
            <a:ext cx="11495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2C02A7C-1C28-461E-A52B-DACB5DDB6AB7}"/>
              </a:ext>
            </a:extLst>
          </p:cNvPr>
          <p:cNvSpPr/>
          <p:nvPr/>
        </p:nvSpPr>
        <p:spPr>
          <a:xfrm>
            <a:off x="5518498" y="6289622"/>
            <a:ext cx="2182521" cy="23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900" baseline="30000" dirty="0"/>
              <a:t>TTE</a:t>
            </a:r>
            <a:r>
              <a:rPr lang="da-DK" sz="900" dirty="0"/>
              <a:t>Development Systems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C0C80-B183-4314-8E9E-1B7D4547B6C0}"/>
              </a:ext>
            </a:extLst>
          </p:cNvPr>
          <p:cNvGrpSpPr/>
          <p:nvPr/>
        </p:nvGrpSpPr>
        <p:grpSpPr>
          <a:xfrm>
            <a:off x="8209334" y="4890340"/>
            <a:ext cx="1556530" cy="1319712"/>
            <a:chOff x="7784002" y="5021304"/>
            <a:chExt cx="1556935" cy="1320056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28C3B08-44F0-4274-958E-C3CC6C846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9000" y="5571214"/>
              <a:ext cx="1447798" cy="770146"/>
            </a:xfrm>
            <a:prstGeom prst="rect">
              <a:avLst/>
            </a:prstGeom>
          </p:spPr>
        </p:pic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9AA10D02-0BEA-45FA-9500-FDF62D147F38}"/>
                </a:ext>
              </a:extLst>
            </p:cNvPr>
            <p:cNvSpPr/>
            <p:nvPr/>
          </p:nvSpPr>
          <p:spPr>
            <a:xfrm>
              <a:off x="7784002" y="5021304"/>
              <a:ext cx="1556935" cy="533035"/>
            </a:xfrm>
            <a:prstGeom prst="wedgeRoundRectCallout">
              <a:avLst>
                <a:gd name="adj1" fmla="val -9159"/>
                <a:gd name="adj2" fmla="val 79595"/>
                <a:gd name="adj3" fmla="val 16667"/>
              </a:avLst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7972" tIns="107972" rIns="107972" bIns="107972" rtlCol="0" anchor="t"/>
            <a:lstStyle/>
            <a:p>
              <a:pPr algn="ctr"/>
              <a:endParaRPr lang="de-A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Picture 2" descr="P:\internal-projects\TTE-Testbed_Aero\04_technical-documents\02_Project_Presentation\_pictures\TTE-ES-A664-Lab-cPCIe.png">
              <a:extLst>
                <a:ext uri="{FF2B5EF4-FFF2-40B4-BE49-F238E27FC236}">
                  <a16:creationId xmlns:a16="http://schemas.microsoft.com/office/drawing/2014/main" id="{2AF34CB4-E811-4FB2-B60D-0FC54722F0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90429" y="5073494"/>
              <a:ext cx="565607" cy="42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050AFDE-C0EA-43F7-9D8F-BCB1F35EF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3196" y="5073232"/>
              <a:ext cx="607741" cy="409326"/>
            </a:xfrm>
            <a:prstGeom prst="rect">
              <a:avLst/>
            </a:prstGeom>
          </p:spPr>
        </p:pic>
        <p:pic>
          <p:nvPicPr>
            <p:cNvPr id="66" name="Picture 4" descr="P:\internal-projects\TTE-Testbed_Aero\04_technical-documents\02_Project_Presentation\_pictures\NI-6583-Adapter-Module.jpg">
              <a:extLst>
                <a:ext uri="{FF2B5EF4-FFF2-40B4-BE49-F238E27FC236}">
                  <a16:creationId xmlns:a16="http://schemas.microsoft.com/office/drawing/2014/main" id="{478F42A7-187B-4934-9CAA-1D3A447D72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62463" y="5050526"/>
              <a:ext cx="320850" cy="46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23E7747-FF77-4B2B-AA73-EE5533888193}"/>
              </a:ext>
            </a:extLst>
          </p:cNvPr>
          <p:cNvSpPr txBox="1"/>
          <p:nvPr/>
        </p:nvSpPr>
        <p:spPr>
          <a:xfrm>
            <a:off x="0" y="1040344"/>
            <a:ext cx="3070863" cy="21538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de-AT" sz="1400" b="1" dirty="0">
                <a:solidFill>
                  <a:schemeClr val="bg1"/>
                </a:solidFill>
              </a:rPr>
              <a:t>            TTE Equipment</a:t>
            </a:r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F76785-D1A6-4375-BB51-AF4DD2E4FE0D}"/>
              </a:ext>
            </a:extLst>
          </p:cNvPr>
          <p:cNvSpPr txBox="1"/>
          <p:nvPr/>
        </p:nvSpPr>
        <p:spPr>
          <a:xfrm>
            <a:off x="-23186" y="2392275"/>
            <a:ext cx="3439402" cy="21538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de-AT" sz="1400" b="1" dirty="0">
                <a:solidFill>
                  <a:schemeClr val="bg1"/>
                </a:solidFill>
              </a:rPr>
              <a:t>            </a:t>
            </a:r>
            <a:r>
              <a:rPr lang="en-US" sz="1400" b="1" dirty="0">
                <a:solidFill>
                  <a:schemeClr val="bg1"/>
                </a:solidFill>
              </a:rPr>
              <a:t>TTE Components</a:t>
            </a:r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E8395F1-2A19-4801-87A9-74E01A1C28BB}"/>
              </a:ext>
            </a:extLst>
          </p:cNvPr>
          <p:cNvSpPr txBox="1"/>
          <p:nvPr/>
        </p:nvSpPr>
        <p:spPr>
          <a:xfrm>
            <a:off x="-1" y="3762119"/>
            <a:ext cx="4991524" cy="21538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de-AT" sz="1400" b="1" dirty="0">
                <a:solidFill>
                  <a:schemeClr val="bg1"/>
                </a:solidFill>
              </a:rPr>
              <a:t>            TTE Software (</a:t>
            </a:r>
            <a:r>
              <a:rPr lang="de-AT" sz="1400" b="1" dirty="0" err="1">
                <a:solidFill>
                  <a:schemeClr val="bg1"/>
                </a:solidFill>
              </a:rPr>
              <a:t>tools</a:t>
            </a:r>
            <a:r>
              <a:rPr lang="de-AT" sz="1400" b="1" dirty="0">
                <a:solidFill>
                  <a:schemeClr val="bg1"/>
                </a:solidFill>
              </a:rPr>
              <a:t> &amp; </a:t>
            </a:r>
            <a:r>
              <a:rPr lang="de-AT" sz="1400" b="1" dirty="0" err="1">
                <a:solidFill>
                  <a:schemeClr val="bg1"/>
                </a:solidFill>
              </a:rPr>
              <a:t>embedded</a:t>
            </a:r>
            <a:r>
              <a:rPr lang="de-AT" sz="1400" b="1" dirty="0">
                <a:solidFill>
                  <a:schemeClr val="bg1"/>
                </a:solidFill>
              </a:rPr>
              <a:t>)   </a:t>
            </a:r>
            <a:r>
              <a:rPr lang="de-AT" sz="1400" dirty="0">
                <a:solidFill>
                  <a:schemeClr val="bg1"/>
                </a:solidFill>
              </a:rPr>
              <a:t>- Building Blocks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24575AD-7F93-43E3-B785-1362A8DF008C}"/>
              </a:ext>
            </a:extLst>
          </p:cNvPr>
          <p:cNvSpPr txBox="1"/>
          <p:nvPr/>
        </p:nvSpPr>
        <p:spPr>
          <a:xfrm>
            <a:off x="15304" y="4890252"/>
            <a:ext cx="5431205" cy="21538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de-AT" sz="1400" b="1" dirty="0">
                <a:solidFill>
                  <a:schemeClr val="bg1"/>
                </a:solidFill>
              </a:rPr>
              <a:t>            TTE Development,  </a:t>
            </a:r>
            <a:r>
              <a:rPr lang="de-AT" sz="1400" b="1" dirty="0" err="1">
                <a:solidFill>
                  <a:schemeClr val="bg1"/>
                </a:solidFill>
              </a:rPr>
              <a:t>Testing</a:t>
            </a:r>
            <a:r>
              <a:rPr lang="de-AT" sz="1400" b="1" dirty="0">
                <a:solidFill>
                  <a:schemeClr val="bg1"/>
                </a:solidFill>
              </a:rPr>
              <a:t> &amp; Integration </a:t>
            </a:r>
            <a:r>
              <a:rPr lang="de-AT" sz="1400" dirty="0">
                <a:solidFill>
                  <a:schemeClr val="bg1"/>
                </a:solidFill>
              </a:rPr>
              <a:t>- Building Blocks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0368D5A-C5D6-49BF-820E-6131346129FA}"/>
              </a:ext>
            </a:extLst>
          </p:cNvPr>
          <p:cNvCxnSpPr>
            <a:cxnSpLocks/>
          </p:cNvCxnSpPr>
          <p:nvPr/>
        </p:nvCxnSpPr>
        <p:spPr>
          <a:xfrm flipV="1">
            <a:off x="515804" y="1255725"/>
            <a:ext cx="0" cy="984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8AB2DED-BB2B-400D-A4A2-E28FE50A1B60}"/>
              </a:ext>
            </a:extLst>
          </p:cNvPr>
          <p:cNvCxnSpPr>
            <a:cxnSpLocks/>
          </p:cNvCxnSpPr>
          <p:nvPr/>
        </p:nvCxnSpPr>
        <p:spPr>
          <a:xfrm flipV="1">
            <a:off x="515804" y="2588872"/>
            <a:ext cx="0" cy="984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DAC8492-314A-46D0-9651-9ABB85D9F705}"/>
              </a:ext>
            </a:extLst>
          </p:cNvPr>
          <p:cNvCxnSpPr>
            <a:cxnSpLocks/>
          </p:cNvCxnSpPr>
          <p:nvPr/>
        </p:nvCxnSpPr>
        <p:spPr>
          <a:xfrm flipH="1" flipV="1">
            <a:off x="515805" y="3956668"/>
            <a:ext cx="7298" cy="772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2996320-5E0A-47E5-9DBB-870624CC60E6}"/>
              </a:ext>
            </a:extLst>
          </p:cNvPr>
          <p:cNvCxnSpPr>
            <a:cxnSpLocks/>
          </p:cNvCxnSpPr>
          <p:nvPr/>
        </p:nvCxnSpPr>
        <p:spPr>
          <a:xfrm flipV="1">
            <a:off x="507802" y="5084754"/>
            <a:ext cx="8002" cy="107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D07E694-3517-4891-A1A4-01FA3594118E}"/>
              </a:ext>
            </a:extLst>
          </p:cNvPr>
          <p:cNvCxnSpPr>
            <a:cxnSpLocks/>
          </p:cNvCxnSpPr>
          <p:nvPr/>
        </p:nvCxnSpPr>
        <p:spPr>
          <a:xfrm>
            <a:off x="515805" y="6164591"/>
            <a:ext cx="4282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16">
            <a:extLst>
              <a:ext uri="{FF2B5EF4-FFF2-40B4-BE49-F238E27FC236}">
                <a16:creationId xmlns:a16="http://schemas.microsoft.com/office/drawing/2014/main" id="{26FD3AF8-810F-4559-A913-606D7A3F7198}"/>
              </a:ext>
            </a:extLst>
          </p:cNvPr>
          <p:cNvSpPr txBox="1">
            <a:spLocks/>
          </p:cNvSpPr>
          <p:nvPr/>
        </p:nvSpPr>
        <p:spPr>
          <a:xfrm>
            <a:off x="623230" y="2677307"/>
            <a:ext cx="4809510" cy="9035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67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9263" indent="-182563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kern="8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7"/>
            <a:r>
              <a:rPr lang="en-US" sz="1200" baseline="30000" dirty="0" err="1"/>
              <a:t>TTE</a:t>
            </a:r>
            <a:r>
              <a:rPr lang="en-US" sz="1200" dirty="0" err="1"/>
              <a:t>Controller</a:t>
            </a:r>
            <a:r>
              <a:rPr lang="en-US" sz="1200" dirty="0"/>
              <a:t> </a:t>
            </a:r>
            <a:r>
              <a:rPr lang="en-US" sz="1200" dirty="0" err="1"/>
              <a:t>HiRel</a:t>
            </a:r>
            <a:r>
              <a:rPr lang="en-US" sz="1200" dirty="0"/>
              <a:t> (PBGA400, AEC-Q100) </a:t>
            </a:r>
          </a:p>
          <a:p>
            <a:pPr lvl="7"/>
            <a:r>
              <a:rPr lang="en-US" sz="1200" baseline="30000" dirty="0" err="1"/>
              <a:t>TTE</a:t>
            </a:r>
            <a:r>
              <a:rPr lang="en-US" sz="1200" dirty="0" err="1"/>
              <a:t>Controller</a:t>
            </a:r>
            <a:r>
              <a:rPr lang="en-US" sz="1200" dirty="0"/>
              <a:t> Space (CQFP352, QML-V)</a:t>
            </a:r>
          </a:p>
          <a:p>
            <a:pPr marL="0" lvl="8" indent="0">
              <a:buNone/>
            </a:pPr>
            <a:endParaRPr lang="en-US" sz="700" dirty="0"/>
          </a:p>
        </p:txBody>
      </p:sp>
      <p:sp>
        <p:nvSpPr>
          <p:cNvPr id="70" name="Content Placeholder 16">
            <a:extLst>
              <a:ext uri="{FF2B5EF4-FFF2-40B4-BE49-F238E27FC236}">
                <a16:creationId xmlns:a16="http://schemas.microsoft.com/office/drawing/2014/main" id="{521178A9-B965-4810-89EA-5F1D23A5FB0B}"/>
              </a:ext>
            </a:extLst>
          </p:cNvPr>
          <p:cNvSpPr txBox="1">
            <a:spLocks/>
          </p:cNvSpPr>
          <p:nvPr/>
        </p:nvSpPr>
        <p:spPr>
          <a:xfrm>
            <a:off x="623229" y="4066546"/>
            <a:ext cx="5016519" cy="563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67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9263" indent="-182563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kern="8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7"/>
            <a:r>
              <a:rPr lang="de-AT" altLang="en-US" sz="1200" baseline="30000" dirty="0"/>
              <a:t>TTE</a:t>
            </a:r>
            <a:r>
              <a:rPr lang="de-AT" altLang="en-US" sz="1200" dirty="0"/>
              <a:t>Tools Development Suite</a:t>
            </a:r>
          </a:p>
          <a:p>
            <a:pPr lvl="7"/>
            <a:r>
              <a:rPr lang="de-AT" altLang="en-US" sz="1200" baseline="30000" dirty="0"/>
              <a:t>TTE</a:t>
            </a:r>
            <a:r>
              <a:rPr lang="de-AT" altLang="en-US" sz="1200" dirty="0"/>
              <a:t>Verify and </a:t>
            </a:r>
            <a:r>
              <a:rPr lang="de-AT" altLang="en-US" sz="1200" baseline="30000" dirty="0"/>
              <a:t>TTE</a:t>
            </a:r>
            <a:r>
              <a:rPr lang="de-AT" altLang="en-US" sz="1200" dirty="0"/>
              <a:t>Analyze </a:t>
            </a:r>
            <a:r>
              <a:rPr lang="en-US" altLang="en-US" sz="1200" dirty="0"/>
              <a:t>Verification Tools</a:t>
            </a:r>
          </a:p>
        </p:txBody>
      </p:sp>
      <p:sp>
        <p:nvSpPr>
          <p:cNvPr id="80" name="Content Placeholder 16">
            <a:extLst>
              <a:ext uri="{FF2B5EF4-FFF2-40B4-BE49-F238E27FC236}">
                <a16:creationId xmlns:a16="http://schemas.microsoft.com/office/drawing/2014/main" id="{022AC233-0C1C-40FF-B942-2D1A68394723}"/>
              </a:ext>
            </a:extLst>
          </p:cNvPr>
          <p:cNvSpPr txBox="1">
            <a:spLocks/>
          </p:cNvSpPr>
          <p:nvPr/>
        </p:nvSpPr>
        <p:spPr>
          <a:xfrm>
            <a:off x="623230" y="5199654"/>
            <a:ext cx="3423195" cy="964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67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9263" indent="-182563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kern="8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7"/>
            <a:r>
              <a:rPr lang="de-AT" altLang="en-US" sz="1200" baseline="30000" dirty="0" err="1"/>
              <a:t>TTE</a:t>
            </a:r>
            <a:r>
              <a:rPr lang="de-AT" altLang="en-US" sz="1200" dirty="0" err="1"/>
              <a:t>Development</a:t>
            </a:r>
            <a:r>
              <a:rPr lang="de-AT" altLang="en-US" sz="1200" dirty="0"/>
              <a:t> Systems Linux / </a:t>
            </a:r>
            <a:r>
              <a:rPr lang="de-AT" altLang="en-US" sz="1200" dirty="0" err="1"/>
              <a:t>VxWorks</a:t>
            </a:r>
            <a:r>
              <a:rPr lang="de-AT" altLang="en-US" sz="1200" dirty="0"/>
              <a:t> 653 </a:t>
            </a:r>
          </a:p>
          <a:p>
            <a:pPr lvl="7"/>
            <a:r>
              <a:rPr lang="de-AT" altLang="en-US" sz="1200" baseline="30000" dirty="0" err="1"/>
              <a:t>TTE</a:t>
            </a:r>
            <a:r>
              <a:rPr lang="de-AT" altLang="en-US" sz="1200" dirty="0" err="1"/>
              <a:t>Testing</a:t>
            </a:r>
            <a:r>
              <a:rPr lang="de-AT" altLang="en-US" sz="1200" dirty="0"/>
              <a:t> Systems </a:t>
            </a:r>
          </a:p>
          <a:p>
            <a:pPr lvl="7"/>
            <a:r>
              <a:rPr lang="de-AT" altLang="en-US" sz="1200" baseline="30000" dirty="0" err="1"/>
              <a:t>TTE</a:t>
            </a:r>
            <a:r>
              <a:rPr lang="de-AT" altLang="en-US" sz="1200" dirty="0" err="1"/>
              <a:t>Testbed</a:t>
            </a:r>
            <a:endParaRPr lang="de-AT" altLang="en-US" sz="1200" dirty="0"/>
          </a:p>
        </p:txBody>
      </p:sp>
      <p:pic>
        <p:nvPicPr>
          <p:cNvPr id="86" name="Picture 4" descr="12792.png">
            <a:extLst>
              <a:ext uri="{FF2B5EF4-FFF2-40B4-BE49-F238E27FC236}">
                <a16:creationId xmlns:a16="http://schemas.microsoft.com/office/drawing/2014/main" id="{2208D59C-F7B5-41A2-A33D-45015A475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771" y="2429758"/>
            <a:ext cx="1467626" cy="9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3" descr="TTE-Plan">
            <a:extLst>
              <a:ext uri="{FF2B5EF4-FFF2-40B4-BE49-F238E27FC236}">
                <a16:creationId xmlns:a16="http://schemas.microsoft.com/office/drawing/2014/main" id="{36D23BAC-2466-47C8-8B41-C634F9FE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347" y="3697000"/>
            <a:ext cx="624797" cy="68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49083E8-F602-4552-BA5E-CE7A4E661D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533" y="3701233"/>
            <a:ext cx="692509" cy="671734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845ADC5-3FC5-4514-AF38-F9DBBF3331C7}"/>
              </a:ext>
            </a:extLst>
          </p:cNvPr>
          <p:cNvSpPr/>
          <p:nvPr/>
        </p:nvSpPr>
        <p:spPr>
          <a:xfrm>
            <a:off x="6221450" y="4419081"/>
            <a:ext cx="559623" cy="230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aseline="30000" dirty="0"/>
              <a:t>TTE</a:t>
            </a:r>
            <a:r>
              <a:rPr lang="en-US" sz="900" dirty="0"/>
              <a:t>Plan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3A12381-04FE-46CA-9700-D26C3D496019}"/>
              </a:ext>
            </a:extLst>
          </p:cNvPr>
          <p:cNvSpPr/>
          <p:nvPr/>
        </p:nvSpPr>
        <p:spPr>
          <a:xfrm>
            <a:off x="8667041" y="4419081"/>
            <a:ext cx="738877" cy="23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30000" dirty="0"/>
              <a:t>TTE</a:t>
            </a:r>
            <a:r>
              <a:rPr lang="en-US" sz="900" dirty="0"/>
              <a:t>Analyze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AD2595-E253-4C20-A440-83AEB593EB9E}"/>
              </a:ext>
            </a:extLst>
          </p:cNvPr>
          <p:cNvSpPr/>
          <p:nvPr/>
        </p:nvSpPr>
        <p:spPr>
          <a:xfrm>
            <a:off x="7998709" y="4419081"/>
            <a:ext cx="623727" cy="230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aseline="30000" dirty="0"/>
              <a:t>TTE</a:t>
            </a:r>
            <a:r>
              <a:rPr lang="en-US" sz="900" dirty="0"/>
              <a:t>Verify</a:t>
            </a:r>
          </a:p>
        </p:txBody>
      </p:sp>
      <p:pic>
        <p:nvPicPr>
          <p:cNvPr id="94" name="Picture 6" descr="TTE-View">
            <a:extLst>
              <a:ext uri="{FF2B5EF4-FFF2-40B4-BE49-F238E27FC236}">
                <a16:creationId xmlns:a16="http://schemas.microsoft.com/office/drawing/2014/main" id="{331B8501-AE9A-48FB-8A8C-494D021AD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5839" y="3700477"/>
            <a:ext cx="666576" cy="67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4" descr="TTE-Build">
            <a:extLst>
              <a:ext uri="{FF2B5EF4-FFF2-40B4-BE49-F238E27FC236}">
                <a16:creationId xmlns:a16="http://schemas.microsoft.com/office/drawing/2014/main" id="{7972C9DF-B9D8-497C-9028-B2A62E68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1581" y="3705239"/>
            <a:ext cx="685621" cy="66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C6C62F4A-26A4-4F25-B97E-0D8D9D44AFB1}"/>
              </a:ext>
            </a:extLst>
          </p:cNvPr>
          <p:cNvSpPr/>
          <p:nvPr/>
        </p:nvSpPr>
        <p:spPr>
          <a:xfrm>
            <a:off x="6962535" y="4419081"/>
            <a:ext cx="585265" cy="230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aseline="30000" dirty="0"/>
              <a:t>TTE</a:t>
            </a:r>
            <a:r>
              <a:rPr lang="en-US" sz="900" dirty="0"/>
              <a:t>Build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71F1D-9E09-43BB-8764-2DB6452B1E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2B5E01-7431-436A-A99E-1F558BB835F1}" type="datetime4">
              <a:rPr lang="en-US" noProof="0" smtClean="0"/>
              <a:t>June 1, 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6E431-D0DD-42C7-8EA0-9A4482F87A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TTTech Confidential and Proprietary Information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E479D-3260-4FAD-A764-F204CBE462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102" name="Picture 101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999FC4AB-5C4A-4D81-9D0D-99FAC029EF3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017" y="980112"/>
            <a:ext cx="1933637" cy="128909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C213D97-24AF-47DD-AA73-8B5B2F4BFF7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27" y="891893"/>
            <a:ext cx="2226472" cy="1483172"/>
          </a:xfrm>
          <a:prstGeom prst="rect">
            <a:avLst/>
          </a:prstGeom>
        </p:spPr>
      </p:pic>
      <p:pic>
        <p:nvPicPr>
          <p:cNvPr id="106" name="Picture 105" descr="A picture containing table, furniture, pool table, case&#10;&#10;Description automatically generated">
            <a:extLst>
              <a:ext uri="{FF2B5EF4-FFF2-40B4-BE49-F238E27FC236}">
                <a16:creationId xmlns:a16="http://schemas.microsoft.com/office/drawing/2014/main" id="{99AA0B3B-B7D2-4AD9-A023-F8E08142180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334" y="891893"/>
            <a:ext cx="2129944" cy="159745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D0B7CAEE-0877-4F33-B752-022671ADBDF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216" y="4833614"/>
            <a:ext cx="2307453" cy="1517719"/>
          </a:xfrm>
          <a:prstGeom prst="rect">
            <a:avLst/>
          </a:prstGeom>
        </p:spPr>
      </p:pic>
      <p:pic>
        <p:nvPicPr>
          <p:cNvPr id="108" name="Picture 10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93C16FEE-AD67-4C07-B48A-45288AC4D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513" y="2502260"/>
            <a:ext cx="1058136" cy="9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Content Placeholder 16">
            <a:extLst>
              <a:ext uri="{FF2B5EF4-FFF2-40B4-BE49-F238E27FC236}">
                <a16:creationId xmlns:a16="http://schemas.microsoft.com/office/drawing/2014/main" id="{F91CC4AB-8887-43D5-AA20-A69D4286B69E}"/>
              </a:ext>
            </a:extLst>
          </p:cNvPr>
          <p:cNvSpPr txBox="1">
            <a:spLocks/>
          </p:cNvSpPr>
          <p:nvPr/>
        </p:nvSpPr>
        <p:spPr>
          <a:xfrm>
            <a:off x="623230" y="1354018"/>
            <a:ext cx="4809510" cy="9035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67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9263" indent="-182563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kern="8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7"/>
            <a:r>
              <a:rPr lang="en-US" sz="1200" baseline="30000" dirty="0" err="1"/>
              <a:t>TTE</a:t>
            </a:r>
            <a:r>
              <a:rPr lang="en-US" sz="1200" dirty="0" err="1"/>
              <a:t>End</a:t>
            </a:r>
            <a:r>
              <a:rPr lang="en-US" sz="1200" dirty="0"/>
              <a:t> System Space 3U </a:t>
            </a:r>
            <a:r>
              <a:rPr lang="en-US" sz="1200" dirty="0" err="1"/>
              <a:t>cPCI</a:t>
            </a:r>
            <a:r>
              <a:rPr lang="en-US" sz="1200" dirty="0"/>
              <a:t> (EDU, PROTO, FLIGHT)</a:t>
            </a:r>
          </a:p>
          <a:p>
            <a:pPr lvl="7"/>
            <a:r>
              <a:rPr lang="en-US" sz="1200" baseline="30000" dirty="0" err="1"/>
              <a:t>TTE</a:t>
            </a:r>
            <a:r>
              <a:rPr lang="en-US" sz="1200" dirty="0" err="1"/>
              <a:t>Switch</a:t>
            </a:r>
            <a:r>
              <a:rPr lang="en-US" sz="1200" dirty="0"/>
              <a:t> Space 3U </a:t>
            </a:r>
            <a:r>
              <a:rPr lang="en-US" sz="1200" dirty="0" err="1"/>
              <a:t>cPCI</a:t>
            </a:r>
            <a:r>
              <a:rPr lang="en-US" sz="1200" dirty="0"/>
              <a:t> (EDU, PROTO, FLIGHT)</a:t>
            </a:r>
          </a:p>
          <a:p>
            <a:pPr marL="0" lvl="8" indent="0">
              <a:buNone/>
            </a:pPr>
            <a:endParaRPr lang="en-US" sz="700" dirty="0"/>
          </a:p>
        </p:txBody>
      </p:sp>
      <p:pic>
        <p:nvPicPr>
          <p:cNvPr id="113" name="Picture 2" descr="Bildergebnis fÃ¼r ariane 6">
            <a:extLst>
              <a:ext uri="{FF2B5EF4-FFF2-40B4-BE49-F238E27FC236}">
                <a16:creationId xmlns:a16="http://schemas.microsoft.com/office/drawing/2014/main" id="{10EF2F9F-7165-40EA-B7DF-90325648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5952" y="2429758"/>
            <a:ext cx="1702042" cy="934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Why Europe is helping to build a &amp;#39;bus stop&amp;#39; in space | Science|Business">
            <a:extLst>
              <a:ext uri="{FF2B5EF4-FFF2-40B4-BE49-F238E27FC236}">
                <a16:creationId xmlns:a16="http://schemas.microsoft.com/office/drawing/2014/main" id="{FA89E04B-4164-4BCC-81EA-071B58BA3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0478" y="1009205"/>
            <a:ext cx="1755852" cy="9876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BA7A-0613-4F1D-8008-DDDEF023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80" y="462778"/>
            <a:ext cx="6517793" cy="1143193"/>
          </a:xfrm>
        </p:spPr>
        <p:txBody>
          <a:bodyPr/>
          <a:lstStyle/>
          <a:p>
            <a:r>
              <a:rPr lang="en-US" dirty="0"/>
              <a:t>Ethernet for Avionics Networks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2149E-88A8-45CC-845F-62EAD9F399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803" y="2195943"/>
            <a:ext cx="6874415" cy="4256606"/>
          </a:xfrm>
        </p:spPr>
        <p:txBody>
          <a:bodyPr/>
          <a:lstStyle/>
          <a:p>
            <a:r>
              <a:rPr lang="en-US" sz="1999" dirty="0">
                <a:solidFill>
                  <a:schemeClr val="accent1"/>
                </a:solidFill>
              </a:rPr>
              <a:t>Ethernet is becoming a more common standard in modern spacecrafts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/>
              <a:t>Most used technology for local networks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/>
              <a:t>Used in automotive, industrial control and aircraft avionics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/>
              <a:t>Flexible, plug &amp; play 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/>
              <a:t>High data rates 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/>
              <a:t>Open cross-industry standard (IEEE 802.3) with multiple providers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/>
              <a:t>Connectivity: works with any commercial laptop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Enabler of more Ethernet in Space – component qualification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4B170-916C-4D8C-B189-CF77CFDF77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2262" y="893"/>
            <a:ext cx="5086564" cy="6856214"/>
          </a:xfrm>
          <a:custGeom>
            <a:avLst/>
            <a:gdLst>
              <a:gd name="connsiteX0" fmla="*/ 1735819 w 5988657"/>
              <a:gd name="connsiteY0" fmla="*/ 0 h 6858000"/>
              <a:gd name="connsiteX1" fmla="*/ 5988657 w 5988657"/>
              <a:gd name="connsiteY1" fmla="*/ 0 h 6858000"/>
              <a:gd name="connsiteX2" fmla="*/ 5988657 w 5988657"/>
              <a:gd name="connsiteY2" fmla="*/ 6858000 h 6858000"/>
              <a:gd name="connsiteX3" fmla="*/ 0 w 59886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8657" h="6858000">
                <a:moveTo>
                  <a:pt x="1735819" y="0"/>
                </a:moveTo>
                <a:lnTo>
                  <a:pt x="5988657" y="0"/>
                </a:lnTo>
                <a:lnTo>
                  <a:pt x="598865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6C672-EAEC-41EC-893B-D6B37A3C49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218804"/>
            <a:fld id="{0D46BA1D-85D8-4A66-B78C-46ED6382B9BC}" type="slidenum">
              <a:rPr lang="de-DE">
                <a:solidFill>
                  <a:srgbClr val="000000"/>
                </a:solidFill>
                <a:latin typeface="Arial"/>
              </a:rPr>
              <a:pPr defTabSz="1218804"/>
              <a:t>6</a:t>
            </a:fld>
            <a:endParaRPr lang="de-D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5F6DDA-7B2B-4E61-AE33-85082509CE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762" y="-61275"/>
            <a:ext cx="4043077" cy="21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C630-246E-4176-92F1-44DAAC14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TTEthernet for Spacecraft Network Systems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FDEB05-1BE3-4D44-BD3E-01398310BF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999">
                <a:solidFill>
                  <a:schemeClr val="accent1"/>
                </a:solidFill>
              </a:rPr>
              <a:t>TTEthernet for high-reliable deterministic Ethernet for safety-critical systems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/>
              <a:t>Protocol on top of standard Ethernet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/>
              <a:t>Network devices synchronized autonomously via dedicated sync frames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/>
              <a:t>Redundancy, network fault management, diagnostics data reporting - abstracted fully by the network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/>
          </a:p>
          <a:p>
            <a:pPr algn="ctr"/>
            <a:r>
              <a:rPr lang="en-US">
                <a:solidFill>
                  <a:schemeClr val="accent1"/>
                </a:solidFill>
              </a:rPr>
              <a:t>Used on Ariane 6 and as Gateway backbone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69E5A-DEBB-4274-8A75-2230C5167C0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285664" indent="-285664">
              <a:buFont typeface="Arial" panose="020B0604020202020204" pitchFamily="34" charset="0"/>
              <a:buChar char="•"/>
            </a:pP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656FAE-63EB-4193-A2F8-E3639FFF898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1218804"/>
            <a:fld id="{30B498EC-F950-47AC-B72F-76CA40478560}" type="datetime4">
              <a:rPr lang="en-US">
                <a:solidFill>
                  <a:srgbClr val="FFFFFF"/>
                </a:solidFill>
                <a:latin typeface="Arial"/>
              </a:rPr>
              <a:pPr defTabSz="1218804"/>
              <a:t>June 1, 2022</a:t>
            </a:fld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4FAEA8-8B94-4CE6-ACEA-CBAA042D2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5963" y="1220915"/>
            <a:ext cx="3550399" cy="2363498"/>
          </a:xfrm>
          <a:custGeom>
            <a:avLst/>
            <a:gdLst>
              <a:gd name="connsiteX0" fmla="*/ 545807 w 3279600"/>
              <a:gd name="connsiteY0" fmla="*/ 0 h 2183228"/>
              <a:gd name="connsiteX1" fmla="*/ 3279600 w 3279600"/>
              <a:gd name="connsiteY1" fmla="*/ 0 h 2183228"/>
              <a:gd name="connsiteX2" fmla="*/ 2733793 w 3279600"/>
              <a:gd name="connsiteY2" fmla="*/ 2183228 h 2183228"/>
              <a:gd name="connsiteX3" fmla="*/ 0 w 3279600"/>
              <a:gd name="connsiteY3" fmla="*/ 2183228 h 218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9600" h="2183228">
                <a:moveTo>
                  <a:pt x="545807" y="0"/>
                </a:moveTo>
                <a:lnTo>
                  <a:pt x="3279600" y="0"/>
                </a:lnTo>
                <a:lnTo>
                  <a:pt x="2733793" y="2183228"/>
                </a:lnTo>
                <a:lnTo>
                  <a:pt x="0" y="2183228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75A86-5089-4291-B31D-C7805075D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1010" y="3735677"/>
            <a:ext cx="3550399" cy="2363498"/>
          </a:xfrm>
          <a:custGeom>
            <a:avLst/>
            <a:gdLst>
              <a:gd name="connsiteX0" fmla="*/ 545807 w 3279600"/>
              <a:gd name="connsiteY0" fmla="*/ 0 h 2183228"/>
              <a:gd name="connsiteX1" fmla="*/ 3279600 w 3279600"/>
              <a:gd name="connsiteY1" fmla="*/ 0 h 2183228"/>
              <a:gd name="connsiteX2" fmla="*/ 2733793 w 3279600"/>
              <a:gd name="connsiteY2" fmla="*/ 2183228 h 2183228"/>
              <a:gd name="connsiteX3" fmla="*/ 0 w 3279600"/>
              <a:gd name="connsiteY3" fmla="*/ 2183228 h 218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9600" h="2183228">
                <a:moveTo>
                  <a:pt x="545807" y="0"/>
                </a:moveTo>
                <a:lnTo>
                  <a:pt x="3279600" y="0"/>
                </a:lnTo>
                <a:lnTo>
                  <a:pt x="2733793" y="2183228"/>
                </a:lnTo>
                <a:lnTo>
                  <a:pt x="0" y="2183228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E996-1611-4AE8-9B25-6839AB6B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Ethernet PHY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2F88E-6906-44C3-8EC6-A12594AB8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1AA82-C1C2-924B-B843-6C0FB13ED72E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FFE78A2-A75A-4728-BAE3-8C64F0CC22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980" y="2073049"/>
            <a:ext cx="3262816" cy="1647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7AFF8-9AD0-4DCA-8469-7C3F9BDE4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3" y="1166150"/>
            <a:ext cx="3893955" cy="2336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6EEA4D-C83A-4C25-AE1B-90076A1F2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59" y="3745474"/>
            <a:ext cx="4729568" cy="25046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343E59-8050-4C5D-AEB6-BCB6F8C48EDC}"/>
              </a:ext>
            </a:extLst>
          </p:cNvPr>
          <p:cNvSpPr txBox="1"/>
          <p:nvPr/>
        </p:nvSpPr>
        <p:spPr>
          <a:xfrm>
            <a:off x="5663714" y="3912720"/>
            <a:ext cx="60924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MAC layer</a:t>
            </a:r>
            <a:r>
              <a:rPr lang="en-US" sz="1600" dirty="0"/>
              <a:t> builds the Ethernet packets transmitted to the PHY.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PHY</a:t>
            </a:r>
            <a:r>
              <a:rPr lang="en-US" sz="1600" dirty="0"/>
              <a:t> includes the PCS and PMA (Physical Medium Attachment) sublayers. </a:t>
            </a:r>
          </a:p>
          <a:p>
            <a:pPr marL="952343" lvl="1" indent="-342900">
              <a:buFont typeface="Arial" panose="020B0604020202020204" pitchFamily="34" charset="0"/>
              <a:buChar char="•"/>
            </a:pPr>
            <a:r>
              <a:rPr lang="en-US" sz="1600" b="1" dirty="0"/>
              <a:t>ENCRYPT and DECRYPT </a:t>
            </a:r>
            <a:r>
              <a:rPr lang="en-US" sz="1600" dirty="0"/>
              <a:t>modules perform the format preserving encryption/decryption of 8b/10b symbols at the PCS sublayer. </a:t>
            </a:r>
          </a:p>
          <a:p>
            <a:pPr marL="952343" lvl="1" indent="-342900">
              <a:buFont typeface="Arial" panose="020B0604020202020204" pitchFamily="34" charset="0"/>
              <a:buChar char="•"/>
            </a:pPr>
            <a:r>
              <a:rPr lang="en-US" sz="1600" b="1" dirty="0"/>
              <a:t>P/S and S/P modules </a:t>
            </a:r>
            <a:r>
              <a:rPr lang="en-US" sz="1600" dirty="0"/>
              <a:t>are Parallel to Serial and Serial to Parallel modules, that transmit and receive the bitstream from the optical link.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2AF7F4-50DB-4404-893A-D1B6B88C2D38}"/>
              </a:ext>
            </a:extLst>
          </p:cNvPr>
          <p:cNvSpPr/>
          <p:nvPr/>
        </p:nvSpPr>
        <p:spPr>
          <a:xfrm>
            <a:off x="561088" y="2652180"/>
            <a:ext cx="1544020" cy="675811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20306DFB-ED28-45D1-A866-E0CCE865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176" y="968715"/>
            <a:ext cx="2470806" cy="27312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273275-E87C-4D67-950D-C1758BAC11EF}"/>
              </a:ext>
            </a:extLst>
          </p:cNvPr>
          <p:cNvSpPr/>
          <p:nvPr/>
        </p:nvSpPr>
        <p:spPr>
          <a:xfrm>
            <a:off x="1935126" y="1371600"/>
            <a:ext cx="838683" cy="10376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BAFB34-4056-4BA1-8E93-8F6AC15BD21E}"/>
              </a:ext>
            </a:extLst>
          </p:cNvPr>
          <p:cNvSpPr/>
          <p:nvPr/>
        </p:nvSpPr>
        <p:spPr>
          <a:xfrm>
            <a:off x="1923574" y="2409229"/>
            <a:ext cx="313098" cy="1416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950F4E-2583-4CD7-946B-0E752DE49BB6}"/>
              </a:ext>
            </a:extLst>
          </p:cNvPr>
          <p:cNvSpPr txBox="1"/>
          <p:nvPr/>
        </p:nvSpPr>
        <p:spPr>
          <a:xfrm>
            <a:off x="10042424" y="2191151"/>
            <a:ext cx="1952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kern="1200" dirty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BASE-T / BASE-TX 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98D89A-BCEB-4A0A-9A40-A5D1B994EEF5}"/>
              </a:ext>
            </a:extLst>
          </p:cNvPr>
          <p:cNvSpPr txBox="1"/>
          <p:nvPr/>
        </p:nvSpPr>
        <p:spPr>
          <a:xfrm>
            <a:off x="6210036" y="2191151"/>
            <a:ext cx="1952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kern="1200" dirty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BASE-X / BASE-FX </a:t>
            </a:r>
            <a:endParaRPr lang="en-US" sz="16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0C0A0B-5BA0-4EDB-906B-557B96271348}"/>
              </a:ext>
            </a:extLst>
          </p:cNvPr>
          <p:cNvGrpSpPr/>
          <p:nvPr/>
        </p:nvGrpSpPr>
        <p:grpSpPr>
          <a:xfrm>
            <a:off x="6309437" y="243152"/>
            <a:ext cx="5261085" cy="1845995"/>
            <a:chOff x="6309437" y="243152"/>
            <a:chExt cx="5261085" cy="18459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00601BE-DAB9-495C-9CED-75693695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437" y="243152"/>
              <a:ext cx="5261085" cy="184599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B382C0-99B3-4B7A-AFC5-AD8746B8DC69}"/>
                </a:ext>
              </a:extLst>
            </p:cNvPr>
            <p:cNvSpPr txBox="1"/>
            <p:nvPr/>
          </p:nvSpPr>
          <p:spPr>
            <a:xfrm>
              <a:off x="10768699" y="1716429"/>
              <a:ext cx="801823" cy="338554"/>
            </a:xfrm>
            <a:prstGeom prst="rect">
              <a:avLst/>
            </a:prstGeom>
            <a:solidFill>
              <a:srgbClr val="F5C9C8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Copper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E6C365-C284-453B-BBCF-FAAB63B4268B}"/>
                </a:ext>
              </a:extLst>
            </p:cNvPr>
            <p:cNvSpPr txBox="1"/>
            <p:nvPr/>
          </p:nvSpPr>
          <p:spPr>
            <a:xfrm>
              <a:off x="7812434" y="1716429"/>
              <a:ext cx="615874" cy="338554"/>
            </a:xfrm>
            <a:prstGeom prst="rect">
              <a:avLst/>
            </a:prstGeom>
            <a:solidFill>
              <a:srgbClr val="01417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Fiber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0446D9-30DB-49CA-A0D0-CE136A62E878}"/>
                </a:ext>
              </a:extLst>
            </p:cNvPr>
            <p:cNvSpPr txBox="1"/>
            <p:nvPr/>
          </p:nvSpPr>
          <p:spPr>
            <a:xfrm>
              <a:off x="8805635" y="1004212"/>
              <a:ext cx="294157" cy="307777"/>
            </a:xfrm>
            <a:prstGeom prst="rect">
              <a:avLst/>
            </a:prstGeom>
            <a:solidFill>
              <a:srgbClr val="8E999B">
                <a:alpha val="9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&amp;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0D4EDD0-2148-47FB-AB2B-0F57C5DA2B0F}"/>
                </a:ext>
              </a:extLst>
            </p:cNvPr>
            <p:cNvSpPr txBox="1"/>
            <p:nvPr/>
          </p:nvSpPr>
          <p:spPr>
            <a:xfrm>
              <a:off x="6309437" y="259916"/>
              <a:ext cx="760103" cy="307777"/>
            </a:xfrm>
            <a:prstGeom prst="rect">
              <a:avLst/>
            </a:prstGeom>
            <a:solidFill>
              <a:srgbClr val="014171"/>
            </a:solidFill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91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01D5-EAD9-46F7-81D1-657F20E6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VSC8541RT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43BA1-9561-40AF-AB19-F6DE7670A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n-NO" dirty="0"/>
              <a:t>Rad Tolerant Fast/Gigabit Ethernet PHY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A4792-5A8E-481A-8319-17D853032A5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		Samples &amp; Flight Models available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		</a:t>
            </a:r>
            <a:r>
              <a:rPr lang="en-US" sz="2400" b="0" dirty="0">
                <a:solidFill>
                  <a:srgbClr val="00B050"/>
                </a:solidFill>
              </a:rPr>
              <a:t>ESCC Detail Specification No. 9405/020</a:t>
            </a:r>
          </a:p>
          <a:p>
            <a:pPr>
              <a:spcBef>
                <a:spcPts val="1200"/>
              </a:spcBef>
            </a:pPr>
            <a:r>
              <a:rPr lang="fr-FR" sz="2000" dirty="0"/>
              <a:t>10/100/1000BASE-T Ethernet </a:t>
            </a:r>
            <a:r>
              <a:rPr lang="fr-FR" sz="2000" dirty="0" err="1"/>
              <a:t>copper</a:t>
            </a:r>
            <a:r>
              <a:rPr lang="fr-FR" sz="2000" dirty="0"/>
              <a:t> transceiver (IEEE 802.3ab compliant) </a:t>
            </a:r>
          </a:p>
          <a:p>
            <a:pPr>
              <a:spcBef>
                <a:spcPts val="1200"/>
              </a:spcBef>
            </a:pPr>
            <a:r>
              <a:rPr lang="fr-FR" sz="2000" dirty="0"/>
              <a:t>RGMII/GMII/MII/RMII MAC interface</a:t>
            </a:r>
          </a:p>
          <a:p>
            <a:pPr>
              <a:spcBef>
                <a:spcPts val="1200"/>
              </a:spcBef>
            </a:pPr>
            <a:r>
              <a:rPr lang="fr-FR" sz="2000" dirty="0" err="1"/>
              <a:t>Synchronous</a:t>
            </a:r>
            <a:r>
              <a:rPr lang="fr-FR" sz="2000" dirty="0"/>
              <a:t> Ethernet and IEEE 1588 Start of Frame identification</a:t>
            </a:r>
          </a:p>
          <a:p>
            <a:pPr>
              <a:spcBef>
                <a:spcPts val="1200"/>
              </a:spcBef>
            </a:pPr>
            <a:r>
              <a:rPr lang="fr-FR" sz="2000" dirty="0" err="1"/>
              <a:t>Patented</a:t>
            </a:r>
            <a:r>
              <a:rPr lang="fr-FR" sz="2000" dirty="0"/>
              <a:t> line driver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low</a:t>
            </a:r>
            <a:r>
              <a:rPr lang="fr-FR" sz="2000" dirty="0"/>
              <a:t> EMI voltage mode</a:t>
            </a:r>
          </a:p>
          <a:p>
            <a:pPr>
              <a:spcBef>
                <a:spcPts val="1200"/>
              </a:spcBef>
            </a:pPr>
            <a:r>
              <a:rPr lang="fr-FR" sz="2000" dirty="0"/>
              <a:t>Wake-on-LAN</a:t>
            </a:r>
          </a:p>
          <a:p>
            <a:pPr>
              <a:spcBef>
                <a:spcPts val="1200"/>
              </a:spcBef>
            </a:pPr>
            <a:r>
              <a:rPr lang="fr-FR" sz="2000" dirty="0"/>
              <a:t>Supports </a:t>
            </a:r>
            <a:r>
              <a:rPr lang="fr-FR" sz="2000" dirty="0" err="1"/>
              <a:t>clocking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25 MHz </a:t>
            </a:r>
            <a:r>
              <a:rPr lang="fr-FR" sz="2000" dirty="0" err="1"/>
              <a:t>crystal</a:t>
            </a:r>
            <a:r>
              <a:rPr lang="fr-FR" sz="2000" dirty="0"/>
              <a:t> or 25/50/125 MHz </a:t>
            </a:r>
            <a:r>
              <a:rPr lang="fr-FR" sz="2000" dirty="0" err="1"/>
              <a:t>oscillator</a:t>
            </a:r>
            <a:endParaRPr lang="fr-FR" sz="2000" dirty="0"/>
          </a:p>
          <a:p>
            <a:pPr>
              <a:spcBef>
                <a:spcPts val="1200"/>
              </a:spcBef>
            </a:pPr>
            <a:r>
              <a:rPr lang="fr-FR" sz="2000" dirty="0"/>
              <a:t>Host-free </a:t>
            </a:r>
            <a:r>
              <a:rPr lang="fr-FR" sz="2000" dirty="0" err="1"/>
              <a:t>configurability</a:t>
            </a:r>
            <a:r>
              <a:rPr lang="fr-FR" sz="2000" dirty="0"/>
              <a:t> </a:t>
            </a:r>
            <a:r>
              <a:rPr lang="fr-FR" sz="2000" dirty="0" err="1"/>
              <a:t>through</a:t>
            </a:r>
            <a:r>
              <a:rPr lang="fr-FR" sz="2000" dirty="0"/>
              <a:t> hardware strapping</a:t>
            </a:r>
          </a:p>
          <a:p>
            <a:pPr>
              <a:spcBef>
                <a:spcPts val="1200"/>
              </a:spcBef>
            </a:pPr>
            <a:r>
              <a:rPr lang="fr-FR" sz="2000" dirty="0"/>
              <a:t>Best-in-Class power </a:t>
            </a:r>
            <a:r>
              <a:rPr lang="fr-FR" sz="2000" dirty="0" err="1"/>
              <a:t>consumption</a:t>
            </a:r>
            <a:endParaRPr lang="fr-FR" sz="2000" dirty="0"/>
          </a:p>
          <a:p>
            <a:pPr>
              <a:spcBef>
                <a:spcPts val="1200"/>
              </a:spcBef>
            </a:pPr>
            <a:r>
              <a:rPr lang="fr-FR" sz="2000" dirty="0"/>
              <a:t>Extended </a:t>
            </a:r>
            <a:r>
              <a:rPr lang="fr-FR" sz="2000" dirty="0" err="1"/>
              <a:t>temperature</a:t>
            </a:r>
            <a:r>
              <a:rPr lang="fr-FR" sz="2000" dirty="0"/>
              <a:t> range -55°C to 125°C</a:t>
            </a:r>
          </a:p>
          <a:p>
            <a:pPr>
              <a:spcBef>
                <a:spcPts val="1200"/>
              </a:spcBef>
            </a:pPr>
            <a:r>
              <a:rPr lang="fr-FR" sz="2000" dirty="0"/>
              <a:t>CQFP68 and VQFN68 packages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FCB795-4C01-4C3D-A57D-2EEDC2AB09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6062" y="98727"/>
            <a:ext cx="623300" cy="5502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2D7F18-7EBF-4433-81FA-4B31161BD3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144" y="2334075"/>
            <a:ext cx="3385568" cy="13476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264D4F-7001-41E4-BE15-1A8B44F62A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320" y="4031594"/>
            <a:ext cx="3125585" cy="199442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A8A6652-78BB-4397-8A94-B7C160832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45195"/>
              </p:ext>
            </p:extLst>
          </p:nvPr>
        </p:nvGraphicFramePr>
        <p:xfrm>
          <a:off x="5387788" y="5484759"/>
          <a:ext cx="2944356" cy="99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356">
                  <a:extLst>
                    <a:ext uri="{9D8B030D-6E8A-4147-A177-3AD203B41FA5}">
                      <a16:colId xmlns:a16="http://schemas.microsoft.com/office/drawing/2014/main" val="294119357"/>
                    </a:ext>
                  </a:extLst>
                </a:gridCol>
              </a:tblGrid>
              <a:tr h="28140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Radiation</a:t>
                      </a:r>
                    </a:p>
                  </a:txBody>
                  <a:tcPr marL="36000" marR="36000" marT="36000" marB="36000" anchor="ctr" anchorCtr="1"/>
                </a:tc>
                <a:extLst>
                  <a:ext uri="{0D108BD9-81ED-4DB2-BD59-A6C34878D82A}">
                    <a16:rowId xmlns:a16="http://schemas.microsoft.com/office/drawing/2014/main" val="668280154"/>
                  </a:ext>
                </a:extLst>
              </a:tr>
              <a:tr h="6529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TID 100krad(Si)</a:t>
                      </a:r>
                    </a:p>
                    <a:p>
                      <a:pPr algn="ctr"/>
                      <a:r>
                        <a:rPr lang="en-US" sz="1600" dirty="0"/>
                        <a:t>SEL immune up to 78MeV.cm2/mg</a:t>
                      </a:r>
                    </a:p>
                  </a:txBody>
                  <a:tcPr marL="36000" marR="36000" marT="36000" marB="36000" anchor="ctr" anchorCtr="1"/>
                </a:tc>
                <a:extLst>
                  <a:ext uri="{0D108BD9-81ED-4DB2-BD59-A6C34878D82A}">
                    <a16:rowId xmlns:a16="http://schemas.microsoft.com/office/drawing/2014/main" val="4274258098"/>
                  </a:ext>
                </a:extLst>
              </a:tr>
            </a:tbl>
          </a:graphicData>
        </a:graphic>
      </p:graphicFrame>
      <p:pic>
        <p:nvPicPr>
          <p:cNvPr id="20" name="Picture 19" descr="A picture containing scissors, pair, knife, video&#10;&#10;Description automatically generated">
            <a:extLst>
              <a:ext uri="{FF2B5EF4-FFF2-40B4-BE49-F238E27FC236}">
                <a16:creationId xmlns:a16="http://schemas.microsoft.com/office/drawing/2014/main" id="{44E980B2-0F6A-43E0-9775-EE8652085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155" y="78318"/>
            <a:ext cx="1905000" cy="1571625"/>
          </a:xfrm>
          <a:prstGeom prst="rect">
            <a:avLst/>
          </a:prstGeom>
        </p:spPr>
      </p:pic>
      <p:pic>
        <p:nvPicPr>
          <p:cNvPr id="21" name="Picture 20" descr="A circuit board&#10;&#10;Description automatically generated">
            <a:extLst>
              <a:ext uri="{FF2B5EF4-FFF2-40B4-BE49-F238E27FC236}">
                <a16:creationId xmlns:a16="http://schemas.microsoft.com/office/drawing/2014/main" id="{8521AE04-FC27-4636-984B-5CE51BBD4F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429" y="723693"/>
            <a:ext cx="641243" cy="55467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0733549D-7A2E-8E6C-1671-329AE104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2238" y="1475794"/>
            <a:ext cx="2137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Ceramic CQFP68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Plastic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QFN68 </a:t>
            </a:r>
          </a:p>
        </p:txBody>
      </p:sp>
    </p:spTree>
    <p:extLst>
      <p:ext uri="{BB962C8B-B14F-4D97-AF65-F5344CB8AC3E}">
        <p14:creationId xmlns:p14="http://schemas.microsoft.com/office/powerpoint/2010/main" val="41831729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03122020a">
      <a:dk1>
        <a:srgbClr val="0A0B0F"/>
      </a:dk1>
      <a:lt1>
        <a:srgbClr val="FFFFFF"/>
      </a:lt1>
      <a:dk2>
        <a:srgbClr val="FFFFFF"/>
      </a:dk2>
      <a:lt2>
        <a:srgbClr val="1D9CE5"/>
      </a:lt2>
      <a:accent1>
        <a:srgbClr val="0E3689"/>
      </a:accent1>
      <a:accent2>
        <a:srgbClr val="FD7F20"/>
      </a:accent2>
      <a:accent3>
        <a:srgbClr val="1D9CE4"/>
      </a:accent3>
      <a:accent4>
        <a:srgbClr val="5EBF33"/>
      </a:accent4>
      <a:accent5>
        <a:srgbClr val="702076"/>
      </a:accent5>
      <a:accent6>
        <a:srgbClr val="FFD53A"/>
      </a:accent6>
      <a:hlink>
        <a:srgbClr val="45A8C4"/>
      </a:hlink>
      <a:folHlink>
        <a:srgbClr val="45A8C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TTech - Advanced">
  <a:themeElements>
    <a:clrScheme name="TTTECH NEW">
      <a:dk1>
        <a:srgbClr val="000000"/>
      </a:dk1>
      <a:lt1>
        <a:srgbClr val="FFFFFF"/>
      </a:lt1>
      <a:dk2>
        <a:srgbClr val="00294E"/>
      </a:dk2>
      <a:lt2>
        <a:srgbClr val="D8D8D8"/>
      </a:lt2>
      <a:accent1>
        <a:srgbClr val="0093D0"/>
      </a:accent1>
      <a:accent2>
        <a:srgbClr val="FF6100"/>
      </a:accent2>
      <a:accent3>
        <a:srgbClr val="DB961F"/>
      </a:accent3>
      <a:accent4>
        <a:srgbClr val="42A568"/>
      </a:accent4>
      <a:accent5>
        <a:srgbClr val="008688"/>
      </a:accent5>
      <a:accent6>
        <a:srgbClr val="613B71"/>
      </a:accent6>
      <a:hlink>
        <a:srgbClr val="0093D0"/>
      </a:hlink>
      <a:folHlink>
        <a:srgbClr val="7F7F7F"/>
      </a:folHlink>
    </a:clrScheme>
    <a:fontScheme name="TT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08000" tIns="108000" rIns="108000" bIns="108000" rtlCol="0" anchor="t"/>
      <a:lstStyle>
        <a:defPPr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C3CE38D-7C9E-4011-BFD7-11141DE0CBD7}" vid="{93385CDF-E4B2-4491-913B-9FE1CD2DA98E}"/>
    </a:ext>
  </a:extLst>
</a:theme>
</file>

<file path=ppt/theme/theme3.xml><?xml version="1.0" encoding="utf-8"?>
<a:theme xmlns:a="http://schemas.openxmlformats.org/drawingml/2006/main" name="3_TTTech">
  <a:themeElements>
    <a:clrScheme name="Benutzerdefiniert 15">
      <a:dk1>
        <a:srgbClr val="000000"/>
      </a:dk1>
      <a:lt1>
        <a:srgbClr val="FFFFFF"/>
      </a:lt1>
      <a:dk2>
        <a:srgbClr val="00294E"/>
      </a:dk2>
      <a:lt2>
        <a:srgbClr val="D8D8D8"/>
      </a:lt2>
      <a:accent1>
        <a:srgbClr val="0093D0"/>
      </a:accent1>
      <a:accent2>
        <a:srgbClr val="FF6100"/>
      </a:accent2>
      <a:accent3>
        <a:srgbClr val="F7A600"/>
      </a:accent3>
      <a:accent4>
        <a:srgbClr val="92D050"/>
      </a:accent4>
      <a:accent5>
        <a:srgbClr val="3DB384"/>
      </a:accent5>
      <a:accent6>
        <a:srgbClr val="B388C5"/>
      </a:accent6>
      <a:hlink>
        <a:srgbClr val="0093D0"/>
      </a:hlink>
      <a:folHlink>
        <a:srgbClr val="7F7F7F"/>
      </a:folHlink>
    </a:clrScheme>
    <a:fontScheme name="TTTech Arial">
      <a:majorFont>
        <a:latin typeface="Open Sans Ligh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08000" tIns="108000" rIns="108000" bIns="108000" rtlCol="0" anchor="t"/>
      <a:lstStyle>
        <a:defPPr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TTech_PowerPoint_Template_v1-1-0.pptx" id="{68C3871A-F087-4591-BF95-F866E8127C48}" vid="{5ADAAC86-3054-4285-9F8B-234D8134AA97}"/>
    </a:ext>
  </a:extLst>
</a:theme>
</file>

<file path=ppt/theme/theme4.xml><?xml version="1.0" encoding="utf-8"?>
<a:theme xmlns:a="http://schemas.openxmlformats.org/drawingml/2006/main" name="1_TTTech - Advanced">
  <a:themeElements>
    <a:clrScheme name="TTTECH NEW">
      <a:dk1>
        <a:srgbClr val="000000"/>
      </a:dk1>
      <a:lt1>
        <a:srgbClr val="FFFFFF"/>
      </a:lt1>
      <a:dk2>
        <a:srgbClr val="00294E"/>
      </a:dk2>
      <a:lt2>
        <a:srgbClr val="D8D8D8"/>
      </a:lt2>
      <a:accent1>
        <a:srgbClr val="0093D0"/>
      </a:accent1>
      <a:accent2>
        <a:srgbClr val="FF6100"/>
      </a:accent2>
      <a:accent3>
        <a:srgbClr val="DB961F"/>
      </a:accent3>
      <a:accent4>
        <a:srgbClr val="42A568"/>
      </a:accent4>
      <a:accent5>
        <a:srgbClr val="008688"/>
      </a:accent5>
      <a:accent6>
        <a:srgbClr val="613B71"/>
      </a:accent6>
      <a:hlink>
        <a:srgbClr val="0093D0"/>
      </a:hlink>
      <a:folHlink>
        <a:srgbClr val="7F7F7F"/>
      </a:folHlink>
    </a:clrScheme>
    <a:fontScheme name="TT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08000" tIns="108000" rIns="108000" bIns="108000" rtlCol="0" anchor="t"/>
      <a:lstStyle>
        <a:defPPr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373AF58-7269-4B28-A687-55AAF650401D}" vid="{C2B34B32-0893-439B-8102-B455BF187C97}"/>
    </a:ext>
  </a:extLst>
</a:theme>
</file>

<file path=ppt/theme/theme5.xml><?xml version="1.0" encoding="utf-8"?>
<a:theme xmlns:a="http://schemas.openxmlformats.org/drawingml/2006/main" name="2_TTTech - Advanced">
  <a:themeElements>
    <a:clrScheme name="TTTECH NEW">
      <a:dk1>
        <a:srgbClr val="000000"/>
      </a:dk1>
      <a:lt1>
        <a:srgbClr val="FFFFFF"/>
      </a:lt1>
      <a:dk2>
        <a:srgbClr val="00294E"/>
      </a:dk2>
      <a:lt2>
        <a:srgbClr val="D8D8D8"/>
      </a:lt2>
      <a:accent1>
        <a:srgbClr val="0093D0"/>
      </a:accent1>
      <a:accent2>
        <a:srgbClr val="FF6100"/>
      </a:accent2>
      <a:accent3>
        <a:srgbClr val="DB961F"/>
      </a:accent3>
      <a:accent4>
        <a:srgbClr val="42A568"/>
      </a:accent4>
      <a:accent5>
        <a:srgbClr val="008688"/>
      </a:accent5>
      <a:accent6>
        <a:srgbClr val="613B71"/>
      </a:accent6>
      <a:hlink>
        <a:srgbClr val="0093D0"/>
      </a:hlink>
      <a:folHlink>
        <a:srgbClr val="7F7F7F"/>
      </a:folHlink>
    </a:clrScheme>
    <a:fontScheme name="TT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08000" tIns="108000" rIns="108000" bIns="108000" rtlCol="0" anchor="t"/>
      <a:lstStyle>
        <a:defPPr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C3CE38D-7C9E-4011-BFD7-11141DE0CBD7}" vid="{93385CDF-E4B2-4491-913B-9FE1CD2DA98E}"/>
    </a:ext>
  </a:extLst>
</a:theme>
</file>

<file path=ppt/theme/theme6.xml><?xml version="1.0" encoding="utf-8"?>
<a:theme xmlns:a="http://schemas.openxmlformats.org/drawingml/2006/main" name="3_TTTech - Advanced">
  <a:themeElements>
    <a:clrScheme name="TTTECH NEW">
      <a:dk1>
        <a:srgbClr val="000000"/>
      </a:dk1>
      <a:lt1>
        <a:srgbClr val="FFFFFF"/>
      </a:lt1>
      <a:dk2>
        <a:srgbClr val="00294E"/>
      </a:dk2>
      <a:lt2>
        <a:srgbClr val="D8D8D8"/>
      </a:lt2>
      <a:accent1>
        <a:srgbClr val="0093D0"/>
      </a:accent1>
      <a:accent2>
        <a:srgbClr val="FF6100"/>
      </a:accent2>
      <a:accent3>
        <a:srgbClr val="DB961F"/>
      </a:accent3>
      <a:accent4>
        <a:srgbClr val="42A568"/>
      </a:accent4>
      <a:accent5>
        <a:srgbClr val="008688"/>
      </a:accent5>
      <a:accent6>
        <a:srgbClr val="613B71"/>
      </a:accent6>
      <a:hlink>
        <a:srgbClr val="0093D0"/>
      </a:hlink>
      <a:folHlink>
        <a:srgbClr val="7F7F7F"/>
      </a:folHlink>
    </a:clrScheme>
    <a:fontScheme name="TT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08000" tIns="108000" rIns="108000" bIns="108000" rtlCol="0" anchor="t"/>
      <a:lstStyle>
        <a:defPPr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C3CE38D-7C9E-4011-BFD7-11141DE0CBD7}" vid="{93385CDF-E4B2-4491-913B-9FE1CD2DA98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2195</Words>
  <Application>Microsoft Office PowerPoint</Application>
  <PresentationFormat>Custom</PresentationFormat>
  <Paragraphs>525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Myriad Pro</vt:lpstr>
      <vt:lpstr>Symbol</vt:lpstr>
      <vt:lpstr>Wingdings</vt:lpstr>
      <vt:lpstr>Office Theme</vt:lpstr>
      <vt:lpstr>TTTech - Advanced</vt:lpstr>
      <vt:lpstr>3_TTTech</vt:lpstr>
      <vt:lpstr>1_TTTech - Advanced</vt:lpstr>
      <vt:lpstr>2_TTTech - Advanced</vt:lpstr>
      <vt:lpstr>3_TTTech - Advanced</vt:lpstr>
      <vt:lpstr>think-cell Slide</vt:lpstr>
      <vt:lpstr>Space Qualified European Ethernet PHY 100Mb/1Gb</vt:lpstr>
      <vt:lpstr>Microchip ADG France</vt:lpstr>
      <vt:lpstr>Microchip Space Portfolio</vt:lpstr>
      <vt:lpstr>PowerPoint Presentation</vt:lpstr>
      <vt:lpstr>TTEthernet Products</vt:lpstr>
      <vt:lpstr>Ethernet for Avionics Networks</vt:lpstr>
      <vt:lpstr>TTEthernet for Spacecraft Network Systems</vt:lpstr>
      <vt:lpstr>What is Ethernet PHY ?</vt:lpstr>
      <vt:lpstr>VSC8541RT</vt:lpstr>
      <vt:lpstr>COTS to Radiation Tolerant devices</vt:lpstr>
      <vt:lpstr>VSC8541RT Radiation Results</vt:lpstr>
      <vt:lpstr>VSC8541RT Qualification Results</vt:lpstr>
      <vt:lpstr>SoC w Embedded Ethernet for Space </vt:lpstr>
      <vt:lpstr>Ethernet for Space - Looking forward </vt:lpstr>
      <vt:lpstr>TTEthernet® Equipment for Gateway  as Reference Design with VSC8541RT </vt:lpstr>
      <vt:lpstr>SONIC Architecture and Main Functions</vt:lpstr>
      <vt:lpstr>VSC8541RT Performance Validation</vt:lpstr>
      <vt:lpstr>VSC8541RT Performance Validation</vt:lpstr>
      <vt:lpstr>Conclusion</vt:lpstr>
      <vt:lpstr>Thank You</vt:lpstr>
      <vt:lpstr>VSC8541RT ordering codes</vt:lpstr>
      <vt:lpstr>VSC8541RT  Reference Clocks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2021-09-17T14:38:20Z</dcterms:created>
  <dcterms:modified xsi:type="dcterms:W3CDTF">2022-06-01T15:17:49Z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5f25e9-4961-49b9-93b5-e6cb7bcff2b8_Enabled">
    <vt:lpwstr>true</vt:lpwstr>
  </property>
  <property fmtid="{D5CDD505-2E9C-101B-9397-08002B2CF9AE}" pid="3" name="MSIP_Label_875f25e9-4961-49b9-93b5-e6cb7bcff2b8_SetDate">
    <vt:lpwstr>2022-05-05T06:29:00Z</vt:lpwstr>
  </property>
  <property fmtid="{D5CDD505-2E9C-101B-9397-08002B2CF9AE}" pid="4" name="MSIP_Label_875f25e9-4961-49b9-93b5-e6cb7bcff2b8_Method">
    <vt:lpwstr>Privileged</vt:lpwstr>
  </property>
  <property fmtid="{D5CDD505-2E9C-101B-9397-08002B2CF9AE}" pid="5" name="MSIP_Label_875f25e9-4961-49b9-93b5-e6cb7bcff2b8_Name">
    <vt:lpwstr>Internal</vt:lpwstr>
  </property>
  <property fmtid="{D5CDD505-2E9C-101B-9397-08002B2CF9AE}" pid="6" name="MSIP_Label_875f25e9-4961-49b9-93b5-e6cb7bcff2b8_SiteId">
    <vt:lpwstr>5638dc0c-ffa2-418f-8078-70f739ff781f</vt:lpwstr>
  </property>
  <property fmtid="{D5CDD505-2E9C-101B-9397-08002B2CF9AE}" pid="7" name="MSIP_Label_875f25e9-4961-49b9-93b5-e6cb7bcff2b8_ActionId">
    <vt:lpwstr>cfda54a3-7617-48da-b24f-156009501764</vt:lpwstr>
  </property>
  <property fmtid="{D5CDD505-2E9C-101B-9397-08002B2CF9AE}" pid="8" name="MSIP_Label_875f25e9-4961-49b9-93b5-e6cb7bcff2b8_ContentBits">
    <vt:lpwstr>2</vt:lpwstr>
  </property>
  <property fmtid="{D5CDD505-2E9C-101B-9397-08002B2CF9AE}" pid="9" name="ClassificationContentMarkingFooterLocations">
    <vt:lpwstr>Office Theme:5\TTTech - Advanced:4</vt:lpwstr>
  </property>
  <property fmtid="{D5CDD505-2E9C-101B-9397-08002B2CF9AE}" pid="10" name="ClassificationContentMarkingFooterText">
    <vt:lpwstr>"TTTech - Internal"</vt:lpwstr>
  </property>
</Properties>
</file>