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4"/>
  </p:sldMasterIdLst>
  <p:notesMasterIdLst>
    <p:notesMasterId r:id="rId19"/>
  </p:notesMasterIdLst>
  <p:sldIdLst>
    <p:sldId id="256" r:id="rId5"/>
    <p:sldId id="257" r:id="rId6"/>
    <p:sldId id="333" r:id="rId7"/>
    <p:sldId id="296" r:id="rId8"/>
    <p:sldId id="307" r:id="rId9"/>
    <p:sldId id="343" r:id="rId10"/>
    <p:sldId id="337" r:id="rId11"/>
    <p:sldId id="342" r:id="rId12"/>
    <p:sldId id="288" r:id="rId13"/>
    <p:sldId id="303" r:id="rId14"/>
    <p:sldId id="319" r:id="rId15"/>
    <p:sldId id="339" r:id="rId16"/>
    <p:sldId id="340" r:id="rId17"/>
    <p:sldId id="33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5DE1C-D33F-EC27-2E59-1F3B2A86FF3E}" name="小名木　さゆり" initials="小名木　さゆり" userId="S::onagi.sayuri@jaxa.jp::3aaac843-5656-4686-920b-9007b38ecd6a" providerId="AD"/>
  <p188:author id="{68054732-BFF6-5C05-6E9D-9E63B01CD036}" name="濱戸　昭太郎" initials="濱戸　昭太郎" userId="S::hamato.shohtaroh@jaxa.jp::86ca0693-5443-4a6a-90aa-33a96e864fd4" providerId="AD"/>
  <p188:author id="{27512769-E9C9-9018-9606-8C208DB032B2}" name="淺井　穂香" initials="淺井" userId="S::asai.honoka@jaxa.jp::077298e9-07ed-4fef-b03b-fa1d9b4cc3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B0F0"/>
    <a:srgbClr val="0070C0"/>
    <a:srgbClr val="FFC000"/>
    <a:srgbClr val="7030A0"/>
    <a:srgbClr val="C00000"/>
    <a:srgbClr val="FFFFFF"/>
    <a:srgbClr val="92D050"/>
    <a:srgbClr val="CC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72" autoAdjust="0"/>
  </p:normalViewPr>
  <p:slideViewPr>
    <p:cSldViewPr snapToGrid="0">
      <p:cViewPr varScale="1">
        <p:scale>
          <a:sx n="72" d="100"/>
          <a:sy n="72" d="100"/>
        </p:scale>
        <p:origin x="3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6EBA3-57EF-4D1D-9C63-C5C9E3196456}" type="datetimeFigureOut">
              <a:rPr kumimoji="1" lang="en-US" altLang="ja-JP"/>
              <a:t>12/2/2021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AD933-1F3F-4DCE-97D6-1C00C0A80C36}" type="slidenum">
              <a:rPr kumimoji="1" lang="en-US" altLang="ja-JP"/>
              <a:t>‹#›</a:t>
            </a:fld>
            <a:endParaRPr kumimoji="1" lang="ja-JP" altLang="en-US"/>
          </a:p>
        </p:txBody>
      </p:sp>
    </p:spTree>
    <p:extLst>
      <p:ext uri="{BB962C8B-B14F-4D97-AF65-F5344CB8AC3E}">
        <p14:creationId xmlns:p14="http://schemas.microsoft.com/office/powerpoint/2010/main" val="40237578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dirty="0"/>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a:t>1</a:t>
            </a:fld>
            <a:endParaRPr kumimoji="1" lang="ja-JP" altLang="en-US"/>
          </a:p>
        </p:txBody>
      </p:sp>
    </p:spTree>
    <p:extLst>
      <p:ext uri="{BB962C8B-B14F-4D97-AF65-F5344CB8AC3E}">
        <p14:creationId xmlns:p14="http://schemas.microsoft.com/office/powerpoint/2010/main" val="3242507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次に、波長解析の方法です。グリズム＋高速カメラで撮影された光は①のように、白黒の基線パターンの画像として取得されます。</a:t>
            </a:r>
          </a:p>
          <a:p>
            <a:r>
              <a:rPr kumimoji="1" lang="ja-JP" altLang="en-US"/>
              <a:t>これを最終的に③のような横軸を光の波長、縦軸を強度としたスペクトル分布として読み出すためのプログラムを作成しました。</a:t>
            </a:r>
          </a:p>
          <a:p>
            <a:r>
              <a:rPr kumimoji="1" lang="ja-JP" altLang="en-US"/>
              <a:t>この時、①の画像のどのピクセルが何ナノメートルの波長に対応しているのかを割り出すためのキャリブレーションには重水素ランプを使用しました。</a:t>
            </a:r>
          </a:p>
          <a:p>
            <a:r>
              <a:rPr kumimoji="1" lang="ja-JP" altLang="en-US"/>
              <a:t>特定の物質は特定の波長の光を発光するため、スペクトル分析を行えば輻射光の光源となっている物質を推定することができます。</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10</a:t>
            </a:fld>
            <a:endParaRPr kumimoji="1" lang="ja-JP" altLang="en-US"/>
          </a:p>
        </p:txBody>
      </p:sp>
    </p:spTree>
    <p:extLst>
      <p:ext uri="{BB962C8B-B14F-4D97-AF65-F5344CB8AC3E}">
        <p14:creationId xmlns:p14="http://schemas.microsoft.com/office/powerpoint/2010/main" val="389253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a:t>10km</a:t>
            </a:r>
            <a:r>
              <a:rPr kumimoji="1" lang="ja-JP" altLang="en-US"/>
              <a:t>毎秒におけるスペクトル分布を実機観測データと比較します。図のように、＠実験データに表れているピークが実機データでも表れていることが分かります。</a:t>
            </a:r>
            <a:endParaRPr kumimoji="1" lang="en-US" altLang="ja-JP"/>
          </a:p>
          <a:p>
            <a:r>
              <a:rPr kumimoji="1" lang="ja-JP" altLang="en-US"/>
              <a:t>これまで深宇宙より帰還する物体の観測データと実験データを比較したものはほとんどないため、実験結果と実機データで一致しているピークがあること自体驚きでした。また、グリズム＋高速カメラの組み合わせによる観測もはじめてだったので、この結果を初めて見たときはとても興奮しました。</a:t>
            </a:r>
            <a:endParaRPr kumimoji="1" lang="en-US" altLang="ja-JP"/>
          </a:p>
          <a:p>
            <a:r>
              <a:rPr kumimoji="1" lang="ja-JP" altLang="en-US"/>
              <a:t>＠実験データと実機データで一致している波長を表に示しています。これらの波長は、それぞれ＠水素、酸素、ナトリウムの発光帯と一致していました。</a:t>
            </a:r>
            <a:endParaRPr kumimoji="1" lang="en-US" altLang="ja-JP"/>
          </a:p>
          <a:p>
            <a:r>
              <a:rPr kumimoji="1" lang="ja-JP" altLang="en-US"/>
              <a:t>実際の物質と発光帯の波長が一致していることが確認できた時は、丹野さんも含め皆で大いに盛り上がりました。</a:t>
            </a:r>
            <a:endParaRPr kumimoji="1" lang="en-US" altLang="ja-JP"/>
          </a:p>
          <a:p>
            <a:r>
              <a:rPr kumimoji="1" lang="ja-JP" altLang="en-US"/>
              <a:t>実験ならでは、現場ならではの経験をもっとも感じた瞬間の一つです。</a:t>
            </a:r>
            <a:endParaRPr kumimoji="1" lang="en-US" altLang="ja-JP"/>
          </a:p>
          <a:p>
            <a:r>
              <a:rPr kumimoji="1" lang="ja-JP" altLang="en-US"/>
              <a:t>これで、分光観測がうまく行われたこと、解析時のキャリブレーションがある程度の精度をもっていることなどがわかりました。＠</a:t>
            </a:r>
            <a:endParaRPr kumimoji="1" lang="en-US" altLang="ja-JP"/>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11</a:t>
            </a:fld>
            <a:endParaRPr kumimoji="1" lang="ja-JP" altLang="en-US"/>
          </a:p>
        </p:txBody>
      </p:sp>
    </p:spTree>
    <p:extLst>
      <p:ext uri="{BB962C8B-B14F-4D97-AF65-F5344CB8AC3E}">
        <p14:creationId xmlns:p14="http://schemas.microsoft.com/office/powerpoint/2010/main" val="99567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a:t>8km</a:t>
            </a:r>
            <a:r>
              <a:rPr kumimoji="1" lang="ja-JP" altLang="en-US"/>
              <a:t>毎秒におけるピークを同様に観察します。＠先と同様複数のピークが一致しています。</a:t>
            </a:r>
            <a:endParaRPr kumimoji="1" lang="en-US" altLang="ja-JP"/>
          </a:p>
          <a:p>
            <a:r>
              <a:rPr kumimoji="1" lang="ja-JP" altLang="en-US"/>
              <a:t>＠一致しているピークを表にまとめて示しています。波長はそれぞれ＠、水素、酸素、ナトリウム、炭素、シアンの発光帯近傍にありました。</a:t>
            </a:r>
          </a:p>
          <a:p>
            <a:r>
              <a:rPr kumimoji="1" lang="ja-JP" altLang="en-US"/>
              <a:t>すなわち、これらの物質の存在を示唆していることになります。＠</a:t>
            </a:r>
            <a:endParaRPr kumimoji="1" lang="en-US" altLang="ja-JP"/>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12</a:t>
            </a:fld>
            <a:endParaRPr kumimoji="1" lang="ja-JP" altLang="en-US"/>
          </a:p>
        </p:txBody>
      </p:sp>
    </p:spTree>
    <p:extLst>
      <p:ext uri="{BB962C8B-B14F-4D97-AF65-F5344CB8AC3E}">
        <p14:creationId xmlns:p14="http://schemas.microsoft.com/office/powerpoint/2010/main" val="407838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a:t>6km</a:t>
            </a:r>
            <a:r>
              <a:rPr kumimoji="1" lang="ja-JP" altLang="en-US"/>
              <a:t>毎秒における結果を同様に検討します。＠実機データは長時間高速で移動しているため、黒体輻射の影響でブロードになっていますが、</a:t>
            </a:r>
            <a:endParaRPr kumimoji="1" lang="en-US" altLang="ja-JP"/>
          </a:p>
          <a:p>
            <a:r>
              <a:rPr kumimoji="1" lang="ja-JP" altLang="en-US"/>
              <a:t>いくつかピークが一致していることが見て取れます。＠それぞれ＠水素、カルシウム、ナトリウムの発光帯に近く、これらの物質の存在を示唆しています。＠</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13</a:t>
            </a:fld>
            <a:endParaRPr kumimoji="1" lang="ja-JP" altLang="en-US"/>
          </a:p>
        </p:txBody>
      </p:sp>
    </p:spTree>
    <p:extLst>
      <p:ext uri="{BB962C8B-B14F-4D97-AF65-F5344CB8AC3E}">
        <p14:creationId xmlns:p14="http://schemas.microsoft.com/office/powerpoint/2010/main" val="158395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dirty="0"/>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2</a:t>
            </a:fld>
            <a:endParaRPr kumimoji="1" lang="ja-JP" altLang="en-US"/>
          </a:p>
        </p:txBody>
      </p:sp>
    </p:spTree>
    <p:extLst>
      <p:ext uri="{BB962C8B-B14F-4D97-AF65-F5344CB8AC3E}">
        <p14:creationId xmlns:p14="http://schemas.microsoft.com/office/powerpoint/2010/main" val="414162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dirty="0">
              <a:ea typeface="游ゴシック"/>
            </a:endParaRP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a:t>3</a:t>
            </a:fld>
            <a:endParaRPr kumimoji="1" lang="ja-JP" altLang="en-US"/>
          </a:p>
        </p:txBody>
      </p:sp>
    </p:spTree>
    <p:extLst>
      <p:ext uri="{BB962C8B-B14F-4D97-AF65-F5344CB8AC3E}">
        <p14:creationId xmlns:p14="http://schemas.microsoft.com/office/powerpoint/2010/main" val="189360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t>それでは実験の内容、主に設備と計測器の説明と実験の概要</a:t>
            </a:r>
            <a:r>
              <a:rPr lang="en-US" altLang="ja-JP"/>
              <a:t>(</a:t>
            </a:r>
            <a:r>
              <a:rPr lang="ja-JP"/>
              <a:t>流れですね</a:t>
            </a:r>
            <a:r>
              <a:rPr lang="en-US" altLang="ja-JP"/>
              <a:t>)</a:t>
            </a:r>
            <a:r>
              <a:rPr lang="ja-JP"/>
              <a:t>について説明します。 </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a:t>4</a:t>
            </a:fld>
            <a:endParaRPr kumimoji="1" lang="ja-JP" altLang="en-US"/>
          </a:p>
        </p:txBody>
      </p:sp>
    </p:spTree>
    <p:extLst>
      <p:ext uri="{BB962C8B-B14F-4D97-AF65-F5344CB8AC3E}">
        <p14:creationId xmlns:p14="http://schemas.microsoft.com/office/powerpoint/2010/main" val="3751124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5</a:t>
            </a:fld>
            <a:endParaRPr kumimoji="1" lang="ja-JP" altLang="en-US"/>
          </a:p>
        </p:txBody>
      </p:sp>
    </p:spTree>
    <p:extLst>
      <p:ext uri="{BB962C8B-B14F-4D97-AF65-F5344CB8AC3E}">
        <p14:creationId xmlns:p14="http://schemas.microsoft.com/office/powerpoint/2010/main" val="294348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t>それでは実験の内容、主に設備と計測器の説明と実験の概要</a:t>
            </a:r>
            <a:r>
              <a:rPr lang="en-US" altLang="ja-JP"/>
              <a:t>(</a:t>
            </a:r>
            <a:r>
              <a:rPr lang="ja-JP"/>
              <a:t>流れですね</a:t>
            </a:r>
            <a:r>
              <a:rPr lang="en-US" altLang="ja-JP"/>
              <a:t>)</a:t>
            </a:r>
            <a:r>
              <a:rPr lang="ja-JP"/>
              <a:t>について説明します。 </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a:t>6</a:t>
            </a:fld>
            <a:endParaRPr kumimoji="1" lang="ja-JP" altLang="en-US"/>
          </a:p>
        </p:txBody>
      </p:sp>
    </p:spTree>
    <p:extLst>
      <p:ext uri="{BB962C8B-B14F-4D97-AF65-F5344CB8AC3E}">
        <p14:creationId xmlns:p14="http://schemas.microsoft.com/office/powerpoint/2010/main" val="34727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次に、今回の分光計測に用いた装置の説明を行います。</a:t>
            </a:r>
            <a:endParaRPr lang="en-US" altLang="ja-JP">
              <a:ea typeface="游ゴシック"/>
            </a:endParaRPr>
          </a:p>
          <a:p>
            <a:r>
              <a:rPr lang="ja-JP" altLang="en-US">
                <a:ea typeface="游ゴシック"/>
              </a:rPr>
              <a:t>今回の実験では、通常の分光器ではなく、</a:t>
            </a:r>
            <a:r>
              <a:rPr lang="ja-JP" altLang="en-US" b="1">
                <a:ea typeface="游ゴシック"/>
              </a:rPr>
              <a:t>グリズムと高速カメラを組み合わせた</a:t>
            </a:r>
            <a:r>
              <a:rPr lang="ja-JP" altLang="en-US">
                <a:ea typeface="游ゴシック"/>
              </a:rPr>
              <a:t>分光計測を行いました。</a:t>
            </a:r>
            <a:endParaRPr lang="en-US" altLang="ja-JP">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この計測方法は、実は今回初めての試みで、高速カメラの先端にグリズムを取り付け、</a:t>
            </a:r>
            <a:endParaRPr lang="en-US" altLang="ja-JP">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まずグリズムで光を分光（①）、次に</a:t>
            </a:r>
            <a:r>
              <a:rPr kumimoji="1" lang="ja-JP" altLang="en-US" sz="1200"/>
              <a:t>分光した光を高速カメラで撮影する（②）、という仕組みになっています。</a:t>
            </a:r>
            <a:endParaRPr lang="en-US" altLang="ja-JP">
              <a:ea typeface="游ゴシック"/>
            </a:endParaRPr>
          </a:p>
          <a:p>
            <a:endParaRPr lang="en-US" altLang="ja-JP">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通常、高速カメラのようにシャッター間隔が非常に狭いカメラでは、秒速</a:t>
            </a:r>
            <a:r>
              <a:rPr lang="en-US" altLang="ja-JP">
                <a:ea typeface="游ゴシック"/>
              </a:rPr>
              <a:t>1~2km</a:t>
            </a:r>
            <a:r>
              <a:rPr lang="ja-JP" altLang="en-US">
                <a:ea typeface="游ゴシック"/>
              </a:rPr>
              <a:t>程度の光だととらえることができません。</a:t>
            </a:r>
            <a:endParaRPr lang="en-US" altLang="ja-JP">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游ゴシック"/>
              </a:rPr>
              <a:t>しかし、</a:t>
            </a:r>
            <a:r>
              <a:rPr lang="ja-JP" altLang="en-US" b="1">
                <a:ea typeface="游ゴシック"/>
              </a:rPr>
              <a:t>エイチイーケー</a:t>
            </a:r>
            <a:r>
              <a:rPr lang="en-US" altLang="ja-JP" b="1">
                <a:ea typeface="游ゴシック"/>
              </a:rPr>
              <a:t>(HEK)</a:t>
            </a:r>
            <a:r>
              <a:rPr lang="ja-JP" altLang="en-US" b="1">
                <a:ea typeface="游ゴシック"/>
              </a:rPr>
              <a:t>は超軌道速度の非常に強い光がでるため、高速カメラでもきちんと光をとらえることができます。</a:t>
            </a:r>
            <a:endParaRPr lang="en-US" altLang="ja-JP" b="1">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a:ea typeface="游ゴシック"/>
              </a:rPr>
              <a:t>このように、</a:t>
            </a:r>
            <a:r>
              <a:rPr lang="ja-JP" altLang="en-US" b="1"/>
              <a:t>「グリズム＋高速カメラ」</a:t>
            </a:r>
            <a:r>
              <a:rPr lang="ja-JP" altLang="en-US" b="1">
                <a:ea typeface="游ゴシック"/>
              </a:rPr>
              <a:t>での計測は、超軌道速度を出せる</a:t>
            </a:r>
            <a:r>
              <a:rPr lang="en-US" altLang="ja-JP" b="1">
                <a:ea typeface="游ゴシック"/>
              </a:rPr>
              <a:t>HEK</a:t>
            </a:r>
            <a:r>
              <a:rPr lang="ja-JP" altLang="en-US" b="1">
                <a:ea typeface="游ゴシック"/>
              </a:rPr>
              <a:t>だからこそ実現できるような、新しい計測手法となっています。</a:t>
            </a:r>
            <a:r>
              <a:rPr lang="ja-JP" altLang="en-US" b="0">
                <a:ea typeface="游ゴシック"/>
              </a:rPr>
              <a:t>この手法を用いることで、</a:t>
            </a:r>
            <a:r>
              <a:rPr lang="ja-JP" altLang="en-US">
                <a:ea typeface="游ゴシック"/>
              </a:rPr>
              <a:t>通常の分光器より</a:t>
            </a:r>
            <a:r>
              <a:rPr lang="ja-JP" altLang="en-US" b="1">
                <a:ea typeface="游ゴシック"/>
              </a:rPr>
              <a:t>安価な値段でできる</a:t>
            </a:r>
            <a:r>
              <a:rPr lang="ja-JP" altLang="en-US" b="0">
                <a:ea typeface="游ゴシック"/>
              </a:rPr>
              <a:t>ということ、</a:t>
            </a:r>
            <a:endParaRPr lang="en-US" altLang="ja-JP" b="0">
              <a:ea typeface="游ゴシック"/>
            </a:endParaRPr>
          </a:p>
          <a:p>
            <a:r>
              <a:rPr lang="ja-JP" altLang="en-US" b="0">
                <a:ea typeface="游ゴシック"/>
              </a:rPr>
              <a:t>また、</a:t>
            </a:r>
            <a:r>
              <a:rPr lang="ja-JP" altLang="en-US">
                <a:ea typeface="游ゴシック"/>
              </a:rPr>
              <a:t>グリズムを高速カメラに取り付けるだけなので、</a:t>
            </a:r>
            <a:r>
              <a:rPr lang="ja-JP" altLang="en-US" b="1">
                <a:ea typeface="游ゴシック"/>
              </a:rPr>
              <a:t>計測・設置がしやすい</a:t>
            </a:r>
            <a:r>
              <a:rPr lang="ja-JP" altLang="en-US" b="0">
                <a:ea typeface="游ゴシック"/>
              </a:rPr>
              <a:t>というメリットがあります。</a:t>
            </a:r>
            <a:endParaRPr lang="en-US" altLang="ja-JP" b="0">
              <a:ea typeface="游ゴシック"/>
            </a:endParaRPr>
          </a:p>
          <a:p>
            <a:r>
              <a:rPr lang="ja-JP" altLang="en-US" b="0">
                <a:ea typeface="游ゴシック"/>
              </a:rPr>
              <a:t>以上が、実験設備・計測装置の説明になります。</a:t>
            </a:r>
            <a:endParaRPr lang="en-US" altLang="ja-JP" b="0">
              <a:ea typeface="游ゴシック"/>
            </a:endParaRP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7</a:t>
            </a:fld>
            <a:endParaRPr kumimoji="1" lang="ja-JP" altLang="en-US"/>
          </a:p>
        </p:txBody>
      </p:sp>
    </p:spTree>
    <p:extLst>
      <p:ext uri="{BB962C8B-B14F-4D97-AF65-F5344CB8AC3E}">
        <p14:creationId xmlns:p14="http://schemas.microsoft.com/office/powerpoint/2010/main" val="321498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次に、波長解析の方法です。グリズム＋高速カメラで撮影された光は①のように、白黒の基線パターンの画像として取得されます。</a:t>
            </a:r>
          </a:p>
          <a:p>
            <a:r>
              <a:rPr kumimoji="1" lang="ja-JP" altLang="en-US"/>
              <a:t>これを最終的に③のような横軸を光の波長、縦軸を強度としたスペクトル分布として読み出すためのプログラムを作成しました。</a:t>
            </a:r>
          </a:p>
          <a:p>
            <a:r>
              <a:rPr kumimoji="1" lang="ja-JP" altLang="en-US"/>
              <a:t>この時、①の画像のどのピクセルが何ナノメートルの波長に対応しているのかを割り出すためのキャリブレーションには重水素ランプを使用しました。</a:t>
            </a:r>
          </a:p>
          <a:p>
            <a:r>
              <a:rPr kumimoji="1" lang="ja-JP" altLang="en-US"/>
              <a:t>特定の物質は特定の波長の光を発光するため、スペクトル分析を行えば輻射光の光源となっている物質を推定することができます。</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8</a:t>
            </a:fld>
            <a:endParaRPr kumimoji="1" lang="ja-JP" altLang="en-US"/>
          </a:p>
        </p:txBody>
      </p:sp>
    </p:spTree>
    <p:extLst>
      <p:ext uri="{BB962C8B-B14F-4D97-AF65-F5344CB8AC3E}">
        <p14:creationId xmlns:p14="http://schemas.microsoft.com/office/powerpoint/2010/main" val="395121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実験により得られた分光計測の動画を上に、左にスローモーション映像を示します。</a:t>
            </a:r>
            <a:endParaRPr kumimoji="1" lang="en-US" altLang="ja-JP"/>
          </a:p>
          <a:p>
            <a:r>
              <a:rPr kumimoji="1" lang="ja-JP" altLang="en-US"/>
              <a:t>実際の解析では、分光計測動画のスナップショットを基に解析を行います。</a:t>
            </a:r>
            <a:endParaRPr kumimoji="1" lang="en-US" altLang="ja-JP"/>
          </a:p>
          <a:p>
            <a:r>
              <a:rPr kumimoji="1" lang="ja-JP" altLang="en-US"/>
              <a:t>また、右図は輝線を時間軸方向に図示したものを示しています。</a:t>
            </a:r>
          </a:p>
        </p:txBody>
      </p:sp>
      <p:sp>
        <p:nvSpPr>
          <p:cNvPr id="4" name="スライド番号プレースホルダー 3"/>
          <p:cNvSpPr>
            <a:spLocks noGrp="1"/>
          </p:cNvSpPr>
          <p:nvPr>
            <p:ph type="sldNum" sz="quarter" idx="5"/>
          </p:nvPr>
        </p:nvSpPr>
        <p:spPr/>
        <p:txBody>
          <a:bodyPr/>
          <a:lstStyle/>
          <a:p>
            <a:fld id="{A10AD933-1F3F-4DCE-97D6-1C00C0A80C36}" type="slidenum">
              <a:rPr kumimoji="1" lang="en-US" altLang="ja-JP" smtClean="0"/>
              <a:t>9</a:t>
            </a:fld>
            <a:endParaRPr kumimoji="1" lang="ja-JP" altLang="en-US"/>
          </a:p>
        </p:txBody>
      </p:sp>
    </p:spTree>
    <p:extLst>
      <p:ext uri="{BB962C8B-B14F-4D97-AF65-F5344CB8AC3E}">
        <p14:creationId xmlns:p14="http://schemas.microsoft.com/office/powerpoint/2010/main" val="92744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317577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8271239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75351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4202200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79421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070434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3483937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3808451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351811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2334600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538176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09199451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Microsoft_Excel_Worksheet.xlsx"/><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package" Target="../embeddings/Microsoft_Excel_Worksheet1.xlsx"/><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4.emf"/><Relationship Id="rId5" Type="http://schemas.openxmlformats.org/officeDocument/2006/relationships/package" Target="../embeddings/Microsoft_Excel_Worksheet2.xlsx"/><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6.xml"/><Relationship Id="rId7" Type="http://schemas.openxmlformats.org/officeDocument/2006/relationships/image" Target="../media/image8.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DBC6D5E-67D5-4BBA-BD58-E884A706C6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811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92FFDCA6-4BAD-4A19-BEFC-02B0F310F250}"/>
              </a:ext>
            </a:extLst>
          </p:cNvPr>
          <p:cNvSpPr>
            <a:spLocks noGrp="1"/>
          </p:cNvSpPr>
          <p:nvPr>
            <p:ph type="ctrTitle"/>
          </p:nvPr>
        </p:nvSpPr>
        <p:spPr>
          <a:xfrm>
            <a:off x="235177" y="594559"/>
            <a:ext cx="11721645" cy="1382353"/>
          </a:xfrm>
        </p:spPr>
        <p:txBody>
          <a:bodyPr anchor="b">
            <a:normAutofit fontScale="90000"/>
          </a:bodyPr>
          <a:lstStyle/>
          <a:p>
            <a:r>
              <a:rPr lang="en-US" altLang="ja-JP" sz="5200" dirty="0">
                <a:solidFill>
                  <a:schemeClr val="tx2"/>
                </a:solidFill>
                <a:ea typeface="游ゴシック Light"/>
                <a:cs typeface="Calibri Light"/>
              </a:rPr>
              <a:t>Spectroscopy of a blunted model in a </a:t>
            </a:r>
            <a:r>
              <a:rPr lang="en-US" altLang="ja-JP" sz="5200" dirty="0" err="1">
                <a:solidFill>
                  <a:schemeClr val="tx2"/>
                </a:solidFill>
                <a:ea typeface="游ゴシック Light"/>
                <a:cs typeface="Calibri Light"/>
              </a:rPr>
              <a:t>superorbital</a:t>
            </a:r>
            <a:r>
              <a:rPr lang="ja-JP" altLang="en-US" sz="5200" dirty="0">
                <a:solidFill>
                  <a:schemeClr val="tx2"/>
                </a:solidFill>
                <a:ea typeface="游ゴシック Light"/>
                <a:cs typeface="Calibri Light"/>
              </a:rPr>
              <a:t> </a:t>
            </a:r>
            <a:r>
              <a:rPr lang="en-US" altLang="ja-JP" sz="5200" dirty="0">
                <a:solidFill>
                  <a:schemeClr val="tx2"/>
                </a:solidFill>
                <a:ea typeface="游ゴシック Light"/>
                <a:cs typeface="Calibri Light"/>
              </a:rPr>
              <a:t>expansion tube</a:t>
            </a:r>
            <a:endParaRPr lang="ja-JP" altLang="en-US" sz="4000" dirty="0">
              <a:solidFill>
                <a:schemeClr val="tx2"/>
              </a:solidFill>
              <a:ea typeface="游ゴシック Light"/>
              <a:cs typeface="Calibri Light"/>
            </a:endParaRPr>
          </a:p>
        </p:txBody>
      </p:sp>
      <p:sp>
        <p:nvSpPr>
          <p:cNvPr id="3" name="字幕 2">
            <a:extLst>
              <a:ext uri="{FF2B5EF4-FFF2-40B4-BE49-F238E27FC236}">
                <a16:creationId xmlns:a16="http://schemas.microsoft.com/office/drawing/2014/main" id="{B1410869-A146-408A-B41D-469605E85331}"/>
              </a:ext>
            </a:extLst>
          </p:cNvPr>
          <p:cNvSpPr>
            <a:spLocks noGrp="1"/>
          </p:cNvSpPr>
          <p:nvPr>
            <p:ph type="subTitle" idx="1"/>
          </p:nvPr>
        </p:nvSpPr>
        <p:spPr>
          <a:xfrm>
            <a:off x="2944695" y="2454863"/>
            <a:ext cx="5449982" cy="1990528"/>
          </a:xfrm>
        </p:spPr>
        <p:txBody>
          <a:bodyPr vert="horz" lIns="91440" tIns="45720" rIns="91440" bIns="45720" rtlCol="0" anchor="t">
            <a:noAutofit/>
          </a:bodyPr>
          <a:lstStyle/>
          <a:p>
            <a:r>
              <a:rPr lang="en-GB" altLang="ja-JP" sz="2000" dirty="0">
                <a:solidFill>
                  <a:schemeClr val="tx2"/>
                </a:solidFill>
                <a:ea typeface="游ゴシック"/>
                <a:cs typeface="Calibri"/>
              </a:rPr>
              <a:t>TANNO, Hideyuki</a:t>
            </a:r>
          </a:p>
          <a:p>
            <a:r>
              <a:rPr lang="en-GB" altLang="ja-JP" sz="2000" dirty="0">
                <a:solidFill>
                  <a:schemeClr val="tx2"/>
                </a:solidFill>
                <a:ea typeface="游ゴシック"/>
                <a:cs typeface="Calibri"/>
              </a:rPr>
              <a:t>SAKAMOTO </a:t>
            </a:r>
            <a:r>
              <a:rPr lang="en-GB" altLang="ja-JP" sz="2000" dirty="0" err="1">
                <a:solidFill>
                  <a:schemeClr val="tx2"/>
                </a:solidFill>
                <a:ea typeface="游ゴシック"/>
                <a:cs typeface="Calibri"/>
              </a:rPr>
              <a:t>takuma</a:t>
            </a:r>
            <a:r>
              <a:rPr lang="en-GB" altLang="ja-JP" sz="2000" dirty="0">
                <a:solidFill>
                  <a:schemeClr val="tx2"/>
                </a:solidFill>
                <a:ea typeface="游ゴシック"/>
                <a:cs typeface="Calibri"/>
              </a:rPr>
              <a:t>,  HAMATO Shotaro, </a:t>
            </a:r>
          </a:p>
          <a:p>
            <a:r>
              <a:rPr lang="en-GB" altLang="ja-JP" sz="2000" dirty="0">
                <a:solidFill>
                  <a:schemeClr val="tx2"/>
                </a:solidFill>
                <a:ea typeface="游ゴシック"/>
                <a:cs typeface="Calibri"/>
              </a:rPr>
              <a:t>ASAI </a:t>
            </a:r>
            <a:r>
              <a:rPr lang="en-GB" altLang="ja-JP" sz="2000" dirty="0" err="1">
                <a:solidFill>
                  <a:schemeClr val="tx2"/>
                </a:solidFill>
                <a:ea typeface="游ゴシック"/>
                <a:cs typeface="Calibri"/>
              </a:rPr>
              <a:t>honoka</a:t>
            </a:r>
            <a:r>
              <a:rPr lang="en-GB" altLang="ja-JP" sz="2000" dirty="0">
                <a:solidFill>
                  <a:schemeClr val="tx2"/>
                </a:solidFill>
                <a:ea typeface="游ゴシック"/>
                <a:cs typeface="Calibri"/>
              </a:rPr>
              <a:t> and ONAGI </a:t>
            </a:r>
            <a:r>
              <a:rPr lang="en-GB" altLang="ja-JP" sz="2000" dirty="0" err="1">
                <a:solidFill>
                  <a:schemeClr val="tx2"/>
                </a:solidFill>
                <a:ea typeface="游ゴシック"/>
                <a:cs typeface="Calibri"/>
              </a:rPr>
              <a:t>sayuri</a:t>
            </a:r>
            <a:endParaRPr lang="en-GB" altLang="ja-JP" sz="2000" dirty="0">
              <a:solidFill>
                <a:schemeClr val="tx2"/>
              </a:solidFill>
              <a:ea typeface="游ゴシック"/>
              <a:cs typeface="Calibri"/>
            </a:endParaRPr>
          </a:p>
          <a:p>
            <a:endParaRPr lang="en-GB" altLang="ja-JP" sz="2000" dirty="0">
              <a:solidFill>
                <a:schemeClr val="tx2"/>
              </a:solidFill>
              <a:ea typeface="游ゴシック"/>
              <a:cs typeface="Calibri"/>
            </a:endParaRPr>
          </a:p>
          <a:p>
            <a:r>
              <a:rPr lang="en-GB" altLang="ja-JP" sz="2000" dirty="0">
                <a:solidFill>
                  <a:schemeClr val="tx2"/>
                </a:solidFill>
                <a:ea typeface="游ゴシック"/>
                <a:cs typeface="Calibri"/>
              </a:rPr>
              <a:t>Japan Aerospace Exploration Agency</a:t>
            </a:r>
          </a:p>
          <a:p>
            <a:endParaRPr lang="en-GB" altLang="ja-JP" sz="2000" dirty="0">
              <a:solidFill>
                <a:schemeClr val="tx2"/>
              </a:solidFill>
              <a:ea typeface="游ゴシック"/>
              <a:cs typeface="Calibri"/>
            </a:endParaRPr>
          </a:p>
          <a:p>
            <a:endParaRPr lang="ja-JP" altLang="en-US" sz="2000" dirty="0">
              <a:solidFill>
                <a:schemeClr val="tx2"/>
              </a:solidFill>
              <a:ea typeface="游ゴシック"/>
              <a:cs typeface="Calibri"/>
            </a:endParaRPr>
          </a:p>
        </p:txBody>
      </p:sp>
      <p:pic>
        <p:nvPicPr>
          <p:cNvPr id="8" name="図 7" descr="ロゴ&#10;&#10;自動的に生成された説明">
            <a:extLst>
              <a:ext uri="{FF2B5EF4-FFF2-40B4-BE49-F238E27FC236}">
                <a16:creationId xmlns:a16="http://schemas.microsoft.com/office/drawing/2014/main" id="{E84F0046-66BB-4447-B2CB-B29865140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695" y="4881089"/>
            <a:ext cx="5924412" cy="2183678"/>
          </a:xfrm>
          <a:prstGeom prst="rect">
            <a:avLst/>
          </a:prstGeom>
        </p:spPr>
      </p:pic>
    </p:spTree>
    <p:extLst>
      <p:ext uri="{BB962C8B-B14F-4D97-AF65-F5344CB8AC3E}">
        <p14:creationId xmlns:p14="http://schemas.microsoft.com/office/powerpoint/2010/main" val="588083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338FCF6F-7EC8-4ED9-9BC1-208E63BFF82D}"/>
              </a:ext>
            </a:extLst>
          </p:cNvPr>
          <p:cNvSpPr/>
          <p:nvPr/>
        </p:nvSpPr>
        <p:spPr>
          <a:xfrm>
            <a:off x="154389" y="2474627"/>
            <a:ext cx="3474356" cy="18962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タイトル 1">
            <a:extLst>
              <a:ext uri="{FF2B5EF4-FFF2-40B4-BE49-F238E27FC236}">
                <a16:creationId xmlns:a16="http://schemas.microsoft.com/office/drawing/2014/main" id="{056E2929-BEE3-43E7-8C3E-43559A99FBDA}"/>
              </a:ext>
            </a:extLst>
          </p:cNvPr>
          <p:cNvSpPr>
            <a:spLocks noGrp="1"/>
          </p:cNvSpPr>
          <p:nvPr>
            <p:ph type="title"/>
          </p:nvPr>
        </p:nvSpPr>
        <p:spPr>
          <a:xfrm>
            <a:off x="368134" y="-273648"/>
            <a:ext cx="10515600" cy="1325563"/>
          </a:xfrm>
        </p:spPr>
        <p:txBody>
          <a:bodyPr>
            <a:normAutofit/>
          </a:bodyPr>
          <a:lstStyle/>
          <a:p>
            <a:r>
              <a:rPr kumimoji="1" lang="en-US" altLang="ja-JP" sz="4800" dirty="0">
                <a:ea typeface="游ゴシック Light"/>
              </a:rPr>
              <a:t>Analytica</a:t>
            </a:r>
            <a:r>
              <a:rPr lang="en-US" altLang="ja-JP" sz="4800" dirty="0">
                <a:ea typeface="游ゴシック Light"/>
              </a:rPr>
              <a:t>l process</a:t>
            </a:r>
            <a:endParaRPr kumimoji="1" lang="ja-JP" altLang="en-US" sz="4800" dirty="0">
              <a:ea typeface="游ゴシック Light"/>
            </a:endParaRPr>
          </a:p>
        </p:txBody>
      </p:sp>
      <p:sp>
        <p:nvSpPr>
          <p:cNvPr id="4" name="テキスト ボックス 3">
            <a:extLst>
              <a:ext uri="{FF2B5EF4-FFF2-40B4-BE49-F238E27FC236}">
                <a16:creationId xmlns:a16="http://schemas.microsoft.com/office/drawing/2014/main" id="{CABF630B-799A-445D-8E9F-9885E9A4C854}"/>
              </a:ext>
            </a:extLst>
          </p:cNvPr>
          <p:cNvSpPr txBox="1"/>
          <p:nvPr/>
        </p:nvSpPr>
        <p:spPr>
          <a:xfrm>
            <a:off x="245054" y="1744788"/>
            <a:ext cx="1430328" cy="461665"/>
          </a:xfrm>
          <a:prstGeom prst="rect">
            <a:avLst/>
          </a:prstGeom>
          <a:noFill/>
        </p:spPr>
        <p:txBody>
          <a:bodyPr wrap="none" lIns="91440" tIns="45720" rIns="91440" bIns="45720" rtlCol="0" anchor="t">
            <a:spAutoFit/>
          </a:bodyPr>
          <a:lstStyle/>
          <a:p>
            <a:r>
              <a:rPr lang="ja-JP" altLang="en-US" sz="2400" dirty="0">
                <a:ea typeface="游ゴシック"/>
                <a:cs typeface="Calibri"/>
              </a:rPr>
              <a:t>①</a:t>
            </a:r>
            <a:r>
              <a:rPr lang="en-US" altLang="ja-JP" sz="2400" dirty="0">
                <a:ea typeface="游ゴシック"/>
                <a:cs typeface="Calibri"/>
              </a:rPr>
              <a:t>Spectra</a:t>
            </a:r>
            <a:endParaRPr lang="ja-JP" altLang="en-US" sz="2400" dirty="0">
              <a:ea typeface="游ゴシック"/>
              <a:cs typeface="Calibri"/>
            </a:endParaRPr>
          </a:p>
        </p:txBody>
      </p:sp>
      <p:sp>
        <p:nvSpPr>
          <p:cNvPr id="6" name="テキスト ボックス 5">
            <a:extLst>
              <a:ext uri="{FF2B5EF4-FFF2-40B4-BE49-F238E27FC236}">
                <a16:creationId xmlns:a16="http://schemas.microsoft.com/office/drawing/2014/main" id="{805BAAE0-49C7-430B-98CF-667F3E615144}"/>
              </a:ext>
            </a:extLst>
          </p:cNvPr>
          <p:cNvSpPr txBox="1"/>
          <p:nvPr/>
        </p:nvSpPr>
        <p:spPr>
          <a:xfrm>
            <a:off x="4494181" y="1746336"/>
            <a:ext cx="3203121" cy="2431435"/>
          </a:xfrm>
          <a:prstGeom prst="rect">
            <a:avLst/>
          </a:prstGeom>
          <a:noFill/>
        </p:spPr>
        <p:txBody>
          <a:bodyPr wrap="none" lIns="91440" tIns="45720" rIns="91440" bIns="45720" rtlCol="0" anchor="t">
            <a:spAutoFit/>
          </a:bodyPr>
          <a:lstStyle/>
          <a:p>
            <a:r>
              <a:rPr lang="ja-JP" altLang="en-US" sz="2400" dirty="0">
                <a:ea typeface="游ゴシック"/>
                <a:cs typeface="Calibri"/>
              </a:rPr>
              <a:t>②</a:t>
            </a:r>
            <a:r>
              <a:rPr lang="en-US" altLang="ja-JP" sz="2400" dirty="0">
                <a:ea typeface="游ゴシック"/>
                <a:cs typeface="Calibri"/>
              </a:rPr>
              <a:t>Data analysis</a:t>
            </a:r>
            <a:r>
              <a:rPr lang="ja-JP" altLang="en-US" sz="2400" dirty="0">
                <a:ea typeface="游ゴシック"/>
                <a:cs typeface="Calibri"/>
              </a:rPr>
              <a:t>(Python)</a:t>
            </a:r>
          </a:p>
          <a:p>
            <a:endParaRPr lang="ja-JP" altLang="en-US" sz="1600" dirty="0">
              <a:ea typeface="游ゴシック"/>
              <a:cs typeface="Calibri"/>
            </a:endParaRPr>
          </a:p>
          <a:p>
            <a:endParaRPr lang="ja-JP" altLang="en-US" sz="1600" dirty="0">
              <a:ea typeface="游ゴシック"/>
              <a:cs typeface="Calibri"/>
            </a:endParaRPr>
          </a:p>
          <a:p>
            <a:r>
              <a:rPr lang="ja-JP" sz="2400" dirty="0">
                <a:ea typeface="游ゴシック"/>
                <a:cs typeface="Calibri"/>
              </a:rPr>
              <a:t>-</a:t>
            </a:r>
            <a:r>
              <a:rPr lang="en-US" altLang="ja-JP" sz="2400" dirty="0">
                <a:solidFill>
                  <a:srgbClr val="FFFF00"/>
                </a:solidFill>
                <a:ea typeface="游ゴシック"/>
                <a:cs typeface="Calibri"/>
              </a:rPr>
              <a:t>Calibration</a:t>
            </a:r>
            <a:endParaRPr lang="ja-JP" altLang="en-US" sz="2400" dirty="0">
              <a:solidFill>
                <a:srgbClr val="FFFF00"/>
              </a:solidFill>
              <a:ea typeface="游ゴシック"/>
              <a:cs typeface="Calibri"/>
            </a:endParaRPr>
          </a:p>
          <a:p>
            <a:r>
              <a:rPr lang="ja-JP" altLang="en-US" sz="2400" dirty="0">
                <a:ea typeface="游ゴシック"/>
                <a:cs typeface="Calibri"/>
              </a:rPr>
              <a:t>-</a:t>
            </a:r>
            <a:r>
              <a:rPr lang="en-US" altLang="ja-JP" sz="2400" dirty="0" err="1">
                <a:ea typeface="游ゴシック"/>
                <a:cs typeface="Calibri"/>
              </a:rPr>
              <a:t>degitaize</a:t>
            </a:r>
            <a:endParaRPr lang="ja-JP" sz="2400" dirty="0">
              <a:ea typeface="游ゴシック"/>
              <a:cs typeface="Calibri"/>
            </a:endParaRPr>
          </a:p>
          <a:p>
            <a:r>
              <a:rPr lang="ja-JP" altLang="en-US" sz="2400" dirty="0">
                <a:ea typeface="游ゴシック"/>
                <a:cs typeface="Calibri"/>
              </a:rPr>
              <a:t>-</a:t>
            </a:r>
            <a:r>
              <a:rPr lang="en-US" altLang="ja-JP" sz="2400" dirty="0" err="1">
                <a:ea typeface="游ゴシック"/>
                <a:cs typeface="Calibri"/>
              </a:rPr>
              <a:t>Statisitcal</a:t>
            </a:r>
            <a:r>
              <a:rPr lang="en-US" altLang="ja-JP" sz="2400" dirty="0">
                <a:ea typeface="游ゴシック"/>
                <a:cs typeface="Calibri"/>
              </a:rPr>
              <a:t> processing</a:t>
            </a:r>
            <a:endParaRPr lang="ja-JP" altLang="en-US" sz="2400" dirty="0">
              <a:ea typeface="游ゴシック"/>
              <a:cs typeface="Calibri"/>
            </a:endParaRPr>
          </a:p>
          <a:p>
            <a:r>
              <a:rPr lang="ja-JP" altLang="en-US" sz="2400" dirty="0">
                <a:ea typeface="游ゴシック"/>
                <a:cs typeface="Calibri"/>
              </a:rPr>
              <a:t>-</a:t>
            </a:r>
            <a:r>
              <a:rPr lang="en-US" altLang="ja-JP" sz="2400" dirty="0">
                <a:ea typeface="游ゴシック"/>
                <a:cs typeface="Calibri"/>
              </a:rPr>
              <a:t>Visualization</a:t>
            </a:r>
            <a:endParaRPr lang="ja-JP" altLang="en-US" sz="2400" dirty="0">
              <a:ea typeface="游ゴシック"/>
              <a:cs typeface="Calibri"/>
            </a:endParaRPr>
          </a:p>
        </p:txBody>
      </p:sp>
      <p:sp>
        <p:nvSpPr>
          <p:cNvPr id="8" name="テキスト ボックス 7">
            <a:extLst>
              <a:ext uri="{FF2B5EF4-FFF2-40B4-BE49-F238E27FC236}">
                <a16:creationId xmlns:a16="http://schemas.microsoft.com/office/drawing/2014/main" id="{A4424FE2-9AB6-473F-9169-CEE92D0B8164}"/>
              </a:ext>
            </a:extLst>
          </p:cNvPr>
          <p:cNvSpPr txBox="1"/>
          <p:nvPr/>
        </p:nvSpPr>
        <p:spPr>
          <a:xfrm>
            <a:off x="8103449" y="1749476"/>
            <a:ext cx="4039988" cy="461665"/>
          </a:xfrm>
          <a:prstGeom prst="rect">
            <a:avLst/>
          </a:prstGeom>
          <a:noFill/>
        </p:spPr>
        <p:txBody>
          <a:bodyPr wrap="square" lIns="91440" tIns="45720" rIns="91440" bIns="45720" rtlCol="0" anchor="t">
            <a:spAutoFit/>
          </a:bodyPr>
          <a:lstStyle/>
          <a:p>
            <a:r>
              <a:rPr lang="ja-JP" altLang="en-US" sz="2400" dirty="0">
                <a:ea typeface="游ゴシック"/>
                <a:cs typeface="Calibri"/>
              </a:rPr>
              <a:t>③</a:t>
            </a:r>
            <a:r>
              <a:rPr lang="en-US" altLang="ja-JP" sz="2400" dirty="0">
                <a:ea typeface="游ゴシック"/>
                <a:cs typeface="Calibri"/>
              </a:rPr>
              <a:t>Wavelength profile</a:t>
            </a:r>
            <a:endParaRPr lang="ja-JP" altLang="en-US" sz="2400" dirty="0">
              <a:ea typeface="游ゴシック"/>
              <a:cs typeface="Calibri"/>
            </a:endParaRPr>
          </a:p>
        </p:txBody>
      </p:sp>
      <p:sp>
        <p:nvSpPr>
          <p:cNvPr id="16" name="四角形: 角を丸くする 15">
            <a:extLst>
              <a:ext uri="{FF2B5EF4-FFF2-40B4-BE49-F238E27FC236}">
                <a16:creationId xmlns:a16="http://schemas.microsoft.com/office/drawing/2014/main" id="{429836C4-4D28-421F-90FD-8DB77AAAA17F}"/>
              </a:ext>
            </a:extLst>
          </p:cNvPr>
          <p:cNvSpPr/>
          <p:nvPr/>
        </p:nvSpPr>
        <p:spPr>
          <a:xfrm>
            <a:off x="8295850" y="2482527"/>
            <a:ext cx="3655784" cy="19775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矢印: 右 10">
            <a:extLst>
              <a:ext uri="{FF2B5EF4-FFF2-40B4-BE49-F238E27FC236}">
                <a16:creationId xmlns:a16="http://schemas.microsoft.com/office/drawing/2014/main" id="{265F375A-547A-47DD-AAED-ABD3F2871FA6}"/>
              </a:ext>
            </a:extLst>
          </p:cNvPr>
          <p:cNvSpPr/>
          <p:nvPr/>
        </p:nvSpPr>
        <p:spPr>
          <a:xfrm>
            <a:off x="3804833" y="3084149"/>
            <a:ext cx="559443" cy="694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矢印: 右 16">
            <a:extLst>
              <a:ext uri="{FF2B5EF4-FFF2-40B4-BE49-F238E27FC236}">
                <a16:creationId xmlns:a16="http://schemas.microsoft.com/office/drawing/2014/main" id="{8E22120C-EAB5-48B0-82CC-07657F52DD05}"/>
              </a:ext>
            </a:extLst>
          </p:cNvPr>
          <p:cNvSpPr/>
          <p:nvPr/>
        </p:nvSpPr>
        <p:spPr>
          <a:xfrm>
            <a:off x="7538145" y="3037610"/>
            <a:ext cx="559443" cy="694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図 9" descr="カーテン が含まれている画像&#10;&#10;説明は自動で生成されたものです">
            <a:extLst>
              <a:ext uri="{FF2B5EF4-FFF2-40B4-BE49-F238E27FC236}">
                <a16:creationId xmlns:a16="http://schemas.microsoft.com/office/drawing/2014/main" id="{BE9DCFCF-A017-4067-909C-03AC677B92F6}"/>
              </a:ext>
            </a:extLst>
          </p:cNvPr>
          <p:cNvPicPr>
            <a:picLocks noChangeAspect="1"/>
          </p:cNvPicPr>
          <p:nvPr/>
        </p:nvPicPr>
        <p:blipFill rotWithShape="1">
          <a:blip r:embed="rId3"/>
          <a:srcRect l="-29361" t="11538" r="29070" b="-7692"/>
          <a:stretch/>
        </p:blipFill>
        <p:spPr>
          <a:xfrm>
            <a:off x="-1131352" y="2891682"/>
            <a:ext cx="4675429" cy="1032919"/>
          </a:xfrm>
          <a:prstGeom prst="rect">
            <a:avLst/>
          </a:prstGeom>
        </p:spPr>
      </p:pic>
      <p:pic>
        <p:nvPicPr>
          <p:cNvPr id="10" name="図 13" descr="グラフ, ヒストグラム&#10;&#10;説明は自動で生成されたものです">
            <a:extLst>
              <a:ext uri="{FF2B5EF4-FFF2-40B4-BE49-F238E27FC236}">
                <a16:creationId xmlns:a16="http://schemas.microsoft.com/office/drawing/2014/main" id="{C230D718-7BC7-4E15-80A6-3A08689B1603}"/>
              </a:ext>
            </a:extLst>
          </p:cNvPr>
          <p:cNvPicPr>
            <a:picLocks noChangeAspect="1"/>
          </p:cNvPicPr>
          <p:nvPr/>
        </p:nvPicPr>
        <p:blipFill>
          <a:blip r:embed="rId4"/>
          <a:stretch>
            <a:fillRect/>
          </a:stretch>
        </p:blipFill>
        <p:spPr>
          <a:xfrm>
            <a:off x="8449539" y="2592091"/>
            <a:ext cx="3345425" cy="2118027"/>
          </a:xfrm>
          <a:prstGeom prst="rect">
            <a:avLst/>
          </a:prstGeom>
        </p:spPr>
      </p:pic>
      <p:sp>
        <p:nvSpPr>
          <p:cNvPr id="18" name="正方形/長方形 17">
            <a:extLst>
              <a:ext uri="{FF2B5EF4-FFF2-40B4-BE49-F238E27FC236}">
                <a16:creationId xmlns:a16="http://schemas.microsoft.com/office/drawing/2014/main" id="{B9B17426-6953-423B-B008-A19E9231BAEC}"/>
              </a:ext>
            </a:extLst>
          </p:cNvPr>
          <p:cNvSpPr/>
          <p:nvPr/>
        </p:nvSpPr>
        <p:spPr>
          <a:xfrm>
            <a:off x="9832141" y="2586704"/>
            <a:ext cx="916214" cy="136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5274EF07-8AE4-4ECD-9C68-8E5B344A4F86}"/>
              </a:ext>
            </a:extLst>
          </p:cNvPr>
          <p:cNvSpPr txBox="1"/>
          <p:nvPr/>
        </p:nvSpPr>
        <p:spPr>
          <a:xfrm>
            <a:off x="1004134" y="5491090"/>
            <a:ext cx="10068218" cy="461665"/>
          </a:xfrm>
          <a:prstGeom prst="rect">
            <a:avLst/>
          </a:prstGeom>
          <a:noFill/>
        </p:spPr>
        <p:txBody>
          <a:bodyPr wrap="square" lIns="91440" tIns="45720" rIns="91440" bIns="45720" rtlCol="0" anchor="t">
            <a:spAutoFit/>
          </a:bodyPr>
          <a:lstStyle/>
          <a:p>
            <a:r>
              <a:rPr lang="ja-JP" altLang="en-US" sz="2400" dirty="0">
                <a:ea typeface="游ゴシック"/>
                <a:cs typeface="Calibri"/>
              </a:rPr>
              <a:t>*</a:t>
            </a:r>
            <a:r>
              <a:rPr lang="en-US" altLang="ja-JP" sz="2400" dirty="0">
                <a:ea typeface="游ゴシック"/>
                <a:cs typeface="Calibri"/>
              </a:rPr>
              <a:t>Calibrated with deuterium-lamp</a:t>
            </a:r>
            <a:endParaRPr lang="ja-JP" altLang="en-US" sz="2400" dirty="0">
              <a:ea typeface="游ゴシック"/>
              <a:cs typeface="Calibri"/>
            </a:endParaRPr>
          </a:p>
        </p:txBody>
      </p:sp>
    </p:spTree>
    <p:extLst>
      <p:ext uri="{BB962C8B-B14F-4D97-AF65-F5344CB8AC3E}">
        <p14:creationId xmlns:p14="http://schemas.microsoft.com/office/powerpoint/2010/main" val="389201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 ヒストグラム&#10;&#10;自動的に生成された説明">
            <a:extLst>
              <a:ext uri="{FF2B5EF4-FFF2-40B4-BE49-F238E27FC236}">
                <a16:creationId xmlns:a16="http://schemas.microsoft.com/office/drawing/2014/main" id="{68026480-ED70-4218-B2C5-D654CFC30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70" y="795310"/>
            <a:ext cx="7081917" cy="6187971"/>
          </a:xfrm>
          <a:prstGeom prst="rect">
            <a:avLst/>
          </a:prstGeom>
        </p:spPr>
      </p:pic>
      <p:sp>
        <p:nvSpPr>
          <p:cNvPr id="4" name="スライド番号プレースホルダー 3">
            <a:extLst>
              <a:ext uri="{FF2B5EF4-FFF2-40B4-BE49-F238E27FC236}">
                <a16:creationId xmlns:a16="http://schemas.microsoft.com/office/drawing/2014/main" id="{59900454-D13A-4E03-BFBD-76AB7E9C9124}"/>
              </a:ext>
            </a:extLst>
          </p:cNvPr>
          <p:cNvSpPr>
            <a:spLocks noGrp="1"/>
          </p:cNvSpPr>
          <p:nvPr>
            <p:ph type="sldNum" sz="quarter" idx="12"/>
          </p:nvPr>
        </p:nvSpPr>
        <p:spPr/>
        <p:txBody>
          <a:bodyPr/>
          <a:lstStyle/>
          <a:p>
            <a:fld id="{48F63A3B-78C7-47BE-AE5E-E10140E04643}" type="slidenum">
              <a:rPr lang="en-US" dirty="0"/>
              <a:t>11</a:t>
            </a:fld>
            <a:endParaRPr lang="en-US"/>
          </a:p>
        </p:txBody>
      </p:sp>
      <p:sp>
        <p:nvSpPr>
          <p:cNvPr id="12" name="タイトル 1">
            <a:extLst>
              <a:ext uri="{FF2B5EF4-FFF2-40B4-BE49-F238E27FC236}">
                <a16:creationId xmlns:a16="http://schemas.microsoft.com/office/drawing/2014/main" id="{F06EE56B-7E78-4D19-AF14-C32FE4E7B3BF}"/>
              </a:ext>
            </a:extLst>
          </p:cNvPr>
          <p:cNvSpPr txBox="1">
            <a:spLocks/>
          </p:cNvSpPr>
          <p:nvPr/>
        </p:nvSpPr>
        <p:spPr>
          <a:xfrm>
            <a:off x="1302915" y="21210"/>
            <a:ext cx="9586170" cy="68040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altLang="ja-JP" sz="3200" b="1" dirty="0">
                <a:ea typeface="游ゴシック Light"/>
                <a:cs typeface="Calibri Light"/>
              </a:rPr>
              <a:t>Results</a:t>
            </a:r>
            <a:r>
              <a:rPr lang="ja-JP" altLang="en-US" sz="3200" b="1" dirty="0">
                <a:ea typeface="游ゴシック Light"/>
                <a:cs typeface="Calibri Light"/>
              </a:rPr>
              <a:t> </a:t>
            </a:r>
            <a:r>
              <a:rPr kumimoji="0" lang="ja-JP" altLang="en-US" sz="3200" b="1" dirty="0">
                <a:ea typeface="游ゴシック Light"/>
                <a:cs typeface="Calibri Light"/>
              </a:rPr>
              <a:t>：</a:t>
            </a:r>
            <a:r>
              <a:rPr kumimoji="0" lang="en-US" altLang="ja-JP" sz="3200" b="1" dirty="0">
                <a:ea typeface="游ゴシック Light"/>
                <a:cs typeface="Calibri Light"/>
              </a:rPr>
              <a:t>high shock speed condition (Vs=10km/s)  </a:t>
            </a:r>
            <a:endParaRPr kumimoji="0" lang="ja-JP" sz="3200" dirty="0">
              <a:ea typeface="+mj-lt"/>
              <a:cs typeface="+mj-lt"/>
            </a:endParaRPr>
          </a:p>
        </p:txBody>
      </p:sp>
      <p:graphicFrame>
        <p:nvGraphicFramePr>
          <p:cNvPr id="11" name="オブジェクト 10">
            <a:extLst>
              <a:ext uri="{FF2B5EF4-FFF2-40B4-BE49-F238E27FC236}">
                <a16:creationId xmlns:a16="http://schemas.microsoft.com/office/drawing/2014/main" id="{DDACFDF4-CF41-485C-9DC6-7DA8845B2A74}"/>
              </a:ext>
            </a:extLst>
          </p:cNvPr>
          <p:cNvGraphicFramePr>
            <a:graphicFrameLocks noChangeAspect="1"/>
          </p:cNvGraphicFramePr>
          <p:nvPr>
            <p:extLst>
              <p:ext uri="{D42A27DB-BD31-4B8C-83A1-F6EECF244321}">
                <p14:modId xmlns:p14="http://schemas.microsoft.com/office/powerpoint/2010/main" val="2392696602"/>
              </p:ext>
            </p:extLst>
          </p:nvPr>
        </p:nvGraphicFramePr>
        <p:xfrm>
          <a:off x="7718425" y="1216025"/>
          <a:ext cx="4013200" cy="2478088"/>
        </p:xfrm>
        <a:graphic>
          <a:graphicData uri="http://schemas.openxmlformats.org/presentationml/2006/ole">
            <mc:AlternateContent xmlns:mc="http://schemas.openxmlformats.org/markup-compatibility/2006">
              <mc:Choice xmlns:v="urn:schemas-microsoft-com:vml" Requires="v">
                <p:oleObj spid="_x0000_s55346" name="Worksheet" r:id="rId5" imgW="2190764" imgH="1352561" progId="Excel.Sheet.12">
                  <p:embed/>
                </p:oleObj>
              </mc:Choice>
              <mc:Fallback>
                <p:oleObj name="Worksheet" r:id="rId5" imgW="2190764" imgH="1352561" progId="Excel.Sheet.12">
                  <p:embed/>
                  <p:pic>
                    <p:nvPicPr>
                      <p:cNvPr id="11" name="オブジェクト 10">
                        <a:extLst>
                          <a:ext uri="{FF2B5EF4-FFF2-40B4-BE49-F238E27FC236}">
                            <a16:creationId xmlns:a16="http://schemas.microsoft.com/office/drawing/2014/main" id="{DDACFDF4-CF41-485C-9DC6-7DA8845B2A74}"/>
                          </a:ext>
                        </a:extLst>
                      </p:cNvPr>
                      <p:cNvPicPr/>
                      <p:nvPr/>
                    </p:nvPicPr>
                    <p:blipFill>
                      <a:blip r:embed="rId6"/>
                      <a:stretch>
                        <a:fillRect/>
                      </a:stretch>
                    </p:blipFill>
                    <p:spPr>
                      <a:xfrm>
                        <a:off x="7718425" y="1216025"/>
                        <a:ext cx="4013200" cy="2478088"/>
                      </a:xfrm>
                      <a:prstGeom prst="rect">
                        <a:avLst/>
                      </a:prstGeom>
                      <a:solidFill>
                        <a:schemeClr val="tx1"/>
                      </a:solidFill>
                    </p:spPr>
                  </p:pic>
                </p:oleObj>
              </mc:Fallback>
            </mc:AlternateContent>
          </a:graphicData>
        </a:graphic>
      </p:graphicFrame>
      <p:sp>
        <p:nvSpPr>
          <p:cNvPr id="20" name="楕円 19">
            <a:extLst>
              <a:ext uri="{FF2B5EF4-FFF2-40B4-BE49-F238E27FC236}">
                <a16:creationId xmlns:a16="http://schemas.microsoft.com/office/drawing/2014/main" id="{9C1932D2-7855-438B-8EA1-A722DBF757C5}"/>
              </a:ext>
            </a:extLst>
          </p:cNvPr>
          <p:cNvSpPr/>
          <p:nvPr/>
        </p:nvSpPr>
        <p:spPr>
          <a:xfrm>
            <a:off x="5130516" y="1215827"/>
            <a:ext cx="478794" cy="3674826"/>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25B6D99-269E-46D4-AAC2-F07E955E4E23}"/>
              </a:ext>
            </a:extLst>
          </p:cNvPr>
          <p:cNvSpPr/>
          <p:nvPr/>
        </p:nvSpPr>
        <p:spPr>
          <a:xfrm>
            <a:off x="6701219" y="4965519"/>
            <a:ext cx="351613" cy="4265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15AFEB39-1D80-4EDF-9FB6-4CB57E3D3C1A}"/>
              </a:ext>
            </a:extLst>
          </p:cNvPr>
          <p:cNvSpPr/>
          <p:nvPr/>
        </p:nvSpPr>
        <p:spPr>
          <a:xfrm>
            <a:off x="2810897" y="4520242"/>
            <a:ext cx="351612" cy="54155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BC508E04-9D12-4E3A-B6B8-31E1431EA83E}"/>
              </a:ext>
            </a:extLst>
          </p:cNvPr>
          <p:cNvCxnSpPr>
            <a:cxnSpLocks/>
            <a:endCxn id="5" idx="0"/>
          </p:cNvCxnSpPr>
          <p:nvPr/>
        </p:nvCxnSpPr>
        <p:spPr>
          <a:xfrm>
            <a:off x="7950023" y="1990287"/>
            <a:ext cx="347489" cy="2877426"/>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58A29649-92E0-4436-8C14-AE935488B466}"/>
              </a:ext>
            </a:extLst>
          </p:cNvPr>
          <p:cNvCxnSpPr>
            <a:cxnSpLocks/>
            <a:endCxn id="5" idx="0"/>
          </p:cNvCxnSpPr>
          <p:nvPr/>
        </p:nvCxnSpPr>
        <p:spPr>
          <a:xfrm flipH="1">
            <a:off x="8297512" y="2910880"/>
            <a:ext cx="29832" cy="19568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48FB64AD-B431-434B-B736-8054D7BEE79C}"/>
              </a:ext>
            </a:extLst>
          </p:cNvPr>
          <p:cNvCxnSpPr>
            <a:cxnSpLocks/>
            <a:endCxn id="27" idx="0"/>
          </p:cNvCxnSpPr>
          <p:nvPr/>
        </p:nvCxnSpPr>
        <p:spPr>
          <a:xfrm>
            <a:off x="8473108" y="2400651"/>
            <a:ext cx="1328301" cy="2460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B094DED5-5EB0-499A-80DA-EE819DF35992}"/>
              </a:ext>
            </a:extLst>
          </p:cNvPr>
          <p:cNvSpPr/>
          <p:nvPr/>
        </p:nvSpPr>
        <p:spPr>
          <a:xfrm>
            <a:off x="7673679" y="4867713"/>
            <a:ext cx="1247665"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H</a:t>
            </a:r>
            <a:endParaRPr kumimoji="1" lang="ja-JP" altLang="en-US" b="1" dirty="0"/>
          </a:p>
        </p:txBody>
      </p:sp>
      <p:sp>
        <p:nvSpPr>
          <p:cNvPr id="27" name="四角形: 角を丸くする 26">
            <a:extLst>
              <a:ext uri="{FF2B5EF4-FFF2-40B4-BE49-F238E27FC236}">
                <a16:creationId xmlns:a16="http://schemas.microsoft.com/office/drawing/2014/main" id="{CA69CEB7-02BF-4B3A-A6F8-8AEB581D2AD6}"/>
              </a:ext>
            </a:extLst>
          </p:cNvPr>
          <p:cNvSpPr/>
          <p:nvPr/>
        </p:nvSpPr>
        <p:spPr>
          <a:xfrm>
            <a:off x="9124599" y="4860949"/>
            <a:ext cx="1353619"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O</a:t>
            </a:r>
            <a:endParaRPr kumimoji="1" lang="ja-JP" altLang="en-US" b="1" dirty="0"/>
          </a:p>
        </p:txBody>
      </p:sp>
      <p:cxnSp>
        <p:nvCxnSpPr>
          <p:cNvPr id="22" name="直線矢印コネクタ 21">
            <a:extLst>
              <a:ext uri="{FF2B5EF4-FFF2-40B4-BE49-F238E27FC236}">
                <a16:creationId xmlns:a16="http://schemas.microsoft.com/office/drawing/2014/main" id="{FE7CC33D-954D-4DFA-82A6-F756FF6E76BA}"/>
              </a:ext>
            </a:extLst>
          </p:cNvPr>
          <p:cNvCxnSpPr>
            <a:cxnSpLocks/>
          </p:cNvCxnSpPr>
          <p:nvPr/>
        </p:nvCxnSpPr>
        <p:spPr>
          <a:xfrm>
            <a:off x="9689558" y="3290093"/>
            <a:ext cx="1105239" cy="127615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80E47249-FFDC-465E-8D19-7FD486BB8350}"/>
              </a:ext>
            </a:extLst>
          </p:cNvPr>
          <p:cNvSpPr/>
          <p:nvPr/>
        </p:nvSpPr>
        <p:spPr>
          <a:xfrm>
            <a:off x="10681473" y="4583555"/>
            <a:ext cx="1353619"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CN?</a:t>
            </a:r>
            <a:endParaRPr kumimoji="1" lang="ja-JP" altLang="en-US" b="1" dirty="0"/>
          </a:p>
        </p:txBody>
      </p:sp>
      <p:sp>
        <p:nvSpPr>
          <p:cNvPr id="26" name="楕円 25">
            <a:extLst>
              <a:ext uri="{FF2B5EF4-FFF2-40B4-BE49-F238E27FC236}">
                <a16:creationId xmlns:a16="http://schemas.microsoft.com/office/drawing/2014/main" id="{E42856CA-D961-4BDB-9745-0D6A524F4CF8}"/>
              </a:ext>
            </a:extLst>
          </p:cNvPr>
          <p:cNvSpPr/>
          <p:nvPr/>
        </p:nvSpPr>
        <p:spPr>
          <a:xfrm>
            <a:off x="1292226" y="4973523"/>
            <a:ext cx="302588" cy="43458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4944807F-F7B6-4B32-855D-95E75F8B2C11}"/>
              </a:ext>
            </a:extLst>
          </p:cNvPr>
          <p:cNvSpPr/>
          <p:nvPr/>
        </p:nvSpPr>
        <p:spPr>
          <a:xfrm>
            <a:off x="8399140" y="5605268"/>
            <a:ext cx="108585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C ?</a:t>
            </a:r>
            <a:endParaRPr kumimoji="1" lang="ja-JP" altLang="en-US" b="1" dirty="0"/>
          </a:p>
        </p:txBody>
      </p:sp>
      <p:cxnSp>
        <p:nvCxnSpPr>
          <p:cNvPr id="31" name="直線矢印コネクタ 30">
            <a:extLst>
              <a:ext uri="{FF2B5EF4-FFF2-40B4-BE49-F238E27FC236}">
                <a16:creationId xmlns:a16="http://schemas.microsoft.com/office/drawing/2014/main" id="{59FD7520-BC34-4F05-8451-09902D24699D}"/>
              </a:ext>
            </a:extLst>
          </p:cNvPr>
          <p:cNvCxnSpPr>
            <a:cxnSpLocks/>
            <a:endCxn id="30" idx="0"/>
          </p:cNvCxnSpPr>
          <p:nvPr/>
        </p:nvCxnSpPr>
        <p:spPr>
          <a:xfrm>
            <a:off x="8942065" y="3694113"/>
            <a:ext cx="0" cy="19111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楕円 32">
            <a:extLst>
              <a:ext uri="{FF2B5EF4-FFF2-40B4-BE49-F238E27FC236}">
                <a16:creationId xmlns:a16="http://schemas.microsoft.com/office/drawing/2014/main" id="{E337C8B0-471E-456D-88E6-741D87BAB421}"/>
              </a:ext>
            </a:extLst>
          </p:cNvPr>
          <p:cNvSpPr/>
          <p:nvPr/>
        </p:nvSpPr>
        <p:spPr>
          <a:xfrm>
            <a:off x="1468059" y="4716855"/>
            <a:ext cx="283113" cy="60658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39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5" grpId="0" animBg="1"/>
      <p:bldP spid="27" grpId="0" animBg="1"/>
      <p:bldP spid="24" grpId="0" animBg="1"/>
      <p:bldP spid="26" grpId="0" animBg="1"/>
      <p:bldP spid="30"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 ヒストグラム&#10;&#10;自動的に生成された説明">
            <a:extLst>
              <a:ext uri="{FF2B5EF4-FFF2-40B4-BE49-F238E27FC236}">
                <a16:creationId xmlns:a16="http://schemas.microsoft.com/office/drawing/2014/main" id="{B67D6F2C-C499-44AC-8984-FCDC5947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94" y="764243"/>
            <a:ext cx="7095240" cy="6199612"/>
          </a:xfrm>
          <a:prstGeom prst="rect">
            <a:avLst/>
          </a:prstGeom>
        </p:spPr>
      </p:pic>
      <p:sp>
        <p:nvSpPr>
          <p:cNvPr id="12" name="タイトル 1">
            <a:extLst>
              <a:ext uri="{FF2B5EF4-FFF2-40B4-BE49-F238E27FC236}">
                <a16:creationId xmlns:a16="http://schemas.microsoft.com/office/drawing/2014/main" id="{F06EE56B-7E78-4D19-AF14-C32FE4E7B3BF}"/>
              </a:ext>
            </a:extLst>
          </p:cNvPr>
          <p:cNvSpPr txBox="1">
            <a:spLocks/>
          </p:cNvSpPr>
          <p:nvPr/>
        </p:nvSpPr>
        <p:spPr>
          <a:xfrm>
            <a:off x="1302915" y="21210"/>
            <a:ext cx="9586170" cy="7658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altLang="ja-JP" sz="3200" b="1" dirty="0">
                <a:ea typeface="游ゴシック Light"/>
                <a:cs typeface="Calibri Light"/>
              </a:rPr>
              <a:t>Results</a:t>
            </a:r>
            <a:r>
              <a:rPr lang="ja-JP" altLang="en-US" sz="3200" b="1" dirty="0">
                <a:ea typeface="游ゴシック Light"/>
                <a:cs typeface="Calibri Light"/>
              </a:rPr>
              <a:t> </a:t>
            </a:r>
            <a:r>
              <a:rPr kumimoji="0" lang="ja-JP" altLang="en-US" sz="3200" b="1" dirty="0">
                <a:ea typeface="游ゴシック Light"/>
                <a:cs typeface="Calibri Light"/>
              </a:rPr>
              <a:t>：</a:t>
            </a:r>
            <a:r>
              <a:rPr kumimoji="0" lang="en-US" altLang="ja-JP" sz="3200" b="1" dirty="0">
                <a:ea typeface="游ゴシック Light"/>
                <a:cs typeface="Calibri Light"/>
              </a:rPr>
              <a:t>middle  shock speed condition (Vs=8km/s)  </a:t>
            </a:r>
            <a:endParaRPr kumimoji="0" lang="ja-JP" altLang="ja-JP" sz="3200" dirty="0">
              <a:ea typeface="+mj-lt"/>
              <a:cs typeface="+mj-lt"/>
            </a:endParaRPr>
          </a:p>
        </p:txBody>
      </p:sp>
      <p:graphicFrame>
        <p:nvGraphicFramePr>
          <p:cNvPr id="48" name="オブジェクト 47">
            <a:extLst>
              <a:ext uri="{FF2B5EF4-FFF2-40B4-BE49-F238E27FC236}">
                <a16:creationId xmlns:a16="http://schemas.microsoft.com/office/drawing/2014/main" id="{0BCFF2B5-DE40-4FD2-8C27-1EE7B3B1950C}"/>
              </a:ext>
            </a:extLst>
          </p:cNvPr>
          <p:cNvGraphicFramePr>
            <a:graphicFrameLocks noChangeAspect="1"/>
          </p:cNvGraphicFramePr>
          <p:nvPr>
            <p:extLst>
              <p:ext uri="{D42A27DB-BD31-4B8C-83A1-F6EECF244321}">
                <p14:modId xmlns:p14="http://schemas.microsoft.com/office/powerpoint/2010/main" val="2370975449"/>
              </p:ext>
            </p:extLst>
          </p:nvPr>
        </p:nvGraphicFramePr>
        <p:xfrm>
          <a:off x="7673975" y="787400"/>
          <a:ext cx="4010025" cy="3502025"/>
        </p:xfrm>
        <a:graphic>
          <a:graphicData uri="http://schemas.openxmlformats.org/presentationml/2006/ole">
            <mc:AlternateContent xmlns:mc="http://schemas.openxmlformats.org/markup-compatibility/2006">
              <mc:Choice xmlns:v="urn:schemas-microsoft-com:vml" Requires="v">
                <p:oleObj spid="_x0000_s59442" name="Worksheet" r:id="rId5" imgW="2062246" imgH="1800276" progId="Excel.Sheet.12">
                  <p:embed/>
                </p:oleObj>
              </mc:Choice>
              <mc:Fallback>
                <p:oleObj name="Worksheet" r:id="rId5" imgW="2062246" imgH="1800276" progId="Excel.Sheet.12">
                  <p:embed/>
                  <p:pic>
                    <p:nvPicPr>
                      <p:cNvPr id="19" name="オブジェクト 18">
                        <a:extLst>
                          <a:ext uri="{FF2B5EF4-FFF2-40B4-BE49-F238E27FC236}">
                            <a16:creationId xmlns:a16="http://schemas.microsoft.com/office/drawing/2014/main" id="{E5F6A076-475C-47A0-833C-A38405BA7056}"/>
                          </a:ext>
                        </a:extLst>
                      </p:cNvPr>
                      <p:cNvPicPr/>
                      <p:nvPr/>
                    </p:nvPicPr>
                    <p:blipFill>
                      <a:blip r:embed="rId6"/>
                      <a:stretch>
                        <a:fillRect/>
                      </a:stretch>
                    </p:blipFill>
                    <p:spPr>
                      <a:xfrm>
                        <a:off x="7673975" y="787400"/>
                        <a:ext cx="4010025" cy="3502025"/>
                      </a:xfrm>
                      <a:prstGeom prst="rect">
                        <a:avLst/>
                      </a:prstGeom>
                      <a:solidFill>
                        <a:schemeClr val="tx1"/>
                      </a:solidFill>
                    </p:spPr>
                  </p:pic>
                </p:oleObj>
              </mc:Fallback>
            </mc:AlternateContent>
          </a:graphicData>
        </a:graphic>
      </p:graphicFrame>
      <p:sp>
        <p:nvSpPr>
          <p:cNvPr id="49" name="スライド番号プレースホルダー 3">
            <a:extLst>
              <a:ext uri="{FF2B5EF4-FFF2-40B4-BE49-F238E27FC236}">
                <a16:creationId xmlns:a16="http://schemas.microsoft.com/office/drawing/2014/main" id="{DE2BEF5D-16B9-435F-AF9A-8FCA627B742C}"/>
              </a:ext>
            </a:extLst>
          </p:cNvPr>
          <p:cNvSpPr>
            <a:spLocks noGrp="1"/>
          </p:cNvSpPr>
          <p:nvPr>
            <p:ph type="sldNum" sz="quarter" idx="12"/>
          </p:nvPr>
        </p:nvSpPr>
        <p:spPr>
          <a:xfrm>
            <a:off x="8610600" y="6356350"/>
            <a:ext cx="2743200" cy="365125"/>
          </a:xfrm>
        </p:spPr>
        <p:txBody>
          <a:bodyPr/>
          <a:lstStyle/>
          <a:p>
            <a:fld id="{48F63A3B-78C7-47BE-AE5E-E10140E04643}" type="slidenum">
              <a:rPr lang="en-US" dirty="0"/>
              <a:t>12</a:t>
            </a:fld>
            <a:endParaRPr lang="en-US"/>
          </a:p>
        </p:txBody>
      </p:sp>
      <p:sp>
        <p:nvSpPr>
          <p:cNvPr id="50" name="楕円 49">
            <a:extLst>
              <a:ext uri="{FF2B5EF4-FFF2-40B4-BE49-F238E27FC236}">
                <a16:creationId xmlns:a16="http://schemas.microsoft.com/office/drawing/2014/main" id="{08925E5B-4CE6-4E7F-9F28-CB14B12E2874}"/>
              </a:ext>
            </a:extLst>
          </p:cNvPr>
          <p:cNvSpPr/>
          <p:nvPr/>
        </p:nvSpPr>
        <p:spPr>
          <a:xfrm>
            <a:off x="5309782" y="4543391"/>
            <a:ext cx="235326" cy="729080"/>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A17D8521-8607-4B92-B5DF-0653C1749240}"/>
              </a:ext>
            </a:extLst>
          </p:cNvPr>
          <p:cNvSpPr/>
          <p:nvPr/>
        </p:nvSpPr>
        <p:spPr>
          <a:xfrm>
            <a:off x="6973911" y="5154586"/>
            <a:ext cx="269080" cy="3699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C256BD17-7DC6-4613-B807-6F942855C920}"/>
              </a:ext>
            </a:extLst>
          </p:cNvPr>
          <p:cNvSpPr/>
          <p:nvPr/>
        </p:nvSpPr>
        <p:spPr>
          <a:xfrm>
            <a:off x="3478288" y="4065004"/>
            <a:ext cx="478794" cy="55509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F2CB8EE6-F919-4690-AC85-3C9DFA00A34B}"/>
              </a:ext>
            </a:extLst>
          </p:cNvPr>
          <p:cNvSpPr/>
          <p:nvPr/>
        </p:nvSpPr>
        <p:spPr>
          <a:xfrm>
            <a:off x="4543449" y="2962656"/>
            <a:ext cx="250716" cy="147218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9912D892-9F4F-45CF-871A-492837B1C6A6}"/>
              </a:ext>
            </a:extLst>
          </p:cNvPr>
          <p:cNvCxnSpPr>
            <a:cxnSpLocks/>
            <a:endCxn id="58" idx="0"/>
          </p:cNvCxnSpPr>
          <p:nvPr/>
        </p:nvCxnSpPr>
        <p:spPr>
          <a:xfrm>
            <a:off x="7930183" y="1383094"/>
            <a:ext cx="286422" cy="3484619"/>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321EFA36-3E38-477B-992B-F66FA6150D67}"/>
              </a:ext>
            </a:extLst>
          </p:cNvPr>
          <p:cNvCxnSpPr>
            <a:cxnSpLocks/>
            <a:endCxn id="59" idx="0"/>
          </p:cNvCxnSpPr>
          <p:nvPr/>
        </p:nvCxnSpPr>
        <p:spPr>
          <a:xfrm>
            <a:off x="8473108" y="2400651"/>
            <a:ext cx="1194417" cy="2460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199B0FEA-EAAE-491B-B7AF-4F4DAA6307C8}"/>
              </a:ext>
            </a:extLst>
          </p:cNvPr>
          <p:cNvCxnSpPr>
            <a:cxnSpLocks/>
            <a:endCxn id="60" idx="0"/>
          </p:cNvCxnSpPr>
          <p:nvPr/>
        </p:nvCxnSpPr>
        <p:spPr>
          <a:xfrm>
            <a:off x="9524314" y="1990287"/>
            <a:ext cx="1594131" cy="287742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8" name="四角形: 角を丸くする 57">
            <a:extLst>
              <a:ext uri="{FF2B5EF4-FFF2-40B4-BE49-F238E27FC236}">
                <a16:creationId xmlns:a16="http://schemas.microsoft.com/office/drawing/2014/main" id="{CC30585D-518C-4593-988B-3FBE21BC5AF4}"/>
              </a:ext>
            </a:extLst>
          </p:cNvPr>
          <p:cNvSpPr/>
          <p:nvPr/>
        </p:nvSpPr>
        <p:spPr>
          <a:xfrm>
            <a:off x="7673680" y="4867713"/>
            <a:ext cx="108585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H</a:t>
            </a:r>
            <a:endParaRPr kumimoji="1" lang="ja-JP" altLang="en-US" b="1" dirty="0"/>
          </a:p>
        </p:txBody>
      </p:sp>
      <p:sp>
        <p:nvSpPr>
          <p:cNvPr id="59" name="四角形: 角を丸くする 58">
            <a:extLst>
              <a:ext uri="{FF2B5EF4-FFF2-40B4-BE49-F238E27FC236}">
                <a16:creationId xmlns:a16="http://schemas.microsoft.com/office/drawing/2014/main" id="{F07BA502-E049-4233-8EF5-EFCB91FAF7E7}"/>
              </a:ext>
            </a:extLst>
          </p:cNvPr>
          <p:cNvSpPr/>
          <p:nvPr/>
        </p:nvSpPr>
        <p:spPr>
          <a:xfrm>
            <a:off x="9124600" y="4860949"/>
            <a:ext cx="108585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O</a:t>
            </a:r>
            <a:endParaRPr kumimoji="1" lang="ja-JP" altLang="en-US" b="1" dirty="0"/>
          </a:p>
        </p:txBody>
      </p:sp>
      <p:sp>
        <p:nvSpPr>
          <p:cNvPr id="60" name="四角形: 角を丸くする 59">
            <a:extLst>
              <a:ext uri="{FF2B5EF4-FFF2-40B4-BE49-F238E27FC236}">
                <a16:creationId xmlns:a16="http://schemas.microsoft.com/office/drawing/2014/main" id="{C8711255-2E77-4B38-BC77-128D6E716755}"/>
              </a:ext>
            </a:extLst>
          </p:cNvPr>
          <p:cNvSpPr/>
          <p:nvPr/>
        </p:nvSpPr>
        <p:spPr>
          <a:xfrm>
            <a:off x="10575520" y="4867713"/>
            <a:ext cx="108585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Sodium</a:t>
            </a:r>
            <a:endParaRPr kumimoji="1" lang="ja-JP" altLang="en-US" b="1" dirty="0"/>
          </a:p>
        </p:txBody>
      </p:sp>
      <p:sp>
        <p:nvSpPr>
          <p:cNvPr id="69" name="テキスト ボックス 68">
            <a:extLst>
              <a:ext uri="{FF2B5EF4-FFF2-40B4-BE49-F238E27FC236}">
                <a16:creationId xmlns:a16="http://schemas.microsoft.com/office/drawing/2014/main" id="{5B358294-2415-41F5-9526-504854547862}"/>
              </a:ext>
            </a:extLst>
          </p:cNvPr>
          <p:cNvSpPr txBox="1"/>
          <p:nvPr/>
        </p:nvSpPr>
        <p:spPr>
          <a:xfrm>
            <a:off x="2945538" y="3644639"/>
            <a:ext cx="1011544" cy="461665"/>
          </a:xfrm>
          <a:prstGeom prst="rect">
            <a:avLst/>
          </a:prstGeom>
          <a:noFill/>
        </p:spPr>
        <p:txBody>
          <a:bodyPr wrap="square" lIns="91440" tIns="45720" rIns="91440" bIns="45720" rtlCol="0" anchor="t">
            <a:spAutoFit/>
          </a:bodyPr>
          <a:lstStyle/>
          <a:p>
            <a:r>
              <a:rPr lang="en-US" altLang="ja-JP" sz="2400" dirty="0">
                <a:solidFill>
                  <a:schemeClr val="bg1"/>
                </a:solidFill>
                <a:ea typeface="游ゴシック"/>
                <a:cs typeface="Calibri"/>
              </a:rPr>
              <a:t>? Iron</a:t>
            </a:r>
            <a:endParaRPr lang="ja-JP" altLang="en-US" sz="2400" dirty="0">
              <a:solidFill>
                <a:schemeClr val="bg1"/>
              </a:solidFill>
              <a:ea typeface="游ゴシック"/>
              <a:cs typeface="Calibri"/>
            </a:endParaRPr>
          </a:p>
        </p:txBody>
      </p:sp>
    </p:spTree>
    <p:extLst>
      <p:ext uri="{BB962C8B-B14F-4D97-AF65-F5344CB8AC3E}">
        <p14:creationId xmlns:p14="http://schemas.microsoft.com/office/powerpoint/2010/main" val="27856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8" grpId="0" animBg="1"/>
      <p:bldP spid="59" grpId="0" animBg="1"/>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 ヒストグラム&#10;&#10;自動的に生成された説明">
            <a:extLst>
              <a:ext uri="{FF2B5EF4-FFF2-40B4-BE49-F238E27FC236}">
                <a16:creationId xmlns:a16="http://schemas.microsoft.com/office/drawing/2014/main" id="{5B0713E2-9E86-4499-8E90-DFD2EE15A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00" y="892704"/>
            <a:ext cx="6485846" cy="5667141"/>
          </a:xfrm>
          <a:prstGeom prst="rect">
            <a:avLst/>
          </a:prstGeom>
        </p:spPr>
      </p:pic>
      <p:sp>
        <p:nvSpPr>
          <p:cNvPr id="4" name="スライド番号プレースホルダー 3">
            <a:extLst>
              <a:ext uri="{FF2B5EF4-FFF2-40B4-BE49-F238E27FC236}">
                <a16:creationId xmlns:a16="http://schemas.microsoft.com/office/drawing/2014/main" id="{59900454-D13A-4E03-BFBD-76AB7E9C9124}"/>
              </a:ext>
            </a:extLst>
          </p:cNvPr>
          <p:cNvSpPr>
            <a:spLocks noGrp="1"/>
          </p:cNvSpPr>
          <p:nvPr>
            <p:ph type="sldNum" sz="quarter" idx="12"/>
          </p:nvPr>
        </p:nvSpPr>
        <p:spPr/>
        <p:txBody>
          <a:bodyPr/>
          <a:lstStyle/>
          <a:p>
            <a:fld id="{48F63A3B-78C7-47BE-AE5E-E10140E04643}" type="slidenum">
              <a:rPr lang="en-US" dirty="0"/>
              <a:t>13</a:t>
            </a:fld>
            <a:endParaRPr lang="en-US"/>
          </a:p>
        </p:txBody>
      </p:sp>
      <p:sp>
        <p:nvSpPr>
          <p:cNvPr id="12" name="タイトル 1">
            <a:extLst>
              <a:ext uri="{FF2B5EF4-FFF2-40B4-BE49-F238E27FC236}">
                <a16:creationId xmlns:a16="http://schemas.microsoft.com/office/drawing/2014/main" id="{F06EE56B-7E78-4D19-AF14-C32FE4E7B3BF}"/>
              </a:ext>
            </a:extLst>
          </p:cNvPr>
          <p:cNvSpPr txBox="1">
            <a:spLocks/>
          </p:cNvSpPr>
          <p:nvPr/>
        </p:nvSpPr>
        <p:spPr>
          <a:xfrm>
            <a:off x="1212379" y="-35526"/>
            <a:ext cx="9586170" cy="7658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altLang="ja-JP" sz="3200" b="1" dirty="0">
                <a:ea typeface="游ゴシック Light"/>
                <a:cs typeface="Calibri Light"/>
              </a:rPr>
              <a:t>Results</a:t>
            </a:r>
            <a:r>
              <a:rPr lang="ja-JP" altLang="en-US" sz="3200" b="1" dirty="0">
                <a:ea typeface="游ゴシック Light"/>
                <a:cs typeface="Calibri Light"/>
              </a:rPr>
              <a:t> </a:t>
            </a:r>
            <a:r>
              <a:rPr kumimoji="0" lang="ja-JP" altLang="en-US" sz="3200" b="1" dirty="0">
                <a:ea typeface="游ゴシック Light"/>
                <a:cs typeface="Calibri Light"/>
              </a:rPr>
              <a:t>：</a:t>
            </a:r>
            <a:r>
              <a:rPr lang="en-US" altLang="ja-JP" sz="3200" b="1" dirty="0">
                <a:ea typeface="游ゴシック Light"/>
                <a:cs typeface="Calibri Light"/>
              </a:rPr>
              <a:t>low</a:t>
            </a:r>
            <a:r>
              <a:rPr kumimoji="0" lang="en-US" altLang="ja-JP" sz="3200" b="1" dirty="0">
                <a:ea typeface="游ゴシック Light"/>
                <a:cs typeface="Calibri Light"/>
              </a:rPr>
              <a:t>  shock speed condition (Vs=6km/s)  </a:t>
            </a:r>
            <a:endParaRPr kumimoji="0" lang="ja-JP" altLang="ja-JP" sz="3200" dirty="0">
              <a:ea typeface="+mj-lt"/>
              <a:cs typeface="+mj-lt"/>
            </a:endParaRPr>
          </a:p>
        </p:txBody>
      </p:sp>
      <p:graphicFrame>
        <p:nvGraphicFramePr>
          <p:cNvPr id="17" name="オブジェクト 16">
            <a:extLst>
              <a:ext uri="{FF2B5EF4-FFF2-40B4-BE49-F238E27FC236}">
                <a16:creationId xmlns:a16="http://schemas.microsoft.com/office/drawing/2014/main" id="{2AFF47EC-6339-412B-9C0A-E711C1752283}"/>
              </a:ext>
            </a:extLst>
          </p:cNvPr>
          <p:cNvGraphicFramePr>
            <a:graphicFrameLocks noChangeAspect="1"/>
          </p:cNvGraphicFramePr>
          <p:nvPr>
            <p:extLst>
              <p:ext uri="{D42A27DB-BD31-4B8C-83A1-F6EECF244321}">
                <p14:modId xmlns:p14="http://schemas.microsoft.com/office/powerpoint/2010/main" val="3772878430"/>
              </p:ext>
            </p:extLst>
          </p:nvPr>
        </p:nvGraphicFramePr>
        <p:xfrm>
          <a:off x="7666038" y="1355725"/>
          <a:ext cx="4017962" cy="1854200"/>
        </p:xfrm>
        <a:graphic>
          <a:graphicData uri="http://schemas.openxmlformats.org/presentationml/2006/ole">
            <mc:AlternateContent xmlns:mc="http://schemas.openxmlformats.org/markup-compatibility/2006">
              <mc:Choice xmlns:v="urn:schemas-microsoft-com:vml" Requires="v">
                <p:oleObj spid="_x0000_s61489" name="Worksheet" r:id="rId5" imgW="1966987" imgH="909555" progId="Excel.Sheet.12">
                  <p:embed/>
                </p:oleObj>
              </mc:Choice>
              <mc:Fallback>
                <p:oleObj name="Worksheet" r:id="rId5" imgW="1966987" imgH="909555" progId="Excel.Sheet.12">
                  <p:embed/>
                  <p:pic>
                    <p:nvPicPr>
                      <p:cNvPr id="38" name="オブジェクト 37">
                        <a:extLst>
                          <a:ext uri="{FF2B5EF4-FFF2-40B4-BE49-F238E27FC236}">
                            <a16:creationId xmlns:a16="http://schemas.microsoft.com/office/drawing/2014/main" id="{B6CDAB7E-696B-41D0-B895-BD8453EC6FA1}"/>
                          </a:ext>
                        </a:extLst>
                      </p:cNvPr>
                      <p:cNvPicPr/>
                      <p:nvPr/>
                    </p:nvPicPr>
                    <p:blipFill>
                      <a:blip r:embed="rId6"/>
                      <a:stretch>
                        <a:fillRect/>
                      </a:stretch>
                    </p:blipFill>
                    <p:spPr>
                      <a:xfrm>
                        <a:off x="7666038" y="1355725"/>
                        <a:ext cx="4017962" cy="1854200"/>
                      </a:xfrm>
                      <a:prstGeom prst="rect">
                        <a:avLst/>
                      </a:prstGeom>
                      <a:solidFill>
                        <a:schemeClr val="tx1"/>
                      </a:solidFill>
                    </p:spPr>
                  </p:pic>
                </p:oleObj>
              </mc:Fallback>
            </mc:AlternateContent>
          </a:graphicData>
        </a:graphic>
      </p:graphicFrame>
      <p:sp>
        <p:nvSpPr>
          <p:cNvPr id="18" name="楕円 17">
            <a:extLst>
              <a:ext uri="{FF2B5EF4-FFF2-40B4-BE49-F238E27FC236}">
                <a16:creationId xmlns:a16="http://schemas.microsoft.com/office/drawing/2014/main" id="{317D4EE6-0DB9-4C95-9C40-50AEB132B599}"/>
              </a:ext>
            </a:extLst>
          </p:cNvPr>
          <p:cNvSpPr/>
          <p:nvPr/>
        </p:nvSpPr>
        <p:spPr>
          <a:xfrm>
            <a:off x="4302025" y="1254923"/>
            <a:ext cx="315880" cy="269668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25F4DF3B-3945-43A6-A0BA-13FB3317D9FB}"/>
              </a:ext>
            </a:extLst>
          </p:cNvPr>
          <p:cNvCxnSpPr>
            <a:cxnSpLocks/>
            <a:endCxn id="23" idx="0"/>
          </p:cNvCxnSpPr>
          <p:nvPr/>
        </p:nvCxnSpPr>
        <p:spPr>
          <a:xfrm>
            <a:off x="9829800" y="2160270"/>
            <a:ext cx="1288645" cy="270744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四角形: 角を丸くする 21">
            <a:extLst>
              <a:ext uri="{FF2B5EF4-FFF2-40B4-BE49-F238E27FC236}">
                <a16:creationId xmlns:a16="http://schemas.microsoft.com/office/drawing/2014/main" id="{183E3E0E-C8B2-4F92-813C-ABF49232DECC}"/>
              </a:ext>
            </a:extLst>
          </p:cNvPr>
          <p:cNvSpPr/>
          <p:nvPr/>
        </p:nvSpPr>
        <p:spPr>
          <a:xfrm>
            <a:off x="9036570" y="4864662"/>
            <a:ext cx="145092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t>Pottasium</a:t>
            </a:r>
            <a:endParaRPr kumimoji="1" lang="ja-JP" altLang="en-US" b="1" dirty="0"/>
          </a:p>
        </p:txBody>
      </p:sp>
      <p:sp>
        <p:nvSpPr>
          <p:cNvPr id="23" name="四角形: 角を丸くする 22">
            <a:extLst>
              <a:ext uri="{FF2B5EF4-FFF2-40B4-BE49-F238E27FC236}">
                <a16:creationId xmlns:a16="http://schemas.microsoft.com/office/drawing/2014/main" id="{BA1DDF5E-411C-472C-9580-2F1D742688FC}"/>
              </a:ext>
            </a:extLst>
          </p:cNvPr>
          <p:cNvSpPr/>
          <p:nvPr/>
        </p:nvSpPr>
        <p:spPr>
          <a:xfrm>
            <a:off x="10575520" y="4867713"/>
            <a:ext cx="1085850" cy="9194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Sodium</a:t>
            </a:r>
            <a:endParaRPr kumimoji="1" lang="ja-JP" altLang="en-US" b="1" dirty="0"/>
          </a:p>
        </p:txBody>
      </p:sp>
      <p:cxnSp>
        <p:nvCxnSpPr>
          <p:cNvPr id="24" name="直線矢印コネクタ 23">
            <a:extLst>
              <a:ext uri="{FF2B5EF4-FFF2-40B4-BE49-F238E27FC236}">
                <a16:creationId xmlns:a16="http://schemas.microsoft.com/office/drawing/2014/main" id="{E7DA8380-5DC5-466A-866E-156FFEAE408D}"/>
              </a:ext>
            </a:extLst>
          </p:cNvPr>
          <p:cNvCxnSpPr>
            <a:cxnSpLocks/>
          </p:cNvCxnSpPr>
          <p:nvPr/>
        </p:nvCxnSpPr>
        <p:spPr>
          <a:xfrm>
            <a:off x="8831175" y="2755974"/>
            <a:ext cx="930855" cy="18937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7020CDC3-C75F-48E0-B8A9-A545060F25D7}"/>
              </a:ext>
            </a:extLst>
          </p:cNvPr>
          <p:cNvSpPr/>
          <p:nvPr/>
        </p:nvSpPr>
        <p:spPr>
          <a:xfrm>
            <a:off x="2005525" y="3918225"/>
            <a:ext cx="304332" cy="73147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41C8D0B2-25B5-4307-82AA-C9ABC0A566C4}"/>
              </a:ext>
            </a:extLst>
          </p:cNvPr>
          <p:cNvSpPr/>
          <p:nvPr/>
        </p:nvSpPr>
        <p:spPr>
          <a:xfrm>
            <a:off x="3398247" y="2839356"/>
            <a:ext cx="304332" cy="7314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C07B3D33-E769-467C-9E46-A63E4A2D4302}"/>
              </a:ext>
            </a:extLst>
          </p:cNvPr>
          <p:cNvSpPr txBox="1"/>
          <p:nvPr/>
        </p:nvSpPr>
        <p:spPr>
          <a:xfrm>
            <a:off x="2949571" y="2372431"/>
            <a:ext cx="1011544" cy="461665"/>
          </a:xfrm>
          <a:prstGeom prst="rect">
            <a:avLst/>
          </a:prstGeom>
          <a:noFill/>
        </p:spPr>
        <p:txBody>
          <a:bodyPr wrap="square" lIns="91440" tIns="45720" rIns="91440" bIns="45720" rtlCol="0" anchor="t">
            <a:spAutoFit/>
          </a:bodyPr>
          <a:lstStyle/>
          <a:p>
            <a:r>
              <a:rPr lang="en-US" altLang="ja-JP" sz="2400" dirty="0">
                <a:solidFill>
                  <a:schemeClr val="bg1"/>
                </a:solidFill>
                <a:ea typeface="游ゴシック"/>
                <a:cs typeface="Calibri"/>
              </a:rPr>
              <a:t>? Iron</a:t>
            </a:r>
            <a:endParaRPr lang="ja-JP" altLang="en-US" sz="2400" dirty="0">
              <a:solidFill>
                <a:schemeClr val="bg1"/>
              </a:solidFill>
              <a:ea typeface="游ゴシック"/>
              <a:cs typeface="Calibri"/>
            </a:endParaRPr>
          </a:p>
        </p:txBody>
      </p:sp>
    </p:spTree>
    <p:extLst>
      <p:ext uri="{BB962C8B-B14F-4D97-AF65-F5344CB8AC3E}">
        <p14:creationId xmlns:p14="http://schemas.microsoft.com/office/powerpoint/2010/main" val="104843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1910A-E941-4C61-9780-35BD51F251B8}"/>
              </a:ext>
            </a:extLst>
          </p:cNvPr>
          <p:cNvSpPr>
            <a:spLocks noGrp="1"/>
          </p:cNvSpPr>
          <p:nvPr>
            <p:ph type="title"/>
          </p:nvPr>
        </p:nvSpPr>
        <p:spPr>
          <a:xfrm>
            <a:off x="838200" y="365126"/>
            <a:ext cx="10515600" cy="781188"/>
          </a:xfrm>
        </p:spPr>
        <p:txBody>
          <a:bodyPr/>
          <a:lstStyle/>
          <a:p>
            <a:r>
              <a:rPr lang="en-US" altLang="ja-JP" dirty="0">
                <a:ea typeface="游ゴシック Light"/>
                <a:cs typeface="Calibri Light"/>
              </a:rPr>
              <a:t>Summary and future work</a:t>
            </a:r>
            <a:endParaRPr lang="ja-JP" altLang="en-US" dirty="0"/>
          </a:p>
        </p:txBody>
      </p:sp>
      <p:sp>
        <p:nvSpPr>
          <p:cNvPr id="3" name="コンテンツ プレースホルダー 2">
            <a:extLst>
              <a:ext uri="{FF2B5EF4-FFF2-40B4-BE49-F238E27FC236}">
                <a16:creationId xmlns:a16="http://schemas.microsoft.com/office/drawing/2014/main" id="{2B681A5D-632E-403D-8B63-53266A82FE20}"/>
              </a:ext>
            </a:extLst>
          </p:cNvPr>
          <p:cNvSpPr>
            <a:spLocks noGrp="1"/>
          </p:cNvSpPr>
          <p:nvPr>
            <p:ph idx="1"/>
          </p:nvPr>
        </p:nvSpPr>
        <p:spPr>
          <a:xfrm>
            <a:off x="255102" y="1253331"/>
            <a:ext cx="11870637" cy="4351338"/>
          </a:xfrm>
        </p:spPr>
        <p:txBody>
          <a:bodyPr vert="horz" lIns="91440" tIns="45720" rIns="91440" bIns="45720" rtlCol="0" anchor="t">
            <a:normAutofit/>
          </a:bodyPr>
          <a:lstStyle/>
          <a:p>
            <a:r>
              <a:rPr lang="en-US" altLang="ja-JP" dirty="0">
                <a:ea typeface="游ゴシック"/>
                <a:cs typeface="Calibri"/>
              </a:rPr>
              <a:t>A </a:t>
            </a:r>
            <a:r>
              <a:rPr lang="en-US" altLang="ja-JP" dirty="0" err="1">
                <a:ea typeface="游ゴシック"/>
                <a:cs typeface="Calibri"/>
              </a:rPr>
              <a:t>grism</a:t>
            </a:r>
            <a:r>
              <a:rPr lang="en-US" altLang="ja-JP" dirty="0">
                <a:ea typeface="游ゴシック"/>
                <a:cs typeface="Calibri"/>
              </a:rPr>
              <a:t> based simple spectrometer worked well. However, resolution should be improved (Higher resolution </a:t>
            </a:r>
            <a:r>
              <a:rPr lang="en-US" altLang="ja-JP" dirty="0" err="1">
                <a:ea typeface="游ゴシック"/>
                <a:cs typeface="Calibri"/>
              </a:rPr>
              <a:t>grism</a:t>
            </a:r>
            <a:r>
              <a:rPr lang="en-US" altLang="ja-JP" dirty="0">
                <a:ea typeface="游ゴシック"/>
                <a:cs typeface="Calibri"/>
              </a:rPr>
              <a:t> has already developed.)</a:t>
            </a:r>
            <a:endParaRPr lang="ja-JP" altLang="en-US" dirty="0">
              <a:ea typeface="游ゴシック" panose="020B0400000000000000" pitchFamily="34" charset="-128"/>
              <a:cs typeface="Calibri"/>
            </a:endParaRPr>
          </a:p>
          <a:p>
            <a:r>
              <a:rPr lang="en-US" altLang="ja-JP" dirty="0">
                <a:ea typeface="游ゴシック"/>
                <a:cs typeface="Calibri"/>
              </a:rPr>
              <a:t>Some atomic lines were clearly observed under high shock speed condition (Vs=10km/s)</a:t>
            </a:r>
          </a:p>
          <a:p>
            <a:r>
              <a:rPr lang="en-US" altLang="ja-JP" dirty="0">
                <a:ea typeface="游ゴシック"/>
                <a:cs typeface="Calibri"/>
              </a:rPr>
              <a:t>Luminosity from heavy metal (probably Iron) </a:t>
            </a:r>
            <a:r>
              <a:rPr lang="en-US" altLang="ja-JP" dirty="0" err="1">
                <a:ea typeface="游ゴシック"/>
                <a:cs typeface="Calibri"/>
              </a:rPr>
              <a:t>reises</a:t>
            </a:r>
            <a:r>
              <a:rPr lang="en-US" altLang="ja-JP" dirty="0">
                <a:ea typeface="游ゴシック"/>
                <a:cs typeface="Calibri"/>
              </a:rPr>
              <a:t> under low shock speed condition (Vs=6km/s)</a:t>
            </a:r>
          </a:p>
          <a:p>
            <a:r>
              <a:rPr lang="en-US" altLang="ja-JP" dirty="0">
                <a:ea typeface="游ゴシック"/>
                <a:cs typeface="Calibri"/>
              </a:rPr>
              <a:t>Comparison with real flight spectrum (Hayabusa-2 SRC ) is now under going. </a:t>
            </a:r>
            <a:endParaRPr lang="ja-JP" altLang="en-US" dirty="0">
              <a:ea typeface="游ゴシック"/>
              <a:cs typeface="Calibri"/>
            </a:endParaRPr>
          </a:p>
        </p:txBody>
      </p:sp>
      <p:sp>
        <p:nvSpPr>
          <p:cNvPr id="4" name="スライド番号プレースホルダー 3">
            <a:extLst>
              <a:ext uri="{FF2B5EF4-FFF2-40B4-BE49-F238E27FC236}">
                <a16:creationId xmlns:a16="http://schemas.microsoft.com/office/drawing/2014/main" id="{4D2EE340-0BED-4E71-8B2C-1AE8FEAB2B5A}"/>
              </a:ext>
            </a:extLst>
          </p:cNvPr>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177106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A57C92E-3352-4512-84D9-ACD2B84BFBE7}"/>
              </a:ext>
            </a:extLst>
          </p:cNvPr>
          <p:cNvPicPr>
            <a:picLocks noChangeAspect="1"/>
          </p:cNvPicPr>
          <p:nvPr/>
        </p:nvPicPr>
        <p:blipFill rotWithShape="1">
          <a:blip r:embed="rId3"/>
          <a:srcRect r="6588" b="-1"/>
          <a:stretch/>
        </p:blipFill>
        <p:spPr>
          <a:xfrm>
            <a:off x="2522356" y="10"/>
            <a:ext cx="9669642" cy="6857990"/>
          </a:xfrm>
          <a:prstGeom prst="rect">
            <a:avLst/>
          </a:prstGeom>
        </p:spPr>
      </p:pic>
      <p:sp>
        <p:nvSpPr>
          <p:cNvPr id="2" name="タイトル 1">
            <a:extLst>
              <a:ext uri="{FF2B5EF4-FFF2-40B4-BE49-F238E27FC236}">
                <a16:creationId xmlns:a16="http://schemas.microsoft.com/office/drawing/2014/main" id="{17CC8692-6420-4657-B7C9-7ABC9090818A}"/>
              </a:ext>
            </a:extLst>
          </p:cNvPr>
          <p:cNvSpPr>
            <a:spLocks noGrp="1"/>
          </p:cNvSpPr>
          <p:nvPr>
            <p:ph type="title"/>
          </p:nvPr>
        </p:nvSpPr>
        <p:spPr/>
        <p:txBody>
          <a:bodyPr/>
          <a:lstStyle/>
          <a:p>
            <a:r>
              <a:rPr kumimoji="1" lang="en-US" altLang="ja-JP" dirty="0">
                <a:ea typeface="游ゴシック Light"/>
                <a:cs typeface="Calibri Light"/>
              </a:rPr>
              <a:t>Cont</a:t>
            </a:r>
            <a:r>
              <a:rPr lang="en-US" altLang="ja-JP" dirty="0">
                <a:ea typeface="游ゴシック Light"/>
                <a:cs typeface="Calibri Light"/>
              </a:rPr>
              <a:t>ent</a:t>
            </a:r>
            <a:endParaRPr kumimoji="1" lang="ja-JP" altLang="en-US" dirty="0"/>
          </a:p>
        </p:txBody>
      </p:sp>
      <p:sp>
        <p:nvSpPr>
          <p:cNvPr id="3" name="コンテンツ プレースホルダー 2">
            <a:extLst>
              <a:ext uri="{FF2B5EF4-FFF2-40B4-BE49-F238E27FC236}">
                <a16:creationId xmlns:a16="http://schemas.microsoft.com/office/drawing/2014/main" id="{0BD4B083-00BD-4065-B7E4-DB69A4F530A6}"/>
              </a:ext>
            </a:extLst>
          </p:cNvPr>
          <p:cNvSpPr>
            <a:spLocks noGrp="1"/>
          </p:cNvSpPr>
          <p:nvPr>
            <p:ph idx="1"/>
          </p:nvPr>
        </p:nvSpPr>
        <p:spPr>
          <a:xfrm>
            <a:off x="838200" y="3234142"/>
            <a:ext cx="10515600" cy="4667250"/>
          </a:xfrm>
        </p:spPr>
        <p:txBody>
          <a:bodyPr vert="horz" lIns="91440" tIns="45720" rIns="91440" bIns="45720" rtlCol="0" anchor="t">
            <a:normAutofit/>
          </a:bodyPr>
          <a:lstStyle/>
          <a:p>
            <a:r>
              <a:rPr lang="en-US" altLang="ja-JP" dirty="0">
                <a:ea typeface="游ゴシック"/>
                <a:cs typeface="Calibri"/>
              </a:rPr>
              <a:t>Back</a:t>
            </a:r>
            <a:r>
              <a:rPr lang="ja-JP" altLang="en-US" dirty="0">
                <a:ea typeface="游ゴシック"/>
                <a:cs typeface="Calibri"/>
              </a:rPr>
              <a:t> </a:t>
            </a:r>
            <a:r>
              <a:rPr lang="en-US" altLang="ja-JP" dirty="0">
                <a:ea typeface="游ゴシック"/>
                <a:cs typeface="Calibri"/>
              </a:rPr>
              <a:t>ground</a:t>
            </a:r>
            <a:endParaRPr lang="ja-JP" altLang="en-US" dirty="0">
              <a:ea typeface="游ゴシック"/>
              <a:cs typeface="Calibri"/>
            </a:endParaRPr>
          </a:p>
          <a:p>
            <a:r>
              <a:rPr lang="en-US" altLang="ja-JP" dirty="0">
                <a:ea typeface="游ゴシック"/>
                <a:cs typeface="Calibri"/>
              </a:rPr>
              <a:t>Facility and spectroscopy</a:t>
            </a:r>
            <a:endParaRPr lang="ja-JP" altLang="en-US" dirty="0">
              <a:ea typeface="游ゴシック"/>
              <a:cs typeface="Calibri"/>
            </a:endParaRPr>
          </a:p>
          <a:p>
            <a:r>
              <a:rPr lang="en-US" altLang="ja-JP" dirty="0">
                <a:ea typeface="游ゴシック"/>
                <a:cs typeface="Calibri"/>
              </a:rPr>
              <a:t>Results and discussion</a:t>
            </a:r>
          </a:p>
          <a:p>
            <a:r>
              <a:rPr lang="en-US" altLang="ja-JP" dirty="0">
                <a:ea typeface="游ゴシック"/>
                <a:cs typeface="Calibri"/>
              </a:rPr>
              <a:t>Future work</a:t>
            </a:r>
            <a:endParaRPr lang="ja-JP" altLang="en-US" dirty="0">
              <a:ea typeface="游ゴシック"/>
              <a:cs typeface="Calibri"/>
            </a:endParaRPr>
          </a:p>
        </p:txBody>
      </p:sp>
      <p:sp>
        <p:nvSpPr>
          <p:cNvPr id="4" name="スライド番号プレースホルダー 3">
            <a:extLst>
              <a:ext uri="{FF2B5EF4-FFF2-40B4-BE49-F238E27FC236}">
                <a16:creationId xmlns:a16="http://schemas.microsoft.com/office/drawing/2014/main" id="{3E4BE73B-27FE-4356-AB34-889234B72950}"/>
              </a:ext>
            </a:extLst>
          </p:cNvPr>
          <p:cNvSpPr>
            <a:spLocks noGrp="1"/>
          </p:cNvSpPr>
          <p:nvPr>
            <p:ph type="sldNum" sz="quarter" idx="12"/>
          </p:nvPr>
        </p:nvSpPr>
        <p:spPr>
          <a:xfrm>
            <a:off x="8610600" y="6365996"/>
            <a:ext cx="2743200" cy="365125"/>
          </a:xfrm>
        </p:spPr>
        <p:txBody>
          <a:bodyPr/>
          <a:lstStyle/>
          <a:p>
            <a:fld id="{D7790DE1-8349-45E6-9D01-29FA793ED478}" type="slidenum">
              <a:rPr kumimoji="1" lang="ja-JP" altLang="en-US" sz="1600" dirty="0" smtClean="0">
                <a:ea typeface="游ゴシック"/>
              </a:rPr>
              <a:t>2</a:t>
            </a:fld>
            <a:endParaRPr lang="ja-JP" altLang="en-US" sz="1600">
              <a:ea typeface="游ゴシック"/>
              <a:cs typeface="Calibri"/>
            </a:endParaRPr>
          </a:p>
        </p:txBody>
      </p:sp>
      <p:sp>
        <p:nvSpPr>
          <p:cNvPr id="6" name="テキスト ボックス 5">
            <a:extLst>
              <a:ext uri="{FF2B5EF4-FFF2-40B4-BE49-F238E27FC236}">
                <a16:creationId xmlns:a16="http://schemas.microsoft.com/office/drawing/2014/main" id="{9A3EC437-DE8D-4EFB-BCF9-490982B584BE}"/>
              </a:ext>
            </a:extLst>
          </p:cNvPr>
          <p:cNvSpPr txBox="1"/>
          <p:nvPr/>
        </p:nvSpPr>
        <p:spPr>
          <a:xfrm>
            <a:off x="7239198" y="6417815"/>
            <a:ext cx="3806298" cy="276999"/>
          </a:xfrm>
          <a:prstGeom prst="rect">
            <a:avLst/>
          </a:prstGeom>
          <a:noFill/>
        </p:spPr>
        <p:txBody>
          <a:bodyPr wrap="none" rtlCol="0">
            <a:spAutoFit/>
          </a:bodyPr>
          <a:lstStyle/>
          <a:p>
            <a:r>
              <a:rPr lang="en-US" altLang="ja-JP" sz="1200"/>
              <a:t>https://www.jaxa.jp/projects/sas/hayabusa2/index_j.html</a:t>
            </a:r>
          </a:p>
        </p:txBody>
      </p:sp>
    </p:spTree>
    <p:extLst>
      <p:ext uri="{BB962C8B-B14F-4D97-AF65-F5344CB8AC3E}">
        <p14:creationId xmlns:p14="http://schemas.microsoft.com/office/powerpoint/2010/main" val="377420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21D9E-9291-4396-80A6-22225FB24B6A}"/>
              </a:ext>
            </a:extLst>
          </p:cNvPr>
          <p:cNvSpPr>
            <a:spLocks noGrp="1"/>
          </p:cNvSpPr>
          <p:nvPr>
            <p:ph type="title"/>
          </p:nvPr>
        </p:nvSpPr>
        <p:spPr>
          <a:xfrm>
            <a:off x="493486" y="212726"/>
            <a:ext cx="10515600" cy="595658"/>
          </a:xfrm>
        </p:spPr>
        <p:txBody>
          <a:bodyPr>
            <a:normAutofit fontScale="90000"/>
          </a:bodyPr>
          <a:lstStyle/>
          <a:p>
            <a:r>
              <a:rPr lang="en-US" altLang="ja-JP" dirty="0">
                <a:ea typeface="游ゴシック Light"/>
                <a:cs typeface="Calibri Light"/>
              </a:rPr>
              <a:t>Back ground</a:t>
            </a:r>
            <a:endParaRPr lang="ja-JP" altLang="en-US" dirty="0">
              <a:ea typeface="游ゴシック Light"/>
              <a:cs typeface="Calibri Light"/>
            </a:endParaRPr>
          </a:p>
        </p:txBody>
      </p:sp>
      <p:sp>
        <p:nvSpPr>
          <p:cNvPr id="3" name="コンテンツ プレースホルダー 2">
            <a:extLst>
              <a:ext uri="{FF2B5EF4-FFF2-40B4-BE49-F238E27FC236}">
                <a16:creationId xmlns:a16="http://schemas.microsoft.com/office/drawing/2014/main" id="{7927D1A8-6F2E-453D-A92D-2CC14FBC41AA}"/>
              </a:ext>
            </a:extLst>
          </p:cNvPr>
          <p:cNvSpPr>
            <a:spLocks noGrp="1"/>
          </p:cNvSpPr>
          <p:nvPr>
            <p:ph idx="1"/>
          </p:nvPr>
        </p:nvSpPr>
        <p:spPr>
          <a:xfrm>
            <a:off x="546152" y="901370"/>
            <a:ext cx="10860314" cy="1330554"/>
          </a:xfrm>
        </p:spPr>
        <p:txBody>
          <a:bodyPr vert="horz" lIns="91440" tIns="45720" rIns="91440" bIns="45720" rtlCol="0" anchor="t">
            <a:noAutofit/>
          </a:bodyPr>
          <a:lstStyle/>
          <a:p>
            <a:pPr marL="0" indent="0">
              <a:lnSpc>
                <a:spcPct val="150000"/>
              </a:lnSpc>
              <a:spcBef>
                <a:spcPts val="0"/>
              </a:spcBef>
              <a:buNone/>
            </a:pPr>
            <a:r>
              <a:rPr lang="en-US" altLang="ja-JP" sz="1800" b="1" dirty="0">
                <a:ea typeface="游ゴシック"/>
                <a:cs typeface="Calibri"/>
              </a:rPr>
              <a:t>Driver</a:t>
            </a:r>
          </a:p>
          <a:p>
            <a:pPr>
              <a:lnSpc>
                <a:spcPct val="150000"/>
              </a:lnSpc>
              <a:spcBef>
                <a:spcPts val="0"/>
              </a:spcBef>
            </a:pPr>
            <a:r>
              <a:rPr lang="en-US" altLang="ja-JP" sz="1800" i="1" dirty="0">
                <a:ea typeface="游ゴシック"/>
                <a:cs typeface="Calibri"/>
              </a:rPr>
              <a:t>Sample return mission (from deep space) is a technological platform of </a:t>
            </a:r>
            <a:r>
              <a:rPr lang="ja-JP" sz="1800" i="1" dirty="0">
                <a:ea typeface="游ゴシック"/>
                <a:cs typeface="Calibri"/>
              </a:rPr>
              <a:t>JAXA</a:t>
            </a:r>
            <a:r>
              <a:rPr lang="en-US" altLang="ja-JP" sz="1800" i="1" dirty="0">
                <a:ea typeface="游ゴシック"/>
                <a:cs typeface="Calibri"/>
              </a:rPr>
              <a:t>. We had successfully completed Sample return missions from asteroids (Hayabusa-1 in 2010 and Hayabusa-2 in 2020 missions).</a:t>
            </a:r>
            <a:r>
              <a:rPr lang="ja-JP" sz="1800" i="1" dirty="0">
                <a:ea typeface="游ゴシック"/>
                <a:cs typeface="Calibri"/>
              </a:rPr>
              <a:t> </a:t>
            </a:r>
            <a:endParaRPr lang="en-US" altLang="ja-JP" sz="1800" i="1" dirty="0">
              <a:ea typeface="游ゴシック"/>
              <a:cs typeface="Calibri"/>
            </a:endParaRPr>
          </a:p>
          <a:p>
            <a:pPr>
              <a:lnSpc>
                <a:spcPct val="150000"/>
              </a:lnSpc>
              <a:spcBef>
                <a:spcPts val="0"/>
              </a:spcBef>
            </a:pPr>
            <a:r>
              <a:rPr lang="en-US" altLang="ja-JP" sz="1800" i="1" dirty="0">
                <a:ea typeface="游ゴシック"/>
                <a:cs typeface="Calibri"/>
              </a:rPr>
              <a:t>Aerothermodynamics around the reentry capsule is the key for the design of the capsule.</a:t>
            </a:r>
          </a:p>
          <a:p>
            <a:pPr>
              <a:lnSpc>
                <a:spcPct val="150000"/>
              </a:lnSpc>
              <a:spcBef>
                <a:spcPts val="0"/>
              </a:spcBef>
            </a:pPr>
            <a:r>
              <a:rPr lang="en-US" altLang="ja-JP" sz="1800" i="1" dirty="0">
                <a:ea typeface="游ゴシック"/>
                <a:cs typeface="Calibri"/>
              </a:rPr>
              <a:t>An expansion tube is one of the most expected facilities to simulate super-orbital speed, however, test fidelity has not been enough. </a:t>
            </a:r>
            <a:r>
              <a:rPr lang="en-US" altLang="ja-JP" sz="1800" i="1" u="sng" dirty="0">
                <a:ea typeface="游ゴシック"/>
                <a:cs typeface="Calibri"/>
              </a:rPr>
              <a:t>Validation is required </a:t>
            </a:r>
            <a:r>
              <a:rPr lang="en-US" altLang="ja-JP" sz="1800" i="1" dirty="0">
                <a:ea typeface="游ゴシック"/>
                <a:cs typeface="Calibri"/>
              </a:rPr>
              <a:t>! </a:t>
            </a:r>
          </a:p>
          <a:p>
            <a:pPr marL="0" indent="0">
              <a:lnSpc>
                <a:spcPct val="150000"/>
              </a:lnSpc>
              <a:spcBef>
                <a:spcPts val="0"/>
              </a:spcBef>
              <a:buNone/>
            </a:pPr>
            <a:r>
              <a:rPr lang="en-US" altLang="ja-JP" sz="1800" b="1" dirty="0">
                <a:ea typeface="游ゴシック"/>
                <a:cs typeface="Calibri"/>
              </a:rPr>
              <a:t>Objective</a:t>
            </a:r>
          </a:p>
          <a:p>
            <a:pPr>
              <a:lnSpc>
                <a:spcPct val="150000"/>
              </a:lnSpc>
              <a:spcBef>
                <a:spcPts val="0"/>
              </a:spcBef>
            </a:pPr>
            <a:r>
              <a:rPr lang="en-US" altLang="ja-JP" sz="1800" i="1" dirty="0">
                <a:ea typeface="游ゴシック"/>
                <a:cs typeface="Calibri"/>
              </a:rPr>
              <a:t>Quantitative evaluation of the HEK-X test results. (Benchmark for comparison:  Hayabusa2 spectroscopic measurements)</a:t>
            </a:r>
          </a:p>
          <a:p>
            <a:pPr marL="0" indent="0">
              <a:lnSpc>
                <a:spcPct val="150000"/>
              </a:lnSpc>
              <a:spcBef>
                <a:spcPts val="0"/>
              </a:spcBef>
              <a:buNone/>
            </a:pPr>
            <a:endParaRPr lang="en-US" altLang="ja-JP" sz="1800" dirty="0">
              <a:ea typeface="游ゴシック"/>
              <a:cs typeface="Calibri"/>
            </a:endParaRPr>
          </a:p>
          <a:p>
            <a:pPr marL="0" indent="0">
              <a:lnSpc>
                <a:spcPct val="150000"/>
              </a:lnSpc>
              <a:spcBef>
                <a:spcPts val="0"/>
              </a:spcBef>
              <a:buNone/>
            </a:pPr>
            <a:r>
              <a:rPr lang="en-US" altLang="ja-JP" sz="1800" dirty="0">
                <a:ea typeface="游ゴシック"/>
                <a:cs typeface="Calibri"/>
              </a:rPr>
              <a:t>This presentation reports the current status of the spectroscopic measurements of the Hayabusa2 sample return capsule model in JAXA HEK-X super-orbital expansion tube.</a:t>
            </a:r>
            <a:endParaRPr lang="en-US" altLang="ja-JP" sz="1800" dirty="0">
              <a:ea typeface="游ゴシック"/>
              <a:cs typeface="+mn-lt"/>
            </a:endParaRPr>
          </a:p>
        </p:txBody>
      </p:sp>
      <p:sp>
        <p:nvSpPr>
          <p:cNvPr id="4" name="スライド番号プレースホルダー 3">
            <a:extLst>
              <a:ext uri="{FF2B5EF4-FFF2-40B4-BE49-F238E27FC236}">
                <a16:creationId xmlns:a16="http://schemas.microsoft.com/office/drawing/2014/main" id="{E5126291-80F7-4485-86C4-9A360CF3976E}"/>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28870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F9160-1399-4534-9D17-385062A06CBF}"/>
              </a:ext>
            </a:extLst>
          </p:cNvPr>
          <p:cNvSpPr>
            <a:spLocks noGrp="1"/>
          </p:cNvSpPr>
          <p:nvPr>
            <p:ph type="title"/>
          </p:nvPr>
        </p:nvSpPr>
        <p:spPr>
          <a:xfrm>
            <a:off x="527801" y="199955"/>
            <a:ext cx="10515600" cy="558799"/>
          </a:xfrm>
        </p:spPr>
        <p:txBody>
          <a:bodyPr>
            <a:noAutofit/>
          </a:bodyPr>
          <a:lstStyle/>
          <a:p>
            <a:r>
              <a:rPr lang="en-US" altLang="ja-JP" sz="3600" b="1" dirty="0">
                <a:ea typeface="游ゴシック Light"/>
                <a:cs typeface="Calibri Light"/>
              </a:rPr>
              <a:t>Test</a:t>
            </a:r>
            <a:r>
              <a:rPr lang="ja-JP" altLang="en-US" sz="3600" b="1" dirty="0">
                <a:ea typeface="游ゴシック Light"/>
                <a:cs typeface="Calibri Light"/>
              </a:rPr>
              <a:t> </a:t>
            </a:r>
            <a:r>
              <a:rPr lang="en-US" altLang="ja-JP" sz="3600" b="1" dirty="0">
                <a:ea typeface="游ゴシック Light"/>
                <a:cs typeface="Calibri Light"/>
              </a:rPr>
              <a:t>facility </a:t>
            </a:r>
            <a:r>
              <a:rPr lang="en-US" altLang="ja-JP" sz="3600" dirty="0">
                <a:ea typeface="游ゴシック Light"/>
                <a:cs typeface="Calibri Light"/>
              </a:rPr>
              <a:t>(</a:t>
            </a:r>
            <a:r>
              <a:rPr lang="en-US" altLang="ja-JP" sz="3600" dirty="0">
                <a:ea typeface="游ゴシック"/>
                <a:cs typeface="Calibri"/>
              </a:rPr>
              <a:t>Super</a:t>
            </a:r>
            <a:r>
              <a:rPr lang="ja-JP" altLang="en-US" sz="3600" dirty="0">
                <a:ea typeface="游ゴシック"/>
                <a:cs typeface="Calibri"/>
              </a:rPr>
              <a:t> </a:t>
            </a:r>
            <a:r>
              <a:rPr lang="en-US" altLang="ja-JP" sz="3600" dirty="0">
                <a:ea typeface="游ゴシック"/>
                <a:cs typeface="Calibri"/>
              </a:rPr>
              <a:t>orbital</a:t>
            </a:r>
            <a:r>
              <a:rPr lang="ja-JP" altLang="en-US" sz="3600" dirty="0">
                <a:ea typeface="游ゴシック"/>
                <a:cs typeface="Calibri"/>
              </a:rPr>
              <a:t> </a:t>
            </a:r>
            <a:r>
              <a:rPr lang="en-US" altLang="ja-JP" sz="3600" dirty="0">
                <a:ea typeface="游ゴシック"/>
                <a:cs typeface="Calibri"/>
              </a:rPr>
              <a:t>expansion</a:t>
            </a:r>
            <a:r>
              <a:rPr lang="ja-JP" altLang="en-US" sz="3600" dirty="0">
                <a:ea typeface="游ゴシック"/>
                <a:cs typeface="Calibri"/>
              </a:rPr>
              <a:t> </a:t>
            </a:r>
            <a:r>
              <a:rPr lang="en-US" altLang="ja-JP" sz="3600" dirty="0">
                <a:ea typeface="游ゴシック"/>
                <a:cs typeface="Calibri"/>
              </a:rPr>
              <a:t>tube</a:t>
            </a:r>
            <a:r>
              <a:rPr lang="ja-JP" altLang="en-US" sz="3600" dirty="0">
                <a:ea typeface="游ゴシック"/>
                <a:cs typeface="Calibri"/>
              </a:rPr>
              <a:t> </a:t>
            </a:r>
            <a:r>
              <a:rPr lang="en-US" altLang="ja-JP" sz="3600" dirty="0">
                <a:ea typeface="游ゴシック"/>
                <a:cs typeface="Calibri"/>
              </a:rPr>
              <a:t>HEK-X)</a:t>
            </a:r>
            <a:endParaRPr lang="ja-JP" altLang="en-US" sz="3600" dirty="0">
              <a:ea typeface="游ゴシック Light"/>
              <a:cs typeface="Calibri Light"/>
            </a:endParaRPr>
          </a:p>
        </p:txBody>
      </p:sp>
      <p:sp>
        <p:nvSpPr>
          <p:cNvPr id="4" name="スライド番号プレースホルダー 3">
            <a:extLst>
              <a:ext uri="{FF2B5EF4-FFF2-40B4-BE49-F238E27FC236}">
                <a16:creationId xmlns:a16="http://schemas.microsoft.com/office/drawing/2014/main" id="{59900454-D13A-4E03-BFBD-76AB7E9C9124}"/>
              </a:ext>
            </a:extLst>
          </p:cNvPr>
          <p:cNvSpPr>
            <a:spLocks noGrp="1"/>
          </p:cNvSpPr>
          <p:nvPr>
            <p:ph type="sldNum" sz="quarter" idx="12"/>
          </p:nvPr>
        </p:nvSpPr>
        <p:spPr>
          <a:xfrm>
            <a:off x="8763000" y="6846681"/>
            <a:ext cx="2743200" cy="365125"/>
          </a:xfrm>
        </p:spPr>
        <p:txBody>
          <a:bodyPr/>
          <a:lstStyle/>
          <a:p>
            <a:fld id="{48F63A3B-78C7-47BE-AE5E-E10140E04643}" type="slidenum">
              <a:rPr lang="en-US" dirty="0"/>
              <a:t>4</a:t>
            </a:fld>
            <a:endParaRPr lang="en-US"/>
          </a:p>
        </p:txBody>
      </p:sp>
      <p:pic>
        <p:nvPicPr>
          <p:cNvPr id="11" name="図 10">
            <a:extLst>
              <a:ext uri="{FF2B5EF4-FFF2-40B4-BE49-F238E27FC236}">
                <a16:creationId xmlns:a16="http://schemas.microsoft.com/office/drawing/2014/main" id="{06FADCE6-DE9F-49AF-B9DE-A8BC6A9A4C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58" y="1891159"/>
            <a:ext cx="8741404" cy="2557479"/>
          </a:xfrm>
          <a:prstGeom prst="rect">
            <a:avLst/>
          </a:prstGeom>
          <a:noFill/>
          <a:ln>
            <a:noFill/>
          </a:ln>
        </p:spPr>
      </p:pic>
      <p:graphicFrame>
        <p:nvGraphicFramePr>
          <p:cNvPr id="13" name="表 12">
            <a:extLst>
              <a:ext uri="{FF2B5EF4-FFF2-40B4-BE49-F238E27FC236}">
                <a16:creationId xmlns:a16="http://schemas.microsoft.com/office/drawing/2014/main" id="{A204B38B-0872-4546-A27E-520F09FE9123}"/>
              </a:ext>
            </a:extLst>
          </p:cNvPr>
          <p:cNvGraphicFramePr>
            <a:graphicFrameLocks noGrp="1"/>
          </p:cNvGraphicFramePr>
          <p:nvPr>
            <p:extLst>
              <p:ext uri="{D42A27DB-BD31-4B8C-83A1-F6EECF244321}">
                <p14:modId xmlns:p14="http://schemas.microsoft.com/office/powerpoint/2010/main" val="3399261131"/>
              </p:ext>
            </p:extLst>
          </p:nvPr>
        </p:nvGraphicFramePr>
        <p:xfrm>
          <a:off x="838200" y="4799225"/>
          <a:ext cx="10515600" cy="1920240"/>
        </p:xfrm>
        <a:graphic>
          <a:graphicData uri="http://schemas.openxmlformats.org/drawingml/2006/table">
            <a:tbl>
              <a:tblPr>
                <a:tableStyleId>{5C22544A-7EE6-4342-B048-85BDC9FD1C3A}</a:tableStyleId>
              </a:tblPr>
              <a:tblGrid>
                <a:gridCol w="5257800">
                  <a:extLst>
                    <a:ext uri="{9D8B030D-6E8A-4147-A177-3AD203B41FA5}">
                      <a16:colId xmlns:a16="http://schemas.microsoft.com/office/drawing/2014/main" val="3257420404"/>
                    </a:ext>
                  </a:extLst>
                </a:gridCol>
                <a:gridCol w="5257800">
                  <a:extLst>
                    <a:ext uri="{9D8B030D-6E8A-4147-A177-3AD203B41FA5}">
                      <a16:colId xmlns:a16="http://schemas.microsoft.com/office/drawing/2014/main" val="2279999920"/>
                    </a:ext>
                  </a:extLst>
                </a:gridCol>
              </a:tblGrid>
              <a:tr h="188207">
                <a:tc>
                  <a:txBody>
                    <a:bodyPr/>
                    <a:lstStyle/>
                    <a:p>
                      <a:pPr algn="ctr"/>
                      <a:r>
                        <a:rPr lang="fr-FR" sz="1400" kern="100" spc="20" dirty="0">
                          <a:effectLst/>
                        </a:rPr>
                        <a:t>Secondary reservoir maximum pressure (MPa)</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dirty="0">
                          <a:effectLst/>
                        </a:rPr>
                        <a:t>10</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116431290"/>
                  </a:ext>
                </a:extLst>
              </a:tr>
              <a:tr h="188207">
                <a:tc>
                  <a:txBody>
                    <a:bodyPr/>
                    <a:lstStyle/>
                    <a:p>
                      <a:pPr algn="ctr"/>
                      <a:r>
                        <a:rPr lang="fr-FR" sz="1400" kern="100" spc="20" dirty="0">
                          <a:effectLst/>
                        </a:rPr>
                        <a:t>Compression tube maximum pressure (Mpa)</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a:effectLst/>
                        </a:rPr>
                        <a:t>130</a:t>
                      </a:r>
                      <a:endParaRPr lang="ja-JP" sz="1400" kern="10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3258270541"/>
                  </a:ext>
                </a:extLst>
              </a:tr>
              <a:tr h="188207">
                <a:tc>
                  <a:txBody>
                    <a:bodyPr/>
                    <a:lstStyle/>
                    <a:p>
                      <a:pPr algn="ctr"/>
                      <a:r>
                        <a:rPr lang="fr-FR" sz="1400" kern="100" spc="20" dirty="0">
                          <a:effectLst/>
                        </a:rPr>
                        <a:t>Shock tube maximum pressure (Mpa)</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a:effectLst/>
                        </a:rPr>
                        <a:t>130</a:t>
                      </a:r>
                      <a:endParaRPr lang="ja-JP" sz="1400" kern="10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4169296623"/>
                  </a:ext>
                </a:extLst>
              </a:tr>
              <a:tr h="188207">
                <a:tc>
                  <a:txBody>
                    <a:bodyPr/>
                    <a:lstStyle/>
                    <a:p>
                      <a:pPr algn="ctr"/>
                      <a:r>
                        <a:rPr lang="fr-FR" sz="1400" kern="100" spc="20" dirty="0">
                          <a:effectLst/>
                        </a:rPr>
                        <a:t>Expansion tube maximum pressure (Mpa)</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dirty="0">
                          <a:effectLst/>
                        </a:rPr>
                        <a:t>130</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3870181541"/>
                  </a:ext>
                </a:extLst>
              </a:tr>
              <a:tr h="188207">
                <a:tc>
                  <a:txBody>
                    <a:bodyPr/>
                    <a:lstStyle/>
                    <a:p>
                      <a:pPr algn="ctr"/>
                      <a:r>
                        <a:rPr lang="en-US" sz="1400" kern="100" spc="20">
                          <a:effectLst/>
                        </a:rPr>
                        <a:t>Piston mass (kg)</a:t>
                      </a:r>
                      <a:endParaRPr lang="ja-JP" sz="1400" kern="10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dirty="0">
                          <a:effectLst/>
                        </a:rPr>
                        <a:t>35.0/21.4/15.7</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4073407958"/>
                  </a:ext>
                </a:extLst>
              </a:tr>
              <a:tr h="188207">
                <a:tc>
                  <a:txBody>
                    <a:bodyPr/>
                    <a:lstStyle/>
                    <a:p>
                      <a:pPr algn="ctr"/>
                      <a:r>
                        <a:rPr lang="en-US" sz="1400" kern="100">
                          <a:effectLst/>
                        </a:rPr>
                        <a:t> Compression tube length(m)/bore(mm)</a:t>
                      </a:r>
                      <a:endParaRPr lang="ja-JP" sz="1400" kern="10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spc="20" dirty="0">
                          <a:effectLst/>
                        </a:rPr>
                        <a:t>16/210</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4114084826"/>
                  </a:ext>
                </a:extLst>
              </a:tr>
              <a:tr h="188207">
                <a:tc>
                  <a:txBody>
                    <a:bodyPr/>
                    <a:lstStyle/>
                    <a:p>
                      <a:pPr algn="ctr"/>
                      <a:r>
                        <a:rPr lang="en-US" sz="1400" kern="100">
                          <a:effectLst/>
                        </a:rPr>
                        <a:t>Shock tube length(m)/bore(mm)</a:t>
                      </a:r>
                      <a:endParaRPr lang="ja-JP" sz="1400" kern="10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dirty="0">
                          <a:effectLst/>
                        </a:rPr>
                        <a:t>6.5/72</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1736829669"/>
                  </a:ext>
                </a:extLst>
              </a:tr>
              <a:tr h="188207">
                <a:tc>
                  <a:txBody>
                    <a:bodyPr/>
                    <a:lstStyle/>
                    <a:p>
                      <a:pPr algn="ctr"/>
                      <a:r>
                        <a:rPr lang="en-US" sz="1400" kern="100">
                          <a:effectLst/>
                        </a:rPr>
                        <a:t>Expansion tube length(m)/bore(mm)</a:t>
                      </a:r>
                      <a:endParaRPr lang="ja-JP" sz="1400" kern="10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dirty="0">
                          <a:effectLst/>
                        </a:rPr>
                        <a:t>9.4/72</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36371386"/>
                  </a:ext>
                </a:extLst>
              </a:tr>
              <a:tr h="188207">
                <a:tc>
                  <a:txBody>
                    <a:bodyPr/>
                    <a:lstStyle/>
                    <a:p>
                      <a:pPr algn="ctr"/>
                      <a:r>
                        <a:rPr lang="en-US" sz="1400" kern="100">
                          <a:effectLst/>
                        </a:rPr>
                        <a:t>Muzzle exit diameter(mm)</a:t>
                      </a:r>
                      <a:endParaRPr lang="ja-JP" sz="1400" kern="100">
                        <a:effectLst/>
                        <a:latin typeface="Times New Roman" panose="02020603050405020304" pitchFamily="18" charset="0"/>
                        <a:ea typeface="ＭＳ 明朝" panose="02020609040205080304" pitchFamily="17" charset="-128"/>
                      </a:endParaRPr>
                    </a:p>
                  </a:txBody>
                  <a:tcPr marL="61397" marR="61397" marT="0" marB="0"/>
                </a:tc>
                <a:tc>
                  <a:txBody>
                    <a:bodyPr/>
                    <a:lstStyle/>
                    <a:p>
                      <a:pPr algn="ctr"/>
                      <a:r>
                        <a:rPr lang="en-US" sz="1400" kern="100" dirty="0">
                          <a:effectLst/>
                        </a:rPr>
                        <a:t>72</a:t>
                      </a:r>
                      <a:endParaRPr lang="ja-JP" sz="1400" kern="100" dirty="0">
                        <a:effectLst/>
                        <a:latin typeface="Times New Roman" panose="02020603050405020304" pitchFamily="18" charset="0"/>
                        <a:ea typeface="ＭＳ 明朝" panose="02020609040205080304" pitchFamily="17" charset="-128"/>
                      </a:endParaRPr>
                    </a:p>
                  </a:txBody>
                  <a:tcPr marL="61397" marR="61397" marT="0" marB="0"/>
                </a:tc>
                <a:extLst>
                  <a:ext uri="{0D108BD9-81ED-4DB2-BD59-A6C34878D82A}">
                    <a16:rowId xmlns:a16="http://schemas.microsoft.com/office/drawing/2014/main" val="741663044"/>
                  </a:ext>
                </a:extLst>
              </a:tr>
            </a:tbl>
          </a:graphicData>
        </a:graphic>
      </p:graphicFrame>
      <p:sp>
        <p:nvSpPr>
          <p:cNvPr id="19" name="コンテンツ プレースホルダー 2">
            <a:extLst>
              <a:ext uri="{FF2B5EF4-FFF2-40B4-BE49-F238E27FC236}">
                <a16:creationId xmlns:a16="http://schemas.microsoft.com/office/drawing/2014/main" id="{D90D1C98-1D96-4338-92D8-AC4AC3A346E8}"/>
              </a:ext>
            </a:extLst>
          </p:cNvPr>
          <p:cNvSpPr txBox="1">
            <a:spLocks/>
          </p:cNvSpPr>
          <p:nvPr/>
        </p:nvSpPr>
        <p:spPr>
          <a:xfrm>
            <a:off x="958970" y="827303"/>
            <a:ext cx="10860314" cy="10638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85750" indent="-285750">
              <a:lnSpc>
                <a:spcPct val="150000"/>
              </a:lnSpc>
              <a:spcBef>
                <a:spcPts val="0"/>
              </a:spcBef>
              <a:buFont typeface="Wingdings" panose="05000000000000000000" pitchFamily="2" charset="2"/>
              <a:buChar char="Ø"/>
            </a:pPr>
            <a:r>
              <a:rPr lang="en-US" altLang="ja-JP" sz="1800" i="1" dirty="0">
                <a:ea typeface="游ゴシック"/>
                <a:cs typeface="Calibri"/>
              </a:rPr>
              <a:t>Free-piston driven expansion tube (up to 40mm diameter test models are available)</a:t>
            </a:r>
          </a:p>
          <a:p>
            <a:pPr marL="285750" indent="-285750">
              <a:lnSpc>
                <a:spcPct val="150000"/>
              </a:lnSpc>
              <a:spcBef>
                <a:spcPts val="0"/>
              </a:spcBef>
              <a:buFont typeface="Wingdings" panose="05000000000000000000" pitchFamily="2" charset="2"/>
              <a:buChar char="Ø"/>
            </a:pPr>
            <a:r>
              <a:rPr lang="en-US" altLang="ja-JP" sz="1800" i="1" dirty="0">
                <a:ea typeface="游ゴシック"/>
                <a:cs typeface="Calibri"/>
              </a:rPr>
              <a:t>Over-driven operation: Up to 12km/s (H0=70MJ/kg) or higher. P0=130MPa. Test time 50-150 micro sec.</a:t>
            </a:r>
          </a:p>
        </p:txBody>
      </p:sp>
      <p:pic>
        <p:nvPicPr>
          <p:cNvPr id="21" name="図 20" descr="屋内, 汚い, 流し が含まれている画像&#10;&#10;自動的に生成された説明">
            <a:extLst>
              <a:ext uri="{FF2B5EF4-FFF2-40B4-BE49-F238E27FC236}">
                <a16:creationId xmlns:a16="http://schemas.microsoft.com/office/drawing/2014/main" id="{F1C04E56-EE4E-4553-A5D7-89C6FD355680}"/>
              </a:ext>
            </a:extLst>
          </p:cNvPr>
          <p:cNvPicPr>
            <a:picLocks noChangeAspect="1"/>
          </p:cNvPicPr>
          <p:nvPr/>
        </p:nvPicPr>
        <p:blipFill rotWithShape="1">
          <a:blip r:embed="rId4">
            <a:extLst>
              <a:ext uri="{28A0092B-C50C-407E-A947-70E740481C1C}">
                <a14:useLocalDpi xmlns:a14="http://schemas.microsoft.com/office/drawing/2010/main" val="0"/>
              </a:ext>
            </a:extLst>
          </a:blip>
          <a:srcRect l="24380" t="6844" r="13172" b="4671"/>
          <a:stretch/>
        </p:blipFill>
        <p:spPr>
          <a:xfrm>
            <a:off x="8974459" y="1891159"/>
            <a:ext cx="3207684" cy="2557478"/>
          </a:xfrm>
          <a:prstGeom prst="rect">
            <a:avLst/>
          </a:prstGeom>
        </p:spPr>
      </p:pic>
      <p:sp>
        <p:nvSpPr>
          <p:cNvPr id="22" name="楕円 21">
            <a:extLst>
              <a:ext uri="{FF2B5EF4-FFF2-40B4-BE49-F238E27FC236}">
                <a16:creationId xmlns:a16="http://schemas.microsoft.com/office/drawing/2014/main" id="{7384B59C-8672-44E4-98FC-90876ED91E78}"/>
              </a:ext>
            </a:extLst>
          </p:cNvPr>
          <p:cNvSpPr/>
          <p:nvPr/>
        </p:nvSpPr>
        <p:spPr>
          <a:xfrm>
            <a:off x="7786777" y="3577087"/>
            <a:ext cx="396815" cy="350807"/>
          </a:xfrm>
          <a:prstGeom prst="ellipse">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BA840617-CFD4-4612-8B02-B090CDEF0F67}"/>
              </a:ext>
            </a:extLst>
          </p:cNvPr>
          <p:cNvCxnSpPr/>
          <p:nvPr/>
        </p:nvCxnSpPr>
        <p:spPr>
          <a:xfrm>
            <a:off x="8239664" y="3755366"/>
            <a:ext cx="868393"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5" name="表 24">
            <a:extLst>
              <a:ext uri="{FF2B5EF4-FFF2-40B4-BE49-F238E27FC236}">
                <a16:creationId xmlns:a16="http://schemas.microsoft.com/office/drawing/2014/main" id="{ABEB88B3-F45F-428F-BBB8-647009B3E723}"/>
              </a:ext>
            </a:extLst>
          </p:cNvPr>
          <p:cNvGraphicFramePr>
            <a:graphicFrameLocks noGrp="1"/>
          </p:cNvGraphicFramePr>
          <p:nvPr>
            <p:extLst>
              <p:ext uri="{D42A27DB-BD31-4B8C-83A1-F6EECF244321}">
                <p14:modId xmlns:p14="http://schemas.microsoft.com/office/powerpoint/2010/main" val="1100611257"/>
              </p:ext>
            </p:extLst>
          </p:nvPr>
        </p:nvGraphicFramePr>
        <p:xfrm>
          <a:off x="1058174" y="4540252"/>
          <a:ext cx="9678838" cy="1920240"/>
        </p:xfrm>
        <a:graphic>
          <a:graphicData uri="http://schemas.openxmlformats.org/drawingml/2006/table">
            <a:tbl>
              <a:tblPr>
                <a:tableStyleId>{5C22544A-7EE6-4342-B048-85BDC9FD1C3A}</a:tableStyleId>
              </a:tblPr>
              <a:tblGrid>
                <a:gridCol w="3979653">
                  <a:extLst>
                    <a:ext uri="{9D8B030D-6E8A-4147-A177-3AD203B41FA5}">
                      <a16:colId xmlns:a16="http://schemas.microsoft.com/office/drawing/2014/main" val="3789625495"/>
                    </a:ext>
                  </a:extLst>
                </a:gridCol>
                <a:gridCol w="1719532">
                  <a:extLst>
                    <a:ext uri="{9D8B030D-6E8A-4147-A177-3AD203B41FA5}">
                      <a16:colId xmlns:a16="http://schemas.microsoft.com/office/drawing/2014/main" val="3535148584"/>
                    </a:ext>
                  </a:extLst>
                </a:gridCol>
                <a:gridCol w="1851804">
                  <a:extLst>
                    <a:ext uri="{9D8B030D-6E8A-4147-A177-3AD203B41FA5}">
                      <a16:colId xmlns:a16="http://schemas.microsoft.com/office/drawing/2014/main" val="2806436393"/>
                    </a:ext>
                  </a:extLst>
                </a:gridCol>
                <a:gridCol w="2127849">
                  <a:extLst>
                    <a:ext uri="{9D8B030D-6E8A-4147-A177-3AD203B41FA5}">
                      <a16:colId xmlns:a16="http://schemas.microsoft.com/office/drawing/2014/main" val="463197550"/>
                    </a:ext>
                  </a:extLst>
                </a:gridCol>
              </a:tblGrid>
              <a:tr h="241980">
                <a:tc>
                  <a:txBody>
                    <a:bodyPr/>
                    <a:lstStyle/>
                    <a:p>
                      <a:pPr algn="ctr"/>
                      <a:r>
                        <a:rPr lang="fr-FR" sz="1800" kern="100" spc="20" dirty="0">
                          <a:effectLst/>
                        </a:rPr>
                        <a:t>Shock speed condition</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spc="20">
                          <a:effectLst/>
                        </a:rPr>
                        <a:t>Vs=6 km/s</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spc="20" dirty="0">
                          <a:effectLst/>
                        </a:rPr>
                        <a:t>Vs=8 km/s</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spc="20" dirty="0">
                          <a:effectLst/>
                        </a:rPr>
                        <a:t>Vs=10 km/s</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909731296"/>
                  </a:ext>
                </a:extLst>
              </a:tr>
              <a:tr h="241980">
                <a:tc>
                  <a:txBody>
                    <a:bodyPr/>
                    <a:lstStyle/>
                    <a:p>
                      <a:pPr algn="ctr"/>
                      <a:r>
                        <a:rPr lang="fr-FR" sz="1800" kern="100" spc="20" dirty="0">
                          <a:effectLst/>
                        </a:rPr>
                        <a:t>Secondary resovoir pressure (MPa)</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gridSpan="3">
                  <a:txBody>
                    <a:bodyPr/>
                    <a:lstStyle/>
                    <a:p>
                      <a:pPr algn="ctr"/>
                      <a:r>
                        <a:rPr lang="en-US" sz="1800" kern="100" spc="20" dirty="0">
                          <a:effectLst/>
                        </a:rPr>
                        <a:t>5.57</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hMerge="1">
                  <a:txBody>
                    <a:bodyPr/>
                    <a:lstStyle/>
                    <a:p>
                      <a:endParaRPr kumimoji="1" lang="ja-JP" altLang="en-US"/>
                    </a:p>
                  </a:txBody>
                  <a:tcPr/>
                </a:tc>
                <a:tc hMerge="1">
                  <a:txBody>
                    <a:bodyPr/>
                    <a:lstStyle/>
                    <a:p>
                      <a:pPr algn="ctr"/>
                      <a:endParaRPr lang="ja-JP" sz="16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2377225631"/>
                  </a:ext>
                </a:extLst>
              </a:tr>
              <a:tr h="241980">
                <a:tc>
                  <a:txBody>
                    <a:bodyPr/>
                    <a:lstStyle/>
                    <a:p>
                      <a:pPr algn="ctr"/>
                      <a:r>
                        <a:rPr lang="en-US" sz="1800" kern="100" dirty="0">
                          <a:effectLst/>
                        </a:rPr>
                        <a:t> </a:t>
                      </a:r>
                      <a:r>
                        <a:rPr lang="fr-FR" sz="1800" kern="100" spc="20" dirty="0">
                          <a:effectLst/>
                        </a:rPr>
                        <a:t>Compression tube initial pressure (kPa)</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gridSpan="3">
                  <a:txBody>
                    <a:bodyPr/>
                    <a:lstStyle/>
                    <a:p>
                      <a:pPr algn="ctr"/>
                      <a:r>
                        <a:rPr lang="en-US" sz="1800" kern="100" spc="20" dirty="0">
                          <a:effectLst/>
                        </a:rPr>
                        <a:t>94.2</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hMerge="1">
                  <a:txBody>
                    <a:bodyPr/>
                    <a:lstStyle/>
                    <a:p>
                      <a:endParaRPr kumimoji="1" lang="ja-JP" altLang="en-US"/>
                    </a:p>
                  </a:txBody>
                  <a:tcPr/>
                </a:tc>
                <a:tc hMerge="1">
                  <a:txBody>
                    <a:bodyPr/>
                    <a:lstStyle/>
                    <a:p>
                      <a:pPr algn="ctr"/>
                      <a:endParaRPr lang="ja-JP" sz="16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89072258"/>
                  </a:ext>
                </a:extLst>
              </a:tr>
              <a:tr h="241980">
                <a:tc>
                  <a:txBody>
                    <a:bodyPr/>
                    <a:lstStyle/>
                    <a:p>
                      <a:pPr algn="ctr"/>
                      <a:r>
                        <a:rPr lang="en-US" sz="1800" kern="100" spc="20">
                          <a:effectLst/>
                        </a:rPr>
                        <a:t>Piston mass (kg)</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gridSpan="3">
                  <a:txBody>
                    <a:bodyPr/>
                    <a:lstStyle/>
                    <a:p>
                      <a:pPr algn="ctr"/>
                      <a:r>
                        <a:rPr lang="en-US" sz="1800" kern="100" spc="20" dirty="0">
                          <a:effectLst/>
                        </a:rPr>
                        <a:t>21.4</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hMerge="1">
                  <a:txBody>
                    <a:bodyPr/>
                    <a:lstStyle/>
                    <a:p>
                      <a:endParaRPr kumimoji="1" lang="ja-JP" altLang="en-US"/>
                    </a:p>
                  </a:txBody>
                  <a:tcPr/>
                </a:tc>
                <a:tc hMerge="1">
                  <a:txBody>
                    <a:bodyPr/>
                    <a:lstStyle/>
                    <a:p>
                      <a:pPr algn="ctr"/>
                      <a:endParaRPr lang="ja-JP" sz="16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722356296"/>
                  </a:ext>
                </a:extLst>
              </a:tr>
              <a:tr h="241980">
                <a:tc>
                  <a:txBody>
                    <a:bodyPr/>
                    <a:lstStyle/>
                    <a:p>
                      <a:pPr algn="ctr"/>
                      <a:r>
                        <a:rPr lang="en-US" sz="1800" kern="100">
                          <a:effectLst/>
                        </a:rPr>
                        <a:t>Diaphargm rapture pressure (MPa)</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gridSpan="3">
                  <a:txBody>
                    <a:bodyPr/>
                    <a:lstStyle/>
                    <a:p>
                      <a:pPr algn="ctr"/>
                      <a:r>
                        <a:rPr lang="en-US" sz="1800" kern="100" spc="20" dirty="0">
                          <a:effectLst/>
                        </a:rPr>
                        <a:t>52</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hMerge="1">
                  <a:txBody>
                    <a:bodyPr/>
                    <a:lstStyle/>
                    <a:p>
                      <a:endParaRPr kumimoji="1" lang="ja-JP" altLang="en-US"/>
                    </a:p>
                  </a:txBody>
                  <a:tcPr/>
                </a:tc>
                <a:tc hMerge="1">
                  <a:txBody>
                    <a:bodyPr/>
                    <a:lstStyle/>
                    <a:p>
                      <a:pPr algn="ctr"/>
                      <a:endParaRPr lang="ja-JP" sz="16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1787524495"/>
                  </a:ext>
                </a:extLst>
              </a:tr>
              <a:tr h="241980">
                <a:tc>
                  <a:txBody>
                    <a:bodyPr/>
                    <a:lstStyle/>
                    <a:p>
                      <a:pPr algn="ctr"/>
                      <a:r>
                        <a:rPr lang="fr-FR" sz="1800" kern="100" spc="20">
                          <a:effectLst/>
                        </a:rPr>
                        <a:t>Shock tube initial pressure (kPa)</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a:effectLst/>
                        </a:rPr>
                        <a:t>50</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a:effectLst/>
                        </a:rPr>
                        <a:t>10</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a:effectLst/>
                        </a:rPr>
                        <a:t>10</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1125045988"/>
                  </a:ext>
                </a:extLst>
              </a:tr>
              <a:tr h="241980">
                <a:tc>
                  <a:txBody>
                    <a:bodyPr/>
                    <a:lstStyle/>
                    <a:p>
                      <a:pPr algn="ctr"/>
                      <a:r>
                        <a:rPr lang="fr-FR" sz="1800" kern="100" spc="20">
                          <a:effectLst/>
                        </a:rPr>
                        <a:t>Expansion tube initial pressure (Pa)</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a:effectLst/>
                        </a:rPr>
                        <a:t>350</a:t>
                      </a:r>
                      <a:endParaRPr lang="ja-JP" sz="1800" kern="10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dirty="0">
                          <a:effectLst/>
                        </a:rPr>
                        <a:t>100</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tc>
                  <a:txBody>
                    <a:bodyPr/>
                    <a:lstStyle/>
                    <a:p>
                      <a:pPr algn="ctr"/>
                      <a:r>
                        <a:rPr lang="en-US" sz="1800" kern="100" dirty="0">
                          <a:effectLst/>
                        </a:rPr>
                        <a:t>20</a:t>
                      </a:r>
                      <a:endParaRPr lang="ja-JP" sz="1800" kern="100" dirty="0">
                        <a:effectLst/>
                        <a:latin typeface="Times New Roman" panose="02020603050405020304" pitchFamily="18" charset="0"/>
                        <a:ea typeface="ＭＳ 明朝" panose="02020609040205080304" pitchFamily="17" charset="-128"/>
                      </a:endParaRPr>
                    </a:p>
                  </a:txBody>
                  <a:tcPr marL="59996" marR="59996" marT="0" marB="0"/>
                </a:tc>
                <a:extLst>
                  <a:ext uri="{0D108BD9-81ED-4DB2-BD59-A6C34878D82A}">
                    <a16:rowId xmlns:a16="http://schemas.microsoft.com/office/drawing/2014/main" val="4210590774"/>
                  </a:ext>
                </a:extLst>
              </a:tr>
            </a:tbl>
          </a:graphicData>
        </a:graphic>
      </p:graphicFrame>
      <p:sp>
        <p:nvSpPr>
          <p:cNvPr id="15" name="タイトル 1">
            <a:extLst>
              <a:ext uri="{FF2B5EF4-FFF2-40B4-BE49-F238E27FC236}">
                <a16:creationId xmlns:a16="http://schemas.microsoft.com/office/drawing/2014/main" id="{056E2929-BEE3-43E7-8C3E-43559A99FBDA}"/>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altLang="ja-JP" sz="3200" kern="1200" dirty="0">
                <a:solidFill>
                  <a:schemeClr val="bg1"/>
                </a:solidFill>
                <a:latin typeface="+mj-lt"/>
                <a:ea typeface="+mj-ea"/>
                <a:cs typeface="+mj-cs"/>
              </a:rPr>
              <a:t>Test conditions</a:t>
            </a:r>
            <a:endParaRPr kumimoji="1" lang="en-US" altLang="ja-JP" sz="3200" kern="1200" dirty="0">
              <a:solidFill>
                <a:schemeClr val="bg1"/>
              </a:solidFill>
              <a:latin typeface="+mj-lt"/>
              <a:ea typeface="+mj-ea"/>
              <a:cs typeface="+mj-cs"/>
            </a:endParaRPr>
          </a:p>
        </p:txBody>
      </p:sp>
      <p:pic>
        <p:nvPicPr>
          <p:cNvPr id="6" name="図 7" descr="屋内, テーブル, 座る, 机 が含まれている画像&#10;&#10;説明は自動で生成されたものです">
            <a:extLst>
              <a:ext uri="{FF2B5EF4-FFF2-40B4-BE49-F238E27FC236}">
                <a16:creationId xmlns:a16="http://schemas.microsoft.com/office/drawing/2014/main" id="{2C44E991-F553-4558-A0C9-D582A809BBD9}"/>
              </a:ext>
            </a:extLst>
          </p:cNvPr>
          <p:cNvPicPr>
            <a:picLocks noChangeAspect="1"/>
          </p:cNvPicPr>
          <p:nvPr/>
        </p:nvPicPr>
        <p:blipFill>
          <a:blip r:embed="rId3"/>
          <a:stretch>
            <a:fillRect/>
          </a:stretch>
        </p:blipFill>
        <p:spPr>
          <a:xfrm>
            <a:off x="1741073" y="1566582"/>
            <a:ext cx="8571831" cy="2709467"/>
          </a:xfrm>
          <a:prstGeom prst="rect">
            <a:avLst/>
          </a:prstGeom>
          <a:ln>
            <a:noFill/>
          </a:ln>
          <a:effectLst>
            <a:softEdge rad="112500"/>
          </a:effectLst>
        </p:spPr>
      </p:pic>
    </p:spTree>
    <p:extLst>
      <p:ext uri="{BB962C8B-B14F-4D97-AF65-F5344CB8AC3E}">
        <p14:creationId xmlns:p14="http://schemas.microsoft.com/office/powerpoint/2010/main" val="185461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F9160-1399-4534-9D17-385062A06CBF}"/>
              </a:ext>
            </a:extLst>
          </p:cNvPr>
          <p:cNvSpPr>
            <a:spLocks noGrp="1"/>
          </p:cNvSpPr>
          <p:nvPr>
            <p:ph type="title"/>
          </p:nvPr>
        </p:nvSpPr>
        <p:spPr>
          <a:xfrm>
            <a:off x="838200" y="268504"/>
            <a:ext cx="10515600" cy="558799"/>
          </a:xfrm>
        </p:spPr>
        <p:txBody>
          <a:bodyPr>
            <a:noAutofit/>
          </a:bodyPr>
          <a:lstStyle/>
          <a:p>
            <a:r>
              <a:rPr lang="en-US" altLang="ja-JP" sz="3600" b="1" dirty="0">
                <a:ea typeface="游ゴシック Light"/>
                <a:cs typeface="Calibri Light"/>
              </a:rPr>
              <a:t>HEK-X wall pressure traces and shock speed </a:t>
            </a:r>
            <a:endParaRPr lang="ja-JP" altLang="en-US" sz="3600" dirty="0">
              <a:ea typeface="游ゴシック Light"/>
              <a:cs typeface="Calibri Light"/>
            </a:endParaRPr>
          </a:p>
        </p:txBody>
      </p:sp>
      <p:sp>
        <p:nvSpPr>
          <p:cNvPr id="4" name="スライド番号プレースホルダー 3">
            <a:extLst>
              <a:ext uri="{FF2B5EF4-FFF2-40B4-BE49-F238E27FC236}">
                <a16:creationId xmlns:a16="http://schemas.microsoft.com/office/drawing/2014/main" id="{59900454-D13A-4E03-BFBD-76AB7E9C9124}"/>
              </a:ext>
            </a:extLst>
          </p:cNvPr>
          <p:cNvSpPr>
            <a:spLocks noGrp="1"/>
          </p:cNvSpPr>
          <p:nvPr>
            <p:ph type="sldNum" sz="quarter" idx="12"/>
          </p:nvPr>
        </p:nvSpPr>
        <p:spPr>
          <a:xfrm>
            <a:off x="8763000" y="6846681"/>
            <a:ext cx="2743200" cy="365125"/>
          </a:xfrm>
        </p:spPr>
        <p:txBody>
          <a:bodyPr/>
          <a:lstStyle/>
          <a:p>
            <a:fld id="{48F63A3B-78C7-47BE-AE5E-E10140E04643}" type="slidenum">
              <a:rPr lang="en-US" dirty="0"/>
              <a:t>6</a:t>
            </a:fld>
            <a:endParaRPr lang="en-US"/>
          </a:p>
        </p:txBody>
      </p:sp>
      <p:graphicFrame>
        <p:nvGraphicFramePr>
          <p:cNvPr id="5" name="オブジェクト 4">
            <a:extLst>
              <a:ext uri="{FF2B5EF4-FFF2-40B4-BE49-F238E27FC236}">
                <a16:creationId xmlns:a16="http://schemas.microsoft.com/office/drawing/2014/main" id="{806EBCC6-B26F-47E7-9BD3-0B8372038250}"/>
              </a:ext>
            </a:extLst>
          </p:cNvPr>
          <p:cNvGraphicFramePr>
            <a:graphicFrameLocks noChangeAspect="1"/>
          </p:cNvGraphicFramePr>
          <p:nvPr>
            <p:extLst>
              <p:ext uri="{D42A27DB-BD31-4B8C-83A1-F6EECF244321}">
                <p14:modId xmlns:p14="http://schemas.microsoft.com/office/powerpoint/2010/main" val="133901431"/>
              </p:ext>
            </p:extLst>
          </p:nvPr>
        </p:nvGraphicFramePr>
        <p:xfrm>
          <a:off x="1219267" y="2652356"/>
          <a:ext cx="4393881" cy="3359119"/>
        </p:xfrm>
        <a:graphic>
          <a:graphicData uri="http://schemas.openxmlformats.org/presentationml/2006/ole">
            <mc:AlternateContent xmlns:mc="http://schemas.openxmlformats.org/markup-compatibility/2006">
              <mc:Choice xmlns:v="urn:schemas-microsoft-com:vml" Requires="v">
                <p:oleObj spid="_x0000_s62491" name="Graph" r:id="rId4" imgW="3934437" imgH="3003259" progId="Origin95.Graph">
                  <p:embed/>
                </p:oleObj>
              </mc:Choice>
              <mc:Fallback>
                <p:oleObj name="Graph" r:id="rId4" imgW="3934437" imgH="3003259" progId="Origin95.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4591" t="5998" r="7346" b="3600"/>
                      <a:stretch>
                        <a:fillRect/>
                      </a:stretch>
                    </p:blipFill>
                    <p:spPr bwMode="auto">
                      <a:xfrm>
                        <a:off x="1219267" y="2652356"/>
                        <a:ext cx="4393881" cy="3359119"/>
                      </a:xfrm>
                      <a:prstGeom prst="rect">
                        <a:avLst/>
                      </a:prstGeom>
                      <a:solidFill>
                        <a:schemeClr val="tx1"/>
                      </a:solidFill>
                    </p:spPr>
                  </p:pic>
                </p:oleObj>
              </mc:Fallback>
            </mc:AlternateContent>
          </a:graphicData>
        </a:graphic>
      </p:graphicFrame>
      <p:graphicFrame>
        <p:nvGraphicFramePr>
          <p:cNvPr id="7" name="オブジェクト 6">
            <a:extLst>
              <a:ext uri="{FF2B5EF4-FFF2-40B4-BE49-F238E27FC236}">
                <a16:creationId xmlns:a16="http://schemas.microsoft.com/office/drawing/2014/main" id="{48CDB54F-9C7E-4C76-9D69-49534520EE8A}"/>
              </a:ext>
            </a:extLst>
          </p:cNvPr>
          <p:cNvGraphicFramePr>
            <a:graphicFrameLocks noChangeAspect="1"/>
          </p:cNvGraphicFramePr>
          <p:nvPr>
            <p:extLst>
              <p:ext uri="{D42A27DB-BD31-4B8C-83A1-F6EECF244321}">
                <p14:modId xmlns:p14="http://schemas.microsoft.com/office/powerpoint/2010/main" val="2574615102"/>
              </p:ext>
            </p:extLst>
          </p:nvPr>
        </p:nvGraphicFramePr>
        <p:xfrm>
          <a:off x="6096000" y="2652356"/>
          <a:ext cx="4744756" cy="3359119"/>
        </p:xfrm>
        <a:graphic>
          <a:graphicData uri="http://schemas.openxmlformats.org/presentationml/2006/ole">
            <mc:AlternateContent xmlns:mc="http://schemas.openxmlformats.org/markup-compatibility/2006">
              <mc:Choice xmlns:v="urn:schemas-microsoft-com:vml" Requires="v">
                <p:oleObj spid="_x0000_s62492" name="Graph" r:id="rId6" imgW="4164676" imgH="2876204" progId="Origin95.Graph">
                  <p:embed/>
                </p:oleObj>
              </mc:Choice>
              <mc:Fallback>
                <p:oleObj name="Graph" r:id="rId6" imgW="4164676" imgH="2876204" progId="Origin95.Grap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4356" t="6252" r="6970" b="3751"/>
                      <a:stretch>
                        <a:fillRect/>
                      </a:stretch>
                    </p:blipFill>
                    <p:spPr bwMode="auto">
                      <a:xfrm>
                        <a:off x="6096000" y="2652356"/>
                        <a:ext cx="4744756" cy="3359119"/>
                      </a:xfrm>
                      <a:prstGeom prst="rect">
                        <a:avLst/>
                      </a:prstGeom>
                      <a:solidFill>
                        <a:schemeClr val="tx1"/>
                      </a:solidFill>
                    </p:spPr>
                  </p:pic>
                </p:oleObj>
              </mc:Fallback>
            </mc:AlternateContent>
          </a:graphicData>
        </a:graphic>
      </p:graphicFrame>
      <p:sp>
        <p:nvSpPr>
          <p:cNvPr id="15" name="テキスト ボックス 14">
            <a:extLst>
              <a:ext uri="{FF2B5EF4-FFF2-40B4-BE49-F238E27FC236}">
                <a16:creationId xmlns:a16="http://schemas.microsoft.com/office/drawing/2014/main" id="{762E59EC-EC27-4471-810E-C07A9F1CC17A}"/>
              </a:ext>
            </a:extLst>
          </p:cNvPr>
          <p:cNvSpPr txBox="1"/>
          <p:nvPr/>
        </p:nvSpPr>
        <p:spPr>
          <a:xfrm>
            <a:off x="1835213" y="6105913"/>
            <a:ext cx="8521574" cy="646331"/>
          </a:xfrm>
          <a:prstGeom prst="rect">
            <a:avLst/>
          </a:prstGeom>
          <a:solidFill>
            <a:schemeClr val="tx1"/>
          </a:solidFill>
        </p:spPr>
        <p:txBody>
          <a:bodyPr wrap="square">
            <a:spAutoFit/>
          </a:bodyPr>
          <a:lstStyle/>
          <a:p>
            <a:pPr algn="just"/>
            <a:r>
              <a:rPr lang="en-US" altLang="ja-JP" sz="1800" b="1" dirty="0">
                <a:solidFill>
                  <a:schemeClr val="bg1"/>
                </a:solidFill>
                <a:effectLst/>
                <a:latin typeface="Times New Roman" panose="02020603050405020304" pitchFamily="18" charset="0"/>
                <a:ea typeface="ＭＳ 明朝" panose="02020609040205080304" pitchFamily="17" charset="-128"/>
              </a:rPr>
              <a:t>Example of wall pressure traces on expansion tube under Vs=10km/s condition (left). Example of shock speed profiles (Vs=6km/s, 8km/s and 10kms/) (right).</a:t>
            </a:r>
            <a:endParaRPr lang="ja-JP" altLang="ja-JP" sz="1800" dirty="0">
              <a:solidFill>
                <a:schemeClr val="bg1"/>
              </a:solidFill>
              <a:effectLst/>
              <a:latin typeface="Times New Roman" panose="02020603050405020304" pitchFamily="18" charset="0"/>
              <a:ea typeface="ＭＳ 明朝" panose="02020609040205080304" pitchFamily="17" charset="-128"/>
            </a:endParaRPr>
          </a:p>
        </p:txBody>
      </p:sp>
      <p:pic>
        <p:nvPicPr>
          <p:cNvPr id="16" name="図 15">
            <a:extLst>
              <a:ext uri="{FF2B5EF4-FFF2-40B4-BE49-F238E27FC236}">
                <a16:creationId xmlns:a16="http://schemas.microsoft.com/office/drawing/2014/main" id="{182421F2-4DA3-4B1D-AED9-5934E5B1C631}"/>
              </a:ext>
            </a:extLst>
          </p:cNvPr>
          <p:cNvPicPr/>
          <p:nvPr/>
        </p:nvPicPr>
        <p:blipFill rotWithShape="1">
          <a:blip r:embed="rId8" cstate="print">
            <a:extLst>
              <a:ext uri="{28A0092B-C50C-407E-A947-70E740481C1C}">
                <a14:useLocalDpi xmlns:a14="http://schemas.microsoft.com/office/drawing/2010/main" val="0"/>
              </a:ext>
            </a:extLst>
          </a:blip>
          <a:srcRect l="46321" t="44273" r="139" b="830"/>
          <a:stretch/>
        </p:blipFill>
        <p:spPr bwMode="auto">
          <a:xfrm>
            <a:off x="576998" y="921741"/>
            <a:ext cx="4680000" cy="1404000"/>
          </a:xfrm>
          <a:prstGeom prst="rect">
            <a:avLst/>
          </a:prstGeom>
          <a:noFill/>
          <a:ln>
            <a:noFill/>
          </a:ln>
        </p:spPr>
      </p:pic>
      <p:sp>
        <p:nvSpPr>
          <p:cNvPr id="17" name="テキスト ボックス 16">
            <a:extLst>
              <a:ext uri="{FF2B5EF4-FFF2-40B4-BE49-F238E27FC236}">
                <a16:creationId xmlns:a16="http://schemas.microsoft.com/office/drawing/2014/main" id="{83102151-42D0-4A0E-A82B-0A580FC91C5B}"/>
              </a:ext>
            </a:extLst>
          </p:cNvPr>
          <p:cNvSpPr txBox="1"/>
          <p:nvPr/>
        </p:nvSpPr>
        <p:spPr>
          <a:xfrm>
            <a:off x="5467539" y="921740"/>
            <a:ext cx="6590922" cy="1200329"/>
          </a:xfrm>
          <a:prstGeom prst="rect">
            <a:avLst/>
          </a:prstGeom>
          <a:noFill/>
        </p:spPr>
        <p:txBody>
          <a:bodyPr wrap="square">
            <a:spAutoFit/>
          </a:bodyPr>
          <a:lstStyle/>
          <a:p>
            <a:pPr algn="just"/>
            <a:r>
              <a:rPr lang="en-US" altLang="ja-JP" sz="2400" kern="0" dirty="0">
                <a:effectLst/>
                <a:latin typeface="+mj-lt"/>
                <a:ea typeface="ＭＳ 明朝" panose="02020609040205080304" pitchFamily="17" charset="-128"/>
              </a:rPr>
              <a:t>15 PCB piezoelectric pressure transducers were </a:t>
            </a:r>
            <a:r>
              <a:rPr lang="en-US" altLang="ja-JP" sz="2400" kern="0" dirty="0">
                <a:latin typeface="+mj-lt"/>
                <a:ea typeface="ＭＳ 明朝" panose="02020609040205080304" pitchFamily="17" charset="-128"/>
              </a:rPr>
              <a:t>instrumented on the shock tube and expansion tube wall. </a:t>
            </a:r>
            <a:endParaRPr lang="ja-JP" altLang="en-US" sz="2400" dirty="0">
              <a:latin typeface="+mj-lt"/>
            </a:endParaRPr>
          </a:p>
        </p:txBody>
      </p:sp>
    </p:spTree>
    <p:extLst>
      <p:ext uri="{BB962C8B-B14F-4D97-AF65-F5344CB8AC3E}">
        <p14:creationId xmlns:p14="http://schemas.microsoft.com/office/powerpoint/2010/main" val="349980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468C3DA3-E303-4BDB-8C3B-081A6F2D1361}"/>
              </a:ext>
            </a:extLst>
          </p:cNvPr>
          <p:cNvSpPr>
            <a:spLocks noGrp="1"/>
          </p:cNvSpPr>
          <p:nvPr>
            <p:ph type="title"/>
          </p:nvPr>
        </p:nvSpPr>
        <p:spPr>
          <a:xfrm>
            <a:off x="441170" y="322053"/>
            <a:ext cx="4784796" cy="672860"/>
          </a:xfrm>
        </p:spPr>
        <p:txBody>
          <a:bodyPr>
            <a:normAutofit fontScale="90000"/>
          </a:bodyPr>
          <a:lstStyle/>
          <a:p>
            <a:r>
              <a:rPr kumimoji="1" lang="en-US" altLang="ja-JP" dirty="0">
                <a:ea typeface="游ゴシック Light"/>
              </a:rPr>
              <a:t>Spectroscopy</a:t>
            </a:r>
            <a:endParaRPr kumimoji="1" lang="ja-JP" altLang="en-US" dirty="0">
              <a:ea typeface="游ゴシック Light"/>
            </a:endParaRPr>
          </a:p>
        </p:txBody>
      </p:sp>
      <p:sp>
        <p:nvSpPr>
          <p:cNvPr id="15" name="コンテンツ プレースホルダー 14">
            <a:extLst>
              <a:ext uri="{FF2B5EF4-FFF2-40B4-BE49-F238E27FC236}">
                <a16:creationId xmlns:a16="http://schemas.microsoft.com/office/drawing/2014/main" id="{7C24EECF-0D52-4446-92AB-2216F17F476F}"/>
              </a:ext>
            </a:extLst>
          </p:cNvPr>
          <p:cNvSpPr>
            <a:spLocks noGrp="1"/>
          </p:cNvSpPr>
          <p:nvPr>
            <p:ph idx="1"/>
          </p:nvPr>
        </p:nvSpPr>
        <p:spPr>
          <a:xfrm>
            <a:off x="95478" y="4121987"/>
            <a:ext cx="5968305" cy="2143637"/>
          </a:xfrm>
        </p:spPr>
        <p:txBody>
          <a:bodyPr>
            <a:noAutofit/>
          </a:bodyPr>
          <a:lstStyle/>
          <a:p>
            <a:pPr marL="0" indent="0" algn="just">
              <a:buNone/>
            </a:pPr>
            <a:r>
              <a:rPr lang="en-US" altLang="ja-JP" sz="1800" b="1" dirty="0">
                <a:latin typeface="+mj-lt"/>
              </a:rPr>
              <a:t>Spectrometer based on a </a:t>
            </a:r>
            <a:r>
              <a:rPr lang="en-US" altLang="ja-JP" sz="1800" b="1" dirty="0" err="1">
                <a:latin typeface="+mj-lt"/>
              </a:rPr>
              <a:t>Grism</a:t>
            </a:r>
            <a:endParaRPr lang="en-US" altLang="ja-JP" sz="1800" b="1" dirty="0">
              <a:latin typeface="+mj-lt"/>
            </a:endParaRPr>
          </a:p>
          <a:p>
            <a:pPr algn="just"/>
            <a:r>
              <a:rPr lang="en-US" altLang="ja-JP" sz="1600" i="1" dirty="0">
                <a:latin typeface="+mj-lt"/>
              </a:rPr>
              <a:t>Simple and low-cost ! (700 USD) </a:t>
            </a:r>
          </a:p>
          <a:p>
            <a:pPr algn="just"/>
            <a:r>
              <a:rPr lang="en-US" altLang="ja-JP" sz="1600" i="1" dirty="0">
                <a:latin typeface="+mj-lt"/>
              </a:rPr>
              <a:t>Time response (5 microseconds frame rate) with reasonable resolution (1.3 nm/pixel)</a:t>
            </a:r>
          </a:p>
          <a:p>
            <a:pPr algn="just"/>
            <a:r>
              <a:rPr lang="en-US" altLang="ja-JP" sz="1600" i="1" dirty="0">
                <a:latin typeface="+mj-lt"/>
              </a:rPr>
              <a:t>Wide covering wavelength (380nm to 780nm)</a:t>
            </a:r>
          </a:p>
          <a:p>
            <a:pPr algn="just"/>
            <a:r>
              <a:rPr lang="en-US" altLang="ja-JP" sz="1600" i="1" dirty="0">
                <a:latin typeface="+mj-lt"/>
              </a:rPr>
              <a:t>Easy to set-up (Standard camera system)</a:t>
            </a:r>
          </a:p>
        </p:txBody>
      </p:sp>
      <p:pic>
        <p:nvPicPr>
          <p:cNvPr id="16" name="図 15">
            <a:extLst>
              <a:ext uri="{FF2B5EF4-FFF2-40B4-BE49-F238E27FC236}">
                <a16:creationId xmlns:a16="http://schemas.microsoft.com/office/drawing/2014/main" id="{E3E1841C-3A55-41C9-83B5-2419E43C1CB1}"/>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159260" y="388082"/>
            <a:ext cx="5968305" cy="3939952"/>
          </a:xfrm>
          <a:prstGeom prst="rect">
            <a:avLst/>
          </a:prstGeom>
          <a:noFill/>
        </p:spPr>
      </p:pic>
      <p:sp>
        <p:nvSpPr>
          <p:cNvPr id="4" name="スライド番号プレースホルダー 3">
            <a:extLst>
              <a:ext uri="{FF2B5EF4-FFF2-40B4-BE49-F238E27FC236}">
                <a16:creationId xmlns:a16="http://schemas.microsoft.com/office/drawing/2014/main" id="{EEDFF21B-FC84-42AD-9543-1A9FDC5E7BD8}"/>
              </a:ext>
            </a:extLst>
          </p:cNvPr>
          <p:cNvSpPr>
            <a:spLocks noGrp="1"/>
          </p:cNvSpPr>
          <p:nvPr>
            <p:ph type="sldNum" sz="quarter" idx="12"/>
          </p:nvPr>
        </p:nvSpPr>
        <p:spPr>
          <a:xfrm>
            <a:off x="8610600" y="6356350"/>
            <a:ext cx="2743200" cy="365125"/>
          </a:xfrm>
        </p:spPr>
        <p:txBody>
          <a:bodyPr>
            <a:normAutofit/>
          </a:bodyPr>
          <a:lstStyle/>
          <a:p>
            <a:pPr>
              <a:spcAft>
                <a:spcPts val="600"/>
              </a:spcAft>
            </a:pPr>
            <a:fld id="{48F63A3B-78C7-47BE-AE5E-E10140E04643}" type="slidenum">
              <a:rPr lang="en-US" sz="1000"/>
              <a:pPr>
                <a:spcAft>
                  <a:spcPts val="600"/>
                </a:spcAft>
              </a:pPr>
              <a:t>7</a:t>
            </a:fld>
            <a:endParaRPr lang="en-US" sz="1000"/>
          </a:p>
        </p:txBody>
      </p:sp>
      <p:sp>
        <p:nvSpPr>
          <p:cNvPr id="14" name="テキスト ボックス 13">
            <a:extLst>
              <a:ext uri="{FF2B5EF4-FFF2-40B4-BE49-F238E27FC236}">
                <a16:creationId xmlns:a16="http://schemas.microsoft.com/office/drawing/2014/main" id="{2777FB96-A4CE-49C8-9AC0-C91B55D35A50}"/>
              </a:ext>
            </a:extLst>
          </p:cNvPr>
          <p:cNvSpPr txBox="1"/>
          <p:nvPr/>
        </p:nvSpPr>
        <p:spPr>
          <a:xfrm>
            <a:off x="381014" y="7130317"/>
            <a:ext cx="3338900" cy="338554"/>
          </a:xfrm>
          <a:prstGeom prst="rect">
            <a:avLst/>
          </a:prstGeom>
          <a:noFill/>
        </p:spPr>
        <p:txBody>
          <a:bodyPr wrap="square" lIns="91440" tIns="45720" rIns="91440" bIns="45720" rtlCol="0" anchor="t">
            <a:spAutoFit/>
          </a:bodyPr>
          <a:lstStyle/>
          <a:p>
            <a:pPr>
              <a:spcAft>
                <a:spcPts val="600"/>
              </a:spcAft>
            </a:pPr>
            <a:r>
              <a:rPr lang="ja-JP" altLang="en-US" sz="1600">
                <a:ea typeface="游ゴシック"/>
                <a:cs typeface="Calibri"/>
              </a:rPr>
              <a:t>昭和機械製作所VEGA(グリズム)</a:t>
            </a:r>
          </a:p>
        </p:txBody>
      </p:sp>
      <p:pic>
        <p:nvPicPr>
          <p:cNvPr id="27" name="図 7">
            <a:extLst>
              <a:ext uri="{FF2B5EF4-FFF2-40B4-BE49-F238E27FC236}">
                <a16:creationId xmlns:a16="http://schemas.microsoft.com/office/drawing/2014/main" id="{18574AC6-25F4-4E38-9EAA-3B111D9E2656}"/>
              </a:ext>
            </a:extLst>
          </p:cNvPr>
          <p:cNvPicPr>
            <a:picLocks noChangeAspect="1"/>
          </p:cNvPicPr>
          <p:nvPr/>
        </p:nvPicPr>
        <p:blipFill>
          <a:blip r:embed="rId4"/>
          <a:stretch>
            <a:fillRect/>
          </a:stretch>
        </p:blipFill>
        <p:spPr>
          <a:xfrm>
            <a:off x="7194294" y="4431074"/>
            <a:ext cx="3209162" cy="1925276"/>
          </a:xfrm>
          <a:prstGeom prst="rect">
            <a:avLst/>
          </a:prstGeom>
          <a:ln>
            <a:solidFill>
              <a:schemeClr val="tx1"/>
            </a:solidFill>
          </a:ln>
        </p:spPr>
      </p:pic>
      <p:sp>
        <p:nvSpPr>
          <p:cNvPr id="28" name="テキスト ボックス 27">
            <a:extLst>
              <a:ext uri="{FF2B5EF4-FFF2-40B4-BE49-F238E27FC236}">
                <a16:creationId xmlns:a16="http://schemas.microsoft.com/office/drawing/2014/main" id="{C618660F-FE6F-4BD7-B88B-F18111434812}"/>
              </a:ext>
            </a:extLst>
          </p:cNvPr>
          <p:cNvSpPr txBox="1"/>
          <p:nvPr/>
        </p:nvSpPr>
        <p:spPr>
          <a:xfrm>
            <a:off x="6849236" y="6459390"/>
            <a:ext cx="4963200" cy="338554"/>
          </a:xfrm>
          <a:prstGeom prst="rect">
            <a:avLst/>
          </a:prstGeom>
          <a:noFill/>
        </p:spPr>
        <p:txBody>
          <a:bodyPr wrap="square">
            <a:spAutoFit/>
          </a:bodyPr>
          <a:lstStyle/>
          <a:p>
            <a:r>
              <a:rPr lang="en-US" altLang="ja-JP" sz="1600" kern="0" dirty="0" err="1">
                <a:effectLst/>
                <a:latin typeface="+mj-lt"/>
                <a:ea typeface="ＭＳ 明朝" panose="02020609040205080304" pitchFamily="17" charset="-128"/>
              </a:rPr>
              <a:t>Grism</a:t>
            </a:r>
            <a:r>
              <a:rPr lang="en-US" altLang="ja-JP" sz="1600" kern="0" dirty="0">
                <a:effectLst/>
                <a:latin typeface="+mj-lt"/>
                <a:ea typeface="ＭＳ 明朝" panose="02020609040205080304" pitchFamily="17" charset="-128"/>
              </a:rPr>
              <a:t> module (SHOWA Industry Co., Ltd, VEGA)</a:t>
            </a:r>
            <a:endParaRPr lang="ja-JP" altLang="en-US" sz="1600" dirty="0">
              <a:latin typeface="+mj-lt"/>
            </a:endParaRPr>
          </a:p>
        </p:txBody>
      </p:sp>
      <p:sp>
        <p:nvSpPr>
          <p:cNvPr id="11" name="コンテンツ プレースホルダー 14">
            <a:extLst>
              <a:ext uri="{FF2B5EF4-FFF2-40B4-BE49-F238E27FC236}">
                <a16:creationId xmlns:a16="http://schemas.microsoft.com/office/drawing/2014/main" id="{159759A5-55C9-499D-A045-74F4A2BF6EB1}"/>
              </a:ext>
            </a:extLst>
          </p:cNvPr>
          <p:cNvSpPr txBox="1">
            <a:spLocks/>
          </p:cNvSpPr>
          <p:nvPr/>
        </p:nvSpPr>
        <p:spPr>
          <a:xfrm>
            <a:off x="64436" y="1267097"/>
            <a:ext cx="5968305" cy="2582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en-US" altLang="ja-JP" sz="1800" b="1" dirty="0">
                <a:latin typeface="+mj-lt"/>
              </a:rPr>
              <a:t>Why spectroscopy?</a:t>
            </a:r>
          </a:p>
          <a:p>
            <a:pPr algn="just"/>
            <a:r>
              <a:rPr lang="en-US" altLang="ja-JP" sz="1600" i="1" dirty="0">
                <a:latin typeface="+mj-lt"/>
              </a:rPr>
              <a:t>Non-intrusive technique</a:t>
            </a:r>
          </a:p>
          <a:p>
            <a:pPr algn="just"/>
            <a:r>
              <a:rPr lang="en-US" altLang="ja-JP" sz="1600" i="1" dirty="0">
                <a:latin typeface="+mj-lt"/>
              </a:rPr>
              <a:t>Comparatively simple configuration (in case strong luminosity - suits to shock tunnel)</a:t>
            </a:r>
          </a:p>
          <a:p>
            <a:pPr algn="just"/>
            <a:r>
              <a:rPr lang="en-US" altLang="ja-JP" sz="1600" i="1" dirty="0">
                <a:latin typeface="+mj-lt"/>
              </a:rPr>
              <a:t>Expected high response time</a:t>
            </a:r>
          </a:p>
          <a:p>
            <a:pPr algn="just"/>
            <a:r>
              <a:rPr lang="en-US" altLang="ja-JP" sz="1600" i="1" u="sng" dirty="0">
                <a:latin typeface="+mj-lt"/>
              </a:rPr>
              <a:t>Identical measurement to the flight measurements</a:t>
            </a:r>
          </a:p>
          <a:p>
            <a:pPr marL="0" indent="0" algn="just">
              <a:buNone/>
            </a:pPr>
            <a:r>
              <a:rPr lang="en-US" altLang="ja-JP" sz="1600" i="1" dirty="0">
                <a:latin typeface="+mj-lt"/>
                <a:cs typeface="Times New Roman" panose="02020603050405020304" pitchFamily="18" charset="0"/>
              </a:rPr>
              <a:t>*Spectrum of Hayabus-2 reentry fireball has already obtained as a comparison benchmark. (will be presented in AIAA Aviation 2022)</a:t>
            </a:r>
            <a:endParaRPr lang="en-US" altLang="ja-JP" sz="1600" i="1" dirty="0">
              <a:latin typeface="+mj-lt"/>
            </a:endParaRPr>
          </a:p>
          <a:p>
            <a:pPr marL="0" indent="0" algn="just">
              <a:buNone/>
            </a:pPr>
            <a:endParaRPr lang="en-US" altLang="ja-JP" sz="1600" i="1" dirty="0">
              <a:latin typeface="+mj-lt"/>
            </a:endParaRPr>
          </a:p>
        </p:txBody>
      </p:sp>
    </p:spTree>
    <p:extLst>
      <p:ext uri="{BB962C8B-B14F-4D97-AF65-F5344CB8AC3E}">
        <p14:creationId xmlns:p14="http://schemas.microsoft.com/office/powerpoint/2010/main" val="71584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056E2929-BEE3-43E7-8C3E-43559A99FBDA}"/>
              </a:ext>
            </a:extLst>
          </p:cNvPr>
          <p:cNvSpPr>
            <a:spLocks noGrp="1"/>
          </p:cNvSpPr>
          <p:nvPr>
            <p:ph type="title"/>
          </p:nvPr>
        </p:nvSpPr>
        <p:spPr>
          <a:xfrm>
            <a:off x="368134" y="270294"/>
            <a:ext cx="10515600" cy="781621"/>
          </a:xfrm>
        </p:spPr>
        <p:txBody>
          <a:bodyPr>
            <a:normAutofit/>
          </a:bodyPr>
          <a:lstStyle/>
          <a:p>
            <a:r>
              <a:rPr kumimoji="1" lang="en-US" altLang="ja-JP" sz="4800" dirty="0">
                <a:ea typeface="游ゴシック Light"/>
              </a:rPr>
              <a:t>Test model</a:t>
            </a:r>
            <a:endParaRPr kumimoji="1" lang="ja-JP" altLang="en-US" sz="4800" dirty="0">
              <a:ea typeface="游ゴシック Light"/>
            </a:endParaRPr>
          </a:p>
        </p:txBody>
      </p:sp>
      <p:pic>
        <p:nvPicPr>
          <p:cNvPr id="14" name="図 5" descr="白いタイルの壁&#10;&#10;説明は自動で生成されたものです">
            <a:extLst>
              <a:ext uri="{FF2B5EF4-FFF2-40B4-BE49-F238E27FC236}">
                <a16:creationId xmlns:a16="http://schemas.microsoft.com/office/drawing/2014/main" id="{F4CEC4E2-D2FF-40AA-B9E2-75C247F2288C}"/>
              </a:ext>
            </a:extLst>
          </p:cNvPr>
          <p:cNvPicPr>
            <a:picLocks noChangeAspect="1"/>
          </p:cNvPicPr>
          <p:nvPr/>
        </p:nvPicPr>
        <p:blipFill rotWithShape="1">
          <a:blip r:embed="rId3"/>
          <a:srcRect l="27207" r="12173" b="6619"/>
          <a:stretch/>
        </p:blipFill>
        <p:spPr>
          <a:xfrm>
            <a:off x="10161147" y="3645552"/>
            <a:ext cx="1653625" cy="2547288"/>
          </a:xfrm>
          <a:prstGeom prst="rect">
            <a:avLst/>
          </a:prstGeom>
        </p:spPr>
      </p:pic>
      <p:sp>
        <p:nvSpPr>
          <p:cNvPr id="19" name="コンテンツ プレースホルダー 14">
            <a:extLst>
              <a:ext uri="{FF2B5EF4-FFF2-40B4-BE49-F238E27FC236}">
                <a16:creationId xmlns:a16="http://schemas.microsoft.com/office/drawing/2014/main" id="{50DDE6FF-2B76-4707-9DA1-10FBDA7F67A5}"/>
              </a:ext>
            </a:extLst>
          </p:cNvPr>
          <p:cNvSpPr txBox="1">
            <a:spLocks/>
          </p:cNvSpPr>
          <p:nvPr/>
        </p:nvSpPr>
        <p:spPr>
          <a:xfrm>
            <a:off x="300225" y="1140576"/>
            <a:ext cx="5968305" cy="2582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en-US" altLang="ja-JP" sz="1800" b="1" dirty="0">
                <a:latin typeface="+mj-lt"/>
              </a:rPr>
              <a:t>Hayabusa-2 Sample return capsule (10% scaled)</a:t>
            </a:r>
          </a:p>
          <a:p>
            <a:pPr algn="just"/>
            <a:r>
              <a:rPr lang="en-US" altLang="ja-JP" sz="1600" i="1" dirty="0">
                <a:latin typeface="+mj-lt"/>
              </a:rPr>
              <a:t>40mm diameter stainless steel (18-8%)</a:t>
            </a:r>
          </a:p>
          <a:p>
            <a:pPr algn="just"/>
            <a:r>
              <a:rPr lang="en-US" altLang="ja-JP" sz="1600" i="1" dirty="0">
                <a:latin typeface="+mj-lt"/>
              </a:rPr>
              <a:t>Specially designed for spectroscopy (No sensors)</a:t>
            </a:r>
          </a:p>
          <a:p>
            <a:pPr algn="just"/>
            <a:r>
              <a:rPr lang="en-US" altLang="ja-JP" sz="1600" i="1" dirty="0">
                <a:latin typeface="+mj-lt"/>
              </a:rPr>
              <a:t>Expanded each shot (heavily damaged with micro debris)</a:t>
            </a:r>
          </a:p>
          <a:p>
            <a:pPr marL="0" indent="0" algn="just">
              <a:buNone/>
            </a:pPr>
            <a:endParaRPr lang="en-US" altLang="ja-JP" sz="1600" i="1" dirty="0">
              <a:latin typeface="+mj-lt"/>
            </a:endParaRPr>
          </a:p>
        </p:txBody>
      </p:sp>
      <p:pic>
        <p:nvPicPr>
          <p:cNvPr id="20" name="図 19">
            <a:extLst>
              <a:ext uri="{FF2B5EF4-FFF2-40B4-BE49-F238E27FC236}">
                <a16:creationId xmlns:a16="http://schemas.microsoft.com/office/drawing/2014/main" id="{479882C2-4ABA-4C94-B533-DE4390FE29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4771" y="2836773"/>
            <a:ext cx="3825566" cy="3627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図 20" descr="人, 手, 持つ, テーブル が含まれている画像&#10;&#10;自動的に生成された説明">
            <a:extLst>
              <a:ext uri="{FF2B5EF4-FFF2-40B4-BE49-F238E27FC236}">
                <a16:creationId xmlns:a16="http://schemas.microsoft.com/office/drawing/2014/main" id="{3A118824-0997-4B42-A6FD-8873A5EF810B}"/>
              </a:ext>
            </a:extLst>
          </p:cNvPr>
          <p:cNvPicPr>
            <a:picLocks noChangeAspect="1"/>
          </p:cNvPicPr>
          <p:nvPr/>
        </p:nvPicPr>
        <p:blipFill rotWithShape="1">
          <a:blip r:embed="rId5">
            <a:extLst>
              <a:ext uri="{28A0092B-C50C-407E-A947-70E740481C1C}">
                <a14:useLocalDpi xmlns:a14="http://schemas.microsoft.com/office/drawing/2010/main" val="0"/>
              </a:ext>
            </a:extLst>
          </a:blip>
          <a:srcRect l="-10448" t="-12918" r="-5921" b="-5670"/>
          <a:stretch/>
        </p:blipFill>
        <p:spPr>
          <a:xfrm rot="10800000">
            <a:off x="5559673" y="3424174"/>
            <a:ext cx="4147623" cy="3170079"/>
          </a:xfrm>
          <a:prstGeom prst="ellipse">
            <a:avLst/>
          </a:prstGeom>
        </p:spPr>
      </p:pic>
      <p:pic>
        <p:nvPicPr>
          <p:cNvPr id="22" name="Picture 4">
            <a:extLst>
              <a:ext uri="{FF2B5EF4-FFF2-40B4-BE49-F238E27FC236}">
                <a16:creationId xmlns:a16="http://schemas.microsoft.com/office/drawing/2014/main" id="{958CE60D-9239-4CED-AC7B-A937BA2B3A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085" t="41246" r="-143" b="-182"/>
          <a:stretch/>
        </p:blipFill>
        <p:spPr bwMode="auto">
          <a:xfrm>
            <a:off x="5625934" y="270294"/>
            <a:ext cx="4332878" cy="31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a:extLst>
              <a:ext uri="{FF2B5EF4-FFF2-40B4-BE49-F238E27FC236}">
                <a16:creationId xmlns:a16="http://schemas.microsoft.com/office/drawing/2014/main" id="{68524A7A-58A0-4378-84C1-B946F97FA929}"/>
              </a:ext>
            </a:extLst>
          </p:cNvPr>
          <p:cNvSpPr txBox="1"/>
          <p:nvPr/>
        </p:nvSpPr>
        <p:spPr>
          <a:xfrm>
            <a:off x="6268530" y="6295277"/>
            <a:ext cx="3135286" cy="338554"/>
          </a:xfrm>
          <a:prstGeom prst="rect">
            <a:avLst/>
          </a:prstGeom>
          <a:noFill/>
        </p:spPr>
        <p:txBody>
          <a:bodyPr wrap="square">
            <a:spAutoFit/>
          </a:bodyPr>
          <a:lstStyle/>
          <a:p>
            <a:r>
              <a:rPr lang="en-US" altLang="ja-JP" sz="1600" kern="0" dirty="0">
                <a:effectLst/>
                <a:latin typeface="+mj-lt"/>
                <a:ea typeface="ＭＳ 明朝" panose="02020609040205080304" pitchFamily="17" charset="-128"/>
              </a:rPr>
              <a:t>Model surface after a shot</a:t>
            </a:r>
            <a:endParaRPr lang="ja-JP" altLang="en-US" sz="1600" dirty="0">
              <a:latin typeface="+mj-lt"/>
            </a:endParaRPr>
          </a:p>
        </p:txBody>
      </p:sp>
      <p:sp>
        <p:nvSpPr>
          <p:cNvPr id="24" name="テキスト ボックス 23">
            <a:extLst>
              <a:ext uri="{FF2B5EF4-FFF2-40B4-BE49-F238E27FC236}">
                <a16:creationId xmlns:a16="http://schemas.microsoft.com/office/drawing/2014/main" id="{23E7DE72-B16E-4B7E-86F4-949B69834B10}"/>
              </a:ext>
            </a:extLst>
          </p:cNvPr>
          <p:cNvSpPr txBox="1"/>
          <p:nvPr/>
        </p:nvSpPr>
        <p:spPr>
          <a:xfrm>
            <a:off x="6334539" y="2759597"/>
            <a:ext cx="1912334" cy="404368"/>
          </a:xfrm>
          <a:prstGeom prst="rect">
            <a:avLst/>
          </a:prstGeom>
          <a:noFill/>
        </p:spPr>
        <p:txBody>
          <a:bodyPr wrap="square">
            <a:spAutoFit/>
          </a:bodyPr>
          <a:lstStyle/>
          <a:p>
            <a:r>
              <a:rPr lang="en-US" altLang="ja-JP" sz="2000" kern="0" dirty="0">
                <a:effectLst/>
                <a:latin typeface="+mj-lt"/>
                <a:ea typeface="ＭＳ 明朝" panose="02020609040205080304" pitchFamily="17" charset="-128"/>
              </a:rPr>
              <a:t>40mm diameter</a:t>
            </a:r>
            <a:endParaRPr lang="ja-JP" altLang="en-US" sz="2000" dirty="0">
              <a:latin typeface="+mj-lt"/>
            </a:endParaRPr>
          </a:p>
        </p:txBody>
      </p:sp>
      <p:cxnSp>
        <p:nvCxnSpPr>
          <p:cNvPr id="5" name="直線矢印コネクタ 4">
            <a:extLst>
              <a:ext uri="{FF2B5EF4-FFF2-40B4-BE49-F238E27FC236}">
                <a16:creationId xmlns:a16="http://schemas.microsoft.com/office/drawing/2014/main" id="{6D72F337-F814-4A1F-BCA1-FE3DA89D3B15}"/>
              </a:ext>
            </a:extLst>
          </p:cNvPr>
          <p:cNvCxnSpPr/>
          <p:nvPr/>
        </p:nvCxnSpPr>
        <p:spPr>
          <a:xfrm>
            <a:off x="6096000" y="1866617"/>
            <a:ext cx="477078" cy="81032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0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F9160-1399-4534-9D17-385062A06CBF}"/>
              </a:ext>
            </a:extLst>
          </p:cNvPr>
          <p:cNvSpPr>
            <a:spLocks noGrp="1"/>
          </p:cNvSpPr>
          <p:nvPr>
            <p:ph type="title"/>
          </p:nvPr>
        </p:nvSpPr>
        <p:spPr>
          <a:xfrm>
            <a:off x="1302913" y="107826"/>
            <a:ext cx="9586170" cy="548133"/>
          </a:xfrm>
        </p:spPr>
        <p:txBody>
          <a:bodyPr>
            <a:normAutofit/>
          </a:bodyPr>
          <a:lstStyle/>
          <a:p>
            <a:pPr algn="ctr"/>
            <a:r>
              <a:rPr lang="en-US" altLang="ja-JP" sz="3200" b="1" dirty="0">
                <a:ea typeface="游ゴシック Light"/>
                <a:cs typeface="Calibri Light"/>
              </a:rPr>
              <a:t>Example of spectroscopic images</a:t>
            </a:r>
            <a:endParaRPr lang="ja-JP" sz="3200" dirty="0">
              <a:ea typeface="+mj-lt"/>
              <a:cs typeface="+mj-lt"/>
            </a:endParaRPr>
          </a:p>
        </p:txBody>
      </p:sp>
      <p:sp>
        <p:nvSpPr>
          <p:cNvPr id="4" name="スライド番号プレースホルダー 3">
            <a:extLst>
              <a:ext uri="{FF2B5EF4-FFF2-40B4-BE49-F238E27FC236}">
                <a16:creationId xmlns:a16="http://schemas.microsoft.com/office/drawing/2014/main" id="{59900454-D13A-4E03-BFBD-76AB7E9C9124}"/>
              </a:ext>
            </a:extLst>
          </p:cNvPr>
          <p:cNvSpPr>
            <a:spLocks noGrp="1"/>
          </p:cNvSpPr>
          <p:nvPr>
            <p:ph type="sldNum" sz="quarter" idx="12"/>
          </p:nvPr>
        </p:nvSpPr>
        <p:spPr/>
        <p:txBody>
          <a:bodyPr/>
          <a:lstStyle/>
          <a:p>
            <a:fld id="{48F63A3B-78C7-47BE-AE5E-E10140E04643}" type="slidenum">
              <a:rPr lang="en-US" dirty="0"/>
              <a:t>9</a:t>
            </a:fld>
            <a:endParaRPr lang="en-US"/>
          </a:p>
        </p:txBody>
      </p:sp>
      <p:pic>
        <p:nvPicPr>
          <p:cNvPr id="6" name="shot1283">
            <a:hlinkClick r:id="" action="ppaction://media"/>
            <a:extLst>
              <a:ext uri="{FF2B5EF4-FFF2-40B4-BE49-F238E27FC236}">
                <a16:creationId xmlns:a16="http://schemas.microsoft.com/office/drawing/2014/main" id="{66A1D789-C17D-47CD-AAEB-1C132CBE9C0B}"/>
              </a:ext>
            </a:extLst>
          </p:cNvPr>
          <p:cNvPicPr>
            <a:picLocks noChangeAspect="1"/>
          </p:cNvPicPr>
          <p:nvPr>
            <a:videoFile r:link="rId1"/>
            <p:extLst>
              <p:ext uri="{DAA4B4D4-6D71-4841-9C94-3DE7FCFB9230}">
                <p14:media xmlns:p14="http://schemas.microsoft.com/office/powerpoint/2010/main" r:embed="rId2">
                  <p14:trim st="3131" end="5162"/>
                </p14:media>
              </p:ext>
            </p:extLst>
          </p:nvPr>
        </p:nvPicPr>
        <p:blipFill>
          <a:blip r:embed="rId7"/>
          <a:stretch>
            <a:fillRect/>
          </a:stretch>
        </p:blipFill>
        <p:spPr>
          <a:xfrm>
            <a:off x="159744" y="810268"/>
            <a:ext cx="11872509" cy="1298556"/>
          </a:xfrm>
          <a:prstGeom prst="rect">
            <a:avLst/>
          </a:prstGeom>
          <a:ln w="19050">
            <a:solidFill>
              <a:schemeClr val="tx1"/>
            </a:solidFill>
          </a:ln>
        </p:spPr>
      </p:pic>
      <p:sp>
        <p:nvSpPr>
          <p:cNvPr id="17" name="テキスト ボックス 16">
            <a:extLst>
              <a:ext uri="{FF2B5EF4-FFF2-40B4-BE49-F238E27FC236}">
                <a16:creationId xmlns:a16="http://schemas.microsoft.com/office/drawing/2014/main" id="{5A456C57-414E-4595-BA7A-143B455896AD}"/>
              </a:ext>
            </a:extLst>
          </p:cNvPr>
          <p:cNvSpPr txBox="1"/>
          <p:nvPr/>
        </p:nvSpPr>
        <p:spPr>
          <a:xfrm>
            <a:off x="4404477" y="2189750"/>
            <a:ext cx="2786212" cy="369332"/>
          </a:xfrm>
          <a:prstGeom prst="rect">
            <a:avLst/>
          </a:prstGeom>
          <a:noFill/>
        </p:spPr>
        <p:txBody>
          <a:bodyPr wrap="none" rtlCol="0">
            <a:spAutoFit/>
          </a:bodyPr>
          <a:lstStyle/>
          <a:p>
            <a:r>
              <a:rPr kumimoji="1" lang="ja-JP" altLang="en-US" dirty="0"/>
              <a:t>（</a:t>
            </a:r>
            <a:r>
              <a:rPr kumimoji="1" lang="en-US" altLang="ja-JP" dirty="0"/>
              <a:t>shot1283:Vs=9.43km/s</a:t>
            </a:r>
            <a:r>
              <a:rPr kumimoji="1" lang="ja-JP" altLang="en-US" dirty="0"/>
              <a:t>）</a:t>
            </a:r>
          </a:p>
        </p:txBody>
      </p:sp>
      <p:sp>
        <p:nvSpPr>
          <p:cNvPr id="18" name="テキスト ボックス 17">
            <a:extLst>
              <a:ext uri="{FF2B5EF4-FFF2-40B4-BE49-F238E27FC236}">
                <a16:creationId xmlns:a16="http://schemas.microsoft.com/office/drawing/2014/main" id="{B26BB59D-4C80-40C8-9BBD-F06336A9BE17}"/>
              </a:ext>
            </a:extLst>
          </p:cNvPr>
          <p:cNvSpPr txBox="1"/>
          <p:nvPr/>
        </p:nvSpPr>
        <p:spPr>
          <a:xfrm>
            <a:off x="1944994" y="6356350"/>
            <a:ext cx="2786212" cy="369332"/>
          </a:xfrm>
          <a:prstGeom prst="rect">
            <a:avLst/>
          </a:prstGeom>
          <a:noFill/>
        </p:spPr>
        <p:txBody>
          <a:bodyPr wrap="none" rtlCol="0">
            <a:spAutoFit/>
          </a:bodyPr>
          <a:lstStyle/>
          <a:p>
            <a:r>
              <a:rPr kumimoji="1" lang="ja-JP" altLang="en-US" dirty="0"/>
              <a:t>（</a:t>
            </a:r>
            <a:r>
              <a:rPr kumimoji="1" lang="en-US" altLang="ja-JP" dirty="0"/>
              <a:t>shot1278:Vs=8.76km/s</a:t>
            </a:r>
            <a:r>
              <a:rPr kumimoji="1" lang="ja-JP" altLang="en-US" dirty="0"/>
              <a:t>）</a:t>
            </a:r>
          </a:p>
        </p:txBody>
      </p:sp>
      <p:pic>
        <p:nvPicPr>
          <p:cNvPr id="7" name="図 7" descr="ブラインド, 建物, 光, コンピュータ が含まれている画像&#10;&#10;説明は自動で生成されたものです">
            <a:extLst>
              <a:ext uri="{FF2B5EF4-FFF2-40B4-BE49-F238E27FC236}">
                <a16:creationId xmlns:a16="http://schemas.microsoft.com/office/drawing/2014/main" id="{775387AE-CC1D-4630-BBA5-F6B99431048B}"/>
              </a:ext>
            </a:extLst>
          </p:cNvPr>
          <p:cNvPicPr>
            <a:picLocks noChangeAspect="1"/>
          </p:cNvPicPr>
          <p:nvPr/>
        </p:nvPicPr>
        <p:blipFill>
          <a:blip r:embed="rId8"/>
          <a:stretch>
            <a:fillRect/>
          </a:stretch>
        </p:blipFill>
        <p:spPr>
          <a:xfrm>
            <a:off x="7130119" y="2775660"/>
            <a:ext cx="4821621" cy="344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shot1278_Slomo">
            <a:hlinkClick r:id="" action="ppaction://media"/>
            <a:extLst>
              <a:ext uri="{FF2B5EF4-FFF2-40B4-BE49-F238E27FC236}">
                <a16:creationId xmlns:a16="http://schemas.microsoft.com/office/drawing/2014/main" id="{68DA9612-8483-4A87-85F2-F471DDC78F2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59744" y="2612299"/>
            <a:ext cx="6237552" cy="3508623"/>
          </a:xfrm>
          <a:prstGeom prst="rect">
            <a:avLst/>
          </a:prstGeom>
          <a:ln>
            <a:solidFill>
              <a:schemeClr val="tx1"/>
            </a:solidFill>
          </a:ln>
        </p:spPr>
      </p:pic>
      <p:sp>
        <p:nvSpPr>
          <p:cNvPr id="5" name="矢印: 下 4">
            <a:extLst>
              <a:ext uri="{FF2B5EF4-FFF2-40B4-BE49-F238E27FC236}">
                <a16:creationId xmlns:a16="http://schemas.microsoft.com/office/drawing/2014/main" id="{AA9F7330-8B51-4F77-B750-DA6A5C90CDC3}"/>
              </a:ext>
            </a:extLst>
          </p:cNvPr>
          <p:cNvSpPr/>
          <p:nvPr/>
        </p:nvSpPr>
        <p:spPr>
          <a:xfrm>
            <a:off x="8695426" y="2263133"/>
            <a:ext cx="494582" cy="422558"/>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D67F267-D33C-44F2-A893-3DDD718A7CDF}"/>
              </a:ext>
            </a:extLst>
          </p:cNvPr>
          <p:cNvSpPr txBox="1"/>
          <p:nvPr/>
        </p:nvSpPr>
        <p:spPr>
          <a:xfrm>
            <a:off x="8216720" y="6310229"/>
            <a:ext cx="2439642" cy="369332"/>
          </a:xfrm>
          <a:prstGeom prst="rect">
            <a:avLst/>
          </a:prstGeom>
          <a:noFill/>
        </p:spPr>
        <p:txBody>
          <a:bodyPr wrap="none" rtlCol="0">
            <a:spAutoFit/>
          </a:bodyPr>
          <a:lstStyle/>
          <a:p>
            <a:r>
              <a:rPr kumimoji="1" lang="en-US" altLang="ja-JP" dirty="0"/>
              <a:t>Time resolved spectrum</a:t>
            </a:r>
            <a:endParaRPr kumimoji="1" lang="ja-JP" altLang="en-US" dirty="0"/>
          </a:p>
        </p:txBody>
      </p:sp>
    </p:spTree>
    <p:extLst>
      <p:ext uri="{BB962C8B-B14F-4D97-AF65-F5344CB8AC3E}">
        <p14:creationId xmlns:p14="http://schemas.microsoft.com/office/powerpoint/2010/main" val="1493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7" fill="hold"/>
                                        <p:tgtEl>
                                          <p:spTgt spid="6"/>
                                        </p:tgtEl>
                                      </p:cBhvr>
                                    </p:cmd>
                                  </p:childTnLst>
                                </p:cTn>
                              </p:par>
                              <p:par>
                                <p:cTn id="7" presetID="1" presetClass="mediacall" presetSubtype="0" fill="hold" nodeType="withEffect">
                                  <p:stCondLst>
                                    <p:cond delay="0"/>
                                  </p:stCondLst>
                                  <p:childTnLst>
                                    <p:cmd type="call" cmd="playFrom(0.0)">
                                      <p:cBhvr>
                                        <p:cTn id="8" dur="41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6"/>
                </p:tgtEl>
              </p:cMediaNode>
            </p:video>
            <p:video>
              <p:cMediaNode vol="80000">
                <p:cTn id="10"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A3E29F6D17434E99D69112BAAE59E0" ma:contentTypeVersion="11" ma:contentTypeDescription="Create a new document." ma:contentTypeScope="" ma:versionID="c4d6da3041a1837087f219cc1d70c6aa">
  <xsd:schema xmlns:xsd="http://www.w3.org/2001/XMLSchema" xmlns:xs="http://www.w3.org/2001/XMLSchema" xmlns:p="http://schemas.microsoft.com/office/2006/metadata/properties" xmlns:ns2="cf9726fc-0460-4339-a048-6e14d16c34e9" targetNamespace="http://schemas.microsoft.com/office/2006/metadata/properties" ma:root="true" ma:fieldsID="325bf8c38f26c5d1fde519d1426feb4f" ns2:_="">
    <xsd:import namespace="cf9726fc-0460-4339-a048-6e14d16c34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9726fc-0460-4339-a048-6e14d16c34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0FA3F8-2EC3-4E6A-97C8-C5155ED6B88B}">
  <ds:schemaRefs>
    <ds:schemaRef ds:uri="cf9726fc-0460-4339-a048-6e14d16c34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646E76-8655-4E1C-8419-41740C9B1A0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97ACEB-0112-420F-B9B9-F07B09B70E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383</TotalTime>
  <Words>1773</Words>
  <Application>Microsoft Office PowerPoint</Application>
  <PresentationFormat>ワイド画面</PresentationFormat>
  <Paragraphs>178</Paragraphs>
  <Slides>14</Slides>
  <Notes>13</Notes>
  <HiddenSlides>0</HiddenSlides>
  <MMClips>2</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2</vt:i4>
      </vt:variant>
      <vt:variant>
        <vt:lpstr>スライド タイトル</vt:lpstr>
      </vt:variant>
      <vt:variant>
        <vt:i4>14</vt:i4>
      </vt:variant>
    </vt:vector>
  </HeadingPairs>
  <TitlesOfParts>
    <vt:vector size="23" baseType="lpstr">
      <vt:lpstr>游ゴシック</vt:lpstr>
      <vt:lpstr>Arial</vt:lpstr>
      <vt:lpstr>Calibri</vt:lpstr>
      <vt:lpstr>Calibri Light</vt:lpstr>
      <vt:lpstr>Times New Roman</vt:lpstr>
      <vt:lpstr>Wingdings</vt:lpstr>
      <vt:lpstr>Office Theme</vt:lpstr>
      <vt:lpstr>Microsoft Excel ワークシート</vt:lpstr>
      <vt:lpstr>Unicode Origin Graph</vt:lpstr>
      <vt:lpstr>Spectroscopy of a blunted model in a superorbital expansion tube</vt:lpstr>
      <vt:lpstr>Content</vt:lpstr>
      <vt:lpstr>Back ground</vt:lpstr>
      <vt:lpstr>Test facility (Super orbital expansion tube HEK-X)</vt:lpstr>
      <vt:lpstr>Test conditions</vt:lpstr>
      <vt:lpstr>HEK-X wall pressure traces and shock speed </vt:lpstr>
      <vt:lpstr>Spectroscopy</vt:lpstr>
      <vt:lpstr>Test model</vt:lpstr>
      <vt:lpstr>Example of spectroscopic images</vt:lpstr>
      <vt:lpstr>Analytical process</vt:lpstr>
      <vt:lpstr>PowerPoint プレゼンテーション</vt:lpstr>
      <vt:lpstr>PowerPoint プレゼンテーション</vt:lpstr>
      <vt:lpstr>PowerPoint プレゼンテーション</vt:lpstr>
      <vt:lpstr>Summary and 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淺井　穂香</dc:creator>
  <cp:lastModifiedBy>tanno.hideyuki tanno.hideyuki</cp:lastModifiedBy>
  <cp:revision>48</cp:revision>
  <dcterms:created xsi:type="dcterms:W3CDTF">2021-05-12T04:04:23Z</dcterms:created>
  <dcterms:modified xsi:type="dcterms:W3CDTF">2021-12-02T01:42:06Z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0x01010068A3E29F6D17434E99D69112BAAE59E0</vt:lpwstr>
  </property>
</Properties>
</file>