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1" r:id="rId4"/>
    <p:sldMasterId id="2147483773" r:id="rId5"/>
    <p:sldMasterId id="2147483786" r:id="rId6"/>
    <p:sldMasterId id="2147483831" r:id="rId7"/>
  </p:sldMasterIdLst>
  <p:notesMasterIdLst>
    <p:notesMasterId r:id="rId30"/>
  </p:notesMasterIdLst>
  <p:handoutMasterIdLst>
    <p:handoutMasterId r:id="rId31"/>
  </p:handoutMasterIdLst>
  <p:sldIdLst>
    <p:sldId id="356" r:id="rId8"/>
    <p:sldId id="257" r:id="rId9"/>
    <p:sldId id="261" r:id="rId10"/>
    <p:sldId id="262" r:id="rId11"/>
    <p:sldId id="279" r:id="rId12"/>
    <p:sldId id="280" r:id="rId13"/>
    <p:sldId id="284" r:id="rId14"/>
    <p:sldId id="281" r:id="rId15"/>
    <p:sldId id="282" r:id="rId16"/>
    <p:sldId id="283" r:id="rId17"/>
    <p:sldId id="263" r:id="rId18"/>
    <p:sldId id="264" r:id="rId19"/>
    <p:sldId id="269" r:id="rId20"/>
    <p:sldId id="260" r:id="rId21"/>
    <p:sldId id="265" r:id="rId22"/>
    <p:sldId id="273" r:id="rId23"/>
    <p:sldId id="266" r:id="rId24"/>
    <p:sldId id="272" r:id="rId25"/>
    <p:sldId id="267" r:id="rId26"/>
    <p:sldId id="275" r:id="rId27"/>
    <p:sldId id="276" r:id="rId28"/>
    <p:sldId id="357" r:id="rId29"/>
  </p:sldIdLst>
  <p:sldSz cx="10160000" cy="5715000"/>
  <p:notesSz cx="6858000" cy="9144000"/>
  <p:defaultTextStyle>
    <a:defPPr>
      <a:defRPr lang="fr-FR"/>
    </a:defPPr>
    <a:lvl1pPr marL="0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1pPr>
    <a:lvl2pPr marL="398587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2pPr>
    <a:lvl3pPr marL="797174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3pPr>
    <a:lvl4pPr marL="1195761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4pPr>
    <a:lvl5pPr marL="1594348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5pPr>
    <a:lvl6pPr marL="1992935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6pPr>
    <a:lvl7pPr marL="2391522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7pPr>
    <a:lvl8pPr marL="2790109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8pPr>
    <a:lvl9pPr marL="3188696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C2190D22-B9BC-4008-9728-56BE786A10C8}">
          <p14:sldIdLst>
            <p14:sldId id="356"/>
            <p14:sldId id="257"/>
            <p14:sldId id="261"/>
            <p14:sldId id="262"/>
            <p14:sldId id="279"/>
            <p14:sldId id="280"/>
            <p14:sldId id="284"/>
            <p14:sldId id="281"/>
            <p14:sldId id="282"/>
            <p14:sldId id="283"/>
            <p14:sldId id="263"/>
            <p14:sldId id="264"/>
            <p14:sldId id="269"/>
            <p14:sldId id="260"/>
            <p14:sldId id="265"/>
            <p14:sldId id="273"/>
            <p14:sldId id="266"/>
            <p14:sldId id="272"/>
            <p14:sldId id="267"/>
            <p14:sldId id="275"/>
            <p14:sldId id="276"/>
            <p14:sldId id="3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32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erre Van Hauwaert" initials="p" lastIdx="1" clrIdx="0">
    <p:extLst>
      <p:ext uri="{19B8F6BF-5375-455C-9EA6-DF929625EA0E}">
        <p15:presenceInfo xmlns:p15="http://schemas.microsoft.com/office/powerpoint/2012/main" userId="Pierre Van Hauwaer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71" autoAdjust="0"/>
    <p:restoredTop sz="85497" autoAdjust="0"/>
  </p:normalViewPr>
  <p:slideViewPr>
    <p:cSldViewPr snapToGrid="0" snapToObjects="1">
      <p:cViewPr varScale="1">
        <p:scale>
          <a:sx n="112" d="100"/>
          <a:sy n="112" d="100"/>
        </p:scale>
        <p:origin x="102" y="186"/>
      </p:cViewPr>
      <p:guideLst>
        <p:guide orient="horz" pos="1800"/>
        <p:guide pos="32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382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EF04B-C8AE-4EBC-9A5E-6DB80DE6A688}" type="datetimeFigureOut">
              <a:rPr lang="fr-FR" smtClean="0"/>
              <a:t>01/12/2021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9107E-FEEA-4146-8884-FCE9CC0B8D9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4191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B93242-A1A9-CC43-A2EE-9EE798A2CEAF}" type="datetimeFigureOut">
              <a:rPr lang="fr-FR" smtClean="0"/>
              <a:t>01/12/2021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E462F-C152-3342-BD7F-580EF8FAFC2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9379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1pPr>
    <a:lvl2pPr marL="398587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2pPr>
    <a:lvl3pPr marL="797174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3pPr>
    <a:lvl4pPr marL="1195761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4pPr>
    <a:lvl5pPr marL="1594348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5pPr>
    <a:lvl6pPr marL="1992935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6pPr>
    <a:lvl7pPr marL="2391522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7pPr>
    <a:lvl8pPr marL="2790109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8pPr>
    <a:lvl9pPr marL="3188696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fld id="{E2656E5A-8B46-4EF1-A47C-22EF9227AA19}" type="slidenum">
              <a:rPr lang="en-US" altLang="fr-FR" sz="14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</a:t>
            </a:fld>
            <a:endParaRPr lang="en-US" altLang="fr-FR" sz="1400">
              <a:solidFill>
                <a:srgbClr val="000000"/>
              </a:solidFill>
            </a:endParaRPr>
          </a:p>
        </p:txBody>
      </p:sp>
      <p:sp>
        <p:nvSpPr>
          <p:cNvPr id="4198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95325"/>
            <a:ext cx="6092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4198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r>
              <a:rPr lang="fr-FR" dirty="0">
                <a:ea typeface="ＭＳ Ｐゴシック" charset="0"/>
                <a:cs typeface="+mn-cs"/>
              </a:rPr>
              <a:t>Joint </a:t>
            </a:r>
            <a:r>
              <a:rPr lang="fr-FR" dirty="0" err="1">
                <a:ea typeface="ＭＳ Ｐゴシック" charset="0"/>
                <a:cs typeface="+mn-cs"/>
              </a:rPr>
              <a:t>work</a:t>
            </a:r>
            <a:r>
              <a:rPr lang="fr-FR" dirty="0">
                <a:ea typeface="ＭＳ Ｐゴシック" charset="0"/>
                <a:cs typeface="+mn-cs"/>
              </a:rPr>
              <a:t> </a:t>
            </a:r>
            <a:r>
              <a:rPr lang="fr-FR" dirty="0" err="1">
                <a:ea typeface="ＭＳ Ｐゴシック" charset="0"/>
                <a:cs typeface="+mn-cs"/>
              </a:rPr>
              <a:t>between</a:t>
            </a:r>
            <a:r>
              <a:rPr lang="fr-FR" dirty="0">
                <a:ea typeface="ＭＳ Ｐゴシック" charset="0"/>
                <a:cs typeface="+mn-cs"/>
              </a:rPr>
              <a:t> CNES and RTECH</a:t>
            </a:r>
          </a:p>
          <a:p>
            <a:pPr>
              <a:buFont typeface="Times New Roman" charset="0"/>
              <a:buNone/>
              <a:defRPr/>
            </a:pPr>
            <a:r>
              <a:rPr lang="fr-FR" dirty="0" err="1">
                <a:ea typeface="ＭＳ Ｐゴシック" charset="0"/>
                <a:cs typeface="+mn-cs"/>
              </a:rPr>
              <a:t>Already</a:t>
            </a:r>
            <a:r>
              <a:rPr lang="fr-FR" dirty="0">
                <a:ea typeface="ＭＳ Ｐゴシック" charset="0"/>
                <a:cs typeface="+mn-cs"/>
              </a:rPr>
              <a:t> </a:t>
            </a:r>
            <a:r>
              <a:rPr lang="fr-FR" dirty="0" err="1">
                <a:ea typeface="ＭＳ Ｐゴシック" charset="0"/>
                <a:cs typeface="+mn-cs"/>
              </a:rPr>
              <a:t>presented</a:t>
            </a:r>
            <a:r>
              <a:rPr lang="fr-FR" dirty="0">
                <a:ea typeface="ＭＳ Ｐゴシック" charset="0"/>
                <a:cs typeface="+mn-cs"/>
              </a:rPr>
              <a:t> at IAASS2021</a:t>
            </a:r>
          </a:p>
          <a:p>
            <a:pPr>
              <a:buFont typeface="Times New Roman" charset="0"/>
              <a:buNone/>
              <a:defRPr/>
            </a:pPr>
            <a:r>
              <a:rPr lang="fr-FR" dirty="0">
                <a:ea typeface="ＭＳ Ｐゴシック" charset="0"/>
                <a:cs typeface="+mn-cs"/>
              </a:rPr>
              <a:t>How the variation of </a:t>
            </a:r>
            <a:r>
              <a:rPr lang="fr-FR" dirty="0" err="1">
                <a:ea typeface="ＭＳ Ｐゴシック" charset="0"/>
                <a:cs typeface="+mn-cs"/>
              </a:rPr>
              <a:t>numerical</a:t>
            </a:r>
            <a:r>
              <a:rPr lang="fr-FR" dirty="0">
                <a:ea typeface="ＭＳ Ｐゴシック" charset="0"/>
                <a:cs typeface="+mn-cs"/>
              </a:rPr>
              <a:t> </a:t>
            </a:r>
            <a:r>
              <a:rPr lang="fr-FR" dirty="0" err="1">
                <a:ea typeface="ＭＳ Ｐゴシック" charset="0"/>
                <a:cs typeface="+mn-cs"/>
              </a:rPr>
              <a:t>parameters</a:t>
            </a:r>
            <a:r>
              <a:rPr lang="fr-FR" dirty="0">
                <a:ea typeface="ＭＳ Ｐゴシック" charset="0"/>
                <a:cs typeface="+mn-cs"/>
              </a:rPr>
              <a:t> influence the </a:t>
            </a:r>
            <a:r>
              <a:rPr lang="fr-FR" dirty="0" err="1">
                <a:ea typeface="ＭＳ Ｐゴシック" charset="0"/>
                <a:cs typeface="+mn-cs"/>
              </a:rPr>
              <a:t>results</a:t>
            </a:r>
            <a:r>
              <a:rPr lang="fr-FR" dirty="0">
                <a:ea typeface="ＭＳ Ｐゴシック" charset="0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38514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Uncertainties reduction </a:t>
            </a:r>
            <a:br>
              <a:rPr lang="en-US" dirty="0"/>
            </a:br>
            <a:r>
              <a:rPr lang="en-US" dirty="0"/>
              <a:t>How much a reduction in fragmentation altitude uncertainty shall be, so that it does not impact the value of the CA in a significant way ?</a:t>
            </a:r>
          </a:p>
          <a:p>
            <a:r>
              <a:rPr lang="en-US" dirty="0"/>
              <a:t>manual fragmentation : model with uniform of half amplitude 10km.</a:t>
            </a:r>
          </a:p>
          <a:p>
            <a:r>
              <a:rPr lang="en-US" dirty="0"/>
              <a:t>reduction : half amplitude 10km/ d. d&gt;=1</a:t>
            </a:r>
          </a:p>
          <a:p>
            <a:r>
              <a:rPr lang="en-US" dirty="0"/>
              <a:t>d=5 =&gt; 2km is arguably the answer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5562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Same question for the heat rate in </a:t>
            </a:r>
            <a:r>
              <a:rPr lang="en-US" dirty="0" err="1"/>
              <a:t>cont</a:t>
            </a:r>
            <a:r>
              <a:rPr lang="en-US" dirty="0"/>
              <a:t> regime</a:t>
            </a:r>
          </a:p>
          <a:p>
            <a:r>
              <a:rPr lang="en-US" dirty="0"/>
              <a:t>Modeled by Norm law and standard deviation : sigma </a:t>
            </a:r>
            <a:br>
              <a:rPr lang="en-US" dirty="0"/>
            </a:br>
            <a:endParaRPr lang="en-US" dirty="0"/>
          </a:p>
          <a:p>
            <a:r>
              <a:rPr lang="en-US" dirty="0"/>
              <a:t>simulate a decease in uncertainty: decreasing sigma, dividing by "d" &gt;= 1  </a:t>
            </a:r>
            <a:br>
              <a:rPr lang="en-US" dirty="0"/>
            </a:br>
            <a:endParaRPr lang="en-US" dirty="0"/>
          </a:p>
          <a:p>
            <a:r>
              <a:rPr lang="en-US" dirty="0"/>
              <a:t>left side : decrease of CA: std of the CA reach a plateau : no incentive to decrease the value further (d=2) without accounting for other reductions, cause no confidence in the results</a:t>
            </a:r>
            <a:br>
              <a:rPr lang="en-US" dirty="0"/>
            </a:br>
            <a:endParaRPr lang="en-US" dirty="0"/>
          </a:p>
          <a:p>
            <a:r>
              <a:rPr lang="en-US" dirty="0"/>
              <a:t>right side : eventually the low speed drag multiplier because the dominant sensitivity parameter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1999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same question for low speed drag coefficient.</a:t>
            </a:r>
          </a:p>
          <a:p>
            <a:r>
              <a:rPr lang="en-US" dirty="0"/>
              <a:t>when switching from d=1 to d=4 : reduce +/- 80% to +/-20%  =&gt; reaching the desired value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09190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lets have a look at the impact of the maximum acceptable energy threshold on the results</a:t>
            </a:r>
          </a:p>
          <a:p>
            <a:endParaRPr lang="en-US" dirty="0"/>
          </a:p>
          <a:p>
            <a:r>
              <a:rPr lang="en-US" dirty="0"/>
              <a:t>any objects that have a </a:t>
            </a:r>
            <a:r>
              <a:rPr lang="en-US" dirty="0" err="1"/>
              <a:t>Ek</a:t>
            </a:r>
            <a:r>
              <a:rPr lang="en-US" dirty="0"/>
              <a:t> higher that that threshold will be accounted for in the value of the CA. </a:t>
            </a:r>
            <a:br>
              <a:rPr lang="en-US" dirty="0"/>
            </a:br>
            <a:endParaRPr lang="en-US" dirty="0"/>
          </a:p>
          <a:p>
            <a:r>
              <a:rPr lang="en-US" dirty="0"/>
              <a:t>It is a choice.</a:t>
            </a:r>
          </a:p>
          <a:p>
            <a:endParaRPr lang="en-US" dirty="0"/>
          </a:p>
          <a:p>
            <a:r>
              <a:rPr lang="en-US" dirty="0"/>
              <a:t>Investigate value from min to 300J (energy of some bullet ) </a:t>
            </a:r>
            <a:br>
              <a:rPr lang="en-US" dirty="0"/>
            </a:br>
            <a:endParaRPr lang="en-US" dirty="0"/>
          </a:p>
          <a:p>
            <a:r>
              <a:rPr lang="en-US" dirty="0"/>
              <a:t>analysis for 3 S/C : </a:t>
            </a:r>
            <a:br>
              <a:rPr lang="en-US" dirty="0"/>
            </a:br>
            <a:endParaRPr lang="en-US" dirty="0"/>
          </a:p>
          <a:p>
            <a:r>
              <a:rPr lang="en-US" dirty="0"/>
              <a:t>left : min -&gt; 60J : decrease up to factor 2</a:t>
            </a:r>
          </a:p>
          <a:p>
            <a:r>
              <a:rPr lang="en-US" dirty="0"/>
              <a:t>right : also visible on the PDF distribution 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3125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the variation of that threshold, the heat rate multiplier in the continuum regime and the low speed drag multiplier vary significantly</a:t>
            </a:r>
          </a:p>
          <a:p>
            <a:endParaRPr lang="en-US" dirty="0"/>
          </a:p>
          <a:p>
            <a:r>
              <a:rPr lang="en-US" dirty="0"/>
              <a:t>It sounds like there is a competition between: “phenomena associated with the terminal kinetic energy” and “phenomena associated with thermal ablation”. </a:t>
            </a:r>
            <a:br>
              <a:rPr lang="en-US" dirty="0"/>
            </a:br>
            <a:endParaRPr lang="en-US" dirty="0"/>
          </a:p>
          <a:p>
            <a:r>
              <a:rPr lang="en-US" dirty="0"/>
              <a:t>With a higher threshold for the maximum acceptable energy : decreasing the uncertainties over the low-speed drag coefficient multiplier will decrease the global uncertainties over the CA.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br>
              <a:rPr lang="en-US" dirty="0"/>
            </a:br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9409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conclude:</a:t>
            </a:r>
          </a:p>
          <a:p>
            <a:r>
              <a:rPr lang="en-US" dirty="0"/>
              <a:t>we developed method to carry out UQ and sensitivity analysis for any </a:t>
            </a:r>
            <a:r>
              <a:rPr lang="en-US" dirty="0" err="1"/>
              <a:t>debrisk</a:t>
            </a:r>
            <a:r>
              <a:rPr lang="en-US" dirty="0"/>
              <a:t> simulation. And result can be made available within a day. </a:t>
            </a:r>
            <a:br>
              <a:rPr lang="en-US" dirty="0"/>
            </a:br>
            <a:endParaRPr lang="en-US" dirty="0"/>
          </a:p>
          <a:p>
            <a:r>
              <a:rPr lang="en-US" dirty="0"/>
              <a:t>we …</a:t>
            </a:r>
            <a:br>
              <a:rPr lang="en-US" dirty="0"/>
            </a:br>
            <a:endParaRPr lang="en-US" dirty="0"/>
          </a:p>
          <a:p>
            <a:r>
              <a:rPr lang="en-US" dirty="0"/>
              <a:t>we …</a:t>
            </a:r>
            <a:br>
              <a:rPr lang="en-US" dirty="0"/>
            </a:br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0314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Only</a:t>
            </a:r>
            <a:r>
              <a:rPr lang="fr-FR" dirty="0"/>
              <a:t> mention the </a:t>
            </a:r>
            <a:r>
              <a:rPr lang="fr-FR" dirty="0" err="1"/>
              <a:t>bold</a:t>
            </a:r>
            <a:r>
              <a:rPr lang="fr-FR" dirty="0"/>
              <a:t> </a:t>
            </a:r>
            <a:r>
              <a:rPr lang="fr-FR" dirty="0" err="1"/>
              <a:t>titles</a:t>
            </a:r>
            <a:r>
              <a:rPr lang="fr-FR" dirty="0"/>
              <a:t>:</a:t>
            </a:r>
          </a:p>
          <a:p>
            <a:r>
              <a:rPr lang="fr-FR" dirty="0"/>
              <a:t>2 </a:t>
            </a:r>
            <a:r>
              <a:rPr lang="fr-FR" dirty="0" err="1"/>
              <a:t>kinds</a:t>
            </a:r>
            <a:r>
              <a:rPr lang="fr-FR" dirty="0"/>
              <a:t> of </a:t>
            </a:r>
            <a:r>
              <a:rPr lang="fr-FR" dirty="0" err="1"/>
              <a:t>frag</a:t>
            </a:r>
            <a:r>
              <a:rPr lang="fr-FR" dirty="0"/>
              <a:t> </a:t>
            </a:r>
            <a:r>
              <a:rPr lang="fr-FR" dirty="0" err="1"/>
              <a:t>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4410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With</a:t>
            </a:r>
            <a:r>
              <a:rPr lang="fr-FR" dirty="0"/>
              <a:t> the french </a:t>
            </a:r>
            <a:r>
              <a:rPr lang="fr-FR" dirty="0" err="1"/>
              <a:t>space</a:t>
            </a:r>
            <a:r>
              <a:rPr lang="fr-FR" dirty="0"/>
              <a:t> operating </a:t>
            </a:r>
            <a:r>
              <a:rPr lang="fr-FR" dirty="0" err="1"/>
              <a:t>act</a:t>
            </a:r>
            <a:r>
              <a:rPr lang="fr-FR" dirty="0"/>
              <a:t> </a:t>
            </a:r>
            <a:r>
              <a:rPr lang="fr-FR" dirty="0" err="1"/>
              <a:t>decided</a:t>
            </a:r>
            <a:r>
              <a:rPr lang="fr-FR" dirty="0"/>
              <a:t> in 2008, for </a:t>
            </a:r>
            <a:r>
              <a:rPr lang="fr-FR" dirty="0" err="1"/>
              <a:t>every</a:t>
            </a:r>
            <a:r>
              <a:rPr lang="fr-FR" dirty="0"/>
              <a:t> mission </a:t>
            </a:r>
            <a:r>
              <a:rPr lang="fr-FR" dirty="0" err="1"/>
              <a:t>launched</a:t>
            </a:r>
            <a:r>
              <a:rPr lang="fr-FR" dirty="0"/>
              <a:t> or </a:t>
            </a:r>
            <a:r>
              <a:rPr lang="fr-FR" dirty="0" err="1"/>
              <a:t>operated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french </a:t>
            </a:r>
            <a:r>
              <a:rPr lang="fr-FR" dirty="0" err="1"/>
              <a:t>territory</a:t>
            </a:r>
            <a:r>
              <a:rPr lang="fr-FR" dirty="0"/>
              <a:t>, </a:t>
            </a:r>
            <a:r>
              <a:rPr lang="en-US" dirty="0"/>
              <a:t>The maximum allowable probability to have at least one victim shall be to 1e-4 at maximum for any reentry</a:t>
            </a:r>
          </a:p>
          <a:p>
            <a:endParaRPr lang="fr-FR" dirty="0"/>
          </a:p>
          <a:p>
            <a:r>
              <a:rPr lang="fr-FR" dirty="0"/>
              <a:t>CNES in charge of the right application of the </a:t>
            </a:r>
            <a:r>
              <a:rPr lang="fr-FR" dirty="0" err="1"/>
              <a:t>laws</a:t>
            </a:r>
            <a:r>
              <a:rPr lang="fr-FR" dirty="0"/>
              <a:t>: </a:t>
            </a:r>
            <a:r>
              <a:rPr lang="fr-FR" dirty="0" err="1"/>
              <a:t>thanks</a:t>
            </a:r>
            <a:r>
              <a:rPr lang="fr-FR" dirty="0"/>
              <a:t> to DEBRISK </a:t>
            </a:r>
            <a:r>
              <a:rPr lang="fr-FR" dirty="0" err="1"/>
              <a:t>tool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192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746" lvl="1" indent="-285750">
              <a:buFont typeface="Wingdings" panose="05000000000000000000" pitchFamily="2" charset="2"/>
              <a:buChar char="Ø"/>
            </a:pPr>
            <a:r>
              <a:rPr lang="en-US" sz="1050" dirty="0"/>
              <a:t>French certification tool</a:t>
            </a:r>
          </a:p>
          <a:p>
            <a:pPr marL="685746" lvl="1" indent="-285750">
              <a:buFont typeface="Wingdings" panose="05000000000000000000" pitchFamily="2" charset="2"/>
              <a:buChar char="Ø"/>
            </a:pPr>
            <a:r>
              <a:rPr lang="en-US" sz="1050" dirty="0"/>
              <a:t>Provided to the aerospace companies and operators</a:t>
            </a:r>
          </a:p>
          <a:p>
            <a:pPr marL="685746" lvl="1" indent="-285750">
              <a:buFont typeface="Wingdings" panose="05000000000000000000" pitchFamily="2" charset="2"/>
              <a:buChar char="Ø"/>
            </a:pPr>
            <a:r>
              <a:rPr lang="en-US" sz="1050" dirty="0"/>
              <a:t>Designed to perform survivability analysis of fragments of space vehicles during their atmospheric reentry</a:t>
            </a:r>
          </a:p>
          <a:p>
            <a:pPr marL="685746" lvl="1" indent="-285750">
              <a:buFont typeface="Wingdings" panose="05000000000000000000" pitchFamily="2" charset="2"/>
              <a:buChar char="Ø"/>
            </a:pPr>
            <a:r>
              <a:rPr lang="en-US" sz="1050" dirty="0"/>
              <a:t>Based on an object-oriented approach :</a:t>
            </a:r>
          </a:p>
          <a:p>
            <a:pPr marL="1084333" lvl="2" indent="-285750">
              <a:buFont typeface="Wingdings" panose="05000000000000000000" pitchFamily="2" charset="2"/>
              <a:buChar char="Ø"/>
            </a:pPr>
            <a:r>
              <a:rPr lang="en-US" sz="1050" dirty="0"/>
              <a:t>Bottom left sat is modelled: GS -&gt; plate. Main body : box. simple shape embedded for the rest and so on..</a:t>
            </a:r>
          </a:p>
          <a:p>
            <a:pPr marL="685746" lvl="1" indent="-285750">
              <a:buFont typeface="Wingdings" panose="05000000000000000000" pitchFamily="2" charset="2"/>
              <a:buChar char="Ø"/>
            </a:pPr>
            <a:r>
              <a:rPr lang="en-US" sz="1050" dirty="0"/>
              <a:t>Since 2015, CNES is working on reducing uncertainties in the physical models</a:t>
            </a:r>
          </a:p>
          <a:p>
            <a:pPr marL="685746" lvl="1" indent="-285750">
              <a:buFont typeface="Wingdings" panose="05000000000000000000" pitchFamily="2" charset="2"/>
              <a:buChar char="Ø"/>
            </a:pPr>
            <a:r>
              <a:rPr lang="en-US" sz="1050" dirty="0"/>
              <a:t>Because of </a:t>
            </a:r>
            <a:r>
              <a:rPr lang="en-GB" sz="1050" dirty="0">
                <a:effectLst/>
                <a:latin typeface="+mj-lt"/>
                <a:ea typeface="Times New Roman" panose="02020603050405020304" pitchFamily="18" charset="0"/>
              </a:rPr>
              <a:t>Non-linearity of the models + uncertainties =&gt; It is legitimate to ask if a deterministic approach adequate ? </a:t>
            </a:r>
            <a:r>
              <a:rPr lang="en-GB" sz="1050" b="1" dirty="0">
                <a:effectLst/>
                <a:latin typeface="+mj-lt"/>
                <a:ea typeface="Times New Roman" panose="02020603050405020304" pitchFamily="18" charset="0"/>
              </a:rPr>
              <a:t>Uncertainty quantification / sensitivity analysis needed !</a:t>
            </a:r>
            <a:endParaRPr lang="en-US" sz="105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0892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/>
              <a:t>30+ uncertainties modelled,  see paper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/>
              <a:t>Defined through analytical distributions: Uniform (U), Normal (N), </a:t>
            </a:r>
            <a:r>
              <a:rPr lang="en-US" dirty="0" err="1"/>
              <a:t>etc</a:t>
            </a:r>
            <a:endParaRPr lang="en-US" dirty="0"/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/>
              <a:t>Describe Monte Carlo Sampling:</a:t>
            </a:r>
          </a:p>
          <a:p>
            <a:pPr marL="684337" lvl="1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/>
              <a:t>In order to obtain results</a:t>
            </a:r>
          </a:p>
          <a:p>
            <a:pPr marL="684337" lvl="1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/>
              <a:t>Selected parameter at random among for every single parameter</a:t>
            </a:r>
          </a:p>
          <a:p>
            <a:pPr marL="684337" lvl="1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 err="1"/>
              <a:t>Debrisk</a:t>
            </a:r>
            <a:r>
              <a:rPr lang="en-US" dirty="0"/>
              <a:t> is run</a:t>
            </a:r>
          </a:p>
          <a:p>
            <a:pPr marL="684337" lvl="1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/>
              <a:t>Repeat 10000 times</a:t>
            </a:r>
          </a:p>
          <a:p>
            <a:pPr marL="684337" lvl="1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/>
              <a:t>Results : UQ and sensitivity analysis</a:t>
            </a:r>
          </a:p>
          <a:p>
            <a:pPr marL="285750" lvl="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/>
              <a:t>Parameter useful to understand the rest of the presentation</a:t>
            </a:r>
          </a:p>
          <a:p>
            <a:pPr marL="285750" lvl="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0749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reason why we use the MC approach</a:t>
            </a:r>
            <a:br>
              <a:rPr lang="en-US" dirty="0"/>
            </a:b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Large number of param</a:t>
            </a:r>
          </a:p>
          <a:p>
            <a:pPr marL="171450" indent="-171450">
              <a:buFontTx/>
              <a:buChar char="-"/>
            </a:pPr>
            <a:r>
              <a:rPr lang="en-US" dirty="0"/>
              <a:t>Fast simulation and easy to //</a:t>
            </a:r>
          </a:p>
          <a:p>
            <a:pPr marL="171450" indent="-171450">
              <a:buFontTx/>
              <a:buChar char="-"/>
            </a:pPr>
            <a:r>
              <a:rPr lang="en-US" dirty="0"/>
              <a:t>=&gt; we wanted to have a simple method at the expense of large number of simulation</a:t>
            </a:r>
          </a:p>
          <a:p>
            <a:endParaRPr lang="en-US" dirty="0"/>
          </a:p>
          <a:p>
            <a:r>
              <a:rPr lang="en-US" dirty="0"/>
              <a:t>=&gt; DUQ python </a:t>
            </a:r>
            <a:r>
              <a:rPr lang="en-US" dirty="0" err="1"/>
              <a:t>api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146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looking</a:t>
            </a:r>
            <a:r>
              <a:rPr lang="fr-FR" dirty="0"/>
              <a:t> at the </a:t>
            </a:r>
            <a:r>
              <a:rPr lang="fr-FR" dirty="0" err="1"/>
              <a:t>results</a:t>
            </a:r>
            <a:r>
              <a:rPr lang="fr-FR" dirty="0"/>
              <a:t> in </a:t>
            </a:r>
            <a:r>
              <a:rPr lang="fr-FR" dirty="0" err="1"/>
              <a:t>term</a:t>
            </a:r>
            <a:r>
              <a:rPr lang="fr-FR" dirty="0"/>
              <a:t> of CA </a:t>
            </a:r>
          </a:p>
          <a:p>
            <a:endParaRPr lang="fr-FR" dirty="0"/>
          </a:p>
          <a:p>
            <a:r>
              <a:rPr lang="en-US" dirty="0"/>
              <a:t>Hight index value </a:t>
            </a:r>
            <a:r>
              <a:rPr lang="en-US" dirty="0">
                <a:sym typeface="Wingdings" panose="05000000000000000000" pitchFamily="2" charset="2"/>
              </a:rPr>
              <a:t> large impact of the how the value of he CA is changing.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3376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3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kinds</a:t>
            </a:r>
            <a:r>
              <a:rPr lang="fr-FR" dirty="0"/>
              <a:t> of </a:t>
            </a:r>
            <a:r>
              <a:rPr lang="fr-FR" dirty="0" err="1"/>
              <a:t>sat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kind</a:t>
            </a:r>
            <a:r>
              <a:rPr lang="fr-FR" dirty="0"/>
              <a:t> of ….</a:t>
            </a:r>
          </a:p>
          <a:p>
            <a:endParaRPr lang="fr-FR" dirty="0"/>
          </a:p>
          <a:p>
            <a:r>
              <a:rPr lang="fr-FR" dirty="0" err="1"/>
              <a:t>Automated</a:t>
            </a:r>
            <a:r>
              <a:rPr lang="fr-FR" dirty="0"/>
              <a:t> : the break up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triggered</a:t>
            </a:r>
            <a:r>
              <a:rPr lang="fr-FR" dirty="0"/>
              <a:t> by the panel </a:t>
            </a:r>
            <a:r>
              <a:rPr lang="fr-FR" dirty="0" err="1"/>
              <a:t>reaching</a:t>
            </a:r>
            <a:r>
              <a:rPr lang="fr-FR" dirty="0"/>
              <a:t> the </a:t>
            </a:r>
            <a:r>
              <a:rPr lang="fr-FR" dirty="0" err="1"/>
              <a:t>degradation</a:t>
            </a:r>
            <a:r>
              <a:rPr lang="fr-FR" dirty="0"/>
              <a:t> </a:t>
            </a:r>
            <a:r>
              <a:rPr lang="fr-FR" dirty="0" err="1"/>
              <a:t>temperature</a:t>
            </a:r>
            <a:r>
              <a:rPr lang="fr-FR" dirty="0"/>
              <a:t> of the glue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fixing </a:t>
            </a:r>
            <a:r>
              <a:rPr lang="fr-FR" dirty="0" err="1"/>
              <a:t>them</a:t>
            </a:r>
            <a:r>
              <a:rPr lang="fr-FR" dirty="0"/>
              <a:t> to the satellite</a:t>
            </a:r>
          </a:p>
          <a:p>
            <a:r>
              <a:rPr lang="fr-FR" dirty="0"/>
              <a:t>Manuel : fix fragmentation altitude</a:t>
            </a:r>
          </a:p>
          <a:p>
            <a:endParaRPr lang="fr-FR" dirty="0"/>
          </a:p>
          <a:p>
            <a:r>
              <a:rPr lang="en-US" dirty="0"/>
              <a:t>2 fragmentation models because we have (at least) 2 different kind of satellite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4464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Manual : input </a:t>
            </a:r>
            <a:br>
              <a:rPr lang="en-US" dirty="0"/>
            </a:br>
            <a:r>
              <a:rPr lang="en-US" dirty="0"/>
              <a:t>Auto : output</a:t>
            </a:r>
          </a:p>
          <a:p>
            <a:endParaRPr lang="en-US" dirty="0"/>
          </a:p>
          <a:p>
            <a:r>
              <a:rPr lang="en-US" dirty="0"/>
              <a:t>20km : </a:t>
            </a:r>
            <a:r>
              <a:rPr lang="en-US" dirty="0" err="1"/>
              <a:t>realease</a:t>
            </a:r>
            <a:r>
              <a:rPr lang="en-US" dirty="0"/>
              <a:t> earlier : CA smaller, up to 2 times =&gt; </a:t>
            </a:r>
          </a:p>
          <a:p>
            <a:r>
              <a:rPr lang="en-US" dirty="0"/>
              <a:t>IT DOES MATTER to select the right frag model depending on the type of SAT</a:t>
            </a:r>
          </a:p>
          <a:p>
            <a:endParaRPr lang="en-US" dirty="0"/>
          </a:p>
          <a:p>
            <a:r>
              <a:rPr lang="en-US" dirty="0"/>
              <a:t>sensitivity analysis: fig on right: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abs value: how much the parameter impact the value of the CA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sign : in which direction it impact the value of the CA</a:t>
            </a:r>
          </a:p>
          <a:p>
            <a:endParaRPr lang="en-US" dirty="0"/>
          </a:p>
          <a:p>
            <a:r>
              <a:rPr lang="en-US" dirty="0"/>
              <a:t>ranking about the same except :</a:t>
            </a:r>
          </a:p>
          <a:p>
            <a:r>
              <a:rPr lang="en-US" dirty="0"/>
              <a:t>frag altitude </a:t>
            </a:r>
            <a:br>
              <a:rPr lang="en-US" dirty="0"/>
            </a:br>
            <a:r>
              <a:rPr lang="en-US" dirty="0"/>
              <a:t>wall temperature</a:t>
            </a:r>
          </a:p>
          <a:p>
            <a:r>
              <a:rPr lang="en-US" dirty="0" err="1"/>
              <a:t>mutiplicative</a:t>
            </a:r>
            <a:r>
              <a:rPr lang="en-US" dirty="0"/>
              <a:t> drag in the </a:t>
            </a:r>
            <a:r>
              <a:rPr lang="en-US" dirty="0" err="1"/>
              <a:t>cont</a:t>
            </a:r>
            <a:r>
              <a:rPr lang="en-US" dirty="0"/>
              <a:t> regime</a:t>
            </a:r>
          </a:p>
          <a:p>
            <a:br>
              <a:rPr lang="en-US" dirty="0"/>
            </a:br>
            <a:r>
              <a:rPr lang="en-US" dirty="0"/>
              <a:t>same order for </a:t>
            </a:r>
            <a:br>
              <a:rPr lang="en-US" dirty="0"/>
            </a:br>
            <a:r>
              <a:rPr lang="en-US" dirty="0" err="1"/>
              <a:t>qcw</a:t>
            </a:r>
            <a:br>
              <a:rPr lang="en-US" dirty="0"/>
            </a:br>
            <a:r>
              <a:rPr lang="en-US" dirty="0"/>
              <a:t>frag altitude</a:t>
            </a:r>
          </a:p>
          <a:p>
            <a:r>
              <a:rPr lang="en-US" dirty="0"/>
              <a:t>low speed drag </a:t>
            </a:r>
            <a:r>
              <a:rPr lang="en-US" dirty="0" err="1"/>
              <a:t>coeff</a:t>
            </a:r>
            <a:r>
              <a:rPr lang="en-US" dirty="0"/>
              <a:t> multiplier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1191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NES - couv institutionnel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508089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NES - couv institutionnel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629422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45440" y="492602"/>
            <a:ext cx="7620000" cy="400110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fr-FR" dirty="0"/>
              <a:t>Titre du sommaire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45281" y="1520825"/>
            <a:ext cx="5030470" cy="36274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Sous-titre 2"/>
          <p:cNvSpPr>
            <a:spLocks noGrp="1"/>
          </p:cNvSpPr>
          <p:nvPr>
            <p:ph type="subTitle" idx="13" hasCustomPrompt="1"/>
          </p:nvPr>
        </p:nvSpPr>
        <p:spPr>
          <a:xfrm>
            <a:off x="345440" y="249460"/>
            <a:ext cx="7620000" cy="263277"/>
          </a:xfrm>
        </p:spPr>
        <p:txBody>
          <a:bodyPr>
            <a:spAutoFit/>
          </a:bodyPr>
          <a:lstStyle>
            <a:lvl1pPr marL="0" indent="0" algn="l">
              <a:buNone/>
              <a:defRPr sz="11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12" name="Espace réservé du contenu 2"/>
          <p:cNvSpPr>
            <a:spLocks noGrp="1"/>
          </p:cNvSpPr>
          <p:nvPr>
            <p:ph idx="14" hasCustomPrompt="1"/>
          </p:nvPr>
        </p:nvSpPr>
        <p:spPr>
          <a:xfrm>
            <a:off x="9334501" y="1520825"/>
            <a:ext cx="539749" cy="36274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N°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4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9190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145280" y="492602"/>
            <a:ext cx="3820160" cy="40011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 du sommaire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45281" y="1520825"/>
            <a:ext cx="5030470" cy="36274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Sous-titre 2"/>
          <p:cNvSpPr>
            <a:spLocks noGrp="1"/>
          </p:cNvSpPr>
          <p:nvPr>
            <p:ph type="subTitle" idx="13" hasCustomPrompt="1"/>
          </p:nvPr>
        </p:nvSpPr>
        <p:spPr>
          <a:xfrm>
            <a:off x="4145280" y="249460"/>
            <a:ext cx="3820160" cy="263277"/>
          </a:xfrm>
        </p:spPr>
        <p:txBody>
          <a:bodyPr wrap="square">
            <a:spAutoFit/>
          </a:bodyPr>
          <a:lstStyle>
            <a:lvl1pPr marL="0" indent="0" algn="l">
              <a:buNone/>
              <a:defRPr sz="11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12" name="Espace réservé du contenu 2"/>
          <p:cNvSpPr>
            <a:spLocks noGrp="1"/>
          </p:cNvSpPr>
          <p:nvPr>
            <p:ph idx="14" hasCustomPrompt="1"/>
          </p:nvPr>
        </p:nvSpPr>
        <p:spPr>
          <a:xfrm>
            <a:off x="9334501" y="1520825"/>
            <a:ext cx="539749" cy="36274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N°</a:t>
            </a:r>
          </a:p>
        </p:txBody>
      </p:sp>
      <p:sp>
        <p:nvSpPr>
          <p:cNvPr id="7" name="Espace réservé pour une image  2"/>
          <p:cNvSpPr>
            <a:spLocks noGrp="1"/>
          </p:cNvSpPr>
          <p:nvPr>
            <p:ph type="pic" idx="15"/>
          </p:nvPr>
        </p:nvSpPr>
        <p:spPr>
          <a:xfrm>
            <a:off x="0" y="0"/>
            <a:ext cx="3603626" cy="5715000"/>
          </a:xfrm>
        </p:spPr>
        <p:txBody>
          <a:bodyPr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4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Bleu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14660" y="592406"/>
            <a:ext cx="5178736" cy="4001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114660" y="304426"/>
            <a:ext cx="5178736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00" b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6"/>
          </p:nvPr>
        </p:nvSpPr>
        <p:spPr>
          <a:xfrm>
            <a:off x="3114661" y="1201480"/>
            <a:ext cx="6768203" cy="39753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090214" y="537924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80975" y="5215010"/>
            <a:ext cx="34290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DIrection du Numérique, de l'exploitation et des Opérations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0791" y="528608"/>
            <a:ext cx="8749709" cy="400110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30791" y="251261"/>
            <a:ext cx="7962604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00" b="0" kern="12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5"/>
          </p:nvPr>
        </p:nvSpPr>
        <p:spPr>
          <a:xfrm>
            <a:off x="331611" y="1206500"/>
            <a:ext cx="9209267" cy="3971556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4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80975" y="5215010"/>
            <a:ext cx="34290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DIrection du Numérique, de l'exploitation et des Opérations</a:t>
            </a:r>
          </a:p>
        </p:txBody>
      </p:sp>
    </p:spTree>
    <p:extLst>
      <p:ext uri="{BB962C8B-B14F-4D97-AF65-F5344CB8AC3E}">
        <p14:creationId xmlns:p14="http://schemas.microsoft.com/office/powerpoint/2010/main" val="1729164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78249" y="528608"/>
            <a:ext cx="5302251" cy="400110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78249" y="1206066"/>
            <a:ext cx="5762629" cy="39707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1" y="0"/>
            <a:ext cx="3535122" cy="5715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667" i="1">
                <a:solidFill>
                  <a:srgbClr val="002060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778249" y="251261"/>
            <a:ext cx="4515147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00" b="0" kern="12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4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80975" y="5215010"/>
            <a:ext cx="34290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DIrection du Numérique, de l'exploitation et des Opérations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nn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8977" y="528608"/>
            <a:ext cx="8761523" cy="400110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18977" y="251261"/>
            <a:ext cx="7974419" cy="265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fr-FR" sz="1100" b="0" kern="12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5" hasCustomPrompt="1"/>
          </p:nvPr>
        </p:nvSpPr>
        <p:spPr>
          <a:xfrm>
            <a:off x="318978" y="1206066"/>
            <a:ext cx="4586273" cy="397077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  <a:lvl2pPr marL="399996" indent="-253997">
              <a:buFont typeface="Wingdings" panose="05000000000000000000" pitchFamily="2" charset="2"/>
              <a:buChar char="v"/>
              <a:defRPr/>
            </a:lvl2pPr>
            <a:lvl3pPr marL="679993" indent="-253997">
              <a:buFont typeface="Wingdings" panose="05000000000000000000" pitchFamily="2" charset="2"/>
              <a:buChar char="Ø"/>
              <a:defRPr/>
            </a:lvl3pPr>
          </a:lstStyle>
          <a:p>
            <a:pPr lvl="0"/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5296590" y="1206066"/>
            <a:ext cx="4586273" cy="397077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4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80975" y="5215010"/>
            <a:ext cx="34290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DIrection du Numérique, de l'exploitation et des Opérations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Ble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8977" y="549874"/>
            <a:ext cx="7974419" cy="4001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18977" y="261894"/>
            <a:ext cx="7974419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00" b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6"/>
          </p:nvPr>
        </p:nvSpPr>
        <p:spPr>
          <a:xfrm>
            <a:off x="318978" y="1180214"/>
            <a:ext cx="9563887" cy="39966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206754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Espace réservé du pied de page 2"/>
          <p:cNvSpPr txBox="1">
            <a:spLocks/>
          </p:cNvSpPr>
          <p:nvPr userDrawn="1"/>
        </p:nvSpPr>
        <p:spPr>
          <a:xfrm>
            <a:off x="80975" y="5215010"/>
            <a:ext cx="34290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79717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98587" algn="l" defTabSz="797174" rtl="0" eaLnBrk="1" latinLnBrk="0" hangingPunct="1">
              <a:defRPr sz="15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7174" algn="l" defTabSz="797174" rtl="0" eaLnBrk="1" latinLnBrk="0" hangingPunct="1">
              <a:defRPr sz="15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5761" algn="l" defTabSz="797174" rtl="0" eaLnBrk="1" latinLnBrk="0" hangingPunct="1">
              <a:defRPr sz="15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4348" algn="l" defTabSz="797174" rtl="0" eaLnBrk="1" latinLnBrk="0" hangingPunct="1">
              <a:defRPr sz="15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92935" algn="l" defTabSz="797174" rtl="0" eaLnBrk="1" latinLnBrk="0" hangingPunct="1">
              <a:defRPr sz="15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1522" algn="l" defTabSz="797174" rtl="0" eaLnBrk="1" latinLnBrk="0" hangingPunct="1">
              <a:defRPr sz="15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0109" algn="l" defTabSz="797174" rtl="0" eaLnBrk="1" latinLnBrk="0" hangingPunct="1">
              <a:defRPr sz="15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88696" algn="l" defTabSz="797174" rtl="0" eaLnBrk="1" latinLnBrk="0" hangingPunct="1">
              <a:defRPr sz="15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DIrection du Numérique, de l'exploitation et des Opérations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rciem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318978" y="781236"/>
            <a:ext cx="9563887" cy="4395603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bg1"/>
                </a:solidFill>
              </a:defRPr>
            </a:lvl1pPr>
            <a:lvl2pPr marL="145999" indent="0">
              <a:buNone/>
              <a:defRPr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REMERCIEMENTS</a:t>
            </a:r>
          </a:p>
          <a:p>
            <a:pPr lvl="1"/>
            <a:r>
              <a:rPr lang="fr-FR" dirty="0"/>
              <a:t>Cliquez pour modifier les styles du texte du masque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208306" y="5329202"/>
            <a:ext cx="39878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67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3887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emerciements - Co Bran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318978" y="781236"/>
            <a:ext cx="9563887" cy="2423604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bg1"/>
                </a:solidFill>
              </a:defRPr>
            </a:lvl1pPr>
            <a:lvl2pPr marL="145999" indent="0">
              <a:buNone/>
              <a:defRPr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REMERCIEMENTS</a:t>
            </a:r>
          </a:p>
          <a:p>
            <a:pPr lvl="1"/>
            <a:r>
              <a:rPr lang="fr-FR" dirty="0"/>
              <a:t>Cliquez pour modifier les styles du texte du masque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3808520"/>
            <a:ext cx="10160000" cy="656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43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206754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2823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NES - couv proj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62000" y="1775355"/>
            <a:ext cx="8636000" cy="12250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238500"/>
            <a:ext cx="7112000" cy="1460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08000" y="5296959"/>
            <a:ext cx="2370667" cy="304271"/>
          </a:xfrm>
          <a:prstGeom prst="rect">
            <a:avLst/>
          </a:prstGeom>
        </p:spPr>
        <p:txBody>
          <a:bodyPr/>
          <a:lstStyle/>
          <a:p>
            <a:fld id="{7E9B9A45-0443-4FA4-9FB0-FCB99347D230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71334" y="5296959"/>
            <a:ext cx="3217333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69884" y="5296959"/>
            <a:ext cx="2370667" cy="304271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E992C7C3-F3DA-490E-9426-A6221498E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036580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8000" y="228865"/>
            <a:ext cx="9144000" cy="952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8000" y="1333500"/>
            <a:ext cx="9144000" cy="3771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08000" y="5296959"/>
            <a:ext cx="2370667" cy="304271"/>
          </a:xfrm>
          <a:prstGeom prst="rect">
            <a:avLst/>
          </a:prstGeom>
        </p:spPr>
        <p:txBody>
          <a:bodyPr/>
          <a:lstStyle/>
          <a:p>
            <a:fld id="{7E9B9A45-0443-4FA4-9FB0-FCB99347D230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71334" y="5296959"/>
            <a:ext cx="3217333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69884" y="5296959"/>
            <a:ext cx="2370667" cy="304271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E992C7C3-F3DA-490E-9426-A6221498E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30740"/>
      </p:ext>
    </p:extLst>
  </p:cSld>
  <p:clrMapOvr>
    <a:masterClrMapping/>
  </p:clrMapOvr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08000" y="5296959"/>
            <a:ext cx="2370667" cy="304271"/>
          </a:xfrm>
          <a:prstGeom prst="rect">
            <a:avLst/>
          </a:prstGeom>
        </p:spPr>
        <p:txBody>
          <a:bodyPr/>
          <a:lstStyle/>
          <a:p>
            <a:fld id="{7E9B9A45-0443-4FA4-9FB0-FCB99347D230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75534" y="5296959"/>
            <a:ext cx="4008933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69884" y="5296959"/>
            <a:ext cx="2370667" cy="304271"/>
          </a:xfrm>
          <a:prstGeom prst="rect">
            <a:avLst/>
          </a:prstGeom>
        </p:spPr>
        <p:txBody>
          <a:bodyPr/>
          <a:lstStyle/>
          <a:p>
            <a:fld id="{E992C7C3-F3DA-490E-9426-A6221498E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56916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0791" y="528608"/>
            <a:ext cx="8749709" cy="40011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30791" y="251261"/>
            <a:ext cx="7962604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825" b="0" kern="12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380981" indent="0" algn="ctr">
              <a:buNone/>
              <a:defRPr sz="1667"/>
            </a:lvl2pPr>
            <a:lvl3pPr marL="761962" indent="0" algn="ctr">
              <a:buNone/>
              <a:defRPr sz="1500"/>
            </a:lvl3pPr>
            <a:lvl4pPr marL="1142943" indent="0" algn="ctr">
              <a:buNone/>
              <a:defRPr sz="1333"/>
            </a:lvl4pPr>
            <a:lvl5pPr marL="1523924" indent="0" algn="ctr">
              <a:buNone/>
              <a:defRPr sz="1333"/>
            </a:lvl5pPr>
            <a:lvl6pPr marL="1904905" indent="0" algn="ctr">
              <a:buNone/>
              <a:defRPr sz="1333"/>
            </a:lvl6pPr>
            <a:lvl7pPr marL="2285886" indent="0" algn="ctr">
              <a:buNone/>
              <a:defRPr sz="1333"/>
            </a:lvl7pPr>
            <a:lvl8pPr marL="2666867" indent="0" algn="ctr">
              <a:buNone/>
              <a:defRPr sz="1333"/>
            </a:lvl8pPr>
            <a:lvl9pPr marL="3047847" indent="0" algn="ctr">
              <a:buNone/>
              <a:defRPr sz="1333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5"/>
          </p:nvPr>
        </p:nvSpPr>
        <p:spPr>
          <a:xfrm>
            <a:off x="331612" y="1206500"/>
            <a:ext cx="9209267" cy="39715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5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5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992C7C3-F3DA-490E-9426-A6221498E0B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80976" y="5215010"/>
            <a:ext cx="34290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12715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B3527D-83FE-43CC-8576-B3EE2366B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B9A45-0443-4FA4-9FB0-FCB99347D230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003F6A-3E73-4701-8E1B-914F37EF1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0C24F-8792-47D6-9112-9A20AE1CA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2C7C3-F3DA-490E-9426-A6221498E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694568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NES - couv institutionnel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054834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NES - couv co-bran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NES - couv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1"/>
            <a:ext cx="10160000" cy="2018211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NES - couv photo proj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1"/>
            <a:ext cx="10160000" cy="2018211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NES - couv photo co-bran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1"/>
            <a:ext cx="10160000" cy="2018211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NES - couv photo vert.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849090" y="1949485"/>
            <a:ext cx="5310910" cy="369332"/>
          </a:xfrm>
        </p:spPr>
        <p:txBody>
          <a:bodyPr wrap="square"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0" y="2291121"/>
            <a:ext cx="5310910" cy="70788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4849090" y="2660453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NES - couv photo vert. proj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849090" y="1940514"/>
            <a:ext cx="5310910" cy="369332"/>
          </a:xfrm>
        </p:spPr>
        <p:txBody>
          <a:bodyPr wrap="square"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0" y="2282150"/>
            <a:ext cx="5310910" cy="70788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4849090" y="2651482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NES - couv photo vert. co-bran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849090" y="1940514"/>
            <a:ext cx="5310910" cy="369332"/>
          </a:xfrm>
        </p:spPr>
        <p:txBody>
          <a:bodyPr wrap="square"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0" y="2282150"/>
            <a:ext cx="5310910" cy="70788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4849090" y="2651482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8500" y="304800"/>
            <a:ext cx="87630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 1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8500" y="1520825"/>
            <a:ext cx="87630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58204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63" r:id="rId2"/>
    <p:sldLayoutId id="2147483764" r:id="rId3"/>
    <p:sldLayoutId id="2147483769" r:id="rId4"/>
    <p:sldLayoutId id="2147483766" r:id="rId5"/>
    <p:sldLayoutId id="2147483768" r:id="rId6"/>
    <p:sldLayoutId id="2147483770" r:id="rId7"/>
    <p:sldLayoutId id="2147483771" r:id="rId8"/>
    <p:sldLayoutId id="2147483772" r:id="rId9"/>
    <p:sldLayoutId id="2147483817" r:id="rId10"/>
  </p:sldLayoutIdLst>
  <p:hf hdr="0" dt="0"/>
  <p:txStyles>
    <p:titleStyle>
      <a:lvl1pPr algn="ctr" defTabSz="1015990" rtl="0" eaLnBrk="1" latinLnBrk="0" hangingPunct="1">
        <a:lnSpc>
          <a:spcPct val="90000"/>
        </a:lnSpc>
        <a:spcBef>
          <a:spcPct val="0"/>
        </a:spcBef>
        <a:buNone/>
        <a:defRPr lang="fr-FR" sz="1800" b="1" i="0" kern="1200" dirty="0">
          <a:solidFill>
            <a:schemeClr val="bg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ctr" defTabSz="1015990" rtl="0" eaLnBrk="1" latinLnBrk="0" hangingPunct="1">
        <a:lnSpc>
          <a:spcPct val="100000"/>
        </a:lnSpc>
        <a:spcBef>
          <a:spcPts val="1111"/>
        </a:spcBef>
        <a:buFont typeface="Arial"/>
        <a:buNone/>
        <a:defRPr sz="1800" b="1" i="0" kern="1200">
          <a:solidFill>
            <a:schemeClr val="bg1"/>
          </a:solidFill>
          <a:latin typeface="Arial Black" charset="0"/>
          <a:ea typeface="Arial Black" charset="0"/>
          <a:cs typeface="Arial Black" charset="0"/>
        </a:defRPr>
      </a:lvl1pPr>
      <a:lvl2pPr marL="0" indent="0" algn="ctr" defTabSz="761992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lang="fr-FR" sz="1800" b="1" i="0" kern="1200" dirty="0" smtClean="0">
          <a:solidFill>
            <a:srgbClr val="00B0F0"/>
          </a:solidFill>
          <a:latin typeface="Arial" charset="0"/>
          <a:ea typeface="Arial" charset="0"/>
          <a:cs typeface="Arial" charset="0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222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5440" y="507991"/>
            <a:ext cx="9116060" cy="3693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fr-FR" dirty="0"/>
              <a:t>Sommaire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145280" y="1520825"/>
            <a:ext cx="531622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4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80975" y="5215010"/>
            <a:ext cx="34290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DIrection du Numérique, de l'exploitation et des Opérations</a:t>
            </a:r>
          </a:p>
        </p:txBody>
      </p:sp>
    </p:spTree>
    <p:extLst>
      <p:ext uri="{BB962C8B-B14F-4D97-AF65-F5344CB8AC3E}">
        <p14:creationId xmlns:p14="http://schemas.microsoft.com/office/powerpoint/2010/main" val="1637208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85" r:id="rId2"/>
  </p:sldLayoutIdLst>
  <p:hf hdr="0" dt="0"/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2000" b="1" i="0" kern="1200">
          <a:solidFill>
            <a:srgbClr val="002060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Font typeface="Arial"/>
        <a:buNone/>
        <a:defRPr sz="18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1pPr>
      <a:lvl2pPr marL="761992" indent="-253997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rgbClr val="00B0F0"/>
        </a:buClr>
        <a:buFont typeface="Wingdings" panose="05000000000000000000" pitchFamily="2" charset="2"/>
        <a:buChar char="v"/>
        <a:defRPr sz="18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2pPr>
      <a:lvl3pPr marL="1269987" indent="-253997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rgbClr val="00B0F0"/>
        </a:buClr>
        <a:buFont typeface="Wingdings" panose="05000000000000000000" pitchFamily="2" charset="2"/>
        <a:buChar char="Ø"/>
        <a:defRPr sz="16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3pPr>
      <a:lvl4pPr marL="1777982" indent="-253997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rgbClr val="00B0F0"/>
        </a:buClr>
        <a:buFont typeface="Courier New" panose="02070309020205020404" pitchFamily="49" charset="0"/>
        <a:buChar char="o"/>
        <a:defRPr sz="15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4pPr>
      <a:lvl5pPr marL="2285977" indent="-253997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rgbClr val="00B0F0"/>
        </a:buClr>
        <a:buFont typeface="Arial"/>
        <a:buChar char="•"/>
        <a:defRPr sz="14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17500" y="543997"/>
            <a:ext cx="8763000" cy="3693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698500" y="1520825"/>
            <a:ext cx="87630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4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80975" y="5215010"/>
            <a:ext cx="34290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DIrection du Numérique, de l'exploitation et des Opérations</a:t>
            </a:r>
          </a:p>
        </p:txBody>
      </p:sp>
    </p:spTree>
    <p:extLst>
      <p:ext uri="{BB962C8B-B14F-4D97-AF65-F5344CB8AC3E}">
        <p14:creationId xmlns:p14="http://schemas.microsoft.com/office/powerpoint/2010/main" val="104956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788" r:id="rId2"/>
    <p:sldLayoutId id="2147483799" r:id="rId3"/>
    <p:sldLayoutId id="2147483798" r:id="rId4"/>
    <p:sldLayoutId id="2147483801" r:id="rId5"/>
    <p:sldLayoutId id="2147483803" r:id="rId6"/>
    <p:sldLayoutId id="2147483804" r:id="rId7"/>
  </p:sldLayoutIdLst>
  <p:hf hdr="0" dt="0"/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lang="fr-FR" sz="2000" b="1" i="0" kern="1200" smtClean="0">
          <a:solidFill>
            <a:srgbClr val="002060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Font typeface="Arial"/>
        <a:buNone/>
        <a:defRPr lang="fr-FR" sz="1800" b="1" kern="1200" dirty="0" smtClean="0">
          <a:solidFill>
            <a:srgbClr val="002060"/>
          </a:solidFill>
          <a:latin typeface="Arial" charset="0"/>
          <a:ea typeface="Arial" charset="0"/>
          <a:cs typeface="Arial" charset="0"/>
        </a:defRPr>
      </a:lvl1pPr>
      <a:lvl2pPr marL="399996" indent="-253997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rgbClr val="00B0F0"/>
        </a:buClr>
        <a:buFont typeface="Wingdings" panose="05000000000000000000" pitchFamily="2" charset="2"/>
        <a:buChar char="v"/>
        <a:defRPr sz="18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2pPr>
      <a:lvl3pPr marL="679993" indent="-253997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rgbClr val="00B0F0"/>
        </a:buClr>
        <a:buFont typeface="Wingdings" panose="05000000000000000000" pitchFamily="2" charset="2"/>
        <a:buChar char="Ø"/>
        <a:defRPr sz="16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120069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02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78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30"/>
            <a:ext cx="1141237" cy="1129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0001"/>
            <a:ext cx="592667" cy="2131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" name="Image 1" descr="bannerRTechFR.png"/>
          <p:cNvPicPr>
            <a:picLocks noChangeAspect="1"/>
          </p:cNvPicPr>
          <p:nvPr/>
        </p:nvPicPr>
        <p:blipFill rotWithShape="1">
          <a:blip r:embed="rId10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7" r="8341" b="15960"/>
          <a:stretch/>
        </p:blipFill>
        <p:spPr bwMode="auto">
          <a:xfrm>
            <a:off x="4019933" y="149050"/>
            <a:ext cx="6380658" cy="75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 descr="googleLogo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0" y="37187"/>
            <a:ext cx="2000222" cy="676767"/>
          </a:xfrm>
          <a:prstGeom prst="rect">
            <a:avLst/>
          </a:prstGeom>
        </p:spPr>
      </p:pic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08000" y="5296959"/>
            <a:ext cx="2370667" cy="304271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2876FE6E-BAF2-438C-837D-1E8653AFFA16}" type="datetime1">
              <a:rPr lang="fr-FR" smtClean="0"/>
              <a:t>01/12/2021</a:t>
            </a:fld>
            <a:endParaRPr lang="fr-FR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471333" y="5296959"/>
            <a:ext cx="4088942" cy="304271"/>
          </a:xfrm>
          <a:prstGeom prst="rect">
            <a:avLst/>
          </a:prstGeom>
        </p:spPr>
        <p:txBody>
          <a:bodyPr/>
          <a:lstStyle>
            <a:lvl1pPr algn="ctr">
              <a:defRPr sz="1167"/>
            </a:lvl1pPr>
          </a:lstStyle>
          <a:p>
            <a:r>
              <a:rPr lang="de-DE"/>
              <a:t>PR-PAMP-PRES-171206-2040-RTECH</a:t>
            </a:r>
            <a:endParaRPr lang="fr-FR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69884" y="5296959"/>
            <a:ext cx="2370667" cy="304271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7335CA1-3784-430A-93CB-9FF72206B3A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5377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0" r:id="rId6"/>
  </p:sldLayoutIdLst>
  <p:hf hdr="0" dt="0"/>
  <p:txStyles>
    <p:titleStyle>
      <a:lvl1pPr algn="ctr" defTabSz="761970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39" indent="-285739" algn="l" defTabSz="7619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761970" rtl="0" eaLnBrk="1" latinLnBrk="0" hangingPunct="1">
        <a:spcBef>
          <a:spcPct val="20000"/>
        </a:spcBef>
        <a:buFont typeface="Arial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spcBef>
          <a:spcPct val="20000"/>
        </a:spcBef>
        <a:buFont typeface="Arial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spcBef>
          <a:spcPct val="20000"/>
        </a:spcBef>
        <a:buFont typeface="Arial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7" Type="http://schemas.openxmlformats.org/officeDocument/2006/relationships/image" Target="../media/image5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9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tags" Target="../tags/tag3.xml"/><Relationship Id="rId21" Type="http://schemas.openxmlformats.org/officeDocument/2006/relationships/image" Target="../media/image34.png"/><Relationship Id="rId7" Type="http://schemas.openxmlformats.org/officeDocument/2006/relationships/tags" Target="../tags/tag7.xml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tags" Target="../tags/tag2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1.png"/><Relationship Id="rId24" Type="http://schemas.openxmlformats.org/officeDocument/2006/relationships/image" Target="../media/image37.emf"/><Relationship Id="rId5" Type="http://schemas.openxmlformats.org/officeDocument/2006/relationships/tags" Target="../tags/tag5.xml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10" Type="http://schemas.openxmlformats.org/officeDocument/2006/relationships/slideLayout" Target="../slideLayouts/slideLayout14.xml"/><Relationship Id="rId19" Type="http://schemas.openxmlformats.org/officeDocument/2006/relationships/image" Target="../media/image32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7.png"/><Relationship Id="rId22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1.png"/><Relationship Id="rId7" Type="http://schemas.openxmlformats.org/officeDocument/2006/relationships/image" Target="../media/image42.emf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2.avi"/><Relationship Id="rId7" Type="http://schemas.openxmlformats.org/officeDocument/2006/relationships/image" Target="../media/image45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2.avi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9.emf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1409700" y="1158240"/>
            <a:ext cx="7194550" cy="427418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  <a:tabLst>
                <a:tab pos="0" algn="l"/>
                <a:tab pos="460357" algn="l"/>
                <a:tab pos="1222326" algn="l"/>
                <a:tab pos="1984296" algn="l"/>
                <a:tab pos="2746265" algn="l"/>
                <a:tab pos="3508235" algn="l"/>
                <a:tab pos="4270204" algn="l"/>
                <a:tab pos="5032174" algn="l"/>
                <a:tab pos="5794143" algn="l"/>
                <a:tab pos="6556113" algn="l"/>
                <a:tab pos="7318082" algn="l"/>
                <a:tab pos="8080052" algn="l"/>
                <a:tab pos="8381665" algn="l"/>
                <a:tab pos="8762649" algn="l"/>
              </a:tabLst>
              <a:defRPr/>
            </a:pPr>
            <a:r>
              <a:rPr lang="en-US" altLang="fr-FR" dirty="0">
                <a:latin typeface="Arial"/>
                <a:cs typeface="Arial"/>
              </a:rPr>
              <a:t>ATD3 Workshop 2021</a:t>
            </a:r>
          </a:p>
          <a:p>
            <a:pPr marL="0" indent="0" algn="ctr">
              <a:buNone/>
              <a:tabLst>
                <a:tab pos="0" algn="l"/>
                <a:tab pos="460357" algn="l"/>
                <a:tab pos="1222326" algn="l"/>
                <a:tab pos="1984296" algn="l"/>
                <a:tab pos="2746265" algn="l"/>
                <a:tab pos="3508235" algn="l"/>
                <a:tab pos="4270204" algn="l"/>
                <a:tab pos="5032174" algn="l"/>
                <a:tab pos="5794143" algn="l"/>
                <a:tab pos="6556113" algn="l"/>
                <a:tab pos="7318082" algn="l"/>
                <a:tab pos="8080052" algn="l"/>
                <a:tab pos="8381665" algn="l"/>
                <a:tab pos="8762649" algn="l"/>
              </a:tabLst>
              <a:defRPr/>
            </a:pPr>
            <a:endParaRPr lang="en-US" altLang="fr-FR" sz="1500" dirty="0">
              <a:latin typeface="Arial"/>
              <a:cs typeface="Arial"/>
            </a:endParaRPr>
          </a:p>
          <a:p>
            <a:pPr marL="0" indent="0" algn="ctr">
              <a:buNone/>
              <a:tabLst>
                <a:tab pos="0" algn="l"/>
                <a:tab pos="460357" algn="l"/>
                <a:tab pos="1222326" algn="l"/>
                <a:tab pos="1984296" algn="l"/>
                <a:tab pos="2746265" algn="l"/>
                <a:tab pos="3508235" algn="l"/>
                <a:tab pos="4270204" algn="l"/>
                <a:tab pos="5032174" algn="l"/>
                <a:tab pos="5794143" algn="l"/>
                <a:tab pos="6556113" algn="l"/>
                <a:tab pos="7318082" algn="l"/>
                <a:tab pos="8080052" algn="l"/>
                <a:tab pos="8381665" algn="l"/>
                <a:tab pos="8762649" algn="l"/>
              </a:tabLst>
              <a:defRPr/>
            </a:pPr>
            <a:r>
              <a:rPr lang="en-US" altLang="fr-FR" sz="1800" dirty="0">
                <a:latin typeface="Arial"/>
                <a:cs typeface="Arial"/>
              </a:rPr>
              <a:t>SATELLITE REENTRY UNCERTAINTY QUANTIFICATION AND SENSITIVITY ANALYSIS USING THE OBJECT-ORIENTED CODE DEBRISK</a:t>
            </a:r>
          </a:p>
          <a:p>
            <a:pPr marL="0" indent="0" algn="ctr">
              <a:buNone/>
              <a:tabLst>
                <a:tab pos="0" algn="l"/>
                <a:tab pos="460357" algn="l"/>
                <a:tab pos="1222326" algn="l"/>
                <a:tab pos="1984296" algn="l"/>
                <a:tab pos="2746265" algn="l"/>
                <a:tab pos="3508235" algn="l"/>
                <a:tab pos="4270204" algn="l"/>
                <a:tab pos="5032174" algn="l"/>
                <a:tab pos="5794143" algn="l"/>
                <a:tab pos="6556113" algn="l"/>
                <a:tab pos="7318082" algn="l"/>
                <a:tab pos="8080052" algn="l"/>
                <a:tab pos="8381665" algn="l"/>
                <a:tab pos="8762649" algn="l"/>
              </a:tabLst>
              <a:defRPr/>
            </a:pPr>
            <a:endParaRPr lang="en-US" altLang="fr-FR" sz="1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marL="0" indent="0" algn="ctr">
              <a:buClrTx/>
              <a:buNone/>
              <a:tabLst>
                <a:tab pos="0" algn="l"/>
                <a:tab pos="552450" algn="l"/>
                <a:tab pos="1466850" algn="l"/>
                <a:tab pos="2381250" algn="l"/>
                <a:tab pos="3295650" algn="l"/>
                <a:tab pos="4210050" algn="l"/>
                <a:tab pos="5124450" algn="l"/>
                <a:tab pos="6038850" algn="l"/>
                <a:tab pos="6953250" algn="l"/>
                <a:tab pos="7867650" algn="l"/>
                <a:tab pos="8782050" algn="l"/>
                <a:tab pos="9696450" algn="l"/>
                <a:tab pos="10058400" algn="l"/>
                <a:tab pos="10515600" algn="l"/>
              </a:tabLst>
              <a:defRPr/>
            </a:pPr>
            <a:r>
              <a:rPr lang="en-US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P. Van Hauwaert</a:t>
            </a:r>
            <a:r>
              <a:rPr lang="en-US" altLang="fr-FR" sz="10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(1)</a:t>
            </a:r>
            <a:r>
              <a:rPr lang="en-US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, J. </a:t>
            </a:r>
            <a:r>
              <a:rPr lang="en-US" altLang="fr-FR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Annaloro</a:t>
            </a:r>
            <a:r>
              <a:rPr lang="en-US" altLang="fr-FR" sz="10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(2)</a:t>
            </a:r>
            <a:r>
              <a:rPr lang="en-US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, J.M. </a:t>
            </a:r>
            <a:r>
              <a:rPr lang="en-US" altLang="fr-FR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Papy</a:t>
            </a:r>
            <a:r>
              <a:rPr lang="en-US" altLang="fr-FR" sz="10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(1)</a:t>
            </a:r>
            <a:r>
              <a:rPr lang="en-US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, T. Martinez</a:t>
            </a:r>
            <a:r>
              <a:rPr lang="en-US" altLang="fr-FR" sz="10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(1)</a:t>
            </a:r>
            <a:r>
              <a:rPr lang="en-US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, S. Galera</a:t>
            </a:r>
            <a:r>
              <a:rPr lang="en-US" altLang="fr-FR" sz="10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(3)</a:t>
            </a:r>
            <a:r>
              <a:rPr lang="en-US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, M. </a:t>
            </a:r>
            <a:r>
              <a:rPr lang="en-US" altLang="fr-FR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Spel</a:t>
            </a:r>
            <a:r>
              <a:rPr lang="en-US" altLang="fr-FR" sz="10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(1)</a:t>
            </a:r>
            <a:r>
              <a:rPr lang="en-US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, E. Constant</a:t>
            </a:r>
            <a:r>
              <a:rPr lang="en-US" altLang="fr-FR" sz="10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(1)</a:t>
            </a:r>
            <a:r>
              <a:rPr lang="en-US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, A. Bellucci</a:t>
            </a:r>
            <a:r>
              <a:rPr lang="en-US" altLang="fr-FR" sz="10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(2)</a:t>
            </a:r>
            <a:r>
              <a:rPr lang="en-US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, P. </a:t>
            </a:r>
            <a:r>
              <a:rPr lang="en-US" altLang="fr-FR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Omaly</a:t>
            </a:r>
            <a:r>
              <a:rPr lang="en-US" altLang="fr-FR" sz="10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(2)</a:t>
            </a:r>
          </a:p>
          <a:p>
            <a:pPr marL="0" indent="0" algn="ctr">
              <a:buClrTx/>
              <a:buNone/>
              <a:tabLst>
                <a:tab pos="0" algn="l"/>
                <a:tab pos="552450" algn="l"/>
                <a:tab pos="1466850" algn="l"/>
                <a:tab pos="2381250" algn="l"/>
                <a:tab pos="3295650" algn="l"/>
                <a:tab pos="4210050" algn="l"/>
                <a:tab pos="5124450" algn="l"/>
                <a:tab pos="6038850" algn="l"/>
                <a:tab pos="6953250" algn="l"/>
                <a:tab pos="7867650" algn="l"/>
                <a:tab pos="8782050" algn="l"/>
                <a:tab pos="9696450" algn="l"/>
                <a:tab pos="10058400" algn="l"/>
                <a:tab pos="10515600" algn="l"/>
              </a:tabLst>
              <a:defRPr/>
            </a:pPr>
            <a:endParaRPr lang="en-US" altLang="fr-FR" sz="3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marL="0" indent="0" algn="ctr">
              <a:buClrTx/>
              <a:buNone/>
              <a:tabLst>
                <a:tab pos="0" algn="l"/>
                <a:tab pos="552450" algn="l"/>
                <a:tab pos="1466850" algn="l"/>
                <a:tab pos="2381250" algn="l"/>
                <a:tab pos="3295650" algn="l"/>
                <a:tab pos="4210050" algn="l"/>
                <a:tab pos="5124450" algn="l"/>
                <a:tab pos="6038850" algn="l"/>
                <a:tab pos="6953250" algn="l"/>
                <a:tab pos="7867650" algn="l"/>
                <a:tab pos="8782050" algn="l"/>
                <a:tab pos="9696450" algn="l"/>
                <a:tab pos="10058400" algn="l"/>
                <a:tab pos="10515600" algn="l"/>
              </a:tabLst>
              <a:defRPr/>
            </a:pPr>
            <a:r>
              <a:rPr lang="en-US" altLang="fr-FR" sz="9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(1)</a:t>
            </a:r>
            <a:r>
              <a:rPr lang="en-US" altLang="fr-F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R.TECH, </a:t>
            </a:r>
            <a:r>
              <a:rPr lang="en-US" altLang="fr-FR" sz="9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(2)</a:t>
            </a:r>
            <a:r>
              <a:rPr lang="en-US" altLang="fr-F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CNES, </a:t>
            </a:r>
            <a:r>
              <a:rPr lang="en-US" altLang="fr-FR" sz="9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(3)</a:t>
            </a:r>
            <a:r>
              <a:rPr lang="en-US" altLang="fr-F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ALTRAN</a:t>
            </a:r>
            <a:endParaRPr lang="en-US" altLang="fr-FR" sz="917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marL="0" indent="0" algn="ctr">
              <a:buNone/>
              <a:tabLst>
                <a:tab pos="0" algn="l"/>
                <a:tab pos="460357" algn="l"/>
                <a:tab pos="1222326" algn="l"/>
                <a:tab pos="1984296" algn="l"/>
                <a:tab pos="2746265" algn="l"/>
                <a:tab pos="3508235" algn="l"/>
                <a:tab pos="4270204" algn="l"/>
                <a:tab pos="5032174" algn="l"/>
                <a:tab pos="5794143" algn="l"/>
                <a:tab pos="6556113" algn="l"/>
                <a:tab pos="7318082" algn="l"/>
                <a:tab pos="8080052" algn="l"/>
                <a:tab pos="8381665" algn="l"/>
                <a:tab pos="8762649" algn="l"/>
              </a:tabLst>
              <a:defRPr/>
            </a:pPr>
            <a:endParaRPr lang="en-US" altLang="fr-FR" dirty="0">
              <a:latin typeface="Arial"/>
              <a:cs typeface="Arial"/>
            </a:endParaRPr>
          </a:p>
          <a:p>
            <a:pPr marL="0" indent="0" algn="ctr">
              <a:buNone/>
              <a:tabLst>
                <a:tab pos="0" algn="l"/>
                <a:tab pos="460357" algn="l"/>
                <a:tab pos="1222326" algn="l"/>
                <a:tab pos="1984296" algn="l"/>
                <a:tab pos="2746265" algn="l"/>
                <a:tab pos="3508235" algn="l"/>
                <a:tab pos="4270204" algn="l"/>
                <a:tab pos="5032174" algn="l"/>
                <a:tab pos="5794143" algn="l"/>
                <a:tab pos="6556113" algn="l"/>
                <a:tab pos="7318082" algn="l"/>
                <a:tab pos="8080052" algn="l"/>
                <a:tab pos="8381665" algn="l"/>
                <a:tab pos="8762649" algn="l"/>
              </a:tabLst>
              <a:defRPr/>
            </a:pPr>
            <a:endParaRPr lang="en-US" altLang="fr-FR" dirty="0">
              <a:latin typeface="Arial"/>
              <a:cs typeface="Arial"/>
            </a:endParaRPr>
          </a:p>
          <a:p>
            <a:pPr marL="0" indent="0" algn="ctr">
              <a:buNone/>
              <a:tabLst>
                <a:tab pos="0" algn="l"/>
                <a:tab pos="460357" algn="l"/>
                <a:tab pos="1222326" algn="l"/>
                <a:tab pos="1984296" algn="l"/>
                <a:tab pos="2746265" algn="l"/>
                <a:tab pos="3508235" algn="l"/>
                <a:tab pos="4270204" algn="l"/>
                <a:tab pos="5032174" algn="l"/>
                <a:tab pos="5794143" algn="l"/>
                <a:tab pos="6556113" algn="l"/>
                <a:tab pos="7318082" algn="l"/>
                <a:tab pos="8080052" algn="l"/>
                <a:tab pos="8381665" algn="l"/>
                <a:tab pos="8762649" algn="l"/>
              </a:tabLst>
              <a:defRPr/>
            </a:pPr>
            <a:endParaRPr lang="en-US" altLang="fr-FR" sz="1333" dirty="0">
              <a:latin typeface="Arial"/>
              <a:cs typeface="Arial"/>
            </a:endParaRPr>
          </a:p>
          <a:p>
            <a:pPr marL="0" indent="0">
              <a:spcBef>
                <a:spcPts val="583"/>
              </a:spcBef>
              <a:buNone/>
              <a:tabLst>
                <a:tab pos="0" algn="l"/>
                <a:tab pos="460357" algn="l"/>
                <a:tab pos="1222326" algn="l"/>
                <a:tab pos="1984296" algn="l"/>
                <a:tab pos="2746265" algn="l"/>
                <a:tab pos="3508235" algn="l"/>
                <a:tab pos="4270204" algn="l"/>
                <a:tab pos="5032174" algn="l"/>
                <a:tab pos="5794143" algn="l"/>
                <a:tab pos="6556113" algn="l"/>
                <a:tab pos="7318082" algn="l"/>
                <a:tab pos="8080052" algn="l"/>
                <a:tab pos="8381665" algn="l"/>
                <a:tab pos="8762649" algn="l"/>
              </a:tabLst>
              <a:defRPr/>
            </a:pPr>
            <a:endParaRPr lang="en-US" altLang="fr-FR" sz="1333" dirty="0">
              <a:latin typeface="Arial"/>
              <a:cs typeface="Arial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099780" y="282574"/>
            <a:ext cx="546796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667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8C7F40-BA47-4A71-8898-E319323AB2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" t="1586" r="788" b="10157"/>
          <a:stretch/>
        </p:blipFill>
        <p:spPr>
          <a:xfrm>
            <a:off x="2420659" y="3596657"/>
            <a:ext cx="5318681" cy="1757929"/>
          </a:xfrm>
          <a:prstGeom prst="rect">
            <a:avLst/>
          </a:prstGeom>
        </p:spPr>
      </p:pic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EE8250E1-3C53-4B06-8BE5-DE81BFA60C8E}"/>
              </a:ext>
            </a:extLst>
          </p:cNvPr>
          <p:cNvSpPr txBox="1">
            <a:spLocks/>
          </p:cNvSpPr>
          <p:nvPr/>
        </p:nvSpPr>
        <p:spPr>
          <a:xfrm>
            <a:off x="3546647" y="5354586"/>
            <a:ext cx="3066707" cy="30427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6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RTECH-ING-PRES-211201-3051-RTECH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43F2CC-AD23-4F30-9E24-AA9E377F0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500" y="0"/>
            <a:ext cx="1079500" cy="8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72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330791" y="543997"/>
            <a:ext cx="8749709" cy="369332"/>
          </a:xfrm>
        </p:spPr>
        <p:txBody>
          <a:bodyPr/>
          <a:lstStyle/>
          <a:p>
            <a:r>
              <a:rPr lang="en-US" cap="small" dirty="0"/>
              <a:t>DEBRISK v3: New features</a:t>
            </a:r>
            <a:endParaRPr lang="fr-FR" dirty="0"/>
          </a:p>
        </p:txBody>
      </p:sp>
      <p:sp>
        <p:nvSpPr>
          <p:cNvPr id="8" name="Sous-titre 7"/>
          <p:cNvSpPr>
            <a:spLocks noGrp="1"/>
          </p:cNvSpPr>
          <p:nvPr>
            <p:ph type="subTitle" idx="1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/>
              <a:t>IAASS2021 - </a:t>
            </a:r>
            <a:r>
              <a:rPr lang="en-US" dirty="0"/>
              <a:t>SATELLITE REENTRY UNCERTAINTY QUANTIFICATION AND SENSITIVITY ANALYSIS USING THE OBJECT-ORIENTED CODE DEBRISK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139444" y="1147107"/>
            <a:ext cx="5826150" cy="2180730"/>
          </a:xfrm>
        </p:spPr>
        <p:txBody>
          <a:bodyPr>
            <a:normAutofit/>
          </a:bodyPr>
          <a:lstStyle/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Complete review of the emissivity values by taking into account oxidation effects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Currently in an harmonization phase with ESA for the ESTIMATE Database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A0BBB2-BC84-4763-AFBB-68A7543E1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810" y="5480074"/>
            <a:ext cx="317190" cy="1665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DED942A-9736-4CB2-B429-936513753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247" y="115306"/>
            <a:ext cx="1022753" cy="536945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29" y="3494994"/>
            <a:ext cx="2652754" cy="1753526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243" y="3491619"/>
            <a:ext cx="2652753" cy="1753526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6857" y="4035225"/>
            <a:ext cx="4537415" cy="1197620"/>
          </a:xfrm>
          <a:prstGeom prst="rect">
            <a:avLst/>
          </a:prstGeom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593" y="2236810"/>
            <a:ext cx="4128679" cy="167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252" y="643977"/>
            <a:ext cx="4097020" cy="152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1974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330791" y="543997"/>
            <a:ext cx="8749709" cy="369332"/>
          </a:xfrm>
        </p:spPr>
        <p:txBody>
          <a:bodyPr/>
          <a:lstStyle/>
          <a:p>
            <a:r>
              <a:rPr lang="fr-FR" dirty="0"/>
              <a:t>Uncertainty modeling</a:t>
            </a:r>
          </a:p>
        </p:txBody>
      </p:sp>
      <p:sp>
        <p:nvSpPr>
          <p:cNvPr id="8" name="Sous-titre 7"/>
          <p:cNvSpPr>
            <a:spLocks noGrp="1"/>
          </p:cNvSpPr>
          <p:nvPr>
            <p:ph type="subTitle" idx="1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/>
              <a:t>ATD3 2021 - </a:t>
            </a:r>
            <a:r>
              <a:rPr lang="en-US" dirty="0"/>
              <a:t>SATELLITE REENTRY UNCERTAINTY QUANTIFICATION AND SENSITIVITY ANALYSIS USING THE OBJECT-ORIENTED CODE DEBRISK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331611" y="1206501"/>
            <a:ext cx="3617514" cy="2042221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/>
              <a:t>30+ uncertainties modelled,  see paper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/>
              <a:t>Defined through analytical distributions: Uniform (U), Normal (N), </a:t>
            </a:r>
            <a:r>
              <a:rPr lang="en-US" dirty="0" err="1"/>
              <a:t>etc</a:t>
            </a:r>
            <a:endParaRPr lang="en-US" dirty="0"/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/>
              <a:t>Monte Carlo Sampling</a:t>
            </a:r>
          </a:p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A0BBB2-BC84-4763-AFBB-68A7543E1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810" y="5480074"/>
            <a:ext cx="317190" cy="1665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DED942A-9736-4CB2-B429-936513753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247" y="115306"/>
            <a:ext cx="1022753" cy="536945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CA3136B2-AF76-4F45-810C-0845402257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390066"/>
              </p:ext>
            </p:extLst>
          </p:nvPr>
        </p:nvGraphicFramePr>
        <p:xfrm>
          <a:off x="4060390" y="1701086"/>
          <a:ext cx="5767999" cy="2353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3447">
                  <a:extLst>
                    <a:ext uri="{9D8B030D-6E8A-4147-A177-3AD203B41FA5}">
                      <a16:colId xmlns:a16="http://schemas.microsoft.com/office/drawing/2014/main" val="213441020"/>
                    </a:ext>
                  </a:extLst>
                </a:gridCol>
                <a:gridCol w="2204552">
                  <a:extLst>
                    <a:ext uri="{9D8B030D-6E8A-4147-A177-3AD203B41FA5}">
                      <a16:colId xmlns:a16="http://schemas.microsoft.com/office/drawing/2014/main" val="1869967910"/>
                    </a:ext>
                  </a:extLst>
                </a:gridCol>
              </a:tblGrid>
              <a:tr h="1886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6695" algn="l"/>
                          <a:tab pos="453390" algn="l"/>
                          <a:tab pos="680720" algn="l"/>
                        </a:tabLst>
                      </a:pPr>
                      <a:r>
                        <a:rPr lang="en-US" sz="1400" dirty="0">
                          <a:effectLst/>
                        </a:rPr>
                        <a:t>key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326" marR="3832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6695" algn="l"/>
                          <a:tab pos="453390" algn="l"/>
                          <a:tab pos="680720" algn="l"/>
                        </a:tabLst>
                      </a:pPr>
                      <a:r>
                        <a:rPr lang="en-US" sz="1400" dirty="0">
                          <a:effectLst/>
                        </a:rPr>
                        <a:t>description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326" marR="38326" marT="0" marB="0" anchor="b"/>
                </a:tc>
                <a:extLst>
                  <a:ext uri="{0D108BD9-81ED-4DB2-BD59-A6C34878D82A}">
                    <a16:rowId xmlns:a16="http://schemas.microsoft.com/office/drawing/2014/main" val="1129818784"/>
                  </a:ext>
                </a:extLst>
              </a:tr>
              <a:tr h="23643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6695" algn="l"/>
                          <a:tab pos="453390" algn="l"/>
                          <a:tab pos="680720" algn="l"/>
                        </a:tabLst>
                      </a:pPr>
                      <a:r>
                        <a:rPr lang="en-GB" sz="1400" dirty="0" err="1">
                          <a:effectLst/>
                          <a:latin typeface="+mj-lt"/>
                        </a:rPr>
                        <a:t>epsilonMultiplierAllButTi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8326" marR="38326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6695" algn="l"/>
                          <a:tab pos="453390" algn="l"/>
                          <a:tab pos="680720" algn="l"/>
                        </a:tabLst>
                      </a:pPr>
                      <a:r>
                        <a:rPr lang="en-GB" sz="1400" dirty="0">
                          <a:effectLst/>
                          <a:latin typeface="+mj-lt"/>
                        </a:rPr>
                        <a:t>U[0.85;1.05]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8326" marR="38326" marT="0" marB="0" anchor="b"/>
                </a:tc>
                <a:extLst>
                  <a:ext uri="{0D108BD9-81ED-4DB2-BD59-A6C34878D82A}">
                    <a16:rowId xmlns:a16="http://schemas.microsoft.com/office/drawing/2014/main" val="988908837"/>
                  </a:ext>
                </a:extLst>
              </a:tr>
              <a:tr h="23643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6695" algn="l"/>
                          <a:tab pos="453390" algn="l"/>
                          <a:tab pos="680720" algn="l"/>
                        </a:tabLst>
                      </a:pPr>
                      <a:r>
                        <a:rPr lang="en-GB" sz="1400" dirty="0" err="1">
                          <a:effectLst/>
                          <a:latin typeface="+mj-lt"/>
                        </a:rPr>
                        <a:t>epsilonMultiplierTi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8326" marR="38326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6695" algn="l"/>
                          <a:tab pos="453390" algn="l"/>
                          <a:tab pos="680720" algn="l"/>
                        </a:tabLst>
                      </a:pPr>
                      <a:r>
                        <a:rPr lang="en-GB" sz="1400" dirty="0">
                          <a:effectLst/>
                          <a:latin typeface="+mj-lt"/>
                        </a:rPr>
                        <a:t>U[0.75;1.1]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8326" marR="38326" marT="0" marB="0" anchor="b"/>
                </a:tc>
                <a:extLst>
                  <a:ext uri="{0D108BD9-81ED-4DB2-BD59-A6C34878D82A}">
                    <a16:rowId xmlns:a16="http://schemas.microsoft.com/office/drawing/2014/main" val="4217495034"/>
                  </a:ext>
                </a:extLst>
              </a:tr>
              <a:tr h="23643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6695" algn="l"/>
                          <a:tab pos="453390" algn="l"/>
                          <a:tab pos="680720" algn="l"/>
                        </a:tabLst>
                      </a:pPr>
                      <a:r>
                        <a:rPr lang="en-GB" sz="1400" dirty="0" err="1">
                          <a:effectLst/>
                          <a:latin typeface="+mj-lt"/>
                        </a:rPr>
                        <a:t>fragmentationAltitude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8326" marR="38326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6695" algn="l"/>
                          <a:tab pos="453390" algn="l"/>
                          <a:tab pos="680720" algn="l"/>
                        </a:tabLst>
                      </a:pPr>
                      <a:r>
                        <a:rPr lang="en-GB" sz="1400" dirty="0">
                          <a:effectLst/>
                          <a:latin typeface="+mj-lt"/>
                        </a:rPr>
                        <a:t>U[68000;88000] (m)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8326" marR="38326" marT="0" marB="0" anchor="b"/>
                </a:tc>
                <a:extLst>
                  <a:ext uri="{0D108BD9-81ED-4DB2-BD59-A6C34878D82A}">
                    <a16:rowId xmlns:a16="http://schemas.microsoft.com/office/drawing/2014/main" val="3986004445"/>
                  </a:ext>
                </a:extLst>
              </a:tr>
              <a:tr h="23643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6695" algn="l"/>
                          <a:tab pos="453390" algn="l"/>
                          <a:tab pos="680720" algn="l"/>
                        </a:tabLst>
                      </a:pPr>
                      <a:r>
                        <a:rPr lang="en-GB" sz="1400" dirty="0">
                          <a:effectLst/>
                          <a:latin typeface="+mj-lt"/>
                        </a:rPr>
                        <a:t>lowSpeedDragMultiplierDebriskV2Satellite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8326" marR="38326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6695" algn="l"/>
                          <a:tab pos="453390" algn="l"/>
                          <a:tab pos="680720" algn="l"/>
                        </a:tabLst>
                      </a:pPr>
                      <a:r>
                        <a:rPr lang="en-GB" sz="1400" dirty="0">
                          <a:effectLst/>
                          <a:latin typeface="+mj-lt"/>
                        </a:rPr>
                        <a:t>U[0.2;1.8]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8326" marR="38326" marT="0" marB="0" anchor="b"/>
                </a:tc>
                <a:extLst>
                  <a:ext uri="{0D108BD9-81ED-4DB2-BD59-A6C34878D82A}">
                    <a16:rowId xmlns:a16="http://schemas.microsoft.com/office/drawing/2014/main" val="1148607444"/>
                  </a:ext>
                </a:extLst>
              </a:tr>
              <a:tr h="23643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6695" algn="l"/>
                          <a:tab pos="453390" algn="l"/>
                          <a:tab pos="680720" algn="l"/>
                        </a:tabLst>
                      </a:pPr>
                      <a:r>
                        <a:rPr lang="en-GB" sz="1400" dirty="0">
                          <a:effectLst/>
                          <a:latin typeface="+mj-lt"/>
                        </a:rPr>
                        <a:t>massMultiplier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8326" marR="38326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6695" algn="l"/>
                          <a:tab pos="453390" algn="l"/>
                          <a:tab pos="680720" algn="l"/>
                        </a:tabLst>
                      </a:pPr>
                      <a:r>
                        <a:rPr lang="en-GB" sz="1400" dirty="0">
                          <a:effectLst/>
                          <a:latin typeface="+mj-lt"/>
                        </a:rPr>
                        <a:t>U[0.8;1.2]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8326" marR="38326" marT="0" marB="0" anchor="b"/>
                </a:tc>
                <a:extLst>
                  <a:ext uri="{0D108BD9-81ED-4DB2-BD59-A6C34878D82A}">
                    <a16:rowId xmlns:a16="http://schemas.microsoft.com/office/drawing/2014/main" val="3345014163"/>
                  </a:ext>
                </a:extLst>
              </a:tr>
              <a:tr h="23643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6695" algn="l"/>
                          <a:tab pos="453390" algn="l"/>
                          <a:tab pos="680720" algn="l"/>
                        </a:tabLst>
                      </a:pPr>
                      <a:r>
                        <a:rPr lang="en-US" sz="1400" dirty="0" err="1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multiplicativeDragCoeffCont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8326" marR="38326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6695" algn="l"/>
                          <a:tab pos="453390" algn="l"/>
                          <a:tab pos="680720" algn="l"/>
                        </a:tabLst>
                      </a:pPr>
                      <a:r>
                        <a:rPr lang="en-GB" sz="1400" dirty="0">
                          <a:effectLst/>
                          <a:latin typeface="+mj-lt"/>
                        </a:rPr>
                        <a:t>N[1;0.06]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8326" marR="38326" marT="0" marB="0" anchor="b"/>
                </a:tc>
                <a:extLst>
                  <a:ext uri="{0D108BD9-81ED-4DB2-BD59-A6C34878D82A}">
                    <a16:rowId xmlns:a16="http://schemas.microsoft.com/office/drawing/2014/main" val="570047692"/>
                  </a:ext>
                </a:extLst>
              </a:tr>
              <a:tr h="23643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6695" algn="l"/>
                          <a:tab pos="453390" algn="l"/>
                          <a:tab pos="680720" algn="l"/>
                        </a:tabLst>
                      </a:pPr>
                      <a:r>
                        <a:rPr lang="en-GB" sz="1400" dirty="0" err="1">
                          <a:effectLst/>
                          <a:latin typeface="+mj-lt"/>
                        </a:rPr>
                        <a:t>multiplicativeDragCoeffFM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8326" marR="38326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6695" algn="l"/>
                          <a:tab pos="453390" algn="l"/>
                          <a:tab pos="680720" algn="l"/>
                        </a:tabLst>
                      </a:pPr>
                      <a:r>
                        <a:rPr lang="en-GB" sz="1400" dirty="0">
                          <a:effectLst/>
                          <a:latin typeface="+mj-lt"/>
                        </a:rPr>
                        <a:t>N[1;0.06]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8326" marR="38326" marT="0" marB="0" anchor="b"/>
                </a:tc>
                <a:extLst>
                  <a:ext uri="{0D108BD9-81ED-4DB2-BD59-A6C34878D82A}">
                    <a16:rowId xmlns:a16="http://schemas.microsoft.com/office/drawing/2014/main" val="2829002916"/>
                  </a:ext>
                </a:extLst>
              </a:tr>
              <a:tr h="23643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6695" algn="l"/>
                          <a:tab pos="453390" algn="l"/>
                          <a:tab pos="680720" algn="l"/>
                        </a:tabLst>
                      </a:pPr>
                      <a:r>
                        <a:rPr lang="en-GB" sz="1400" dirty="0" err="1">
                          <a:effectLst/>
                          <a:latin typeface="+mj-lt"/>
                        </a:rPr>
                        <a:t>qcwMultiplier</a:t>
                      </a:r>
                      <a:r>
                        <a:rPr lang="en-GB" sz="1400" dirty="0">
                          <a:effectLst/>
                          <a:latin typeface="+mj-lt"/>
                        </a:rPr>
                        <a:t> 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8326" marR="38326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6695" algn="l"/>
                          <a:tab pos="453390" algn="l"/>
                          <a:tab pos="680720" algn="l"/>
                        </a:tabLst>
                      </a:pPr>
                      <a:r>
                        <a:rPr lang="en-GB" sz="1400" dirty="0">
                          <a:effectLst/>
                          <a:latin typeface="+mj-lt"/>
                        </a:rPr>
                        <a:t>N[1.035;0.224595]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8326" marR="38326" marT="0" marB="0" anchor="b"/>
                </a:tc>
                <a:extLst>
                  <a:ext uri="{0D108BD9-81ED-4DB2-BD59-A6C34878D82A}">
                    <a16:rowId xmlns:a16="http://schemas.microsoft.com/office/drawing/2014/main" val="3245427483"/>
                  </a:ext>
                </a:extLst>
              </a:tr>
              <a:tr h="23643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6695" algn="l"/>
                          <a:tab pos="453390" algn="l"/>
                          <a:tab pos="680720" algn="l"/>
                        </a:tabLst>
                      </a:pPr>
                      <a:r>
                        <a:rPr lang="en-GB" sz="1400" dirty="0" err="1">
                          <a:effectLst/>
                          <a:latin typeface="+mj-lt"/>
                        </a:rPr>
                        <a:t>qfmMultiplier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8326" marR="38326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6695" algn="l"/>
                          <a:tab pos="453390" algn="l"/>
                          <a:tab pos="680720" algn="l"/>
                        </a:tabLst>
                      </a:pPr>
                      <a:r>
                        <a:rPr lang="en-GB" sz="1400" dirty="0">
                          <a:effectLst/>
                          <a:latin typeface="+mj-lt"/>
                        </a:rPr>
                        <a:t>U[0.95;1.05]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8326" marR="38326" marT="0" marB="0" anchor="b"/>
                </a:tc>
                <a:extLst>
                  <a:ext uri="{0D108BD9-81ED-4DB2-BD59-A6C34878D82A}">
                    <a16:rowId xmlns:a16="http://schemas.microsoft.com/office/drawing/2014/main" val="4112995624"/>
                  </a:ext>
                </a:extLst>
              </a:tr>
            </a:tbl>
          </a:graphicData>
        </a:graphic>
      </p:graphicFrame>
      <p:sp>
        <p:nvSpPr>
          <p:cNvPr id="15" name="ZoneTexte 14">
            <a:extLst>
              <a:ext uri="{FF2B5EF4-FFF2-40B4-BE49-F238E27FC236}">
                <a16:creationId xmlns:a16="http://schemas.microsoft.com/office/drawing/2014/main" id="{2D4050F6-41E5-4C1C-8BBF-0FD7E14D662C}"/>
              </a:ext>
            </a:extLst>
          </p:cNvPr>
          <p:cNvSpPr txBox="1"/>
          <p:nvPr/>
        </p:nvSpPr>
        <p:spPr>
          <a:xfrm>
            <a:off x="4862862" y="4054445"/>
            <a:ext cx="5081238" cy="333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B0F0"/>
              </a:buClr>
            </a:pPr>
            <a:r>
              <a:rPr lang="en-US" dirty="0"/>
              <a:t>Table: Distribution of 9 selected uncertainties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F5ADE34-F8FD-4728-8B59-51714062CC28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4" t="83725" r="63690" b="4005"/>
          <a:stretch/>
        </p:blipFill>
        <p:spPr bwMode="auto">
          <a:xfrm>
            <a:off x="331611" y="3133913"/>
            <a:ext cx="3368632" cy="18410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9866E1-54FF-4C5D-A167-CB410DDE7FF1}"/>
              </a:ext>
            </a:extLst>
          </p:cNvPr>
          <p:cNvSpPr txBox="1"/>
          <p:nvPr/>
        </p:nvSpPr>
        <p:spPr>
          <a:xfrm>
            <a:off x="0" y="4904788"/>
            <a:ext cx="39491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Fig: Comparison between Monte Carlo sampling and analytical formulations </a:t>
            </a:r>
          </a:p>
        </p:txBody>
      </p:sp>
    </p:spTree>
    <p:extLst>
      <p:ext uri="{BB962C8B-B14F-4D97-AF65-F5344CB8AC3E}">
        <p14:creationId xmlns:p14="http://schemas.microsoft.com/office/powerpoint/2010/main" val="141732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879"/>
    </mc:Choice>
    <mc:Fallback xmlns="">
      <p:transition spd="slow" advTm="99879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330791" y="543997"/>
            <a:ext cx="8749709" cy="369332"/>
          </a:xfrm>
        </p:spPr>
        <p:txBody>
          <a:bodyPr/>
          <a:lstStyle/>
          <a:p>
            <a:r>
              <a:rPr lang="en-US" dirty="0"/>
              <a:t>Numerical methods</a:t>
            </a:r>
          </a:p>
        </p:txBody>
      </p:sp>
      <p:sp>
        <p:nvSpPr>
          <p:cNvPr id="8" name="Sous-titre 7"/>
          <p:cNvSpPr>
            <a:spLocks noGrp="1"/>
          </p:cNvSpPr>
          <p:nvPr>
            <p:ph type="subTitle" idx="1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/>
              <a:t>ATD3 2021 - </a:t>
            </a:r>
            <a:r>
              <a:rPr lang="en-US" dirty="0"/>
              <a:t>SATELLITE REENTRY UNCERTAINTY QUANTIFICATION AND SENSITIVITY ANALYSIS USING THE OBJECT-ORIENTED CODE DEBRISK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>
                <a:latin typeface="+mj-lt"/>
                <a:ea typeface="Times New Roman" panose="02020603050405020304" pitchFamily="18" charset="0"/>
              </a:rPr>
              <a:t>Monte Carlo approach. Motivations :</a:t>
            </a:r>
          </a:p>
          <a:p>
            <a:pPr marL="685746" lvl="1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  <a:ea typeface="Times New Roman" panose="02020603050405020304" pitchFamily="18" charset="0"/>
              </a:rPr>
              <a:t>Large (30+) number uncertainties</a:t>
            </a:r>
          </a:p>
          <a:p>
            <a:pPr marL="685746" lvl="1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  <a:ea typeface="Times New Roman" panose="02020603050405020304" pitchFamily="18" charset="0"/>
              </a:rPr>
              <a:t>DEBRISK simulation : a few minutes for a satellite with 100 fragments</a:t>
            </a:r>
          </a:p>
          <a:p>
            <a:pPr marL="685746" lvl="1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  <a:ea typeface="Times New Roman" panose="02020603050405020304" pitchFamily="18" charset="0"/>
              </a:rPr>
              <a:t>Simplicity of tool chain (DUQ) at the expense of a large number of simulations.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/>
              <a:t>Toolchain : « DUQ » (DEBRISK Uncertainty Quantification) python API </a:t>
            </a:r>
          </a:p>
          <a:p>
            <a:pPr marL="685746" lvl="1" indent="-285750">
              <a:buFont typeface="Wingdings" panose="05000000000000000000" pitchFamily="2" charset="2"/>
              <a:buChar char="Ø"/>
            </a:pPr>
            <a:r>
              <a:rPr lang="en-US" dirty="0"/>
              <a:t>500,000 DEBRISK simulations per day per user on the “HAL” (CNES supercomputer)</a:t>
            </a:r>
          </a:p>
          <a:p>
            <a:pPr marL="685746" lvl="1" indent="-285750">
              <a:buFont typeface="Wingdings" panose="05000000000000000000" pitchFamily="2" charset="2"/>
              <a:buChar char="Ø"/>
            </a:pPr>
            <a:r>
              <a:rPr lang="en-US" dirty="0"/>
              <a:t>On-the-fly post processing and Indices computation (Spearman, </a:t>
            </a:r>
            <a:r>
              <a:rPr lang="en-US" dirty="0" err="1"/>
              <a:t>etc</a:t>
            </a:r>
            <a:r>
              <a:rPr lang="en-US" dirty="0"/>
              <a:t>) : uncertainties quantification &amp; sensitivity analysis.</a:t>
            </a:r>
          </a:p>
          <a:p>
            <a:pPr marL="685746" lvl="1" indent="-285750">
              <a:buFont typeface="Wingdings" panose="05000000000000000000" pitchFamily="2" charset="2"/>
              <a:buChar char="Ø"/>
            </a:pPr>
            <a:r>
              <a:rPr lang="en-US" dirty="0"/>
              <a:t>A total of 10 millions simulations carried out for the study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A0BBB2-BC84-4763-AFBB-68A7543E1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810" y="5480074"/>
            <a:ext cx="317190" cy="1665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DED942A-9736-4CB2-B429-936513753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247" y="115306"/>
            <a:ext cx="1022753" cy="53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00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56"/>
    </mc:Choice>
    <mc:Fallback xmlns="">
      <p:transition spd="slow" advTm="4805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330791" y="543997"/>
            <a:ext cx="8749709" cy="369332"/>
          </a:xfrm>
        </p:spPr>
        <p:txBody>
          <a:bodyPr/>
          <a:lstStyle/>
          <a:p>
            <a:pPr>
              <a:buClr>
                <a:srgbClr val="00B0F0"/>
              </a:buClr>
            </a:pPr>
            <a:r>
              <a:rPr lang="fr-FR" dirty="0"/>
              <a:t>CA &amp; Indices</a:t>
            </a:r>
          </a:p>
        </p:txBody>
      </p:sp>
      <p:sp>
        <p:nvSpPr>
          <p:cNvPr id="8" name="Sous-titre 7"/>
          <p:cNvSpPr>
            <a:spLocks noGrp="1"/>
          </p:cNvSpPr>
          <p:nvPr>
            <p:ph type="subTitle" idx="1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/>
              <a:t>ATD3 2021 - </a:t>
            </a:r>
            <a:r>
              <a:rPr lang="en-US" dirty="0"/>
              <a:t>SATELLITE REENTRY UNCERTAINTY QUANTIFICATION AND SENSITIVITY ANALYSIS USING THE OBJECT-ORIENTED CODE DEBRISK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386576" y="1206500"/>
            <a:ext cx="3367668" cy="3826417"/>
          </a:xfrm>
        </p:spPr>
        <p:txBody>
          <a:bodyPr>
            <a:normAutofit/>
          </a:bodyPr>
          <a:lstStyle/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u="sng" dirty="0"/>
              <a:t>CA</a:t>
            </a:r>
            <a:r>
              <a:rPr lang="en-US" dirty="0"/>
              <a:t> : « casualty area » :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related to the sum of the surface of falling fragments reaching the ground with an energy significant enough to endanger the life of a human being</a:t>
            </a:r>
            <a:endParaRPr lang="en-US" dirty="0"/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u="sng" dirty="0"/>
              <a:t>Ranking indices</a:t>
            </a:r>
            <a:r>
              <a:rPr lang="en-US" dirty="0"/>
              <a:t> : Used to quantify the ranking (sensitivity analysis) of the parameters over the CA</a:t>
            </a:r>
          </a:p>
          <a:p>
            <a:pPr marL="249799" lvl="2" indent="-285750"/>
            <a:endParaRPr lang="en-US" dirty="0"/>
          </a:p>
          <a:p>
            <a:pPr marL="249799" lvl="2" indent="-285750"/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A0BBB2-BC84-4763-AFBB-68A7543E1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810" y="5480074"/>
            <a:ext cx="317190" cy="1665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DED942A-9736-4CB2-B429-936513753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247" y="115306"/>
            <a:ext cx="1022753" cy="53694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BD285ED-0C64-420C-965E-2F1C7B0F40E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098" y="741275"/>
            <a:ext cx="5248726" cy="407967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0979499-2373-418C-AF75-7B87628F3B4B}"/>
              </a:ext>
            </a:extLst>
          </p:cNvPr>
          <p:cNvSpPr txBox="1"/>
          <p:nvPr/>
        </p:nvSpPr>
        <p:spPr>
          <a:xfrm>
            <a:off x="4342364" y="4670514"/>
            <a:ext cx="50812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Fig: CA indices. Manual fragmentation. A3 </a:t>
            </a:r>
          </a:p>
        </p:txBody>
      </p:sp>
    </p:spTree>
    <p:extLst>
      <p:ext uri="{BB962C8B-B14F-4D97-AF65-F5344CB8AC3E}">
        <p14:creationId xmlns:p14="http://schemas.microsoft.com/office/powerpoint/2010/main" val="317982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08"/>
    </mc:Choice>
    <mc:Fallback xmlns="">
      <p:transition spd="slow" advTm="4100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330791" y="543997"/>
            <a:ext cx="8749709" cy="369332"/>
          </a:xfrm>
        </p:spPr>
        <p:txBody>
          <a:bodyPr/>
          <a:lstStyle/>
          <a:p>
            <a:pPr>
              <a:buClr>
                <a:srgbClr val="00B0F0"/>
              </a:buClr>
            </a:pPr>
            <a:r>
              <a:rPr lang="en-US" dirty="0"/>
              <a:t>Satellites and fragmentation models</a:t>
            </a:r>
          </a:p>
        </p:txBody>
      </p:sp>
      <p:sp>
        <p:nvSpPr>
          <p:cNvPr id="8" name="Sous-titre 7"/>
          <p:cNvSpPr>
            <a:spLocks noGrp="1"/>
          </p:cNvSpPr>
          <p:nvPr>
            <p:ph type="subTitle" idx="1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/>
              <a:t>ATD3 2021 - </a:t>
            </a:r>
            <a:r>
              <a:rPr lang="en-US" dirty="0"/>
              <a:t>SATELLITE REENTRY UNCERTAINTY QUANTIFICATION AND SENSITIVITY ANALYSIS USING THE OBJECT-ORIENTED CODE DEBRISK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180198" y="2743604"/>
            <a:ext cx="9154302" cy="2582873"/>
          </a:xfrm>
        </p:spPr>
        <p:txBody>
          <a:bodyPr>
            <a:normAutofit lnSpcReduction="10000"/>
          </a:bodyPr>
          <a:lstStyle/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/>
              <a:t>« Automated » fragmentation: breakup trigger with </a:t>
            </a:r>
            <a:r>
              <a:rPr lang="en-US" u="sng" dirty="0"/>
              <a:t>panels reaching the degradation temperature</a:t>
            </a:r>
            <a:r>
              <a:rPr lang="en-US" dirty="0"/>
              <a:t> of the adhesives/glue which fix the external aluminum faces sheets to the honeycomb. </a:t>
            </a:r>
          </a:p>
          <a:p>
            <a:pPr marL="685746" lvl="1" indent="-285750">
              <a:buFont typeface="Wingdings" panose="05000000000000000000" pitchFamily="2" charset="2"/>
              <a:buChar char="Ø"/>
            </a:pPr>
            <a:r>
              <a:rPr lang="en-US" dirty="0"/>
              <a:t>Recommended if the external structure of the satellite is mainly made of honeycomb/aluminum sandwich panels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/>
              <a:t>« Manual » fragmentation: breakup trigger at </a:t>
            </a:r>
            <a:r>
              <a:rPr lang="en-US" u="sng" dirty="0"/>
              <a:t>fixed attitude</a:t>
            </a:r>
          </a:p>
          <a:p>
            <a:pPr marL="685746" lvl="1" indent="-285750">
              <a:buFont typeface="Wingdings" panose="05000000000000000000" pitchFamily="2" charset="2"/>
              <a:buChar char="Ø"/>
            </a:pPr>
            <a:r>
              <a:rPr lang="en-US" dirty="0"/>
              <a:t>Recommended in the other cases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endParaRPr lang="en-US" u="sng" dirty="0"/>
          </a:p>
          <a:p>
            <a:pPr marL="249799" lvl="2" indent="-285750"/>
            <a:endParaRPr lang="en-US" dirty="0"/>
          </a:p>
          <a:p>
            <a:pPr marL="249799" lvl="2" indent="-285750"/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A0BBB2-BC84-4763-AFBB-68A7543E1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810" y="5480074"/>
            <a:ext cx="317190" cy="1665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DED942A-9736-4CB2-B429-936513753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247" y="115306"/>
            <a:ext cx="1022753" cy="536945"/>
          </a:xfrm>
          <a:prstGeom prst="rect">
            <a:avLst/>
          </a:prstGeom>
        </p:spPr>
      </p:pic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1CF882C8-D8F5-43D3-B0E5-B72466B2B2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182672"/>
              </p:ext>
            </p:extLst>
          </p:nvPr>
        </p:nvGraphicFramePr>
        <p:xfrm>
          <a:off x="330791" y="1206500"/>
          <a:ext cx="8255309" cy="1143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4581">
                  <a:extLst>
                    <a:ext uri="{9D8B030D-6E8A-4147-A177-3AD203B41FA5}">
                      <a16:colId xmlns:a16="http://schemas.microsoft.com/office/drawing/2014/main" val="3818188643"/>
                    </a:ext>
                  </a:extLst>
                </a:gridCol>
                <a:gridCol w="2104676">
                  <a:extLst>
                    <a:ext uri="{9D8B030D-6E8A-4147-A177-3AD203B41FA5}">
                      <a16:colId xmlns:a16="http://schemas.microsoft.com/office/drawing/2014/main" val="1008233973"/>
                    </a:ext>
                  </a:extLst>
                </a:gridCol>
                <a:gridCol w="1481052">
                  <a:extLst>
                    <a:ext uri="{9D8B030D-6E8A-4147-A177-3AD203B41FA5}">
                      <a16:colId xmlns:a16="http://schemas.microsoft.com/office/drawing/2014/main" val="2999756723"/>
                    </a:ext>
                  </a:extLst>
                </a:gridCol>
                <a:gridCol w="2056594">
                  <a:extLst>
                    <a:ext uri="{9D8B030D-6E8A-4147-A177-3AD203B41FA5}">
                      <a16:colId xmlns:a16="http://schemas.microsoft.com/office/drawing/2014/main" val="4141918583"/>
                    </a:ext>
                  </a:extLst>
                </a:gridCol>
                <a:gridCol w="1508406">
                  <a:extLst>
                    <a:ext uri="{9D8B030D-6E8A-4147-A177-3AD203B41FA5}">
                      <a16:colId xmlns:a16="http://schemas.microsoft.com/office/drawing/2014/main" val="906029086"/>
                    </a:ext>
                  </a:extLst>
                </a:gridCol>
              </a:tblGrid>
              <a:tr h="4351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6695" algn="l"/>
                          <a:tab pos="453390" algn="l"/>
                          <a:tab pos="680720" algn="l"/>
                        </a:tabLst>
                      </a:pPr>
                      <a:r>
                        <a:rPr lang="en-US" sz="1400">
                          <a:effectLst/>
                          <a:latin typeface="+mj-lt"/>
                        </a:rPr>
                        <a:t>Satellite</a:t>
                      </a:r>
                      <a:endParaRPr lang="en-US" sz="14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6695" algn="l"/>
                          <a:tab pos="453390" algn="l"/>
                          <a:tab pos="680720" algn="l"/>
                        </a:tabLs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number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6695" algn="l"/>
                          <a:tab pos="453390" algn="l"/>
                          <a:tab pos="680720" algn="l"/>
                        </a:tabLs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of components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6695" algn="l"/>
                          <a:tab pos="453390" algn="l"/>
                          <a:tab pos="680720" algn="l"/>
                        </a:tabLs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Initial mass (kg)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6695" algn="l"/>
                          <a:tab pos="453390" algn="l"/>
                          <a:tab pos="680720" algn="l"/>
                        </a:tabLs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Ballistic coefficient (kg/m2)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6695" algn="l"/>
                          <a:tab pos="453390" algn="l"/>
                          <a:tab pos="680720" algn="l"/>
                        </a:tabLst>
                      </a:pPr>
                      <a:r>
                        <a:rPr lang="en-US" sz="1400">
                          <a:effectLst/>
                          <a:latin typeface="+mj-lt"/>
                        </a:rPr>
                        <a:t>Inclination angle (°)</a:t>
                      </a:r>
                      <a:endParaRPr lang="en-US" sz="14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28603828"/>
                  </a:ext>
                </a:extLst>
              </a:tr>
              <a:tr h="2066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6695" algn="l"/>
                          <a:tab pos="453390" algn="l"/>
                          <a:tab pos="680720" algn="l"/>
                        </a:tabLs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A1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6695" algn="l"/>
                          <a:tab pos="453390" algn="l"/>
                          <a:tab pos="680720" algn="l"/>
                        </a:tabLst>
                      </a:pPr>
                      <a:r>
                        <a:rPr lang="en-US" sz="1400">
                          <a:effectLst/>
                          <a:latin typeface="+mj-lt"/>
                        </a:rPr>
                        <a:t>57</a:t>
                      </a:r>
                      <a:endParaRPr lang="en-US" sz="14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6695" algn="l"/>
                          <a:tab pos="453390" algn="l"/>
                          <a:tab pos="680720" algn="l"/>
                        </a:tabLst>
                      </a:pPr>
                      <a:r>
                        <a:rPr lang="en-US" sz="1400">
                          <a:effectLst/>
                          <a:latin typeface="+mj-lt"/>
                        </a:rPr>
                        <a:t>300</a:t>
                      </a:r>
                      <a:endParaRPr lang="en-US" sz="14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6695" algn="l"/>
                          <a:tab pos="453390" algn="l"/>
                          <a:tab pos="680720" algn="l"/>
                        </a:tabLst>
                      </a:pPr>
                      <a:r>
                        <a:rPr lang="en-US" sz="1400">
                          <a:effectLst/>
                          <a:latin typeface="+mj-lt"/>
                        </a:rPr>
                        <a:t>35</a:t>
                      </a:r>
                      <a:endParaRPr lang="en-US" sz="14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6695" algn="l"/>
                          <a:tab pos="453390" algn="l"/>
                          <a:tab pos="680720" algn="l"/>
                        </a:tabLst>
                      </a:pPr>
                      <a:r>
                        <a:rPr lang="en-US" sz="1400">
                          <a:effectLst/>
                          <a:latin typeface="+mj-lt"/>
                        </a:rPr>
                        <a:t>89.95</a:t>
                      </a:r>
                      <a:endParaRPr lang="en-US" sz="14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00488410"/>
                  </a:ext>
                </a:extLst>
              </a:tr>
              <a:tr h="2066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6695" algn="l"/>
                          <a:tab pos="453390" algn="l"/>
                          <a:tab pos="680720" algn="l"/>
                        </a:tabLst>
                      </a:pPr>
                      <a:r>
                        <a:rPr lang="en-US" sz="1400">
                          <a:effectLst/>
                          <a:latin typeface="+mj-lt"/>
                        </a:rPr>
                        <a:t>A2</a:t>
                      </a:r>
                      <a:endParaRPr lang="en-US" sz="14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6695" algn="l"/>
                          <a:tab pos="453390" algn="l"/>
                          <a:tab pos="680720" algn="l"/>
                        </a:tabLs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108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6695" algn="l"/>
                          <a:tab pos="453390" algn="l"/>
                          <a:tab pos="680720" algn="l"/>
                        </a:tabLst>
                      </a:pPr>
                      <a:r>
                        <a:rPr lang="en-US" sz="1400">
                          <a:effectLst/>
                          <a:latin typeface="+mj-lt"/>
                        </a:rPr>
                        <a:t>170</a:t>
                      </a:r>
                      <a:endParaRPr lang="en-US" sz="14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6695" algn="l"/>
                          <a:tab pos="453390" algn="l"/>
                          <a:tab pos="680720" algn="l"/>
                        </a:tabLs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78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6695" algn="l"/>
                          <a:tab pos="453390" algn="l"/>
                          <a:tab pos="680720" algn="l"/>
                        </a:tabLst>
                      </a:pPr>
                      <a:r>
                        <a:rPr lang="en-US" sz="1400">
                          <a:effectLst/>
                          <a:latin typeface="+mj-lt"/>
                        </a:rPr>
                        <a:t>98</a:t>
                      </a:r>
                      <a:endParaRPr lang="en-US" sz="14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88809381"/>
                  </a:ext>
                </a:extLst>
              </a:tr>
              <a:tr h="2066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6695" algn="l"/>
                          <a:tab pos="453390" algn="l"/>
                          <a:tab pos="680720" algn="l"/>
                        </a:tabLst>
                      </a:pPr>
                      <a:r>
                        <a:rPr lang="en-US" sz="1400">
                          <a:effectLst/>
                          <a:latin typeface="+mj-lt"/>
                        </a:rPr>
                        <a:t>A3</a:t>
                      </a:r>
                      <a:endParaRPr lang="en-US" sz="14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6695" algn="l"/>
                          <a:tab pos="453390" algn="l"/>
                          <a:tab pos="680720" algn="l"/>
                        </a:tabLst>
                      </a:pPr>
                      <a:r>
                        <a:rPr lang="en-US" sz="1400">
                          <a:effectLst/>
                          <a:latin typeface="+mj-lt"/>
                        </a:rPr>
                        <a:t>135</a:t>
                      </a:r>
                      <a:endParaRPr lang="en-US" sz="14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6695" algn="l"/>
                          <a:tab pos="453390" algn="l"/>
                          <a:tab pos="680720" algn="l"/>
                        </a:tabLst>
                      </a:pPr>
                      <a:r>
                        <a:rPr lang="en-US" sz="1400">
                          <a:effectLst/>
                          <a:latin typeface="+mj-lt"/>
                        </a:rPr>
                        <a:t>160</a:t>
                      </a:r>
                      <a:endParaRPr lang="en-US" sz="14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6695" algn="l"/>
                          <a:tab pos="453390" algn="l"/>
                          <a:tab pos="680720" algn="l"/>
                        </a:tabLst>
                      </a:pPr>
                      <a:r>
                        <a:rPr lang="en-US" sz="1400">
                          <a:effectLst/>
                          <a:latin typeface="+mj-lt"/>
                        </a:rPr>
                        <a:t>57</a:t>
                      </a:r>
                      <a:endParaRPr lang="en-US" sz="14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6695" algn="l"/>
                          <a:tab pos="453390" algn="l"/>
                          <a:tab pos="680720" algn="l"/>
                        </a:tabLs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98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51827755"/>
                  </a:ext>
                </a:extLst>
              </a:tr>
            </a:tbl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85DF5B7E-6AD3-419D-BD74-91AACEB079C3}"/>
              </a:ext>
            </a:extLst>
          </p:cNvPr>
          <p:cNvSpPr txBox="1"/>
          <p:nvPr/>
        </p:nvSpPr>
        <p:spPr>
          <a:xfrm>
            <a:off x="2964958" y="2295786"/>
            <a:ext cx="5081238" cy="333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B0F0"/>
              </a:buClr>
            </a:pPr>
            <a:r>
              <a:rPr lang="en-US" dirty="0"/>
              <a:t>Fig: 3 satellites used for the study</a:t>
            </a:r>
          </a:p>
        </p:txBody>
      </p:sp>
    </p:spTree>
    <p:extLst>
      <p:ext uri="{BB962C8B-B14F-4D97-AF65-F5344CB8AC3E}">
        <p14:creationId xmlns:p14="http://schemas.microsoft.com/office/powerpoint/2010/main" val="369869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24"/>
    </mc:Choice>
    <mc:Fallback xmlns="">
      <p:transition spd="slow" advTm="3512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330791" y="543997"/>
            <a:ext cx="8749709" cy="369332"/>
          </a:xfrm>
        </p:spPr>
        <p:txBody>
          <a:bodyPr/>
          <a:lstStyle/>
          <a:p>
            <a:r>
              <a:rPr lang="en-US" dirty="0"/>
              <a:t>« Automated » vs « Manual »</a:t>
            </a:r>
          </a:p>
        </p:txBody>
      </p:sp>
      <p:sp>
        <p:nvSpPr>
          <p:cNvPr id="8" name="Sous-titre 7"/>
          <p:cNvSpPr>
            <a:spLocks noGrp="1"/>
          </p:cNvSpPr>
          <p:nvPr>
            <p:ph type="subTitle" idx="1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/>
              <a:t>ATD3 2021 - </a:t>
            </a:r>
            <a:r>
              <a:rPr lang="en-US" dirty="0"/>
              <a:t>SATELLITE REENTRY UNCERTAINTY QUANTIFICATION AND SENSITIVITY ANALYSIS USING THE OBJECT-ORIENTED CODE DEBRISK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331612" y="1206500"/>
            <a:ext cx="9229098" cy="1464937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sz="1800" dirty="0">
                <a:effectLst/>
                <a:latin typeface="+mj-lt"/>
              </a:rPr>
              <a:t>Manual fragmentation : </a:t>
            </a:r>
            <a:r>
              <a:rPr lang="en-US" sz="1800" i="1" dirty="0" err="1">
                <a:effectLst/>
                <a:latin typeface="+mj-lt"/>
              </a:rPr>
              <a:t>fragmentationAltitude</a:t>
            </a:r>
            <a:r>
              <a:rPr lang="en-US" dirty="0"/>
              <a:t> = U[68km, 88km]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/>
              <a:t>Large differences in fragmentation altitude for « automated  » : ~20km higher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/>
              <a:t>Large differences in CA : both distribution and deterministic case: CA &gt; x2 depending on the S/C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/>
              <a:t>Manual vs automated : ranking order of most significant uncertainty ~identical  except for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initialWallTemperature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/>
              <a:t> and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multiplicativeDragCoeffCont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A0BBB2-BC84-4763-AFBB-68A7543E1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810" y="5480074"/>
            <a:ext cx="317190" cy="1665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DED942A-9736-4CB2-B429-936513753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247" y="115306"/>
            <a:ext cx="1022753" cy="53694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99E76DC-6661-44FC-8BB5-442882D9C98A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11" r="50884" b="2906"/>
          <a:stretch/>
        </p:blipFill>
        <p:spPr bwMode="auto">
          <a:xfrm>
            <a:off x="0" y="2857500"/>
            <a:ext cx="3147060" cy="17289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B5D4EB8-D6F9-4900-B4D5-BEC8B37C4E49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2" t="66281" r="15028" b="29870"/>
          <a:stretch/>
        </p:blipFill>
        <p:spPr bwMode="auto">
          <a:xfrm>
            <a:off x="383302" y="4656767"/>
            <a:ext cx="2400935" cy="2228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CDB6FDF-374E-41CA-819B-10C1C4072F8C}"/>
              </a:ext>
            </a:extLst>
          </p:cNvPr>
          <p:cNvSpPr txBox="1"/>
          <p:nvPr/>
        </p:nvSpPr>
        <p:spPr>
          <a:xfrm>
            <a:off x="-113504" y="4938932"/>
            <a:ext cx="35439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Fig: PDF of the fragmentation altitude for A3.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0017A1C-24BA-4BAA-83C9-5D94ADF29A4F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86" r="66235" b="4681"/>
          <a:stretch/>
        </p:blipFill>
        <p:spPr bwMode="auto">
          <a:xfrm>
            <a:off x="7375765" y="2615605"/>
            <a:ext cx="2580027" cy="22771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D81A2AB6-956C-4707-A095-EF5C6D634057}"/>
              </a:ext>
            </a:extLst>
          </p:cNvPr>
          <p:cNvSpPr txBox="1"/>
          <p:nvPr/>
        </p:nvSpPr>
        <p:spPr>
          <a:xfrm>
            <a:off x="7315201" y="4889513"/>
            <a:ext cx="2788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Fig: Variation of Spearman index between the 2 fragmentation models. A2</a:t>
            </a:r>
            <a:endParaRPr lang="en-US" sz="1200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810D649-0538-4804-9CE1-2B17CC0339CC}"/>
              </a:ext>
            </a:extLst>
          </p:cNvPr>
          <p:cNvSpPr txBox="1"/>
          <p:nvPr/>
        </p:nvSpPr>
        <p:spPr>
          <a:xfrm>
            <a:off x="2322976" y="4874139"/>
            <a:ext cx="52463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Fig: PDF of the CA for A2 spacecraft.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693A2847-D0EB-474A-9965-D05B97912D11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4" t="33714" b="29215"/>
          <a:stretch/>
        </p:blipFill>
        <p:spPr bwMode="auto">
          <a:xfrm>
            <a:off x="3430443" y="2880722"/>
            <a:ext cx="3038937" cy="18668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573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067"/>
    </mc:Choice>
    <mc:Fallback xmlns="">
      <p:transition spd="slow" advTm="13406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330791" y="543997"/>
            <a:ext cx="8749709" cy="369332"/>
          </a:xfrm>
        </p:spPr>
        <p:txBody>
          <a:bodyPr/>
          <a:lstStyle/>
          <a:p>
            <a:r>
              <a:rPr lang="en-US" dirty="0"/>
              <a:t>Uncertainty reduction : fragmentation altitude </a:t>
            </a:r>
          </a:p>
        </p:txBody>
      </p:sp>
      <p:sp>
        <p:nvSpPr>
          <p:cNvPr id="8" name="Sous-titre 7"/>
          <p:cNvSpPr>
            <a:spLocks noGrp="1"/>
          </p:cNvSpPr>
          <p:nvPr>
            <p:ph type="subTitle" idx="1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/>
              <a:t>ATD3 2021 - </a:t>
            </a:r>
            <a:r>
              <a:rPr lang="en-US" dirty="0"/>
              <a:t>SATELLITE REENTRY UNCERTAINTY QUANTIFICATION AND SENSITIVITY ANALYSIS USING THE OBJECT-ORIENTED CODE DEBRISK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331612" y="1206500"/>
            <a:ext cx="4575668" cy="3731231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/>
              <a:t>How much the reduction in fragmentation altitude uncertainty shall be so that it is not a parameter that has a large sensitivity on the value of the CA ?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/>
              <a:t>Manual fragmentation : reduction « d » in </a:t>
            </a:r>
            <a:r>
              <a:rPr lang="en-US" sz="1800" i="1" dirty="0" err="1">
                <a:effectLst/>
                <a:latin typeface="+mj-lt"/>
              </a:rPr>
              <a:t>fragmentationAltitude</a:t>
            </a:r>
            <a:r>
              <a:rPr lang="en-US" dirty="0"/>
              <a:t> = 78km +/- (10km / d)</a:t>
            </a:r>
          </a:p>
          <a:p>
            <a:pPr marL="685746" lvl="1" indent="-285750"/>
            <a:r>
              <a:rPr lang="en-US" dirty="0"/>
              <a:t>ranking order of the other main uncertainty parameters are unchanged.  </a:t>
            </a:r>
          </a:p>
          <a:p>
            <a:pPr marL="685746" lvl="1" indent="-285750"/>
            <a:r>
              <a:rPr lang="en-US" i="1" dirty="0" err="1"/>
              <a:t>qcwMultiplier</a:t>
            </a:r>
            <a:r>
              <a:rPr lang="en-US" dirty="0"/>
              <a:t> (heat in the continuum regime) becomes the dominant parameter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A0BBB2-BC84-4763-AFBB-68A7543E1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810" y="5480074"/>
            <a:ext cx="317190" cy="1665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DED942A-9736-4CB2-B429-936513753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247" y="115306"/>
            <a:ext cx="1022753" cy="53694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48DA6B9-D1FF-48B5-9F69-C533CAA5E83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49" r="66052" b="2444"/>
          <a:stretch/>
        </p:blipFill>
        <p:spPr bwMode="auto">
          <a:xfrm>
            <a:off x="5626102" y="1074420"/>
            <a:ext cx="3244446" cy="2933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BAC9B9FF-3FE9-4DF6-B084-A07011FCA861}"/>
              </a:ext>
            </a:extLst>
          </p:cNvPr>
          <p:cNvSpPr txBox="1"/>
          <p:nvPr/>
        </p:nvSpPr>
        <p:spPr>
          <a:xfrm>
            <a:off x="6090231" y="4061431"/>
            <a:ext cx="26618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Fig: Variation of Spearman index with a reduction of fragmentation altitude. A3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1552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27"/>
    </mc:Choice>
    <mc:Fallback xmlns="">
      <p:transition spd="slow" advTm="6372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330791" y="543997"/>
            <a:ext cx="8749709" cy="369332"/>
          </a:xfrm>
        </p:spPr>
        <p:txBody>
          <a:bodyPr/>
          <a:lstStyle/>
          <a:p>
            <a:r>
              <a:rPr lang="en-US" dirty="0"/>
              <a:t>Uncertainty reduction : heat rate in the continuum regime</a:t>
            </a:r>
          </a:p>
        </p:txBody>
      </p:sp>
      <p:sp>
        <p:nvSpPr>
          <p:cNvPr id="8" name="Sous-titre 7"/>
          <p:cNvSpPr>
            <a:spLocks noGrp="1"/>
          </p:cNvSpPr>
          <p:nvPr>
            <p:ph type="subTitle" idx="1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/>
              <a:t>ATD3 2021 - </a:t>
            </a:r>
            <a:r>
              <a:rPr lang="en-US" dirty="0"/>
              <a:t>SATELLITE REENTRY UNCERTAINTY QUANTIFICATION AND SENSITIVITY ANALYSIS USING THE OBJECT-ORIENTED CODE DEBRISK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330791" y="1206500"/>
            <a:ext cx="8806456" cy="1151232"/>
          </a:xfrm>
        </p:spPr>
        <p:txBody>
          <a:bodyPr>
            <a:normAutofit fontScale="47500" lnSpcReduction="20000"/>
          </a:bodyPr>
          <a:lstStyle/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qcwMultiplier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Norm</a:t>
            </a:r>
            <a:r>
              <a:rPr lang="en-US" sz="1800" dirty="0">
                <a:effectLst/>
                <a:latin typeface="+mj-lt"/>
              </a:rPr>
              <a:t>[mu = 1.035, sigma = 0.224595 / d]</a:t>
            </a:r>
            <a:endParaRPr lang="en-US" sz="18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/>
              <a:t>The decrease in standard deviation for the CA is getting lower between x0.25 and x0.5 =&gt; not relevant to investigate further uncertainty reductions below.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lowSpeedDragMultiplier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becomes dominant.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/>
              <a:t>Even a large (d=4) reduction for the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qcwMultiplier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is not enough so that the absolute value of the index is reduced significantly.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A0BBB2-BC84-4763-AFBB-68A7543E1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810" y="5480074"/>
            <a:ext cx="317190" cy="1665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DED942A-9736-4CB2-B429-936513753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247" y="115306"/>
            <a:ext cx="1022753" cy="53694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4FA4452-0D0F-47CC-92FC-C7BA17003488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7" b="3069"/>
          <a:stretch/>
        </p:blipFill>
        <p:spPr bwMode="auto">
          <a:xfrm>
            <a:off x="788760" y="2491740"/>
            <a:ext cx="3048494" cy="23658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1E24F73-75D3-4497-BCCF-680BD250A16D}"/>
              </a:ext>
            </a:extLst>
          </p:cNvPr>
          <p:cNvSpPr txBox="1"/>
          <p:nvPr/>
        </p:nvSpPr>
        <p:spPr>
          <a:xfrm>
            <a:off x="1202639" y="4991600"/>
            <a:ext cx="26346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Fig: Variation of the statistics of the CA with a reduction of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qcwMultiplier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A3.</a:t>
            </a:r>
            <a:endParaRPr lang="en-US" sz="12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28D9793-A45E-4E74-9E43-F92CBE0C0B4F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57" r="67207" b="4854"/>
          <a:stretch/>
        </p:blipFill>
        <p:spPr bwMode="auto">
          <a:xfrm>
            <a:off x="5367366" y="2269004"/>
            <a:ext cx="3048494" cy="28113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0C36E49-E415-4C1C-B562-9529F5946C88}"/>
              </a:ext>
            </a:extLst>
          </p:cNvPr>
          <p:cNvSpPr txBox="1"/>
          <p:nvPr/>
        </p:nvSpPr>
        <p:spPr>
          <a:xfrm>
            <a:off x="5939219" y="5002074"/>
            <a:ext cx="25799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Fig: Variation of Spearman index with a reduction of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qcwMultiplier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A3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0841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52"/>
    </mc:Choice>
    <mc:Fallback xmlns="">
      <p:transition spd="slow" advTm="5775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330791" y="543997"/>
            <a:ext cx="8749709" cy="369332"/>
          </a:xfrm>
        </p:spPr>
        <p:txBody>
          <a:bodyPr/>
          <a:lstStyle/>
          <a:p>
            <a:r>
              <a:rPr lang="en-US" dirty="0"/>
              <a:t>Uncertainty reduction : low speed drag coefficient </a:t>
            </a:r>
          </a:p>
        </p:txBody>
      </p:sp>
      <p:sp>
        <p:nvSpPr>
          <p:cNvPr id="8" name="Sous-titre 7"/>
          <p:cNvSpPr>
            <a:spLocks noGrp="1"/>
          </p:cNvSpPr>
          <p:nvPr>
            <p:ph type="subTitle" idx="1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/>
              <a:t>ATD3 2021 - </a:t>
            </a:r>
            <a:r>
              <a:rPr lang="en-US" dirty="0"/>
              <a:t>SATELLITE REENTRY UNCERTAINTY QUANTIFICATION AND SENSITIVITY ANALYSIS USING THE OBJECT-ORIENTED CODE DEBRISK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461151" y="1411014"/>
            <a:ext cx="4019409" cy="3091181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GB" i="1" dirty="0">
                <a:effectLst/>
                <a:latin typeface="+mj-lt"/>
              </a:rPr>
              <a:t>lowSpeedDragMultiplierDebriskV2Satellite</a:t>
            </a:r>
            <a:r>
              <a:rPr lang="en-GB" dirty="0">
                <a:effectLst/>
                <a:latin typeface="+mj-lt"/>
              </a:rPr>
              <a:t> = U[1 – 0.8 / d, 1 +0.8 /d ]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GB" dirty="0">
                <a:latin typeface="+mj-lt"/>
              </a:rPr>
              <a:t>d=1 : U[0.2, 1.8] 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GB" dirty="0">
                <a:latin typeface="+mj-lt"/>
              </a:rPr>
              <a:t>d=4 : U[0.8, 1.2] corresponds to a value </a:t>
            </a:r>
            <a:r>
              <a:rPr lang="en-US" dirty="0">
                <a:latin typeface="+mj-lt"/>
              </a:rPr>
              <a:t>where the low speed multiplier does not have a large influence anymore for A3. But depend on S/C.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/>
              <a:t>Recent improvements to DEBRISK will reduced the uncertainty in the range U[0.8:1.2].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Direction des Systèmes Orbitaux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A0BBB2-BC84-4763-AFBB-68A7543E1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810" y="5480074"/>
            <a:ext cx="317190" cy="1665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DED942A-9736-4CB2-B429-936513753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247" y="115306"/>
            <a:ext cx="1022753" cy="53694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63AC241-C11C-4C4F-BA93-3EB28E1431B5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60" r="66858" b="3182"/>
          <a:stretch/>
        </p:blipFill>
        <p:spPr bwMode="auto">
          <a:xfrm>
            <a:off x="5243830" y="1411014"/>
            <a:ext cx="3595370" cy="28866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9568BCC-B746-48AD-91C9-CE05FA1F31A9}"/>
              </a:ext>
            </a:extLst>
          </p:cNvPr>
          <p:cNvSpPr txBox="1"/>
          <p:nvPr/>
        </p:nvSpPr>
        <p:spPr>
          <a:xfrm>
            <a:off x="5743257" y="4327055"/>
            <a:ext cx="25965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Fig: Variation of Spearman index with a reduction of low-speed coefficient. A3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0658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07"/>
    </mc:Choice>
    <mc:Fallback xmlns="">
      <p:transition spd="slow" advTm="20907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330791" y="543997"/>
            <a:ext cx="8749709" cy="369332"/>
          </a:xfrm>
        </p:spPr>
        <p:txBody>
          <a:bodyPr/>
          <a:lstStyle/>
          <a:p>
            <a:r>
              <a:rPr lang="en-US" dirty="0"/>
              <a:t>Impact of the maximum acceptable energy threshold (1/2)</a:t>
            </a:r>
            <a:endParaRPr lang="fr-FR" dirty="0"/>
          </a:p>
        </p:txBody>
      </p:sp>
      <p:sp>
        <p:nvSpPr>
          <p:cNvPr id="8" name="Sous-titre 7"/>
          <p:cNvSpPr>
            <a:spLocks noGrp="1"/>
          </p:cNvSpPr>
          <p:nvPr>
            <p:ph type="subTitle" idx="1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/>
              <a:t>ATD3 2021 - </a:t>
            </a:r>
            <a:r>
              <a:rPr lang="en-US" dirty="0"/>
              <a:t>SATELLITE REENTRY UNCERTAINTY QUANTIFICATION AND SENSITIVITY ANALYSIS USING THE OBJECT-ORIENTED CODE DEBRISK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330791" y="1086245"/>
            <a:ext cx="9210087" cy="1504919"/>
          </a:xfrm>
        </p:spPr>
        <p:txBody>
          <a:bodyPr>
            <a:normAutofit fontScale="62500" lnSpcReduction="20000"/>
          </a:bodyPr>
          <a:lstStyle/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/>
              <a:t>Objects above the </a:t>
            </a:r>
            <a:r>
              <a:rPr lang="en-US" i="1" dirty="0"/>
              <a:t>maximum acceptable energy threshold </a:t>
            </a:r>
            <a:r>
              <a:rPr lang="en-US" dirty="0"/>
              <a:t>are accounted for in the computation of the CA.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/>
              <a:t>It is not an uncertainty parameter but a choice. 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/>
              <a:t>A minimum value of 0J should have been used but 3.5J is selected instead for numerical stability reason =&gt; model any impacting objects contributing to the CA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/>
              <a:t>The effect of the reduction is most significant between 3.5J and 60J. 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A0BBB2-BC84-4763-AFBB-68A7543E1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810" y="5480074"/>
            <a:ext cx="317190" cy="1665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DED942A-9736-4CB2-B429-936513753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247" y="115306"/>
            <a:ext cx="1022753" cy="53694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66DA7C7-9966-4AB9-AA71-949A3498589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4" b="2706"/>
          <a:stretch/>
        </p:blipFill>
        <p:spPr bwMode="auto">
          <a:xfrm>
            <a:off x="465137" y="2438401"/>
            <a:ext cx="3847783" cy="22936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5B326FE-723F-432C-BAB6-540FF3DB2181}"/>
              </a:ext>
            </a:extLst>
          </p:cNvPr>
          <p:cNvSpPr txBox="1"/>
          <p:nvPr/>
        </p:nvSpPr>
        <p:spPr>
          <a:xfrm>
            <a:off x="548957" y="4826151"/>
            <a:ext cx="34515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Variation of CA and the 1-sigma confidence interval with the maximum acceptable energy</a:t>
            </a:r>
            <a:endParaRPr lang="en-US" sz="12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C4BCD56-D743-478C-8BCA-404D52A8898A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7" t="33292" b="22814"/>
          <a:stretch/>
        </p:blipFill>
        <p:spPr bwMode="auto">
          <a:xfrm>
            <a:off x="5456237" y="2435076"/>
            <a:ext cx="3372190" cy="23687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8530B7B-B462-44E0-A252-22FD88E607D4}"/>
              </a:ext>
            </a:extLst>
          </p:cNvPr>
          <p:cNvSpPr txBox="1"/>
          <p:nvPr/>
        </p:nvSpPr>
        <p:spPr>
          <a:xfrm>
            <a:off x="5990888" y="4826151"/>
            <a:ext cx="23409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Fig: PDF of the CA for various maximum acceptable energy. A2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9855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56"/>
    </mc:Choice>
    <mc:Fallback xmlns="">
      <p:transition spd="slow" advTm="6485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330791" y="543997"/>
            <a:ext cx="8749709" cy="369332"/>
          </a:xfrm>
        </p:spPr>
        <p:txBody>
          <a:bodyPr/>
          <a:lstStyle/>
          <a:p>
            <a:r>
              <a:rPr lang="fr-FR" dirty="0"/>
              <a:t>Agenda</a:t>
            </a:r>
          </a:p>
        </p:txBody>
      </p:sp>
      <p:sp>
        <p:nvSpPr>
          <p:cNvPr id="8" name="Sous-titre 7"/>
          <p:cNvSpPr>
            <a:spLocks noGrp="1"/>
          </p:cNvSpPr>
          <p:nvPr>
            <p:ph type="subTitle" idx="1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/>
              <a:t>ATD3 2021 - </a:t>
            </a:r>
            <a:r>
              <a:rPr lang="en-US" dirty="0"/>
              <a:t>SATELLITE REENTRY UNCERTAINTY QUANTIFICATION AND SENSITIVITY ANALYSIS USING THE OBJECT-ORIENTED CODE DEBRISK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/>
        <p:txBody>
          <a:bodyPr>
            <a:normAutofit fontScale="92500" lnSpcReduction="20000"/>
          </a:bodyPr>
          <a:lstStyle/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/>
              <a:t>Context (the need to evaluate the survivability of debris) and the DEBRISK software 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/>
              <a:t>Uncertainty modelling and numerical method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/>
              <a:t>Uncertainty quantification and sensitivity analysis:</a:t>
            </a:r>
          </a:p>
          <a:p>
            <a:pPr marL="685746" lvl="1" indent="-285750"/>
            <a:r>
              <a:rPr lang="en-US" dirty="0"/>
              <a:t>Comparison between « automated » and « manual » fragmentation  models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/>
              <a:t>Uncertainty reduction:</a:t>
            </a:r>
          </a:p>
          <a:p>
            <a:pPr marL="685746" lvl="1" indent="-285750">
              <a:buFont typeface="Wingdings" panose="05000000000000000000" pitchFamily="2" charset="2"/>
              <a:buChar char="Ø"/>
            </a:pPr>
            <a:r>
              <a:rPr lang="en-US" dirty="0"/>
              <a:t>Fragmentation altitude</a:t>
            </a:r>
          </a:p>
          <a:p>
            <a:pPr marL="685746" lvl="1" indent="-285750">
              <a:buFont typeface="Wingdings" panose="05000000000000000000" pitchFamily="2" charset="2"/>
              <a:buChar char="Ø"/>
            </a:pPr>
            <a:r>
              <a:rPr lang="en-US" dirty="0"/>
              <a:t>Heat rate in the continuum regime</a:t>
            </a:r>
          </a:p>
          <a:p>
            <a:pPr marL="685746" lvl="1" indent="-285750">
              <a:buFont typeface="Wingdings" panose="05000000000000000000" pitchFamily="2" charset="2"/>
              <a:buChar char="Ø"/>
            </a:pPr>
            <a:r>
              <a:rPr lang="en-US" dirty="0"/>
              <a:t>Low speed drag multiplier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/>
              <a:t>Impact of the maximum acceptable energy threshold on the results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/>
              <a:t>Conclusions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A0BBB2-BC84-4763-AFBB-68A7543E1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810" y="5480074"/>
            <a:ext cx="317190" cy="1665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DED942A-9736-4CB2-B429-936513753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247" y="115306"/>
            <a:ext cx="1022753" cy="53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0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18"/>
    </mc:Choice>
    <mc:Fallback xmlns="">
      <p:transition spd="slow" advTm="2811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330791" y="543997"/>
            <a:ext cx="8749709" cy="369332"/>
          </a:xfrm>
        </p:spPr>
        <p:txBody>
          <a:bodyPr/>
          <a:lstStyle/>
          <a:p>
            <a:r>
              <a:rPr lang="en-US" dirty="0"/>
              <a:t>Impact of the maximum acceptable energy threshold (2/2)</a:t>
            </a:r>
            <a:endParaRPr lang="fr-FR" dirty="0"/>
          </a:p>
        </p:txBody>
      </p:sp>
      <p:sp>
        <p:nvSpPr>
          <p:cNvPr id="8" name="Sous-titre 7"/>
          <p:cNvSpPr>
            <a:spLocks noGrp="1"/>
          </p:cNvSpPr>
          <p:nvPr>
            <p:ph type="subTitle" idx="1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/>
              <a:t>ATD3 2021 - </a:t>
            </a:r>
            <a:r>
              <a:rPr lang="en-US" dirty="0"/>
              <a:t>SATELLITE REENTRY UNCERTAINTY QUANTIFICATION AND SENSITIVITY ANALYSIS USING THE OBJECT-ORIENTED CODE DEBRISK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330791" y="1206499"/>
            <a:ext cx="9210087" cy="1149352"/>
          </a:xfrm>
        </p:spPr>
        <p:txBody>
          <a:bodyPr>
            <a:normAutofit fontScale="62500" lnSpcReduction="20000"/>
          </a:bodyPr>
          <a:lstStyle/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/>
              <a:t>Ranking : </a:t>
            </a:r>
            <a:r>
              <a:rPr lang="en-US" i="1" dirty="0"/>
              <a:t>low-speed drag multiplier </a:t>
            </a:r>
            <a:r>
              <a:rPr lang="en-US" dirty="0"/>
              <a:t>&amp; </a:t>
            </a:r>
            <a:r>
              <a:rPr lang="en-US" i="1" dirty="0" err="1"/>
              <a:t>qcwMultiplier</a:t>
            </a:r>
            <a:r>
              <a:rPr lang="en-US" dirty="0"/>
              <a:t> vary significantly 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/>
              <a:t>Competition between: “phenomena associated with the terminal kinetic energy” and “phenomena associated with thermal ablation”. 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/>
              <a:t>With a higher </a:t>
            </a:r>
            <a:r>
              <a:rPr lang="en-US" i="1" dirty="0"/>
              <a:t>threshold for the maximum acceptable energy </a:t>
            </a:r>
            <a:r>
              <a:rPr lang="en-US" dirty="0"/>
              <a:t>: decreasing the uncertainties over the </a:t>
            </a:r>
            <a:r>
              <a:rPr lang="en-US" i="1" dirty="0"/>
              <a:t>low-speed drag coefficient multiplier</a:t>
            </a:r>
            <a:r>
              <a:rPr lang="en-US" dirty="0"/>
              <a:t> will decrease the global uncertainties over the CA.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A0BBB2-BC84-4763-AFBB-68A7543E1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810" y="5480074"/>
            <a:ext cx="317190" cy="1665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DED942A-9736-4CB2-B429-936513753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247" y="115306"/>
            <a:ext cx="1022753" cy="53694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37AB8A1-F08B-4E84-9D64-AD5C55A28F2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9" r="66766" b="4493"/>
          <a:stretch/>
        </p:blipFill>
        <p:spPr bwMode="auto">
          <a:xfrm>
            <a:off x="665162" y="2522219"/>
            <a:ext cx="2718118" cy="24179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4B19AA4-5CD7-4271-AD0E-C93EDDF0A013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44" r="67427" b="4633"/>
          <a:stretch/>
        </p:blipFill>
        <p:spPr bwMode="auto">
          <a:xfrm>
            <a:off x="5321936" y="2470509"/>
            <a:ext cx="2549852" cy="24179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9EC743C8-BE20-4ACA-9E1B-A2DBF63682B8}"/>
              </a:ext>
            </a:extLst>
          </p:cNvPr>
          <p:cNvSpPr txBox="1"/>
          <p:nvPr/>
        </p:nvSpPr>
        <p:spPr>
          <a:xfrm>
            <a:off x="909824" y="4888460"/>
            <a:ext cx="25584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Fig: Variation of Spearman index with the maximum acceptance energy. A2</a:t>
            </a:r>
            <a:endParaRPr lang="en-US" sz="12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C90A5DB-3464-4B6F-86F1-7D36271ED612}"/>
              </a:ext>
            </a:extLst>
          </p:cNvPr>
          <p:cNvSpPr txBox="1"/>
          <p:nvPr/>
        </p:nvSpPr>
        <p:spPr>
          <a:xfrm>
            <a:off x="5549265" y="4940170"/>
            <a:ext cx="25584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Fig: Variation of Spearman index with the maximum acceptance energy. A3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441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06"/>
    </mc:Choice>
    <mc:Fallback xmlns="">
      <p:transition spd="slow" advTm="33706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330791" y="543997"/>
            <a:ext cx="8749709" cy="369332"/>
          </a:xfrm>
        </p:spPr>
        <p:txBody>
          <a:bodyPr/>
          <a:lstStyle/>
          <a:p>
            <a:r>
              <a:rPr lang="fr-FR" dirty="0"/>
              <a:t>Conclusions</a:t>
            </a:r>
          </a:p>
        </p:txBody>
      </p:sp>
      <p:sp>
        <p:nvSpPr>
          <p:cNvPr id="8" name="Sous-titre 7"/>
          <p:cNvSpPr>
            <a:spLocks noGrp="1"/>
          </p:cNvSpPr>
          <p:nvPr>
            <p:ph type="subTitle" idx="1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/>
              <a:t>ATD3 2021 - </a:t>
            </a:r>
            <a:r>
              <a:rPr lang="en-US" dirty="0"/>
              <a:t>SATELLITE REENTRY UNCERTAINTY QUANTIFICATION AND SENSITIVITY ANALYSIS USING THE OBJECT-ORIENTED CODE DEBRISK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/>
        <p:txBody>
          <a:bodyPr>
            <a:normAutofit fontScale="62500" lnSpcReduction="20000"/>
          </a:bodyPr>
          <a:lstStyle/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>
                <a:latin typeface="+mj-lt"/>
              </a:rPr>
              <a:t>With the methods developed : It takes less than 1 day to carry out full uncertainty quantification and sensitivity analysis using DEBRISK =&gt; results with confidence interval.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Fragmentation altitude, the heat rate in the continuum regime and the low-speed drag coefficient : have the most </a:t>
            </a:r>
            <a:r>
              <a:rPr lang="en-US" dirty="0">
                <a:latin typeface="+mj-lt"/>
                <a:ea typeface="Times New Roman" panose="02020603050405020304" pitchFamily="18" charset="0"/>
              </a:rPr>
              <a:t>impact on the results. A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reduction in uncertainties =&gt; </a:t>
            </a:r>
            <a:r>
              <a:rPr lang="en-US" dirty="0">
                <a:latin typeface="+mj-lt"/>
                <a:ea typeface="Times New Roman" panose="02020603050405020304" pitchFamily="18" charset="0"/>
              </a:rPr>
              <a:t>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ncrease in confidence of the results. But depends on the scenario</a:t>
            </a:r>
            <a:endParaRPr lang="en-US" dirty="0">
              <a:latin typeface="+mj-lt"/>
            </a:endParaRP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>
                <a:latin typeface="+mj-lt"/>
              </a:rPr>
              <a:t>In order for those uncertainties to have their index magnitude reduced significatively: the 3 studied spacecrafts show that it shall be reduced to U[76, 88] km for the fragmentation altitude, to U[0.8;1.2] for the low speed drag coefficient multiplier and to a std of 0.055 for the </a:t>
            </a:r>
            <a:r>
              <a:rPr lang="en-US" dirty="0" err="1">
                <a:latin typeface="+mj-lt"/>
              </a:rPr>
              <a:t>qcwMultiplier</a:t>
            </a:r>
            <a:r>
              <a:rPr lang="en-US" dirty="0">
                <a:latin typeface="+mj-lt"/>
              </a:rPr>
              <a:t> (even if it is not always enough). 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>
                <a:latin typeface="+mj-lt"/>
              </a:rPr>
              <a:t>Changes in the maximum acceptable energy threshold can change the value of the CA by more than a factor 2 when going from 14J to 60J but that depends on the spacecraft. 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i="1" dirty="0">
                <a:latin typeface="+mj-lt"/>
              </a:rPr>
              <a:t>Large differences on the CA are observed, when comparing the two fragmentation models. This highlights the significance of choosing the appropriate model depending on the satellite. 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>
                <a:latin typeface="+mj-lt"/>
              </a:rPr>
              <a:t>Other variations have been investigated but are not presented in this work, e.g.: the type of atmosphere model, the orbit type (circular vs eccentric), the gravitation model and the angle of inclination of the mission. 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>
                <a:latin typeface="+mj-lt"/>
              </a:rPr>
              <a:t>As a by-product of the current study some major stability improvements for DEBRISK have been proposed for implementation in the final release of DEBRISK V3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u="sng" dirty="0">
                <a:latin typeface="+mj-lt"/>
              </a:rPr>
              <a:t>NB: most conclusions a</a:t>
            </a:r>
            <a:r>
              <a:rPr lang="en-US" sz="1800" u="sng" dirty="0">
                <a:effectLst/>
                <a:latin typeface="+mj-lt"/>
                <a:ea typeface="Times New Roman" panose="02020603050405020304" pitchFamily="18" charset="0"/>
              </a:rPr>
              <a:t>ssume that the current models actually are representative of how a satellite demise, but this topic is not discussed here.</a:t>
            </a:r>
            <a:endParaRPr lang="en-US" u="sng" dirty="0">
              <a:latin typeface="+mj-lt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21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A0BBB2-BC84-4763-AFBB-68A7543E1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810" y="5480074"/>
            <a:ext cx="317190" cy="1665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DED942A-9736-4CB2-B429-936513753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247" y="115306"/>
            <a:ext cx="1022753" cy="53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7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52"/>
    </mc:Choice>
    <mc:Fallback xmlns="">
      <p:transition spd="slow" advTm="120352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us-titre 7"/>
          <p:cNvSpPr>
            <a:spLocks noGrp="1"/>
          </p:cNvSpPr>
          <p:nvPr>
            <p:ph type="subTitle" idx="1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/>
              <a:t>ATD3 2021 - </a:t>
            </a:r>
            <a:r>
              <a:rPr lang="en-US" dirty="0"/>
              <a:t>SATELLITE REENTRY UNCERTAINTY QUANTIFICATION AND SENSITIVITY ANALYSIS USING THE OBJECT-ORIENTED CODE DEBRISK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323645" y="4598406"/>
            <a:ext cx="9324978" cy="80601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This </a:t>
            </a:r>
            <a:r>
              <a:rPr lang="fr-FR" dirty="0" err="1"/>
              <a:t>activity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supported</a:t>
            </a:r>
            <a:r>
              <a:rPr lang="fr-FR" dirty="0"/>
              <a:t> by CNES </a:t>
            </a:r>
            <a:r>
              <a:rPr lang="fr-FR" dirty="0" err="1"/>
              <a:t>under</a:t>
            </a:r>
            <a:r>
              <a:rPr lang="fr-FR" dirty="0"/>
              <a:t> the </a:t>
            </a:r>
            <a:r>
              <a:rPr lang="fr-FR" dirty="0" err="1"/>
              <a:t>contract</a:t>
            </a:r>
            <a:r>
              <a:rPr lang="fr-FR" dirty="0"/>
              <a:t> n°200753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22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A0BBB2-BC84-4763-AFBB-68A7543E1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2810" y="5480074"/>
            <a:ext cx="317190" cy="1665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DED942A-9736-4CB2-B429-936513753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7247" y="115306"/>
            <a:ext cx="1022753" cy="53694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59465AD-6C82-424B-A413-3FA6D6938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">
            <a:hlinkClick r:id="" action="ppaction://media"/>
            <a:extLst>
              <a:ext uri="{FF2B5EF4-FFF2-40B4-BE49-F238E27FC236}">
                <a16:creationId xmlns:a16="http://schemas.microsoft.com/office/drawing/2014/main" id="{63DD123A-BEF8-47C6-A419-1A58D913E5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3925" y="548431"/>
            <a:ext cx="6896099" cy="425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2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52"/>
    </mc:Choice>
    <mc:Fallback xmlns="">
      <p:transition spd="slow" advTm="120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330791" y="543997"/>
            <a:ext cx="8749709" cy="369332"/>
          </a:xfrm>
        </p:spPr>
        <p:txBody>
          <a:bodyPr/>
          <a:lstStyle/>
          <a:p>
            <a:r>
              <a:rPr lang="fr-FR" cap="small" dirty="0" err="1"/>
              <a:t>Context</a:t>
            </a:r>
            <a:endParaRPr lang="fr-FR" dirty="0"/>
          </a:p>
        </p:txBody>
      </p:sp>
      <p:sp>
        <p:nvSpPr>
          <p:cNvPr id="8" name="Sous-titre 7"/>
          <p:cNvSpPr>
            <a:spLocks noGrp="1"/>
          </p:cNvSpPr>
          <p:nvPr>
            <p:ph type="subTitle" idx="1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/>
              <a:t>ATD3 2021 - </a:t>
            </a:r>
            <a:r>
              <a:rPr lang="en-US" dirty="0"/>
              <a:t>SATELLITE REENTRY UNCERTAINTY QUANTIFICATION AND SENSITIVITY ANALYSIS USING THE OBJECT-ORIENTED CODE DEBRISK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sz="quarter" idx="15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285750" lvl="1" indent="-285750" algn="just"/>
                <a:r>
                  <a:rPr lang="en-US" b="1" dirty="0"/>
                  <a:t>The French Space Operation Act (2008) enforces the assessment of prospective risks</a:t>
                </a:r>
              </a:p>
              <a:p>
                <a:pPr marL="565747" lvl="2" indent="-285750" algn="just"/>
                <a:r>
                  <a:rPr lang="en-US" dirty="0"/>
                  <a:t>For every mission launched / operated from French territory</a:t>
                </a:r>
              </a:p>
              <a:p>
                <a:pPr marL="565747" lvl="2" indent="-285750" algn="just"/>
                <a:endParaRPr lang="en-US" dirty="0"/>
              </a:p>
              <a:p>
                <a:pPr marL="285750" lvl="1" indent="-285750" algn="just"/>
                <a:r>
                  <a:rPr lang="en-US" b="1" dirty="0"/>
                  <a:t>The maximum allowable probability to have at least one victim</a:t>
                </a:r>
              </a:p>
              <a:p>
                <a:pPr marL="565747" lvl="2" indent="-285750" algn="just"/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>
                            <a:latin typeface="Cambria Math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dirty="0"/>
                  <a:t> for controlled reentries and uncontrolled reentries</a:t>
                </a:r>
              </a:p>
              <a:p>
                <a:pPr marL="565747" lvl="2" indent="-285750" algn="just"/>
                <a:endParaRPr lang="en-US" dirty="0"/>
              </a:p>
              <a:p>
                <a:pPr marL="285750" lvl="1" indent="-285750" algn="just"/>
                <a:r>
                  <a:rPr lang="en-US" b="1" dirty="0"/>
                  <a:t>CNES is in charge of ensuring the right application of the law</a:t>
                </a:r>
              </a:p>
              <a:p>
                <a:pPr marL="285750" lvl="1" indent="-285750" algn="just"/>
                <a:endParaRPr lang="en-US" b="1" dirty="0"/>
              </a:p>
              <a:p>
                <a:pPr marL="285750" lvl="1" indent="-285750" algn="just"/>
                <a:r>
                  <a:rPr lang="en-US" b="1" dirty="0"/>
                  <a:t>DEBRISK: French certification tool</a:t>
                </a:r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5"/>
              </p:nvPr>
            </p:nvSpPr>
            <p:spPr>
              <a:blipFill>
                <a:blip r:embed="rId4"/>
                <a:stretch>
                  <a:fillRect l="-397" t="-1536" r="-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A0BBB2-BC84-4763-AFBB-68A7543E1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2810" y="5480074"/>
            <a:ext cx="317190" cy="1665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DED942A-9736-4CB2-B429-9365137537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7247" y="115306"/>
            <a:ext cx="1022753" cy="536945"/>
          </a:xfrm>
          <a:prstGeom prst="rect">
            <a:avLst/>
          </a:prstGeom>
        </p:spPr>
      </p:pic>
      <p:pic>
        <p:nvPicPr>
          <p:cNvPr id="11" name="Picture 16" descr="logodeb2">
            <a:extLst>
              <a:ext uri="{FF2B5EF4-FFF2-40B4-BE49-F238E27FC236}">
                <a16:creationId xmlns:a16="http://schemas.microsoft.com/office/drawing/2014/main" id="{5AE6535E-C16B-490C-A2DF-01E800F4F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855" y="3854813"/>
            <a:ext cx="2041217" cy="114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755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22"/>
    </mc:Choice>
    <mc:Fallback xmlns="">
      <p:transition spd="slow" advTm="2762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330791" y="543997"/>
            <a:ext cx="8749709" cy="369332"/>
          </a:xfrm>
        </p:spPr>
        <p:txBody>
          <a:bodyPr/>
          <a:lstStyle/>
          <a:p>
            <a:r>
              <a:rPr lang="en-US" cap="small" dirty="0"/>
              <a:t>DEBRISK</a:t>
            </a:r>
            <a:endParaRPr lang="fr-FR" dirty="0"/>
          </a:p>
        </p:txBody>
      </p:sp>
      <p:sp>
        <p:nvSpPr>
          <p:cNvPr id="8" name="Sous-titre 7"/>
          <p:cNvSpPr>
            <a:spLocks noGrp="1"/>
          </p:cNvSpPr>
          <p:nvPr>
            <p:ph type="subTitle" idx="1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/>
              <a:t>ATD3 2021 - </a:t>
            </a:r>
            <a:r>
              <a:rPr lang="en-US" dirty="0"/>
              <a:t>SATELLITE REENTRY UNCERTAINTY QUANTIFICATION AND SENSITIVITY ANALYSIS USING THE OBJECT-ORIENTED CODE DEBRISK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263215" y="1206500"/>
            <a:ext cx="5044766" cy="2589102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DEBRISK: French certification tool</a:t>
            </a:r>
          </a:p>
          <a:p>
            <a:pPr marL="685746" lvl="1" indent="-285750">
              <a:buFont typeface="Wingdings" panose="05000000000000000000" pitchFamily="2" charset="2"/>
              <a:buChar char="Ø"/>
            </a:pPr>
            <a:r>
              <a:rPr lang="en-US" sz="1200" dirty="0"/>
              <a:t>Provided to the aerospace companies and operators</a:t>
            </a:r>
          </a:p>
          <a:p>
            <a:pPr marL="685746" lvl="1" indent="-285750">
              <a:buFont typeface="Wingdings" panose="05000000000000000000" pitchFamily="2" charset="2"/>
              <a:buChar char="Ø"/>
            </a:pPr>
            <a:r>
              <a:rPr lang="en-US" sz="1200" dirty="0"/>
              <a:t>Designed to perform survivability analysis of fragments of space vehicles during their atmospheric reentry</a:t>
            </a:r>
          </a:p>
          <a:p>
            <a:pPr marL="685746" lvl="1" indent="-285750">
              <a:buFont typeface="Wingdings" panose="05000000000000000000" pitchFamily="2" charset="2"/>
              <a:buChar char="Ø"/>
            </a:pPr>
            <a:r>
              <a:rPr lang="en-US" sz="1200" dirty="0"/>
              <a:t>Based on an object-oriented approach</a:t>
            </a:r>
          </a:p>
          <a:p>
            <a:pPr marL="685746" lvl="1" indent="-285750">
              <a:buFont typeface="Wingdings" panose="05000000000000000000" pitchFamily="2" charset="2"/>
              <a:buChar char="Ø"/>
            </a:pPr>
            <a:r>
              <a:rPr lang="en-US" sz="1200" dirty="0"/>
              <a:t>Since 2015, CNES is working on reducing uncertainties in the physical models</a:t>
            </a:r>
          </a:p>
          <a:p>
            <a:pPr marL="685746" lvl="1" indent="-285750">
              <a:buFont typeface="Wingdings" panose="05000000000000000000" pitchFamily="2" charset="2"/>
              <a:buChar char="Ø"/>
            </a:pPr>
            <a:r>
              <a:rPr lang="en-GB" sz="1200" dirty="0">
                <a:effectLst/>
                <a:latin typeface="+mj-lt"/>
                <a:ea typeface="Times New Roman" panose="02020603050405020304" pitchFamily="18" charset="0"/>
              </a:rPr>
              <a:t>Non-linearity of the models + uncertainties =&gt; deterministic approach adequate ? </a:t>
            </a:r>
            <a:r>
              <a:rPr lang="en-GB" sz="1200" b="1" dirty="0">
                <a:effectLst/>
                <a:latin typeface="+mj-lt"/>
                <a:ea typeface="Times New Roman" panose="02020603050405020304" pitchFamily="18" charset="0"/>
              </a:rPr>
              <a:t>Uncertainty quantification / sensitivity analysis needed !</a:t>
            </a:r>
            <a:endParaRPr lang="en-US" sz="1200" b="1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A0BBB2-BC84-4763-AFBB-68A7543E1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810" y="5480074"/>
            <a:ext cx="317190" cy="1665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DED942A-9736-4CB2-B429-936513753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247" y="115306"/>
            <a:ext cx="1022753" cy="536945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6739048E-8F13-4B50-AFE0-1AFBE7DB46B0}"/>
              </a:ext>
            </a:extLst>
          </p:cNvPr>
          <p:cNvGrpSpPr/>
          <p:nvPr/>
        </p:nvGrpSpPr>
        <p:grpSpPr>
          <a:xfrm>
            <a:off x="5863885" y="913329"/>
            <a:ext cx="4077410" cy="2170508"/>
            <a:chOff x="4308016" y="2316996"/>
            <a:chExt cx="5851984" cy="3115159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D13744E7-924B-4B3D-A008-39AFC9F16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08016" y="2316996"/>
              <a:ext cx="5851984" cy="3115159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792A5DE-DE9C-457C-BB6D-26FD20A6B24A}"/>
                </a:ext>
              </a:extLst>
            </p:cNvPr>
            <p:cNvSpPr/>
            <p:nvPr/>
          </p:nvSpPr>
          <p:spPr>
            <a:xfrm>
              <a:off x="4343400" y="3283527"/>
              <a:ext cx="432955" cy="19950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2F71F494-D24A-4A2F-B1C5-2EF76EC333B5}"/>
              </a:ext>
            </a:extLst>
          </p:cNvPr>
          <p:cNvGrpSpPr/>
          <p:nvPr/>
        </p:nvGrpSpPr>
        <p:grpSpPr>
          <a:xfrm>
            <a:off x="7309020" y="3795602"/>
            <a:ext cx="2384261" cy="1470968"/>
            <a:chOff x="5495974" y="26776106"/>
            <a:chExt cx="3697562" cy="2520280"/>
          </a:xfrm>
        </p:grpSpPr>
        <p:sp>
          <p:nvSpPr>
            <p:cNvPr id="15" name="Cylindre 14">
              <a:extLst>
                <a:ext uri="{FF2B5EF4-FFF2-40B4-BE49-F238E27FC236}">
                  <a16:creationId xmlns:a16="http://schemas.microsoft.com/office/drawing/2014/main" id="{975EEB94-CA21-411F-BF29-D2885B1E1B43}"/>
                </a:ext>
              </a:extLst>
            </p:cNvPr>
            <p:cNvSpPr/>
            <p:nvPr/>
          </p:nvSpPr>
          <p:spPr>
            <a:xfrm>
              <a:off x="8215017" y="27109457"/>
              <a:ext cx="360363" cy="715962"/>
            </a:xfrm>
            <a:prstGeom prst="can">
              <a:avLst/>
            </a:prstGeom>
            <a:solidFill>
              <a:srgbClr val="4472C4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797174" fontAlgn="auto">
                <a:spcBef>
                  <a:spcPts val="0"/>
                </a:spcBef>
                <a:spcAft>
                  <a:spcPts val="0"/>
                </a:spcAft>
              </a:pPr>
              <a:endParaRPr lang="fr-FR" sz="1569" kern="0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16" name="Cube 15">
              <a:extLst>
                <a:ext uri="{FF2B5EF4-FFF2-40B4-BE49-F238E27FC236}">
                  <a16:creationId xmlns:a16="http://schemas.microsoft.com/office/drawing/2014/main" id="{4B5EDAA1-5EA8-4C02-8280-A2884641D6C3}"/>
                </a:ext>
              </a:extLst>
            </p:cNvPr>
            <p:cNvSpPr/>
            <p:nvPr/>
          </p:nvSpPr>
          <p:spPr>
            <a:xfrm>
              <a:off x="7419307" y="28403092"/>
              <a:ext cx="593725" cy="542925"/>
            </a:xfrm>
            <a:prstGeom prst="cube">
              <a:avLst/>
            </a:prstGeom>
            <a:solidFill>
              <a:srgbClr val="4472C4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797174" fontAlgn="auto">
                <a:spcBef>
                  <a:spcPts val="0"/>
                </a:spcBef>
                <a:spcAft>
                  <a:spcPts val="0"/>
                </a:spcAft>
              </a:pPr>
              <a:endParaRPr lang="fr-FR" sz="1569" kern="0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BB306BB6-30E3-44F9-AEA1-67657A04405B}"/>
                </a:ext>
              </a:extLst>
            </p:cNvPr>
            <p:cNvSpPr/>
            <p:nvPr/>
          </p:nvSpPr>
          <p:spPr>
            <a:xfrm rot="13764262">
              <a:off x="8423597" y="28032250"/>
              <a:ext cx="317501" cy="1222376"/>
            </a:xfrm>
            <a:prstGeom prst="cube">
              <a:avLst>
                <a:gd name="adj" fmla="val 87919"/>
              </a:avLst>
            </a:prstGeom>
            <a:solidFill>
              <a:srgbClr val="4472C4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797174" fontAlgn="auto">
                <a:spcBef>
                  <a:spcPts val="0"/>
                </a:spcBef>
                <a:spcAft>
                  <a:spcPts val="0"/>
                </a:spcAft>
              </a:pPr>
              <a:endParaRPr lang="fr-FR" sz="1569" kern="0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grpSp>
          <p:nvGrpSpPr>
            <p:cNvPr id="18" name="Groupe 1">
              <a:extLst>
                <a:ext uri="{FF2B5EF4-FFF2-40B4-BE49-F238E27FC236}">
                  <a16:creationId xmlns:a16="http://schemas.microsoft.com/office/drawing/2014/main" id="{E4C2D17B-BF60-4CFE-9E03-9F8692EDCC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86764" y="27138031"/>
              <a:ext cx="658812" cy="660400"/>
              <a:chOff x="3237368" y="2023565"/>
              <a:chExt cx="658070" cy="660691"/>
            </a:xfrm>
          </p:grpSpPr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D31AD55F-39CA-4827-85FA-A123D47498CD}"/>
                  </a:ext>
                </a:extLst>
              </p:cNvPr>
              <p:cNvSpPr/>
              <p:nvPr/>
            </p:nvSpPr>
            <p:spPr>
              <a:xfrm>
                <a:off x="3250054" y="2023565"/>
                <a:ext cx="645384" cy="660691"/>
              </a:xfrm>
              <a:prstGeom prst="ellipse">
                <a:avLst/>
              </a:prstGeom>
              <a:solidFill>
                <a:srgbClr val="4472C4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defTabSz="797174" fontAlgn="auto">
                  <a:spcBef>
                    <a:spcPts val="0"/>
                  </a:spcBef>
                  <a:spcAft>
                    <a:spcPts val="0"/>
                  </a:spcAft>
                </a:pPr>
                <a:endParaRPr lang="fr-FR" sz="1569" kern="0" dirty="0">
                  <a:solidFill>
                    <a:prstClr val="black"/>
                  </a:solidFill>
                  <a:latin typeface="Arial" panose="020B0604020202020204"/>
                </a:endParaRPr>
              </a:p>
            </p:txBody>
          </p:sp>
          <p:sp>
            <p:nvSpPr>
              <p:cNvPr id="37" name="Arc 36">
                <a:extLst>
                  <a:ext uri="{FF2B5EF4-FFF2-40B4-BE49-F238E27FC236}">
                    <a16:creationId xmlns:a16="http://schemas.microsoft.com/office/drawing/2014/main" id="{25A9D773-B097-49B8-B622-D88A06B041F0}"/>
                  </a:ext>
                </a:extLst>
              </p:cNvPr>
              <p:cNvSpPr/>
              <p:nvPr/>
            </p:nvSpPr>
            <p:spPr>
              <a:xfrm>
                <a:off x="3237368" y="2237971"/>
                <a:ext cx="658070" cy="230289"/>
              </a:xfrm>
              <a:prstGeom prst="arc">
                <a:avLst>
                  <a:gd name="adj1" fmla="val 36448"/>
                  <a:gd name="adj2" fmla="val 10647893"/>
                </a:avLst>
              </a:prstGeom>
              <a:solidFill>
                <a:srgbClr val="4472C4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defTabSz="797174" fontAlgn="auto">
                  <a:spcBef>
                    <a:spcPts val="0"/>
                  </a:spcBef>
                  <a:spcAft>
                    <a:spcPts val="0"/>
                  </a:spcAft>
                </a:pPr>
                <a:endParaRPr lang="fr-FR" sz="1569" kern="0" dirty="0">
                  <a:solidFill>
                    <a:prstClr val="black"/>
                  </a:solidFill>
                  <a:latin typeface="Arial" panose="020B0604020202020204"/>
                </a:endParaRPr>
              </a:p>
            </p:txBody>
          </p:sp>
        </p:grpSp>
        <p:sp>
          <p:nvSpPr>
            <p:cNvPr id="19" name="AutoShape 7">
              <a:extLst>
                <a:ext uri="{FF2B5EF4-FFF2-40B4-BE49-F238E27FC236}">
                  <a16:creationId xmlns:a16="http://schemas.microsoft.com/office/drawing/2014/main" id="{4A96CEF1-42E5-406A-869B-5C30E7E6F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7670" y="26889307"/>
              <a:ext cx="98739" cy="2304256"/>
            </a:xfrm>
            <a:prstGeom prst="leftBrace">
              <a:avLst>
                <a:gd name="adj1" fmla="val 5463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fr-FR"/>
            </a:p>
          </p:txBody>
        </p: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1EAF8807-3B1D-40FE-8858-2C6E1BCABB01}"/>
                </a:ext>
              </a:extLst>
            </p:cNvPr>
            <p:cNvGrpSpPr/>
            <p:nvPr/>
          </p:nvGrpSpPr>
          <p:grpSpPr>
            <a:xfrm>
              <a:off x="5495974" y="26776106"/>
              <a:ext cx="1070073" cy="2520280"/>
              <a:chOff x="7265208" y="27376492"/>
              <a:chExt cx="1070073" cy="2520280"/>
            </a:xfrm>
          </p:grpSpPr>
          <p:sp>
            <p:nvSpPr>
              <p:cNvPr id="21" name="Cube 20">
                <a:extLst>
                  <a:ext uri="{FF2B5EF4-FFF2-40B4-BE49-F238E27FC236}">
                    <a16:creationId xmlns:a16="http://schemas.microsoft.com/office/drawing/2014/main" id="{1E19DE46-BDB9-44C4-816F-7C3E533B6C7C}"/>
                  </a:ext>
                </a:extLst>
              </p:cNvPr>
              <p:cNvSpPr/>
              <p:nvPr/>
            </p:nvSpPr>
            <p:spPr>
              <a:xfrm>
                <a:off x="7624637" y="28006628"/>
                <a:ext cx="410919" cy="375760"/>
              </a:xfrm>
              <a:prstGeom prst="cube">
                <a:avLst>
                  <a:gd name="adj" fmla="val 3992"/>
                </a:avLst>
              </a:prstGeom>
              <a:solidFill>
                <a:srgbClr val="4472C4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defTabSz="797174" fontAlgn="auto">
                  <a:spcBef>
                    <a:spcPts val="0"/>
                  </a:spcBef>
                  <a:spcAft>
                    <a:spcPts val="0"/>
                  </a:spcAft>
                </a:pPr>
                <a:endParaRPr lang="fr-FR" sz="1569" kern="0" dirty="0">
                  <a:solidFill>
                    <a:prstClr val="black"/>
                  </a:solidFill>
                  <a:latin typeface="Arial" panose="020B0604020202020204"/>
                </a:endParaRPr>
              </a:p>
            </p:txBody>
          </p:sp>
          <p:sp>
            <p:nvSpPr>
              <p:cNvPr id="22" name="Cylindre 21">
                <a:extLst>
                  <a:ext uri="{FF2B5EF4-FFF2-40B4-BE49-F238E27FC236}">
                    <a16:creationId xmlns:a16="http://schemas.microsoft.com/office/drawing/2014/main" id="{A74BE2D8-DA03-4B5C-B021-C2B4E8A85F85}"/>
                  </a:ext>
                </a:extLst>
              </p:cNvPr>
              <p:cNvSpPr/>
              <p:nvPr/>
            </p:nvSpPr>
            <p:spPr>
              <a:xfrm rot="5400000">
                <a:off x="7907519" y="29197888"/>
                <a:ext cx="458478" cy="202404"/>
              </a:xfrm>
              <a:prstGeom prst="can">
                <a:avLst/>
              </a:prstGeom>
              <a:solidFill>
                <a:srgbClr val="4472C4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defTabSz="797174" fontAlgn="auto">
                  <a:spcBef>
                    <a:spcPts val="0"/>
                  </a:spcBef>
                  <a:spcAft>
                    <a:spcPts val="0"/>
                  </a:spcAft>
                </a:pPr>
                <a:endParaRPr lang="fr-FR" sz="1569" kern="0" dirty="0">
                  <a:solidFill>
                    <a:prstClr val="black"/>
                  </a:solidFill>
                  <a:latin typeface="Arial" panose="020B0604020202020204"/>
                </a:endParaRPr>
              </a:p>
            </p:txBody>
          </p:sp>
          <p:sp>
            <p:nvSpPr>
              <p:cNvPr id="23" name="Cylindre 22">
                <a:extLst>
                  <a:ext uri="{FF2B5EF4-FFF2-40B4-BE49-F238E27FC236}">
                    <a16:creationId xmlns:a16="http://schemas.microsoft.com/office/drawing/2014/main" id="{187D6190-5582-4CD4-BDB1-A7950C4260B5}"/>
                  </a:ext>
                </a:extLst>
              </p:cNvPr>
              <p:cNvSpPr/>
              <p:nvPr/>
            </p:nvSpPr>
            <p:spPr>
              <a:xfrm>
                <a:off x="7543932" y="27476791"/>
                <a:ext cx="512624" cy="258696"/>
              </a:xfrm>
              <a:prstGeom prst="can">
                <a:avLst/>
              </a:prstGeom>
              <a:solidFill>
                <a:srgbClr val="4472C4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defTabSz="797174" fontAlgn="auto">
                  <a:spcBef>
                    <a:spcPts val="0"/>
                  </a:spcBef>
                  <a:spcAft>
                    <a:spcPts val="0"/>
                  </a:spcAft>
                </a:pPr>
                <a:endParaRPr lang="fr-FR" sz="1569" kern="0" dirty="0">
                  <a:solidFill>
                    <a:prstClr val="black"/>
                  </a:solidFill>
                  <a:latin typeface="Arial" panose="020B0604020202020204"/>
                </a:endParaRPr>
              </a:p>
            </p:txBody>
          </p: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B6956D72-8811-4E34-AD69-C1201AD8FF61}"/>
                  </a:ext>
                </a:extLst>
              </p:cNvPr>
              <p:cNvCxnSpPr/>
              <p:nvPr/>
            </p:nvCxnSpPr>
            <p:spPr bwMode="auto">
              <a:xfrm>
                <a:off x="7545496" y="27376492"/>
                <a:ext cx="13804" cy="22332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16FBBF3E-BF9A-4082-AC88-A7341C8BA024}"/>
                  </a:ext>
                </a:extLst>
              </p:cNvPr>
              <p:cNvCxnSpPr/>
              <p:nvPr/>
            </p:nvCxnSpPr>
            <p:spPr bwMode="auto">
              <a:xfrm flipH="1">
                <a:off x="7559300" y="29635396"/>
                <a:ext cx="7560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Connecteur droit 25">
                <a:extLst>
                  <a:ext uri="{FF2B5EF4-FFF2-40B4-BE49-F238E27FC236}">
                    <a16:creationId xmlns:a16="http://schemas.microsoft.com/office/drawing/2014/main" id="{837DE5AB-87F6-468F-B025-C875731C0D8A}"/>
                  </a:ext>
                </a:extLst>
              </p:cNvPr>
              <p:cNvCxnSpPr/>
              <p:nvPr/>
            </p:nvCxnSpPr>
            <p:spPr bwMode="auto">
              <a:xfrm flipH="1">
                <a:off x="7265208" y="29635396"/>
                <a:ext cx="294092" cy="26137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27" name="Groupe 1">
                <a:extLst>
                  <a:ext uri="{FF2B5EF4-FFF2-40B4-BE49-F238E27FC236}">
                    <a16:creationId xmlns:a16="http://schemas.microsoft.com/office/drawing/2014/main" id="{CF3691F3-E163-449B-AD52-1601301092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01256" y="29433162"/>
                <a:ext cx="356960" cy="357820"/>
                <a:chOff x="3237368" y="2023565"/>
                <a:chExt cx="658070" cy="660691"/>
              </a:xfrm>
            </p:grpSpPr>
            <p:sp>
              <p:nvSpPr>
                <p:cNvPr id="34" name="Ellipse 33">
                  <a:extLst>
                    <a:ext uri="{FF2B5EF4-FFF2-40B4-BE49-F238E27FC236}">
                      <a16:creationId xmlns:a16="http://schemas.microsoft.com/office/drawing/2014/main" id="{C2D190EB-8669-4837-AA50-34272D2D151E}"/>
                    </a:ext>
                  </a:extLst>
                </p:cNvPr>
                <p:cNvSpPr/>
                <p:nvPr/>
              </p:nvSpPr>
              <p:spPr>
                <a:xfrm>
                  <a:off x="3250054" y="2023565"/>
                  <a:ext cx="645384" cy="660691"/>
                </a:xfrm>
                <a:prstGeom prst="ellipse">
                  <a:avLst/>
                </a:prstGeom>
                <a:solidFill>
                  <a:srgbClr val="4472C4"/>
                </a:soli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l" defTabSz="79717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fr-FR" sz="1569" kern="0" dirty="0">
                    <a:solidFill>
                      <a:prstClr val="black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5" name="Arc 34">
                  <a:extLst>
                    <a:ext uri="{FF2B5EF4-FFF2-40B4-BE49-F238E27FC236}">
                      <a16:creationId xmlns:a16="http://schemas.microsoft.com/office/drawing/2014/main" id="{1303E64A-7D5A-4094-AF44-88A839A8BF1F}"/>
                    </a:ext>
                  </a:extLst>
                </p:cNvPr>
                <p:cNvSpPr/>
                <p:nvPr/>
              </p:nvSpPr>
              <p:spPr>
                <a:xfrm>
                  <a:off x="3237368" y="2237971"/>
                  <a:ext cx="658070" cy="230289"/>
                </a:xfrm>
                <a:prstGeom prst="arc">
                  <a:avLst>
                    <a:gd name="adj1" fmla="val 36448"/>
                    <a:gd name="adj2" fmla="val 10647893"/>
                  </a:avLst>
                </a:prstGeom>
                <a:solidFill>
                  <a:srgbClr val="4472C4"/>
                </a:soli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l" defTabSz="79717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fr-FR" sz="1569" kern="0" dirty="0">
                    <a:solidFill>
                      <a:prstClr val="black"/>
                    </a:solidFill>
                    <a:latin typeface="Arial" panose="020B0604020202020204"/>
                  </a:endParaRPr>
                </a:p>
              </p:txBody>
            </p:sp>
          </p:grpSp>
          <p:sp>
            <p:nvSpPr>
              <p:cNvPr id="28" name="Cube 27">
                <a:extLst>
                  <a:ext uri="{FF2B5EF4-FFF2-40B4-BE49-F238E27FC236}">
                    <a16:creationId xmlns:a16="http://schemas.microsoft.com/office/drawing/2014/main" id="{FBD182DE-F6D9-45BE-A682-08A369C1076E}"/>
                  </a:ext>
                </a:extLst>
              </p:cNvPr>
              <p:cNvSpPr/>
              <p:nvPr/>
            </p:nvSpPr>
            <p:spPr>
              <a:xfrm>
                <a:off x="7323724" y="28162123"/>
                <a:ext cx="410919" cy="375760"/>
              </a:xfrm>
              <a:prstGeom prst="cube">
                <a:avLst/>
              </a:prstGeom>
              <a:solidFill>
                <a:srgbClr val="4472C4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defTabSz="797174" fontAlgn="auto">
                  <a:spcBef>
                    <a:spcPts val="0"/>
                  </a:spcBef>
                  <a:spcAft>
                    <a:spcPts val="0"/>
                  </a:spcAft>
                </a:pPr>
                <a:endParaRPr lang="fr-FR" sz="1569" kern="0" dirty="0">
                  <a:solidFill>
                    <a:prstClr val="black"/>
                  </a:solidFill>
                  <a:latin typeface="Arial" panose="020B0604020202020204"/>
                </a:endParaRPr>
              </a:p>
            </p:txBody>
          </p:sp>
          <p:sp>
            <p:nvSpPr>
              <p:cNvPr id="29" name="Cube 28">
                <a:extLst>
                  <a:ext uri="{FF2B5EF4-FFF2-40B4-BE49-F238E27FC236}">
                    <a16:creationId xmlns:a16="http://schemas.microsoft.com/office/drawing/2014/main" id="{6E90F56E-305A-4D60-8B58-8ACFFCF915AF}"/>
                  </a:ext>
                </a:extLst>
              </p:cNvPr>
              <p:cNvSpPr/>
              <p:nvPr/>
            </p:nvSpPr>
            <p:spPr>
              <a:xfrm>
                <a:off x="7327894" y="28834632"/>
                <a:ext cx="410919" cy="375760"/>
              </a:xfrm>
              <a:prstGeom prst="cube">
                <a:avLst/>
              </a:prstGeom>
              <a:solidFill>
                <a:srgbClr val="4472C4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defTabSz="797174" fontAlgn="auto">
                  <a:spcBef>
                    <a:spcPts val="0"/>
                  </a:spcBef>
                  <a:spcAft>
                    <a:spcPts val="0"/>
                  </a:spcAft>
                </a:pPr>
                <a:endParaRPr lang="fr-FR" sz="1569" kern="0" dirty="0">
                  <a:solidFill>
                    <a:prstClr val="black"/>
                  </a:solidFill>
                  <a:latin typeface="Arial" panose="020B0604020202020204"/>
                </a:endParaRPr>
              </a:p>
            </p:txBody>
          </p:sp>
          <p:sp>
            <p:nvSpPr>
              <p:cNvPr id="30" name="Cylindre 29">
                <a:extLst>
                  <a:ext uri="{FF2B5EF4-FFF2-40B4-BE49-F238E27FC236}">
                    <a16:creationId xmlns:a16="http://schemas.microsoft.com/office/drawing/2014/main" id="{32C5D834-41EC-4AD0-BBEB-03E2D83943C0}"/>
                  </a:ext>
                </a:extLst>
              </p:cNvPr>
              <p:cNvSpPr/>
              <p:nvPr/>
            </p:nvSpPr>
            <p:spPr>
              <a:xfrm>
                <a:off x="8158928" y="27740968"/>
                <a:ext cx="66561" cy="991593"/>
              </a:xfrm>
              <a:prstGeom prst="can">
                <a:avLst/>
              </a:prstGeom>
              <a:solidFill>
                <a:srgbClr val="4472C4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defTabSz="797174" fontAlgn="auto">
                  <a:spcBef>
                    <a:spcPts val="0"/>
                  </a:spcBef>
                  <a:spcAft>
                    <a:spcPts val="0"/>
                  </a:spcAft>
                </a:pPr>
                <a:endParaRPr lang="fr-FR" sz="1569" kern="0" dirty="0">
                  <a:solidFill>
                    <a:prstClr val="black"/>
                  </a:solidFill>
                  <a:latin typeface="Arial" panose="020B0604020202020204"/>
                </a:endParaRPr>
              </a:p>
            </p:txBody>
          </p:sp>
          <p:sp>
            <p:nvSpPr>
              <p:cNvPr id="31" name="Cylindre 30">
                <a:extLst>
                  <a:ext uri="{FF2B5EF4-FFF2-40B4-BE49-F238E27FC236}">
                    <a16:creationId xmlns:a16="http://schemas.microsoft.com/office/drawing/2014/main" id="{FE2261A1-4BD9-4684-B215-693AF452462B}"/>
                  </a:ext>
                </a:extLst>
              </p:cNvPr>
              <p:cNvSpPr/>
              <p:nvPr/>
            </p:nvSpPr>
            <p:spPr>
              <a:xfrm rot="12593119" flipH="1">
                <a:off x="7543321" y="29626743"/>
                <a:ext cx="45719" cy="211500"/>
              </a:xfrm>
              <a:prstGeom prst="can">
                <a:avLst/>
              </a:prstGeom>
              <a:solidFill>
                <a:srgbClr val="4472C4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defTabSz="797174" fontAlgn="auto">
                  <a:spcBef>
                    <a:spcPts val="0"/>
                  </a:spcBef>
                  <a:spcAft>
                    <a:spcPts val="0"/>
                  </a:spcAft>
                </a:pPr>
                <a:endParaRPr lang="fr-FR" sz="1569" kern="0" dirty="0">
                  <a:solidFill>
                    <a:prstClr val="black"/>
                  </a:solidFill>
                  <a:latin typeface="Arial" panose="020B0604020202020204"/>
                </a:endParaRPr>
              </a:p>
            </p:txBody>
          </p:sp>
          <p:sp>
            <p:nvSpPr>
              <p:cNvPr id="32" name="Cylindre 31">
                <a:extLst>
                  <a:ext uri="{FF2B5EF4-FFF2-40B4-BE49-F238E27FC236}">
                    <a16:creationId xmlns:a16="http://schemas.microsoft.com/office/drawing/2014/main" id="{D33CE366-5ACE-4878-AF5C-78C76C41A99B}"/>
                  </a:ext>
                </a:extLst>
              </p:cNvPr>
              <p:cNvSpPr/>
              <p:nvPr/>
            </p:nvSpPr>
            <p:spPr>
              <a:xfrm rot="8876605">
                <a:off x="7965055" y="29621321"/>
                <a:ext cx="45719" cy="172270"/>
              </a:xfrm>
              <a:prstGeom prst="can">
                <a:avLst/>
              </a:prstGeom>
              <a:solidFill>
                <a:srgbClr val="4472C4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defTabSz="797174" fontAlgn="auto">
                  <a:spcBef>
                    <a:spcPts val="0"/>
                  </a:spcBef>
                  <a:spcAft>
                    <a:spcPts val="0"/>
                  </a:spcAft>
                </a:pPr>
                <a:endParaRPr lang="fr-FR" sz="1569" kern="0" dirty="0">
                  <a:solidFill>
                    <a:prstClr val="black"/>
                  </a:solidFill>
                  <a:latin typeface="Arial" panose="020B0604020202020204"/>
                </a:endParaRPr>
              </a:p>
            </p:txBody>
          </p:sp>
          <p:sp>
            <p:nvSpPr>
              <p:cNvPr id="33" name="Cube 32">
                <a:extLst>
                  <a:ext uri="{FF2B5EF4-FFF2-40B4-BE49-F238E27FC236}">
                    <a16:creationId xmlns:a16="http://schemas.microsoft.com/office/drawing/2014/main" id="{579CDCE5-4D3C-4625-8519-B2C7034A5B25}"/>
                  </a:ext>
                </a:extLst>
              </p:cNvPr>
              <p:cNvSpPr/>
              <p:nvPr/>
            </p:nvSpPr>
            <p:spPr>
              <a:xfrm>
                <a:off x="7265208" y="27376492"/>
                <a:ext cx="1070073" cy="2520280"/>
              </a:xfrm>
              <a:prstGeom prst="cube">
                <a:avLst/>
              </a:prstGeom>
              <a:solidFill>
                <a:srgbClr val="4472C4">
                  <a:alpha val="14000"/>
                </a:srgbClr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defTabSz="797174" fontAlgn="auto">
                  <a:spcBef>
                    <a:spcPts val="0"/>
                  </a:spcBef>
                  <a:spcAft>
                    <a:spcPts val="0"/>
                  </a:spcAft>
                </a:pPr>
                <a:endParaRPr lang="fr-FR" sz="1569" kern="0" dirty="0">
                  <a:solidFill>
                    <a:prstClr val="black"/>
                  </a:solidFill>
                  <a:latin typeface="Arial" panose="020B0604020202020204"/>
                </a:endParaRPr>
              </a:p>
            </p:txBody>
          </p:sp>
        </p:grpSp>
      </p:grpSp>
      <p:pic>
        <p:nvPicPr>
          <p:cNvPr id="38" name="Image 37">
            <a:extLst>
              <a:ext uri="{FF2B5EF4-FFF2-40B4-BE49-F238E27FC236}">
                <a16:creationId xmlns:a16="http://schemas.microsoft.com/office/drawing/2014/main" id="{D5EAB113-8D83-4195-86E4-72635B9C94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95"/>
          <a:stretch/>
        </p:blipFill>
        <p:spPr>
          <a:xfrm>
            <a:off x="742568" y="3902827"/>
            <a:ext cx="3098560" cy="1312517"/>
          </a:xfrm>
          <a:prstGeom prst="rect">
            <a:avLst/>
          </a:prstGeom>
        </p:spPr>
      </p:pic>
      <p:grpSp>
        <p:nvGrpSpPr>
          <p:cNvPr id="39" name="Groupe 38">
            <a:extLst>
              <a:ext uri="{FF2B5EF4-FFF2-40B4-BE49-F238E27FC236}">
                <a16:creationId xmlns:a16="http://schemas.microsoft.com/office/drawing/2014/main" id="{F727164E-A239-41B6-A8B3-D18272C74CC9}"/>
              </a:ext>
            </a:extLst>
          </p:cNvPr>
          <p:cNvGrpSpPr/>
          <p:nvPr/>
        </p:nvGrpSpPr>
        <p:grpSpPr>
          <a:xfrm>
            <a:off x="4793250" y="3978100"/>
            <a:ext cx="2216377" cy="1044665"/>
            <a:chOff x="4955197" y="23819351"/>
            <a:chExt cx="5347062" cy="2520280"/>
          </a:xfrm>
        </p:grpSpPr>
        <p:sp>
          <p:nvSpPr>
            <p:cNvPr id="40" name="Cube 39">
              <a:extLst>
                <a:ext uri="{FF2B5EF4-FFF2-40B4-BE49-F238E27FC236}">
                  <a16:creationId xmlns:a16="http://schemas.microsoft.com/office/drawing/2014/main" id="{23A69F77-7ADA-43B2-968E-1B81893ECC0D}"/>
                </a:ext>
              </a:extLst>
            </p:cNvPr>
            <p:cNvSpPr/>
            <p:nvPr/>
          </p:nvSpPr>
          <p:spPr>
            <a:xfrm>
              <a:off x="7158652" y="23819351"/>
              <a:ext cx="1070073" cy="2520280"/>
            </a:xfrm>
            <a:prstGeom prst="cube">
              <a:avLst/>
            </a:prstGeom>
            <a:solidFill>
              <a:srgbClr val="4472C4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797174" fontAlgn="auto">
                <a:spcBef>
                  <a:spcPts val="0"/>
                </a:spcBef>
                <a:spcAft>
                  <a:spcPts val="0"/>
                </a:spcAft>
              </a:pPr>
              <a:endParaRPr lang="fr-FR" sz="1569" kern="0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5BAE58E3-D128-413E-AE1A-28A4D761A46F}"/>
                </a:ext>
              </a:extLst>
            </p:cNvPr>
            <p:cNvCxnSpPr/>
            <p:nvPr/>
          </p:nvCxnSpPr>
          <p:spPr bwMode="auto">
            <a:xfrm flipH="1">
              <a:off x="8085882" y="25202308"/>
              <a:ext cx="3295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2" name="Cube 41">
              <a:extLst>
                <a:ext uri="{FF2B5EF4-FFF2-40B4-BE49-F238E27FC236}">
                  <a16:creationId xmlns:a16="http://schemas.microsoft.com/office/drawing/2014/main" id="{7C580FCD-B08B-4BC3-B7BF-B0FE618ED126}"/>
                </a:ext>
              </a:extLst>
            </p:cNvPr>
            <p:cNvSpPr/>
            <p:nvPr/>
          </p:nvSpPr>
          <p:spPr bwMode="auto">
            <a:xfrm>
              <a:off x="8250031" y="24994823"/>
              <a:ext cx="2052228" cy="414970"/>
            </a:xfrm>
            <a:prstGeom prst="cube">
              <a:avLst>
                <a:gd name="adj" fmla="val 89469"/>
              </a:avLst>
            </a:prstGeom>
            <a:solidFill>
              <a:srgbClr val="4472C4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797174" fontAlgn="auto">
                <a:spcBef>
                  <a:spcPts val="0"/>
                </a:spcBef>
                <a:spcAft>
                  <a:spcPts val="0"/>
                </a:spcAft>
              </a:pPr>
              <a:endParaRPr lang="fr-FR" sz="1569" kern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DA43DFD6-3DF8-4F47-8B11-3861151A72C3}"/>
                </a:ext>
              </a:extLst>
            </p:cNvPr>
            <p:cNvSpPr/>
            <p:nvPr/>
          </p:nvSpPr>
          <p:spPr bwMode="auto">
            <a:xfrm>
              <a:off x="4955197" y="24994823"/>
              <a:ext cx="2052228" cy="414970"/>
            </a:xfrm>
            <a:prstGeom prst="cube">
              <a:avLst>
                <a:gd name="adj" fmla="val 89469"/>
              </a:avLst>
            </a:prstGeom>
            <a:solidFill>
              <a:srgbClr val="4472C4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797174" fontAlgn="auto">
                <a:spcBef>
                  <a:spcPts val="0"/>
                </a:spcBef>
                <a:spcAft>
                  <a:spcPts val="0"/>
                </a:spcAft>
              </a:pPr>
              <a:endParaRPr lang="fr-FR" sz="1569" kern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3E77337A-0AFA-4229-BEF7-FE4E8E5269F7}"/>
                </a:ext>
              </a:extLst>
            </p:cNvPr>
            <p:cNvCxnSpPr/>
            <p:nvPr/>
          </p:nvCxnSpPr>
          <p:spPr bwMode="auto">
            <a:xfrm flipH="1">
              <a:off x="6829108" y="25202308"/>
              <a:ext cx="3295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4FAE1942-F0A3-4D84-8B9C-F97F19E25440}"/>
              </a:ext>
            </a:extLst>
          </p:cNvPr>
          <p:cNvCxnSpPr/>
          <p:nvPr/>
        </p:nvCxnSpPr>
        <p:spPr>
          <a:xfrm>
            <a:off x="4036552" y="4590355"/>
            <a:ext cx="490195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9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70"/>
    </mc:Choice>
    <mc:Fallback xmlns="">
      <p:transition spd="slow" advTm="6307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330791" y="543997"/>
            <a:ext cx="8749709" cy="369332"/>
          </a:xfrm>
        </p:spPr>
        <p:txBody>
          <a:bodyPr/>
          <a:lstStyle/>
          <a:p>
            <a:r>
              <a:rPr lang="en-US" cap="small" dirty="0"/>
              <a:t>DEBRISK v3: New features</a:t>
            </a:r>
            <a:endParaRPr lang="fr-FR" dirty="0"/>
          </a:p>
        </p:txBody>
      </p:sp>
      <p:sp>
        <p:nvSpPr>
          <p:cNvPr id="8" name="Sous-titre 7"/>
          <p:cNvSpPr>
            <a:spLocks noGrp="1"/>
          </p:cNvSpPr>
          <p:nvPr>
            <p:ph type="subTitle" idx="1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/>
              <a:t>IAASS2021 - </a:t>
            </a:r>
            <a:r>
              <a:rPr lang="en-US" dirty="0"/>
              <a:t>SATELLITE REENTRY UNCERTAINTY QUANTIFICATION AND SENSITIVITY ANALYSIS USING THE OBJECT-ORIENTED CODE DEBRISK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263215" y="1206500"/>
            <a:ext cx="3962198" cy="2589102"/>
          </a:xfrm>
        </p:spPr>
        <p:txBody>
          <a:bodyPr>
            <a:normAutofit/>
          </a:bodyPr>
          <a:lstStyle/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13 topologies are now available 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All backed up by CFD computations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A0BBB2-BC84-4763-AFBB-68A7543E18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42810" y="5480074"/>
            <a:ext cx="317190" cy="1665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DED942A-9736-4CB2-B429-9365137537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37247" y="115306"/>
            <a:ext cx="1022753" cy="536945"/>
          </a:xfrm>
          <a:prstGeom prst="rect">
            <a:avLst/>
          </a:prstGeom>
        </p:spPr>
      </p:pic>
      <p:pic>
        <p:nvPicPr>
          <p:cNvPr id="36" name="Image 35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" t="2451" r="3758" b="2805"/>
          <a:stretch/>
        </p:blipFill>
        <p:spPr bwMode="auto">
          <a:xfrm>
            <a:off x="2883925" y="4696065"/>
            <a:ext cx="1375194" cy="6388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Picture 3" descr="box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0" t="7932" b="3683"/>
          <a:stretch>
            <a:fillRect/>
          </a:stretch>
        </p:blipFill>
        <p:spPr bwMode="auto">
          <a:xfrm>
            <a:off x="2845682" y="3353528"/>
            <a:ext cx="1161834" cy="795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" descr="plat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t="9065" b="11049"/>
          <a:stretch>
            <a:fillRect/>
          </a:stretch>
        </p:blipFill>
        <p:spPr bwMode="auto">
          <a:xfrm>
            <a:off x="4065297" y="3353528"/>
            <a:ext cx="1574857" cy="92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Image 46" descr="C:\Users\galeras\Documents\Programmes\ATELIER_SIRIUS_2018\workspace\debrisk_03_01\ressources\Images\cylinder.png"/>
          <p:cNvPicPr/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6" b="8498"/>
          <a:stretch/>
        </p:blipFill>
        <p:spPr bwMode="auto">
          <a:xfrm>
            <a:off x="3620147" y="2287826"/>
            <a:ext cx="1585749" cy="8143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8" name="Image 17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1" t="4703" r="9583" b="7031"/>
          <a:stretch>
            <a:fillRect/>
          </a:stretch>
        </p:blipFill>
        <p:spPr bwMode="auto">
          <a:xfrm>
            <a:off x="7264388" y="952747"/>
            <a:ext cx="130339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Image 17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6" t="3282" r="1723" b="6741"/>
          <a:stretch>
            <a:fillRect/>
          </a:stretch>
        </p:blipFill>
        <p:spPr bwMode="auto">
          <a:xfrm>
            <a:off x="7285183" y="3018415"/>
            <a:ext cx="12618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Image 17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4" t="3116" r="14902" b="21783"/>
          <a:stretch>
            <a:fillRect/>
          </a:stretch>
        </p:blipFill>
        <p:spPr bwMode="auto">
          <a:xfrm>
            <a:off x="5532752" y="3109623"/>
            <a:ext cx="128064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Image 50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6" t="2738" r="13772" b="16195"/>
          <a:stretch/>
        </p:blipFill>
        <p:spPr bwMode="auto">
          <a:xfrm>
            <a:off x="5458455" y="981811"/>
            <a:ext cx="1461518" cy="108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2" name="Image 51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7" t="3259" r="6599" b="2091"/>
          <a:stretch/>
        </p:blipFill>
        <p:spPr bwMode="auto">
          <a:xfrm>
            <a:off x="5518904" y="2057106"/>
            <a:ext cx="1282108" cy="108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Image 52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" t="3911" r="2781" b="2217"/>
          <a:stretch/>
        </p:blipFill>
        <p:spPr bwMode="auto">
          <a:xfrm>
            <a:off x="7320056" y="4262128"/>
            <a:ext cx="1358200" cy="108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Image 53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" t="2397" r="2383" b="1913"/>
          <a:stretch/>
        </p:blipFill>
        <p:spPr bwMode="auto">
          <a:xfrm>
            <a:off x="5713430" y="4301729"/>
            <a:ext cx="1469128" cy="108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5" name="Image 54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" t="2548" r="1631" b="826"/>
          <a:stretch/>
        </p:blipFill>
        <p:spPr bwMode="auto">
          <a:xfrm>
            <a:off x="4376898" y="4301729"/>
            <a:ext cx="1218752" cy="108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6" name="Image 5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7209629" y="2171622"/>
            <a:ext cx="1312583" cy="1080000"/>
          </a:xfrm>
          <a:prstGeom prst="rect">
            <a:avLst/>
          </a:prstGeom>
        </p:spPr>
      </p:pic>
      <p:pic>
        <p:nvPicPr>
          <p:cNvPr id="57" name="Image 56" descr="C:\Users\galeras\Documents\Programmes\ATELIER_SIRIUS_2018\workspace\debrisk_03_01\ressources\Images\sphere.png"/>
          <p:cNvPicPr/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0" r="6656" b="6019"/>
          <a:stretch/>
        </p:blipFill>
        <p:spPr bwMode="auto">
          <a:xfrm>
            <a:off x="4109530" y="1257912"/>
            <a:ext cx="992361" cy="7765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8401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330791" y="543997"/>
            <a:ext cx="8749709" cy="369332"/>
          </a:xfrm>
        </p:spPr>
        <p:txBody>
          <a:bodyPr/>
          <a:lstStyle/>
          <a:p>
            <a:r>
              <a:rPr lang="en-US" cap="small" dirty="0"/>
              <a:t>DEBRISK v3: New features</a:t>
            </a:r>
            <a:endParaRPr lang="fr-FR" dirty="0"/>
          </a:p>
        </p:txBody>
      </p:sp>
      <p:sp>
        <p:nvSpPr>
          <p:cNvPr id="8" name="Sous-titre 7"/>
          <p:cNvSpPr>
            <a:spLocks noGrp="1"/>
          </p:cNvSpPr>
          <p:nvPr>
            <p:ph type="subTitle" idx="1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/>
              <a:t>IAASS2021 - </a:t>
            </a:r>
            <a:r>
              <a:rPr lang="en-US" dirty="0"/>
              <a:t>SATELLITE REENTRY UNCERTAINTY QUANTIFICATION AND SENSITIVITY ANALYSIS USING THE OBJECT-ORIENTED CODE DEBRISK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52591" y="960283"/>
            <a:ext cx="10020557" cy="2180730"/>
          </a:xfrm>
        </p:spPr>
        <p:txBody>
          <a:bodyPr>
            <a:normAutofit/>
          </a:bodyPr>
          <a:lstStyle/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Complete review of the aerothermodynamics part for the hypersonic regime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The </a:t>
            </a:r>
            <a:r>
              <a:rPr lang="en-US" sz="1600" dirty="0" err="1"/>
              <a:t>Klett’s</a:t>
            </a:r>
            <a:r>
              <a:rPr lang="en-US" sz="1600" dirty="0"/>
              <a:t> methodology is discarded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The aerothermodynamics of DEBRISK is based on more than 3000 CFD/DSMC computations (MISTRAL code)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Validated through experimental tests (Longshot at VKI and T-117 at TSAGI)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endParaRPr lang="en-US" sz="16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A0BBB2-BC84-4763-AFBB-68A7543E1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810" y="5480074"/>
            <a:ext cx="317190" cy="1665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DED942A-9736-4CB2-B429-936513753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247" y="115306"/>
            <a:ext cx="1022753" cy="536945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52591" y="3141014"/>
            <a:ext cx="3038949" cy="2266981"/>
            <a:chOff x="429725" y="2943192"/>
            <a:chExt cx="3623989" cy="2703407"/>
          </a:xfrm>
        </p:grpSpPr>
        <p:pic>
          <p:nvPicPr>
            <p:cNvPr id="22" name="Image 21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25" y="2943192"/>
              <a:ext cx="3623989" cy="2703407"/>
            </a:xfrm>
            <a:prstGeom prst="rect">
              <a:avLst/>
            </a:prstGeom>
          </p:spPr>
        </p:pic>
        <p:pic>
          <p:nvPicPr>
            <p:cNvPr id="23" name="Image 22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544"/>
            <a:stretch/>
          </p:blipFill>
          <p:spPr>
            <a:xfrm>
              <a:off x="1970308" y="3645824"/>
              <a:ext cx="831614" cy="855664"/>
            </a:xfrm>
            <a:prstGeom prst="rect">
              <a:avLst/>
            </a:prstGeom>
          </p:spPr>
        </p:pic>
      </p:grpSp>
      <p:grpSp>
        <p:nvGrpSpPr>
          <p:cNvPr id="28" name="Groupe 27"/>
          <p:cNvGrpSpPr/>
          <p:nvPr/>
        </p:nvGrpSpPr>
        <p:grpSpPr>
          <a:xfrm>
            <a:off x="3196013" y="3141013"/>
            <a:ext cx="2549647" cy="2266981"/>
            <a:chOff x="1151828" y="1035185"/>
            <a:chExt cx="3643990" cy="3240000"/>
          </a:xfrm>
        </p:grpSpPr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828" y="1035185"/>
              <a:ext cx="3643990" cy="3240000"/>
            </a:xfrm>
            <a:prstGeom prst="rect">
              <a:avLst/>
            </a:prstGeom>
          </p:spPr>
        </p:pic>
        <p:pic>
          <p:nvPicPr>
            <p:cNvPr id="30" name="Image 29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544"/>
            <a:stretch/>
          </p:blipFill>
          <p:spPr>
            <a:xfrm>
              <a:off x="2173192" y="2180708"/>
              <a:ext cx="922285" cy="948955"/>
            </a:xfrm>
            <a:prstGeom prst="rect">
              <a:avLst/>
            </a:prstGeom>
          </p:spPr>
        </p:pic>
      </p:grpSp>
      <p:pic>
        <p:nvPicPr>
          <p:cNvPr id="32" name="Image 3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402" y="3468718"/>
            <a:ext cx="1759305" cy="1611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Image 3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563" y="3468718"/>
            <a:ext cx="1966757" cy="161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89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330791" y="543997"/>
            <a:ext cx="8749709" cy="369332"/>
          </a:xfrm>
        </p:spPr>
        <p:txBody>
          <a:bodyPr/>
          <a:lstStyle/>
          <a:p>
            <a:r>
              <a:rPr lang="en-US" cap="small" dirty="0"/>
              <a:t>DEBRISK v3: New features</a:t>
            </a:r>
            <a:endParaRPr lang="fr-FR" dirty="0"/>
          </a:p>
        </p:txBody>
      </p:sp>
      <p:sp>
        <p:nvSpPr>
          <p:cNvPr id="8" name="Sous-titre 7"/>
          <p:cNvSpPr>
            <a:spLocks noGrp="1"/>
          </p:cNvSpPr>
          <p:nvPr>
            <p:ph type="subTitle" idx="1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/>
              <a:t>IAASS2021 - </a:t>
            </a:r>
            <a:r>
              <a:rPr lang="en-US" dirty="0"/>
              <a:t>SATELLITE REENTRY UNCERTAINTY QUANTIFICATION AND SENSITIVITY ANALYSIS USING THE OBJECT-ORIENTED CODE DEBRISK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52591" y="960283"/>
            <a:ext cx="10020557" cy="2180730"/>
          </a:xfrm>
        </p:spPr>
        <p:txBody>
          <a:bodyPr>
            <a:normAutofit/>
          </a:bodyPr>
          <a:lstStyle/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Complete review of the aerothermodynamics part for the subsonic regime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Taking into account the evolution of the drag coefficient as a function of Mach and Reynolds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A0BBB2-BC84-4763-AFBB-68A7543E1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810" y="5480074"/>
            <a:ext cx="317190" cy="1665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DED942A-9736-4CB2-B429-936513753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247" y="115306"/>
            <a:ext cx="1022753" cy="53694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400" y="2218160"/>
            <a:ext cx="4267200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08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330791" y="543997"/>
            <a:ext cx="8749709" cy="369332"/>
          </a:xfrm>
        </p:spPr>
        <p:txBody>
          <a:bodyPr/>
          <a:lstStyle/>
          <a:p>
            <a:r>
              <a:rPr lang="en-US" cap="small" dirty="0"/>
              <a:t>DEBRISK v3: New features</a:t>
            </a:r>
            <a:endParaRPr lang="fr-FR" dirty="0"/>
          </a:p>
        </p:txBody>
      </p:sp>
      <p:sp>
        <p:nvSpPr>
          <p:cNvPr id="8" name="Sous-titre 7"/>
          <p:cNvSpPr>
            <a:spLocks noGrp="1"/>
          </p:cNvSpPr>
          <p:nvPr>
            <p:ph type="subTitle" idx="1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/>
              <a:t>IAASS2021 - </a:t>
            </a:r>
            <a:r>
              <a:rPr lang="en-US" dirty="0"/>
              <a:t>SATELLITE REENTRY UNCERTAINTY QUANTIFICATION AND SENSITIVITY ANALYSIS USING THE OBJECT-ORIENTED CODE DEBRISK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139443" y="1147107"/>
            <a:ext cx="10020557" cy="2180730"/>
          </a:xfrm>
        </p:spPr>
        <p:txBody>
          <a:bodyPr>
            <a:normAutofit/>
          </a:bodyPr>
          <a:lstStyle/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The break-up altitude is no longer generic (usually 78 km)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The break-up altitude is now specific to each satellite via a thermal criteria calibrated by destructive tests on Aluminum honeycomb panels at TSAGI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endParaRPr lang="en-US" sz="16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A0BBB2-BC84-4763-AFBB-68A7543E18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2810" y="5480074"/>
            <a:ext cx="317190" cy="1665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DED942A-9736-4CB2-B429-9365137537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7247" y="115306"/>
            <a:ext cx="1022753" cy="536945"/>
          </a:xfrm>
          <a:prstGeom prst="rect">
            <a:avLst/>
          </a:prstGeom>
        </p:spPr>
      </p:pic>
      <p:pic>
        <p:nvPicPr>
          <p:cNvPr id="16" name="5406_vs_exp">
            <a:hlinkClick r:id="" action="ppaction://media"/>
            <a:extLst>
              <a:ext uri="{FF2B5EF4-FFF2-40B4-BE49-F238E27FC236}">
                <a16:creationId xmlns:a16="http://schemas.microsoft.com/office/drawing/2014/main" id="{470635AD-92CA-40BA-852E-CC38E55463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5346" y="2763699"/>
            <a:ext cx="4586287" cy="2579688"/>
          </a:xfrm>
          <a:prstGeom prst="rect">
            <a:avLst/>
          </a:prstGeom>
        </p:spPr>
      </p:pic>
      <p:pic>
        <p:nvPicPr>
          <p:cNvPr id="17" name="5404_vs_exp">
            <a:hlinkClick r:id="" action="ppaction://media"/>
            <a:extLst>
              <a:ext uri="{FF2B5EF4-FFF2-40B4-BE49-F238E27FC236}">
                <a16:creationId xmlns:a16="http://schemas.microsoft.com/office/drawing/2014/main" id="{ED68289B-4922-4740-B334-C5BFEB7DBA6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59246" y="2763699"/>
            <a:ext cx="4586288" cy="257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9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330791" y="543997"/>
            <a:ext cx="8749709" cy="369332"/>
          </a:xfrm>
        </p:spPr>
        <p:txBody>
          <a:bodyPr/>
          <a:lstStyle/>
          <a:p>
            <a:r>
              <a:rPr lang="en-US" cap="small" dirty="0"/>
              <a:t>DEBRISK v3: New features</a:t>
            </a:r>
            <a:endParaRPr lang="fr-FR" dirty="0"/>
          </a:p>
        </p:txBody>
      </p:sp>
      <p:sp>
        <p:nvSpPr>
          <p:cNvPr id="8" name="Sous-titre 7"/>
          <p:cNvSpPr>
            <a:spLocks noGrp="1"/>
          </p:cNvSpPr>
          <p:nvPr>
            <p:ph type="subTitle" idx="1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/>
              <a:t>IAASS2021 - </a:t>
            </a:r>
            <a:r>
              <a:rPr lang="en-US" dirty="0"/>
              <a:t>SATELLITE REENTRY UNCERTAINTY QUANTIFICATION AND SENSITIVITY ANALYSIS USING THE OBJECT-ORIENTED CODE DEBRISK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139443" y="1147107"/>
            <a:ext cx="10020557" cy="2180730"/>
          </a:xfrm>
        </p:spPr>
        <p:txBody>
          <a:bodyPr>
            <a:normAutofit/>
          </a:bodyPr>
          <a:lstStyle/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Thermal model improved by adding heat transfers between two objects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A0BBB2-BC84-4763-AFBB-68A7543E1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810" y="5480074"/>
            <a:ext cx="317190" cy="1665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DED942A-9736-4CB2-B429-936513753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247" y="115306"/>
            <a:ext cx="1022753" cy="536945"/>
          </a:xfrm>
          <a:prstGeom prst="rect">
            <a:avLst/>
          </a:prstGeom>
        </p:spPr>
      </p:pic>
      <p:pic>
        <p:nvPicPr>
          <p:cNvPr id="11" name="Imagen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3" t="25063"/>
          <a:stretch/>
        </p:blipFill>
        <p:spPr bwMode="auto">
          <a:xfrm>
            <a:off x="1093495" y="2249970"/>
            <a:ext cx="4596044" cy="281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2292" y="1859391"/>
            <a:ext cx="2424955" cy="340444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1039" y="2051120"/>
            <a:ext cx="2222606" cy="1606954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/>
        </p:nvCxnSpPr>
        <p:spPr>
          <a:xfrm flipH="1" flipV="1">
            <a:off x="3506900" y="3183240"/>
            <a:ext cx="805193" cy="6808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4312093" y="3864077"/>
            <a:ext cx="756938" cy="333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PCDU</a:t>
            </a:r>
          </a:p>
        </p:txBody>
      </p:sp>
      <p:cxnSp>
        <p:nvCxnSpPr>
          <p:cNvPr id="18" name="Connecteur droit avec flèche 17"/>
          <p:cNvCxnSpPr/>
          <p:nvPr/>
        </p:nvCxnSpPr>
        <p:spPr>
          <a:xfrm flipH="1" flipV="1">
            <a:off x="2011430" y="3515458"/>
            <a:ext cx="577535" cy="7529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1547931" y="4322512"/>
            <a:ext cx="2518638" cy="333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Satellite external structure</a:t>
            </a:r>
          </a:p>
        </p:txBody>
      </p:sp>
      <p:sp>
        <p:nvSpPr>
          <p:cNvPr id="15" name="Ellipse 14"/>
          <p:cNvSpPr/>
          <p:nvPr/>
        </p:nvSpPr>
        <p:spPr>
          <a:xfrm>
            <a:off x="2300197" y="3384755"/>
            <a:ext cx="192280" cy="13070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2588965" y="2499764"/>
            <a:ext cx="2473754" cy="333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PCDU </a:t>
            </a:r>
            <a:r>
              <a:rPr lang="fr-FR" dirty="0" err="1"/>
              <a:t>birth</a:t>
            </a:r>
            <a:r>
              <a:rPr lang="fr-FR" dirty="0"/>
              <a:t> </a:t>
            </a:r>
            <a:r>
              <a:rPr lang="fr-FR" dirty="0" err="1"/>
              <a:t>around</a:t>
            </a:r>
            <a:r>
              <a:rPr lang="fr-FR" dirty="0"/>
              <a:t> 400 K</a:t>
            </a:r>
          </a:p>
        </p:txBody>
      </p:sp>
      <p:cxnSp>
        <p:nvCxnSpPr>
          <p:cNvPr id="22" name="Connecteur droit avec flèche 21"/>
          <p:cNvCxnSpPr/>
          <p:nvPr/>
        </p:nvCxnSpPr>
        <p:spPr>
          <a:xfrm flipV="1">
            <a:off x="2396337" y="2848523"/>
            <a:ext cx="570147" cy="517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7309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heme/theme1.xml><?xml version="1.0" encoding="utf-8"?>
<a:theme xmlns:a="http://schemas.openxmlformats.org/drawingml/2006/main" name="CNES - Diapos Titr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-CNES.potx" id="{4E50F2F4-1E2C-40D1-9FBC-9D048C7E9201}" vid="{01E5A4E4-BD5F-416D-A71C-BE1977E2EE58}"/>
    </a:ext>
  </a:extLst>
</a:theme>
</file>

<file path=ppt/theme/theme2.xml><?xml version="1.0" encoding="utf-8"?>
<a:theme xmlns:a="http://schemas.openxmlformats.org/drawingml/2006/main" name="CNES - Sommaires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-CNES.potx" id="{4E50F2F4-1E2C-40D1-9FBC-9D048C7E9201}" vid="{E3377B13-876F-47E6-884D-22DDF36143B5}"/>
    </a:ext>
  </a:extLst>
</a:theme>
</file>

<file path=ppt/theme/theme3.xml><?xml version="1.0" encoding="utf-8"?>
<a:theme xmlns:a="http://schemas.openxmlformats.org/drawingml/2006/main" name="CNES - Text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-CNES.potx" id="{4E50F2F4-1E2C-40D1-9FBC-9D048C7E9201}" vid="{B25D9D5A-7F90-4725-9300-957906359DC2}"/>
    </a:ext>
  </a:extLst>
</a:theme>
</file>

<file path=ppt/theme/theme4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A87E5D2-6050-4C18-8CBA-570F3989471F}" vid="{B6306971-CABD-42A1-A4BD-3C91BE46BD8D}"/>
    </a:ext>
  </a:extLst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Formulaires CNES" ma:contentTypeID="0x01010000DC6006A7BDDE4C8FF96CE1CE05F6EF002240421B177A4145A68A1D0509C7E11F" ma:contentTypeVersion="32" ma:contentTypeDescription="" ma:contentTypeScope="" ma:versionID="4778762f698c93e7df2eb244f7ac25a4">
  <xsd:schema xmlns:xsd="http://www.w3.org/2001/XMLSchema" xmlns:xs="http://www.w3.org/2001/XMLSchema" xmlns:p="http://schemas.microsoft.com/office/2006/metadata/properties" xmlns:ns1="http://schemas.microsoft.com/sharepoint/v3" xmlns:ns2="c04198d5-9d41-4f87-9c9b-25c9d99d68b2" xmlns:ns3="d98edb7b-4b69-42c3-ba31-f9a07c1e3c46" xmlns:ns4="1480e229-d1f0-4dea-859f-b8c45efabb7a" targetNamespace="http://schemas.microsoft.com/office/2006/metadata/properties" ma:root="true" ma:fieldsID="01b9fdc1f38bfecd8db5c352bc0bade7" ns1:_="" ns2:_="" ns3:_="" ns4:_="">
    <xsd:import namespace="http://schemas.microsoft.com/sharepoint/v3"/>
    <xsd:import namespace="c04198d5-9d41-4f87-9c9b-25c9d99d68b2"/>
    <xsd:import namespace="d98edb7b-4b69-42c3-ba31-f9a07c1e3c46"/>
    <xsd:import namespace="1480e229-d1f0-4dea-859f-b8c45efabb7a"/>
    <xsd:element name="properties">
      <xsd:complexType>
        <xsd:sequence>
          <xsd:element name="documentManagement">
            <xsd:complexType>
              <xsd:all>
                <xsd:element ref="ns2:Nature"/>
                <xsd:element ref="ns3:Thème_x0020_LL"/>
                <xsd:element ref="ns3:Services_x0020_Pratiques" minOccurs="0"/>
                <xsd:element ref="ns3:RespForm"/>
                <xsd:element ref="ns3:RespTheme" minOccurs="0"/>
                <xsd:element ref="ns3:Cible"/>
                <xsd:element ref="ns4:TaxCatchAll" minOccurs="0"/>
                <xsd:element ref="ns4:TaxCatchAllLabel" minOccurs="0"/>
                <xsd:element ref="ns3:cfCentres0" minOccurs="0"/>
                <xsd:element ref="ns1:DocumentSetDescrip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DocumentSetDescription" ma:index="17" nillable="true" ma:displayName="Description" ma:description="Description de l’ensemble de documents" ma:hidden="true" ma:internalName="DocumentSetDescription" ma:readOnly="fals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4198d5-9d41-4f87-9c9b-25c9d99d68b2" elementFormDefault="qualified">
    <xsd:import namespace="http://schemas.microsoft.com/office/2006/documentManagement/types"/>
    <xsd:import namespace="http://schemas.microsoft.com/office/infopath/2007/PartnerControls"/>
    <xsd:element name="Nature" ma:index="2" ma:displayName="Nature" ma:default="Formulaire" ma:format="RadioButtons" ma:indexed="true" ma:internalName="Nature">
      <xsd:simpleType>
        <xsd:restriction base="dms:Choice">
          <xsd:enumeration value="Formulaire"/>
          <xsd:enumeration value="Modèl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8edb7b-4b69-42c3-ba31-f9a07c1e3c46" elementFormDefault="qualified">
    <xsd:import namespace="http://schemas.microsoft.com/office/2006/documentManagement/types"/>
    <xsd:import namespace="http://schemas.microsoft.com/office/infopath/2007/PartnerControls"/>
    <xsd:element name="Thème_x0020_LL" ma:index="3" ma:displayName="Thème" ma:format="Dropdown" ma:internalName="Th_x00e8_me_x0020_LL">
      <xsd:simpleType>
        <xsd:restriction base="dms:Choice">
          <xsd:enumeration value="Z-archives"/>
          <xsd:enumeration value="Achats/recettes"/>
          <xsd:enumeration value="Actions R&amp;T"/>
          <xsd:enumeration value="ADHS"/>
          <xsd:enumeration value="Bureautique"/>
          <xsd:enumeration value="Conseil Administration"/>
          <xsd:enumeration value="Documentation Archives"/>
          <xsd:enumeration value="Gestion Finance"/>
          <xsd:enumeration value="Logistique, moyens généraux - Toulouse"/>
          <xsd:enumeration value="Logistique, moyens généraux - Kourou"/>
          <xsd:enumeration value="Logistique, moyens généraux, sécurité d'accès - Paris Daumesnil"/>
          <xsd:enumeration value="Logistique, moyens généraux, sécurité d'accès - Paris Les Halles"/>
          <xsd:enumeration value="Management des affaires et des projets"/>
          <xsd:enumeration value="Qualité"/>
          <xsd:enumeration value="Représentation"/>
          <xsd:enumeration value="Ressources Humaines"/>
          <xsd:enumeration value="Sécurité du travail Ergonomie Environnement"/>
          <xsd:enumeration value="SSI"/>
          <xsd:enumeration value="Sûreté Accès - Toulouse"/>
          <xsd:enumeration value="Sûreté Accès - Kourou"/>
          <xsd:enumeration value="Système d'information"/>
        </xsd:restriction>
      </xsd:simpleType>
    </xsd:element>
    <xsd:element name="Services_x0020_Pratiques" ma:index="4" nillable="true" ma:displayName="Thématique" ma:internalName="Services_x0020_Pratiques" ma:readOnly="false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urrier&amp;Colis"/>
                    <xsd:enumeration value="Dépannage, réparation, installation"/>
                    <xsd:enumeration value="Déplacement&amp;missions"/>
                    <xsd:enumeration value="Espace de travail"/>
                    <xsd:enumeration value="Informatique"/>
                    <xsd:enumeration value="Imprimerie&amp;média"/>
                    <xsd:enumeration value="Prestations de services"/>
                    <xsd:enumeration value="Prêt"/>
                    <xsd:enumeration value="Prévention&amp;santé"/>
                    <xsd:enumeration value="Protection&amp;sécurité"/>
                    <xsd:enumeration value="Réunions, rencontres&amp;événements"/>
                    <xsd:enumeration value="Téléphonie"/>
                    <xsd:enumeration value="----"/>
                    <xsd:enumeration value="RH Carrière"/>
                    <xsd:enumeration value="RH Temps de travail"/>
                    <xsd:enumeration value="RH Rémunération"/>
                    <xsd:enumeration value="RH Protection sociale"/>
                    <xsd:enumeration value="RH Santé au travail"/>
                    <xsd:enumeration value="RH Missions&amp;remboursement de frais"/>
                    <xsd:enumeration value="RH Accord&amp;réglementation"/>
                    <xsd:enumeration value="Management"/>
                    <xsd:enumeration value="Projet"/>
                  </xsd:restriction>
                </xsd:simpleType>
              </xsd:element>
            </xsd:sequence>
          </xsd:extension>
        </xsd:complexContent>
      </xsd:complexType>
    </xsd:element>
    <xsd:element name="RespForm" ma:index="5" ma:displayName="Responsable du formulaire" ma:description="Responsable du formulaire" ma:list="UserInfo" ma:SharePointGroup="8" ma:internalName="RespForm" ma:readOnly="false" ma:showField="Titl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espTheme" ma:index="6" nillable="true" ma:displayName="Correspondant de thème" ma:description="Correspondant de thème" ma:list="UserInfo" ma:SharePointGroup="41" ma:internalName="Responsable_x0020_de_x0020_th_x00e8_m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ible" ma:index="8" ma:displayName="Cible" ma:format="Dropdown" ma:internalName="Cible" ma:readOnly="false">
      <xsd:simpleType>
        <xsd:restriction base="dms:Choice">
          <xsd:enumeration value="Manager-C/Projet"/>
          <xsd:enumeration value="Secrétaire"/>
          <xsd:enumeration value="Salariés CNES"/>
          <xsd:enumeration value="Tout public"/>
        </xsd:restriction>
      </xsd:simpleType>
    </xsd:element>
    <xsd:element name="cfCentres0" ma:index="13" ma:taxonomy="true" ma:internalName="cfCentres0" ma:taxonomyFieldName="cfCentres" ma:displayName="Centres - Etablissements" ma:readOnly="false" ma:fieldId="{cfae7dbf-fc1c-4884-b2c3-5ccd83607b77}" ma:taxonomyMulti="true" ma:sspId="43899476-92d5-47bd-aa4b-8ef5a50c3054" ma:termSetId="28451ea1-9d87-422f-b714-f82e1d7878b4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80e229-d1f0-4dea-859f-b8c45efabb7a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5bfb6061-b2cf-40ef-b5f8-aa9297de9445}" ma:internalName="TaxCatchAll" ma:showField="CatchAllData" ma:web="d98edb7b-4b69-42c3-ba31-f9a07c1e3c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5bfb6061-b2cf-40ef-b5f8-aa9297de9445}" ma:internalName="TaxCatchAllLabel" ma:readOnly="true" ma:showField="CatchAllDataLabel" ma:web="d98edb7b-4b69-42c3-ba31-f9a07c1e3c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2" ma:displayName="Type de contenu"/>
        <xsd:element ref="dc:title" maxOccurs="1" ma:index="1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rvices_x0020_Pratiques xmlns="d98edb7b-4b69-42c3-ba31-f9a07c1e3c46">
      <Value>Imprimerie&amp;média</Value>
    </Services_x0020_Pratiques>
    <Nature xmlns="c04198d5-9d41-4f87-9c9b-25c9d99d68b2">Modèle</Nature>
    <RespForm xmlns="d98edb7b-4b69-42c3-ba31-f9a07c1e3c46">
      <UserInfo>
        <DisplayName>i:0#.w|cnesnet\medaillee</DisplayName>
        <AccountId>1243</AccountId>
        <AccountType/>
      </UserInfo>
    </RespForm>
    <DocumentSetDescription xmlns="http://schemas.microsoft.com/sharepoint/v3" xsi:nil="true"/>
    <RespTheme xmlns="d98edb7b-4b69-42c3-ba31-f9a07c1e3c46">
      <UserInfo>
        <DisplayName>i:0#.w|cnesnet\lepinec</DisplayName>
        <AccountId>35</AccountId>
        <AccountType/>
      </UserInfo>
    </RespTheme>
    <Cible xmlns="d98edb7b-4b69-42c3-ba31-f9a07c1e3c46">Salariés CNES</Cible>
    <TaxCatchAll xmlns="1480e229-d1f0-4dea-859f-b8c45efabb7a">
      <Value>8</Value>
      <Value>26</Value>
      <Value>34</Value>
      <Value>2</Value>
      <Value>1</Value>
    </TaxCatchAll>
    <cfCentres0 xmlns="d98edb7b-4b69-42c3-ba31-f9a07c1e3c46">
      <Terms xmlns="http://schemas.microsoft.com/office/infopath/2007/PartnerControls">
        <TermInfo xmlns="http://schemas.microsoft.com/office/infopath/2007/PartnerControls">
          <TermName xmlns="http://schemas.microsoft.com/office/infopath/2007/PartnerControls">Kourou</TermName>
          <TermId xmlns="http://schemas.microsoft.com/office/infopath/2007/PartnerControls">10e6e4f8-5444-4c46-91d9-1d88f2248fca</TermId>
        </TermInfo>
        <TermInfo xmlns="http://schemas.microsoft.com/office/infopath/2007/PartnerControls">
          <TermName xmlns="http://schemas.microsoft.com/office/infopath/2007/PartnerControls">Paris 2</TermName>
          <TermId xmlns="http://schemas.microsoft.com/office/infopath/2007/PartnerControls">e5d5a7c2-9e1f-49dd-b608-1d310d9817dc</TermId>
        </TermInfo>
        <TermInfo xmlns="http://schemas.microsoft.com/office/infopath/2007/PartnerControls">
          <TermName xmlns="http://schemas.microsoft.com/office/infopath/2007/PartnerControls">Paris</TermName>
          <TermId xmlns="http://schemas.microsoft.com/office/infopath/2007/PartnerControls">808df145-e770-4e55-a124-c99bdc3fc87b</TermId>
        </TermInfo>
        <TermInfo xmlns="http://schemas.microsoft.com/office/infopath/2007/PartnerControls">
          <TermName xmlns="http://schemas.microsoft.com/office/infopath/2007/PartnerControls">Toulouse</TermName>
          <TermId xmlns="http://schemas.microsoft.com/office/infopath/2007/PartnerControls">4631c293-d816-4767-8a32-a2fe4467ee72</TermId>
        </TermInfo>
        <TermInfo xmlns="http://schemas.microsoft.com/office/infopath/2007/PartnerControls">
          <TermName xmlns="http://schemas.microsoft.com/office/infopath/2007/PartnerControls">Aire sur Adour</TermName>
          <TermId xmlns="http://schemas.microsoft.com/office/infopath/2007/PartnerControls">bb0d4b2a-cf9c-4ecf-a138-975cb305a5a3</TermId>
        </TermInfo>
      </Terms>
    </cfCentres0>
    <Thème_x0020_LL xmlns="d98edb7b-4b69-42c3-ba31-f9a07c1e3c46">Bureautique</Thème_x0020_LL>
  </documentManagement>
</p:properties>
</file>

<file path=customXml/itemProps1.xml><?xml version="1.0" encoding="utf-8"?>
<ds:datastoreItem xmlns:ds="http://schemas.openxmlformats.org/officeDocument/2006/customXml" ds:itemID="{5C33FBEC-7AB9-46F9-AC66-66346D60A28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D72F50-1DFE-4F70-843D-ED9C557ED3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04198d5-9d41-4f87-9c9b-25c9d99d68b2"/>
    <ds:schemaRef ds:uri="d98edb7b-4b69-42c3-ba31-f9a07c1e3c46"/>
    <ds:schemaRef ds:uri="1480e229-d1f0-4dea-859f-b8c45efabb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C36A867-4093-432E-8127-59A54A2971D7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1480e229-d1f0-4dea-859f-b8c45efabb7a"/>
    <ds:schemaRef ds:uri="http://schemas.microsoft.com/sharepoint/v3"/>
    <ds:schemaRef ds:uri="d98edb7b-4b69-42c3-ba31-f9a07c1e3c46"/>
    <ds:schemaRef ds:uri="http://purl.org/dc/terms/"/>
    <ds:schemaRef ds:uri="c04198d5-9d41-4f87-9c9b-25c9d99d68b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8764</TotalTime>
  <Words>2917</Words>
  <Application>Microsoft Office PowerPoint</Application>
  <PresentationFormat>Custom</PresentationFormat>
  <Paragraphs>322</Paragraphs>
  <Slides>22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Cambria Math</vt:lpstr>
      <vt:lpstr>Courier New</vt:lpstr>
      <vt:lpstr>Times New Roman</vt:lpstr>
      <vt:lpstr>Wingdings</vt:lpstr>
      <vt:lpstr>CNES - Diapos Titre</vt:lpstr>
      <vt:lpstr>CNES - Sommaires</vt:lpstr>
      <vt:lpstr>CNES - Texte</vt:lpstr>
      <vt:lpstr>Theme1</vt:lpstr>
      <vt:lpstr>PowerPoint Presentation</vt:lpstr>
      <vt:lpstr>Agenda</vt:lpstr>
      <vt:lpstr>Context</vt:lpstr>
      <vt:lpstr>DEBRISK</vt:lpstr>
      <vt:lpstr>DEBRISK v3: New features</vt:lpstr>
      <vt:lpstr>DEBRISK v3: New features</vt:lpstr>
      <vt:lpstr>DEBRISK v3: New features</vt:lpstr>
      <vt:lpstr>DEBRISK v3: New features</vt:lpstr>
      <vt:lpstr>DEBRISK v3: New features</vt:lpstr>
      <vt:lpstr>DEBRISK v3: New features</vt:lpstr>
      <vt:lpstr>Uncertainty modeling</vt:lpstr>
      <vt:lpstr>Numerical methods</vt:lpstr>
      <vt:lpstr>CA &amp; Indices</vt:lpstr>
      <vt:lpstr>Satellites and fragmentation models</vt:lpstr>
      <vt:lpstr>« Automated » vs « Manual »</vt:lpstr>
      <vt:lpstr>Uncertainty reduction : fragmentation altitude </vt:lpstr>
      <vt:lpstr>Uncertainty reduction : heat rate in the continuum regime</vt:lpstr>
      <vt:lpstr>Uncertainty reduction : low speed drag coefficient </vt:lpstr>
      <vt:lpstr>Impact of the maximum acceptable energy threshold (1/2)</vt:lpstr>
      <vt:lpstr>Impact of the maximum acceptable energy threshold (2/2)</vt:lpstr>
      <vt:lpstr>Conclusions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 DNO</dc:title>
  <dc:creator>Lola PEIRE</dc:creator>
  <cp:lastModifiedBy>Pierre Van Hauwaert</cp:lastModifiedBy>
  <cp:revision>229</cp:revision>
  <cp:lastPrinted>2017-05-14T20:42:22Z</cp:lastPrinted>
  <dcterms:created xsi:type="dcterms:W3CDTF">2017-04-10T17:55:28Z</dcterms:created>
  <dcterms:modified xsi:type="dcterms:W3CDTF">2021-12-01T17:20:27Z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fCentres">
    <vt:lpwstr>26;#Kourou|10e6e4f8-5444-4c46-91d9-1d88f2248fca;#1;#Paris 2|e5d5a7c2-9e1f-49dd-b608-1d310d9817dc;#8;#Paris|808df145-e770-4e55-a124-c99bdc3fc87b;#2;#Toulouse|4631c293-d816-4767-8a32-a2fe4467ee72;#34;#Aire sur Adour|bb0d4b2a-cf9c-4ecf-a138-975cb305a5a3</vt:lpwstr>
  </property>
  <property fmtid="{D5CDD505-2E9C-101B-9397-08002B2CF9AE}" pid="3" name="Projet">
    <vt:lpwstr/>
  </property>
  <property fmtid="{D5CDD505-2E9C-101B-9397-08002B2CF9AE}" pid="4" name="Classification">
    <vt:lpwstr/>
  </property>
  <property fmtid="{D5CDD505-2E9C-101B-9397-08002B2CF9AE}" pid="5" name="Direction">
    <vt:lpwstr/>
  </property>
  <property fmtid="{D5CDD505-2E9C-101B-9397-08002B2CF9AE}" pid="6" name="ContentTypeId">
    <vt:lpwstr>0x01010000DC6006A7BDDE4C8FF96CE1CE05F6EF002240421B177A4145A68A1D0509C7E11F</vt:lpwstr>
  </property>
  <property fmtid="{D5CDD505-2E9C-101B-9397-08002B2CF9AE}" pid="7" name="Affiliation">
    <vt:lpwstr>CNES</vt:lpwstr>
  </property>
</Properties>
</file>