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73" r:id="rId2"/>
    <p:sldId id="301" r:id="rId3"/>
    <p:sldId id="302" r:id="rId4"/>
    <p:sldId id="327" r:id="rId5"/>
    <p:sldId id="315" r:id="rId6"/>
    <p:sldId id="304" r:id="rId7"/>
    <p:sldId id="324" r:id="rId8"/>
    <p:sldId id="310" r:id="rId9"/>
    <p:sldId id="326" r:id="rId10"/>
    <p:sldId id="316" r:id="rId11"/>
    <p:sldId id="317" r:id="rId12"/>
    <p:sldId id="318" r:id="rId13"/>
    <p:sldId id="319" r:id="rId14"/>
    <p:sldId id="321" r:id="rId15"/>
    <p:sldId id="322" r:id="rId16"/>
    <p:sldId id="329" r:id="rId17"/>
    <p:sldId id="32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92" autoAdjust="0"/>
    <p:restoredTop sz="94660"/>
  </p:normalViewPr>
  <p:slideViewPr>
    <p:cSldViewPr snapToGrid="0">
      <p:cViewPr varScale="1">
        <p:scale>
          <a:sx n="86" d="100"/>
          <a:sy n="86" d="100"/>
        </p:scale>
        <p:origin x="293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6D4F38-D1FE-4A30-83ED-711742265B7D}" type="datetimeFigureOut">
              <a:rPr lang="en-GB" smtClean="0"/>
              <a:t>02/12/2021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556026-612C-42BF-949B-43D97B9B33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2282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685800" y="4343400"/>
            <a:ext cx="5484240" cy="41140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1" y="0"/>
                </a:lnTo>
                <a:lnTo>
                  <a:pt x="1" y="1"/>
                </a:lnTo>
                <a:lnTo>
                  <a:pt x="0" y="1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" name="Espace réservé des notes 1">
            <a:extLst>
              <a:ext uri="{FF2B5EF4-FFF2-40B4-BE49-F238E27FC236}">
                <a16:creationId xmlns:a16="http://schemas.microsoft.com/office/drawing/2014/main" id="{6886B676-A7D5-46E7-9063-99BD27A4A82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91439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/>
              <a:t>24/01/2020</a:t>
            </a:r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640" y="6356351"/>
            <a:ext cx="481072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/>
              <a:t>PR-EXO-200123-2616-RTECH</a:t>
            </a:r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3861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pPr algn="r"/>
            <a:fld id="{5CEF2426-90C9-4E43-9594-917D70DF9C4B}" type="slidenum">
              <a:rPr lang="en-GB" smtClean="0"/>
              <a:pPr algn="r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9827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 dirty="0"/>
              <a:t>07/07/2021	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lang="fr-FR" b="0" i="0" u="none" strike="noStrike" smtClean="0">
                <a:effectLst/>
              </a:defRPr>
            </a:lvl1pPr>
          </a:lstStyle>
          <a:p>
            <a:r>
              <a:rPr lang="fr-FR" dirty="0"/>
              <a:t>PR-DEBR-PRES-210706-2969-RTECH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pPr algn="r"/>
            <a:fld id="{9DEFE72A-E2C6-40EA-B631-580EDF6CE20D}" type="slidenum">
              <a:rPr lang="fr-FR" smtClean="0"/>
              <a:pPr algn="r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0515239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3440833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5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73152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9624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336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5876"/>
            <a:ext cx="1369484" cy="1355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9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68001"/>
            <a:ext cx="711200" cy="2557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20" name="Image 1" descr="bannerRTechFR.png"/>
          <p:cNvPicPr>
            <a:picLocks noChangeAspect="1"/>
          </p:cNvPicPr>
          <p:nvPr/>
        </p:nvPicPr>
        <p:blipFill rotWithShape="1">
          <a:blip r:embed="rId6">
            <a:alphaModFix amt="71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57" r="8341" b="15960"/>
          <a:stretch/>
        </p:blipFill>
        <p:spPr bwMode="auto">
          <a:xfrm>
            <a:off x="4823920" y="178860"/>
            <a:ext cx="7656789" cy="909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Image 20" descr="googleLogo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76" y="204612"/>
            <a:ext cx="2400267" cy="812120"/>
          </a:xfrm>
          <a:prstGeom prst="rect">
            <a:avLst/>
          </a:prstGeom>
        </p:spPr>
      </p:pic>
      <p:sp>
        <p:nvSpPr>
          <p:cNvPr id="13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/>
              <a:t>24/01/2020</a:t>
            </a:r>
          </a:p>
        </p:txBody>
      </p:sp>
      <p:sp>
        <p:nvSpPr>
          <p:cNvPr id="22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690640" y="6356351"/>
            <a:ext cx="5093659" cy="365125"/>
          </a:xfrm>
          <a:prstGeom prst="rect">
            <a:avLst/>
          </a:prstGeom>
        </p:spPr>
        <p:txBody>
          <a:bodyPr/>
          <a:lstStyle>
            <a:lvl1pPr>
              <a:defRPr sz="1200">
                <a:solidFill>
                  <a:srgbClr val="0070C0"/>
                </a:solidFill>
              </a:defRPr>
            </a:lvl1pPr>
          </a:lstStyle>
          <a:p>
            <a:r>
              <a:rPr lang="en-US"/>
              <a:t>PR-EXO-200123-2616-RTECH</a:t>
            </a:r>
          </a:p>
        </p:txBody>
      </p:sp>
      <p:sp>
        <p:nvSpPr>
          <p:cNvPr id="23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9203861" y="6356351"/>
            <a:ext cx="2844800" cy="365125"/>
          </a:xfrm>
          <a:prstGeom prst="rect">
            <a:avLst/>
          </a:prstGeom>
        </p:spPr>
        <p:txBody>
          <a:bodyPr/>
          <a:lstStyle>
            <a:lvl1pPr algn="r">
              <a:defRPr sz="1200">
                <a:solidFill>
                  <a:srgbClr val="0070C0"/>
                </a:solidFill>
              </a:defRPr>
            </a:lvl1pPr>
          </a:lstStyle>
          <a:p>
            <a:fld id="{5CEF2426-90C9-4E43-9594-917D70DF9C4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570660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12.png"/><Relationship Id="rId7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jp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799896" y="1654548"/>
            <a:ext cx="10875146" cy="2592288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 anchor="ctr"/>
          <a:lstStyle/>
          <a:p>
            <a:pPr algn="ctr"/>
            <a:r>
              <a:rPr lang="en-GB" sz="3200" dirty="0">
                <a:solidFill>
                  <a:prstClr val="black"/>
                </a:solidFill>
                <a:latin typeface="Calibri"/>
                <a:cs typeface="Arial"/>
              </a:rPr>
              <a:t>ATD3 Workshop 2021</a:t>
            </a:r>
          </a:p>
          <a:p>
            <a:pPr algn="ctr"/>
            <a:endParaRPr lang="en-GB" sz="3200" dirty="0">
              <a:solidFill>
                <a:prstClr val="black"/>
              </a:solidFill>
              <a:latin typeface="Calibri"/>
              <a:cs typeface="Arial"/>
            </a:endParaRPr>
          </a:p>
          <a:p>
            <a:pPr algn="ctr"/>
            <a:r>
              <a:rPr lang="en-GB" sz="2800" b="1" dirty="0">
                <a:solidFill>
                  <a:prstClr val="black"/>
                </a:solidFill>
                <a:latin typeface="Calibri"/>
                <a:cs typeface="Arial"/>
              </a:rPr>
              <a:t>Numerical and Experimental Validation of Spacecraft Demise during Atmospheric Re-entry </a:t>
            </a:r>
          </a:p>
          <a:p>
            <a:pPr algn="ctr"/>
            <a:endParaRPr lang="en-GB" sz="2800" b="1" dirty="0">
              <a:solidFill>
                <a:prstClr val="black"/>
              </a:solidFill>
              <a:latin typeface="Calibri"/>
              <a:cs typeface="Arial"/>
            </a:endParaRPr>
          </a:p>
          <a:p>
            <a:pPr lvl="0" algn="ctr">
              <a:spcBef>
                <a:spcPct val="20000"/>
              </a:spcBef>
              <a:tabLst>
                <a:tab pos="0" algn="l"/>
                <a:tab pos="552450" algn="l"/>
                <a:tab pos="1466850" algn="l"/>
                <a:tab pos="2381250" algn="l"/>
                <a:tab pos="3295650" algn="l"/>
                <a:tab pos="4210050" algn="l"/>
                <a:tab pos="5124450" algn="l"/>
                <a:tab pos="6038850" algn="l"/>
                <a:tab pos="6953250" algn="l"/>
                <a:tab pos="7867650" algn="l"/>
                <a:tab pos="8782050" algn="l"/>
                <a:tab pos="9696450" algn="l"/>
                <a:tab pos="10058400" algn="l"/>
                <a:tab pos="10515600" algn="l"/>
              </a:tabLst>
              <a:defRPr/>
            </a:pP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T.Martinez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(1)</a:t>
            </a:r>
            <a:r>
              <a:rPr lang="en-US" altLang="fr-FR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 </a:t>
            </a:r>
            <a:r>
              <a:rPr lang="en-US" altLang="fr-FR" sz="12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G.Brives</a:t>
            </a:r>
            <a:r>
              <a:rPr lang="en-US" altLang="fr-FR" sz="12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(1)</a:t>
            </a:r>
            <a:r>
              <a:rPr lang="en-US" altLang="fr-FR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 E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. Constant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(1)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M.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Spel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(1)</a:t>
            </a:r>
            <a:r>
              <a:rPr kumimoji="0" lang="en-US" altLang="fr-FR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L. </a:t>
            </a:r>
            <a:r>
              <a:rPr kumimoji="0" lang="en-US" altLang="fr-FR" sz="1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Walpot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(2)</a:t>
            </a:r>
            <a:r>
              <a:rPr kumimoji="0" lang="en-US" altLang="fr-FR" sz="1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J. </a:t>
            </a:r>
            <a:r>
              <a:rPr kumimoji="0" lang="en-US" altLang="fr-FR" sz="12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Lachaud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(3)</a:t>
            </a:r>
            <a:r>
              <a:rPr kumimoji="0" lang="en-US" altLang="fr-FR" sz="1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M. </a:t>
            </a:r>
            <a:r>
              <a:rPr kumimoji="0" lang="en-US" altLang="fr-FR" sz="12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Balat-Pichelin</a:t>
            </a:r>
            <a:r>
              <a:rPr kumimoji="0" lang="en-US" altLang="fr-FR" sz="12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(4)</a:t>
            </a:r>
            <a:r>
              <a:rPr kumimoji="0" lang="en-US" altLang="fr-FR" sz="1200" b="0" i="0" u="none" strike="noStrike" kern="1200" cap="none" spc="0" normalizeH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P. </a:t>
            </a:r>
            <a:r>
              <a:rPr kumimoji="0" lang="en-US" altLang="fr-FR" sz="1200" b="0" i="0" u="none" strike="noStrike" kern="1200" cap="none" spc="0" normalizeH="0" noProof="0" dirty="0" err="1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Reulet</a:t>
            </a:r>
            <a:r>
              <a:rPr lang="en-US" altLang="fr-FR" sz="12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(5)</a:t>
            </a:r>
            <a:r>
              <a:rPr lang="en-US" altLang="fr-FR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 A. </a:t>
            </a:r>
            <a:r>
              <a:rPr lang="en-US" altLang="fr-FR" sz="12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Bultel</a:t>
            </a:r>
            <a:r>
              <a:rPr lang="en-US" altLang="fr-FR" sz="12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(6)</a:t>
            </a:r>
            <a:r>
              <a:rPr lang="en-US" altLang="fr-FR" sz="12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, B. </a:t>
            </a:r>
            <a:r>
              <a:rPr lang="en-US" altLang="fr-FR" sz="1200" dirty="0" err="1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Helber</a:t>
            </a:r>
            <a:r>
              <a:rPr lang="en-US" altLang="fr-FR" sz="12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(7)</a:t>
            </a:r>
            <a:endParaRPr kumimoji="0" lang="en-US" altLang="fr-FR" sz="6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Arial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>
                <a:tab pos="0" algn="l"/>
                <a:tab pos="552450" algn="l"/>
                <a:tab pos="1466850" algn="l"/>
                <a:tab pos="2381250" algn="l"/>
                <a:tab pos="3295650" algn="l"/>
                <a:tab pos="4210050" algn="l"/>
                <a:tab pos="5124450" algn="l"/>
                <a:tab pos="6038850" algn="l"/>
                <a:tab pos="6953250" algn="l"/>
                <a:tab pos="7867650" algn="l"/>
                <a:tab pos="8782050" algn="l"/>
                <a:tab pos="9696450" algn="l"/>
                <a:tab pos="10058400" algn="l"/>
                <a:tab pos="10515600" algn="l"/>
              </a:tabLst>
              <a:defRPr/>
            </a:pPr>
            <a:r>
              <a:rPr kumimoji="0" lang="en-US" altLang="fr-F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(1)</a:t>
            </a:r>
            <a:r>
              <a:rPr kumimoji="0" lang="en-US" alt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R.TECH, </a:t>
            </a:r>
            <a:r>
              <a:rPr kumimoji="0" lang="en-US" altLang="fr-F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(2)</a:t>
            </a:r>
            <a:r>
              <a:rPr kumimoji="0" lang="en-US" alt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ESA, </a:t>
            </a:r>
            <a:r>
              <a:rPr kumimoji="0" lang="en-US" altLang="fr-F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(3)</a:t>
            </a:r>
            <a:r>
              <a:rPr lang="en-US" altLang="fr-FR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Univ. of Bordeaux</a:t>
            </a:r>
            <a:r>
              <a:rPr kumimoji="0" lang="en-US" altLang="fr-FR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, </a:t>
            </a:r>
            <a:r>
              <a:rPr kumimoji="0" lang="en-US" altLang="fr-FR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50000"/>
                    <a:lumOff val="50000"/>
                  </a:prstClr>
                </a:solidFill>
                <a:effectLst/>
                <a:uLnTx/>
                <a:uFillTx/>
                <a:ea typeface="+mn-ea"/>
                <a:cs typeface="Arial"/>
              </a:rPr>
              <a:t>(4)</a:t>
            </a:r>
            <a:r>
              <a:rPr lang="en-US" altLang="fr-FR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CNRS-PROMES, </a:t>
            </a:r>
            <a:r>
              <a:rPr lang="en-US" altLang="fr-FR" sz="11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(5)</a:t>
            </a:r>
            <a:r>
              <a:rPr lang="en-US" altLang="fr-FR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ONERA, </a:t>
            </a:r>
            <a:r>
              <a:rPr lang="en-US" altLang="fr-FR" sz="11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(6)</a:t>
            </a:r>
            <a:r>
              <a:rPr lang="en-US" altLang="fr-FR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CNRS-CORIA, </a:t>
            </a:r>
            <a:r>
              <a:rPr lang="en-US" altLang="fr-FR" sz="1100" baseline="300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(7)</a:t>
            </a:r>
            <a:r>
              <a:rPr lang="en-US" altLang="fr-FR" sz="1100" dirty="0">
                <a:solidFill>
                  <a:prstClr val="black">
                    <a:lumMod val="50000"/>
                    <a:lumOff val="50000"/>
                  </a:prstClr>
                </a:solidFill>
                <a:cs typeface="Arial"/>
              </a:rPr>
              <a:t>VKI</a:t>
            </a:r>
            <a:endParaRPr kumimoji="0" lang="en-US" altLang="fr-FR" sz="1100" b="0" i="0" u="none" strike="noStrike" kern="1200" cap="none" spc="0" normalizeH="0" baseline="30000" noProof="0" dirty="0">
              <a:ln>
                <a:noFill/>
              </a:ln>
              <a:solidFill>
                <a:prstClr val="black">
                  <a:lumMod val="50000"/>
                  <a:lumOff val="50000"/>
                </a:prstClr>
              </a:solidFill>
              <a:effectLst/>
              <a:uLnTx/>
              <a:uFillTx/>
              <a:ea typeface="+mn-ea"/>
              <a:cs typeface="Arial"/>
            </a:endParaRPr>
          </a:p>
          <a:p>
            <a:pPr algn="ctr"/>
            <a:endParaRPr lang="en-GB" sz="2800" b="1" dirty="0">
              <a:solidFill>
                <a:prstClr val="black"/>
              </a:solidFill>
              <a:latin typeface="Calibri"/>
              <a:cs typeface="Arial"/>
            </a:endParaRPr>
          </a:p>
        </p:txBody>
      </p:sp>
      <p:pic>
        <p:nvPicPr>
          <p:cNvPr id="4" name="Image 3">
            <a:extLst>
              <a:ext uri="{FF2B5EF4-FFF2-40B4-BE49-F238E27FC236}">
                <a16:creationId xmlns:a16="http://schemas.microsoft.com/office/drawing/2014/main" id="{B6736CB5-C710-4643-B535-3CD365973D85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8" t="1586" r="788" b="10157"/>
          <a:stretch/>
        </p:blipFill>
        <p:spPr>
          <a:xfrm>
            <a:off x="2821444" y="4246836"/>
            <a:ext cx="6382417" cy="2109515"/>
          </a:xfrm>
          <a:prstGeom prst="rect">
            <a:avLst/>
          </a:prstGeom>
        </p:spPr>
      </p:pic>
      <p:sp>
        <p:nvSpPr>
          <p:cNvPr id="5" name="Espace réservé de la date 1">
            <a:extLst>
              <a:ext uri="{FF2B5EF4-FFF2-40B4-BE49-F238E27FC236}">
                <a16:creationId xmlns:a16="http://schemas.microsoft.com/office/drawing/2014/main" id="{B30CC82A-6A39-41B4-B03C-526AF40A4A4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5125"/>
          </a:xfrm>
        </p:spPr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6" name="Espace réservé du pied de page 2">
            <a:extLst>
              <a:ext uri="{FF2B5EF4-FFF2-40B4-BE49-F238E27FC236}">
                <a16:creationId xmlns:a16="http://schemas.microsoft.com/office/drawing/2014/main" id="{985E64C6-4E90-46CE-BCD4-1BC97A0F2A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690640" y="6356351"/>
            <a:ext cx="5093659" cy="365125"/>
          </a:xfrm>
        </p:spPr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7" name="Espace réservé du numéro de diapositive 3">
            <a:extLst>
              <a:ext uri="{FF2B5EF4-FFF2-40B4-BE49-F238E27FC236}">
                <a16:creationId xmlns:a16="http://schemas.microsoft.com/office/drawing/2014/main" id="{90671BAD-FEBA-4334-A447-FB81964C6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03861" y="6356351"/>
            <a:ext cx="2844800" cy="365125"/>
          </a:xfrm>
        </p:spPr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</a:t>
            </a:fld>
            <a:endParaRPr lang="fr-FR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01765259"/>
      </p:ext>
    </p:extLst>
  </p:cSld>
  <p:clrMapOvr>
    <a:masterClrMapping/>
  </p:clrMapOvr>
  <p:timing>
    <p:tnLst>
      <p:par>
        <p:cTn id="1" dur="indefinite" restart="never" nodeType="tmRoot">
          <p:childTnLst>
            <p:seq>
              <p:cTn id="2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10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229083"/>
            <a:ext cx="316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Experimental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campains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Shear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stress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testing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38E66-A3AA-4B66-999E-0F41F3A4D4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8887" y="1414067"/>
            <a:ext cx="4150662" cy="308411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30A8B3F-8912-4804-B012-F2D31764B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80876" y="4532689"/>
            <a:ext cx="6381750" cy="1819275"/>
          </a:xfrm>
          <a:prstGeom prst="rect">
            <a:avLst/>
          </a:prstGeom>
        </p:spPr>
      </p:pic>
      <p:sp>
        <p:nvSpPr>
          <p:cNvPr id="14" name="ZoneTexte 1">
            <a:extLst>
              <a:ext uri="{FF2B5EF4-FFF2-40B4-BE49-F238E27FC236}">
                <a16:creationId xmlns:a16="http://schemas.microsoft.com/office/drawing/2014/main" id="{8B76710B-30D9-46F4-BB3A-FE01AB6C7DD4}"/>
              </a:ext>
            </a:extLst>
          </p:cNvPr>
          <p:cNvSpPr txBox="1"/>
          <p:nvPr/>
        </p:nvSpPr>
        <p:spPr>
          <a:xfrm>
            <a:off x="609600" y="1349177"/>
            <a:ext cx="7489287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b="1" dirty="0">
                <a:cs typeface="Times New Roman" panose="02020603050405020304" pitchFamily="18" charset="0"/>
              </a:rPr>
              <a:t>Materials</a:t>
            </a:r>
            <a:r>
              <a:rPr lang="fr-FR" sz="1600" dirty="0">
                <a:cs typeface="Times New Roman" panose="02020603050405020304" pitchFamily="18" charset="0"/>
              </a:rPr>
              <a:t>: Haynes 25, AISI 304L and CFRP</a:t>
            </a:r>
          </a:p>
          <a:p>
            <a:endParaRPr lang="fr-FR" sz="1600" dirty="0">
              <a:cs typeface="Times New Roman" panose="02020603050405020304" pitchFamily="18" charset="0"/>
            </a:endParaRPr>
          </a:p>
          <a:p>
            <a:r>
              <a:rPr lang="en-US" sz="1600" b="1" dirty="0">
                <a:cs typeface="Times New Roman" panose="02020603050405020304" pitchFamily="18" charset="0"/>
              </a:rPr>
              <a:t>Contributor</a:t>
            </a:r>
            <a:r>
              <a:rPr lang="fr-FR" sz="1600" dirty="0">
                <a:cs typeface="Times New Roman" panose="02020603050405020304" pitchFamily="18" charset="0"/>
              </a:rPr>
              <a:t> : von Karman Institute</a:t>
            </a:r>
          </a:p>
          <a:p>
            <a:endParaRPr lang="fr-FR" sz="1600" dirty="0">
              <a:cs typeface="Times New Roman" panose="02020603050405020304" pitchFamily="18" charset="0"/>
            </a:endParaRPr>
          </a:p>
          <a:p>
            <a:r>
              <a:rPr lang="fr-FR" sz="1600" b="1" dirty="0">
                <a:cs typeface="Times New Roman" panose="02020603050405020304" pitchFamily="18" charset="0"/>
              </a:rPr>
              <a:t>Tests</a:t>
            </a:r>
            <a:r>
              <a:rPr lang="fr-FR" sz="1600" dirty="0">
                <a:cs typeface="Times New Roman" panose="02020603050405020304" pitchFamily="18" charset="0"/>
              </a:rPr>
              <a:t> : </a:t>
            </a:r>
            <a:r>
              <a:rPr lang="fr-FR" sz="1600" dirty="0" err="1">
                <a:cs typeface="Times New Roman" panose="02020603050405020304" pitchFamily="18" charset="0"/>
              </a:rPr>
              <a:t>Shear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stess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testing</a:t>
            </a:r>
            <a:r>
              <a:rPr lang="fr-FR" sz="1600" dirty="0">
                <a:cs typeface="Times New Roman" panose="02020603050405020304" pitchFamily="18" charset="0"/>
              </a:rPr>
              <a:t> in high </a:t>
            </a:r>
            <a:r>
              <a:rPr lang="fr-FR" sz="1600" dirty="0" err="1">
                <a:cs typeface="Times New Roman" panose="02020603050405020304" pitchFamily="18" charset="0"/>
              </a:rPr>
              <a:t>enthalpy</a:t>
            </a:r>
            <a:r>
              <a:rPr lang="fr-FR" sz="1600" dirty="0">
                <a:cs typeface="Times New Roman" panose="02020603050405020304" pitchFamily="18" charset="0"/>
              </a:rPr>
              <a:t> flow </a:t>
            </a:r>
            <a:r>
              <a:rPr lang="fr-FR" sz="1600" dirty="0" err="1">
                <a:cs typeface="Times New Roman" panose="02020603050405020304" pitchFamily="18" charset="0"/>
              </a:rPr>
              <a:t>with</a:t>
            </a:r>
            <a:r>
              <a:rPr lang="fr-FR" sz="1600" dirty="0">
                <a:cs typeface="Times New Roman" panose="02020603050405020304" pitchFamily="18" charset="0"/>
              </a:rPr>
              <a:t> new semi-</a:t>
            </a:r>
            <a:r>
              <a:rPr lang="fr-FR" sz="1600" dirty="0" err="1">
                <a:cs typeface="Times New Roman" panose="02020603050405020304" pitchFamily="18" charset="0"/>
              </a:rPr>
              <a:t>ellitptical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nozzle</a:t>
            </a:r>
            <a:r>
              <a:rPr lang="fr-FR" sz="1600" dirty="0">
                <a:cs typeface="Times New Roman" panose="02020603050405020304" pitchFamily="18" charset="0"/>
              </a:rPr>
              <a:t> in </a:t>
            </a:r>
            <a:r>
              <a:rPr lang="fr-FR" sz="1600" dirty="0" err="1">
                <a:cs typeface="Times New Roman" panose="02020603050405020304" pitchFamily="18" charset="0"/>
              </a:rPr>
              <a:t>Plasmatron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facility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</a:p>
          <a:p>
            <a:endParaRPr lang="fr-FR" sz="1600" dirty="0">
              <a:cs typeface="Times New Roman" panose="02020603050405020304" pitchFamily="18" charset="0"/>
            </a:endParaRPr>
          </a:p>
          <a:p>
            <a:r>
              <a:rPr lang="fr-FR" sz="1600" b="1" dirty="0">
                <a:cs typeface="Times New Roman" panose="02020603050405020304" pitchFamily="18" charset="0"/>
              </a:rPr>
              <a:t>Objective</a:t>
            </a:r>
            <a:r>
              <a:rPr lang="fr-FR" sz="1600" dirty="0">
                <a:cs typeface="Times New Roman" panose="02020603050405020304" pitchFamily="18" charset="0"/>
              </a:rPr>
              <a:t> : </a:t>
            </a:r>
            <a:r>
              <a:rPr lang="fr-FR" sz="1600" dirty="0" err="1">
                <a:cs typeface="Times New Roman" panose="02020603050405020304" pitchFamily="18" charset="0"/>
              </a:rPr>
              <a:t>Enrich</a:t>
            </a:r>
            <a:r>
              <a:rPr lang="fr-FR" sz="1600" dirty="0">
                <a:cs typeface="Times New Roman" panose="02020603050405020304" pitchFamily="18" charset="0"/>
              </a:rPr>
              <a:t> data on the </a:t>
            </a:r>
            <a:r>
              <a:rPr lang="fr-FR" sz="1600" dirty="0" err="1">
                <a:cs typeface="Times New Roman" panose="02020603050405020304" pitchFamily="18" charset="0"/>
              </a:rPr>
              <a:t>effect</a:t>
            </a:r>
            <a:r>
              <a:rPr lang="fr-FR" sz="1600" dirty="0">
                <a:cs typeface="Times New Roman" panose="02020603050405020304" pitchFamily="18" charset="0"/>
              </a:rPr>
              <a:t> of </a:t>
            </a:r>
            <a:r>
              <a:rPr lang="fr-FR" sz="1600" dirty="0" err="1">
                <a:cs typeface="Times New Roman" panose="02020603050405020304" pitchFamily="18" charset="0"/>
              </a:rPr>
              <a:t>shear</a:t>
            </a:r>
            <a:r>
              <a:rPr lang="fr-FR" sz="1600" dirty="0">
                <a:cs typeface="Times New Roman" panose="02020603050405020304" pitchFamily="18" charset="0"/>
              </a:rPr>
              <a:t> flow on </a:t>
            </a:r>
            <a:r>
              <a:rPr lang="fr-FR" sz="1600" dirty="0" err="1">
                <a:cs typeface="Times New Roman" panose="02020603050405020304" pitchFamily="18" charset="0"/>
              </a:rPr>
              <a:t>oxidation</a:t>
            </a:r>
            <a:r>
              <a:rPr lang="fr-FR" sz="1600" dirty="0">
                <a:cs typeface="Times New Roman" panose="02020603050405020304" pitchFamily="18" charset="0"/>
              </a:rPr>
              <a:t> and </a:t>
            </a:r>
            <a:r>
              <a:rPr lang="fr-FR" sz="1600" dirty="0" err="1">
                <a:cs typeface="Times New Roman" panose="02020603050405020304" pitchFamily="18" charset="0"/>
              </a:rPr>
              <a:t>delamination</a:t>
            </a:r>
            <a:r>
              <a:rPr lang="fr-FR" sz="1600" dirty="0">
                <a:cs typeface="Times New Roman" panose="02020603050405020304" pitchFamily="18" charset="0"/>
              </a:rPr>
              <a:t> of oxide </a:t>
            </a:r>
            <a:r>
              <a:rPr lang="fr-FR" sz="1600" dirty="0" err="1">
                <a:cs typeface="Times New Roman" panose="02020603050405020304" pitchFamily="18" charset="0"/>
              </a:rPr>
              <a:t>layers</a:t>
            </a:r>
            <a:r>
              <a:rPr lang="fr-FR" sz="1600" dirty="0">
                <a:cs typeface="Times New Roman" panose="02020603050405020304" pitchFamily="18" charset="0"/>
              </a:rPr>
              <a:t> and CFRP </a:t>
            </a:r>
            <a:r>
              <a:rPr lang="fr-FR" sz="1600" dirty="0" err="1">
                <a:cs typeface="Times New Roman" panose="02020603050405020304" pitchFamily="18" charset="0"/>
              </a:rPr>
              <a:t>sheets</a:t>
            </a:r>
            <a:r>
              <a:rPr lang="fr-FR" sz="1600" dirty="0">
                <a:cs typeface="Times New Roman" panose="02020603050405020304" pitchFamily="18" charset="0"/>
              </a:rPr>
              <a:t>.</a:t>
            </a:r>
          </a:p>
          <a:p>
            <a:endParaRPr lang="fr-FR" sz="1600" dirty="0">
              <a:cs typeface="Times New Roman" panose="02020603050405020304" pitchFamily="18" charset="0"/>
            </a:endParaRPr>
          </a:p>
          <a:p>
            <a:r>
              <a:rPr lang="fr-FR" sz="1600" b="1" dirty="0" err="1">
                <a:cs typeface="Times New Roman" panose="02020603050405020304" pitchFamily="18" charset="0"/>
              </a:rPr>
              <a:t>Samples</a:t>
            </a:r>
            <a:r>
              <a:rPr lang="fr-FR" sz="1600" dirty="0">
                <a:cs typeface="Times New Roman" panose="02020603050405020304" pitchFamily="18" charset="0"/>
              </a:rPr>
              <a:t>: 90 x 90 x 4 mm</a:t>
            </a:r>
            <a:r>
              <a:rPr lang="fr-FR" sz="1600" baseline="30000" dirty="0">
                <a:cs typeface="Times New Roman" panose="02020603050405020304" pitchFamily="18" charset="0"/>
              </a:rPr>
              <a:t>3</a:t>
            </a:r>
            <a:r>
              <a:rPr lang="fr-FR" sz="1600" dirty="0">
                <a:cs typeface="Times New Roman" panose="02020603050405020304" pitchFamily="18" charset="0"/>
              </a:rPr>
              <a:t> plate </a:t>
            </a:r>
            <a:r>
              <a:rPr lang="fr-FR" sz="1600" dirty="0" err="1">
                <a:cs typeface="Times New Roman" panose="02020603050405020304" pitchFamily="18" charset="0"/>
              </a:rPr>
              <a:t>glued</a:t>
            </a:r>
            <a:r>
              <a:rPr lang="fr-FR" sz="1600" dirty="0">
                <a:cs typeface="Times New Roman" panose="02020603050405020304" pitchFamily="18" charset="0"/>
              </a:rPr>
              <a:t> in an alumina frame for </a:t>
            </a:r>
            <a:r>
              <a:rPr lang="fr-FR" sz="1600" dirty="0" err="1">
                <a:cs typeface="Times New Roman" panose="02020603050405020304" pitchFamily="18" charset="0"/>
              </a:rPr>
              <a:t>adiabatic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wall</a:t>
            </a:r>
            <a:r>
              <a:rPr lang="fr-FR" sz="1600" dirty="0">
                <a:cs typeface="Times New Roman" panose="02020603050405020304" pitchFamily="18" charset="0"/>
              </a:rPr>
              <a:t> condition </a:t>
            </a:r>
            <a:r>
              <a:rPr lang="fr-FR" sz="1600" dirty="0" err="1">
                <a:cs typeface="Times New Roman" panose="02020603050405020304" pitchFamily="18" charset="0"/>
              </a:rPr>
              <a:t>towards</a:t>
            </a:r>
            <a:r>
              <a:rPr lang="fr-FR" sz="1600" dirty="0">
                <a:cs typeface="Times New Roman" panose="02020603050405020304" pitchFamily="18" charset="0"/>
              </a:rPr>
              <a:t> the water </a:t>
            </a:r>
            <a:r>
              <a:rPr lang="fr-FR" sz="1600" dirty="0" err="1">
                <a:cs typeface="Times New Roman" panose="02020603050405020304" pitchFamily="18" charset="0"/>
              </a:rPr>
              <a:t>cooled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sample</a:t>
            </a:r>
            <a:r>
              <a:rPr lang="fr-FR" sz="1600" dirty="0">
                <a:cs typeface="Times New Roman" panose="02020603050405020304" pitchFamily="18" charset="0"/>
              </a:rPr>
              <a:t> </a:t>
            </a:r>
            <a:r>
              <a:rPr lang="fr-FR" sz="1600" dirty="0" err="1">
                <a:cs typeface="Times New Roman" panose="02020603050405020304" pitchFamily="18" charset="0"/>
              </a:rPr>
              <a:t>holder</a:t>
            </a:r>
            <a:endParaRPr lang="fr-FR" sz="1600" dirty="0">
              <a:cs typeface="Times New Roman" panose="02020603050405020304" pitchFamily="18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F22CA1-5E40-4B95-991E-8EA64535ECC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0350" y="4396165"/>
            <a:ext cx="3063299" cy="236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763653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 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11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229083"/>
            <a:ext cx="316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Experimental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campains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Shear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stress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testing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graphicFrame>
        <p:nvGraphicFramePr>
          <p:cNvPr id="6" name="Table 7">
            <a:extLst>
              <a:ext uri="{FF2B5EF4-FFF2-40B4-BE49-F238E27FC236}">
                <a16:creationId xmlns:a16="http://schemas.microsoft.com/office/drawing/2014/main" id="{93FF4A2F-3F7A-4D91-8144-519BF82DB61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73753276"/>
              </p:ext>
            </p:extLst>
          </p:nvPr>
        </p:nvGraphicFramePr>
        <p:xfrm>
          <a:off x="1209247" y="1817952"/>
          <a:ext cx="5164993" cy="2346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4393">
                  <a:extLst>
                    <a:ext uri="{9D8B030D-6E8A-4147-A177-3AD203B41FA5}">
                      <a16:colId xmlns:a16="http://schemas.microsoft.com/office/drawing/2014/main" val="1034506617"/>
                    </a:ext>
                  </a:extLst>
                </a:gridCol>
                <a:gridCol w="1644537">
                  <a:extLst>
                    <a:ext uri="{9D8B030D-6E8A-4147-A177-3AD203B41FA5}">
                      <a16:colId xmlns:a16="http://schemas.microsoft.com/office/drawing/2014/main" val="2297504959"/>
                    </a:ext>
                  </a:extLst>
                </a:gridCol>
                <a:gridCol w="1884836">
                  <a:extLst>
                    <a:ext uri="{9D8B030D-6E8A-4147-A177-3AD203B41FA5}">
                      <a16:colId xmlns:a16="http://schemas.microsoft.com/office/drawing/2014/main" val="84294422"/>
                    </a:ext>
                  </a:extLst>
                </a:gridCol>
                <a:gridCol w="991227">
                  <a:extLst>
                    <a:ext uri="{9D8B030D-6E8A-4147-A177-3AD203B41FA5}">
                      <a16:colId xmlns:a16="http://schemas.microsoft.com/office/drawing/2014/main" val="3355392937"/>
                    </a:ext>
                  </a:extLst>
                </a:gridCol>
              </a:tblGrid>
              <a:tr h="308182">
                <a:tc>
                  <a:txBody>
                    <a:bodyPr/>
                    <a:lstStyle/>
                    <a:p>
                      <a:r>
                        <a:rPr lang="en-US" sz="1600" dirty="0"/>
                        <a:t>Test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Material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Mass flow (g/s)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err="1"/>
                        <a:t>AoA</a:t>
                      </a:r>
                      <a:r>
                        <a:rPr lang="en-US" sz="1600" dirty="0"/>
                        <a:t> (°)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6621304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CFRP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159433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CFRP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01514900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CFRP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84440835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Haynes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4058649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SS 304L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16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20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45977528"/>
                  </a:ext>
                </a:extLst>
              </a:tr>
              <a:tr h="308182"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To Be defined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TBD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TBD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179334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63B4B306-440C-4E88-9A49-5EE701BB672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689" y="1379900"/>
            <a:ext cx="3505200" cy="26384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25CA265-C8E2-42E5-9EC0-8C874B0B86A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517" y="4018325"/>
            <a:ext cx="3429000" cy="26003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3B36534-7A4E-4340-96EC-1FEE389A6B28}"/>
              </a:ext>
            </a:extLst>
          </p:cNvPr>
          <p:cNvSpPr txBox="1"/>
          <p:nvPr/>
        </p:nvSpPr>
        <p:spPr>
          <a:xfrm>
            <a:off x="11274641" y="2530136"/>
            <a:ext cx="5940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5g/s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FC5DEE1-74A8-46BA-8767-9DBE51D6F394}"/>
              </a:ext>
            </a:extLst>
          </p:cNvPr>
          <p:cNvSpPr txBox="1"/>
          <p:nvPr/>
        </p:nvSpPr>
        <p:spPr>
          <a:xfrm>
            <a:off x="11274641" y="5133821"/>
            <a:ext cx="7110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12g/s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9D29B2B-1118-48CE-B80F-E26AF1675F6F}"/>
              </a:ext>
            </a:extLst>
          </p:cNvPr>
          <p:cNvSpPr txBox="1"/>
          <p:nvPr/>
        </p:nvSpPr>
        <p:spPr>
          <a:xfrm>
            <a:off x="365868" y="4776197"/>
            <a:ext cx="747881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Sample measurements: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Surface Temperature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Emissivity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Surface state evolution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Mass before and after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4497B95-D816-47BF-91A6-19F454A9467D}"/>
              </a:ext>
            </a:extLst>
          </p:cNvPr>
          <p:cNvSpPr txBox="1"/>
          <p:nvPr/>
        </p:nvSpPr>
        <p:spPr>
          <a:xfrm>
            <a:off x="4523092" y="4164912"/>
            <a:ext cx="18511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Preliminary test matrix</a:t>
            </a:r>
          </a:p>
        </p:txBody>
      </p:sp>
    </p:spTree>
    <p:extLst>
      <p:ext uri="{BB962C8B-B14F-4D97-AF65-F5344CB8AC3E}">
        <p14:creationId xmlns:p14="http://schemas.microsoft.com/office/powerpoint/2010/main" val="3549828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12</a:t>
            </a:fld>
            <a:endParaRPr lang="fr-FR" dirty="0">
              <a:latin typeface="Calibri"/>
            </a:endParaRP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79433644-404A-4DF8-957D-FFC4DEB185BF}"/>
              </a:ext>
            </a:extLst>
          </p:cNvPr>
          <p:cNvSpPr txBox="1"/>
          <p:nvPr/>
        </p:nvSpPr>
        <p:spPr>
          <a:xfrm>
            <a:off x="2361581" y="3075057"/>
            <a:ext cx="78921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Numerical modelling and rebuilding</a:t>
            </a:r>
            <a:endParaRPr lang="fr-FR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56711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13</a:t>
            </a:fld>
            <a:endParaRPr lang="fr-FR" dirty="0">
              <a:latin typeface="Calibri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6C653CC-015C-40E4-96D5-BA658C794492}"/>
              </a:ext>
            </a:extLst>
          </p:cNvPr>
          <p:cNvSpPr txBox="1"/>
          <p:nvPr/>
        </p:nvSpPr>
        <p:spPr>
          <a:xfrm>
            <a:off x="3791744" y="229083"/>
            <a:ext cx="402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Numerical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modelling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Mistral-PATO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coupling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strategy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7448030-7C75-43E8-8649-4B6357283FD5}"/>
              </a:ext>
            </a:extLst>
          </p:cNvPr>
          <p:cNvSpPr txBox="1"/>
          <p:nvPr/>
        </p:nvSpPr>
        <p:spPr>
          <a:xfrm>
            <a:off x="2171577" y="1466582"/>
            <a:ext cx="13558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MISTRAL</a:t>
            </a:r>
            <a:endParaRPr lang="en-US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8E2778-BF0B-41A3-9C55-DD480BE95239}"/>
              </a:ext>
            </a:extLst>
          </p:cNvPr>
          <p:cNvSpPr txBox="1"/>
          <p:nvPr/>
        </p:nvSpPr>
        <p:spPr>
          <a:xfrm>
            <a:off x="8941786" y="1466582"/>
            <a:ext cx="107863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PATO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07B343-1C68-4DE3-86AF-F98DABF3F014}"/>
              </a:ext>
            </a:extLst>
          </p:cNvPr>
          <p:cNvSpPr txBox="1"/>
          <p:nvPr/>
        </p:nvSpPr>
        <p:spPr>
          <a:xfrm>
            <a:off x="1331090" y="2185407"/>
            <a:ext cx="37108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R.Tech</a:t>
            </a:r>
            <a:r>
              <a:rPr lang="en-US" dirty="0"/>
              <a:t> in-house CFD tool</a:t>
            </a:r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Thermochemical Non-equilibrium Navier-Stokes Solver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Multi-dimensional (2D/</a:t>
            </a:r>
            <a:r>
              <a:rPr lang="en-US" dirty="0" err="1"/>
              <a:t>axi</a:t>
            </a:r>
            <a:r>
              <a:rPr lang="en-US" dirty="0"/>
              <a:t>/3D)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Finite volume structured multi-block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80D2CA-9B5F-4E48-A5EA-196A421A7870}"/>
              </a:ext>
            </a:extLst>
          </p:cNvPr>
          <p:cNvSpPr txBox="1"/>
          <p:nvPr/>
        </p:nvSpPr>
        <p:spPr>
          <a:xfrm>
            <a:off x="6968410" y="2128987"/>
            <a:ext cx="508856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Open source In-depth material response</a:t>
            </a:r>
          </a:p>
          <a:p>
            <a:r>
              <a:rPr lang="en-US" dirty="0"/>
              <a:t> toolbox based on </a:t>
            </a:r>
            <a:r>
              <a:rPr lang="en-US" dirty="0" err="1"/>
              <a:t>OpenFOAM</a:t>
            </a:r>
            <a:endParaRPr lang="en-US" dirty="0"/>
          </a:p>
          <a:p>
            <a:endParaRPr lang="en-US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Multiphase porous reactive materials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Internal decomposition (pyrolysis, vaporization)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Gas-gas and gas-solid chemical reaction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Gas species transport (convection, diffusion)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Solid morphology evolution (internal density change, surface ablation)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E023B0F-CCB1-44BC-8B17-96ABB3C15BD8}"/>
              </a:ext>
            </a:extLst>
          </p:cNvPr>
          <p:cNvSpPr/>
          <p:nvPr/>
        </p:nvSpPr>
        <p:spPr>
          <a:xfrm>
            <a:off x="3454400" y="3302493"/>
            <a:ext cx="416264" cy="3462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8209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14</a:t>
            </a:fld>
            <a:endParaRPr lang="fr-FR" dirty="0">
              <a:latin typeface="Calibri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6C653CC-015C-40E4-96D5-BA658C794492}"/>
              </a:ext>
            </a:extLst>
          </p:cNvPr>
          <p:cNvSpPr txBox="1"/>
          <p:nvPr/>
        </p:nvSpPr>
        <p:spPr>
          <a:xfrm>
            <a:off x="3791744" y="229083"/>
            <a:ext cx="402892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Numerical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modelling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Mistral-PATO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coupling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strategy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8734F81-E701-4E92-A664-03DBA69D358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5765" y="1347203"/>
            <a:ext cx="3466130" cy="551079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1B5FE95-FD19-4EAC-8863-808DF9DC4949}"/>
              </a:ext>
            </a:extLst>
          </p:cNvPr>
          <p:cNvSpPr txBox="1"/>
          <p:nvPr/>
        </p:nvSpPr>
        <p:spPr>
          <a:xfrm>
            <a:off x="885296" y="1347203"/>
            <a:ext cx="693537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Objectives</a:t>
            </a:r>
            <a:r>
              <a:rPr lang="en-US" dirty="0"/>
              <a:t>:</a:t>
            </a:r>
          </a:p>
          <a:p>
            <a:endParaRPr lang="en-US" dirty="0"/>
          </a:p>
          <a:p>
            <a:r>
              <a:rPr lang="en-GB" dirty="0"/>
              <a:t>•  Validate the implementation of the </a:t>
            </a:r>
            <a:r>
              <a:rPr lang="en-GB" dirty="0" err="1"/>
              <a:t>physico</a:t>
            </a:r>
            <a:r>
              <a:rPr lang="en-GB" dirty="0"/>
              <a:t>-chemical models (Metallic models developed by CORIA implemented in PATO)</a:t>
            </a:r>
          </a:p>
          <a:p>
            <a:endParaRPr lang="en-GB" dirty="0"/>
          </a:p>
          <a:p>
            <a:r>
              <a:rPr lang="en-GB" dirty="0"/>
              <a:t>•  Validate the implementation of the coupling algorithms</a:t>
            </a:r>
          </a:p>
          <a:p>
            <a:endParaRPr lang="en-GB" dirty="0"/>
          </a:p>
          <a:p>
            <a:r>
              <a:rPr lang="en-GB" dirty="0"/>
              <a:t>•  Compute surface recession and deformation</a:t>
            </a:r>
          </a:p>
          <a:p>
            <a:endParaRPr lang="en-GB" dirty="0"/>
          </a:p>
          <a:p>
            <a:r>
              <a:rPr lang="en-GB" dirty="0"/>
              <a:t>•  Compare with the high-enthalpy facility measurements</a:t>
            </a:r>
          </a:p>
          <a:p>
            <a:endParaRPr lang="en-GB" dirty="0"/>
          </a:p>
          <a:p>
            <a:r>
              <a:rPr lang="en-GB" dirty="0"/>
              <a:t>•  Evaluate uncertainty (</a:t>
            </a:r>
            <a:r>
              <a:rPr lang="en-GB" dirty="0" err="1"/>
              <a:t>physico</a:t>
            </a:r>
            <a:r>
              <a:rPr lang="en-GB" dirty="0"/>
              <a:t>-chemical models’ equations and parameters)</a:t>
            </a:r>
          </a:p>
          <a:p>
            <a:endParaRPr lang="en-GB" dirty="0"/>
          </a:p>
          <a:p>
            <a:r>
              <a:rPr lang="en-GB" dirty="0"/>
              <a:t>•  Adjust the modelling parameters within meaningful range</a:t>
            </a:r>
          </a:p>
          <a:p>
            <a:endParaRPr lang="en-GB" dirty="0"/>
          </a:p>
          <a:p>
            <a:r>
              <a:rPr lang="en-GB" dirty="0"/>
              <a:t>•  Assess high-fidelity model performances and derive reduced models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4243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15</a:t>
            </a:fld>
            <a:endParaRPr lang="fr-FR" dirty="0">
              <a:latin typeface="Calibri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6C653CC-015C-40E4-96D5-BA658C794492}"/>
              </a:ext>
            </a:extLst>
          </p:cNvPr>
          <p:cNvSpPr txBox="1"/>
          <p:nvPr/>
        </p:nvSpPr>
        <p:spPr>
          <a:xfrm>
            <a:off x="3791744" y="229083"/>
            <a:ext cx="35492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Numerical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modelling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PAMPERO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reduced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models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</a:p>
          <a:p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FD304-C0CA-48C9-9B68-C3D6C22B6FEB}"/>
              </a:ext>
            </a:extLst>
          </p:cNvPr>
          <p:cNvSpPr txBox="1"/>
          <p:nvPr/>
        </p:nvSpPr>
        <p:spPr>
          <a:xfrm>
            <a:off x="609600" y="1338326"/>
            <a:ext cx="6207962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u="sng" dirty="0"/>
              <a:t>Objectives</a:t>
            </a:r>
            <a:r>
              <a:rPr lang="en-US" dirty="0"/>
              <a:t>:</a:t>
            </a:r>
          </a:p>
          <a:p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Determine the parameters to be correlated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Review the correlation parameter theoretical dependences, adjust and correct them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Implement the correlations in PAMPERO code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US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Compute flow and heating environment in a wind-tunnel with PAMPERO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Compare the solutions of PAMPERO and MISTRAL-PATO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Validate the correlations with the experiments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Apply PAMPERO tool on trajectory cases to study the modelling effect on the </a:t>
            </a:r>
            <a:r>
              <a:rPr lang="en-GB" dirty="0" err="1">
                <a:ea typeface="Times New Roman" panose="02020603050405020304" pitchFamily="18" charset="0"/>
                <a:cs typeface="Times New Roman" panose="02020603050405020304" pitchFamily="18" charset="0"/>
              </a:rPr>
              <a:t>demisablity</a:t>
            </a: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D45A39C-D390-4D29-A0F8-F52DD9DF83D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20630747"/>
              </p:ext>
            </p:extLst>
          </p:nvPr>
        </p:nvGraphicFramePr>
        <p:xfrm>
          <a:off x="6854956" y="3852550"/>
          <a:ext cx="5203745" cy="56956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84">
                  <a:extLst>
                    <a:ext uri="{9D8B030D-6E8A-4147-A177-3AD203B41FA5}">
                      <a16:colId xmlns:a16="http://schemas.microsoft.com/office/drawing/2014/main" val="2004201414"/>
                    </a:ext>
                  </a:extLst>
                </a:gridCol>
                <a:gridCol w="1002492">
                  <a:extLst>
                    <a:ext uri="{9D8B030D-6E8A-4147-A177-3AD203B41FA5}">
                      <a16:colId xmlns:a16="http://schemas.microsoft.com/office/drawing/2014/main" val="350719980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3576754419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901590286"/>
                    </a:ext>
                  </a:extLst>
                </a:gridCol>
                <a:gridCol w="742793">
                  <a:extLst>
                    <a:ext uri="{9D8B030D-6E8A-4147-A177-3AD203B41FA5}">
                      <a16:colId xmlns:a16="http://schemas.microsoft.com/office/drawing/2014/main" val="308585785"/>
                    </a:ext>
                  </a:extLst>
                </a:gridCol>
              </a:tblGrid>
              <a:tr h="356205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Material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CFRP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Haynes 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AISI 304L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TBD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580717"/>
                  </a:ext>
                </a:extLst>
              </a:tr>
              <a:tr h="178103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Number of runs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10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10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585182"/>
                  </a:ext>
                </a:extLst>
              </a:tr>
            </a:tbl>
          </a:graphicData>
        </a:graphic>
      </p:graphicFrame>
      <p:sp>
        <p:nvSpPr>
          <p:cNvPr id="13" name="TextBox 12">
            <a:extLst>
              <a:ext uri="{FF2B5EF4-FFF2-40B4-BE49-F238E27FC236}">
                <a16:creationId xmlns:a16="http://schemas.microsoft.com/office/drawing/2014/main" id="{A6258437-8818-4150-9B7F-5142FB6203AC}"/>
              </a:ext>
            </a:extLst>
          </p:cNvPr>
          <p:cNvSpPr txBox="1"/>
          <p:nvPr/>
        </p:nvSpPr>
        <p:spPr>
          <a:xfrm>
            <a:off x="7785066" y="3544773"/>
            <a:ext cx="4403813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/>
              <a:t>PAMPERO trajectory computational matrix.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9C8C086-AE1E-49D2-8A18-9B77FB26754C}"/>
              </a:ext>
            </a:extLst>
          </p:cNvPr>
          <p:cNvSpPr txBox="1"/>
          <p:nvPr/>
        </p:nvSpPr>
        <p:spPr>
          <a:xfrm>
            <a:off x="6934778" y="4410371"/>
            <a:ext cx="672039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4 EIP altitudes (100, 90, 80, 70, 60 km) and 2 attitudes (0° and 90°) </a:t>
            </a:r>
            <a:endParaRPr lang="en-US" sz="1400" dirty="0"/>
          </a:p>
        </p:txBody>
      </p:sp>
      <p:graphicFrame>
        <p:nvGraphicFramePr>
          <p:cNvPr id="16" name="Table 15">
            <a:extLst>
              <a:ext uri="{FF2B5EF4-FFF2-40B4-BE49-F238E27FC236}">
                <a16:creationId xmlns:a16="http://schemas.microsoft.com/office/drawing/2014/main" id="{AA84752D-CA76-4A4D-9602-7D96D0C9DF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667453"/>
              </p:ext>
            </p:extLst>
          </p:nvPr>
        </p:nvGraphicFramePr>
        <p:xfrm>
          <a:off x="6854956" y="1979718"/>
          <a:ext cx="5203745" cy="64725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60984">
                  <a:extLst>
                    <a:ext uri="{9D8B030D-6E8A-4147-A177-3AD203B41FA5}">
                      <a16:colId xmlns:a16="http://schemas.microsoft.com/office/drawing/2014/main" val="2004201414"/>
                    </a:ext>
                  </a:extLst>
                </a:gridCol>
                <a:gridCol w="1002492">
                  <a:extLst>
                    <a:ext uri="{9D8B030D-6E8A-4147-A177-3AD203B41FA5}">
                      <a16:colId xmlns:a16="http://schemas.microsoft.com/office/drawing/2014/main" val="350719980"/>
                    </a:ext>
                  </a:extLst>
                </a:gridCol>
                <a:gridCol w="896645">
                  <a:extLst>
                    <a:ext uri="{9D8B030D-6E8A-4147-A177-3AD203B41FA5}">
                      <a16:colId xmlns:a16="http://schemas.microsoft.com/office/drawing/2014/main" val="3576754419"/>
                    </a:ext>
                  </a:extLst>
                </a:gridCol>
                <a:gridCol w="1100831">
                  <a:extLst>
                    <a:ext uri="{9D8B030D-6E8A-4147-A177-3AD203B41FA5}">
                      <a16:colId xmlns:a16="http://schemas.microsoft.com/office/drawing/2014/main" val="901590286"/>
                    </a:ext>
                  </a:extLst>
                </a:gridCol>
                <a:gridCol w="742793">
                  <a:extLst>
                    <a:ext uri="{9D8B030D-6E8A-4147-A177-3AD203B41FA5}">
                      <a16:colId xmlns:a16="http://schemas.microsoft.com/office/drawing/2014/main" val="308585785"/>
                    </a:ext>
                  </a:extLst>
                </a:gridCol>
              </a:tblGrid>
              <a:tr h="43389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Material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CFRP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Haynes 25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AISI 304L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TBD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835580717"/>
                  </a:ext>
                </a:extLst>
              </a:tr>
              <a:tr h="178103">
                <a:tc>
                  <a:txBody>
                    <a:bodyPr/>
                    <a:lstStyle/>
                    <a:p>
                      <a:pPr algn="ctr"/>
                      <a:r>
                        <a:rPr lang="en-GB" sz="1400">
                          <a:effectLst/>
                        </a:rPr>
                        <a:t>Number of runs </a:t>
                      </a:r>
                      <a:endParaRPr lang="en-GB" sz="1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400" dirty="0">
                          <a:effectLst/>
                        </a:rPr>
                        <a:t>1</a:t>
                      </a:r>
                      <a:endParaRPr lang="en-GB" sz="1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829585182"/>
                  </a:ext>
                </a:extLst>
              </a:tr>
            </a:tbl>
          </a:graphicData>
        </a:graphic>
      </p:graphicFrame>
      <p:sp>
        <p:nvSpPr>
          <p:cNvPr id="17" name="TextBox 16">
            <a:extLst>
              <a:ext uri="{FF2B5EF4-FFF2-40B4-BE49-F238E27FC236}">
                <a16:creationId xmlns:a16="http://schemas.microsoft.com/office/drawing/2014/main" id="{F820231D-0F3B-4077-8242-F3E2E07E6881}"/>
              </a:ext>
            </a:extLst>
          </p:cNvPr>
          <p:cNvSpPr txBox="1"/>
          <p:nvPr/>
        </p:nvSpPr>
        <p:spPr>
          <a:xfrm>
            <a:off x="7258042" y="1666069"/>
            <a:ext cx="493395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b="1" i="1" dirty="0"/>
              <a:t>PAMPERO </a:t>
            </a:r>
            <a:r>
              <a:rPr lang="en-GB" sz="1400" b="1" i="1" dirty="0"/>
              <a:t>computations for its validation (wind-tunnel mode)</a:t>
            </a:r>
            <a:endParaRPr lang="en-US" sz="1400" b="1" i="1" dirty="0"/>
          </a:p>
        </p:txBody>
      </p:sp>
    </p:spTree>
    <p:extLst>
      <p:ext uri="{BB962C8B-B14F-4D97-AF65-F5344CB8AC3E}">
        <p14:creationId xmlns:p14="http://schemas.microsoft.com/office/powerpoint/2010/main" val="39109438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16</a:t>
            </a:fld>
            <a:endParaRPr lang="fr-FR" dirty="0">
              <a:latin typeface="Calibri"/>
            </a:endParaRPr>
          </a:p>
        </p:txBody>
      </p:sp>
      <p:sp>
        <p:nvSpPr>
          <p:cNvPr id="6" name="ZoneTexte 4">
            <a:extLst>
              <a:ext uri="{FF2B5EF4-FFF2-40B4-BE49-F238E27FC236}">
                <a16:creationId xmlns:a16="http://schemas.microsoft.com/office/drawing/2014/main" id="{06C653CC-015C-40E4-96D5-BA658C794492}"/>
              </a:ext>
            </a:extLst>
          </p:cNvPr>
          <p:cNvSpPr txBox="1"/>
          <p:nvPr/>
        </p:nvSpPr>
        <p:spPr>
          <a:xfrm>
            <a:off x="3791744" y="507329"/>
            <a:ext cx="17817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  <a:latin typeface="Calibri"/>
              </a:rPr>
              <a:t>Future Work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  <a:p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27FD304-C0CA-48C9-9B68-C3D6C22B6FEB}"/>
              </a:ext>
            </a:extLst>
          </p:cNvPr>
          <p:cNvSpPr txBox="1"/>
          <p:nvPr/>
        </p:nvSpPr>
        <p:spPr>
          <a:xfrm>
            <a:off x="609600" y="1338326"/>
            <a:ext cx="113219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Perform testin</a:t>
            </a:r>
            <a:r>
              <a:rPr lang="en-GB" dirty="0">
                <a:ea typeface="Times New Roman" panose="02020603050405020304" pitchFamily="18" charset="0"/>
              </a:rPr>
              <a:t>g for material characterisation (PROMES + ONERA) =&gt; Samples received, tests to be started during this month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Manufacturing of the flat plate heat flux probe at VKI =&gt; measure cold wall heat flux for test conditions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Perform testing for flat plates (CFRP, Haynes 25, AISI 304L) =&gt; </a:t>
            </a:r>
            <a:r>
              <a:rPr lang="en-GB" dirty="0" err="1">
                <a:ea typeface="Times New Roman" panose="02020603050405020304" pitchFamily="18" charset="0"/>
              </a:rPr>
              <a:t>Plasmatron</a:t>
            </a:r>
            <a:r>
              <a:rPr lang="en-GB" dirty="0">
                <a:ea typeface="Times New Roman" panose="02020603050405020304" pitchFamily="18" charset="0"/>
              </a:rPr>
              <a:t> to be ready current January/February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Implement material properties in PATO. Develop and implement Metallic model =&gt; From Coria and PROMES outputs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sz="1800" dirty="0">
                <a:effectLst/>
                <a:ea typeface="Times New Roman" panose="02020603050405020304" pitchFamily="18" charset="0"/>
              </a:rPr>
              <a:t>Investigate and compare mesh movement with PATO to remeshing from </a:t>
            </a:r>
            <a:r>
              <a:rPr lang="en-GB" sz="1800" dirty="0" err="1">
                <a:effectLst/>
                <a:ea typeface="Times New Roman" panose="02020603050405020304" pitchFamily="18" charset="0"/>
              </a:rPr>
              <a:t>GridPro</a:t>
            </a:r>
            <a:r>
              <a:rPr lang="en-GB" sz="1800" dirty="0">
                <a:effectLst/>
                <a:ea typeface="Times New Roman" panose="02020603050405020304" pitchFamily="18" charset="0"/>
              </a:rPr>
              <a:t> =&gt; Currently working on it 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dirty="0"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Communication between codes and full simulation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Rebuilt of VKI experiment with MISTRAL-PATO coupled tool</a:t>
            </a: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r>
              <a:rPr lang="en-GB" dirty="0">
                <a:ea typeface="Times New Roman" panose="02020603050405020304" pitchFamily="18" charset="0"/>
              </a:rPr>
              <a:t>Implementation of simplified models in PAMPERO and comparison to high-fidelity simulation end experiment</a:t>
            </a:r>
            <a:endParaRPr lang="en-GB" sz="1800" dirty="0">
              <a:effectLst/>
              <a:ea typeface="Times New Roman" panose="02020603050405020304" pitchFamily="18" charset="0"/>
            </a:endParaRPr>
          </a:p>
          <a:p>
            <a:pPr marL="342900" lvl="0" indent="-342900">
              <a:buFont typeface="Symbol" panose="05050102010706020507" pitchFamily="18" charset="2"/>
              <a:buChar char=""/>
            </a:pPr>
            <a:endParaRPr lang="en-GB" sz="18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7205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17</a:t>
            </a:fld>
            <a:endParaRPr lang="fr-FR" dirty="0">
              <a:latin typeface="Calibri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403CDE-960B-4580-97D8-9865607DC1A3}"/>
              </a:ext>
            </a:extLst>
          </p:cNvPr>
          <p:cNvSpPr txBox="1"/>
          <p:nvPr/>
        </p:nvSpPr>
        <p:spPr>
          <a:xfrm>
            <a:off x="934165" y="2030668"/>
            <a:ext cx="68844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Thank you all for you attention !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24614CD-59D8-4043-894A-62EED26EB60E}"/>
              </a:ext>
            </a:extLst>
          </p:cNvPr>
          <p:cNvSpPr txBox="1"/>
          <p:nvPr/>
        </p:nvSpPr>
        <p:spPr>
          <a:xfrm>
            <a:off x="1109709" y="4875665"/>
            <a:ext cx="68756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Contact : 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thomas.martinez@rtech.fr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gauthier.brives@rtech.fr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eddy.constant@rtech.fr</a:t>
            </a:r>
          </a:p>
          <a:p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martin.spel@rtech.fr</a:t>
            </a:r>
          </a:p>
          <a:p>
            <a:endParaRPr lang="en-US" dirty="0"/>
          </a:p>
        </p:txBody>
      </p:sp>
      <p:pic>
        <p:nvPicPr>
          <p:cNvPr id="8" name="Picture 2" descr="cnes | La charte graphique du CNES">
            <a:extLst>
              <a:ext uri="{FF2B5EF4-FFF2-40B4-BE49-F238E27FC236}">
                <a16:creationId xmlns:a16="http://schemas.microsoft.com/office/drawing/2014/main" id="{8EEB00F6-EC47-495D-9D08-D29AB2FCA6C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/>
        </p:blipFill>
        <p:spPr bwMode="auto">
          <a:xfrm>
            <a:off x="6746963" y="113605"/>
            <a:ext cx="1238346" cy="12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Image 10">
            <a:extLst>
              <a:ext uri="{FF2B5EF4-FFF2-40B4-BE49-F238E27FC236}">
                <a16:creationId xmlns:a16="http://schemas.microsoft.com/office/drawing/2014/main" id="{7A54524E-A063-4EEE-AC64-BE87AC4AF9D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390" t="34794" r="39428" b="36889"/>
          <a:stretch/>
        </p:blipFill>
        <p:spPr>
          <a:xfrm>
            <a:off x="3287509" y="288690"/>
            <a:ext cx="2123969" cy="802053"/>
          </a:xfrm>
          <a:prstGeom prst="rect">
            <a:avLst/>
          </a:prstGeom>
        </p:spPr>
      </p:pic>
      <p:pic>
        <p:nvPicPr>
          <p:cNvPr id="11" name="Picture 6" descr="Afficher l’image source">
            <a:extLst>
              <a:ext uri="{FF2B5EF4-FFF2-40B4-BE49-F238E27FC236}">
                <a16:creationId xmlns:a16="http://schemas.microsoft.com/office/drawing/2014/main" id="{3331437C-0218-4B06-A630-29BE64ACB0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8955" y="3396664"/>
            <a:ext cx="2166307" cy="1083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VON KARMAN INSTITUTE - Pôle MecaTech">
            <a:extLst>
              <a:ext uri="{FF2B5EF4-FFF2-40B4-BE49-F238E27FC236}">
                <a16:creationId xmlns:a16="http://schemas.microsoft.com/office/drawing/2014/main" id="{789C4C2F-F6AC-49D4-B47A-CCF7524342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529" y="3589148"/>
            <a:ext cx="3027285" cy="8490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Afficher l’image source">
            <a:extLst>
              <a:ext uri="{FF2B5EF4-FFF2-40B4-BE49-F238E27FC236}">
                <a16:creationId xmlns:a16="http://schemas.microsoft.com/office/drawing/2014/main" id="{BDD9F634-6456-44A3-8BDF-3C12BBC90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096" y="3434953"/>
            <a:ext cx="2617095" cy="1006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Afficher l’image source">
            <a:extLst>
              <a:ext uri="{FF2B5EF4-FFF2-40B4-BE49-F238E27FC236}">
                <a16:creationId xmlns:a16="http://schemas.microsoft.com/office/drawing/2014/main" id="{84BA26EA-7E20-41CE-99E9-4476CDF66F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1358" y="3630940"/>
            <a:ext cx="2308194" cy="8072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5D9507E1-C5F9-4A36-A2A8-0A0A28C47AC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1844" y="1804825"/>
            <a:ext cx="2457606" cy="1021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8241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2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548680"/>
            <a:ext cx="115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  <a:latin typeface="Calibri"/>
              </a:rPr>
              <a:t>Agenda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86BC5FD-C06F-8748-A2CA-B2C381951C52}"/>
              </a:ext>
            </a:extLst>
          </p:cNvPr>
          <p:cNvSpPr txBox="1"/>
          <p:nvPr/>
        </p:nvSpPr>
        <p:spPr>
          <a:xfrm>
            <a:off x="1579938" y="1666625"/>
            <a:ext cx="9517149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Introduction</a:t>
            </a:r>
          </a:p>
          <a:p>
            <a:pPr marL="342900" indent="-342900">
              <a:buFont typeface="+mj-lt"/>
              <a:buAutoNum type="arabicPeriod"/>
            </a:pPr>
            <a:r>
              <a:rPr lang="fr-FR" sz="2800" dirty="0" err="1">
                <a:solidFill>
                  <a:prstClr val="black"/>
                </a:solidFill>
                <a:latin typeface="Calibri"/>
              </a:rPr>
              <a:t>Experimental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campaigns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prstClr val="black"/>
                </a:solidFill>
                <a:latin typeface="Calibri"/>
              </a:rPr>
              <a:t>Material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properties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characterisation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 err="1">
                <a:solidFill>
                  <a:prstClr val="black"/>
                </a:solidFill>
                <a:latin typeface="Calibri"/>
              </a:rPr>
              <a:t>Shear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stress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testing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in Re-entry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environment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sz="2800" dirty="0" err="1">
                <a:solidFill>
                  <a:prstClr val="black"/>
                </a:solidFill>
                <a:latin typeface="Calibri"/>
              </a:rPr>
              <a:t>Numerical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modelling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and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rebuilding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Mistral-PATO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coupling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strategy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fr-FR" sz="2800" dirty="0">
                <a:solidFill>
                  <a:prstClr val="black"/>
                </a:solidFill>
                <a:latin typeface="Calibri"/>
              </a:rPr>
              <a:t>PAMPERO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reduced</a:t>
            </a:r>
            <a:r>
              <a:rPr lang="fr-FR" sz="2800" dirty="0">
                <a:solidFill>
                  <a:prstClr val="black"/>
                </a:solidFill>
                <a:latin typeface="Calibri"/>
              </a:rPr>
              <a:t> </a:t>
            </a:r>
            <a:r>
              <a:rPr lang="fr-FR" sz="2800" dirty="0" err="1">
                <a:solidFill>
                  <a:prstClr val="black"/>
                </a:solidFill>
                <a:latin typeface="Calibri"/>
              </a:rPr>
              <a:t>models</a:t>
            </a:r>
            <a:endParaRPr lang="fr-FR" sz="28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731971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3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548680"/>
            <a:ext cx="177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  <a:latin typeface="Calibri"/>
              </a:rPr>
              <a:t>Introduction</a:t>
            </a: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79433644-404A-4DF8-957D-FFC4DEB185BF}"/>
              </a:ext>
            </a:extLst>
          </p:cNvPr>
          <p:cNvSpPr txBox="1"/>
          <p:nvPr/>
        </p:nvSpPr>
        <p:spPr>
          <a:xfrm>
            <a:off x="723900" y="1415673"/>
            <a:ext cx="1121656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</a:p>
          <a:p>
            <a:endParaRPr lang="en-GB" sz="2000" b="1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dvance the knowledge of space debris degradation during their re-entry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trengthen the predictive capabilities of the high-fidelity and spacecraft-oriented numerical tools currently in use 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ebuild numerically the data measured in high-enthalpy facilities and reactors operated at representative flight conditions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ea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GB" sz="18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educe the risk of casualties from uncontrolled re-entry by reducing the amount of debris surviving re-entry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r>
              <a:rPr lang="en-GB" sz="2000" b="1" dirty="0">
                <a:cs typeface="Times New Roman" panose="02020603050405020304" pitchFamily="18" charset="0"/>
              </a:rPr>
              <a:t>Approach</a:t>
            </a:r>
          </a:p>
          <a:p>
            <a:endParaRPr lang="en-GB" dirty="0"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Various materials will be tested and analysed encompassing: CFRP, Haynes 25, steel AISI 304L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A comprehensive experimental database will provide insight into degradation and fragmentation processes and enrich the current ESA ESTIMATE database</a:t>
            </a:r>
            <a:endParaRPr lang="en-GB" dirty="0">
              <a:solidFill>
                <a:srgbClr val="000000"/>
              </a:solidFill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GB" dirty="0">
                <a:solidFill>
                  <a:srgbClr val="00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Cost-effective, multi-physics, multi-scale, high-fidelity numerical codes of various accuracy will be extensively used and evaluated with respect to the measurements and enhanced to predict the sample degradation</a:t>
            </a:r>
            <a:endParaRPr lang="fr-FR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4698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nes | La charte graphique du CNES">
            <a:extLst>
              <a:ext uri="{FF2B5EF4-FFF2-40B4-BE49-F238E27FC236}">
                <a16:creationId xmlns:a16="http://schemas.microsoft.com/office/drawing/2014/main" id="{6A0B6273-4DBF-46B8-9114-FF368E339A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50"/>
          <a:stretch/>
        </p:blipFill>
        <p:spPr bwMode="auto">
          <a:xfrm>
            <a:off x="7490669" y="1409882"/>
            <a:ext cx="1238346" cy="1203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4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548680"/>
            <a:ext cx="27467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>
                <a:solidFill>
                  <a:prstClr val="white"/>
                </a:solidFill>
                <a:latin typeface="Calibri"/>
              </a:rPr>
              <a:t>Project organisation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BE44E06-FA9A-4223-94D4-DE01ECC07972}"/>
              </a:ext>
            </a:extLst>
          </p:cNvPr>
          <p:cNvGrpSpPr/>
          <p:nvPr/>
        </p:nvGrpSpPr>
        <p:grpSpPr>
          <a:xfrm>
            <a:off x="8241855" y="2641687"/>
            <a:ext cx="3525654" cy="1990448"/>
            <a:chOff x="8359727" y="1410634"/>
            <a:chExt cx="3525654" cy="1990448"/>
          </a:xfrm>
        </p:grpSpPr>
        <p:pic>
          <p:nvPicPr>
            <p:cNvPr id="2054" name="Picture 6" descr="Afficher l’image source">
              <a:extLst>
                <a:ext uri="{FF2B5EF4-FFF2-40B4-BE49-F238E27FC236}">
                  <a16:creationId xmlns:a16="http://schemas.microsoft.com/office/drawing/2014/main" id="{C93266A8-8EC6-473F-83C9-11506BBEFAD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30384" y="1410634"/>
              <a:ext cx="2166307" cy="1083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D37EF54-15DB-4888-8EDA-C60102EF7C65}"/>
                </a:ext>
              </a:extLst>
            </p:cNvPr>
            <p:cNvSpPr txBox="1"/>
            <p:nvPr/>
          </p:nvSpPr>
          <p:spPr>
            <a:xfrm>
              <a:off x="8359727" y="2446975"/>
              <a:ext cx="35256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Head</a:t>
              </a:r>
              <a:r>
                <a:rPr lang="en-US" sz="1400" dirty="0"/>
                <a:t> : A. </a:t>
              </a:r>
              <a:r>
                <a:rPr lang="en-US" sz="1400" dirty="0" err="1"/>
                <a:t>Bultel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 : Modelling and simulation of the chemical kinetics of atomic and molecular plasmas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1D0016D-7701-449F-AC35-5FC79EC8A84E}"/>
              </a:ext>
            </a:extLst>
          </p:cNvPr>
          <p:cNvGrpSpPr/>
          <p:nvPr/>
        </p:nvGrpSpPr>
        <p:grpSpPr>
          <a:xfrm>
            <a:off x="8158114" y="4717297"/>
            <a:ext cx="3934654" cy="1838574"/>
            <a:chOff x="8155227" y="4170728"/>
            <a:chExt cx="3934654" cy="1838574"/>
          </a:xfrm>
        </p:grpSpPr>
        <p:pic>
          <p:nvPicPr>
            <p:cNvPr id="2056" name="Picture 8" descr="VON KARMAN INSTITUTE - Pôle MecaTech">
              <a:extLst>
                <a:ext uri="{FF2B5EF4-FFF2-40B4-BE49-F238E27FC236}">
                  <a16:creationId xmlns:a16="http://schemas.microsoft.com/office/drawing/2014/main" id="{4E9FF468-EDBD-4548-8982-F45E3F97F3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391448" y="4170728"/>
              <a:ext cx="3027285" cy="8490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BF3CF85F-3F03-4681-B007-8E181EDC6E0D}"/>
                </a:ext>
              </a:extLst>
            </p:cNvPr>
            <p:cNvSpPr txBox="1"/>
            <p:nvPr/>
          </p:nvSpPr>
          <p:spPr>
            <a:xfrm>
              <a:off x="8155227" y="5055195"/>
              <a:ext cx="393465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Head</a:t>
              </a:r>
              <a:r>
                <a:rPr lang="en-US" sz="1400" dirty="0"/>
                <a:t> : O. </a:t>
              </a:r>
              <a:r>
                <a:rPr lang="en-US" sz="1400" dirty="0" err="1"/>
                <a:t>Chazot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 : </a:t>
              </a:r>
              <a:r>
                <a:rPr lang="en-GB" sz="1400" dirty="0"/>
                <a:t>Modelling, simulation and experimental validation of atmospheric entry flows and thermal protection systems</a:t>
              </a:r>
              <a:endParaRPr lang="en-US" sz="14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6AC4DA5D-8FDF-4D84-9AA5-33DBAF956304}"/>
              </a:ext>
            </a:extLst>
          </p:cNvPr>
          <p:cNvGrpSpPr/>
          <p:nvPr/>
        </p:nvGrpSpPr>
        <p:grpSpPr>
          <a:xfrm>
            <a:off x="546901" y="4424484"/>
            <a:ext cx="3547120" cy="1817430"/>
            <a:chOff x="1212173" y="4224793"/>
            <a:chExt cx="3547120" cy="1817430"/>
          </a:xfrm>
        </p:grpSpPr>
        <p:pic>
          <p:nvPicPr>
            <p:cNvPr id="2052" name="Picture 4" descr="Afficher l’image source">
              <a:extLst>
                <a:ext uri="{FF2B5EF4-FFF2-40B4-BE49-F238E27FC236}">
                  <a16:creationId xmlns:a16="http://schemas.microsoft.com/office/drawing/2014/main" id="{F2745A9A-9000-4891-B153-52AA5D19230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26026" y="4224793"/>
              <a:ext cx="2617095" cy="10065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72562899-A288-4A0A-AE61-49B144C9BD47}"/>
                </a:ext>
              </a:extLst>
            </p:cNvPr>
            <p:cNvSpPr txBox="1"/>
            <p:nvPr/>
          </p:nvSpPr>
          <p:spPr>
            <a:xfrm>
              <a:off x="1212173" y="5303559"/>
              <a:ext cx="354712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Head</a:t>
              </a:r>
              <a:r>
                <a:rPr lang="en-US" sz="1400" dirty="0"/>
                <a:t> : M. </a:t>
              </a:r>
              <a:r>
                <a:rPr lang="en-US" sz="1400" dirty="0" err="1"/>
                <a:t>Balat-Pichelin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 : Material characterization for Space and Energy applications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B54EACB-002C-48B1-BA55-68F025FA9489}"/>
              </a:ext>
            </a:extLst>
          </p:cNvPr>
          <p:cNvGrpSpPr/>
          <p:nvPr/>
        </p:nvGrpSpPr>
        <p:grpSpPr>
          <a:xfrm>
            <a:off x="541128" y="2639498"/>
            <a:ext cx="3700708" cy="1599739"/>
            <a:chOff x="680854" y="1686521"/>
            <a:chExt cx="3700708" cy="1599739"/>
          </a:xfrm>
        </p:grpSpPr>
        <p:pic>
          <p:nvPicPr>
            <p:cNvPr id="2050" name="Picture 2" descr="Afficher l’image source">
              <a:extLst>
                <a:ext uri="{FF2B5EF4-FFF2-40B4-BE49-F238E27FC236}">
                  <a16:creationId xmlns:a16="http://schemas.microsoft.com/office/drawing/2014/main" id="{C2D307BB-6507-40DA-85AB-DD7F2E23386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53163" y="1686521"/>
              <a:ext cx="2308194" cy="8072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308E6B22-762C-4316-BC78-3D260C620792}"/>
                </a:ext>
              </a:extLst>
            </p:cNvPr>
            <p:cNvSpPr txBox="1"/>
            <p:nvPr/>
          </p:nvSpPr>
          <p:spPr>
            <a:xfrm>
              <a:off x="680854" y="2547596"/>
              <a:ext cx="370070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Head</a:t>
              </a:r>
              <a:r>
                <a:rPr lang="en-US" sz="1400" dirty="0"/>
                <a:t> : P. </a:t>
              </a:r>
              <a:r>
                <a:rPr lang="en-US" sz="1400" dirty="0" err="1"/>
                <a:t>Reulet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 : Thermal properties identification for composite degradation at high heating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D9FB3892-8285-4CD0-8B5A-A24EAF7C19AD}"/>
              </a:ext>
            </a:extLst>
          </p:cNvPr>
          <p:cNvGrpSpPr/>
          <p:nvPr/>
        </p:nvGrpSpPr>
        <p:grpSpPr>
          <a:xfrm>
            <a:off x="4630828" y="2699957"/>
            <a:ext cx="2844800" cy="3673850"/>
            <a:chOff x="4790205" y="2918048"/>
            <a:chExt cx="2844800" cy="3673850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25B01FF3-B82C-4755-BB3E-277B60B329C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1480" y="2918048"/>
              <a:ext cx="2457606" cy="1021904"/>
            </a:xfrm>
            <a:prstGeom prst="rect">
              <a:avLst/>
            </a:prstGeom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9677720-D759-40D4-8BD0-E2667CCC7FEF}"/>
                </a:ext>
              </a:extLst>
            </p:cNvPr>
            <p:cNvSpPr txBox="1"/>
            <p:nvPr/>
          </p:nvSpPr>
          <p:spPr>
            <a:xfrm>
              <a:off x="4790205" y="3914242"/>
              <a:ext cx="2844800" cy="267765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u="sng" dirty="0"/>
                <a:t>Head</a:t>
              </a:r>
              <a:r>
                <a:rPr lang="en-US" sz="1400" dirty="0"/>
                <a:t> : M. </a:t>
              </a:r>
              <a:r>
                <a:rPr lang="en-US" sz="1400" dirty="0" err="1"/>
                <a:t>Spel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 : Development of Re-entry simulation tools, high-fidelity hypersonic simulation, Design for Demise</a:t>
              </a:r>
            </a:p>
            <a:p>
              <a:endParaRPr lang="en-US" sz="1400" dirty="0"/>
            </a:p>
            <a:p>
              <a:r>
                <a:rPr lang="en-US" sz="1400" u="sng" dirty="0"/>
                <a:t>Sub-contractor</a:t>
              </a:r>
              <a:r>
                <a:rPr lang="en-US" sz="1400" dirty="0"/>
                <a:t> : J. </a:t>
              </a:r>
              <a:r>
                <a:rPr lang="en-US" sz="1400" dirty="0" err="1"/>
                <a:t>Lachaud</a:t>
              </a:r>
              <a:endParaRPr lang="en-US" sz="1400" dirty="0"/>
            </a:p>
            <a:p>
              <a:r>
                <a:rPr lang="en-US" sz="1400" u="sng" dirty="0"/>
                <a:t>Expertise</a:t>
              </a:r>
              <a:r>
                <a:rPr lang="en-US" sz="1400" dirty="0"/>
                <a:t>: Expert in porous ablative materials, initiated development of PATO tool at NASA, will provide guidance for flow/porous-material coupling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13AE29F6-BCE0-4CD7-8337-523E3B8B1AB1}"/>
              </a:ext>
            </a:extLst>
          </p:cNvPr>
          <p:cNvSpPr txBox="1"/>
          <p:nvPr/>
        </p:nvSpPr>
        <p:spPr>
          <a:xfrm>
            <a:off x="2168152" y="1538930"/>
            <a:ext cx="17737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/>
              <a:t>GSTP</a:t>
            </a:r>
            <a:endParaRPr lang="en-GB" sz="4800" dirty="0">
              <a:solidFill>
                <a:prstClr val="black"/>
              </a:solidFill>
              <a:latin typeface="Calibri"/>
              <a:cs typeface="Arial"/>
            </a:endParaRPr>
          </a:p>
          <a:p>
            <a:endParaRPr lang="en-US" sz="4400" b="1" dirty="0"/>
          </a:p>
        </p:txBody>
      </p:sp>
      <p:pic>
        <p:nvPicPr>
          <p:cNvPr id="24" name="Image 10">
            <a:extLst>
              <a:ext uri="{FF2B5EF4-FFF2-40B4-BE49-F238E27FC236}">
                <a16:creationId xmlns:a16="http://schemas.microsoft.com/office/drawing/2014/main" id="{8CF2FCF6-BF9E-4114-B58B-FD32CF8D07A2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390" t="34794" r="39428" b="36889"/>
          <a:stretch/>
        </p:blipFill>
        <p:spPr>
          <a:xfrm>
            <a:off x="4031215" y="1584967"/>
            <a:ext cx="2123969" cy="802053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B3A7F8-3D04-4AEC-A5A5-EE683B28929C}"/>
              </a:ext>
            </a:extLst>
          </p:cNvPr>
          <p:cNvCxnSpPr/>
          <p:nvPr/>
        </p:nvCxnSpPr>
        <p:spPr>
          <a:xfrm>
            <a:off x="609600" y="2622888"/>
            <a:ext cx="11668217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EDBBA01A-D873-4653-9C68-30EDD26CF99B}"/>
              </a:ext>
            </a:extLst>
          </p:cNvPr>
          <p:cNvSpPr txBox="1"/>
          <p:nvPr/>
        </p:nvSpPr>
        <p:spPr>
          <a:xfrm>
            <a:off x="6538522" y="1698796"/>
            <a:ext cx="4009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32195676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5</a:t>
            </a:fld>
            <a:endParaRPr lang="fr-FR" dirty="0">
              <a:latin typeface="Calibri"/>
            </a:endParaRPr>
          </a:p>
        </p:txBody>
      </p:sp>
      <p:sp>
        <p:nvSpPr>
          <p:cNvPr id="7" name="ZoneTexte 1">
            <a:extLst>
              <a:ext uri="{FF2B5EF4-FFF2-40B4-BE49-F238E27FC236}">
                <a16:creationId xmlns:a16="http://schemas.microsoft.com/office/drawing/2014/main" id="{79433644-404A-4DF8-957D-FFC4DEB185BF}"/>
              </a:ext>
            </a:extLst>
          </p:cNvPr>
          <p:cNvSpPr txBox="1"/>
          <p:nvPr/>
        </p:nvSpPr>
        <p:spPr>
          <a:xfrm>
            <a:off x="2974141" y="3122413"/>
            <a:ext cx="5876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000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Experimental campaigns</a:t>
            </a:r>
            <a:endParaRPr lang="fr-FR" sz="36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9576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6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229083"/>
            <a:ext cx="407374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Experimental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campains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Metallic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alloys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characterisation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1B40C56A-D171-4FA1-97EE-0F4B74F0802C}"/>
              </a:ext>
            </a:extLst>
          </p:cNvPr>
          <p:cNvSpPr txBox="1"/>
          <p:nvPr/>
        </p:nvSpPr>
        <p:spPr>
          <a:xfrm>
            <a:off x="723900" y="1415673"/>
            <a:ext cx="1121656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Times New Roman" panose="02020603050405020304" pitchFamily="18" charset="0"/>
              </a:rPr>
              <a:t>Materials</a:t>
            </a:r>
            <a:r>
              <a:rPr lang="fr-FR" dirty="0">
                <a:cs typeface="Times New Roman" panose="02020603050405020304" pitchFamily="18" charset="0"/>
              </a:rPr>
              <a:t>: </a:t>
            </a:r>
            <a:r>
              <a:rPr lang="fr-FR" dirty="0">
                <a:solidFill>
                  <a:srgbClr val="FF0000"/>
                </a:solidFill>
                <a:cs typeface="Times New Roman" panose="02020603050405020304" pitchFamily="18" charset="0"/>
              </a:rPr>
              <a:t>Haynes 25 </a:t>
            </a:r>
            <a:r>
              <a:rPr lang="fr-FR" dirty="0" err="1">
                <a:cs typeface="Times New Roman" panose="02020603050405020304" pitchFamily="18" charset="0"/>
              </a:rPr>
              <a:t>From</a:t>
            </a:r>
            <a:r>
              <a:rPr lang="fr-FR" dirty="0">
                <a:cs typeface="Times New Roman" panose="02020603050405020304" pitchFamily="18" charset="0"/>
              </a:rPr>
              <a:t> Haynes International and </a:t>
            </a:r>
            <a:r>
              <a:rPr lang="fr-FR" dirty="0">
                <a:solidFill>
                  <a:srgbClr val="0070C0"/>
                </a:solidFill>
                <a:cs typeface="Times New Roman" panose="02020603050405020304" pitchFamily="18" charset="0"/>
              </a:rPr>
              <a:t>AISI 304L </a:t>
            </a:r>
            <a:r>
              <a:rPr lang="fr-FR" dirty="0" err="1">
                <a:cs typeface="Times New Roman" panose="02020603050405020304" pitchFamily="18" charset="0"/>
              </a:rPr>
              <a:t>from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Goodfellow</a:t>
            </a:r>
            <a:endParaRPr lang="fr-FR" dirty="0">
              <a:cs typeface="Times New Roman" panose="02020603050405020304" pitchFamily="18" charset="0"/>
            </a:endParaRP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Contributor</a:t>
            </a:r>
            <a:r>
              <a:rPr lang="fr-FR" dirty="0">
                <a:cs typeface="Times New Roman" panose="02020603050405020304" pitchFamily="18" charset="0"/>
              </a:rPr>
              <a:t> : CNRS-PROMES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b="1" dirty="0">
                <a:cs typeface="Times New Roman" panose="02020603050405020304" pitchFamily="18" charset="0"/>
              </a:rPr>
              <a:t>Tests</a:t>
            </a:r>
            <a:r>
              <a:rPr lang="fr-FR" dirty="0">
                <a:cs typeface="Times New Roman" panose="02020603050405020304" pitchFamily="18" charset="0"/>
              </a:rPr>
              <a:t> : </a:t>
            </a:r>
            <a:r>
              <a:rPr lang="fr-FR" dirty="0" err="1">
                <a:cs typeface="Times New Roman" panose="02020603050405020304" pitchFamily="18" charset="0"/>
              </a:rPr>
              <a:t>Oxidation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testing</a:t>
            </a:r>
            <a:r>
              <a:rPr lang="fr-FR" dirty="0">
                <a:cs typeface="Times New Roman" panose="02020603050405020304" pitchFamily="18" charset="0"/>
              </a:rPr>
              <a:t> in MESOX </a:t>
            </a:r>
            <a:r>
              <a:rPr lang="fr-FR" dirty="0" err="1">
                <a:cs typeface="Times New Roman" panose="02020603050405020304" pitchFamily="18" charset="0"/>
              </a:rPr>
              <a:t>facility</a:t>
            </a:r>
            <a:r>
              <a:rPr lang="fr-FR" dirty="0">
                <a:cs typeface="Times New Roman" panose="02020603050405020304" pitchFamily="18" charset="0"/>
              </a:rPr>
              <a:t>. </a:t>
            </a:r>
            <a:r>
              <a:rPr lang="fr-FR" dirty="0" err="1">
                <a:cs typeface="Times New Roman" panose="02020603050405020304" pitchFamily="18" charset="0"/>
              </a:rPr>
              <a:t>Emissivity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testing</a:t>
            </a:r>
            <a:r>
              <a:rPr lang="fr-FR" dirty="0">
                <a:cs typeface="Times New Roman" panose="02020603050405020304" pitchFamily="18" charset="0"/>
              </a:rPr>
              <a:t> in MEDIASE </a:t>
            </a:r>
            <a:r>
              <a:rPr lang="fr-FR" dirty="0" err="1">
                <a:cs typeface="Times New Roman" panose="02020603050405020304" pitchFamily="18" charset="0"/>
              </a:rPr>
              <a:t>facility</a:t>
            </a:r>
            <a:endParaRPr lang="fr-FR" dirty="0">
              <a:cs typeface="Times New Roman" panose="02020603050405020304" pitchFamily="18" charset="0"/>
            </a:endParaRP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b="1" dirty="0" err="1">
                <a:cs typeface="Times New Roman" panose="02020603050405020304" pitchFamily="18" charset="0"/>
              </a:rPr>
              <a:t>Samples</a:t>
            </a:r>
            <a:r>
              <a:rPr lang="fr-FR" b="1" dirty="0">
                <a:cs typeface="Times New Roman" panose="02020603050405020304" pitchFamily="18" charset="0"/>
              </a:rPr>
              <a:t>’ size </a:t>
            </a:r>
            <a:r>
              <a:rPr lang="fr-FR" dirty="0">
                <a:cs typeface="Times New Roman" panose="02020603050405020304" pitchFamily="18" charset="0"/>
              </a:rPr>
              <a:t>:</a:t>
            </a:r>
          </a:p>
          <a:p>
            <a:r>
              <a:rPr lang="fr-FR" dirty="0">
                <a:cs typeface="Times New Roman" panose="02020603050405020304" pitchFamily="18" charset="0"/>
              </a:rPr>
              <a:t>	- 15 x 15 x 2 mm</a:t>
            </a:r>
            <a:r>
              <a:rPr lang="fr-FR" baseline="30000" dirty="0">
                <a:cs typeface="Times New Roman" panose="02020603050405020304" pitchFamily="18" charset="0"/>
              </a:rPr>
              <a:t>3</a:t>
            </a:r>
            <a:r>
              <a:rPr lang="fr-FR" dirty="0">
                <a:cs typeface="Times New Roman" panose="02020603050405020304" pitchFamily="18" charset="0"/>
              </a:rPr>
              <a:t> for </a:t>
            </a:r>
            <a:r>
              <a:rPr lang="fr-FR" dirty="0" err="1">
                <a:cs typeface="Times New Roman" panose="02020603050405020304" pitchFamily="18" charset="0"/>
              </a:rPr>
              <a:t>oxidation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studies</a:t>
            </a:r>
            <a:r>
              <a:rPr lang="fr-FR" dirty="0">
                <a:cs typeface="Times New Roman" panose="02020603050405020304" pitchFamily="18" charset="0"/>
              </a:rPr>
              <a:t> </a:t>
            </a:r>
          </a:p>
          <a:p>
            <a:r>
              <a:rPr lang="fr-FR" dirty="0">
                <a:cs typeface="Times New Roman" panose="02020603050405020304" pitchFamily="18" charset="0"/>
              </a:rPr>
              <a:t>	- 25mm and 40mm </a:t>
            </a:r>
            <a:r>
              <a:rPr lang="fr-FR" dirty="0" err="1">
                <a:cs typeface="Times New Roman" panose="02020603050405020304" pitchFamily="18" charset="0"/>
              </a:rPr>
              <a:t>diameter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thickness</a:t>
            </a:r>
            <a:r>
              <a:rPr lang="fr-FR" dirty="0">
                <a:cs typeface="Times New Roman" panose="02020603050405020304" pitchFamily="18" charset="0"/>
              </a:rPr>
              <a:t> 2mm for </a:t>
            </a:r>
            <a:r>
              <a:rPr lang="fr-FR" dirty="0" err="1">
                <a:cs typeface="Times New Roman" panose="02020603050405020304" pitchFamily="18" charset="0"/>
              </a:rPr>
              <a:t>emissvity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studies</a:t>
            </a:r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12" name="Table 8">
            <a:extLst>
              <a:ext uri="{FF2B5EF4-FFF2-40B4-BE49-F238E27FC236}">
                <a16:creationId xmlns:a16="http://schemas.microsoft.com/office/drawing/2014/main" id="{963B65D6-57CB-4CAE-AE45-38F8F5BEB34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931669"/>
              </p:ext>
            </p:extLst>
          </p:nvPr>
        </p:nvGraphicFramePr>
        <p:xfrm>
          <a:off x="854614" y="3999232"/>
          <a:ext cx="10461084" cy="232899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89384">
                  <a:extLst>
                    <a:ext uri="{9D8B030D-6E8A-4147-A177-3AD203B41FA5}">
                      <a16:colId xmlns:a16="http://schemas.microsoft.com/office/drawing/2014/main" val="1285324839"/>
                    </a:ext>
                  </a:extLst>
                </a:gridCol>
                <a:gridCol w="4454873">
                  <a:extLst>
                    <a:ext uri="{9D8B030D-6E8A-4147-A177-3AD203B41FA5}">
                      <a16:colId xmlns:a16="http://schemas.microsoft.com/office/drawing/2014/main" val="1488721410"/>
                    </a:ext>
                  </a:extLst>
                </a:gridCol>
                <a:gridCol w="4016827">
                  <a:extLst>
                    <a:ext uri="{9D8B030D-6E8A-4147-A177-3AD203B41FA5}">
                      <a16:colId xmlns:a16="http://schemas.microsoft.com/office/drawing/2014/main" val="562551544"/>
                    </a:ext>
                  </a:extLst>
                </a:gridCol>
              </a:tblGrid>
              <a:tr h="35941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Haynes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AISI 304L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78756"/>
                  </a:ext>
                </a:extLst>
              </a:tr>
              <a:tr h="581479">
                <a:tc>
                  <a:txBody>
                    <a:bodyPr/>
                    <a:lstStyle/>
                    <a:p>
                      <a:r>
                        <a:rPr lang="en-US" dirty="0"/>
                        <a:t>Composition (%)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b="1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</a:t>
                      </a:r>
                      <a:r>
                        <a:rPr lang="en-GB" sz="1600" b="1" kern="1200" baseline="300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(51)</a:t>
                      </a:r>
                      <a:r>
                        <a:rPr lang="en-GB" sz="1600" b="1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  <a:r>
                        <a:rPr lang="en-GB" sz="1600" b="1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Ni(10)-Cr(20)-W(15)-Fe(3)-</a:t>
                      </a:r>
                      <a:r>
                        <a:rPr lang="en-GB" sz="16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Mn</a:t>
                      </a:r>
                      <a:r>
                        <a:rPr lang="en-GB" sz="16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(1.5)-Si(0.4)-C(0.1)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/>
                        <a:t>Ni(10.5)-Cr(20)-</a:t>
                      </a:r>
                      <a:r>
                        <a:rPr lang="en-US" sz="1600" b="1" dirty="0" err="1"/>
                        <a:t>Mn</a:t>
                      </a:r>
                      <a:r>
                        <a:rPr lang="en-US" sz="1600" b="1" dirty="0"/>
                        <a:t>(2)-Si(0.75)-Fe(balance)</a:t>
                      </a:r>
                    </a:p>
                    <a:p>
                      <a:pPr algn="ctr"/>
                      <a:r>
                        <a:rPr lang="en-US" sz="1600" dirty="0"/>
                        <a:t>C(0.03)-S(0.03)-P(0.045)-N(0.1)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/>
                        <a:t>Density (</a:t>
                      </a:r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g.cm</a:t>
                      </a:r>
                      <a:r>
                        <a:rPr lang="en-GB" sz="1800" kern="1200" baseline="300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-3</a:t>
                      </a:r>
                      <a:r>
                        <a:rPr lang="en-US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9.07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7.89</a:t>
                      </a:r>
                      <a:r>
                        <a:rPr lang="en-US" baseline="0" dirty="0"/>
                        <a:t>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6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Melting point (K)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1600 – 1680 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1505</a:t>
                      </a:r>
                      <a:r>
                        <a:rPr lang="en-US" baseline="0" dirty="0"/>
                        <a:t> – 1530 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Application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Combustion chamber of the 400 N Hydrazine thruster (Ariane</a:t>
                      </a:r>
                      <a:r>
                        <a:rPr lang="en-GB" sz="18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5)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Various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3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30925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7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454400" y="388881"/>
            <a:ext cx="37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Facilities and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measurements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1B40C56A-D171-4FA1-97EE-0F4B74F0802C}"/>
              </a:ext>
            </a:extLst>
          </p:cNvPr>
          <p:cNvSpPr txBox="1"/>
          <p:nvPr/>
        </p:nvSpPr>
        <p:spPr>
          <a:xfrm>
            <a:off x="629186" y="1415673"/>
            <a:ext cx="1121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cs typeface="Times New Roman" panose="02020603050405020304" pitchFamily="18" charset="0"/>
              </a:rPr>
              <a:t>PROMES Facilities for </a:t>
            </a:r>
            <a:r>
              <a:rPr lang="fr-FR" i="1" u="sng" dirty="0" err="1">
                <a:cs typeface="Times New Roman" panose="02020603050405020304" pitchFamily="18" charset="0"/>
              </a:rPr>
              <a:t>metallic</a:t>
            </a:r>
            <a:r>
              <a:rPr lang="fr-FR" i="1" u="sng" dirty="0"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cs typeface="Times New Roman" panose="02020603050405020304" pitchFamily="18" charset="0"/>
              </a:rPr>
              <a:t>alloys</a:t>
            </a:r>
            <a:r>
              <a:rPr lang="fr-FR" i="1" u="sng" dirty="0">
                <a:cs typeface="Times New Roman" panose="02020603050405020304" pitchFamily="18" charset="0"/>
              </a:rPr>
              <a:t> </a:t>
            </a:r>
            <a:r>
              <a:rPr lang="fr-FR" i="1" u="sng" dirty="0" err="1">
                <a:cs typeface="Times New Roman" panose="02020603050405020304" pitchFamily="18" charset="0"/>
              </a:rPr>
              <a:t>characterisation</a:t>
            </a:r>
            <a:r>
              <a:rPr lang="fr-FR" i="1" u="sng" dirty="0">
                <a:cs typeface="Times New Roman" panose="02020603050405020304" pitchFamily="18" charset="0"/>
              </a:rPr>
              <a:t> :</a:t>
            </a:r>
          </a:p>
          <a:p>
            <a:endParaRPr lang="fr-FR" b="1" dirty="0">
              <a:cs typeface="Times New Roman" panose="02020603050405020304" pitchFamily="18" charset="0"/>
            </a:endParaRPr>
          </a:p>
          <a:p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b="1" dirty="0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1FB213-05AA-4881-864E-2EF4218E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4695849"/>
              </p:ext>
            </p:extLst>
          </p:nvPr>
        </p:nvGraphicFramePr>
        <p:xfrm>
          <a:off x="559293" y="1950299"/>
          <a:ext cx="11073414" cy="45886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5240">
                  <a:extLst>
                    <a:ext uri="{9D8B030D-6E8A-4147-A177-3AD203B41FA5}">
                      <a16:colId xmlns:a16="http://schemas.microsoft.com/office/drawing/2014/main" val="2309302849"/>
                    </a:ext>
                  </a:extLst>
                </a:gridCol>
                <a:gridCol w="3168728">
                  <a:extLst>
                    <a:ext uri="{9D8B030D-6E8A-4147-A177-3AD203B41FA5}">
                      <a16:colId xmlns:a16="http://schemas.microsoft.com/office/drawing/2014/main" val="1577491614"/>
                    </a:ext>
                  </a:extLst>
                </a:gridCol>
                <a:gridCol w="3308937">
                  <a:extLst>
                    <a:ext uri="{9D8B030D-6E8A-4147-A177-3AD203B41FA5}">
                      <a16:colId xmlns:a16="http://schemas.microsoft.com/office/drawing/2014/main" val="2602039757"/>
                    </a:ext>
                  </a:extLst>
                </a:gridCol>
                <a:gridCol w="3220509">
                  <a:extLst>
                    <a:ext uri="{9D8B030D-6E8A-4147-A177-3AD203B41FA5}">
                      <a16:colId xmlns:a16="http://schemas.microsoft.com/office/drawing/2014/main" val="141926014"/>
                    </a:ext>
                  </a:extLst>
                </a:gridCol>
              </a:tblGrid>
              <a:tr h="3613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MEDIASE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MESOX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cs typeface="Times New Roman" panose="02020603050405020304" pitchFamily="18" charset="0"/>
                        </a:rPr>
                        <a:t>Microstructural </a:t>
                      </a:r>
                      <a:r>
                        <a:rPr lang="fr-FR" sz="1800" b="1" dirty="0" err="1">
                          <a:cs typeface="Times New Roman" panose="02020603050405020304" pitchFamily="18" charset="0"/>
                        </a:rPr>
                        <a:t>Characterisation</a:t>
                      </a:r>
                      <a:r>
                        <a:rPr lang="fr-FR" sz="1800" b="1" dirty="0">
                          <a:cs typeface="Times New Roman" panose="02020603050405020304" pitchFamily="18" charset="0"/>
                        </a:rPr>
                        <a:t> </a:t>
                      </a:r>
                      <a:endParaRPr lang="fr-FR" sz="1800" dirty="0"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087040"/>
                  </a:ext>
                </a:extLst>
              </a:tr>
              <a:tr h="115321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Facility specification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>
                          <a:latin typeface="+mn-lt"/>
                        </a:rPr>
                        <a:t>-       Pressure : 10</a:t>
                      </a:r>
                      <a:r>
                        <a:rPr lang="en-US" sz="1600" baseline="30000" dirty="0">
                          <a:latin typeface="+mn-lt"/>
                        </a:rPr>
                        <a:t>-5</a:t>
                      </a:r>
                      <a:r>
                        <a:rPr lang="en-US" sz="1600" baseline="0" dirty="0">
                          <a:latin typeface="+mn-lt"/>
                        </a:rPr>
                        <a:t> Pa to 1atm</a:t>
                      </a:r>
                      <a:endParaRPr lang="en-US" sz="1600" dirty="0">
                        <a:latin typeface="+mn-lt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>
                          <a:latin typeface="+mn-lt"/>
                        </a:rPr>
                        <a:t>900 K &lt; T &lt; 2600 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Pressure: 100 to 5000 Pa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T increase +100K/s, </a:t>
                      </a:r>
                      <a:r>
                        <a:rPr lang="en-US" sz="1600" dirty="0" err="1">
                          <a:latin typeface="+mn-lt"/>
                        </a:rPr>
                        <a:t>Tmax</a:t>
                      </a:r>
                      <a:r>
                        <a:rPr lang="en-US" sz="1600" dirty="0">
                          <a:latin typeface="+mn-lt"/>
                        </a:rPr>
                        <a:t> 2600K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Scanning Electron Microscopy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X-Ray diffraction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Raman spectroscopy(if needed) 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Optical profilometry (if possible)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78902"/>
                  </a:ext>
                </a:extLst>
              </a:tr>
              <a:tr h="1469445">
                <a:tc>
                  <a:txBody>
                    <a:bodyPr/>
                    <a:lstStyle/>
                    <a:p>
                      <a:r>
                        <a:rPr lang="en-US" sz="1600" dirty="0"/>
                        <a:t>Property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just">
                        <a:lnSpc>
                          <a:spcPct val="115000"/>
                        </a:lnSpc>
                      </a:pPr>
                      <a:r>
                        <a:rPr lang="en-US" sz="1600" b="1" dirty="0">
                          <a:latin typeface="+mn-lt"/>
                        </a:rPr>
                        <a:t>Emissivity measurements : </a:t>
                      </a:r>
                      <a:endParaRPr lang="en-GB" sz="16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Tx/>
                        <a:buChar char="-"/>
                      </a:pPr>
                      <a:r>
                        <a:rPr lang="en-US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Spectral directional emissivity 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Tx/>
                        <a:buChar char="-"/>
                      </a:pPr>
                      <a:r>
                        <a:rPr lang="en-GB" sz="1600" b="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N</a:t>
                      </a:r>
                      <a:r>
                        <a:rPr lang="en-GB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ormal spectral emissivity</a:t>
                      </a:r>
                    </a:p>
                    <a:p>
                      <a:pPr marL="285750" indent="-285750" algn="just">
                        <a:lnSpc>
                          <a:spcPct val="115000"/>
                        </a:lnSpc>
                        <a:buFontTx/>
                        <a:buChar char="-"/>
                      </a:pPr>
                      <a:r>
                        <a:rPr lang="en-GB" sz="1600" b="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Total hemispherical emissivity </a:t>
                      </a:r>
                      <a:endParaRPr lang="en-GB" sz="1600" b="0" dirty="0"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Oxidized state record (Video)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Activation Energy for Arrhenius law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Oxidation Kinetic law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Morphology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crystallography and chemical composition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chemical composition of the extreme surface (if needed)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surface roughness (if possible)</a:t>
                      </a: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6180"/>
                  </a:ext>
                </a:extLst>
              </a:tr>
              <a:tr h="7226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Pre-oxidized and virgin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Virgin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>
                          <a:latin typeface="+mn-lt"/>
                        </a:rPr>
                        <a:t>Oxidized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7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1167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8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791744" y="229083"/>
            <a:ext cx="316016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Experimental</a:t>
            </a:r>
            <a:r>
              <a:rPr lang="fr-FR" sz="2400" b="1" dirty="0">
                <a:solidFill>
                  <a:prstClr val="white"/>
                </a:solidFill>
                <a:latin typeface="Calibri"/>
              </a:rPr>
              <a:t> </a:t>
            </a:r>
            <a:r>
              <a:rPr lang="fr-FR" sz="2400" b="1" dirty="0" err="1">
                <a:solidFill>
                  <a:prstClr val="white"/>
                </a:solidFill>
                <a:latin typeface="Calibri"/>
              </a:rPr>
              <a:t>campains</a:t>
            </a:r>
            <a:endParaRPr lang="fr-FR" sz="2400" b="1" dirty="0">
              <a:solidFill>
                <a:prstClr val="white"/>
              </a:solidFill>
              <a:latin typeface="Calibri"/>
            </a:endParaRPr>
          </a:p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CFRP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characterisation</a:t>
            </a:r>
            <a:endParaRPr lang="fr-FR" sz="24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1B40C56A-D171-4FA1-97EE-0F4B74F0802C}"/>
              </a:ext>
            </a:extLst>
          </p:cNvPr>
          <p:cNvSpPr txBox="1"/>
          <p:nvPr/>
        </p:nvSpPr>
        <p:spPr>
          <a:xfrm>
            <a:off x="723900" y="1415673"/>
            <a:ext cx="1121656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>
                <a:cs typeface="Times New Roman" panose="02020603050405020304" pitchFamily="18" charset="0"/>
              </a:rPr>
              <a:t>Materials</a:t>
            </a:r>
            <a:r>
              <a:rPr lang="fr-FR" dirty="0">
                <a:cs typeface="Times New Roman" panose="02020603050405020304" pitchFamily="18" charset="0"/>
              </a:rPr>
              <a:t>: CFRP </a:t>
            </a:r>
            <a:r>
              <a:rPr lang="fr-FR" dirty="0" err="1">
                <a:cs typeface="Times New Roman" panose="02020603050405020304" pitchFamily="18" charset="0"/>
              </a:rPr>
              <a:t>from</a:t>
            </a:r>
            <a:r>
              <a:rPr lang="fr-FR" dirty="0">
                <a:cs typeface="Times New Roman" panose="02020603050405020304" pitchFamily="18" charset="0"/>
              </a:rPr>
              <a:t> MECANO ID (Toulouse France)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en-US" b="1" dirty="0">
                <a:cs typeface="Times New Roman" panose="02020603050405020304" pitchFamily="18" charset="0"/>
              </a:rPr>
              <a:t>Contributor</a:t>
            </a:r>
            <a:r>
              <a:rPr lang="fr-FR" dirty="0">
                <a:cs typeface="Times New Roman" panose="02020603050405020304" pitchFamily="18" charset="0"/>
              </a:rPr>
              <a:t> : ONERA</a:t>
            </a:r>
          </a:p>
          <a:p>
            <a:endParaRPr lang="fr-FR" dirty="0">
              <a:cs typeface="Times New Roman" panose="02020603050405020304" pitchFamily="18" charset="0"/>
            </a:endParaRPr>
          </a:p>
          <a:p>
            <a:r>
              <a:rPr lang="fr-FR" b="1" dirty="0" err="1">
                <a:cs typeface="Times New Roman" panose="02020603050405020304" pitchFamily="18" charset="0"/>
              </a:rPr>
              <a:t>Measurements</a:t>
            </a:r>
            <a:r>
              <a:rPr lang="fr-FR" dirty="0">
                <a:cs typeface="Times New Roman" panose="02020603050405020304" pitchFamily="18" charset="0"/>
              </a:rPr>
              <a:t> : Physical </a:t>
            </a:r>
            <a:r>
              <a:rPr lang="fr-FR" dirty="0" err="1">
                <a:cs typeface="Times New Roman" panose="02020603050405020304" pitchFamily="18" charset="0"/>
              </a:rPr>
              <a:t>degradation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quantities</a:t>
            </a:r>
            <a:r>
              <a:rPr lang="fr-FR" dirty="0">
                <a:cs typeface="Times New Roman" panose="02020603050405020304" pitchFamily="18" charset="0"/>
              </a:rPr>
              <a:t>(mass </a:t>
            </a:r>
            <a:r>
              <a:rPr lang="fr-FR" dirty="0" err="1">
                <a:cs typeface="Times New Roman" panose="02020603050405020304" pitchFamily="18" charset="0"/>
              </a:rPr>
              <a:t>loss</a:t>
            </a:r>
            <a:r>
              <a:rPr lang="fr-FR" dirty="0">
                <a:cs typeface="Times New Roman" panose="02020603050405020304" pitchFamily="18" charset="0"/>
              </a:rPr>
              <a:t> rate, </a:t>
            </a:r>
            <a:r>
              <a:rPr lang="fr-FR" dirty="0" err="1">
                <a:cs typeface="Times New Roman" panose="02020603050405020304" pitchFamily="18" charset="0"/>
              </a:rPr>
              <a:t>decomposition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reaction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reaction</a:t>
            </a:r>
            <a:r>
              <a:rPr lang="fr-FR" dirty="0">
                <a:cs typeface="Times New Roman" panose="02020603050405020304" pitchFamily="18" charset="0"/>
              </a:rPr>
              <a:t> enthalpies etc..), Optical surface </a:t>
            </a:r>
            <a:r>
              <a:rPr lang="fr-FR" dirty="0" err="1">
                <a:cs typeface="Times New Roman" panose="02020603050405020304" pitchFamily="18" charset="0"/>
              </a:rPr>
              <a:t>properties</a:t>
            </a:r>
            <a:r>
              <a:rPr lang="fr-FR" dirty="0">
                <a:cs typeface="Times New Roman" panose="02020603050405020304" pitchFamily="18" charset="0"/>
              </a:rPr>
              <a:t>, </a:t>
            </a:r>
            <a:r>
              <a:rPr lang="fr-FR" dirty="0" err="1">
                <a:cs typeface="Times New Roman" panose="02020603050405020304" pitchFamily="18" charset="0"/>
              </a:rPr>
              <a:t>Thermophysical</a:t>
            </a:r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dirty="0" err="1">
                <a:cs typeface="Times New Roman" panose="02020603050405020304" pitchFamily="18" charset="0"/>
              </a:rPr>
              <a:t>properties</a:t>
            </a:r>
            <a:endParaRPr lang="fr-FR" dirty="0">
              <a:cs typeface="Times New Roman" panose="02020603050405020304" pitchFamily="18" charset="0"/>
            </a:endParaRPr>
          </a:p>
          <a:p>
            <a:r>
              <a:rPr lang="fr-FR" dirty="0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8">
            <a:extLst>
              <a:ext uri="{FF2B5EF4-FFF2-40B4-BE49-F238E27FC236}">
                <a16:creationId xmlns:a16="http://schemas.microsoft.com/office/drawing/2014/main" id="{10CF0077-393C-485D-A795-821CAEC379C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6513204"/>
              </p:ext>
            </p:extLst>
          </p:nvPr>
        </p:nvGraphicFramePr>
        <p:xfrm>
          <a:off x="1306052" y="3589242"/>
          <a:ext cx="6754872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92014">
                  <a:extLst>
                    <a:ext uri="{9D8B030D-6E8A-4147-A177-3AD203B41FA5}">
                      <a16:colId xmlns:a16="http://schemas.microsoft.com/office/drawing/2014/main" val="1285324839"/>
                    </a:ext>
                  </a:extLst>
                </a:gridCol>
                <a:gridCol w="3862858">
                  <a:extLst>
                    <a:ext uri="{9D8B030D-6E8A-4147-A177-3AD203B41FA5}">
                      <a16:colId xmlns:a16="http://schemas.microsoft.com/office/drawing/2014/main" val="148872141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CFRP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98378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Fiber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HexForce</a:t>
                      </a:r>
                      <a:r>
                        <a:rPr lang="en-US" dirty="0"/>
                        <a:t>® G0803 Satin 5H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340502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Resin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/>
                        <a:t>HexFlow</a:t>
                      </a:r>
                      <a:r>
                        <a:rPr lang="en-US" dirty="0"/>
                        <a:t>® RTM6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18639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Volume Fiber ratio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57%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56223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Sample thickness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3mm (11 plies) and 4mm (14 plies)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904311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08097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35419CC-01AD-DB41-A047-1D0A8A7C5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>
                <a:latin typeface="Calibri"/>
              </a:rPr>
              <a:t>02/12/2021	</a:t>
            </a:r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2ED97D26-E0D3-8A47-807E-094BB57259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dirty="0">
                <a:latin typeface="Calibri"/>
              </a:rPr>
              <a:t>ESA-NEV-PRES-211125-3045-RTECH</a:t>
            </a:r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C4D0890E-3798-3F46-A453-54E066AF7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EFE72A-E2C6-40EA-B631-580EDF6CE20D}" type="slidenum">
              <a:rPr lang="fr-FR">
                <a:latin typeface="Calibri"/>
              </a:rPr>
              <a:pPr/>
              <a:t>9</a:t>
            </a:fld>
            <a:endParaRPr lang="fr-FR" dirty="0">
              <a:latin typeface="Calibri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988A822D-E2ED-424D-B907-7608A9624C54}"/>
              </a:ext>
            </a:extLst>
          </p:cNvPr>
          <p:cNvSpPr txBox="1"/>
          <p:nvPr/>
        </p:nvSpPr>
        <p:spPr>
          <a:xfrm>
            <a:off x="3454400" y="388881"/>
            <a:ext cx="37953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i="1" dirty="0">
                <a:solidFill>
                  <a:prstClr val="white"/>
                </a:solidFill>
                <a:latin typeface="Calibri"/>
              </a:rPr>
              <a:t>Facilities and </a:t>
            </a:r>
            <a:r>
              <a:rPr lang="fr-FR" sz="2400" i="1" dirty="0" err="1">
                <a:solidFill>
                  <a:prstClr val="white"/>
                </a:solidFill>
                <a:latin typeface="Calibri"/>
              </a:rPr>
              <a:t>measurements</a:t>
            </a:r>
            <a:r>
              <a:rPr lang="fr-FR" sz="2400" i="1" dirty="0">
                <a:solidFill>
                  <a:prstClr val="white"/>
                </a:solidFill>
                <a:latin typeface="Calibri"/>
              </a:rPr>
              <a:t> </a:t>
            </a:r>
          </a:p>
        </p:txBody>
      </p:sp>
      <p:sp>
        <p:nvSpPr>
          <p:cNvPr id="8" name="ZoneTexte 1">
            <a:extLst>
              <a:ext uri="{FF2B5EF4-FFF2-40B4-BE49-F238E27FC236}">
                <a16:creationId xmlns:a16="http://schemas.microsoft.com/office/drawing/2014/main" id="{1B40C56A-D171-4FA1-97EE-0F4B74F0802C}"/>
              </a:ext>
            </a:extLst>
          </p:cNvPr>
          <p:cNvSpPr txBox="1"/>
          <p:nvPr/>
        </p:nvSpPr>
        <p:spPr>
          <a:xfrm>
            <a:off x="629186" y="1415673"/>
            <a:ext cx="1121656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u="sng" dirty="0">
                <a:cs typeface="Times New Roman" panose="02020603050405020304" pitchFamily="18" charset="0"/>
              </a:rPr>
              <a:t>ONERA Facilities for the CFRP </a:t>
            </a:r>
            <a:r>
              <a:rPr lang="fr-FR" i="1" u="sng" dirty="0" err="1">
                <a:cs typeface="Times New Roman" panose="02020603050405020304" pitchFamily="18" charset="0"/>
              </a:rPr>
              <a:t>characterisation</a:t>
            </a:r>
            <a:r>
              <a:rPr lang="fr-FR" i="1" u="sng" dirty="0">
                <a:cs typeface="Times New Roman" panose="02020603050405020304" pitchFamily="18" charset="0"/>
              </a:rPr>
              <a:t> :</a:t>
            </a:r>
          </a:p>
          <a:p>
            <a:endParaRPr lang="fr-FR" b="1" dirty="0">
              <a:cs typeface="Times New Roman" panose="02020603050405020304" pitchFamily="18" charset="0"/>
            </a:endParaRPr>
          </a:p>
          <a:p>
            <a:r>
              <a:rPr lang="fr-FR" dirty="0">
                <a:cs typeface="Times New Roman" panose="02020603050405020304" pitchFamily="18" charset="0"/>
              </a:rPr>
              <a:t> </a:t>
            </a:r>
            <a:r>
              <a:rPr lang="fr-FR" b="1" dirty="0">
                <a:cs typeface="Times New Roman" panose="02020603050405020304" pitchFamily="18" charset="0"/>
              </a:rPr>
              <a:t> </a:t>
            </a:r>
          </a:p>
        </p:txBody>
      </p:sp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1B1FB213-05AA-4881-864E-2EF4218EBBE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03388072"/>
              </p:ext>
            </p:extLst>
          </p:nvPr>
        </p:nvGraphicFramePr>
        <p:xfrm>
          <a:off x="609600" y="1865192"/>
          <a:ext cx="11236153" cy="48735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127">
                  <a:extLst>
                    <a:ext uri="{9D8B030D-6E8A-4147-A177-3AD203B41FA5}">
                      <a16:colId xmlns:a16="http://schemas.microsoft.com/office/drawing/2014/main" val="2309302849"/>
                    </a:ext>
                  </a:extLst>
                </a:gridCol>
                <a:gridCol w="2299832">
                  <a:extLst>
                    <a:ext uri="{9D8B030D-6E8A-4147-A177-3AD203B41FA5}">
                      <a16:colId xmlns:a16="http://schemas.microsoft.com/office/drawing/2014/main" val="1577491614"/>
                    </a:ext>
                  </a:extLst>
                </a:gridCol>
                <a:gridCol w="2842046">
                  <a:extLst>
                    <a:ext uri="{9D8B030D-6E8A-4147-A177-3AD203B41FA5}">
                      <a16:colId xmlns:a16="http://schemas.microsoft.com/office/drawing/2014/main" val="2602039757"/>
                    </a:ext>
                  </a:extLst>
                </a:gridCol>
                <a:gridCol w="2547826">
                  <a:extLst>
                    <a:ext uri="{9D8B030D-6E8A-4147-A177-3AD203B41FA5}">
                      <a16:colId xmlns:a16="http://schemas.microsoft.com/office/drawing/2014/main" val="141926014"/>
                    </a:ext>
                  </a:extLst>
                </a:gridCol>
                <a:gridCol w="2515322">
                  <a:extLst>
                    <a:ext uri="{9D8B030D-6E8A-4147-A177-3AD203B41FA5}">
                      <a16:colId xmlns:a16="http://schemas.microsoft.com/office/drawing/2014/main" val="3292099701"/>
                    </a:ext>
                  </a:extLst>
                </a:gridCol>
              </a:tblGrid>
              <a:tr h="361339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Mettler Toledo TGA/DSC3+</a:t>
                      </a:r>
                    </a:p>
                    <a:p>
                      <a:pPr algn="ctr"/>
                      <a:r>
                        <a:rPr lang="en-US" dirty="0"/>
                        <a:t>with </a:t>
                      </a:r>
                      <a:r>
                        <a:rPr lang="en-US" dirty="0" err="1"/>
                        <a:t>Adethec</a:t>
                      </a:r>
                      <a:r>
                        <a:rPr lang="en-US" dirty="0"/>
                        <a:t> toolbox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HR-TGA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b="1" dirty="0">
                          <a:cs typeface="Times New Roman" panose="02020603050405020304" pitchFamily="18" charset="0"/>
                        </a:rPr>
                        <a:t>BLADE</a:t>
                      </a:r>
                      <a:endParaRPr lang="fr-FR" sz="1800" dirty="0">
                        <a:cs typeface="Times New Roman" panose="02020603050405020304" pitchFamily="18" charset="0"/>
                      </a:endParaRPr>
                    </a:p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Bruker-Equinox</a:t>
                      </a:r>
                    </a:p>
                    <a:p>
                      <a:pPr algn="ctr"/>
                      <a:r>
                        <a:rPr lang="en-US" dirty="0"/>
                        <a:t>Lambda 1050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8087040"/>
                  </a:ext>
                </a:extLst>
              </a:tr>
              <a:tr h="168197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Facility specification 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/>
                        <a:t>-       Max Temp. 1100°C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Air/N2 Atmosphere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Temperature up to 1500°C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Heating rate from 5°C/min to 1500°C/min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/>
                        <a:t>Helium Atmosphere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LT : 20 – 80°C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  <a:cs typeface="Times New Roman" panose="02020603050405020304" pitchFamily="18" charset="0"/>
                        </a:rPr>
                        <a:t>HT : 60 – 600°C </a:t>
                      </a:r>
                      <a:endParaRPr lang="en-US" sz="16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600" dirty="0">
                          <a:latin typeface="+mn-lt"/>
                        </a:rPr>
                        <a:t>Ambient Temperature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7878902"/>
                  </a:ext>
                </a:extLst>
              </a:tr>
              <a:tr h="1469445">
                <a:tc>
                  <a:txBody>
                    <a:bodyPr/>
                    <a:lstStyle/>
                    <a:p>
                      <a:r>
                        <a:rPr lang="en-US" sz="1600" dirty="0"/>
                        <a:t>Property measured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b="1" dirty="0"/>
                        <a:t>Arrhenius model </a:t>
                      </a:r>
                      <a:r>
                        <a:rPr lang="en-US" sz="1600" dirty="0"/>
                        <a:t>for thermo-chemical reactions :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Resin pyrolysis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Char oxidation</a:t>
                      </a:r>
                    </a:p>
                    <a:p>
                      <a:pPr marL="742950" lvl="1" indent="-285750">
                        <a:buFont typeface="Arial" panose="020B0604020202020204" pitchFamily="34" charset="0"/>
                        <a:buChar char="•"/>
                      </a:pPr>
                      <a:r>
                        <a:rPr lang="en-US" sz="1600" dirty="0"/>
                        <a:t>Fiber oxidation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Mass loss rate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at high heating rates -&gt; Arrhenius model</a:t>
                      </a:r>
                      <a:endParaRPr kumimoji="0" lang="en-US" sz="16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endParaRPr kumimoji="0" lang="en-US" sz="16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3 thermal conductivities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6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6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y</a:t>
                      </a:r>
                      <a:r>
                        <a:rPr kumimoji="0" lang="en-US" sz="1600" b="0" i="0" u="none" strike="noStrike" kern="1200" cap="none" spc="0" normalizeH="0" baseline="-2500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, </a:t>
                      </a:r>
                      <a:r>
                        <a:rPr kumimoji="0" lang="en-US" sz="16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k</a:t>
                      </a:r>
                      <a:r>
                        <a:rPr kumimoji="0" lang="en-US" sz="1600" b="0" i="0" u="none" strike="noStrike" kern="1200" cap="none" spc="0" normalizeH="0" baseline="-2500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z</a:t>
                      </a:r>
                      <a:endParaRPr kumimoji="0" lang="en-US" sz="16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kumimoji="0" lang="en-US" sz="16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Specific heat</a:t>
                      </a:r>
                    </a:p>
                    <a:p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IR emissivity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en-US" sz="1600" dirty="0"/>
                        <a:t>UV/near-IR </a:t>
                      </a:r>
                      <a:r>
                        <a:rPr lang="en-US" sz="1600" dirty="0" err="1"/>
                        <a:t>absoptivity</a:t>
                      </a:r>
                      <a:endParaRPr 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2046180"/>
                  </a:ext>
                </a:extLst>
              </a:tr>
              <a:tr h="722678">
                <a:tc>
                  <a:txBody>
                    <a:bodyPr/>
                    <a:lstStyle/>
                    <a:p>
                      <a:pPr algn="l"/>
                      <a:r>
                        <a:rPr lang="en-US" sz="1600" dirty="0"/>
                        <a:t>Sample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Virgin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Virgin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Virgin</a:t>
                      </a:r>
                    </a:p>
                    <a:p>
                      <a:pPr algn="ctr"/>
                      <a:r>
                        <a:rPr lang="en-US" sz="1600" dirty="0"/>
                        <a:t>Degraded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dirty="0"/>
                        <a:t>Virgin</a:t>
                      </a:r>
                    </a:p>
                    <a:p>
                      <a:pPr algn="ctr"/>
                      <a:r>
                        <a:rPr lang="en-US" sz="1600" dirty="0"/>
                        <a:t>Degraded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40763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62768949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9450</TotalTime>
  <Words>1530</Words>
  <Application>Microsoft Office PowerPoint</Application>
  <PresentationFormat>Widescreen</PresentationFormat>
  <Paragraphs>357</Paragraphs>
  <Slides>17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Arial</vt:lpstr>
      <vt:lpstr>Calibri</vt:lpstr>
      <vt:lpstr>Courier New</vt:lpstr>
      <vt:lpstr>Symbol</vt:lpstr>
      <vt:lpstr>Times New Roman</vt:lpstr>
      <vt:lpstr>Wingdings</vt:lpstr>
      <vt:lpstr>Conception personnalisée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</dc:creator>
  <cp:lastModifiedBy>Thomas</cp:lastModifiedBy>
  <cp:revision>116</cp:revision>
  <dcterms:created xsi:type="dcterms:W3CDTF">2021-10-01T08:42:50Z</dcterms:created>
  <dcterms:modified xsi:type="dcterms:W3CDTF">2021-12-02T16:37:49Z</dcterms:modified>
</cp:coreProperties>
</file>