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86" r:id="rId3"/>
    <p:sldId id="321" r:id="rId4"/>
    <p:sldId id="322" r:id="rId5"/>
    <p:sldId id="323" r:id="rId6"/>
    <p:sldId id="309" r:id="rId7"/>
    <p:sldId id="324" r:id="rId8"/>
    <p:sldId id="325" r:id="rId9"/>
    <p:sldId id="32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6837" autoAdjust="0"/>
  </p:normalViewPr>
  <p:slideViewPr>
    <p:cSldViewPr snapToGrid="0">
      <p:cViewPr varScale="1">
        <p:scale>
          <a:sx n="67" d="100"/>
          <a:sy n="67" d="100"/>
        </p:scale>
        <p:origin x="127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0F738-1880-4318-8737-CFCB11448C2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A7CA-07FA-4695-9FD2-1DF5C5C58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5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A7CA-07FA-4695-9FD2-1DF5C5C585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8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040468"/>
            <a:ext cx="2057400" cy="365125"/>
          </a:xfrm>
        </p:spPr>
        <p:txBody>
          <a:bodyPr/>
          <a:lstStyle/>
          <a:p>
            <a:fld id="{2B7C5672-A05A-4F17-8423-D4624017FA0F}" type="datetime1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714" y="6148538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75E33E-1B1B-4659-9D7A-0541260668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2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BB5A-33AB-4DBF-9D42-C80E42F9FCDE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5440" y="5238287"/>
            <a:ext cx="2057400" cy="365125"/>
          </a:xfrm>
        </p:spPr>
        <p:txBody>
          <a:bodyPr/>
          <a:lstStyle/>
          <a:p>
            <a:fld id="{E0F694EF-E1AF-48A0-A2F9-9DA900731634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7140" y="5420850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4E0B-7C78-43A4-A45B-AB93B6B9BBBB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AE27-1792-4885-A6E9-E17C4FE59E1E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5700-D7C8-41DA-9CF4-850C03F44E3D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0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F62E-E9EE-4B0D-B248-9E0F134919FA}" type="datetime1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7398-AA86-4D4C-ACD1-5A93A21AF264}" type="datetime1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9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F724-131F-46DB-BF4D-1CDD6364FF57}" type="datetime1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58C-D11F-44D5-9F79-DF8282A2440A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0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6ACF-4B64-482D-8ED1-8C6E909243A7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1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A095-E829-4CA7-9C83-79EB447299D2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33325"/>
            <a:ext cx="9144000" cy="335549"/>
          </a:xfrm>
          <a:prstGeom prst="rect">
            <a:avLst/>
          </a:prstGeom>
          <a:solidFill>
            <a:srgbClr val="001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781879"/>
          </a:xfrm>
          <a:prstGeom prst="rect">
            <a:avLst/>
          </a:prstGeom>
          <a:solidFill>
            <a:srgbClr val="001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r="5953" b="1341"/>
          <a:stretch/>
        </p:blipFill>
        <p:spPr>
          <a:xfrm>
            <a:off x="79515" y="79515"/>
            <a:ext cx="2126656" cy="649357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-86294" y="6541191"/>
            <a:ext cx="6230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Light (Headings)"/>
              </a:rPr>
              <a:t>Emission Spectroscopy of Low Density Air Shock Tube Flows Above 10 km/s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0977" y="6513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9A75E33E-1B1B-4659-9D7A-0541260668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462" y="1453437"/>
            <a:ext cx="883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Emission Spectroscopy of Low Density Air Shock Tube Flows Above 10 km/s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9980" y="3169436"/>
            <a:ext cx="620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Tobias Hermann, Peter Collen, Alex Glenn, Tamara Sopek, Matthew </a:t>
            </a:r>
            <a:r>
              <a:rPr lang="en-GB" sz="2000" dirty="0" err="1">
                <a:latin typeface="+mj-lt"/>
              </a:rPr>
              <a:t>McGlivray</a:t>
            </a:r>
            <a:r>
              <a:rPr lang="en-GB" sz="2000" dirty="0">
                <a:latin typeface="+mj-lt"/>
              </a:rPr>
              <a:t>, and Luca di Mare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270" y="3977185"/>
            <a:ext cx="789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Oxford </a:t>
            </a:r>
            <a:r>
              <a:rPr lang="en-GB" sz="2000" dirty="0" err="1">
                <a:latin typeface="+mj-lt"/>
              </a:rPr>
              <a:t>Thermofluids</a:t>
            </a:r>
            <a:r>
              <a:rPr lang="en-GB" sz="2000" dirty="0">
                <a:latin typeface="+mj-lt"/>
              </a:rPr>
              <a:t> Institute,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University of Oxford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93" y="5543785"/>
            <a:ext cx="844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16/09/2022, 9</a:t>
            </a:r>
            <a:r>
              <a:rPr lang="en-GB" baseline="30000" dirty="0">
                <a:latin typeface="+mj-lt"/>
              </a:rPr>
              <a:t>th</a:t>
            </a:r>
            <a:r>
              <a:rPr lang="en-GB" dirty="0">
                <a:latin typeface="+mj-lt"/>
              </a:rPr>
              <a:t> International Workshop on Radiation of High Temperature Gases for Space Missions, Santa Maria, Azores, Portugal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ABEBE2-538E-4102-B645-29A37445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59" y="4817563"/>
            <a:ext cx="2051081" cy="6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3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2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71016" y="776820"/>
            <a:ext cx="500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Atmospheric Re-entry and Heat Shields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26" y="3753426"/>
            <a:ext cx="3912674" cy="25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642058"/>
            <a:ext cx="5591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Large kinetic energy of flight transferred into internal energy of the gas in front of the capsule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Results in very high gas temperatures (&gt;10.000 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Extreme re-entry conditions lead to large heat flux</a:t>
            </a:r>
          </a:p>
          <a:p>
            <a:pPr lvl="1"/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Protection by decomposing heat shield : Many missions are impossible due to too large heat shield mass</a:t>
            </a:r>
          </a:p>
          <a:p>
            <a:pPr lvl="1"/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Large uncertainties in the prediction of the </a:t>
            </a:r>
            <a:r>
              <a:rPr lang="en-GB" sz="1600" dirty="0" err="1"/>
              <a:t>flowfield</a:t>
            </a:r>
            <a:r>
              <a:rPr lang="en-GB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Non-equilibrium 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Emission and absorption of 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Coupling between flow and heat shield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Convective heat flux (25% uncertainty)[1]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Radiative heat flux (80% uncertainty) [2]</a:t>
            </a:r>
          </a:p>
          <a:p>
            <a:pPr lvl="1"/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5A40D-6EB0-47FD-8E68-D3F677412338}"/>
              </a:ext>
            </a:extLst>
          </p:cNvPr>
          <p:cNvSpPr/>
          <p:nvPr/>
        </p:nvSpPr>
        <p:spPr>
          <a:xfrm>
            <a:off x="5315484" y="6220682"/>
            <a:ext cx="3828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TPS mass fraction of exploration missions [M. McGilvray]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96E8E-0CE3-F83F-FA31-7F57E273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1315131"/>
            <a:ext cx="3039516" cy="22686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9DBAF6-C909-6C15-9F19-DC5CC3B8FB99}"/>
              </a:ext>
            </a:extLst>
          </p:cNvPr>
          <p:cNvSpPr/>
          <p:nvPr/>
        </p:nvSpPr>
        <p:spPr>
          <a:xfrm>
            <a:off x="6425842" y="3564817"/>
            <a:ext cx="2055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Dragon V2 capsule [</a:t>
            </a:r>
            <a:r>
              <a:rPr lang="en-GB" sz="1200" dirty="0" err="1"/>
              <a:t>SpaceX</a:t>
            </a:r>
            <a:r>
              <a:rPr lang="en-GB" sz="1200" dirty="0"/>
              <a:t>].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BF7A4D-EACA-DF5B-06DB-9978F99216ED}"/>
              </a:ext>
            </a:extLst>
          </p:cNvPr>
          <p:cNvSpPr/>
          <p:nvPr/>
        </p:nvSpPr>
        <p:spPr>
          <a:xfrm>
            <a:off x="168250" y="6060345"/>
            <a:ext cx="4312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[1] Brandis and Johnston, AIAA </a:t>
            </a:r>
            <a:r>
              <a:rPr lang="en-GB" sz="1200" dirty="0" err="1"/>
              <a:t>Thermophysics</a:t>
            </a:r>
            <a:r>
              <a:rPr lang="en-GB" sz="1200" dirty="0"/>
              <a:t> conference, 2014.</a:t>
            </a:r>
          </a:p>
          <a:p>
            <a:r>
              <a:rPr lang="en-GB" sz="1200" dirty="0"/>
              <a:t>[2] Johnston et al., JSR, 2013.</a:t>
            </a:r>
          </a:p>
        </p:txBody>
      </p:sp>
    </p:spTree>
    <p:extLst>
      <p:ext uri="{BB962C8B-B14F-4D97-AF65-F5344CB8AC3E}">
        <p14:creationId xmlns:p14="http://schemas.microsoft.com/office/powerpoint/2010/main" val="297312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28514" y="776820"/>
            <a:ext cx="50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Shock Tube Testing and Flow Conditions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597" y="1275161"/>
            <a:ext cx="4030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Testing in T6 Aluminium shock tube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Area change to achieve 225mm diameter at window location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Use of secondary driver (10 kPa Helium)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Synthetic air used as test gas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6B82865B-76A1-CF2E-552A-65E7BA7EE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75" y="2680509"/>
            <a:ext cx="3585579" cy="3824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816D57-DA0E-F78B-67B9-C67654A3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26" y="2804462"/>
            <a:ext cx="4467520" cy="3423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78F433-7D58-9806-A5AA-F61F5BBDAC97}"/>
              </a:ext>
            </a:extLst>
          </p:cNvPr>
          <p:cNvSpPr/>
          <p:nvPr/>
        </p:nvSpPr>
        <p:spPr>
          <a:xfrm>
            <a:off x="0" y="6227993"/>
            <a:ext cx="5488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Collen et al. “Development and commissioning of the T6 Stalker Tunnel” </a:t>
            </a:r>
            <a:r>
              <a:rPr lang="en-GB" sz="1200" dirty="0" err="1"/>
              <a:t>ExiF</a:t>
            </a:r>
            <a:r>
              <a:rPr lang="en-GB" sz="1200" dirty="0"/>
              <a:t> 2021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54479B6-C744-2565-281B-8F598A45B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73860"/>
              </p:ext>
            </p:extLst>
          </p:nvPr>
        </p:nvGraphicFramePr>
        <p:xfrm>
          <a:off x="4236440" y="1262277"/>
          <a:ext cx="4467521" cy="128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33">
                  <a:extLst>
                    <a:ext uri="{9D8B030D-6E8A-4147-A177-3AD203B41FA5}">
                      <a16:colId xmlns:a16="http://schemas.microsoft.com/office/drawing/2014/main" val="3505311344"/>
                    </a:ext>
                  </a:extLst>
                </a:gridCol>
                <a:gridCol w="1422339">
                  <a:extLst>
                    <a:ext uri="{9D8B030D-6E8A-4147-A177-3AD203B41FA5}">
                      <a16:colId xmlns:a16="http://schemas.microsoft.com/office/drawing/2014/main" val="3246423906"/>
                    </a:ext>
                  </a:extLst>
                </a:gridCol>
                <a:gridCol w="1703049">
                  <a:extLst>
                    <a:ext uri="{9D8B030D-6E8A-4147-A177-3AD203B41FA5}">
                      <a16:colId xmlns:a16="http://schemas.microsoft.com/office/drawing/2014/main" val="536255688"/>
                    </a:ext>
                  </a:extLst>
                </a:gridCol>
              </a:tblGrid>
              <a:tr h="372420">
                <a:tc>
                  <a:txBody>
                    <a:bodyPr/>
                    <a:lstStyle/>
                    <a:p>
                      <a:r>
                        <a:rPr lang="en-GB" sz="1400" dirty="0"/>
                        <a:t>Shot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Fill pressure,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Shock velocity, km/s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085539"/>
                  </a:ext>
                </a:extLst>
              </a:tr>
              <a:tr h="267226">
                <a:tc>
                  <a:txBody>
                    <a:bodyPr/>
                    <a:lstStyle/>
                    <a:p>
                      <a:r>
                        <a:rPr lang="en-GB" sz="1400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852"/>
                  </a:ext>
                </a:extLst>
              </a:tr>
              <a:tr h="230365">
                <a:tc>
                  <a:txBody>
                    <a:bodyPr/>
                    <a:lstStyle/>
                    <a:p>
                      <a:r>
                        <a:rPr lang="en-GB" sz="1400" dirty="0"/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5965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r>
                        <a:rPr lang="en-GB" sz="1400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4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4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55936" y="776820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Emission Spectroscopic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546D9-9621-5D3A-8ACD-CEF26AF62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74" y="2661222"/>
            <a:ext cx="4603788" cy="3419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FA3B09-8C69-0655-E691-4A956046EE39}"/>
              </a:ext>
            </a:extLst>
          </p:cNvPr>
          <p:cNvSpPr/>
          <p:nvPr/>
        </p:nvSpPr>
        <p:spPr>
          <a:xfrm>
            <a:off x="13440" y="6081180"/>
            <a:ext cx="4894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Glenn et al. “Comparison of Equilibrium Radiation between Shock Tube and Plasma Torch Spectroscopy for Atmospheric Pressure Air, RHTG 2022”</a:t>
            </a:r>
          </a:p>
        </p:txBody>
      </p:sp>
      <p:pic>
        <p:nvPicPr>
          <p:cNvPr id="9" name="Picture 8" descr="A picture containing curtain, furniture&#10;&#10;Description automatically generated">
            <a:extLst>
              <a:ext uri="{FF2B5EF4-FFF2-40B4-BE49-F238E27FC236}">
                <a16:creationId xmlns:a16="http://schemas.microsoft.com/office/drawing/2014/main" id="{C0B26569-94B2-0121-E8C3-89FEE9CA1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96" y="2681687"/>
            <a:ext cx="3976293" cy="3508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76" y="1238485"/>
            <a:ext cx="9104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Calibration for absolute radiance using integrating 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Characterisation of instrument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Spatial: Derivative of integrating sphere edge (FWHM</a:t>
            </a:r>
            <a:r>
              <a:rPr lang="en-GB" sz="1600" baseline="-25000" dirty="0"/>
              <a:t>G</a:t>
            </a:r>
            <a:r>
              <a:rPr lang="en-GB" sz="1600" dirty="0"/>
              <a:t>=0.7 mm, FWHM</a:t>
            </a:r>
            <a:r>
              <a:rPr lang="en-GB" sz="1600" baseline="-25000" dirty="0"/>
              <a:t>L</a:t>
            </a:r>
            <a:r>
              <a:rPr lang="en-GB" sz="1600" dirty="0"/>
              <a:t>=0.5 mm)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Spectral: Mercury lamp with thin lines (FWHM</a:t>
            </a:r>
            <a:r>
              <a:rPr lang="en-GB" sz="1600" baseline="-25000" dirty="0"/>
              <a:t>G</a:t>
            </a:r>
            <a:r>
              <a:rPr lang="en-GB" sz="1600" dirty="0"/>
              <a:t>=1.25 nm, FWHM</a:t>
            </a:r>
            <a:r>
              <a:rPr lang="en-GB" sz="1600" baseline="-25000" dirty="0"/>
              <a:t>L</a:t>
            </a:r>
            <a:r>
              <a:rPr lang="en-GB" sz="1600" dirty="0"/>
              <a:t>=0.009 nm)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Exposure time of 0.5 </a:t>
            </a: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μ</a:t>
            </a:r>
            <a:r>
              <a:rPr lang="en-GB" sz="1600" dirty="0" err="1"/>
              <a:t>s</a:t>
            </a:r>
            <a:r>
              <a:rPr lang="en-GB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Atomic radiation dominates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EBC07-C7A9-AC3C-9040-E9B35685D373}"/>
              </a:ext>
            </a:extLst>
          </p:cNvPr>
          <p:cNvSpPr/>
          <p:nvPr/>
        </p:nvSpPr>
        <p:spPr>
          <a:xfrm>
            <a:off x="5177105" y="6081180"/>
            <a:ext cx="35404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Calibrated spatially resolved spectrum of shot 221. </a:t>
            </a:r>
          </a:p>
        </p:txBody>
      </p:sp>
    </p:spTree>
    <p:extLst>
      <p:ext uri="{BB962C8B-B14F-4D97-AF65-F5344CB8AC3E}">
        <p14:creationId xmlns:p14="http://schemas.microsoft.com/office/powerpoint/2010/main" val="78487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5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91851" y="776820"/>
            <a:ext cx="396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Analysis using Simulation Tools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61" y="1130179"/>
            <a:ext cx="87850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Shock speed analysis using Monte-Carlo approach with polynomial 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CEA equilibrium simulation using nominal shock speed at window location – shock speed uncertainty analysis for upper and lower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LASTA simulation using equilibrium gas composition: Spatial evolution behind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/>
              <a:t>Poshax</a:t>
            </a:r>
            <a:r>
              <a:rPr lang="en-GB" sz="1600" dirty="0"/>
              <a:t> simulation using nominal shock speed at window location (Park 93 rates): Non-eq.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NEQAIR 15.0 used with Boltzmann and flux limited QSS population distribution and spatial and spectral smearing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Spectrum cumulated between 680 – 850 nm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AB85617-565E-CBA4-27FE-3C2583D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4" y="3217338"/>
            <a:ext cx="3561429" cy="3135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984F41-ECFE-D2A3-016C-9D95F6CC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87" y="3652384"/>
            <a:ext cx="4620452" cy="24552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00F15D-C144-34FE-F225-E60632A42298}"/>
              </a:ext>
            </a:extLst>
          </p:cNvPr>
          <p:cNvSpPr/>
          <p:nvPr/>
        </p:nvSpPr>
        <p:spPr>
          <a:xfrm>
            <a:off x="4409630" y="6051998"/>
            <a:ext cx="4734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Satchell et al. “Analytical Method of Evaluating Nonuniformities in Shock Tube Flows: Theory and Development”, AIAAJ 2022</a:t>
            </a:r>
          </a:p>
        </p:txBody>
      </p:sp>
    </p:spTree>
    <p:extLst>
      <p:ext uri="{BB962C8B-B14F-4D97-AF65-F5344CB8AC3E}">
        <p14:creationId xmlns:p14="http://schemas.microsoft.com/office/powerpoint/2010/main" val="2879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19400" y="776820"/>
            <a:ext cx="370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Results – 13.3Pa, 10.30 km/s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071A196-676A-467E-2AC3-41A1D5807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5" y="2597227"/>
            <a:ext cx="3619351" cy="3860505"/>
          </a:xfrm>
          <a:prstGeom prst="rect">
            <a:avLst/>
          </a:prstGeom>
        </p:spPr>
      </p:pic>
      <p:pic>
        <p:nvPicPr>
          <p:cNvPr id="8" name="Picture 7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4BD227FE-CD94-FED4-D663-6B56AB5BA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" y="2958956"/>
            <a:ext cx="3619351" cy="3498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74D84C-E034-C98F-018A-DA640C9190A3}"/>
              </a:ext>
            </a:extLst>
          </p:cNvPr>
          <p:cNvSpPr txBox="1"/>
          <p:nvPr/>
        </p:nvSpPr>
        <p:spPr>
          <a:xfrm>
            <a:off x="0" y="1179192"/>
            <a:ext cx="7341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Comparison to simulations and to comparable EAST datasets (at 13.3 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Reasonable agreement with LASTA – however, drop of radiation after 25mm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Similar spatial features between T6 and EAST 57-23, 50-27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Nonequilibrium region far from Boltzmann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Non-Boltzmann distribution does not adequately cover double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No significant molecular radiation is observed in the non-eq. region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0C9BF17F-1D51-66B0-637C-5D8E1F9A5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85" y="1019786"/>
            <a:ext cx="1955038" cy="20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84934" y="776820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Results – 6.67 Pa, 11.26 km/s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C8C116E-EAA0-33E3-354D-F675BB944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3" y="1238485"/>
            <a:ext cx="3131591" cy="5219907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46C00A9-74D0-72AE-30CA-35A0D6EAD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0" y="2886075"/>
            <a:ext cx="3752604" cy="3627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D3242-F851-DE38-F76D-A72366FF9763}"/>
              </a:ext>
            </a:extLst>
          </p:cNvPr>
          <p:cNvSpPr txBox="1"/>
          <p:nvPr/>
        </p:nvSpPr>
        <p:spPr>
          <a:xfrm>
            <a:off x="0" y="1291740"/>
            <a:ext cx="5933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Plateaued radiance region below equilibrium uncertainty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Potential mismatch due to large boundary layers or driver gas mixing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Double peak non-equilibrium region more pronounced at lower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Neither Boltzmann nor non-Boltzmann models capture non-eq. rise</a:t>
            </a:r>
          </a:p>
        </p:txBody>
      </p:sp>
    </p:spTree>
    <p:extLst>
      <p:ext uri="{BB962C8B-B14F-4D97-AF65-F5344CB8AC3E}">
        <p14:creationId xmlns:p14="http://schemas.microsoft.com/office/powerpoint/2010/main" val="120954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84934" y="776820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Results – 2.67 Pa, 12.31 km/s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D3242-F851-DE38-F76D-A72366FF9763}"/>
              </a:ext>
            </a:extLst>
          </p:cNvPr>
          <p:cNvSpPr txBox="1"/>
          <p:nvPr/>
        </p:nvSpPr>
        <p:spPr>
          <a:xfrm>
            <a:off x="-39077" y="1528330"/>
            <a:ext cx="559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Non-equilibrium region strongly elongated at lower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Radiation intensity far below uncertainty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Both </a:t>
            </a:r>
            <a:r>
              <a:rPr lang="en-GB" sz="1600" dirty="0" err="1"/>
              <a:t>Poshax</a:t>
            </a:r>
            <a:r>
              <a:rPr lang="en-GB" sz="1600" dirty="0"/>
              <a:t> simulation fail to reproduce non-equilibrium</a:t>
            </a: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2D3F265-74CE-6E8A-4734-A71E06C94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" y="2457450"/>
            <a:ext cx="4071503" cy="3935863"/>
          </a:xfrm>
          <a:prstGeom prst="rect">
            <a:avLst/>
          </a:prstGeom>
        </p:spPr>
      </p:pic>
      <p:pic>
        <p:nvPicPr>
          <p:cNvPr id="8" name="Picture 7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EF710A2F-1353-440B-60DE-A54618849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5" y="1206374"/>
            <a:ext cx="3184014" cy="53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077" y="1130179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E33E-1B1B-4659-9D7A-0541260668A6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44707" y="77682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D3242-F851-DE38-F76D-A72366FF9763}"/>
              </a:ext>
            </a:extLst>
          </p:cNvPr>
          <p:cNvSpPr txBox="1"/>
          <p:nvPr/>
        </p:nvSpPr>
        <p:spPr>
          <a:xfrm>
            <a:off x="218114" y="1625280"/>
            <a:ext cx="8580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Shock tube measurements carried out at low pressures in T6 Aluminium shock tube facility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Between 10.3 and 12.3 km/s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Optical emission spectroscopy carried out in the VIS/NIR spectral regions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Comparison to EAST data at similar shock velocities/pressures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Simulation using LASTA, </a:t>
            </a:r>
            <a:r>
              <a:rPr lang="en-GB" sz="1600" dirty="0" err="1"/>
              <a:t>Poshax</a:t>
            </a:r>
            <a:r>
              <a:rPr lang="en-GB" sz="1600" dirty="0"/>
              <a:t>, and CEA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Agreement in absolute radiance for higher pressure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Mismatch in absolute radiance for low pressure conditions – possible boundary layer influence, premature mixing with driver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Current simulation tools do not adequately reproduce measurement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Spectral analysis methods needed to deduce thermochemical state from spectral data</a:t>
            </a:r>
          </a:p>
        </p:txBody>
      </p:sp>
    </p:spTree>
    <p:extLst>
      <p:ext uri="{BB962C8B-B14F-4D97-AF65-F5344CB8AC3E}">
        <p14:creationId xmlns:p14="http://schemas.microsoft.com/office/powerpoint/2010/main" val="343906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31461</TotalTime>
  <Words>732</Words>
  <Application>Microsoft Office PowerPoint</Application>
  <PresentationFormat>On-screen Show (4:3)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Calibri Light (Headings)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Ifti</dc:creator>
  <cp:lastModifiedBy>Tobias Hermann</cp:lastModifiedBy>
  <cp:revision>1297</cp:revision>
  <cp:lastPrinted>2019-03-18T15:04:12Z</cp:lastPrinted>
  <dcterms:created xsi:type="dcterms:W3CDTF">2017-10-06T16:19:44Z</dcterms:created>
  <dcterms:modified xsi:type="dcterms:W3CDTF">2022-09-14T18:59:59Z</dcterms:modified>
</cp:coreProperties>
</file>