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Lst>
  <p:notesMasterIdLst>
    <p:notesMasterId r:id="rId19"/>
  </p:notesMasterIdLst>
  <p:sldIdLst>
    <p:sldId id="256" r:id="rId2"/>
    <p:sldId id="306" r:id="rId3"/>
    <p:sldId id="301" r:id="rId4"/>
    <p:sldId id="329" r:id="rId5"/>
    <p:sldId id="314" r:id="rId6"/>
    <p:sldId id="315" r:id="rId7"/>
    <p:sldId id="316" r:id="rId8"/>
    <p:sldId id="327" r:id="rId9"/>
    <p:sldId id="318" r:id="rId10"/>
    <p:sldId id="326" r:id="rId11"/>
    <p:sldId id="321" r:id="rId12"/>
    <p:sldId id="322" r:id="rId13"/>
    <p:sldId id="323" r:id="rId14"/>
    <p:sldId id="331" r:id="rId15"/>
    <p:sldId id="324" r:id="rId16"/>
    <p:sldId id="328" r:id="rId17"/>
    <p:sldId id="33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E05050"/>
    <a:srgbClr val="0C264A"/>
    <a:srgbClr val="1F6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70609" autoAdjust="0"/>
  </p:normalViewPr>
  <p:slideViewPr>
    <p:cSldViewPr snapToGrid="0">
      <p:cViewPr varScale="1">
        <p:scale>
          <a:sx n="104" d="100"/>
          <a:sy n="104" d="100"/>
        </p:scale>
        <p:origin x="2328" y="192"/>
      </p:cViewPr>
      <p:guideLst/>
    </p:cSldViewPr>
  </p:slideViewPr>
  <p:outlineViewPr>
    <p:cViewPr>
      <p:scale>
        <a:sx n="33" d="100"/>
        <a:sy n="33" d="100"/>
      </p:scale>
      <p:origin x="0" y="-303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4073-F2D5-4814-B9FF-A31FE61A96A8}" type="datetimeFigureOut">
              <a:rPr lang="en-GB" smtClean="0"/>
              <a:t>09/09/2022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F090A-A983-4278-A242-6FC556250DAA}" type="slidenum">
              <a:rPr lang="en-GB" smtClean="0"/>
              <a:t>‹#›</a:t>
            </a:fld>
            <a:endParaRPr lang="en-GB"/>
          </a:p>
        </p:txBody>
      </p:sp>
    </p:spTree>
    <p:extLst>
      <p:ext uri="{BB962C8B-B14F-4D97-AF65-F5344CB8AC3E}">
        <p14:creationId xmlns:p14="http://schemas.microsoft.com/office/powerpoint/2010/main" val="333877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F090A-A983-4278-A242-6FC556250DAA}" type="slidenum">
              <a:rPr lang="en-GB" smtClean="0"/>
              <a:t>1</a:t>
            </a:fld>
            <a:endParaRPr lang="en-GB"/>
          </a:p>
        </p:txBody>
      </p:sp>
    </p:spTree>
    <p:extLst>
      <p:ext uri="{BB962C8B-B14F-4D97-AF65-F5344CB8AC3E}">
        <p14:creationId xmlns:p14="http://schemas.microsoft.com/office/powerpoint/2010/main" val="58061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the vacuum chambers already existed, this lead to a bunch of optical but also geometrical constraints. These were used as inputs for an optimization code, to obtain the position and geometry of the mirrors. These were then used to run so ray-tracing simulations. </a:t>
            </a:r>
          </a:p>
        </p:txBody>
      </p:sp>
      <p:sp>
        <p:nvSpPr>
          <p:cNvPr id="4" name="Slide Number Placeholder 3"/>
          <p:cNvSpPr>
            <a:spLocks noGrp="1"/>
          </p:cNvSpPr>
          <p:nvPr>
            <p:ph type="sldNum" sz="quarter" idx="10"/>
          </p:nvPr>
        </p:nvSpPr>
        <p:spPr/>
        <p:txBody>
          <a:bodyPr/>
          <a:lstStyle/>
          <a:p>
            <a:fld id="{B1AF090A-A983-4278-A242-6FC556250DAA}" type="slidenum">
              <a:rPr lang="en-GB" smtClean="0"/>
              <a:t>10</a:t>
            </a:fld>
            <a:endParaRPr lang="en-GB"/>
          </a:p>
        </p:txBody>
      </p:sp>
    </p:spTree>
    <p:extLst>
      <p:ext uri="{BB962C8B-B14F-4D97-AF65-F5344CB8AC3E}">
        <p14:creationId xmlns:p14="http://schemas.microsoft.com/office/powerpoint/2010/main" val="317177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 top of confirming collimation, the simulations could be used to characterise the system. By placing a virtual screen (basically a virtual sensor with size and resolution of the camera’s sensor which allows us to plot the intensity received by each pixel), we found that the system suffered from astigmatism, a </a:t>
            </a:r>
            <a:r>
              <a:rPr lang="en-GB" sz="1200" kern="1200" dirty="0" err="1">
                <a:solidFill>
                  <a:schemeClr val="tx1"/>
                </a:solidFill>
                <a:effectLst/>
                <a:latin typeface="+mn-lt"/>
                <a:ea typeface="+mn-ea"/>
                <a:cs typeface="+mn-cs"/>
              </a:rPr>
              <a:t>uni</a:t>
            </a:r>
            <a:r>
              <a:rPr lang="en-GB" sz="1200" kern="1200" dirty="0">
                <a:solidFill>
                  <a:schemeClr val="tx1"/>
                </a:solidFill>
                <a:effectLst/>
                <a:latin typeface="+mn-lt"/>
                <a:ea typeface="+mn-ea"/>
                <a:cs typeface="+mn-cs"/>
              </a:rPr>
              <a:t>-directional aberrations where rays lying in perpendicular planes on the optical axis focus at different distances, and this could be corrected by introducing a cylindrical mirror instead of a flat turning mirror between the two powered mirrors. This same strategy was used for the VUV spectroscopy set-up in EAST.</a:t>
            </a:r>
            <a:r>
              <a:rPr lang="en-GB" dirty="0"/>
              <a:t> We can see that </a:t>
            </a:r>
            <a:r>
              <a:rPr lang="en-GB" sz="1200" kern="1200" dirty="0">
                <a:solidFill>
                  <a:schemeClr val="tx1"/>
                </a:solidFill>
                <a:effectLst/>
                <a:latin typeface="+mn-lt"/>
                <a:ea typeface="+mn-ea"/>
                <a:cs typeface="+mn-cs"/>
              </a:rPr>
              <a:t>axisymmetric signal of satisfying intensity is recovered.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B1AF090A-A983-4278-A242-6FC556250DAA}" type="slidenum">
              <a:rPr lang="en-GB" smtClean="0"/>
              <a:t>11</a:t>
            </a:fld>
            <a:endParaRPr lang="en-GB"/>
          </a:p>
        </p:txBody>
      </p:sp>
    </p:spTree>
    <p:extLst>
      <p:ext uri="{BB962C8B-B14F-4D97-AF65-F5344CB8AC3E}">
        <p14:creationId xmlns:p14="http://schemas.microsoft.com/office/powerpoint/2010/main" val="2518370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Originally, the intensity of the signal was also affected by the large angle between the cylindrical and focusing mirror. An additional constraint was added to the code such that the angle would not go above 30deg. This forced a comprise on the magnification of the system, which went from 10.5 to 7.2, still allowing a view of 150 along the tunnel’s axis.</a:t>
            </a:r>
            <a:endParaRPr lang="en-GB" dirty="0"/>
          </a:p>
        </p:txBody>
      </p:sp>
      <p:sp>
        <p:nvSpPr>
          <p:cNvPr id="4" name="Slide Number Placeholder 3"/>
          <p:cNvSpPr>
            <a:spLocks noGrp="1"/>
          </p:cNvSpPr>
          <p:nvPr>
            <p:ph type="sldNum" sz="quarter" idx="10"/>
          </p:nvPr>
        </p:nvSpPr>
        <p:spPr/>
        <p:txBody>
          <a:bodyPr/>
          <a:lstStyle/>
          <a:p>
            <a:fld id="{B1AF090A-A983-4278-A242-6FC556250DAA}" type="slidenum">
              <a:rPr lang="en-GB" smtClean="0"/>
              <a:t>12</a:t>
            </a:fld>
            <a:endParaRPr lang="en-GB"/>
          </a:p>
        </p:txBody>
      </p:sp>
    </p:spTree>
    <p:extLst>
      <p:ext uri="{BB962C8B-B14F-4D97-AF65-F5344CB8AC3E}">
        <p14:creationId xmlns:p14="http://schemas.microsoft.com/office/powerpoint/2010/main" val="10271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system was then calibrated to quantify its resolution and limits. Although the spec/cam/</a:t>
            </a:r>
            <a:r>
              <a:rPr lang="en-US" baseline="0" dirty="0" err="1"/>
              <a:t>deut</a:t>
            </a:r>
            <a:r>
              <a:rPr lang="en-US" baseline="0" dirty="0"/>
              <a:t> lamp were in place, the focusing optics were still missing so simulations were used to approximate the spatial smearing function.</a:t>
            </a:r>
          </a:p>
          <a:p>
            <a:r>
              <a:rPr lang="en-US" baseline="0" dirty="0"/>
              <a:t>The first function, the Line Spread Function, which corresponds to the optics and camera resolution blurring, was obtained by generating a step emission at axis of shock tube (</a:t>
            </a:r>
            <a:r>
              <a:rPr lang="en-US" baseline="0" dirty="0" err="1"/>
              <a:t>i.e</a:t>
            </a:r>
            <a:r>
              <a:rPr lang="en-US" baseline="0" dirty="0"/>
              <a:t> a white square of light with sharp edge). This signal is then ran through the simulated optical system to record what would be imaged at spec slit, and the derivative of the signal is then fit to a sqrt of </a:t>
            </a:r>
            <a:r>
              <a:rPr lang="en-US" baseline="0" dirty="0" err="1"/>
              <a:t>voigt</a:t>
            </a:r>
            <a:r>
              <a:rPr lang="en-US" baseline="0" dirty="0"/>
              <a:t>. In an ideal system, this would correspond to a Dirac impulse, but in practice we obtain some thickness due to imperfect optical system, blurring spatially our shock. </a:t>
            </a:r>
          </a:p>
          <a:p>
            <a:endParaRPr lang="en-US" baseline="0" dirty="0"/>
          </a:p>
          <a:p>
            <a:r>
              <a:rPr lang="en-US" baseline="0" dirty="0"/>
              <a:t>The second function corresponds to the depth of field effect, and is obtained by obtaining the angle at which the chief rays emanating from the center of the tunnel hit the window. The blurring induced is approximated by a triangular function of the same angle. </a:t>
            </a:r>
          </a:p>
          <a:p>
            <a:endParaRPr lang="en-US" baseline="0" dirty="0"/>
          </a:p>
          <a:p>
            <a:r>
              <a:rPr lang="en-US" baseline="0" dirty="0"/>
              <a:t>Finally, the effect of  the shock motion during exposure time is expressed as a square function of width equal to the product of the shock speed and the gating time. </a:t>
            </a:r>
          </a:p>
          <a:p>
            <a:endParaRPr lang="en-US" baseline="0" dirty="0"/>
          </a:p>
          <a:p>
            <a:r>
              <a:rPr lang="en-US" baseline="0" dirty="0"/>
              <a:t>-&gt; convolve for 3 for total spatial smearing function, which can be applied to ideal simulation to recreate what we would be getting out of our system during experiments. The real radiance distribution is dotted line, but red is what we’d be able to obtain through experiments, showing limit of system to what we can spatially resolve.</a:t>
            </a:r>
          </a:p>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13</a:t>
            </a:fld>
            <a:endParaRPr lang="en-GB"/>
          </a:p>
        </p:txBody>
      </p:sp>
    </p:spTree>
    <p:extLst>
      <p:ext uri="{BB962C8B-B14F-4D97-AF65-F5344CB8AC3E}">
        <p14:creationId xmlns:p14="http://schemas.microsoft.com/office/powerpoint/2010/main" val="379868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wavelength and intensity calibration curve could be obtained experimentally</a:t>
            </a:r>
          </a:p>
          <a:p>
            <a:r>
              <a:rPr lang="en-US" baseline="0" dirty="0"/>
              <a:t>The wavelength to pixel distribution was obtained by placing a mercury lamp in front of the spectrometer slit and recording its spectra. These thin lines could then be fitted to the wavelength they correspond to to obtain a wavelength to pixel location relation. </a:t>
            </a:r>
          </a:p>
          <a:p>
            <a:endParaRPr lang="en-US" baseline="0" dirty="0"/>
          </a:p>
          <a:p>
            <a:r>
              <a:rPr lang="en-US" baseline="0" dirty="0"/>
              <a:t>The intensity calibration was obtained using a deuterium lamp mounted of the spectrometer. The spectral radiance measured was then fitted to the radiance curve given by the manufacturer to obtain a value of radiance per count. </a:t>
            </a:r>
          </a:p>
        </p:txBody>
      </p:sp>
      <p:sp>
        <p:nvSpPr>
          <p:cNvPr id="4" name="Slide Number Placeholder 3"/>
          <p:cNvSpPr>
            <a:spLocks noGrp="1"/>
          </p:cNvSpPr>
          <p:nvPr>
            <p:ph type="sldNum" sz="quarter" idx="10"/>
          </p:nvPr>
        </p:nvSpPr>
        <p:spPr/>
        <p:txBody>
          <a:bodyPr/>
          <a:lstStyle/>
          <a:p>
            <a:fld id="{B1AF090A-A983-4278-A242-6FC556250DAA}" type="slidenum">
              <a:rPr lang="en-GB" smtClean="0"/>
              <a:t>14</a:t>
            </a:fld>
            <a:endParaRPr lang="en-GB"/>
          </a:p>
        </p:txBody>
      </p:sp>
    </p:spTree>
    <p:extLst>
      <p:ext uri="{BB962C8B-B14F-4D97-AF65-F5344CB8AC3E}">
        <p14:creationId xmlns:p14="http://schemas.microsoft.com/office/powerpoint/2010/main" val="210111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Finally, these smearing functions were used on simulations ran to select possible conditions of interest for T6 experiments. Applying the smearing functions to ‘ideal’ simulations allows us to visualize more accurately what our set-up would be able to collect from the wind tunnel tests.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Three conditions were selected, one to recreate a shot by EAST giving good VUV data, one to simulate a Fire-II entry point which was simulated in a few papers, and one to recreate conditions from a previous T6 shock.</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Simulation of shock tube chemistry with </a:t>
            </a:r>
            <a:r>
              <a:rPr lang="en-US" baseline="0" dirty="0" err="1"/>
              <a:t>poshax</a:t>
            </a:r>
            <a:r>
              <a:rPr lang="en-US" baseline="0" dirty="0"/>
              <a:t>, and of non-equilibrium radiative transport were performed using </a:t>
            </a:r>
            <a:r>
              <a:rPr lang="en-US" baseline="0" dirty="0" err="1"/>
              <a:t>Poshax</a:t>
            </a:r>
            <a:r>
              <a:rPr lang="en-US" baseline="0" dirty="0"/>
              <a:t> and </a:t>
            </a:r>
            <a:r>
              <a:rPr lang="en-US" baseline="0" dirty="0" err="1"/>
              <a:t>Neqair</a:t>
            </a:r>
            <a:r>
              <a:rPr lang="en-US" baseline="0" dirty="0"/>
              <a:t>, to obtain EAST style plots to visualize for each case the radiance intensity as a function of distance from the shock, as well as the spectrally resolved radiance. From these, we can select conditions which seem interesting to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one, as a conditions tried by NASA and known for giving high levels of spectral radiance behind the shock, can help us to characterize the resolution of our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second point, despite giving lower levels of spectral radiance, showed nicely defined region of non-equilibrium. </a:t>
            </a:r>
          </a:p>
          <a:p>
            <a:r>
              <a:rPr lang="en-US" baseline="0" dirty="0"/>
              <a:t>And the last point, which corresponds to a conditions previously tested in our tunnel, on top of giving us further information for data we already have, shows levels of spectral radiance comparable to the EAST test.</a:t>
            </a:r>
          </a:p>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15</a:t>
            </a:fld>
            <a:endParaRPr lang="en-GB"/>
          </a:p>
        </p:txBody>
      </p:sp>
    </p:spTree>
    <p:extLst>
      <p:ext uri="{BB962C8B-B14F-4D97-AF65-F5344CB8AC3E}">
        <p14:creationId xmlns:p14="http://schemas.microsoft.com/office/powerpoint/2010/main" val="165314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16</a:t>
            </a:fld>
            <a:endParaRPr lang="en-GB"/>
          </a:p>
        </p:txBody>
      </p:sp>
    </p:spTree>
    <p:extLst>
      <p:ext uri="{BB962C8B-B14F-4D97-AF65-F5344CB8AC3E}">
        <p14:creationId xmlns:p14="http://schemas.microsoft.com/office/powerpoint/2010/main" val="2210389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F090A-A983-4278-A242-6FC556250DAA}" type="slidenum">
              <a:rPr lang="en-GB" smtClean="0"/>
              <a:t>17</a:t>
            </a:fld>
            <a:endParaRPr lang="en-GB"/>
          </a:p>
        </p:txBody>
      </p:sp>
    </p:spTree>
    <p:extLst>
      <p:ext uri="{BB962C8B-B14F-4D97-AF65-F5344CB8AC3E}">
        <p14:creationId xmlns:p14="http://schemas.microsoft.com/office/powerpoint/2010/main" val="308985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Schematic of a typical entry case, which a shock layer in grey, which presents a complicated aerothermal environment</a:t>
            </a:r>
            <a:r>
              <a:rPr lang="en-US" baseline="0" dirty="0"/>
              <a:t> </a:t>
            </a:r>
          </a:p>
          <a:p>
            <a:r>
              <a:rPr lang="en-US" baseline="0" dirty="0"/>
              <a:t>With total temperatures around 10000K. High temperatures cause ionization and dissociation of species, and these chemical </a:t>
            </a:r>
          </a:p>
          <a:p>
            <a:r>
              <a:rPr lang="en-US" baseline="0" dirty="0"/>
              <a:t>Reactions lead to additional heating to the surface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2</a:t>
            </a:fld>
            <a:endParaRPr lang="en-GB"/>
          </a:p>
        </p:txBody>
      </p:sp>
    </p:spTree>
    <p:extLst>
      <p:ext uri="{BB962C8B-B14F-4D97-AF65-F5344CB8AC3E}">
        <p14:creationId xmlns:p14="http://schemas.microsoft.com/office/powerpoint/2010/main" val="160806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speeds characteristic of re-entry, radiation can actually become the main source of heat load, which we can see on these simulations. The contribution of convective and radiative heat flux to total heat flux at stagnation point is shown for 2 vehicles of radii 1 and 5m, for speeds ranging from 10 to 15km.s. </a:t>
            </a:r>
          </a:p>
          <a:p>
            <a:r>
              <a:rPr lang="en-US" dirty="0"/>
              <a:t>We can see that in both cases, the contribution from radiative heat flux shown in red quickly becomes dominant, and even represents up to 90% of the total heat flux for a 5m radius vehicle at 15km.s.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Within this radiative heat flux, a large portion can arise from the non-eq </a:t>
            </a:r>
            <a:r>
              <a:rPr lang="en-GB" dirty="0"/>
              <a:t>region</a:t>
            </a:r>
            <a:r>
              <a:rPr lang="en-GB" sz="1200" kern="1200" dirty="0">
                <a:solidFill>
                  <a:schemeClr val="tx1"/>
                </a:solidFill>
                <a:effectLst/>
                <a:latin typeface="+mn-lt"/>
                <a:ea typeface="+mn-ea"/>
                <a:cs typeface="+mn-cs"/>
              </a:rPr>
              <a:t>, in which the chemical reactions are not in equilibrium with their backwards reactions, as well as from high energy transitions in the VUV region of the spectrum which were experimentally found to represent up to 80% of the total post-shock radiance.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Despite being a substantial part of the temperature challenge, the models currently in use suffer from large uncertainties, mainly due to the complexity of measurement data in this region of the spectrum. </a:t>
            </a:r>
          </a:p>
          <a:p>
            <a:endParaRPr lang="en-US" dirty="0"/>
          </a:p>
          <a:p>
            <a:endParaRPr lang="en-US" dirty="0"/>
          </a:p>
          <a:p>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3</a:t>
            </a:fld>
            <a:endParaRPr lang="en-GB"/>
          </a:p>
        </p:txBody>
      </p:sp>
    </p:spTree>
    <p:extLst>
      <p:ext uri="{BB962C8B-B14F-4D97-AF65-F5344CB8AC3E}">
        <p14:creationId xmlns:p14="http://schemas.microsoft.com/office/powerpoint/2010/main" val="405623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uncertainties directly reflect on the overdesign of thermal protective systems, leading to reduced travel distances and increased costs and wastes.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able to better understand the reentry environment would allow us to obtain better models and design more sensibly.</a:t>
            </a:r>
            <a:endParaRPr lang="en-US" baseline="0" dirty="0"/>
          </a:p>
          <a:p>
            <a:pPr marL="171450" indent="-171450">
              <a:buFontTx/>
              <a:buChar char="-"/>
            </a:pPr>
            <a:endParaRPr lang="en-US" dirty="0"/>
          </a:p>
          <a:p>
            <a:r>
              <a:rPr lang="en-US" dirty="0"/>
              <a:t>Motivation behind obtaining spectra and measurements of absolute radiance in the VUV, as these would allow us to obtain valuable info about </a:t>
            </a:r>
            <a:r>
              <a:rPr lang="en-US" dirty="0" err="1"/>
              <a:t>flowfield</a:t>
            </a:r>
            <a:r>
              <a:rPr lang="en-US" dirty="0"/>
              <a:t> the vehicle is interacting with</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4</a:t>
            </a:fld>
            <a:endParaRPr lang="en-GB"/>
          </a:p>
        </p:txBody>
      </p:sp>
    </p:spTree>
    <p:extLst>
      <p:ext uri="{BB962C8B-B14F-4D97-AF65-F5344CB8AC3E}">
        <p14:creationId xmlns:p14="http://schemas.microsoft.com/office/powerpoint/2010/main" val="59753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are we planning on doing that? Through shock tube experiments, in the Oxford T6 shock tube, which is a high-speed, high enthalpy flow type of facility. </a:t>
            </a:r>
          </a:p>
          <a:p>
            <a:endParaRPr lang="en-US" baseline="0" dirty="0"/>
          </a:p>
          <a:p>
            <a:r>
              <a:rPr lang="en-US" baseline="0" dirty="0"/>
              <a:t>Shock tube experiments allow us to create a partial simulation of a re-entry flow, by assuming that the stagnation streamline in the slug of gas between the shock and the vehicle is equivalent to the slug of gas following a normal shock in the tunnel. </a:t>
            </a:r>
          </a:p>
        </p:txBody>
      </p:sp>
      <p:sp>
        <p:nvSpPr>
          <p:cNvPr id="4" name="Slide Number Placeholder 3"/>
          <p:cNvSpPr>
            <a:spLocks noGrp="1"/>
          </p:cNvSpPr>
          <p:nvPr>
            <p:ph type="sldNum" sz="quarter" idx="10"/>
          </p:nvPr>
        </p:nvSpPr>
        <p:spPr/>
        <p:txBody>
          <a:bodyPr/>
          <a:lstStyle/>
          <a:p>
            <a:fld id="{B1AF090A-A983-4278-A242-6FC556250DAA}" type="slidenum">
              <a:rPr lang="en-GB" smtClean="0"/>
              <a:t>5</a:t>
            </a:fld>
            <a:endParaRPr lang="en-GB"/>
          </a:p>
        </p:txBody>
      </p:sp>
    </p:spTree>
    <p:extLst>
      <p:ext uri="{BB962C8B-B14F-4D97-AF65-F5344CB8AC3E}">
        <p14:creationId xmlns:p14="http://schemas.microsoft.com/office/powerpoint/2010/main" val="351234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the conditions are (hopefully) reached, the flow can then be investigated through spectroscopy. And this is where I spent my last year, designing a VUV spectroscopy system for our T6 wind tunnel.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light emitted by the radiation in the test section (here shown in purple) is received by a bunch of mirrors contained in vacuum chambers.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mirrors collimate, focus and redirect the light information on our spectrometer which divide the light by its wavelength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 intensified camera allows us to visualize the spatially resolved spectra, where we can see the radiation intensity behind the shock for different wavelength.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By integrating this signal, the spectral radiance can be obtained. It acts as a footprint of the chemical reactions in the gas.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these, we can infer species present, their densities, and therefore temperature.</a:t>
            </a:r>
          </a:p>
          <a:p>
            <a:endParaRPr lang="en-US" baseline="0" dirty="0"/>
          </a:p>
        </p:txBody>
      </p:sp>
      <p:sp>
        <p:nvSpPr>
          <p:cNvPr id="4" name="Slide Number Placeholder 3"/>
          <p:cNvSpPr>
            <a:spLocks noGrp="1"/>
          </p:cNvSpPr>
          <p:nvPr>
            <p:ph type="sldNum" sz="quarter" idx="10"/>
          </p:nvPr>
        </p:nvSpPr>
        <p:spPr/>
        <p:txBody>
          <a:bodyPr/>
          <a:lstStyle/>
          <a:p>
            <a:fld id="{B1AF090A-A983-4278-A242-6FC556250DAA}" type="slidenum">
              <a:rPr lang="en-GB" smtClean="0"/>
              <a:t>6</a:t>
            </a:fld>
            <a:endParaRPr lang="en-GB"/>
          </a:p>
        </p:txBody>
      </p:sp>
    </p:spTree>
    <p:extLst>
      <p:ext uri="{BB962C8B-B14F-4D97-AF65-F5344CB8AC3E}">
        <p14:creationId xmlns:p14="http://schemas.microsoft.com/office/powerpoint/2010/main" val="45862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To be able to obtain signal in the VUV, the light path has to be fully evacuated to avoid absorption. </a:t>
            </a:r>
          </a:p>
          <a:p>
            <a:r>
              <a:rPr lang="en-US" baseline="0" dirty="0"/>
              <a:t>Additionally to the spectrometer and the camera, the volume to be pumped down consists of two vacuum chambers containing the mirrors. </a:t>
            </a:r>
          </a:p>
          <a:p>
            <a:endParaRPr lang="en-US" baseline="0" dirty="0"/>
          </a:p>
          <a:p>
            <a:r>
              <a:rPr lang="en-US" baseline="0" dirty="0"/>
              <a:t>The whole system connects to the tunnel via a window insert, which slides into the side of the test section. </a:t>
            </a:r>
          </a:p>
          <a:p>
            <a:r>
              <a:rPr lang="en-US" baseline="0" dirty="0"/>
              <a:t>The biggest chamber, which connect to the tunnel, is mounted on a set of rails (in blue) which allows to extract the spectroscopy system during tunnel turn-around, while keeping the whole system under vacuum, up to the window. </a:t>
            </a:r>
          </a:p>
          <a:p>
            <a:endParaRPr lang="en-US" baseline="0" dirty="0"/>
          </a:p>
          <a:p>
            <a:r>
              <a:rPr lang="en-US" baseline="0" dirty="0"/>
              <a:t>A set of bellows connects the two chambers, such that the spectrometer and camera can stay in place during this procedure. </a:t>
            </a:r>
          </a:p>
        </p:txBody>
      </p:sp>
      <p:sp>
        <p:nvSpPr>
          <p:cNvPr id="4" name="Slide Number Placeholder 3"/>
          <p:cNvSpPr>
            <a:spLocks noGrp="1"/>
          </p:cNvSpPr>
          <p:nvPr>
            <p:ph type="sldNum" sz="quarter" idx="10"/>
          </p:nvPr>
        </p:nvSpPr>
        <p:spPr/>
        <p:txBody>
          <a:bodyPr/>
          <a:lstStyle/>
          <a:p>
            <a:fld id="{B1AF090A-A983-4278-A242-6FC556250DAA}" type="slidenum">
              <a:rPr lang="en-GB" smtClean="0"/>
              <a:t>7</a:t>
            </a:fld>
            <a:endParaRPr lang="en-GB"/>
          </a:p>
        </p:txBody>
      </p:sp>
    </p:spTree>
    <p:extLst>
      <p:ext uri="{BB962C8B-B14F-4D97-AF65-F5344CB8AC3E}">
        <p14:creationId xmlns:p14="http://schemas.microsoft.com/office/powerpoint/2010/main" val="3747710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meantime, during turn-around, a calibration box can be mounted on the system, approximately at the tunnel’s axis location, to perform calibration in conditions as close to the experiment as possible. The deuterium source used for calibration is mounted on a plate which can slide to mimic the different shock locations.</a:t>
            </a:r>
          </a:p>
        </p:txBody>
      </p:sp>
      <p:sp>
        <p:nvSpPr>
          <p:cNvPr id="4" name="Slide Number Placeholder 3"/>
          <p:cNvSpPr>
            <a:spLocks noGrp="1"/>
          </p:cNvSpPr>
          <p:nvPr>
            <p:ph type="sldNum" sz="quarter" idx="10"/>
          </p:nvPr>
        </p:nvSpPr>
        <p:spPr/>
        <p:txBody>
          <a:bodyPr/>
          <a:lstStyle/>
          <a:p>
            <a:fld id="{B1AF090A-A983-4278-A242-6FC556250DAA}" type="slidenum">
              <a:rPr lang="en-GB" smtClean="0"/>
              <a:t>8</a:t>
            </a:fld>
            <a:endParaRPr lang="en-GB"/>
          </a:p>
        </p:txBody>
      </p:sp>
    </p:spTree>
    <p:extLst>
      <p:ext uri="{BB962C8B-B14F-4D97-AF65-F5344CB8AC3E}">
        <p14:creationId xmlns:p14="http://schemas.microsoft.com/office/powerpoint/2010/main" val="21713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optics inside the chambers were designed as a telecentric system, as it was shown that telescopic systems can lead to blurring effects. Keeping the chief rays from all object points perpendicular to the shock tube allows to obtain a better spatial resolution. To achieve this, a few geometrical constraints have to be followed. </a:t>
            </a:r>
          </a:p>
        </p:txBody>
      </p:sp>
      <p:sp>
        <p:nvSpPr>
          <p:cNvPr id="4" name="Slide Number Placeholder 3"/>
          <p:cNvSpPr>
            <a:spLocks noGrp="1"/>
          </p:cNvSpPr>
          <p:nvPr>
            <p:ph type="sldNum" sz="quarter" idx="10"/>
          </p:nvPr>
        </p:nvSpPr>
        <p:spPr/>
        <p:txBody>
          <a:bodyPr/>
          <a:lstStyle/>
          <a:p>
            <a:fld id="{B1AF090A-A983-4278-A242-6FC556250DAA}" type="slidenum">
              <a:rPr lang="en-GB" smtClean="0"/>
              <a:t>9</a:t>
            </a:fld>
            <a:endParaRPr lang="en-GB"/>
          </a:p>
        </p:txBody>
      </p:sp>
    </p:spTree>
    <p:extLst>
      <p:ext uri="{BB962C8B-B14F-4D97-AF65-F5344CB8AC3E}">
        <p14:creationId xmlns:p14="http://schemas.microsoft.com/office/powerpoint/2010/main" val="3422565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797675"/>
          </a:xfrm>
          <a:prstGeom prst="rect">
            <a:avLst/>
          </a:prstGeom>
        </p:spPr>
      </p:pic>
      <p:sp>
        <p:nvSpPr>
          <p:cNvPr id="2" name="Title 1"/>
          <p:cNvSpPr>
            <a:spLocks noGrp="1"/>
          </p:cNvSpPr>
          <p:nvPr>
            <p:ph type="ctrTitle"/>
          </p:nvPr>
        </p:nvSpPr>
        <p:spPr>
          <a:xfrm>
            <a:off x="2700337" y="1847850"/>
            <a:ext cx="6791326" cy="2733675"/>
          </a:xfrm>
          <a:solidFill>
            <a:schemeClr val="bg1"/>
          </a:solidFill>
          <a:ln w="28575">
            <a:solidFill>
              <a:srgbClr val="0C264A"/>
            </a:solidFill>
          </a:ln>
        </p:spPr>
        <p:txBody>
          <a:bodyPr anchor="ctr">
            <a:normAutofit/>
          </a:bodyPr>
          <a:lstStyle>
            <a:lvl1pPr algn="ctr">
              <a:defRPr sz="3600">
                <a:solidFill>
                  <a:srgbClr val="0C264A"/>
                </a:solidFill>
              </a:defRPr>
            </a:lvl1pPr>
          </a:lstStyle>
          <a:p>
            <a:r>
              <a:rPr lang="en-US"/>
              <a:t>Click to edit Master title style</a:t>
            </a:r>
            <a:endParaRPr lang="en-GB" dirty="0"/>
          </a:p>
        </p:txBody>
      </p:sp>
      <p:sp>
        <p:nvSpPr>
          <p:cNvPr id="3" name="Subtitle 2"/>
          <p:cNvSpPr>
            <a:spLocks noGrp="1"/>
          </p:cNvSpPr>
          <p:nvPr>
            <p:ph type="subTitle" idx="1"/>
          </p:nvPr>
        </p:nvSpPr>
        <p:spPr>
          <a:xfrm>
            <a:off x="1016000" y="9379858"/>
            <a:ext cx="8966200" cy="1747837"/>
          </a:xfrm>
          <a:ln>
            <a:noFill/>
          </a:ln>
        </p:spPr>
        <p:txBody>
          <a:bodyPr anchor="ctr"/>
          <a:lstStyle>
            <a:lvl1pPr marL="0" indent="0" algn="ctr">
              <a:buNone/>
              <a:defRPr sz="2400">
                <a:solidFill>
                  <a:srgbClr val="0C2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Footer Placeholder 4"/>
          <p:cNvSpPr>
            <a:spLocks noGrp="1"/>
          </p:cNvSpPr>
          <p:nvPr>
            <p:ph type="ftr" sz="quarter" idx="3"/>
          </p:nvPr>
        </p:nvSpPr>
        <p:spPr>
          <a:xfrm>
            <a:off x="4038600" y="64325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pic>
        <p:nvPicPr>
          <p:cNvPr id="7" name="Picture 6"/>
          <p:cNvPicPr>
            <a:picLocks noChangeAspect="1"/>
          </p:cNvPicPr>
          <p:nvPr/>
        </p:nvPicPr>
        <p:blipFill>
          <a:blip r:embed="rId3"/>
          <a:stretch>
            <a:fillRect/>
          </a:stretch>
        </p:blipFill>
        <p:spPr>
          <a:xfrm>
            <a:off x="10964780" y="2"/>
            <a:ext cx="1227219" cy="1227219"/>
          </a:xfrm>
          <a:prstGeom prst="rect">
            <a:avLst/>
          </a:prstGeom>
        </p:spPr>
      </p:pic>
      <p:sp>
        <p:nvSpPr>
          <p:cNvPr id="8" name="Rectangle 7"/>
          <p:cNvSpPr/>
          <p:nvPr/>
        </p:nvSpPr>
        <p:spPr>
          <a:xfrm>
            <a:off x="0" y="6298248"/>
            <a:ext cx="12191999" cy="551815"/>
          </a:xfrm>
          <a:prstGeom prst="rect">
            <a:avLst/>
          </a:prstGeom>
          <a:solidFill>
            <a:srgbClr val="0C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3"/>
          <p:cNvSpPr>
            <a:spLocks noGrp="1"/>
          </p:cNvSpPr>
          <p:nvPr>
            <p:ph type="dt" sz="half" idx="2"/>
          </p:nvPr>
        </p:nvSpPr>
        <p:spPr>
          <a:xfrm>
            <a:off x="838200" y="6432550"/>
            <a:ext cx="2743200" cy="365125"/>
          </a:xfrm>
          <a:prstGeom prst="rect">
            <a:avLst/>
          </a:prstGeom>
        </p:spPr>
        <p:txBody>
          <a:bodyPr vert="horz" lIns="91440" tIns="45720" rIns="91440" bIns="45720" rtlCol="0" anchor="ctr"/>
          <a:lstStyle>
            <a:lvl1pPr algn="l">
              <a:defRPr sz="1200">
                <a:solidFill>
                  <a:schemeClr val="bg1"/>
                </a:solidFill>
              </a:defRPr>
            </a:lvl1pPr>
          </a:lstStyle>
          <a:p>
            <a:fld id="{25533E5E-E277-465D-8717-6218A4FBB690}" type="datetime1">
              <a:rPr lang="en-GB" smtClean="0"/>
              <a:t>09/09/2022</a:t>
            </a:fld>
            <a:endParaRPr lang="en-GB"/>
          </a:p>
        </p:txBody>
      </p:sp>
      <p:sp>
        <p:nvSpPr>
          <p:cNvPr id="10" name="Text Placeholder 2"/>
          <p:cNvSpPr>
            <a:spLocks noGrp="1"/>
          </p:cNvSpPr>
          <p:nvPr>
            <p:ph type="body" idx="10"/>
          </p:nvPr>
        </p:nvSpPr>
        <p:spPr>
          <a:xfrm>
            <a:off x="2700337" y="3530689"/>
            <a:ext cx="6791326" cy="720474"/>
          </a:xfrm>
        </p:spPr>
        <p:txBody>
          <a:bodyPr/>
          <a:lstStyle>
            <a:lvl1pPr marL="0" indent="0" algn="ctr">
              <a:buNone/>
              <a:defRPr sz="2400" i="1">
                <a:solidFill>
                  <a:srgbClr val="0C264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9118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ABA29D-4EA8-4B25-B863-8361E662DB63}" type="datetime1">
              <a:rPr lang="en-GB" smtClean="0"/>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1629247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733FC0-1BC4-4408-8C44-EC3E364095B8}" type="datetime1">
              <a:rPr lang="en-GB" smtClean="0"/>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114018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76000" cy="1044000"/>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EC3481-1E9E-49BB-BD79-9BADEB81882E}" type="datetime1">
              <a:rPr lang="en-GB" smtClean="0"/>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286927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C264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606117"/>
          </a:xfrm>
        </p:spPr>
        <p:txBody>
          <a:bodyPr anchor="b"/>
          <a:lstStyle>
            <a:lvl1pPr algn="ctr">
              <a:defRPr sz="6000"/>
            </a:lvl1pPr>
          </a:lstStyle>
          <a:p>
            <a:r>
              <a:rPr lang="en-US"/>
              <a:t>Click to edit Master title style</a:t>
            </a:r>
            <a:endParaRPr lang="en-GB"/>
          </a:p>
        </p:txBody>
      </p:sp>
      <p:sp>
        <p:nvSpPr>
          <p:cNvPr id="3" name="Text Placeholder 2"/>
          <p:cNvSpPr>
            <a:spLocks noGrp="1"/>
          </p:cNvSpPr>
          <p:nvPr>
            <p:ph type="body" idx="1"/>
          </p:nvPr>
        </p:nvSpPr>
        <p:spPr>
          <a:xfrm>
            <a:off x="838200" y="3315855"/>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1F38A-752F-49BA-91D2-66805FB81CB5}" type="datetime1">
              <a:rPr lang="en-GB" smtClean="0"/>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106565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166764" cy="1044000"/>
          </a:xfr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36196E-F9CB-4572-B3EC-497A6D5DB3BD}" type="datetime1">
              <a:rPr lang="en-GB" smtClean="0"/>
              <a:t>09/09/2022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1129579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194473" cy="1044000"/>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E90FD5-629B-434D-932D-6D79DE4CCD79}" type="datetime1">
              <a:rPr lang="en-GB" smtClean="0"/>
              <a:t>09/09/2022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120246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4F95DB-D77F-4D70-A9BB-95B8B01F1DDA}" type="datetime1">
              <a:rPr lang="en-GB" smtClean="0"/>
              <a:t>09/09/2022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328009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B14DF-48D3-47CD-B852-775FD0BCB62E}" type="datetime1">
              <a:rPr lang="en-GB" smtClean="0"/>
              <a:t>09/09/2022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90633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F3DF2F-E8E3-485D-9F7B-200C0DA3D18C}" type="datetime1">
              <a:rPr lang="en-GB" smtClean="0"/>
              <a:t>09/09/2022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33688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A0C3D2-BA48-44FB-AC99-1D0951F32B23}" type="datetime1">
              <a:rPr lang="en-GB" smtClean="0"/>
              <a:t>09/09/2022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9F3561-78EE-4681-83AF-B473019E77BC}" type="slidenum">
              <a:rPr lang="en-GB" smtClean="0"/>
              <a:t>‹#›</a:t>
            </a:fld>
            <a:endParaRPr lang="en-GB"/>
          </a:p>
        </p:txBody>
      </p:sp>
    </p:spTree>
    <p:extLst>
      <p:ext uri="{BB962C8B-B14F-4D97-AF65-F5344CB8AC3E}">
        <p14:creationId xmlns:p14="http://schemas.microsoft.com/office/powerpoint/2010/main" val="403873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298248"/>
            <a:ext cx="12191999" cy="551815"/>
          </a:xfrm>
          <a:prstGeom prst="rect">
            <a:avLst/>
          </a:prstGeom>
          <a:solidFill>
            <a:srgbClr val="0C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0" y="0"/>
            <a:ext cx="11139055" cy="1044000"/>
          </a:xfrm>
          <a:prstGeom prst="rect">
            <a:avLst/>
          </a:prstGeom>
          <a:solidFill>
            <a:srgbClr val="0C264A"/>
          </a:solidFill>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432550"/>
            <a:ext cx="2743200" cy="365125"/>
          </a:xfrm>
          <a:prstGeom prst="rect">
            <a:avLst/>
          </a:prstGeom>
        </p:spPr>
        <p:txBody>
          <a:bodyPr vert="horz" lIns="91440" tIns="45720" rIns="91440" bIns="45720" rtlCol="0" anchor="ctr"/>
          <a:lstStyle>
            <a:lvl1pPr algn="l">
              <a:defRPr sz="1200">
                <a:solidFill>
                  <a:schemeClr val="bg1"/>
                </a:solidFill>
              </a:defRPr>
            </a:lvl1pPr>
          </a:lstStyle>
          <a:p>
            <a:fld id="{84D605FC-932A-433B-9346-491B246EA837}" type="datetime1">
              <a:rPr lang="en-GB" smtClean="0"/>
              <a:t>09/09/2022</a:t>
            </a:fld>
            <a:endParaRPr lang="en-GB"/>
          </a:p>
        </p:txBody>
      </p:sp>
      <p:sp>
        <p:nvSpPr>
          <p:cNvPr id="5" name="Footer Placeholder 4"/>
          <p:cNvSpPr>
            <a:spLocks noGrp="1"/>
          </p:cNvSpPr>
          <p:nvPr>
            <p:ph type="ftr" sz="quarter" idx="3"/>
          </p:nvPr>
        </p:nvSpPr>
        <p:spPr>
          <a:xfrm>
            <a:off x="4038600" y="64325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p:cNvSpPr>
            <a:spLocks noGrp="1"/>
          </p:cNvSpPr>
          <p:nvPr>
            <p:ph type="sldNum" sz="quarter" idx="4"/>
          </p:nvPr>
        </p:nvSpPr>
        <p:spPr>
          <a:xfrm>
            <a:off x="8610600" y="64325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F3561-78EE-4681-83AF-B473019E77BC}" type="slidenum">
              <a:rPr lang="en-GB" smtClean="0"/>
              <a:t>‹#›</a:t>
            </a:fld>
            <a:endParaRPr lang="en-GB"/>
          </a:p>
        </p:txBody>
      </p:sp>
      <p:pic>
        <p:nvPicPr>
          <p:cNvPr id="7" name="Picture 6"/>
          <p:cNvPicPr>
            <a:picLocks noChangeAspect="1"/>
          </p:cNvPicPr>
          <p:nvPr/>
        </p:nvPicPr>
        <p:blipFill>
          <a:blip r:embed="rId13"/>
          <a:stretch>
            <a:fillRect/>
          </a:stretch>
        </p:blipFill>
        <p:spPr>
          <a:xfrm>
            <a:off x="11139054" y="3"/>
            <a:ext cx="1052945" cy="1044000"/>
          </a:xfrm>
          <a:prstGeom prst="rect">
            <a:avLst/>
          </a:prstGeom>
        </p:spPr>
      </p:pic>
    </p:spTree>
    <p:extLst>
      <p:ext uri="{BB962C8B-B14F-4D97-AF65-F5344CB8AC3E}">
        <p14:creationId xmlns:p14="http://schemas.microsoft.com/office/powerpoint/2010/main" val="14617958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jpeg"/><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19" y="117793"/>
            <a:ext cx="10760242" cy="1606117"/>
          </a:xfrm>
          <a:noFill/>
        </p:spPr>
        <p:txBody>
          <a:bodyPr>
            <a:noAutofit/>
          </a:bodyPr>
          <a:lstStyle/>
          <a:p>
            <a:r>
              <a:rPr lang="en-GB" sz="4000" b="0" dirty="0"/>
              <a:t>DESIGN OF A SPATIALLY RESOLVED VUV SPECTROSCOPY SYSTEM FOR SHOCK TUBE FLOWS </a:t>
            </a:r>
            <a:endParaRPr lang="en-GB" sz="4000" dirty="0"/>
          </a:p>
        </p:txBody>
      </p:sp>
      <p:sp>
        <p:nvSpPr>
          <p:cNvPr id="3" name="Text Placeholder 2"/>
          <p:cNvSpPr>
            <a:spLocks noGrp="1"/>
          </p:cNvSpPr>
          <p:nvPr>
            <p:ph type="body" idx="1"/>
          </p:nvPr>
        </p:nvSpPr>
        <p:spPr>
          <a:xfrm>
            <a:off x="777040" y="4665382"/>
            <a:ext cx="10515600" cy="1500187"/>
          </a:xfrm>
        </p:spPr>
        <p:txBody>
          <a:bodyPr>
            <a:noAutofit/>
          </a:bodyPr>
          <a:lstStyle/>
          <a:p>
            <a:pPr>
              <a:spcBef>
                <a:spcPts val="0"/>
              </a:spcBef>
            </a:pPr>
            <a:r>
              <a:rPr lang="en-GB" sz="1800" u="sng" dirty="0"/>
              <a:t>Maïlys Buquet</a:t>
            </a:r>
            <a:r>
              <a:rPr lang="en-GB" sz="1800" dirty="0"/>
              <a:t>, Alex Glenn, Peter Collen, Benjamin Williams, Matthew </a:t>
            </a:r>
            <a:r>
              <a:rPr lang="en-GB" sz="1800" dirty="0" err="1"/>
              <a:t>McGilvray</a:t>
            </a:r>
            <a:r>
              <a:rPr lang="en-GB" sz="1800" dirty="0"/>
              <a:t> and Tobias Hermann </a:t>
            </a:r>
          </a:p>
          <a:p>
            <a:pPr>
              <a:spcBef>
                <a:spcPts val="0"/>
              </a:spcBef>
            </a:pPr>
            <a:endParaRPr lang="en-GB" sz="1800" dirty="0"/>
          </a:p>
          <a:p>
            <a:pPr>
              <a:spcBef>
                <a:spcPts val="0"/>
              </a:spcBef>
            </a:pPr>
            <a:r>
              <a:rPr lang="en-GB" sz="1800" i="1" dirty="0"/>
              <a:t>University of Oxford</a:t>
            </a:r>
          </a:p>
          <a:p>
            <a:endParaRPr lang="en-GB" sz="1800" dirty="0"/>
          </a:p>
          <a:p>
            <a:pPr>
              <a:lnSpc>
                <a:spcPct val="100000"/>
              </a:lnSpc>
              <a:spcBef>
                <a:spcPts val="0"/>
              </a:spcBef>
            </a:pPr>
            <a:r>
              <a:rPr lang="en-GB" sz="1800" i="1" dirty="0"/>
              <a:t>Tuesday 13 – Sept – 2022</a:t>
            </a:r>
          </a:p>
          <a:p>
            <a:pPr>
              <a:lnSpc>
                <a:spcPct val="100000"/>
              </a:lnSpc>
              <a:spcBef>
                <a:spcPts val="0"/>
              </a:spcBef>
            </a:pPr>
            <a:r>
              <a:rPr lang="en-GB" sz="1800" i="1" dirty="0"/>
              <a:t>RHTG Conference</a:t>
            </a:r>
            <a:endParaRPr lang="en-GB" sz="1800" i="1" dirty="0">
              <a:solidFill>
                <a:srgbClr val="FF0000"/>
              </a:solidFill>
            </a:endParaRPr>
          </a:p>
          <a:p>
            <a:endParaRPr lang="en-GB" sz="1800" dirty="0"/>
          </a:p>
        </p:txBody>
      </p:sp>
      <p:sp>
        <p:nvSpPr>
          <p:cNvPr id="6" name="Rectangle 5">
            <a:extLst>
              <a:ext uri="{FF2B5EF4-FFF2-40B4-BE49-F238E27FC236}">
                <a16:creationId xmlns:a16="http://schemas.microsoft.com/office/drawing/2014/main" id="{4B3D08BC-FD17-4339-8B1D-C9D90B163AA0}"/>
              </a:ext>
            </a:extLst>
          </p:cNvPr>
          <p:cNvSpPr/>
          <p:nvPr/>
        </p:nvSpPr>
        <p:spPr>
          <a:xfrm>
            <a:off x="11149780" y="-1"/>
            <a:ext cx="1002891" cy="10530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2"/>
          <p:cNvSpPr txBox="1">
            <a:spLocks/>
          </p:cNvSpPr>
          <p:nvPr/>
        </p:nvSpPr>
        <p:spPr>
          <a:xfrm>
            <a:off x="954250" y="4665382"/>
            <a:ext cx="10515600" cy="1500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endParaRPr lang="en-GB" sz="1800" i="1" dirty="0"/>
          </a:p>
        </p:txBody>
      </p:sp>
      <p:pic>
        <p:nvPicPr>
          <p:cNvPr id="5" name="Picture 4" descr="Background pattern&#10;&#10;Description automatically generated">
            <a:extLst>
              <a:ext uri="{FF2B5EF4-FFF2-40B4-BE49-F238E27FC236}">
                <a16:creationId xmlns:a16="http://schemas.microsoft.com/office/drawing/2014/main" id="{DCF5EE15-E529-C749-8908-FA397F860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949" y="1905561"/>
            <a:ext cx="4474455" cy="2396520"/>
          </a:xfrm>
          <a:prstGeom prst="rect">
            <a:avLst/>
          </a:prstGeom>
        </p:spPr>
      </p:pic>
      <p:sp>
        <p:nvSpPr>
          <p:cNvPr id="4" name="TextBox 3">
            <a:extLst>
              <a:ext uri="{FF2B5EF4-FFF2-40B4-BE49-F238E27FC236}">
                <a16:creationId xmlns:a16="http://schemas.microsoft.com/office/drawing/2014/main" id="{B84CD2CE-C94A-4E48-B7B1-A24EB5825708}"/>
              </a:ext>
            </a:extLst>
          </p:cNvPr>
          <p:cNvSpPr txBox="1"/>
          <p:nvPr/>
        </p:nvSpPr>
        <p:spPr>
          <a:xfrm>
            <a:off x="-3831771" y="5116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28468358"/>
      </p:ext>
    </p:extLst>
  </p:cSld>
  <p:clrMapOvr>
    <a:masterClrMapping/>
  </p:clrMapOvr>
  <mc:AlternateContent xmlns:mc="http://schemas.openxmlformats.org/markup-compatibility/2006" xmlns:p14="http://schemas.microsoft.com/office/powerpoint/2010/main">
    <mc:Choice Requires="p14">
      <p:transition spd="slow" p14:dur="2000" advTm="27719"/>
    </mc:Choice>
    <mc:Fallback xmlns="">
      <p:transition spd="slow" advTm="277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Optical system design</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10</a:t>
            </a:fld>
            <a:endParaRPr lang="en-GB" dirty="0"/>
          </a:p>
        </p:txBody>
      </p:sp>
      <p:pic>
        <p:nvPicPr>
          <p:cNvPr id="34" name="Picture 33" descr="A picture containing indoor&#10;&#10;Description automatically generated">
            <a:extLst>
              <a:ext uri="{FF2B5EF4-FFF2-40B4-BE49-F238E27FC236}">
                <a16:creationId xmlns:a16="http://schemas.microsoft.com/office/drawing/2014/main" id="{F0DD73D6-4046-2E46-BC7C-6269A66256BE}"/>
              </a:ext>
            </a:extLst>
          </p:cNvPr>
          <p:cNvPicPr>
            <a:picLocks noChangeAspect="1"/>
          </p:cNvPicPr>
          <p:nvPr/>
        </p:nvPicPr>
        <p:blipFill rotWithShape="1">
          <a:blip r:embed="rId5">
            <a:extLst>
              <a:ext uri="{28A0092B-C50C-407E-A947-70E740481C1C}">
                <a14:useLocalDpi xmlns:a14="http://schemas.microsoft.com/office/drawing/2010/main" val="0"/>
              </a:ext>
            </a:extLst>
          </a:blip>
          <a:srcRect r="55407"/>
          <a:stretch/>
        </p:blipFill>
        <p:spPr>
          <a:xfrm>
            <a:off x="151870" y="1199185"/>
            <a:ext cx="2306416" cy="2649583"/>
          </a:xfrm>
          <a:prstGeom prst="rect">
            <a:avLst/>
          </a:prstGeom>
        </p:spPr>
      </p:pic>
      <p:pic>
        <p:nvPicPr>
          <p:cNvPr id="35" name="Picture 34" descr="A picture containing indoor&#10;&#10;Description automatically generated">
            <a:extLst>
              <a:ext uri="{FF2B5EF4-FFF2-40B4-BE49-F238E27FC236}">
                <a16:creationId xmlns:a16="http://schemas.microsoft.com/office/drawing/2014/main" id="{8375F31E-F1BB-6A4C-9FCC-A0EA5F212241}"/>
              </a:ext>
            </a:extLst>
          </p:cNvPr>
          <p:cNvPicPr>
            <a:picLocks noChangeAspect="1"/>
          </p:cNvPicPr>
          <p:nvPr/>
        </p:nvPicPr>
        <p:blipFill rotWithShape="1">
          <a:blip r:embed="rId5">
            <a:extLst>
              <a:ext uri="{28A0092B-C50C-407E-A947-70E740481C1C}">
                <a14:useLocalDpi xmlns:a14="http://schemas.microsoft.com/office/drawing/2010/main" val="0"/>
              </a:ext>
            </a:extLst>
          </a:blip>
          <a:srcRect l="45334"/>
          <a:stretch/>
        </p:blipFill>
        <p:spPr>
          <a:xfrm>
            <a:off x="151870" y="3848768"/>
            <a:ext cx="2306417" cy="2161357"/>
          </a:xfrm>
          <a:prstGeom prst="rect">
            <a:avLst/>
          </a:prstGeom>
        </p:spPr>
      </p:pic>
      <p:sp>
        <p:nvSpPr>
          <p:cNvPr id="37" name="TextBox 36">
            <a:extLst>
              <a:ext uri="{FF2B5EF4-FFF2-40B4-BE49-F238E27FC236}">
                <a16:creationId xmlns:a16="http://schemas.microsoft.com/office/drawing/2014/main" id="{4D53A366-F968-D24D-9DAD-5774D589B749}"/>
              </a:ext>
            </a:extLst>
          </p:cNvPr>
          <p:cNvSpPr txBox="1"/>
          <p:nvPr/>
        </p:nvSpPr>
        <p:spPr>
          <a:xfrm>
            <a:off x="3309594" y="1421716"/>
            <a:ext cx="2167410" cy="369332"/>
          </a:xfrm>
          <a:prstGeom prst="rect">
            <a:avLst/>
          </a:prstGeom>
          <a:noFill/>
        </p:spPr>
        <p:txBody>
          <a:bodyPr wrap="square" rtlCol="0">
            <a:spAutoFit/>
          </a:bodyPr>
          <a:lstStyle/>
          <a:p>
            <a:r>
              <a:rPr lang="en-US" b="1" dirty="0"/>
              <a:t>Bunch of constraints</a:t>
            </a:r>
          </a:p>
        </p:txBody>
      </p:sp>
      <p:sp>
        <p:nvSpPr>
          <p:cNvPr id="38" name="TextBox 37">
            <a:extLst>
              <a:ext uri="{FF2B5EF4-FFF2-40B4-BE49-F238E27FC236}">
                <a16:creationId xmlns:a16="http://schemas.microsoft.com/office/drawing/2014/main" id="{91F0C884-60CC-124F-A88A-F9BC000CEF87}"/>
              </a:ext>
            </a:extLst>
          </p:cNvPr>
          <p:cNvSpPr txBox="1"/>
          <p:nvPr/>
        </p:nvSpPr>
        <p:spPr>
          <a:xfrm>
            <a:off x="3831622" y="1986298"/>
            <a:ext cx="2167410" cy="369332"/>
          </a:xfrm>
          <a:prstGeom prst="rect">
            <a:avLst/>
          </a:prstGeom>
          <a:noFill/>
        </p:spPr>
        <p:txBody>
          <a:bodyPr wrap="square" rtlCol="0">
            <a:spAutoFit/>
          </a:bodyPr>
          <a:lstStyle/>
          <a:p>
            <a:r>
              <a:rPr lang="en-US" u="sng" dirty="0"/>
              <a:t>Optical</a:t>
            </a:r>
          </a:p>
        </p:txBody>
      </p:sp>
      <p:cxnSp>
        <p:nvCxnSpPr>
          <p:cNvPr id="39" name="Straight Arrow Connector 38">
            <a:extLst>
              <a:ext uri="{FF2B5EF4-FFF2-40B4-BE49-F238E27FC236}">
                <a16:creationId xmlns:a16="http://schemas.microsoft.com/office/drawing/2014/main" id="{FAEA146C-F046-9D42-A5A5-91531FDEDBFC}"/>
              </a:ext>
            </a:extLst>
          </p:cNvPr>
          <p:cNvCxnSpPr>
            <a:cxnSpLocks/>
          </p:cNvCxnSpPr>
          <p:nvPr/>
        </p:nvCxnSpPr>
        <p:spPr>
          <a:xfrm flipH="1">
            <a:off x="3148133" y="2379047"/>
            <a:ext cx="833414" cy="638587"/>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AFDF2190-72E8-5046-9C0A-7267494AD0C0}"/>
              </a:ext>
            </a:extLst>
          </p:cNvPr>
          <p:cNvCxnSpPr>
            <a:cxnSpLocks/>
          </p:cNvCxnSpPr>
          <p:nvPr/>
        </p:nvCxnSpPr>
        <p:spPr>
          <a:xfrm>
            <a:off x="4201235" y="2373471"/>
            <a:ext cx="0" cy="644163"/>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36104111-773F-7B45-8CBF-1D1F9D45FF6D}"/>
              </a:ext>
            </a:extLst>
          </p:cNvPr>
          <p:cNvCxnSpPr>
            <a:cxnSpLocks/>
          </p:cNvCxnSpPr>
          <p:nvPr/>
        </p:nvCxnSpPr>
        <p:spPr>
          <a:xfrm>
            <a:off x="4490269" y="2373470"/>
            <a:ext cx="766787" cy="644164"/>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4" name="TextBox 43">
            <a:extLst>
              <a:ext uri="{FF2B5EF4-FFF2-40B4-BE49-F238E27FC236}">
                <a16:creationId xmlns:a16="http://schemas.microsoft.com/office/drawing/2014/main" id="{AFC68FA4-B971-A749-9199-0D7707192497}"/>
              </a:ext>
            </a:extLst>
          </p:cNvPr>
          <p:cNvSpPr txBox="1"/>
          <p:nvPr/>
        </p:nvSpPr>
        <p:spPr>
          <a:xfrm>
            <a:off x="2703786" y="3022822"/>
            <a:ext cx="1127833" cy="276999"/>
          </a:xfrm>
          <a:prstGeom prst="rect">
            <a:avLst/>
          </a:prstGeom>
          <a:noFill/>
        </p:spPr>
        <p:txBody>
          <a:bodyPr wrap="square" rtlCol="0">
            <a:spAutoFit/>
          </a:bodyPr>
          <a:lstStyle/>
          <a:p>
            <a:r>
              <a:rPr lang="en-US" sz="1200" dirty="0"/>
              <a:t>Magnification</a:t>
            </a:r>
          </a:p>
        </p:txBody>
      </p:sp>
      <p:sp>
        <p:nvSpPr>
          <p:cNvPr id="48" name="TextBox 47">
            <a:extLst>
              <a:ext uri="{FF2B5EF4-FFF2-40B4-BE49-F238E27FC236}">
                <a16:creationId xmlns:a16="http://schemas.microsoft.com/office/drawing/2014/main" id="{CDAC34FB-B181-8A4C-94CD-AA1C559520ED}"/>
              </a:ext>
            </a:extLst>
          </p:cNvPr>
          <p:cNvSpPr txBox="1"/>
          <p:nvPr/>
        </p:nvSpPr>
        <p:spPr>
          <a:xfrm>
            <a:off x="3767369" y="3027393"/>
            <a:ext cx="1127833" cy="276999"/>
          </a:xfrm>
          <a:prstGeom prst="rect">
            <a:avLst/>
          </a:prstGeom>
          <a:noFill/>
        </p:spPr>
        <p:txBody>
          <a:bodyPr wrap="square" rtlCol="0">
            <a:spAutoFit/>
          </a:bodyPr>
          <a:lstStyle/>
          <a:p>
            <a:r>
              <a:rPr lang="en-US" sz="1200" dirty="0"/>
              <a:t>Matching F#</a:t>
            </a:r>
          </a:p>
        </p:txBody>
      </p:sp>
      <p:sp>
        <p:nvSpPr>
          <p:cNvPr id="49" name="TextBox 48">
            <a:extLst>
              <a:ext uri="{FF2B5EF4-FFF2-40B4-BE49-F238E27FC236}">
                <a16:creationId xmlns:a16="http://schemas.microsoft.com/office/drawing/2014/main" id="{57B47E66-F6D7-AD49-98A7-5538E0CB1FA7}"/>
              </a:ext>
            </a:extLst>
          </p:cNvPr>
          <p:cNvSpPr txBox="1"/>
          <p:nvPr/>
        </p:nvSpPr>
        <p:spPr>
          <a:xfrm>
            <a:off x="4923563" y="3025610"/>
            <a:ext cx="1127833" cy="276999"/>
          </a:xfrm>
          <a:prstGeom prst="rect">
            <a:avLst/>
          </a:prstGeom>
          <a:noFill/>
        </p:spPr>
        <p:txBody>
          <a:bodyPr wrap="square" rtlCol="0">
            <a:spAutoFit/>
          </a:bodyPr>
          <a:lstStyle/>
          <a:p>
            <a:r>
              <a:rPr lang="en-US" sz="1200" dirty="0"/>
              <a:t>Focal lengths</a:t>
            </a:r>
          </a:p>
        </p:txBody>
      </p:sp>
      <p:cxnSp>
        <p:nvCxnSpPr>
          <p:cNvPr id="50" name="Straight Arrow Connector 49">
            <a:extLst>
              <a:ext uri="{FF2B5EF4-FFF2-40B4-BE49-F238E27FC236}">
                <a16:creationId xmlns:a16="http://schemas.microsoft.com/office/drawing/2014/main" id="{E0B9E76F-305A-C248-B217-9502110896F8}"/>
              </a:ext>
            </a:extLst>
          </p:cNvPr>
          <p:cNvCxnSpPr>
            <a:cxnSpLocks/>
          </p:cNvCxnSpPr>
          <p:nvPr/>
        </p:nvCxnSpPr>
        <p:spPr>
          <a:xfrm flipH="1">
            <a:off x="3551512" y="2392385"/>
            <a:ext cx="560807" cy="1090326"/>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A144996D-0DAB-DC4C-A3A0-72853613BDA1}"/>
              </a:ext>
            </a:extLst>
          </p:cNvPr>
          <p:cNvCxnSpPr>
            <a:cxnSpLocks/>
          </p:cNvCxnSpPr>
          <p:nvPr/>
        </p:nvCxnSpPr>
        <p:spPr>
          <a:xfrm>
            <a:off x="4328816" y="2385467"/>
            <a:ext cx="586511" cy="1133999"/>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04CE2494-E492-CC4C-B6D3-6E08532C6839}"/>
              </a:ext>
            </a:extLst>
          </p:cNvPr>
          <p:cNvSpPr txBox="1"/>
          <p:nvPr/>
        </p:nvSpPr>
        <p:spPr>
          <a:xfrm>
            <a:off x="2809370" y="3446400"/>
            <a:ext cx="1680524" cy="276999"/>
          </a:xfrm>
          <a:prstGeom prst="rect">
            <a:avLst/>
          </a:prstGeom>
          <a:noFill/>
        </p:spPr>
        <p:txBody>
          <a:bodyPr wrap="square" rtlCol="0">
            <a:spAutoFit/>
          </a:bodyPr>
          <a:lstStyle/>
          <a:p>
            <a:r>
              <a:rPr lang="en-US" sz="1200" dirty="0"/>
              <a:t>90deg turn for camera</a:t>
            </a:r>
          </a:p>
        </p:txBody>
      </p:sp>
      <p:sp>
        <p:nvSpPr>
          <p:cNvPr id="53" name="TextBox 52">
            <a:extLst>
              <a:ext uri="{FF2B5EF4-FFF2-40B4-BE49-F238E27FC236}">
                <a16:creationId xmlns:a16="http://schemas.microsoft.com/office/drawing/2014/main" id="{50AF6240-8700-1F46-8CBC-ED3563472EA5}"/>
              </a:ext>
            </a:extLst>
          </p:cNvPr>
          <p:cNvSpPr txBox="1"/>
          <p:nvPr/>
        </p:nvSpPr>
        <p:spPr>
          <a:xfrm>
            <a:off x="4370872" y="3527442"/>
            <a:ext cx="1680524" cy="646331"/>
          </a:xfrm>
          <a:prstGeom prst="rect">
            <a:avLst/>
          </a:prstGeom>
          <a:noFill/>
        </p:spPr>
        <p:txBody>
          <a:bodyPr wrap="square" rtlCol="0">
            <a:spAutoFit/>
          </a:bodyPr>
          <a:lstStyle/>
          <a:p>
            <a:pPr algn="ctr"/>
            <a:r>
              <a:rPr lang="en-US" sz="1200" dirty="0"/>
              <a:t>Minimum number of mirrors, smallest angles possible…</a:t>
            </a:r>
          </a:p>
        </p:txBody>
      </p:sp>
      <p:sp>
        <p:nvSpPr>
          <p:cNvPr id="54" name="TextBox 53">
            <a:extLst>
              <a:ext uri="{FF2B5EF4-FFF2-40B4-BE49-F238E27FC236}">
                <a16:creationId xmlns:a16="http://schemas.microsoft.com/office/drawing/2014/main" id="{13811645-3450-E541-8060-50F31085596F}"/>
              </a:ext>
            </a:extLst>
          </p:cNvPr>
          <p:cNvSpPr txBox="1"/>
          <p:nvPr/>
        </p:nvSpPr>
        <p:spPr>
          <a:xfrm>
            <a:off x="3554321" y="4064408"/>
            <a:ext cx="2167410" cy="369332"/>
          </a:xfrm>
          <a:prstGeom prst="rect">
            <a:avLst/>
          </a:prstGeom>
          <a:noFill/>
        </p:spPr>
        <p:txBody>
          <a:bodyPr wrap="square" rtlCol="0">
            <a:spAutoFit/>
          </a:bodyPr>
          <a:lstStyle/>
          <a:p>
            <a:r>
              <a:rPr lang="en-US" u="sng" dirty="0"/>
              <a:t>Geometrical</a:t>
            </a:r>
          </a:p>
        </p:txBody>
      </p:sp>
      <p:cxnSp>
        <p:nvCxnSpPr>
          <p:cNvPr id="55" name="Straight Arrow Connector 54">
            <a:extLst>
              <a:ext uri="{FF2B5EF4-FFF2-40B4-BE49-F238E27FC236}">
                <a16:creationId xmlns:a16="http://schemas.microsoft.com/office/drawing/2014/main" id="{2515CD7D-31E4-4B48-A5B9-7AA5550DC579}"/>
              </a:ext>
            </a:extLst>
          </p:cNvPr>
          <p:cNvCxnSpPr>
            <a:cxnSpLocks/>
          </p:cNvCxnSpPr>
          <p:nvPr/>
        </p:nvCxnSpPr>
        <p:spPr>
          <a:xfrm flipH="1">
            <a:off x="3128008" y="4457157"/>
            <a:ext cx="833414" cy="638587"/>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0D2C81F9-23CD-7E42-A588-14E8604DE160}"/>
              </a:ext>
            </a:extLst>
          </p:cNvPr>
          <p:cNvCxnSpPr>
            <a:cxnSpLocks/>
          </p:cNvCxnSpPr>
          <p:nvPr/>
        </p:nvCxnSpPr>
        <p:spPr>
          <a:xfrm>
            <a:off x="4181110" y="4451581"/>
            <a:ext cx="0" cy="644163"/>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18DCB15D-C126-FE47-8DAE-D8FEDC9DEC7D}"/>
              </a:ext>
            </a:extLst>
          </p:cNvPr>
          <p:cNvCxnSpPr>
            <a:cxnSpLocks/>
          </p:cNvCxnSpPr>
          <p:nvPr/>
        </p:nvCxnSpPr>
        <p:spPr>
          <a:xfrm>
            <a:off x="4470144" y="4451580"/>
            <a:ext cx="766787" cy="644164"/>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05602ADE-80B6-DC44-AD04-B9F032415081}"/>
              </a:ext>
            </a:extLst>
          </p:cNvPr>
          <p:cNvSpPr txBox="1"/>
          <p:nvPr/>
        </p:nvSpPr>
        <p:spPr>
          <a:xfrm>
            <a:off x="3649632" y="5107741"/>
            <a:ext cx="1127833" cy="461665"/>
          </a:xfrm>
          <a:prstGeom prst="rect">
            <a:avLst/>
          </a:prstGeom>
          <a:noFill/>
        </p:spPr>
        <p:txBody>
          <a:bodyPr wrap="square" rtlCol="0">
            <a:spAutoFit/>
          </a:bodyPr>
          <a:lstStyle/>
          <a:p>
            <a:pPr algn="ctr"/>
            <a:r>
              <a:rPr lang="en-US" sz="1200" dirty="0"/>
              <a:t>Must fit in boxes</a:t>
            </a:r>
          </a:p>
        </p:txBody>
      </p:sp>
      <p:sp>
        <p:nvSpPr>
          <p:cNvPr id="59" name="TextBox 58">
            <a:extLst>
              <a:ext uri="{FF2B5EF4-FFF2-40B4-BE49-F238E27FC236}">
                <a16:creationId xmlns:a16="http://schemas.microsoft.com/office/drawing/2014/main" id="{2AA63A9F-7ADC-9242-96B9-72CD86FF3E98}"/>
              </a:ext>
            </a:extLst>
          </p:cNvPr>
          <p:cNvSpPr txBox="1"/>
          <p:nvPr/>
        </p:nvSpPr>
        <p:spPr>
          <a:xfrm>
            <a:off x="4853537" y="5073531"/>
            <a:ext cx="1127833" cy="461665"/>
          </a:xfrm>
          <a:prstGeom prst="rect">
            <a:avLst/>
          </a:prstGeom>
          <a:noFill/>
        </p:spPr>
        <p:txBody>
          <a:bodyPr wrap="square" rtlCol="0">
            <a:spAutoFit/>
          </a:bodyPr>
          <a:lstStyle/>
          <a:p>
            <a:pPr algn="ctr"/>
            <a:r>
              <a:rPr lang="en-US" sz="1200" dirty="0"/>
              <a:t>Must not be on optical path</a:t>
            </a:r>
          </a:p>
        </p:txBody>
      </p:sp>
      <p:sp>
        <p:nvSpPr>
          <p:cNvPr id="60" name="TextBox 59">
            <a:extLst>
              <a:ext uri="{FF2B5EF4-FFF2-40B4-BE49-F238E27FC236}">
                <a16:creationId xmlns:a16="http://schemas.microsoft.com/office/drawing/2014/main" id="{94D503C8-E867-0849-9CC4-95CEB0630A41}"/>
              </a:ext>
            </a:extLst>
          </p:cNvPr>
          <p:cNvSpPr txBox="1"/>
          <p:nvPr/>
        </p:nvSpPr>
        <p:spPr>
          <a:xfrm>
            <a:off x="2605379" y="5110638"/>
            <a:ext cx="1127833" cy="830997"/>
          </a:xfrm>
          <a:prstGeom prst="rect">
            <a:avLst/>
          </a:prstGeom>
          <a:noFill/>
        </p:spPr>
        <p:txBody>
          <a:bodyPr wrap="square" rtlCol="0">
            <a:spAutoFit/>
          </a:bodyPr>
          <a:lstStyle/>
          <a:p>
            <a:pPr algn="ctr"/>
            <a:r>
              <a:rPr lang="en-US" sz="1200" dirty="0"/>
              <a:t>Tilting mirror makes it harder to make them fit</a:t>
            </a:r>
          </a:p>
        </p:txBody>
      </p:sp>
      <p:cxnSp>
        <p:nvCxnSpPr>
          <p:cNvPr id="61" name="Straight Arrow Connector 60">
            <a:extLst>
              <a:ext uri="{FF2B5EF4-FFF2-40B4-BE49-F238E27FC236}">
                <a16:creationId xmlns:a16="http://schemas.microsoft.com/office/drawing/2014/main" id="{9E9C5EE8-FFDC-B34A-8C33-7A68B0D4A4EA}"/>
              </a:ext>
            </a:extLst>
          </p:cNvPr>
          <p:cNvCxnSpPr>
            <a:cxnSpLocks/>
          </p:cNvCxnSpPr>
          <p:nvPr/>
        </p:nvCxnSpPr>
        <p:spPr>
          <a:xfrm>
            <a:off x="6334650" y="1619749"/>
            <a:ext cx="1086834" cy="0"/>
          </a:xfrm>
          <a:prstGeom prst="straightConnector1">
            <a:avLst/>
          </a:prstGeom>
          <a:ln w="381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62" name="TextBox 61">
            <a:extLst>
              <a:ext uri="{FF2B5EF4-FFF2-40B4-BE49-F238E27FC236}">
                <a16:creationId xmlns:a16="http://schemas.microsoft.com/office/drawing/2014/main" id="{D19CBC4A-ABDD-DE46-8173-C57DB207FD84}"/>
              </a:ext>
            </a:extLst>
          </p:cNvPr>
          <p:cNvSpPr txBox="1"/>
          <p:nvPr/>
        </p:nvSpPr>
        <p:spPr>
          <a:xfrm>
            <a:off x="7560524" y="1421716"/>
            <a:ext cx="3993933" cy="369332"/>
          </a:xfrm>
          <a:prstGeom prst="rect">
            <a:avLst/>
          </a:prstGeom>
          <a:noFill/>
        </p:spPr>
        <p:txBody>
          <a:bodyPr wrap="square" rtlCol="0">
            <a:spAutoFit/>
          </a:bodyPr>
          <a:lstStyle/>
          <a:p>
            <a:r>
              <a:rPr lang="en-US" b="1" dirty="0" err="1">
                <a:solidFill>
                  <a:srgbClr val="C00000"/>
                </a:solidFill>
              </a:rPr>
              <a:t>Optimisation</a:t>
            </a:r>
            <a:r>
              <a:rPr lang="en-US" b="1" dirty="0">
                <a:solidFill>
                  <a:srgbClr val="C00000"/>
                </a:solidFill>
              </a:rPr>
              <a:t> approach with a code</a:t>
            </a:r>
          </a:p>
        </p:txBody>
      </p:sp>
      <p:sp>
        <p:nvSpPr>
          <p:cNvPr id="63" name="TextBox 62">
            <a:extLst>
              <a:ext uri="{FF2B5EF4-FFF2-40B4-BE49-F238E27FC236}">
                <a16:creationId xmlns:a16="http://schemas.microsoft.com/office/drawing/2014/main" id="{530EE32D-053B-8B4C-BC95-584FEE446148}"/>
              </a:ext>
            </a:extLst>
          </p:cNvPr>
          <p:cNvSpPr txBox="1"/>
          <p:nvPr/>
        </p:nvSpPr>
        <p:spPr>
          <a:xfrm>
            <a:off x="7978379" y="1729493"/>
            <a:ext cx="2622691" cy="307777"/>
          </a:xfrm>
          <a:prstGeom prst="rect">
            <a:avLst/>
          </a:prstGeom>
          <a:noFill/>
        </p:spPr>
        <p:txBody>
          <a:bodyPr wrap="square" rtlCol="0">
            <a:spAutoFit/>
          </a:bodyPr>
          <a:lstStyle/>
          <a:p>
            <a:r>
              <a:rPr lang="en-US" sz="1400" dirty="0"/>
              <a:t>Position and geometry of mirrors</a:t>
            </a:r>
          </a:p>
        </p:txBody>
      </p:sp>
      <p:cxnSp>
        <p:nvCxnSpPr>
          <p:cNvPr id="64" name="Straight Arrow Connector 63">
            <a:extLst>
              <a:ext uri="{FF2B5EF4-FFF2-40B4-BE49-F238E27FC236}">
                <a16:creationId xmlns:a16="http://schemas.microsoft.com/office/drawing/2014/main" id="{DC72884E-5C09-6748-8B5D-EF8CB5E37883}"/>
              </a:ext>
            </a:extLst>
          </p:cNvPr>
          <p:cNvCxnSpPr>
            <a:cxnSpLocks/>
          </p:cNvCxnSpPr>
          <p:nvPr/>
        </p:nvCxnSpPr>
        <p:spPr>
          <a:xfrm>
            <a:off x="9289723" y="2059645"/>
            <a:ext cx="0" cy="572048"/>
          </a:xfrm>
          <a:prstGeom prst="straightConnector1">
            <a:avLst/>
          </a:prstGeom>
          <a:ln w="381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65" name="TextBox 64">
            <a:extLst>
              <a:ext uri="{FF2B5EF4-FFF2-40B4-BE49-F238E27FC236}">
                <a16:creationId xmlns:a16="http://schemas.microsoft.com/office/drawing/2014/main" id="{DCAE5895-3C8E-E746-ABCD-D5A881BF1A41}"/>
              </a:ext>
            </a:extLst>
          </p:cNvPr>
          <p:cNvSpPr txBox="1"/>
          <p:nvPr/>
        </p:nvSpPr>
        <p:spPr>
          <a:xfrm>
            <a:off x="7043598" y="2600114"/>
            <a:ext cx="4660715" cy="369332"/>
          </a:xfrm>
          <a:prstGeom prst="rect">
            <a:avLst/>
          </a:prstGeom>
          <a:noFill/>
        </p:spPr>
        <p:txBody>
          <a:bodyPr wrap="square" rtlCol="0">
            <a:spAutoFit/>
          </a:bodyPr>
          <a:lstStyle/>
          <a:p>
            <a:r>
              <a:rPr lang="en-US" b="1" dirty="0">
                <a:solidFill>
                  <a:srgbClr val="C00000"/>
                </a:solidFill>
              </a:rPr>
              <a:t>Ray-tracing simulation using OPTOMETRIKA [7]</a:t>
            </a:r>
          </a:p>
        </p:txBody>
      </p:sp>
      <p:pic>
        <p:nvPicPr>
          <p:cNvPr id="66" name="raytracing" descr="raytracing">
            <a:hlinkClick r:id="" action="ppaction://media"/>
            <a:extLst>
              <a:ext uri="{FF2B5EF4-FFF2-40B4-BE49-F238E27FC236}">
                <a16:creationId xmlns:a16="http://schemas.microsoft.com/office/drawing/2014/main" id="{29C6AADC-A33D-224A-9A56-970110C1FE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41497" y="3017634"/>
            <a:ext cx="5096453" cy="3110140"/>
          </a:xfrm>
          <a:prstGeom prst="rect">
            <a:avLst/>
          </a:prstGeom>
        </p:spPr>
      </p:pic>
      <p:pic>
        <p:nvPicPr>
          <p:cNvPr id="67" name="Picture 66">
            <a:extLst>
              <a:ext uri="{FF2B5EF4-FFF2-40B4-BE49-F238E27FC236}">
                <a16:creationId xmlns:a16="http://schemas.microsoft.com/office/drawing/2014/main" id="{6D7FD4AA-21F3-344B-97F2-FFFE330C7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2034" y="3017634"/>
            <a:ext cx="4247006" cy="3110140"/>
          </a:xfrm>
          <a:prstGeom prst="rect">
            <a:avLst/>
          </a:prstGeom>
        </p:spPr>
      </p:pic>
      <p:sp>
        <p:nvSpPr>
          <p:cNvPr id="68" name="Rectangle 67">
            <a:extLst>
              <a:ext uri="{FF2B5EF4-FFF2-40B4-BE49-F238E27FC236}">
                <a16:creationId xmlns:a16="http://schemas.microsoft.com/office/drawing/2014/main" id="{C4C46906-F572-D742-93E8-F204DC55A446}"/>
              </a:ext>
            </a:extLst>
          </p:cNvPr>
          <p:cNvSpPr/>
          <p:nvPr/>
        </p:nvSpPr>
        <p:spPr>
          <a:xfrm>
            <a:off x="280909" y="6336010"/>
            <a:ext cx="9008814" cy="276999"/>
          </a:xfrm>
          <a:prstGeom prst="rect">
            <a:avLst/>
          </a:prstGeom>
        </p:spPr>
        <p:txBody>
          <a:bodyPr wrap="square">
            <a:spAutoFit/>
          </a:bodyPr>
          <a:lstStyle/>
          <a:p>
            <a:r>
              <a:rPr lang="en-GB" sz="1200" i="1" dirty="0">
                <a:solidFill>
                  <a:schemeClr val="bg1"/>
                </a:solidFill>
              </a:rPr>
              <a:t>[7]</a:t>
            </a:r>
            <a:r>
              <a:rPr lang="en-US" sz="1200" i="1" dirty="0">
                <a:solidFill>
                  <a:schemeClr val="bg1"/>
                </a:solidFill>
              </a:rPr>
              <a:t> </a:t>
            </a:r>
            <a:r>
              <a:rPr lang="en-GB" sz="1200" dirty="0" err="1">
                <a:solidFill>
                  <a:schemeClr val="bg1"/>
                </a:solidFill>
              </a:rPr>
              <a:t>Optometrika</a:t>
            </a:r>
            <a:r>
              <a:rPr lang="en-GB" sz="1200" dirty="0">
                <a:solidFill>
                  <a:schemeClr val="bg1"/>
                </a:solidFill>
              </a:rPr>
              <a:t> </a:t>
            </a:r>
            <a:r>
              <a:rPr lang="en-GB" sz="1200" i="1" dirty="0">
                <a:solidFill>
                  <a:schemeClr val="bg1"/>
                </a:solidFill>
              </a:rPr>
              <a:t>(https://</a:t>
            </a:r>
            <a:r>
              <a:rPr lang="en-GB" sz="1200" i="1" dirty="0" err="1">
                <a:solidFill>
                  <a:schemeClr val="bg1"/>
                </a:solidFill>
              </a:rPr>
              <a:t>github.com</a:t>
            </a:r>
            <a:r>
              <a:rPr lang="en-GB" sz="1200" i="1" dirty="0">
                <a:solidFill>
                  <a:schemeClr val="bg1"/>
                </a:solidFill>
              </a:rPr>
              <a:t>/</a:t>
            </a:r>
            <a:r>
              <a:rPr lang="en-GB" sz="1200" i="1" dirty="0" err="1">
                <a:solidFill>
                  <a:schemeClr val="bg1"/>
                </a:solidFill>
              </a:rPr>
              <a:t>caiuspetronius</a:t>
            </a:r>
            <a:r>
              <a:rPr lang="en-GB" sz="1200" i="1" dirty="0">
                <a:solidFill>
                  <a:schemeClr val="bg1"/>
                </a:solidFill>
              </a:rPr>
              <a:t>/</a:t>
            </a:r>
            <a:r>
              <a:rPr lang="en-GB" sz="1200" i="1" dirty="0" err="1">
                <a:solidFill>
                  <a:schemeClr val="bg1"/>
                </a:solidFill>
              </a:rPr>
              <a:t>Optometrika</a:t>
            </a:r>
            <a:r>
              <a:rPr lang="en-GB" sz="1200" i="1" dirty="0">
                <a:solidFill>
                  <a:schemeClr val="bg1"/>
                </a:solidFill>
              </a:rPr>
              <a:t>), </a:t>
            </a:r>
            <a:r>
              <a:rPr lang="en-GB" sz="1200" i="1" dirty="0" err="1">
                <a:solidFill>
                  <a:schemeClr val="bg1"/>
                </a:solidFill>
              </a:rPr>
              <a:t>Yury</a:t>
            </a:r>
            <a:r>
              <a:rPr lang="en-GB" sz="1200" i="1" dirty="0">
                <a:solidFill>
                  <a:schemeClr val="bg1"/>
                </a:solidFill>
              </a:rPr>
              <a:t>, 2002  </a:t>
            </a:r>
            <a:endParaRPr lang="en-US" sz="1200" i="1" dirty="0">
              <a:solidFill>
                <a:schemeClr val="bg1"/>
              </a:solidFill>
            </a:endParaRPr>
          </a:p>
        </p:txBody>
      </p:sp>
      <p:sp>
        <p:nvSpPr>
          <p:cNvPr id="33" name="TextBox 32">
            <a:extLst>
              <a:ext uri="{FF2B5EF4-FFF2-40B4-BE49-F238E27FC236}">
                <a16:creationId xmlns:a16="http://schemas.microsoft.com/office/drawing/2014/main" id="{795AF237-DB44-8A41-9FF3-C00D74F92749}"/>
              </a:ext>
            </a:extLst>
          </p:cNvPr>
          <p:cNvSpPr txBox="1"/>
          <p:nvPr/>
        </p:nvSpPr>
        <p:spPr>
          <a:xfrm>
            <a:off x="9598164" y="5828066"/>
            <a:ext cx="1023627" cy="276999"/>
          </a:xfrm>
          <a:prstGeom prst="rect">
            <a:avLst/>
          </a:prstGeom>
          <a:noFill/>
        </p:spPr>
        <p:txBody>
          <a:bodyPr wrap="square" rtlCol="0">
            <a:spAutoFit/>
          </a:bodyPr>
          <a:lstStyle/>
          <a:p>
            <a:r>
              <a:rPr lang="en-US" sz="1200" dirty="0">
                <a:solidFill>
                  <a:schemeClr val="bg1"/>
                </a:solidFill>
              </a:rPr>
              <a:t>Tunnel axis</a:t>
            </a:r>
          </a:p>
        </p:txBody>
      </p:sp>
      <p:cxnSp>
        <p:nvCxnSpPr>
          <p:cNvPr id="42" name="Straight Arrow Connector 41">
            <a:extLst>
              <a:ext uri="{FF2B5EF4-FFF2-40B4-BE49-F238E27FC236}">
                <a16:creationId xmlns:a16="http://schemas.microsoft.com/office/drawing/2014/main" id="{8A2D385C-DF55-7147-BDA4-EA8ED992C0AB}"/>
              </a:ext>
            </a:extLst>
          </p:cNvPr>
          <p:cNvCxnSpPr>
            <a:cxnSpLocks/>
          </p:cNvCxnSpPr>
          <p:nvPr/>
        </p:nvCxnSpPr>
        <p:spPr>
          <a:xfrm flipH="1">
            <a:off x="8900768" y="5686747"/>
            <a:ext cx="1330486" cy="395610"/>
          </a:xfrm>
          <a:prstGeom prst="straightConnector1">
            <a:avLst/>
          </a:prstGeom>
          <a:ln w="38100">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AD412A39-EB4D-8F45-99C4-67F9A5CE1F30}"/>
              </a:ext>
            </a:extLst>
          </p:cNvPr>
          <p:cNvSpPr txBox="1"/>
          <p:nvPr/>
        </p:nvSpPr>
        <p:spPr>
          <a:xfrm>
            <a:off x="11316601" y="2976852"/>
            <a:ext cx="583788" cy="461665"/>
          </a:xfrm>
          <a:prstGeom prst="rect">
            <a:avLst/>
          </a:prstGeom>
          <a:noFill/>
        </p:spPr>
        <p:txBody>
          <a:bodyPr wrap="square" rtlCol="0">
            <a:spAutoFit/>
          </a:bodyPr>
          <a:lstStyle/>
          <a:p>
            <a:pPr algn="ctr"/>
            <a:r>
              <a:rPr lang="en-US" sz="1200" dirty="0"/>
              <a:t>Spec.</a:t>
            </a:r>
          </a:p>
          <a:p>
            <a:pPr algn="ctr"/>
            <a:r>
              <a:rPr lang="en-US" sz="1200" dirty="0"/>
              <a:t>slit</a:t>
            </a:r>
          </a:p>
        </p:txBody>
      </p:sp>
    </p:spTree>
    <p:extLst>
      <p:ext uri="{BB962C8B-B14F-4D97-AF65-F5344CB8AC3E}">
        <p14:creationId xmlns:p14="http://schemas.microsoft.com/office/powerpoint/2010/main" val="32255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6"/>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par>
                          <p:cTn id="81" fill="hold">
                            <p:stCondLst>
                              <p:cond delay="0"/>
                            </p:stCondLst>
                            <p:childTnLst>
                              <p:par>
                                <p:cTn id="82" presetID="1" presetClass="mediacall" presetSubtype="0" fill="hold" nodeType="afterEffect">
                                  <p:stCondLst>
                                    <p:cond delay="0"/>
                                  </p:stCondLst>
                                  <p:childTnLst>
                                    <p:cmd type="call" cmd="playFrom(0.0)">
                                      <p:cBhvr>
                                        <p:cTn id="83" dur="40900"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4" fill="hold" display="0">
                  <p:stCondLst>
                    <p:cond delay="indefinite"/>
                  </p:stCondLst>
                </p:cTn>
                <p:tgtEl>
                  <p:spTgt spid="66"/>
                </p:tgtEl>
              </p:cMediaNode>
            </p:video>
          </p:childTnLst>
        </p:cTn>
      </p:par>
    </p:tnLst>
    <p:bldLst>
      <p:bldP spid="37" grpId="0"/>
      <p:bldP spid="38" grpId="0"/>
      <p:bldP spid="44" grpId="0"/>
      <p:bldP spid="48" grpId="0"/>
      <p:bldP spid="49" grpId="0"/>
      <p:bldP spid="52" grpId="0"/>
      <p:bldP spid="53" grpId="0"/>
      <p:bldP spid="54" grpId="0"/>
      <p:bldP spid="58" grpId="0"/>
      <p:bldP spid="59" grpId="0"/>
      <p:bldP spid="60" grpId="0"/>
      <p:bldP spid="62" grpId="0"/>
      <p:bldP spid="63" grpId="0"/>
      <p:bldP spid="65" grpId="0"/>
      <p:bldP spid="33" grpId="0"/>
      <p:bldP spid="33" grpId="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Optical system </a:t>
            </a:r>
            <a:r>
              <a:rPr lang="en-US" b="0" dirty="0" err="1"/>
              <a:t>characterisation</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11</a:t>
            </a:fld>
            <a:endParaRPr lang="en-GB" dirty="0"/>
          </a:p>
        </p:txBody>
      </p:sp>
      <p:pic>
        <p:nvPicPr>
          <p:cNvPr id="5" name="Picture 4">
            <a:extLst>
              <a:ext uri="{FF2B5EF4-FFF2-40B4-BE49-F238E27FC236}">
                <a16:creationId xmlns:a16="http://schemas.microsoft.com/office/drawing/2014/main" id="{6A2BCC31-B81E-934E-BCD3-2A786877A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98" y="1296733"/>
            <a:ext cx="5533902" cy="4829432"/>
          </a:xfrm>
          <a:prstGeom prst="rect">
            <a:avLst/>
          </a:prstGeom>
        </p:spPr>
      </p:pic>
      <p:pic>
        <p:nvPicPr>
          <p:cNvPr id="39" name="Picture 38">
            <a:extLst>
              <a:ext uri="{FF2B5EF4-FFF2-40B4-BE49-F238E27FC236}">
                <a16:creationId xmlns:a16="http://schemas.microsoft.com/office/drawing/2014/main" id="{F0556EEE-E590-F940-81D0-EDF0D7C58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034" y="3017634"/>
            <a:ext cx="4247006" cy="3110140"/>
          </a:xfrm>
          <a:prstGeom prst="rect">
            <a:avLst/>
          </a:prstGeom>
        </p:spPr>
      </p:pic>
      <p:cxnSp>
        <p:nvCxnSpPr>
          <p:cNvPr id="41" name="Straight Arrow Connector 40">
            <a:extLst>
              <a:ext uri="{FF2B5EF4-FFF2-40B4-BE49-F238E27FC236}">
                <a16:creationId xmlns:a16="http://schemas.microsoft.com/office/drawing/2014/main" id="{66223581-25DC-4F41-8BC3-2D6477EB7FAC}"/>
              </a:ext>
            </a:extLst>
          </p:cNvPr>
          <p:cNvCxnSpPr>
            <a:cxnSpLocks/>
            <a:endCxn id="59" idx="1"/>
          </p:cNvCxnSpPr>
          <p:nvPr/>
        </p:nvCxnSpPr>
        <p:spPr>
          <a:xfrm>
            <a:off x="9255537" y="2011680"/>
            <a:ext cx="1787490" cy="130493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95939-4D8B-2845-B797-558F334B5C4C}"/>
              </a:ext>
            </a:extLst>
          </p:cNvPr>
          <p:cNvSpPr txBox="1"/>
          <p:nvPr/>
        </p:nvSpPr>
        <p:spPr>
          <a:xfrm>
            <a:off x="6488586" y="1139976"/>
            <a:ext cx="5533902" cy="1415772"/>
          </a:xfrm>
          <a:prstGeom prst="rect">
            <a:avLst/>
          </a:prstGeom>
          <a:noFill/>
        </p:spPr>
        <p:txBody>
          <a:bodyPr wrap="square" rtlCol="0">
            <a:spAutoFit/>
          </a:bodyPr>
          <a:lstStyle/>
          <a:p>
            <a:pPr algn="ctr"/>
            <a:r>
              <a:rPr lang="en-GB" dirty="0">
                <a:solidFill>
                  <a:schemeClr val="accent6"/>
                </a:solidFill>
              </a:rPr>
              <a:t>Cylindrical mirror</a:t>
            </a:r>
          </a:p>
          <a:p>
            <a:pPr algn="ctr"/>
            <a:r>
              <a:rPr lang="en-US" sz="1600" dirty="0"/>
              <a:t>Helps rays </a:t>
            </a:r>
            <a:r>
              <a:rPr lang="en-GB" sz="1600" dirty="0"/>
              <a:t>lying in perpendicular planes on the optical axis to focus at different distance</a:t>
            </a:r>
          </a:p>
          <a:p>
            <a:pPr algn="ctr"/>
            <a:endParaRPr lang="en-GB" dirty="0"/>
          </a:p>
          <a:p>
            <a:r>
              <a:rPr lang="en-US" dirty="0"/>
              <a:t> </a:t>
            </a:r>
          </a:p>
        </p:txBody>
      </p:sp>
      <p:sp>
        <p:nvSpPr>
          <p:cNvPr id="49" name="TextBox 48">
            <a:extLst>
              <a:ext uri="{FF2B5EF4-FFF2-40B4-BE49-F238E27FC236}">
                <a16:creationId xmlns:a16="http://schemas.microsoft.com/office/drawing/2014/main" id="{97388CBC-29D2-0F48-A7B1-2FEF1B62BE11}"/>
              </a:ext>
            </a:extLst>
          </p:cNvPr>
          <p:cNvSpPr txBox="1"/>
          <p:nvPr/>
        </p:nvSpPr>
        <p:spPr>
          <a:xfrm>
            <a:off x="6357938" y="2218915"/>
            <a:ext cx="3426142" cy="646331"/>
          </a:xfrm>
          <a:prstGeom prst="rect">
            <a:avLst/>
          </a:prstGeom>
          <a:noFill/>
        </p:spPr>
        <p:txBody>
          <a:bodyPr wrap="square">
            <a:spAutoFit/>
          </a:bodyPr>
          <a:lstStyle/>
          <a:p>
            <a:pPr algn="ctr"/>
            <a:r>
              <a:rPr lang="en-GB" sz="1800" b="1" kern="1200" dirty="0">
                <a:solidFill>
                  <a:srgbClr val="C00000"/>
                </a:solidFill>
                <a:effectLst/>
                <a:latin typeface="+mn-lt"/>
                <a:ea typeface="+mn-ea"/>
                <a:cs typeface="+mn-cs"/>
              </a:rPr>
              <a:t>Strategy used for the VUV</a:t>
            </a:r>
          </a:p>
          <a:p>
            <a:pPr algn="ctr"/>
            <a:r>
              <a:rPr lang="en-GB" sz="1800" b="1" kern="1200" dirty="0">
                <a:solidFill>
                  <a:srgbClr val="C00000"/>
                </a:solidFill>
                <a:effectLst/>
                <a:latin typeface="+mn-lt"/>
                <a:ea typeface="+mn-ea"/>
                <a:cs typeface="+mn-cs"/>
              </a:rPr>
              <a:t>spectroscopy set-up in EAST [6] </a:t>
            </a:r>
            <a:endParaRPr lang="en-US" b="1" dirty="0">
              <a:solidFill>
                <a:srgbClr val="C00000"/>
              </a:solidFill>
            </a:endParaRPr>
          </a:p>
        </p:txBody>
      </p:sp>
      <p:sp>
        <p:nvSpPr>
          <p:cNvPr id="50" name="Rectangle 49">
            <a:extLst>
              <a:ext uri="{FF2B5EF4-FFF2-40B4-BE49-F238E27FC236}">
                <a16:creationId xmlns:a16="http://schemas.microsoft.com/office/drawing/2014/main" id="{2AC38BC6-8783-1D4A-81EC-F398A7D88108}"/>
              </a:ext>
            </a:extLst>
          </p:cNvPr>
          <p:cNvSpPr/>
          <p:nvPr/>
        </p:nvSpPr>
        <p:spPr>
          <a:xfrm>
            <a:off x="280909" y="6336010"/>
            <a:ext cx="8817991" cy="461665"/>
          </a:xfrm>
          <a:prstGeom prst="rect">
            <a:avLst/>
          </a:prstGeom>
        </p:spPr>
        <p:txBody>
          <a:bodyPr wrap="none">
            <a:spAutoFit/>
          </a:bodyPr>
          <a:lstStyle/>
          <a:p>
            <a:r>
              <a:rPr lang="en-GB" sz="1200" i="1" dirty="0">
                <a:solidFill>
                  <a:schemeClr val="bg1"/>
                </a:solidFill>
              </a:rPr>
              <a:t>[6]</a:t>
            </a:r>
            <a:r>
              <a:rPr lang="en-US" sz="1200" i="1" dirty="0">
                <a:solidFill>
                  <a:schemeClr val="bg1"/>
                </a:solidFill>
              </a:rPr>
              <a:t> </a:t>
            </a:r>
            <a:r>
              <a:rPr lang="en-US" sz="1200" i="1" u="sng" dirty="0">
                <a:solidFill>
                  <a:schemeClr val="bg1"/>
                </a:solidFill>
              </a:rPr>
              <a:t>Collection Optics for Imaging Spectroscopy of an Electric Arc Shock Tube</a:t>
            </a:r>
            <a:r>
              <a:rPr lang="en-US" sz="1200" i="1" dirty="0">
                <a:solidFill>
                  <a:schemeClr val="bg1"/>
                </a:solidFill>
              </a:rPr>
              <a:t>, </a:t>
            </a:r>
            <a:r>
              <a:rPr lang="en-GB" sz="1200" dirty="0">
                <a:solidFill>
                  <a:schemeClr val="bg1"/>
                </a:solidFill>
              </a:rPr>
              <a:t>Greenberg, Reid, </a:t>
            </a:r>
            <a:r>
              <a:rPr lang="en-GB" sz="1200" dirty="0" err="1">
                <a:solidFill>
                  <a:schemeClr val="bg1"/>
                </a:solidFill>
              </a:rPr>
              <a:t>Cruden</a:t>
            </a:r>
            <a:r>
              <a:rPr lang="en-GB" sz="1200" dirty="0">
                <a:solidFill>
                  <a:schemeClr val="bg1"/>
                </a:solidFill>
              </a:rPr>
              <a:t>, Brett, Grinstead, Jay, Yeung, Dickson </a:t>
            </a:r>
          </a:p>
          <a:p>
            <a:endParaRPr lang="en-US" sz="1200" i="1" dirty="0">
              <a:solidFill>
                <a:schemeClr val="bg1"/>
              </a:solidFill>
            </a:endParaRPr>
          </a:p>
        </p:txBody>
      </p:sp>
      <p:sp>
        <p:nvSpPr>
          <p:cNvPr id="51" name="Rectangle 50">
            <a:extLst>
              <a:ext uri="{FF2B5EF4-FFF2-40B4-BE49-F238E27FC236}">
                <a16:creationId xmlns:a16="http://schemas.microsoft.com/office/drawing/2014/main" id="{2C38016E-BD1F-8A4A-903A-823DD82EA3F9}"/>
              </a:ext>
            </a:extLst>
          </p:cNvPr>
          <p:cNvSpPr/>
          <p:nvPr/>
        </p:nvSpPr>
        <p:spPr>
          <a:xfrm>
            <a:off x="562098" y="1474470"/>
            <a:ext cx="5533902" cy="4651695"/>
          </a:xfrm>
          <a:prstGeom prst="rect">
            <a:avLst/>
          </a:prstGeom>
          <a:noFill/>
          <a:ln w="889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E452DB22-ABE0-054F-92A1-ED6C5F938759}"/>
              </a:ext>
            </a:extLst>
          </p:cNvPr>
          <p:cNvSpPr/>
          <p:nvPr/>
        </p:nvSpPr>
        <p:spPr>
          <a:xfrm>
            <a:off x="11164570" y="3001061"/>
            <a:ext cx="246298" cy="210769"/>
          </a:xfrm>
          <a:prstGeom prst="rect">
            <a:avLst/>
          </a:prstGeom>
          <a:noFill/>
          <a:ln w="889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Arrow Connector 54">
            <a:extLst>
              <a:ext uri="{FF2B5EF4-FFF2-40B4-BE49-F238E27FC236}">
                <a16:creationId xmlns:a16="http://schemas.microsoft.com/office/drawing/2014/main" id="{9DAECDC9-4174-024F-BBA1-84F8F0232EC6}"/>
              </a:ext>
            </a:extLst>
          </p:cNvPr>
          <p:cNvCxnSpPr>
            <a:cxnSpLocks/>
            <a:stCxn id="54" idx="1"/>
            <a:endCxn id="51" idx="3"/>
          </p:cNvCxnSpPr>
          <p:nvPr/>
        </p:nvCxnSpPr>
        <p:spPr>
          <a:xfrm flipH="1">
            <a:off x="6096000" y="3106446"/>
            <a:ext cx="5068570" cy="69387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8A8D3F2-B5C2-E144-9C7D-9200AFAC7A2D}"/>
              </a:ext>
            </a:extLst>
          </p:cNvPr>
          <p:cNvSpPr/>
          <p:nvPr/>
        </p:nvSpPr>
        <p:spPr>
          <a:xfrm>
            <a:off x="11043027" y="3211232"/>
            <a:ext cx="246298" cy="210769"/>
          </a:xfrm>
          <a:prstGeom prst="rect">
            <a:avLst/>
          </a:prstGeom>
          <a:noFill/>
          <a:ln w="889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62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1" grpId="0" animBg="1"/>
      <p:bldP spid="51" grpId="1" animBg="1"/>
      <p:bldP spid="54" grpId="0" animBg="1"/>
      <p:bldP spid="54" grpId="1"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Optical system </a:t>
            </a:r>
            <a:r>
              <a:rPr lang="en-US" b="0" dirty="0" err="1"/>
              <a:t>characterisation</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12</a:t>
            </a:fld>
            <a:endParaRPr lang="en-GB" dirty="0"/>
          </a:p>
        </p:txBody>
      </p:sp>
      <p:pic>
        <p:nvPicPr>
          <p:cNvPr id="15" name="Picture 14">
            <a:extLst>
              <a:ext uri="{FF2B5EF4-FFF2-40B4-BE49-F238E27FC236}">
                <a16:creationId xmlns:a16="http://schemas.microsoft.com/office/drawing/2014/main" id="{AC7F5809-9DDE-BC48-A5A7-C164E7994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092" y="1296396"/>
            <a:ext cx="3864036" cy="3261490"/>
          </a:xfrm>
          <a:prstGeom prst="rect">
            <a:avLst/>
          </a:prstGeom>
        </p:spPr>
      </p:pic>
      <p:pic>
        <p:nvPicPr>
          <p:cNvPr id="16" name="Picture 15">
            <a:extLst>
              <a:ext uri="{FF2B5EF4-FFF2-40B4-BE49-F238E27FC236}">
                <a16:creationId xmlns:a16="http://schemas.microsoft.com/office/drawing/2014/main" id="{4671FC9E-61B0-C144-8565-9F2F39900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3" y="1296397"/>
            <a:ext cx="5040000" cy="2279003"/>
          </a:xfrm>
          <a:prstGeom prst="rect">
            <a:avLst/>
          </a:prstGeom>
        </p:spPr>
      </p:pic>
      <p:pic>
        <p:nvPicPr>
          <p:cNvPr id="17" name="Picture 16">
            <a:extLst>
              <a:ext uri="{FF2B5EF4-FFF2-40B4-BE49-F238E27FC236}">
                <a16:creationId xmlns:a16="http://schemas.microsoft.com/office/drawing/2014/main" id="{BAB1B9A4-62FB-6949-8A04-0E4BBE262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13" y="3747787"/>
            <a:ext cx="5040000" cy="2303864"/>
          </a:xfrm>
          <a:prstGeom prst="rect">
            <a:avLst/>
          </a:prstGeom>
        </p:spPr>
      </p:pic>
      <p:cxnSp>
        <p:nvCxnSpPr>
          <p:cNvPr id="18" name="Straight Connector 17">
            <a:extLst>
              <a:ext uri="{FF2B5EF4-FFF2-40B4-BE49-F238E27FC236}">
                <a16:creationId xmlns:a16="http://schemas.microsoft.com/office/drawing/2014/main" id="{648F3C8F-A7CE-5744-ACFC-0FAA82E6F6DD}"/>
              </a:ext>
            </a:extLst>
          </p:cNvPr>
          <p:cNvCxnSpPr>
            <a:cxnSpLocks/>
          </p:cNvCxnSpPr>
          <p:nvPr/>
        </p:nvCxnSpPr>
        <p:spPr>
          <a:xfrm>
            <a:off x="4785223" y="3284407"/>
            <a:ext cx="307233" cy="17348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7A8D2B-210D-4A48-B8E7-DF776244D283}"/>
              </a:ext>
            </a:extLst>
          </p:cNvPr>
          <p:cNvCxnSpPr>
            <a:cxnSpLocks/>
          </p:cNvCxnSpPr>
          <p:nvPr/>
        </p:nvCxnSpPr>
        <p:spPr>
          <a:xfrm>
            <a:off x="4789888" y="3284407"/>
            <a:ext cx="50994" cy="18163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D1651C3D-9ECC-6F49-A337-84BB2D6677C6}"/>
              </a:ext>
            </a:extLst>
          </p:cNvPr>
          <p:cNvSpPr/>
          <p:nvPr/>
        </p:nvSpPr>
        <p:spPr>
          <a:xfrm rot="7791485">
            <a:off x="4748659" y="3252274"/>
            <a:ext cx="184447" cy="123891"/>
          </a:xfrm>
          <a:prstGeom prst="arc">
            <a:avLst>
              <a:gd name="adj1" fmla="val 16200000"/>
              <a:gd name="adj2" fmla="val 19862727"/>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52B30295-0898-E542-9E77-FA87FB237B29}"/>
              </a:ext>
            </a:extLst>
          </p:cNvPr>
          <p:cNvCxnSpPr>
            <a:cxnSpLocks/>
          </p:cNvCxnSpPr>
          <p:nvPr/>
        </p:nvCxnSpPr>
        <p:spPr>
          <a:xfrm>
            <a:off x="4711275" y="5704131"/>
            <a:ext cx="307233" cy="17348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8FF1BA-681E-6C45-80E1-67FFD5931527}"/>
              </a:ext>
            </a:extLst>
          </p:cNvPr>
          <p:cNvCxnSpPr>
            <a:cxnSpLocks/>
          </p:cNvCxnSpPr>
          <p:nvPr/>
        </p:nvCxnSpPr>
        <p:spPr>
          <a:xfrm>
            <a:off x="4711275" y="5704131"/>
            <a:ext cx="129607" cy="22118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9ED3F5D7-B6EB-A649-9491-B0E431A504F0}"/>
              </a:ext>
            </a:extLst>
          </p:cNvPr>
          <p:cNvSpPr/>
          <p:nvPr/>
        </p:nvSpPr>
        <p:spPr>
          <a:xfrm rot="7791485">
            <a:off x="4692999" y="5667426"/>
            <a:ext cx="184447" cy="123891"/>
          </a:xfrm>
          <a:prstGeom prst="arc">
            <a:avLst>
              <a:gd name="adj1" fmla="val 16200000"/>
              <a:gd name="adj2" fmla="val 19862727"/>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57CA55F5-61AD-604C-AF61-35B2D37005BB}"/>
              </a:ext>
            </a:extLst>
          </p:cNvPr>
          <p:cNvSpPr txBox="1"/>
          <p:nvPr/>
        </p:nvSpPr>
        <p:spPr>
          <a:xfrm>
            <a:off x="3228779" y="1584576"/>
            <a:ext cx="1353160" cy="615553"/>
          </a:xfrm>
          <a:prstGeom prst="rect">
            <a:avLst/>
          </a:prstGeom>
          <a:noFill/>
        </p:spPr>
        <p:txBody>
          <a:bodyPr wrap="square">
            <a:spAutoFit/>
          </a:bodyPr>
          <a:lstStyle/>
          <a:p>
            <a:r>
              <a:rPr lang="el-GR" sz="2000" i="0" u="none" strike="noStrike" dirty="0">
                <a:solidFill>
                  <a:schemeClr val="bg1"/>
                </a:solidFill>
                <a:effectLst/>
                <a:latin typeface="arial" panose="020B0604020202020204" pitchFamily="34" charset="0"/>
              </a:rPr>
              <a:t>θ</a:t>
            </a:r>
            <a:r>
              <a:rPr lang="en-GB" sz="2000" dirty="0">
                <a:solidFill>
                  <a:schemeClr val="bg1"/>
                </a:solidFill>
                <a:latin typeface="arial" panose="020B0604020202020204" pitchFamily="34" charset="0"/>
              </a:rPr>
              <a:t> &gt; 40deg </a:t>
            </a:r>
            <a:endParaRPr lang="en-US" sz="2000" dirty="0">
              <a:solidFill>
                <a:schemeClr val="bg1"/>
              </a:solidFill>
            </a:endParaRPr>
          </a:p>
          <a:p>
            <a:endParaRPr lang="en-US" sz="1400" dirty="0">
              <a:solidFill>
                <a:schemeClr val="bg1"/>
              </a:solidFill>
            </a:endParaRPr>
          </a:p>
        </p:txBody>
      </p:sp>
      <p:sp>
        <p:nvSpPr>
          <p:cNvPr id="40" name="TextBox 39">
            <a:extLst>
              <a:ext uri="{FF2B5EF4-FFF2-40B4-BE49-F238E27FC236}">
                <a16:creationId xmlns:a16="http://schemas.microsoft.com/office/drawing/2014/main" id="{F09C28BF-5F12-1544-95B9-DA062B2A08F0}"/>
              </a:ext>
            </a:extLst>
          </p:cNvPr>
          <p:cNvSpPr txBox="1"/>
          <p:nvPr/>
        </p:nvSpPr>
        <p:spPr>
          <a:xfrm>
            <a:off x="3228779" y="4082611"/>
            <a:ext cx="1353160" cy="615553"/>
          </a:xfrm>
          <a:prstGeom prst="rect">
            <a:avLst/>
          </a:prstGeom>
          <a:noFill/>
        </p:spPr>
        <p:txBody>
          <a:bodyPr wrap="square">
            <a:spAutoFit/>
          </a:bodyPr>
          <a:lstStyle/>
          <a:p>
            <a:r>
              <a:rPr lang="el-GR" sz="2000" i="0" u="none" strike="noStrike" dirty="0">
                <a:solidFill>
                  <a:schemeClr val="bg1"/>
                </a:solidFill>
                <a:effectLst/>
                <a:latin typeface="arial" panose="020B0604020202020204" pitchFamily="34" charset="0"/>
              </a:rPr>
              <a:t>θ</a:t>
            </a:r>
            <a:r>
              <a:rPr lang="en-GB" sz="2000" dirty="0">
                <a:solidFill>
                  <a:schemeClr val="bg1"/>
                </a:solidFill>
                <a:latin typeface="arial" panose="020B0604020202020204" pitchFamily="34" charset="0"/>
              </a:rPr>
              <a:t> = 30deg </a:t>
            </a:r>
            <a:endParaRPr lang="en-US" sz="2000" dirty="0">
              <a:solidFill>
                <a:schemeClr val="bg1"/>
              </a:solidFill>
            </a:endParaRPr>
          </a:p>
          <a:p>
            <a:endParaRPr lang="en-US" sz="1400" dirty="0">
              <a:solidFill>
                <a:schemeClr val="bg1"/>
              </a:solidFill>
            </a:endParaRPr>
          </a:p>
        </p:txBody>
      </p:sp>
      <p:pic>
        <p:nvPicPr>
          <p:cNvPr id="26" name="Picture 25">
            <a:extLst>
              <a:ext uri="{FF2B5EF4-FFF2-40B4-BE49-F238E27FC236}">
                <a16:creationId xmlns:a16="http://schemas.microsoft.com/office/drawing/2014/main" id="{6025AEBE-9C16-314C-A277-CEE26A17054D}"/>
              </a:ext>
            </a:extLst>
          </p:cNvPr>
          <p:cNvPicPr>
            <a:picLocks noChangeAspect="1"/>
          </p:cNvPicPr>
          <p:nvPr/>
        </p:nvPicPr>
        <p:blipFill rotWithShape="1">
          <a:blip r:embed="rId6">
            <a:extLst>
              <a:ext uri="{28A0092B-C50C-407E-A947-70E740481C1C}">
                <a14:useLocalDpi xmlns:a14="http://schemas.microsoft.com/office/drawing/2010/main" val="0"/>
              </a:ext>
            </a:extLst>
          </a:blip>
          <a:srcRect l="40538" t="43062" r="40077" b="41955"/>
          <a:stretch/>
        </p:blipFill>
        <p:spPr>
          <a:xfrm>
            <a:off x="5381467" y="1296396"/>
            <a:ext cx="2494071" cy="2279003"/>
          </a:xfrm>
          <a:prstGeom prst="rect">
            <a:avLst/>
          </a:prstGeom>
        </p:spPr>
      </p:pic>
      <p:pic>
        <p:nvPicPr>
          <p:cNvPr id="43" name="Picture 42">
            <a:extLst>
              <a:ext uri="{FF2B5EF4-FFF2-40B4-BE49-F238E27FC236}">
                <a16:creationId xmlns:a16="http://schemas.microsoft.com/office/drawing/2014/main" id="{62B6F4D5-D1E7-194C-8C0A-32F67146321D}"/>
              </a:ext>
            </a:extLst>
          </p:cNvPr>
          <p:cNvPicPr>
            <a:picLocks noChangeAspect="1"/>
          </p:cNvPicPr>
          <p:nvPr/>
        </p:nvPicPr>
        <p:blipFill rotWithShape="1">
          <a:blip r:embed="rId3">
            <a:extLst>
              <a:ext uri="{28A0092B-C50C-407E-A947-70E740481C1C}">
                <a14:useLocalDpi xmlns:a14="http://schemas.microsoft.com/office/drawing/2010/main" val="0"/>
              </a:ext>
            </a:extLst>
          </a:blip>
          <a:srcRect l="40316" t="38678" r="39302" b="39202"/>
          <a:stretch/>
        </p:blipFill>
        <p:spPr>
          <a:xfrm>
            <a:off x="5381467" y="3766750"/>
            <a:ext cx="2494071" cy="2284901"/>
          </a:xfrm>
          <a:prstGeom prst="rect">
            <a:avLst/>
          </a:prstGeom>
        </p:spPr>
      </p:pic>
      <p:sp>
        <p:nvSpPr>
          <p:cNvPr id="27" name="Rectangle 26">
            <a:extLst>
              <a:ext uri="{FF2B5EF4-FFF2-40B4-BE49-F238E27FC236}">
                <a16:creationId xmlns:a16="http://schemas.microsoft.com/office/drawing/2014/main" id="{0DC655F9-8DC7-394D-89A9-3D5EDC063D5B}"/>
              </a:ext>
            </a:extLst>
          </p:cNvPr>
          <p:cNvSpPr/>
          <p:nvPr/>
        </p:nvSpPr>
        <p:spPr>
          <a:xfrm>
            <a:off x="5381467" y="3778954"/>
            <a:ext cx="296620" cy="2279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D830C41F-A459-3C48-9B77-79C9025DD3D1}"/>
              </a:ext>
            </a:extLst>
          </p:cNvPr>
          <p:cNvSpPr txBox="1"/>
          <p:nvPr/>
        </p:nvSpPr>
        <p:spPr>
          <a:xfrm>
            <a:off x="8240423" y="4899719"/>
            <a:ext cx="3593373" cy="677108"/>
          </a:xfrm>
          <a:prstGeom prst="rect">
            <a:avLst/>
          </a:prstGeom>
          <a:noFill/>
        </p:spPr>
        <p:txBody>
          <a:bodyPr wrap="square">
            <a:spAutoFit/>
          </a:bodyPr>
          <a:lstStyle/>
          <a:p>
            <a:pPr algn="ctr"/>
            <a:r>
              <a:rPr lang="en-GB" sz="2000" dirty="0">
                <a:effectLst/>
                <a:latin typeface="CMMI10"/>
              </a:rPr>
              <a:t>Magnification: </a:t>
            </a:r>
          </a:p>
          <a:p>
            <a:pPr algn="ctr"/>
            <a:r>
              <a:rPr lang="en-GB" sz="1800" dirty="0">
                <a:effectLst/>
                <a:latin typeface="CMMI10"/>
              </a:rPr>
              <a:t>M</a:t>
            </a:r>
            <a:r>
              <a:rPr lang="en-GB" sz="800" dirty="0">
                <a:effectLst/>
                <a:latin typeface="CMMI7"/>
              </a:rPr>
              <a:t> </a:t>
            </a:r>
            <a:r>
              <a:rPr lang="en-GB" sz="1800" dirty="0">
                <a:effectLst/>
                <a:latin typeface="CMR10"/>
              </a:rPr>
              <a:t>= 10</a:t>
            </a:r>
            <a:r>
              <a:rPr lang="en-GB" sz="1800" dirty="0">
                <a:effectLst/>
                <a:latin typeface="CMMI10"/>
              </a:rPr>
              <a:t>.</a:t>
            </a:r>
            <a:r>
              <a:rPr lang="en-GB" sz="1800" dirty="0">
                <a:effectLst/>
                <a:latin typeface="CMR10"/>
              </a:rPr>
              <a:t>5 </a:t>
            </a:r>
            <a:r>
              <a:rPr lang="en-GB" dirty="0"/>
              <a:t>→</a:t>
            </a:r>
            <a:r>
              <a:rPr lang="en-GB" sz="1800" dirty="0">
                <a:effectLst/>
                <a:latin typeface="NimbusRomNo9L"/>
              </a:rPr>
              <a:t> </a:t>
            </a:r>
            <a:r>
              <a:rPr lang="en-GB" sz="1800" dirty="0">
                <a:effectLst/>
                <a:latin typeface="CMMI10"/>
              </a:rPr>
              <a:t>M</a:t>
            </a:r>
            <a:r>
              <a:rPr lang="en-GB" sz="800" dirty="0">
                <a:effectLst/>
                <a:latin typeface="CMMI7"/>
              </a:rPr>
              <a:t> </a:t>
            </a:r>
            <a:r>
              <a:rPr lang="en-GB" sz="1800" dirty="0">
                <a:effectLst/>
                <a:latin typeface="CMR10"/>
              </a:rPr>
              <a:t>= 7</a:t>
            </a:r>
            <a:r>
              <a:rPr lang="en-GB" sz="1800" dirty="0">
                <a:effectLst/>
                <a:latin typeface="CMMI10"/>
              </a:rPr>
              <a:t>.</a:t>
            </a:r>
            <a:r>
              <a:rPr lang="en-GB" sz="1800" dirty="0">
                <a:effectLst/>
                <a:latin typeface="CMR10"/>
              </a:rPr>
              <a:t>2 </a:t>
            </a:r>
            <a:endParaRPr lang="en-GB" dirty="0"/>
          </a:p>
        </p:txBody>
      </p:sp>
    </p:spTree>
    <p:extLst>
      <p:ext uri="{BB962C8B-B14F-4D97-AF65-F5344CB8AC3E}">
        <p14:creationId xmlns:p14="http://schemas.microsoft.com/office/powerpoint/2010/main" val="3261960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Calibration</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13</a:t>
            </a:fld>
            <a:endParaRPr lang="en-GB" dirty="0"/>
          </a:p>
        </p:txBody>
      </p:sp>
      <p:sp>
        <p:nvSpPr>
          <p:cNvPr id="21" name="TextBox 20">
            <a:extLst>
              <a:ext uri="{FF2B5EF4-FFF2-40B4-BE49-F238E27FC236}">
                <a16:creationId xmlns:a16="http://schemas.microsoft.com/office/drawing/2014/main" id="{96417049-DC83-5E4F-9444-90EE9DBEDE1F}"/>
              </a:ext>
            </a:extLst>
          </p:cNvPr>
          <p:cNvSpPr txBox="1"/>
          <p:nvPr/>
        </p:nvSpPr>
        <p:spPr>
          <a:xfrm>
            <a:off x="177822" y="1247787"/>
            <a:ext cx="6058323" cy="646331"/>
          </a:xfrm>
          <a:prstGeom prst="rect">
            <a:avLst/>
          </a:prstGeom>
          <a:noFill/>
        </p:spPr>
        <p:txBody>
          <a:bodyPr wrap="square" rtlCol="0">
            <a:spAutoFit/>
          </a:bodyPr>
          <a:lstStyle/>
          <a:p>
            <a:r>
              <a:rPr lang="en-GB" dirty="0"/>
              <a:t>→ Some effects obtained from simulations</a:t>
            </a:r>
          </a:p>
          <a:p>
            <a:endParaRPr lang="en-GB" dirty="0"/>
          </a:p>
        </p:txBody>
      </p:sp>
      <p:sp>
        <p:nvSpPr>
          <p:cNvPr id="23" name="TextBox 22">
            <a:extLst>
              <a:ext uri="{FF2B5EF4-FFF2-40B4-BE49-F238E27FC236}">
                <a16:creationId xmlns:a16="http://schemas.microsoft.com/office/drawing/2014/main" id="{3EAADC82-05F5-9F45-AA62-40C602105052}"/>
              </a:ext>
            </a:extLst>
          </p:cNvPr>
          <p:cNvSpPr txBox="1"/>
          <p:nvPr/>
        </p:nvSpPr>
        <p:spPr>
          <a:xfrm>
            <a:off x="5801193" y="1048161"/>
            <a:ext cx="959371" cy="369332"/>
          </a:xfrm>
          <a:prstGeom prst="rect">
            <a:avLst/>
          </a:prstGeom>
          <a:noFill/>
        </p:spPr>
        <p:txBody>
          <a:bodyPr wrap="square">
            <a:spAutoFit/>
          </a:bodyPr>
          <a:lstStyle/>
          <a:p>
            <a:r>
              <a:rPr lang="en-GB" dirty="0">
                <a:solidFill>
                  <a:srgbClr val="C00000"/>
                </a:solidFill>
              </a:rPr>
              <a:t>SPACE</a:t>
            </a:r>
            <a:endParaRPr lang="en-US" dirty="0"/>
          </a:p>
        </p:txBody>
      </p:sp>
      <p:pic>
        <p:nvPicPr>
          <p:cNvPr id="8" name="Picture 7">
            <a:extLst>
              <a:ext uri="{FF2B5EF4-FFF2-40B4-BE49-F238E27FC236}">
                <a16:creationId xmlns:a16="http://schemas.microsoft.com/office/drawing/2014/main" id="{F3415734-A578-9440-B9A9-9954E62CC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09" y="3929406"/>
            <a:ext cx="3356504" cy="2308773"/>
          </a:xfrm>
          <a:prstGeom prst="rect">
            <a:avLst/>
          </a:prstGeom>
          <a:ln>
            <a:solidFill>
              <a:srgbClr val="C00000"/>
            </a:solidFill>
          </a:ln>
        </p:spPr>
      </p:pic>
      <p:pic>
        <p:nvPicPr>
          <p:cNvPr id="28" name="Picture 27">
            <a:extLst>
              <a:ext uri="{FF2B5EF4-FFF2-40B4-BE49-F238E27FC236}">
                <a16:creationId xmlns:a16="http://schemas.microsoft.com/office/drawing/2014/main" id="{76BF72C7-D3BF-6A4C-ACFD-DE4155080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596" y="3998883"/>
            <a:ext cx="2196799" cy="2239296"/>
          </a:xfrm>
          <a:prstGeom prst="rect">
            <a:avLst/>
          </a:prstGeom>
          <a:ln>
            <a:solidFill>
              <a:srgbClr val="C00000"/>
            </a:solidFill>
          </a:ln>
        </p:spPr>
      </p:pic>
      <p:pic>
        <p:nvPicPr>
          <p:cNvPr id="30" name="Picture 29">
            <a:extLst>
              <a:ext uri="{FF2B5EF4-FFF2-40B4-BE49-F238E27FC236}">
                <a16:creationId xmlns:a16="http://schemas.microsoft.com/office/drawing/2014/main" id="{3AD7A44A-7854-8C40-8C05-E44A99A02CD3}"/>
              </a:ext>
            </a:extLst>
          </p:cNvPr>
          <p:cNvPicPr>
            <a:picLocks noChangeAspect="1"/>
          </p:cNvPicPr>
          <p:nvPr/>
        </p:nvPicPr>
        <p:blipFill rotWithShape="1">
          <a:blip r:embed="rId5">
            <a:extLst>
              <a:ext uri="{28A0092B-C50C-407E-A947-70E740481C1C}">
                <a14:useLocalDpi xmlns:a14="http://schemas.microsoft.com/office/drawing/2010/main" val="0"/>
              </a:ext>
            </a:extLst>
          </a:blip>
          <a:srcRect b="51116"/>
          <a:stretch/>
        </p:blipFill>
        <p:spPr>
          <a:xfrm>
            <a:off x="7545450" y="4069164"/>
            <a:ext cx="4563236" cy="2169015"/>
          </a:xfrm>
          <a:prstGeom prst="rect">
            <a:avLst/>
          </a:prstGeom>
          <a:ln w="25400">
            <a:solidFill>
              <a:srgbClr val="C00000"/>
            </a:solidFill>
          </a:ln>
        </p:spPr>
      </p:pic>
      <p:sp>
        <p:nvSpPr>
          <p:cNvPr id="42" name="TextBox 41">
            <a:extLst>
              <a:ext uri="{FF2B5EF4-FFF2-40B4-BE49-F238E27FC236}">
                <a16:creationId xmlns:a16="http://schemas.microsoft.com/office/drawing/2014/main" id="{8A7DD76F-C66E-514F-8102-FC6F10B3E220}"/>
              </a:ext>
            </a:extLst>
          </p:cNvPr>
          <p:cNvSpPr txBox="1"/>
          <p:nvPr/>
        </p:nvSpPr>
        <p:spPr>
          <a:xfrm>
            <a:off x="6912116" y="4969005"/>
            <a:ext cx="633334" cy="369332"/>
          </a:xfrm>
          <a:prstGeom prst="rect">
            <a:avLst/>
          </a:prstGeom>
          <a:noFill/>
        </p:spPr>
        <p:txBody>
          <a:bodyPr wrap="square">
            <a:spAutoFit/>
          </a:bodyPr>
          <a:lstStyle/>
          <a:p>
            <a:r>
              <a:rPr lang="en-GB" dirty="0">
                <a:solidFill>
                  <a:srgbClr val="C00000"/>
                </a:solidFill>
              </a:rPr>
              <a:t>→</a:t>
            </a:r>
            <a:endParaRPr lang="en-US" dirty="0">
              <a:solidFill>
                <a:srgbClr val="C00000"/>
              </a:solidFill>
            </a:endParaRPr>
          </a:p>
        </p:txBody>
      </p:sp>
      <p:pic>
        <p:nvPicPr>
          <p:cNvPr id="44" name="Picture 43">
            <a:extLst>
              <a:ext uri="{FF2B5EF4-FFF2-40B4-BE49-F238E27FC236}">
                <a16:creationId xmlns:a16="http://schemas.microsoft.com/office/drawing/2014/main" id="{245BBF4B-62EE-C346-815D-3529B5F147C2}"/>
              </a:ext>
            </a:extLst>
          </p:cNvPr>
          <p:cNvPicPr>
            <a:picLocks noChangeAspect="1"/>
          </p:cNvPicPr>
          <p:nvPr/>
        </p:nvPicPr>
        <p:blipFill rotWithShape="1">
          <a:blip r:embed="rId5">
            <a:extLst>
              <a:ext uri="{28A0092B-C50C-407E-A947-70E740481C1C}">
                <a14:useLocalDpi xmlns:a14="http://schemas.microsoft.com/office/drawing/2010/main" val="0"/>
              </a:ext>
            </a:extLst>
          </a:blip>
          <a:srcRect l="-1971" t="48438" r="1971" b="30"/>
          <a:stretch/>
        </p:blipFill>
        <p:spPr>
          <a:xfrm>
            <a:off x="7391488" y="1557786"/>
            <a:ext cx="4563236" cy="2286542"/>
          </a:xfrm>
          <a:prstGeom prst="rect">
            <a:avLst/>
          </a:prstGeom>
          <a:ln w="25400">
            <a:noFill/>
          </a:ln>
        </p:spPr>
      </p:pic>
      <p:pic>
        <p:nvPicPr>
          <p:cNvPr id="6" name="Picture 5" descr="Graphical user interface, text, application&#10;&#10;Description automatically generated">
            <a:extLst>
              <a:ext uri="{FF2B5EF4-FFF2-40B4-BE49-F238E27FC236}">
                <a16:creationId xmlns:a16="http://schemas.microsoft.com/office/drawing/2014/main" id="{D4689D9B-0E09-B34D-9558-88892ECF0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468" y="1596916"/>
            <a:ext cx="2660585" cy="2247412"/>
          </a:xfrm>
          <a:prstGeom prst="rect">
            <a:avLst/>
          </a:prstGeom>
        </p:spPr>
      </p:pic>
      <p:grpSp>
        <p:nvGrpSpPr>
          <p:cNvPr id="3" name="Group 2">
            <a:extLst>
              <a:ext uri="{FF2B5EF4-FFF2-40B4-BE49-F238E27FC236}">
                <a16:creationId xmlns:a16="http://schemas.microsoft.com/office/drawing/2014/main" id="{75124599-C2CA-B041-AF56-576D4C8C2A4E}"/>
              </a:ext>
            </a:extLst>
          </p:cNvPr>
          <p:cNvGrpSpPr/>
          <p:nvPr/>
        </p:nvGrpSpPr>
        <p:grpSpPr>
          <a:xfrm>
            <a:off x="4025479" y="1570952"/>
            <a:ext cx="3045746" cy="2375995"/>
            <a:chOff x="3730094" y="1596916"/>
            <a:chExt cx="3515554" cy="2574488"/>
          </a:xfrm>
        </p:grpSpPr>
        <p:pic>
          <p:nvPicPr>
            <p:cNvPr id="18" name="Picture 17">
              <a:extLst>
                <a:ext uri="{FF2B5EF4-FFF2-40B4-BE49-F238E27FC236}">
                  <a16:creationId xmlns:a16="http://schemas.microsoft.com/office/drawing/2014/main" id="{1FFF14D4-444F-9547-98B3-783471D54E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094" y="1596916"/>
              <a:ext cx="3515554" cy="2574488"/>
            </a:xfrm>
            <a:prstGeom prst="rect">
              <a:avLst/>
            </a:prstGeom>
          </p:spPr>
        </p:pic>
        <p:sp>
          <p:nvSpPr>
            <p:cNvPr id="7" name="Oval 6">
              <a:extLst>
                <a:ext uri="{FF2B5EF4-FFF2-40B4-BE49-F238E27FC236}">
                  <a16:creationId xmlns:a16="http://schemas.microsoft.com/office/drawing/2014/main" id="{3B627DF5-9B31-F94F-BFB2-D7BBCB244B5D}"/>
                </a:ext>
              </a:extLst>
            </p:cNvPr>
            <p:cNvSpPr/>
            <p:nvPr/>
          </p:nvSpPr>
          <p:spPr>
            <a:xfrm>
              <a:off x="4935466" y="3744058"/>
              <a:ext cx="649479" cy="401651"/>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EC27C1B-84E8-904D-A719-13B0DAAF13BF}"/>
              </a:ext>
            </a:extLst>
          </p:cNvPr>
          <p:cNvSpPr txBox="1"/>
          <p:nvPr/>
        </p:nvSpPr>
        <p:spPr>
          <a:xfrm>
            <a:off x="1167747" y="4790462"/>
            <a:ext cx="542812" cy="646331"/>
          </a:xfrm>
          <a:prstGeom prst="rect">
            <a:avLst/>
          </a:prstGeom>
          <a:noFill/>
        </p:spPr>
        <p:txBody>
          <a:bodyPr wrap="square" rtlCol="0">
            <a:spAutoFit/>
          </a:bodyPr>
          <a:lstStyle/>
          <a:p>
            <a:r>
              <a:rPr lang="en-GB" dirty="0"/>
              <a:t>LSF</a:t>
            </a:r>
          </a:p>
          <a:p>
            <a:endParaRPr lang="en-GB" dirty="0"/>
          </a:p>
        </p:txBody>
      </p:sp>
      <p:sp>
        <p:nvSpPr>
          <p:cNvPr id="25" name="TextBox 24">
            <a:extLst>
              <a:ext uri="{FF2B5EF4-FFF2-40B4-BE49-F238E27FC236}">
                <a16:creationId xmlns:a16="http://schemas.microsoft.com/office/drawing/2014/main" id="{C98120FE-899D-814D-989C-9523A52913FB}"/>
              </a:ext>
            </a:extLst>
          </p:cNvPr>
          <p:cNvSpPr txBox="1"/>
          <p:nvPr/>
        </p:nvSpPr>
        <p:spPr>
          <a:xfrm>
            <a:off x="4895009" y="4790461"/>
            <a:ext cx="542812" cy="646331"/>
          </a:xfrm>
          <a:prstGeom prst="rect">
            <a:avLst/>
          </a:prstGeom>
          <a:noFill/>
        </p:spPr>
        <p:txBody>
          <a:bodyPr wrap="square" rtlCol="0">
            <a:spAutoFit/>
          </a:bodyPr>
          <a:lstStyle/>
          <a:p>
            <a:r>
              <a:rPr lang="en-GB" dirty="0"/>
              <a:t>SRF</a:t>
            </a:r>
          </a:p>
          <a:p>
            <a:endParaRPr lang="en-GB" dirty="0"/>
          </a:p>
        </p:txBody>
      </p:sp>
    </p:spTree>
    <p:extLst>
      <p:ext uri="{BB962C8B-B14F-4D97-AF65-F5344CB8AC3E}">
        <p14:creationId xmlns:p14="http://schemas.microsoft.com/office/powerpoint/2010/main" val="12388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42"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Calibration</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14</a:t>
            </a:fld>
            <a:endParaRPr lang="en-GB" dirty="0"/>
          </a:p>
        </p:txBody>
      </p:sp>
      <p:sp>
        <p:nvSpPr>
          <p:cNvPr id="23" name="TextBox 22">
            <a:extLst>
              <a:ext uri="{FF2B5EF4-FFF2-40B4-BE49-F238E27FC236}">
                <a16:creationId xmlns:a16="http://schemas.microsoft.com/office/drawing/2014/main" id="{3EAADC82-05F5-9F45-AA62-40C602105052}"/>
              </a:ext>
            </a:extLst>
          </p:cNvPr>
          <p:cNvSpPr txBox="1"/>
          <p:nvPr/>
        </p:nvSpPr>
        <p:spPr>
          <a:xfrm>
            <a:off x="5801193" y="1048161"/>
            <a:ext cx="959371" cy="369332"/>
          </a:xfrm>
          <a:prstGeom prst="rect">
            <a:avLst/>
          </a:prstGeom>
          <a:noFill/>
        </p:spPr>
        <p:txBody>
          <a:bodyPr wrap="square">
            <a:spAutoFit/>
          </a:bodyPr>
          <a:lstStyle/>
          <a:p>
            <a:r>
              <a:rPr lang="en-GB" dirty="0">
                <a:solidFill>
                  <a:srgbClr val="C00000"/>
                </a:solidFill>
              </a:rPr>
              <a:t>SPACE</a:t>
            </a:r>
            <a:endParaRPr lang="en-US" dirty="0"/>
          </a:p>
        </p:txBody>
      </p:sp>
      <p:sp>
        <p:nvSpPr>
          <p:cNvPr id="15" name="TextBox 14">
            <a:extLst>
              <a:ext uri="{FF2B5EF4-FFF2-40B4-BE49-F238E27FC236}">
                <a16:creationId xmlns:a16="http://schemas.microsoft.com/office/drawing/2014/main" id="{9A904450-9407-C44F-8CBD-11693964B5E7}"/>
              </a:ext>
            </a:extLst>
          </p:cNvPr>
          <p:cNvSpPr txBox="1"/>
          <p:nvPr/>
        </p:nvSpPr>
        <p:spPr>
          <a:xfrm>
            <a:off x="4229670" y="1048162"/>
            <a:ext cx="1827504" cy="646331"/>
          </a:xfrm>
          <a:prstGeom prst="rect">
            <a:avLst/>
          </a:prstGeom>
          <a:noFill/>
        </p:spPr>
        <p:txBody>
          <a:bodyPr wrap="square">
            <a:spAutoFit/>
          </a:bodyPr>
          <a:lstStyle/>
          <a:p>
            <a:r>
              <a:rPr lang="en-GB" dirty="0">
                <a:solidFill>
                  <a:schemeClr val="accent6"/>
                </a:solidFill>
              </a:rPr>
              <a:t>WAVELENGTH</a:t>
            </a:r>
            <a:r>
              <a:rPr lang="en-GB" dirty="0"/>
              <a:t> –</a:t>
            </a:r>
          </a:p>
          <a:p>
            <a:endParaRPr lang="en-US" dirty="0">
              <a:solidFill>
                <a:schemeClr val="accent4"/>
              </a:solidFill>
            </a:endParaRPr>
          </a:p>
        </p:txBody>
      </p:sp>
      <p:sp>
        <p:nvSpPr>
          <p:cNvPr id="16" name="TextBox 15">
            <a:extLst>
              <a:ext uri="{FF2B5EF4-FFF2-40B4-BE49-F238E27FC236}">
                <a16:creationId xmlns:a16="http://schemas.microsoft.com/office/drawing/2014/main" id="{820D356C-E5EE-744F-8F43-7667C56BAF12}"/>
              </a:ext>
            </a:extLst>
          </p:cNvPr>
          <p:cNvSpPr txBox="1"/>
          <p:nvPr/>
        </p:nvSpPr>
        <p:spPr>
          <a:xfrm>
            <a:off x="6471567" y="1048161"/>
            <a:ext cx="6228412" cy="369332"/>
          </a:xfrm>
          <a:prstGeom prst="rect">
            <a:avLst/>
          </a:prstGeom>
          <a:noFill/>
        </p:spPr>
        <p:txBody>
          <a:bodyPr wrap="square">
            <a:spAutoFit/>
          </a:bodyPr>
          <a:lstStyle/>
          <a:p>
            <a:r>
              <a:rPr lang="en-GB" dirty="0"/>
              <a:t>– </a:t>
            </a:r>
            <a:r>
              <a:rPr lang="en-GB" dirty="0">
                <a:solidFill>
                  <a:schemeClr val="accent4"/>
                </a:solidFill>
              </a:rPr>
              <a:t>INTENSITY</a:t>
            </a:r>
            <a:endParaRPr lang="en-US" dirty="0"/>
          </a:p>
        </p:txBody>
      </p:sp>
      <p:pic>
        <p:nvPicPr>
          <p:cNvPr id="17" name="Picture 16">
            <a:extLst>
              <a:ext uri="{FF2B5EF4-FFF2-40B4-BE49-F238E27FC236}">
                <a16:creationId xmlns:a16="http://schemas.microsoft.com/office/drawing/2014/main" id="{BA25DF1B-B2F8-7B46-A5C2-F4F3B301E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4" y="4063561"/>
            <a:ext cx="3828554" cy="2169014"/>
          </a:xfrm>
          <a:prstGeom prst="rect">
            <a:avLst/>
          </a:prstGeom>
          <a:ln w="25400">
            <a:solidFill>
              <a:schemeClr val="accent6"/>
            </a:solidFill>
          </a:ln>
        </p:spPr>
      </p:pic>
      <p:pic>
        <p:nvPicPr>
          <p:cNvPr id="19" name="Picture 18">
            <a:extLst>
              <a:ext uri="{FF2B5EF4-FFF2-40B4-BE49-F238E27FC236}">
                <a16:creationId xmlns:a16="http://schemas.microsoft.com/office/drawing/2014/main" id="{CF92E00D-4ED2-B046-BE67-E9A411437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371" y="4063561"/>
            <a:ext cx="3212576" cy="2180220"/>
          </a:xfrm>
          <a:prstGeom prst="rect">
            <a:avLst/>
          </a:prstGeom>
          <a:ln w="25400">
            <a:solidFill>
              <a:schemeClr val="accent4"/>
            </a:solidFill>
          </a:ln>
        </p:spPr>
      </p:pic>
      <p:pic>
        <p:nvPicPr>
          <p:cNvPr id="22" name="Picture 21">
            <a:extLst>
              <a:ext uri="{FF2B5EF4-FFF2-40B4-BE49-F238E27FC236}">
                <a16:creationId xmlns:a16="http://schemas.microsoft.com/office/drawing/2014/main" id="{A2F78106-FDC3-E04C-8F67-12C8CF128334}"/>
              </a:ext>
            </a:extLst>
          </p:cNvPr>
          <p:cNvPicPr>
            <a:picLocks noChangeAspect="1"/>
          </p:cNvPicPr>
          <p:nvPr/>
        </p:nvPicPr>
        <p:blipFill rotWithShape="1">
          <a:blip r:embed="rId5">
            <a:extLst>
              <a:ext uri="{28A0092B-C50C-407E-A947-70E740481C1C}">
                <a14:useLocalDpi xmlns:a14="http://schemas.microsoft.com/office/drawing/2010/main" val="0"/>
              </a:ext>
            </a:extLst>
          </a:blip>
          <a:srcRect b="51116"/>
          <a:stretch/>
        </p:blipFill>
        <p:spPr>
          <a:xfrm>
            <a:off x="7545450" y="4069164"/>
            <a:ext cx="4563236" cy="2169015"/>
          </a:xfrm>
          <a:prstGeom prst="rect">
            <a:avLst/>
          </a:prstGeom>
          <a:ln w="25400">
            <a:solidFill>
              <a:srgbClr val="C00000"/>
            </a:solidFill>
          </a:ln>
        </p:spPr>
      </p:pic>
      <p:sp>
        <p:nvSpPr>
          <p:cNvPr id="24" name="TextBox 23">
            <a:extLst>
              <a:ext uri="{FF2B5EF4-FFF2-40B4-BE49-F238E27FC236}">
                <a16:creationId xmlns:a16="http://schemas.microsoft.com/office/drawing/2014/main" id="{AC3AA4B3-6999-6F4D-B01B-63B0A01B5EB5}"/>
              </a:ext>
            </a:extLst>
          </p:cNvPr>
          <p:cNvSpPr txBox="1"/>
          <p:nvPr/>
        </p:nvSpPr>
        <p:spPr>
          <a:xfrm>
            <a:off x="177822" y="1247787"/>
            <a:ext cx="6058323" cy="646331"/>
          </a:xfrm>
          <a:prstGeom prst="rect">
            <a:avLst/>
          </a:prstGeom>
          <a:noFill/>
        </p:spPr>
        <p:txBody>
          <a:bodyPr wrap="square" rtlCol="0">
            <a:spAutoFit/>
          </a:bodyPr>
          <a:lstStyle/>
          <a:p>
            <a:r>
              <a:rPr lang="en-GB" dirty="0"/>
              <a:t>→ Some effects obtained experimentally</a:t>
            </a:r>
          </a:p>
          <a:p>
            <a:endParaRPr lang="en-GB" dirty="0"/>
          </a:p>
        </p:txBody>
      </p:sp>
      <p:pic>
        <p:nvPicPr>
          <p:cNvPr id="9" name="Picture 8" descr="A picture containing dark&#10;&#10;Description automatically generated">
            <a:extLst>
              <a:ext uri="{FF2B5EF4-FFF2-40B4-BE49-F238E27FC236}">
                <a16:creationId xmlns:a16="http://schemas.microsoft.com/office/drawing/2014/main" id="{27F4BA73-FA69-C740-A73A-22BAA52042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76" y="1634016"/>
            <a:ext cx="2741630" cy="2313250"/>
          </a:xfrm>
          <a:prstGeom prst="rect">
            <a:avLst/>
          </a:prstGeom>
        </p:spPr>
      </p:pic>
      <p:pic>
        <p:nvPicPr>
          <p:cNvPr id="25" name="Picture 24" descr="A screenshot of a computer&#10;&#10;Description automatically generated with medium confidence">
            <a:extLst>
              <a:ext uri="{FF2B5EF4-FFF2-40B4-BE49-F238E27FC236}">
                <a16:creationId xmlns:a16="http://schemas.microsoft.com/office/drawing/2014/main" id="{7F216A83-E682-D84D-ADC4-B535281EF025}"/>
              </a:ext>
            </a:extLst>
          </p:cNvPr>
          <p:cNvPicPr>
            <a:picLocks noChangeAspect="1"/>
          </p:cNvPicPr>
          <p:nvPr/>
        </p:nvPicPr>
        <p:blipFill rotWithShape="1">
          <a:blip r:embed="rId7">
            <a:extLst>
              <a:ext uri="{28A0092B-C50C-407E-A947-70E740481C1C}">
                <a14:useLocalDpi xmlns:a14="http://schemas.microsoft.com/office/drawing/2010/main" val="0"/>
              </a:ext>
            </a:extLst>
          </a:blip>
          <a:srcRect l="12223" t="13679" r="5820" b="16437"/>
          <a:stretch/>
        </p:blipFill>
        <p:spPr>
          <a:xfrm>
            <a:off x="4370316" y="1634016"/>
            <a:ext cx="2861753" cy="2317805"/>
          </a:xfrm>
          <a:prstGeom prst="rect">
            <a:avLst/>
          </a:prstGeom>
        </p:spPr>
      </p:pic>
      <p:sp>
        <p:nvSpPr>
          <p:cNvPr id="31" name="TextBox 30">
            <a:extLst>
              <a:ext uri="{FF2B5EF4-FFF2-40B4-BE49-F238E27FC236}">
                <a16:creationId xmlns:a16="http://schemas.microsoft.com/office/drawing/2014/main" id="{03E8EE9F-598D-8A48-9A7C-C6F821A1C38D}"/>
              </a:ext>
            </a:extLst>
          </p:cNvPr>
          <p:cNvSpPr txBox="1"/>
          <p:nvPr/>
        </p:nvSpPr>
        <p:spPr>
          <a:xfrm>
            <a:off x="923897" y="3449577"/>
            <a:ext cx="2444509" cy="646331"/>
          </a:xfrm>
          <a:prstGeom prst="rect">
            <a:avLst/>
          </a:prstGeom>
          <a:noFill/>
        </p:spPr>
        <p:txBody>
          <a:bodyPr wrap="square" rtlCol="0">
            <a:spAutoFit/>
          </a:bodyPr>
          <a:lstStyle/>
          <a:p>
            <a:r>
              <a:rPr lang="en-GB" dirty="0">
                <a:solidFill>
                  <a:schemeClr val="bg1"/>
                </a:solidFill>
              </a:rPr>
              <a:t>Mercury lamp spectra</a:t>
            </a:r>
          </a:p>
          <a:p>
            <a:endParaRPr lang="en-GB" dirty="0"/>
          </a:p>
        </p:txBody>
      </p:sp>
      <p:sp>
        <p:nvSpPr>
          <p:cNvPr id="32" name="TextBox 31">
            <a:extLst>
              <a:ext uri="{FF2B5EF4-FFF2-40B4-BE49-F238E27FC236}">
                <a16:creationId xmlns:a16="http://schemas.microsoft.com/office/drawing/2014/main" id="{53DB9908-C2B2-3B41-966E-AAF5BEF784AC}"/>
              </a:ext>
            </a:extLst>
          </p:cNvPr>
          <p:cNvSpPr txBox="1"/>
          <p:nvPr/>
        </p:nvSpPr>
        <p:spPr>
          <a:xfrm>
            <a:off x="4646551" y="3449577"/>
            <a:ext cx="2444509" cy="646331"/>
          </a:xfrm>
          <a:prstGeom prst="rect">
            <a:avLst/>
          </a:prstGeom>
          <a:noFill/>
        </p:spPr>
        <p:txBody>
          <a:bodyPr wrap="square" rtlCol="0">
            <a:spAutoFit/>
          </a:bodyPr>
          <a:lstStyle/>
          <a:p>
            <a:r>
              <a:rPr lang="en-GB" dirty="0">
                <a:solidFill>
                  <a:schemeClr val="bg1"/>
                </a:solidFill>
              </a:rPr>
              <a:t>Deuterium lamp spectra</a:t>
            </a:r>
          </a:p>
          <a:p>
            <a:endParaRPr lang="en-GB" dirty="0"/>
          </a:p>
        </p:txBody>
      </p:sp>
    </p:spTree>
    <p:extLst>
      <p:ext uri="{BB962C8B-B14F-4D97-AF65-F5344CB8AC3E}">
        <p14:creationId xmlns:p14="http://schemas.microsoft.com/office/powerpoint/2010/main" val="160219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4"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What’s to come… </a:t>
            </a:r>
            <a:r>
              <a:rPr lang="en-US" i="1" dirty="0">
                <a:solidFill>
                  <a:schemeClr val="accent1"/>
                </a:solidFill>
              </a:rPr>
              <a:t>hopefully</a:t>
            </a:r>
            <a:endParaRPr lang="en-GB" b="0" i="1" dirty="0"/>
          </a:p>
        </p:txBody>
      </p:sp>
      <p:sp>
        <p:nvSpPr>
          <p:cNvPr id="4" name="Slide Number Placeholder 3"/>
          <p:cNvSpPr>
            <a:spLocks noGrp="1"/>
          </p:cNvSpPr>
          <p:nvPr>
            <p:ph type="sldNum" sz="quarter" idx="12"/>
          </p:nvPr>
        </p:nvSpPr>
        <p:spPr/>
        <p:txBody>
          <a:bodyPr/>
          <a:lstStyle/>
          <a:p>
            <a:fld id="{6F9F3561-78EE-4681-83AF-B473019E77BC}" type="slidenum">
              <a:rPr lang="en-GB" smtClean="0"/>
              <a:t>15</a:t>
            </a:fld>
            <a:endParaRPr lang="en-GB" dirty="0"/>
          </a:p>
        </p:txBody>
      </p:sp>
      <p:sp>
        <p:nvSpPr>
          <p:cNvPr id="45" name="TextBox 44">
            <a:extLst>
              <a:ext uri="{FF2B5EF4-FFF2-40B4-BE49-F238E27FC236}">
                <a16:creationId xmlns:a16="http://schemas.microsoft.com/office/drawing/2014/main" id="{890D8358-BA6C-5C4B-BF19-A674B2A1F350}"/>
              </a:ext>
            </a:extLst>
          </p:cNvPr>
          <p:cNvSpPr txBox="1"/>
          <p:nvPr/>
        </p:nvSpPr>
        <p:spPr>
          <a:xfrm>
            <a:off x="98594" y="1110977"/>
            <a:ext cx="6228412" cy="369332"/>
          </a:xfrm>
          <a:prstGeom prst="rect">
            <a:avLst/>
          </a:prstGeom>
          <a:noFill/>
        </p:spPr>
        <p:txBody>
          <a:bodyPr wrap="square">
            <a:spAutoFit/>
          </a:bodyPr>
          <a:lstStyle/>
          <a:p>
            <a:r>
              <a:rPr lang="en-GB" dirty="0"/>
              <a:t>→</a:t>
            </a:r>
            <a:r>
              <a:rPr lang="en-US" dirty="0"/>
              <a:t> </a:t>
            </a:r>
            <a:r>
              <a:rPr lang="en-GB" dirty="0"/>
              <a:t>Calibration applied to </a:t>
            </a:r>
            <a:r>
              <a:rPr lang="en-GB" dirty="0" err="1"/>
              <a:t>Poshax</a:t>
            </a:r>
            <a:r>
              <a:rPr lang="en-GB" dirty="0"/>
              <a:t> [8] and NEQAIR [9] simulations</a:t>
            </a:r>
            <a:endParaRPr lang="en-US" dirty="0"/>
          </a:p>
        </p:txBody>
      </p:sp>
      <p:sp>
        <p:nvSpPr>
          <p:cNvPr id="16" name="TextBox 15">
            <a:extLst>
              <a:ext uri="{FF2B5EF4-FFF2-40B4-BE49-F238E27FC236}">
                <a16:creationId xmlns:a16="http://schemas.microsoft.com/office/drawing/2014/main" id="{8024C77F-D421-544D-B9E9-D0156CCB4FA2}"/>
              </a:ext>
            </a:extLst>
          </p:cNvPr>
          <p:cNvSpPr txBox="1"/>
          <p:nvPr/>
        </p:nvSpPr>
        <p:spPr>
          <a:xfrm>
            <a:off x="619296" y="1454346"/>
            <a:ext cx="6228412" cy="369332"/>
          </a:xfrm>
          <a:prstGeom prst="rect">
            <a:avLst/>
          </a:prstGeom>
          <a:noFill/>
        </p:spPr>
        <p:txBody>
          <a:bodyPr wrap="square">
            <a:spAutoFit/>
          </a:bodyPr>
          <a:lstStyle/>
          <a:p>
            <a:r>
              <a:rPr lang="en-GB" dirty="0"/>
              <a:t>→ Simulations ran to select wind-tunnel conditions </a:t>
            </a:r>
            <a:endParaRPr lang="en-US" dirty="0"/>
          </a:p>
        </p:txBody>
      </p:sp>
      <p:pic>
        <p:nvPicPr>
          <p:cNvPr id="9" name="Picture 8">
            <a:extLst>
              <a:ext uri="{FF2B5EF4-FFF2-40B4-BE49-F238E27FC236}">
                <a16:creationId xmlns:a16="http://schemas.microsoft.com/office/drawing/2014/main" id="{C6FBC805-5C72-5942-8287-19E0725ADD09}"/>
              </a:ext>
            </a:extLst>
          </p:cNvPr>
          <p:cNvPicPr>
            <a:picLocks noChangeAspect="1"/>
          </p:cNvPicPr>
          <p:nvPr/>
        </p:nvPicPr>
        <p:blipFill rotWithShape="1">
          <a:blip r:embed="rId3">
            <a:extLst>
              <a:ext uri="{28A0092B-C50C-407E-A947-70E740481C1C}">
                <a14:useLocalDpi xmlns:a14="http://schemas.microsoft.com/office/drawing/2010/main" val="0"/>
              </a:ext>
            </a:extLst>
          </a:blip>
          <a:srcRect l="-1" r="-396"/>
          <a:stretch/>
        </p:blipFill>
        <p:spPr>
          <a:xfrm>
            <a:off x="4278657" y="2383005"/>
            <a:ext cx="3694387" cy="2931037"/>
          </a:xfrm>
          <a:prstGeom prst="rect">
            <a:avLst/>
          </a:prstGeom>
        </p:spPr>
      </p:pic>
      <p:pic>
        <p:nvPicPr>
          <p:cNvPr id="13" name="Picture 12">
            <a:extLst>
              <a:ext uri="{FF2B5EF4-FFF2-40B4-BE49-F238E27FC236}">
                <a16:creationId xmlns:a16="http://schemas.microsoft.com/office/drawing/2014/main" id="{923D8948-1A96-4343-B1A1-40A9E5E44DDB}"/>
              </a:ext>
            </a:extLst>
          </p:cNvPr>
          <p:cNvPicPr>
            <a:picLocks noChangeAspect="1"/>
          </p:cNvPicPr>
          <p:nvPr/>
        </p:nvPicPr>
        <p:blipFill rotWithShape="1">
          <a:blip r:embed="rId4">
            <a:extLst>
              <a:ext uri="{28A0092B-C50C-407E-A947-70E740481C1C}">
                <a14:useLocalDpi xmlns:a14="http://schemas.microsoft.com/office/drawing/2010/main" val="0"/>
              </a:ext>
            </a:extLst>
          </a:blip>
          <a:srcRect r="5167"/>
          <a:stretch/>
        </p:blipFill>
        <p:spPr>
          <a:xfrm>
            <a:off x="8193424" y="2193472"/>
            <a:ext cx="3912848" cy="3120570"/>
          </a:xfrm>
          <a:prstGeom prst="rect">
            <a:avLst/>
          </a:prstGeom>
        </p:spPr>
      </p:pic>
      <p:pic>
        <p:nvPicPr>
          <p:cNvPr id="17" name="Picture 16" descr="Chart&#10;&#10;Description automatically generated">
            <a:extLst>
              <a:ext uri="{FF2B5EF4-FFF2-40B4-BE49-F238E27FC236}">
                <a16:creationId xmlns:a16="http://schemas.microsoft.com/office/drawing/2014/main" id="{3502387C-4573-8244-9AC6-B22BAA039CA7}"/>
              </a:ext>
            </a:extLst>
          </p:cNvPr>
          <p:cNvPicPr>
            <a:picLocks noChangeAspect="1"/>
          </p:cNvPicPr>
          <p:nvPr/>
        </p:nvPicPr>
        <p:blipFill rotWithShape="1">
          <a:blip r:embed="rId5">
            <a:extLst>
              <a:ext uri="{28A0092B-C50C-407E-A947-70E740481C1C}">
                <a14:useLocalDpi xmlns:a14="http://schemas.microsoft.com/office/drawing/2010/main" val="0"/>
              </a:ext>
            </a:extLst>
          </a:blip>
          <a:srcRect r="12366" b="8715"/>
          <a:stretch/>
        </p:blipFill>
        <p:spPr>
          <a:xfrm>
            <a:off x="166690" y="2383005"/>
            <a:ext cx="3753193" cy="2931038"/>
          </a:xfrm>
          <a:prstGeom prst="rect">
            <a:avLst/>
          </a:prstGeom>
        </p:spPr>
      </p:pic>
      <p:cxnSp>
        <p:nvCxnSpPr>
          <p:cNvPr id="19" name="Straight Connector 18">
            <a:extLst>
              <a:ext uri="{FF2B5EF4-FFF2-40B4-BE49-F238E27FC236}">
                <a16:creationId xmlns:a16="http://schemas.microsoft.com/office/drawing/2014/main" id="{245151CE-E8D1-ED4C-BDC9-0AFB139FD95B}"/>
              </a:ext>
            </a:extLst>
          </p:cNvPr>
          <p:cNvCxnSpPr>
            <a:cxnSpLocks/>
          </p:cNvCxnSpPr>
          <p:nvPr/>
        </p:nvCxnSpPr>
        <p:spPr>
          <a:xfrm>
            <a:off x="4109783" y="2383005"/>
            <a:ext cx="6146" cy="3741898"/>
          </a:xfrm>
          <a:prstGeom prst="line">
            <a:avLst/>
          </a:prstGeom>
          <a:ln w="12700">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005EB6A-3A9C-7B41-9379-5337333F3AF9}"/>
              </a:ext>
            </a:extLst>
          </p:cNvPr>
          <p:cNvCxnSpPr>
            <a:cxnSpLocks/>
          </p:cNvCxnSpPr>
          <p:nvPr/>
        </p:nvCxnSpPr>
        <p:spPr>
          <a:xfrm>
            <a:off x="8110538" y="2383005"/>
            <a:ext cx="0" cy="3741898"/>
          </a:xfrm>
          <a:prstGeom prst="line">
            <a:avLst/>
          </a:prstGeom>
          <a:ln w="12700">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10C0620-8FDE-1C40-9B29-CE53146BAC78}"/>
              </a:ext>
            </a:extLst>
          </p:cNvPr>
          <p:cNvSpPr txBox="1"/>
          <p:nvPr/>
        </p:nvSpPr>
        <p:spPr>
          <a:xfrm>
            <a:off x="98594" y="5565686"/>
            <a:ext cx="4042567" cy="369332"/>
          </a:xfrm>
          <a:prstGeom prst="rect">
            <a:avLst/>
          </a:prstGeom>
          <a:noFill/>
        </p:spPr>
        <p:txBody>
          <a:bodyPr wrap="square">
            <a:spAutoFit/>
          </a:bodyPr>
          <a:lstStyle/>
          <a:p>
            <a:r>
              <a:rPr lang="en-GB" dirty="0"/>
              <a:t>→ EAST conditions - gave good VUV data</a:t>
            </a:r>
            <a:endParaRPr lang="en-US" dirty="0"/>
          </a:p>
        </p:txBody>
      </p:sp>
      <p:sp>
        <p:nvSpPr>
          <p:cNvPr id="12" name="TextBox 11">
            <a:extLst>
              <a:ext uri="{FF2B5EF4-FFF2-40B4-BE49-F238E27FC236}">
                <a16:creationId xmlns:a16="http://schemas.microsoft.com/office/drawing/2014/main" id="{3D144F07-2805-FA43-8097-A15DFD370368}"/>
              </a:ext>
            </a:extLst>
          </p:cNvPr>
          <p:cNvSpPr txBox="1"/>
          <p:nvPr/>
        </p:nvSpPr>
        <p:spPr>
          <a:xfrm>
            <a:off x="4698959" y="5565686"/>
            <a:ext cx="2853781" cy="369332"/>
          </a:xfrm>
          <a:prstGeom prst="rect">
            <a:avLst/>
          </a:prstGeom>
          <a:noFill/>
        </p:spPr>
        <p:txBody>
          <a:bodyPr wrap="square">
            <a:spAutoFit/>
          </a:bodyPr>
          <a:lstStyle/>
          <a:p>
            <a:r>
              <a:rPr lang="en-GB" dirty="0"/>
              <a:t>→ Fire II re-entry datapoint</a:t>
            </a:r>
            <a:endParaRPr lang="en-US" dirty="0"/>
          </a:p>
        </p:txBody>
      </p:sp>
      <p:sp>
        <p:nvSpPr>
          <p:cNvPr id="14" name="TextBox 13">
            <a:extLst>
              <a:ext uri="{FF2B5EF4-FFF2-40B4-BE49-F238E27FC236}">
                <a16:creationId xmlns:a16="http://schemas.microsoft.com/office/drawing/2014/main" id="{564C7A01-0493-1648-887F-21A2DCEA6A53}"/>
              </a:ext>
            </a:extLst>
          </p:cNvPr>
          <p:cNvSpPr txBox="1"/>
          <p:nvPr/>
        </p:nvSpPr>
        <p:spPr>
          <a:xfrm>
            <a:off x="8147945" y="5527921"/>
            <a:ext cx="4048706" cy="369332"/>
          </a:xfrm>
          <a:prstGeom prst="rect">
            <a:avLst/>
          </a:prstGeom>
          <a:noFill/>
        </p:spPr>
        <p:txBody>
          <a:bodyPr wrap="square">
            <a:spAutoFit/>
          </a:bodyPr>
          <a:lstStyle/>
          <a:p>
            <a:r>
              <a:rPr lang="en-GB" dirty="0"/>
              <a:t>→ Data point from previous T6 campaign</a:t>
            </a:r>
            <a:endParaRPr lang="en-US" dirty="0"/>
          </a:p>
        </p:txBody>
      </p:sp>
      <p:sp>
        <p:nvSpPr>
          <p:cNvPr id="15" name="Rectangle 14">
            <a:extLst>
              <a:ext uri="{FF2B5EF4-FFF2-40B4-BE49-F238E27FC236}">
                <a16:creationId xmlns:a16="http://schemas.microsoft.com/office/drawing/2014/main" id="{AD66211C-A49E-9041-8620-77C0FA5951E8}"/>
              </a:ext>
            </a:extLst>
          </p:cNvPr>
          <p:cNvSpPr/>
          <p:nvPr/>
        </p:nvSpPr>
        <p:spPr>
          <a:xfrm>
            <a:off x="280909" y="6336010"/>
            <a:ext cx="4818499" cy="461665"/>
          </a:xfrm>
          <a:prstGeom prst="rect">
            <a:avLst/>
          </a:prstGeom>
        </p:spPr>
        <p:txBody>
          <a:bodyPr wrap="none">
            <a:spAutoFit/>
          </a:bodyPr>
          <a:lstStyle/>
          <a:p>
            <a:r>
              <a:rPr lang="en-GB" sz="1200" i="1" dirty="0">
                <a:solidFill>
                  <a:schemeClr val="bg1"/>
                </a:solidFill>
              </a:rPr>
              <a:t>[8]</a:t>
            </a:r>
            <a:r>
              <a:rPr lang="en-US" sz="1200" i="1" dirty="0">
                <a:solidFill>
                  <a:schemeClr val="bg1"/>
                </a:solidFill>
              </a:rPr>
              <a:t> </a:t>
            </a:r>
            <a:r>
              <a:rPr lang="en-GB" sz="1200" i="1" dirty="0" err="1">
                <a:solidFill>
                  <a:schemeClr val="bg1"/>
                </a:solidFill>
              </a:rPr>
              <a:t>Eilmer</a:t>
            </a:r>
            <a:r>
              <a:rPr lang="en-GB" sz="1200" i="1" dirty="0">
                <a:solidFill>
                  <a:schemeClr val="bg1"/>
                </a:solidFill>
              </a:rPr>
              <a:t> 4.0 flow simulation program. P. A. Jacobs and R. J. Gollan, 2022. </a:t>
            </a:r>
          </a:p>
          <a:p>
            <a:endParaRPr lang="en-US" sz="1200" i="1" dirty="0">
              <a:solidFill>
                <a:schemeClr val="bg1"/>
              </a:solidFill>
            </a:endParaRPr>
          </a:p>
        </p:txBody>
      </p:sp>
      <p:sp>
        <p:nvSpPr>
          <p:cNvPr id="18" name="Rectangle 17">
            <a:extLst>
              <a:ext uri="{FF2B5EF4-FFF2-40B4-BE49-F238E27FC236}">
                <a16:creationId xmlns:a16="http://schemas.microsoft.com/office/drawing/2014/main" id="{3C20E827-E6A4-594B-943C-716FADD00C01}"/>
              </a:ext>
            </a:extLst>
          </p:cNvPr>
          <p:cNvSpPr/>
          <p:nvPr/>
        </p:nvSpPr>
        <p:spPr>
          <a:xfrm>
            <a:off x="272084" y="6563634"/>
            <a:ext cx="8686859" cy="276999"/>
          </a:xfrm>
          <a:prstGeom prst="rect">
            <a:avLst/>
          </a:prstGeom>
        </p:spPr>
        <p:txBody>
          <a:bodyPr wrap="square">
            <a:spAutoFit/>
          </a:bodyPr>
          <a:lstStyle/>
          <a:p>
            <a:r>
              <a:rPr lang="en-GB" sz="1200" i="1" dirty="0">
                <a:solidFill>
                  <a:schemeClr val="bg1"/>
                </a:solidFill>
              </a:rPr>
              <a:t>[9] NEQAIR - Nonequilibrium Radiative Transport and Spectra Program, NASA</a:t>
            </a:r>
            <a:endParaRPr lang="en-US" sz="1200" i="1" dirty="0">
              <a:solidFill>
                <a:schemeClr val="bg1"/>
              </a:solidFill>
            </a:endParaRPr>
          </a:p>
        </p:txBody>
      </p:sp>
      <p:sp>
        <p:nvSpPr>
          <p:cNvPr id="20" name="TextBox 19">
            <a:extLst>
              <a:ext uri="{FF2B5EF4-FFF2-40B4-BE49-F238E27FC236}">
                <a16:creationId xmlns:a16="http://schemas.microsoft.com/office/drawing/2014/main" id="{A2BAA440-F988-8A4E-B53A-70581EBB5C64}"/>
              </a:ext>
            </a:extLst>
          </p:cNvPr>
          <p:cNvSpPr txBox="1"/>
          <p:nvPr/>
        </p:nvSpPr>
        <p:spPr>
          <a:xfrm>
            <a:off x="2392488" y="4412397"/>
            <a:ext cx="1447504" cy="523220"/>
          </a:xfrm>
          <a:prstGeom prst="rect">
            <a:avLst/>
          </a:prstGeom>
          <a:noFill/>
          <a:ln>
            <a:solidFill>
              <a:schemeClr val="tx1"/>
            </a:solidFill>
            <a:extLst>
              <a:ext uri="{C807C97D-BFC1-408E-A445-0C87EB9F89A2}">
                <ask:lineSketchStyleProps xmlns:ask="http://schemas.microsoft.com/office/drawing/2018/sketchyshapes" sd="1219033472">
                  <a:custGeom>
                    <a:avLst/>
                    <a:gdLst>
                      <a:gd name="connsiteX0" fmla="*/ 0 w 1715060"/>
                      <a:gd name="connsiteY0" fmla="*/ 0 h 523220"/>
                      <a:gd name="connsiteX1" fmla="*/ 1715060 w 1715060"/>
                      <a:gd name="connsiteY1" fmla="*/ 0 h 523220"/>
                      <a:gd name="connsiteX2" fmla="*/ 1715060 w 1715060"/>
                      <a:gd name="connsiteY2" fmla="*/ 523220 h 523220"/>
                      <a:gd name="connsiteX3" fmla="*/ 0 w 1715060"/>
                      <a:gd name="connsiteY3" fmla="*/ 523220 h 523220"/>
                      <a:gd name="connsiteX4" fmla="*/ 0 w 171506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060" h="523220" extrusionOk="0">
                        <a:moveTo>
                          <a:pt x="0" y="0"/>
                        </a:moveTo>
                        <a:cubicBezTo>
                          <a:pt x="798994" y="93947"/>
                          <a:pt x="1342842" y="-70357"/>
                          <a:pt x="1715060" y="0"/>
                        </a:cubicBezTo>
                        <a:cubicBezTo>
                          <a:pt x="1715541" y="165391"/>
                          <a:pt x="1702838" y="468476"/>
                          <a:pt x="1715060" y="523220"/>
                        </a:cubicBezTo>
                        <a:cubicBezTo>
                          <a:pt x="1297930" y="550322"/>
                          <a:pt x="348809" y="552047"/>
                          <a:pt x="0" y="523220"/>
                        </a:cubicBezTo>
                        <a:cubicBezTo>
                          <a:pt x="428" y="301148"/>
                          <a:pt x="46848" y="103469"/>
                          <a:pt x="0" y="0"/>
                        </a:cubicBezTo>
                        <a:close/>
                      </a:path>
                    </a:pathLst>
                  </a:custGeom>
                  <ask:type>
                    <ask:lineSketchNone/>
                  </ask:type>
                </ask:lineSketchStyleProps>
              </a:ext>
            </a:extLst>
          </a:ln>
        </p:spPr>
        <p:txBody>
          <a:bodyPr wrap="square">
            <a:spAutoFit/>
          </a:bodyPr>
          <a:lstStyle/>
          <a:p>
            <a:pPr algn="ctr"/>
            <a:r>
              <a:rPr lang="en-GB" sz="1400" dirty="0"/>
              <a:t>P</a:t>
            </a:r>
            <a:r>
              <a:rPr lang="en-GB" sz="1400" baseline="-25000" dirty="0"/>
              <a:t>∞ </a:t>
            </a:r>
            <a:r>
              <a:rPr lang="en-GB" sz="1400" dirty="0"/>
              <a:t>= 26.66 Pa</a:t>
            </a:r>
          </a:p>
          <a:p>
            <a:pPr algn="ctr"/>
            <a:r>
              <a:rPr lang="en-GB" sz="1400" dirty="0"/>
              <a:t>u</a:t>
            </a:r>
            <a:r>
              <a:rPr lang="en-GB" sz="1400" baseline="-25000" dirty="0"/>
              <a:t>∞ </a:t>
            </a:r>
            <a:r>
              <a:rPr lang="en-GB" sz="1400" dirty="0"/>
              <a:t>= 10.66 km.s</a:t>
            </a:r>
            <a:r>
              <a:rPr lang="en-GB" sz="1400" baseline="30000" dirty="0"/>
              <a:t>-1</a:t>
            </a:r>
            <a:endParaRPr lang="en-US" sz="1400" baseline="30000" dirty="0"/>
          </a:p>
        </p:txBody>
      </p:sp>
      <p:sp>
        <p:nvSpPr>
          <p:cNvPr id="21" name="TextBox 20">
            <a:extLst>
              <a:ext uri="{FF2B5EF4-FFF2-40B4-BE49-F238E27FC236}">
                <a16:creationId xmlns:a16="http://schemas.microsoft.com/office/drawing/2014/main" id="{53AA90C5-4388-2847-9548-A86D060C78D1}"/>
              </a:ext>
            </a:extLst>
          </p:cNvPr>
          <p:cNvSpPr txBox="1"/>
          <p:nvPr/>
        </p:nvSpPr>
        <p:spPr>
          <a:xfrm>
            <a:off x="6483248" y="4412397"/>
            <a:ext cx="1447504" cy="523220"/>
          </a:xfrm>
          <a:prstGeom prst="rect">
            <a:avLst/>
          </a:prstGeom>
          <a:noFill/>
          <a:ln>
            <a:solidFill>
              <a:schemeClr val="tx1"/>
            </a:solidFill>
            <a:extLst>
              <a:ext uri="{C807C97D-BFC1-408E-A445-0C87EB9F89A2}">
                <ask:lineSketchStyleProps xmlns:ask="http://schemas.microsoft.com/office/drawing/2018/sketchyshapes" sd="1219033472">
                  <a:custGeom>
                    <a:avLst/>
                    <a:gdLst>
                      <a:gd name="connsiteX0" fmla="*/ 0 w 1715060"/>
                      <a:gd name="connsiteY0" fmla="*/ 0 h 523220"/>
                      <a:gd name="connsiteX1" fmla="*/ 1715060 w 1715060"/>
                      <a:gd name="connsiteY1" fmla="*/ 0 h 523220"/>
                      <a:gd name="connsiteX2" fmla="*/ 1715060 w 1715060"/>
                      <a:gd name="connsiteY2" fmla="*/ 523220 h 523220"/>
                      <a:gd name="connsiteX3" fmla="*/ 0 w 1715060"/>
                      <a:gd name="connsiteY3" fmla="*/ 523220 h 523220"/>
                      <a:gd name="connsiteX4" fmla="*/ 0 w 171506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060" h="523220" extrusionOk="0">
                        <a:moveTo>
                          <a:pt x="0" y="0"/>
                        </a:moveTo>
                        <a:cubicBezTo>
                          <a:pt x="798994" y="93947"/>
                          <a:pt x="1342842" y="-70357"/>
                          <a:pt x="1715060" y="0"/>
                        </a:cubicBezTo>
                        <a:cubicBezTo>
                          <a:pt x="1715541" y="165391"/>
                          <a:pt x="1702838" y="468476"/>
                          <a:pt x="1715060" y="523220"/>
                        </a:cubicBezTo>
                        <a:cubicBezTo>
                          <a:pt x="1297930" y="550322"/>
                          <a:pt x="348809" y="552047"/>
                          <a:pt x="0" y="523220"/>
                        </a:cubicBezTo>
                        <a:cubicBezTo>
                          <a:pt x="428" y="301148"/>
                          <a:pt x="46848" y="103469"/>
                          <a:pt x="0" y="0"/>
                        </a:cubicBezTo>
                        <a:close/>
                      </a:path>
                    </a:pathLst>
                  </a:custGeom>
                  <ask:type>
                    <ask:lineSketchNone/>
                  </ask:type>
                </ask:lineSketchStyleProps>
              </a:ext>
            </a:extLst>
          </a:ln>
        </p:spPr>
        <p:txBody>
          <a:bodyPr wrap="square">
            <a:spAutoFit/>
          </a:bodyPr>
          <a:lstStyle/>
          <a:p>
            <a:pPr algn="ctr"/>
            <a:r>
              <a:rPr lang="en-GB" sz="1400" dirty="0"/>
              <a:t>P</a:t>
            </a:r>
            <a:r>
              <a:rPr lang="en-GB" sz="1400" baseline="-25000" dirty="0"/>
              <a:t>∞ </a:t>
            </a:r>
            <a:r>
              <a:rPr lang="en-GB" sz="1400" dirty="0"/>
              <a:t>= 2.08 Pa</a:t>
            </a:r>
          </a:p>
          <a:p>
            <a:pPr algn="ctr"/>
            <a:r>
              <a:rPr lang="en-GB" sz="1400" dirty="0"/>
              <a:t>u</a:t>
            </a:r>
            <a:r>
              <a:rPr lang="en-GB" sz="1400" baseline="-25000" dirty="0"/>
              <a:t>∞ </a:t>
            </a:r>
            <a:r>
              <a:rPr lang="en-GB" sz="1400" dirty="0"/>
              <a:t>= 11.36 km.s</a:t>
            </a:r>
            <a:r>
              <a:rPr lang="en-GB" sz="1400" baseline="30000" dirty="0"/>
              <a:t>-1</a:t>
            </a:r>
            <a:endParaRPr lang="en-US" sz="1400" baseline="30000" dirty="0"/>
          </a:p>
        </p:txBody>
      </p:sp>
      <p:sp>
        <p:nvSpPr>
          <p:cNvPr id="22" name="TextBox 21">
            <a:extLst>
              <a:ext uri="{FF2B5EF4-FFF2-40B4-BE49-F238E27FC236}">
                <a16:creationId xmlns:a16="http://schemas.microsoft.com/office/drawing/2014/main" id="{3A13C2D7-B74A-994E-AED9-1108566D74AC}"/>
              </a:ext>
            </a:extLst>
          </p:cNvPr>
          <p:cNvSpPr txBox="1"/>
          <p:nvPr/>
        </p:nvSpPr>
        <p:spPr>
          <a:xfrm>
            <a:off x="10575828" y="4410552"/>
            <a:ext cx="1447504" cy="523220"/>
          </a:xfrm>
          <a:prstGeom prst="rect">
            <a:avLst/>
          </a:prstGeom>
          <a:noFill/>
          <a:ln>
            <a:solidFill>
              <a:schemeClr val="tx1"/>
            </a:solidFill>
            <a:extLst>
              <a:ext uri="{C807C97D-BFC1-408E-A445-0C87EB9F89A2}">
                <ask:lineSketchStyleProps xmlns:ask="http://schemas.microsoft.com/office/drawing/2018/sketchyshapes" sd="1219033472">
                  <a:custGeom>
                    <a:avLst/>
                    <a:gdLst>
                      <a:gd name="connsiteX0" fmla="*/ 0 w 1715060"/>
                      <a:gd name="connsiteY0" fmla="*/ 0 h 523220"/>
                      <a:gd name="connsiteX1" fmla="*/ 1715060 w 1715060"/>
                      <a:gd name="connsiteY1" fmla="*/ 0 h 523220"/>
                      <a:gd name="connsiteX2" fmla="*/ 1715060 w 1715060"/>
                      <a:gd name="connsiteY2" fmla="*/ 523220 h 523220"/>
                      <a:gd name="connsiteX3" fmla="*/ 0 w 1715060"/>
                      <a:gd name="connsiteY3" fmla="*/ 523220 h 523220"/>
                      <a:gd name="connsiteX4" fmla="*/ 0 w 171506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060" h="523220" extrusionOk="0">
                        <a:moveTo>
                          <a:pt x="0" y="0"/>
                        </a:moveTo>
                        <a:cubicBezTo>
                          <a:pt x="798994" y="93947"/>
                          <a:pt x="1342842" y="-70357"/>
                          <a:pt x="1715060" y="0"/>
                        </a:cubicBezTo>
                        <a:cubicBezTo>
                          <a:pt x="1715541" y="165391"/>
                          <a:pt x="1702838" y="468476"/>
                          <a:pt x="1715060" y="523220"/>
                        </a:cubicBezTo>
                        <a:cubicBezTo>
                          <a:pt x="1297930" y="550322"/>
                          <a:pt x="348809" y="552047"/>
                          <a:pt x="0" y="523220"/>
                        </a:cubicBezTo>
                        <a:cubicBezTo>
                          <a:pt x="428" y="301148"/>
                          <a:pt x="46848" y="103469"/>
                          <a:pt x="0" y="0"/>
                        </a:cubicBezTo>
                        <a:close/>
                      </a:path>
                    </a:pathLst>
                  </a:custGeom>
                  <ask:type>
                    <ask:lineSketchNone/>
                  </ask:type>
                </ask:lineSketchStyleProps>
              </a:ext>
            </a:extLst>
          </a:ln>
        </p:spPr>
        <p:txBody>
          <a:bodyPr wrap="square">
            <a:spAutoFit/>
          </a:bodyPr>
          <a:lstStyle/>
          <a:p>
            <a:pPr algn="ctr"/>
            <a:r>
              <a:rPr lang="en-GB" sz="1400" dirty="0"/>
              <a:t>P</a:t>
            </a:r>
            <a:r>
              <a:rPr lang="en-GB" sz="1400" baseline="-25000" dirty="0"/>
              <a:t>∞ </a:t>
            </a:r>
            <a:r>
              <a:rPr lang="en-GB" sz="1400" dirty="0"/>
              <a:t>= 6.66 Pa</a:t>
            </a:r>
          </a:p>
          <a:p>
            <a:pPr algn="ctr"/>
            <a:r>
              <a:rPr lang="en-GB" sz="1400" dirty="0"/>
              <a:t>u</a:t>
            </a:r>
            <a:r>
              <a:rPr lang="en-GB" sz="1400" baseline="-25000" dirty="0"/>
              <a:t>∞ </a:t>
            </a:r>
            <a:r>
              <a:rPr lang="en-GB" sz="1400" dirty="0"/>
              <a:t>= 11.38 km.s</a:t>
            </a:r>
            <a:r>
              <a:rPr lang="en-GB" sz="1400" baseline="30000" dirty="0"/>
              <a:t>-1</a:t>
            </a:r>
            <a:endParaRPr lang="en-US" sz="1400" baseline="30000" dirty="0"/>
          </a:p>
        </p:txBody>
      </p:sp>
    </p:spTree>
    <p:extLst>
      <p:ext uri="{BB962C8B-B14F-4D97-AF65-F5344CB8AC3E}">
        <p14:creationId xmlns:p14="http://schemas.microsoft.com/office/powerpoint/2010/main" val="28549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6" grpId="0"/>
      <p:bldP spid="11" grpId="0"/>
      <p:bldP spid="12" grpId="0"/>
      <p:bldP spid="14" grpId="0"/>
      <p:bldP spid="15" grpId="0"/>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Summary</a:t>
            </a:r>
            <a:endParaRPr lang="en-GB" b="0" i="1" dirty="0"/>
          </a:p>
        </p:txBody>
      </p:sp>
      <p:sp>
        <p:nvSpPr>
          <p:cNvPr id="4" name="Slide Number Placeholder 3"/>
          <p:cNvSpPr>
            <a:spLocks noGrp="1"/>
          </p:cNvSpPr>
          <p:nvPr>
            <p:ph type="sldNum" sz="quarter" idx="12"/>
          </p:nvPr>
        </p:nvSpPr>
        <p:spPr/>
        <p:txBody>
          <a:bodyPr/>
          <a:lstStyle/>
          <a:p>
            <a:fld id="{6F9F3561-78EE-4681-83AF-B473019E77BC}" type="slidenum">
              <a:rPr lang="en-GB" smtClean="0"/>
              <a:t>16</a:t>
            </a:fld>
            <a:endParaRPr lang="en-GB" dirty="0"/>
          </a:p>
        </p:txBody>
      </p:sp>
      <p:sp>
        <p:nvSpPr>
          <p:cNvPr id="14" name="TextBox 13">
            <a:extLst>
              <a:ext uri="{FF2B5EF4-FFF2-40B4-BE49-F238E27FC236}">
                <a16:creationId xmlns:a16="http://schemas.microsoft.com/office/drawing/2014/main" id="{564C7A01-0493-1648-887F-21A2DCEA6A53}"/>
              </a:ext>
            </a:extLst>
          </p:cNvPr>
          <p:cNvSpPr txBox="1"/>
          <p:nvPr/>
        </p:nvSpPr>
        <p:spPr>
          <a:xfrm>
            <a:off x="338958" y="1514234"/>
            <a:ext cx="5439103" cy="4247317"/>
          </a:xfrm>
          <a:prstGeom prst="rect">
            <a:avLst/>
          </a:prstGeom>
          <a:noFill/>
        </p:spPr>
        <p:txBody>
          <a:bodyPr wrap="square">
            <a:spAutoFit/>
          </a:bodyPr>
          <a:lstStyle/>
          <a:p>
            <a:r>
              <a:rPr lang="en-GB" dirty="0"/>
              <a:t>So far…</a:t>
            </a:r>
            <a:endParaRPr lang="en-US" dirty="0"/>
          </a:p>
          <a:p>
            <a:endParaRPr lang="en-GB" dirty="0"/>
          </a:p>
          <a:p>
            <a:r>
              <a:rPr lang="en-GB" dirty="0"/>
              <a:t>	→ Mechanical system designed, </a:t>
            </a:r>
          </a:p>
          <a:p>
            <a:r>
              <a:rPr lang="en-GB" dirty="0"/>
              <a:t>	     almost fully assembled</a:t>
            </a:r>
          </a:p>
          <a:p>
            <a:r>
              <a:rPr lang="en-GB" dirty="0"/>
              <a:t>	→ Optics designed and characterised</a:t>
            </a:r>
          </a:p>
          <a:p>
            <a:r>
              <a:rPr lang="en-GB" dirty="0"/>
              <a:t>	→ Couple of test conditions selected</a:t>
            </a:r>
          </a:p>
          <a:p>
            <a:endParaRPr lang="en-GB" dirty="0"/>
          </a:p>
          <a:p>
            <a:endParaRPr lang="en-GB" dirty="0"/>
          </a:p>
          <a:p>
            <a:r>
              <a:rPr lang="en-GB" dirty="0"/>
              <a:t>To come…</a:t>
            </a:r>
          </a:p>
          <a:p>
            <a:endParaRPr lang="en-GB" dirty="0"/>
          </a:p>
          <a:p>
            <a:r>
              <a:rPr lang="en-GB" dirty="0"/>
              <a:t>	→ Characterised rest of optics (mirrors)</a:t>
            </a:r>
          </a:p>
          <a:p>
            <a:r>
              <a:rPr lang="en-GB" dirty="0"/>
              <a:t>	→ Pump down full volume</a:t>
            </a:r>
          </a:p>
          <a:p>
            <a:r>
              <a:rPr lang="en-GB" dirty="0"/>
              <a:t>	→ T6 test campaign to obtain spectra</a:t>
            </a:r>
            <a:endParaRPr lang="en-US" dirty="0"/>
          </a:p>
          <a:p>
            <a:endParaRPr lang="en-US" dirty="0"/>
          </a:p>
          <a:p>
            <a:endParaRPr lang="en-US" dirty="0"/>
          </a:p>
        </p:txBody>
      </p:sp>
      <p:pic>
        <p:nvPicPr>
          <p:cNvPr id="5" name="Picture 4" descr="A picture containing indoor, miller&#10;&#10;Description automatically generated">
            <a:extLst>
              <a:ext uri="{FF2B5EF4-FFF2-40B4-BE49-F238E27FC236}">
                <a16:creationId xmlns:a16="http://schemas.microsoft.com/office/drawing/2014/main" id="{011AAF40-5881-5C4A-B3E0-BEB559545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58310"/>
            <a:ext cx="5812221" cy="4359166"/>
          </a:xfrm>
          <a:prstGeom prst="rect">
            <a:avLst/>
          </a:prstGeom>
        </p:spPr>
      </p:pic>
    </p:spTree>
    <p:extLst>
      <p:ext uri="{BB962C8B-B14F-4D97-AF65-F5344CB8AC3E}">
        <p14:creationId xmlns:p14="http://schemas.microsoft.com/office/powerpoint/2010/main" val="12612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08" y="2056144"/>
            <a:ext cx="10760242" cy="1606117"/>
          </a:xfrm>
          <a:noFill/>
        </p:spPr>
        <p:txBody>
          <a:bodyPr>
            <a:noAutofit/>
          </a:bodyPr>
          <a:lstStyle/>
          <a:p>
            <a:r>
              <a:rPr lang="en-GB" sz="4000" b="0" dirty="0"/>
              <a:t>Thank you for listening!</a:t>
            </a:r>
            <a:endParaRPr lang="en-GB" sz="4000" dirty="0"/>
          </a:p>
        </p:txBody>
      </p:sp>
      <p:sp>
        <p:nvSpPr>
          <p:cNvPr id="6" name="Rectangle 5">
            <a:extLst>
              <a:ext uri="{FF2B5EF4-FFF2-40B4-BE49-F238E27FC236}">
                <a16:creationId xmlns:a16="http://schemas.microsoft.com/office/drawing/2014/main" id="{4B3D08BC-FD17-4339-8B1D-C9D90B163AA0}"/>
              </a:ext>
            </a:extLst>
          </p:cNvPr>
          <p:cNvSpPr/>
          <p:nvPr/>
        </p:nvSpPr>
        <p:spPr>
          <a:xfrm>
            <a:off x="11149780" y="-1"/>
            <a:ext cx="1002891" cy="10530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2"/>
          <p:cNvSpPr txBox="1">
            <a:spLocks/>
          </p:cNvSpPr>
          <p:nvPr/>
        </p:nvSpPr>
        <p:spPr>
          <a:xfrm>
            <a:off x="954250" y="4665382"/>
            <a:ext cx="10515600" cy="1500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endParaRPr lang="en-GB" sz="1800" i="1" dirty="0"/>
          </a:p>
        </p:txBody>
      </p:sp>
      <p:sp>
        <p:nvSpPr>
          <p:cNvPr id="4" name="TextBox 3">
            <a:extLst>
              <a:ext uri="{FF2B5EF4-FFF2-40B4-BE49-F238E27FC236}">
                <a16:creationId xmlns:a16="http://schemas.microsoft.com/office/drawing/2014/main" id="{B84CD2CE-C94A-4E48-B7B1-A24EB5825708}"/>
              </a:ext>
            </a:extLst>
          </p:cNvPr>
          <p:cNvSpPr txBox="1"/>
          <p:nvPr/>
        </p:nvSpPr>
        <p:spPr>
          <a:xfrm>
            <a:off x="-3831771" y="5116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82650084"/>
      </p:ext>
    </p:extLst>
  </p:cSld>
  <p:clrMapOvr>
    <a:masterClrMapping/>
  </p:clrMapOvr>
  <mc:AlternateContent xmlns:mc="http://schemas.openxmlformats.org/markup-compatibility/2006" xmlns:p14="http://schemas.microsoft.com/office/powerpoint/2010/main">
    <mc:Choice Requires="p14">
      <p:transition spd="slow" p14:dur="2000" advTm="27719"/>
    </mc:Choice>
    <mc:Fallback xmlns="">
      <p:transition spd="slow" advTm="2771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What? </a:t>
            </a:r>
            <a:r>
              <a:rPr lang="en-US" b="0" dirty="0"/>
              <a:t>Shock Layer and Radiative Heating</a:t>
            </a:r>
            <a:endParaRPr lang="en-GB" b="0" dirty="0"/>
          </a:p>
        </p:txBody>
      </p:sp>
      <p:sp>
        <p:nvSpPr>
          <p:cNvPr id="8" name="TextBox 7"/>
          <p:cNvSpPr txBox="1"/>
          <p:nvPr/>
        </p:nvSpPr>
        <p:spPr>
          <a:xfrm>
            <a:off x="792875" y="5672252"/>
            <a:ext cx="3745705" cy="523220"/>
          </a:xfrm>
          <a:prstGeom prst="rect">
            <a:avLst/>
          </a:prstGeom>
          <a:noFill/>
        </p:spPr>
        <p:txBody>
          <a:bodyPr wrap="none" rtlCol="0">
            <a:spAutoFit/>
          </a:bodyPr>
          <a:lstStyle/>
          <a:p>
            <a:pPr algn="ctr"/>
            <a:r>
              <a:rPr lang="en-GB" sz="1400" u="sng" dirty="0"/>
              <a:t>Fig 1:</a:t>
            </a:r>
            <a:r>
              <a:rPr lang="en-GB" sz="1400" dirty="0"/>
              <a:t> Schematic of the high-temperature regions</a:t>
            </a:r>
          </a:p>
          <a:p>
            <a:pPr algn="ctr"/>
            <a:r>
              <a:rPr lang="en-GB" sz="1400" dirty="0"/>
              <a:t>in an entry-body </a:t>
            </a:r>
            <a:r>
              <a:rPr lang="en-GB" sz="1400" dirty="0" err="1"/>
              <a:t>flowfield</a:t>
            </a:r>
            <a:r>
              <a:rPr lang="en-GB" sz="1400" dirty="0"/>
              <a:t> [1]  </a:t>
            </a:r>
          </a:p>
        </p:txBody>
      </p:sp>
      <p:pic>
        <p:nvPicPr>
          <p:cNvPr id="15" name="Picture 14" descr="Diagram&#10;&#10;Description automatically generated">
            <a:extLst>
              <a:ext uri="{FF2B5EF4-FFF2-40B4-BE49-F238E27FC236}">
                <a16:creationId xmlns:a16="http://schemas.microsoft.com/office/drawing/2014/main" id="{11438475-A64C-8F4C-A303-EE3409CA6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4" y="1698507"/>
            <a:ext cx="5052535" cy="3918535"/>
          </a:xfrm>
          <a:prstGeom prst="rect">
            <a:avLst/>
          </a:prstGeom>
        </p:spPr>
      </p:pic>
      <p:sp>
        <p:nvSpPr>
          <p:cNvPr id="3" name="Rectangle 2">
            <a:extLst>
              <a:ext uri="{FF2B5EF4-FFF2-40B4-BE49-F238E27FC236}">
                <a16:creationId xmlns:a16="http://schemas.microsoft.com/office/drawing/2014/main" id="{082DE795-30E5-2F4B-90D2-38CE97793D59}"/>
              </a:ext>
            </a:extLst>
          </p:cNvPr>
          <p:cNvSpPr/>
          <p:nvPr/>
        </p:nvSpPr>
        <p:spPr>
          <a:xfrm>
            <a:off x="1620982" y="3447776"/>
            <a:ext cx="548640" cy="39854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F8588D-9FDB-ED44-A7F4-4106E5B764C2}"/>
              </a:ext>
            </a:extLst>
          </p:cNvPr>
          <p:cNvSpPr txBox="1"/>
          <p:nvPr/>
        </p:nvSpPr>
        <p:spPr>
          <a:xfrm>
            <a:off x="5663984" y="1382899"/>
            <a:ext cx="7081055" cy="2585323"/>
          </a:xfrm>
          <a:prstGeom prst="rect">
            <a:avLst/>
          </a:prstGeom>
          <a:noFill/>
        </p:spPr>
        <p:txBody>
          <a:bodyPr wrap="square" rtlCol="0">
            <a:spAutoFit/>
          </a:bodyPr>
          <a:lstStyle/>
          <a:p>
            <a:r>
              <a:rPr lang="en-US" b="1" dirty="0">
                <a:solidFill>
                  <a:srgbClr val="C00000"/>
                </a:solidFill>
              </a:rPr>
              <a:t>	Through shock</a:t>
            </a:r>
          </a:p>
          <a:p>
            <a:pPr marL="1200150" lvl="2" indent="-285750">
              <a:buFontTx/>
              <a:buChar char="-"/>
            </a:pPr>
            <a:r>
              <a:rPr lang="en-US" dirty="0">
                <a:solidFill>
                  <a:srgbClr val="C00000"/>
                </a:solidFill>
              </a:rPr>
              <a:t>Temperature increase</a:t>
            </a:r>
          </a:p>
          <a:p>
            <a:pPr marL="2114550" lvl="4" indent="-285750">
              <a:buFontTx/>
              <a:buChar char="-"/>
            </a:pPr>
            <a:r>
              <a:rPr lang="en-US" dirty="0">
                <a:solidFill>
                  <a:srgbClr val="C00000"/>
                </a:solidFill>
              </a:rPr>
              <a:t>Ionization &amp; dissociation </a:t>
            </a:r>
          </a:p>
          <a:p>
            <a:pPr marL="2571750" lvl="5" indent="-285750">
              <a:buFontTx/>
              <a:buChar char="-"/>
            </a:pPr>
            <a:r>
              <a:rPr lang="en-US" dirty="0">
                <a:solidFill>
                  <a:srgbClr val="C00000"/>
                </a:solidFill>
              </a:rPr>
              <a:t>Chemical reactions induce radiation</a:t>
            </a:r>
          </a:p>
          <a:p>
            <a:endParaRPr lang="en-US" dirty="0">
              <a:solidFill>
                <a:srgbClr val="C00000"/>
              </a:solidFill>
            </a:endParaRPr>
          </a:p>
          <a:p>
            <a:r>
              <a:rPr lang="en-GB" dirty="0"/>
              <a:t>	→ Radiation causes additional heating</a:t>
            </a:r>
          </a:p>
          <a:p>
            <a:endParaRPr lang="en-GB" dirty="0"/>
          </a:p>
          <a:p>
            <a:endParaRPr lang="en-GB" dirty="0"/>
          </a:p>
          <a:p>
            <a:r>
              <a:rPr lang="en-GB" dirty="0"/>
              <a:t>     </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6F9F3561-78EE-4681-83AF-B473019E77BC}" type="slidenum">
              <a:rPr lang="en-GB" smtClean="0"/>
              <a:t>2</a:t>
            </a:fld>
            <a:endParaRPr lang="en-GB" dirty="0"/>
          </a:p>
        </p:txBody>
      </p:sp>
      <p:sp>
        <p:nvSpPr>
          <p:cNvPr id="7" name="Rectangle 6"/>
          <p:cNvSpPr/>
          <p:nvPr/>
        </p:nvSpPr>
        <p:spPr>
          <a:xfrm>
            <a:off x="280909" y="6336010"/>
            <a:ext cx="4769639" cy="276999"/>
          </a:xfrm>
          <a:prstGeom prst="rect">
            <a:avLst/>
          </a:prstGeom>
        </p:spPr>
        <p:txBody>
          <a:bodyPr wrap="none">
            <a:spAutoFit/>
          </a:bodyPr>
          <a:lstStyle/>
          <a:p>
            <a:r>
              <a:rPr lang="en-GB" sz="1200" i="1" dirty="0">
                <a:solidFill>
                  <a:schemeClr val="bg1"/>
                </a:solidFill>
              </a:rPr>
              <a:t>[1]</a:t>
            </a:r>
            <a:r>
              <a:rPr lang="en-US" sz="1200" i="1" dirty="0">
                <a:solidFill>
                  <a:schemeClr val="bg1"/>
                </a:solidFill>
              </a:rPr>
              <a:t> </a:t>
            </a:r>
            <a:r>
              <a:rPr lang="en-US" sz="1200" i="1" u="sng" dirty="0">
                <a:solidFill>
                  <a:schemeClr val="bg1"/>
                </a:solidFill>
              </a:rPr>
              <a:t>Hypersonic and High Temperature Gas Dynamics</a:t>
            </a:r>
            <a:r>
              <a:rPr lang="en-US" sz="1200" i="1" dirty="0">
                <a:solidFill>
                  <a:schemeClr val="bg1"/>
                </a:solidFill>
              </a:rPr>
              <a:t>, </a:t>
            </a:r>
            <a:r>
              <a:rPr lang="en-GB" sz="1200" i="1" dirty="0">
                <a:solidFill>
                  <a:schemeClr val="bg1"/>
                </a:solidFill>
              </a:rPr>
              <a:t> </a:t>
            </a:r>
            <a:r>
              <a:rPr lang="en-US" sz="1200" i="1" dirty="0">
                <a:solidFill>
                  <a:schemeClr val="bg1"/>
                </a:solidFill>
              </a:rPr>
              <a:t>John D. Anderson Jr </a:t>
            </a:r>
          </a:p>
        </p:txBody>
      </p:sp>
    </p:spTree>
    <p:extLst>
      <p:ext uri="{BB962C8B-B14F-4D97-AF65-F5344CB8AC3E}">
        <p14:creationId xmlns:p14="http://schemas.microsoft.com/office/powerpoint/2010/main" val="125364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par>
                          <p:cTn id="17" fill="hold">
                            <p:stCondLst>
                              <p:cond delay="0"/>
                            </p:stCondLst>
                            <p:childTnLst>
                              <p:par>
                                <p:cTn id="18" presetID="9" presetClass="entr" presetSubtype="0" fill="hold" nodeType="afterEffect">
                                  <p:stCondLst>
                                    <p:cond delay="200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dissolve">
                                      <p:cBhvr>
                                        <p:cTn id="20" dur="500"/>
                                        <p:tgtEl>
                                          <p:spTgt spid="11">
                                            <p:txEl>
                                              <p:pRg st="1" end="1"/>
                                            </p:txEl>
                                          </p:spTgt>
                                        </p:tgtEl>
                                      </p:cBhvr>
                                    </p:animEffect>
                                  </p:childTnLst>
                                </p:cTn>
                              </p:par>
                            </p:childTnLst>
                          </p:cTn>
                        </p:par>
                        <p:par>
                          <p:cTn id="21" fill="hold">
                            <p:stCondLst>
                              <p:cond delay="2500"/>
                            </p:stCondLst>
                            <p:childTnLst>
                              <p:par>
                                <p:cTn id="22" presetID="9" presetClass="entr" presetSubtype="0" fill="hold" nodeType="afterEffect">
                                  <p:stCondLst>
                                    <p:cond delay="200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dissolve">
                                      <p:cBhvr>
                                        <p:cTn id="24" dur="500"/>
                                        <p:tgtEl>
                                          <p:spTgt spid="11">
                                            <p:txEl>
                                              <p:pRg st="2" end="2"/>
                                            </p:txEl>
                                          </p:spTgt>
                                        </p:tgtEl>
                                      </p:cBhvr>
                                    </p:animEffect>
                                  </p:childTnLst>
                                </p:cTn>
                              </p:par>
                            </p:childTnLst>
                          </p:cTn>
                        </p:par>
                        <p:par>
                          <p:cTn id="25" fill="hold">
                            <p:stCondLst>
                              <p:cond delay="5000"/>
                            </p:stCondLst>
                            <p:childTnLst>
                              <p:par>
                                <p:cTn id="26" presetID="9" presetClass="entr" presetSubtype="0" fill="hold" nodeType="afterEffect">
                                  <p:stCondLst>
                                    <p:cond delay="200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dissolve">
                                      <p:cBhvr>
                                        <p:cTn id="28" dur="500"/>
                                        <p:tgtEl>
                                          <p:spTgt spid="11">
                                            <p:txEl>
                                              <p:pRg st="3" end="3"/>
                                            </p:txEl>
                                          </p:spTgt>
                                        </p:tgtEl>
                                      </p:cBhvr>
                                    </p:animEffect>
                                  </p:childTnLst>
                                </p:cTn>
                              </p:par>
                            </p:childTnLst>
                          </p:cTn>
                        </p:par>
                        <p:par>
                          <p:cTn id="29" fill="hold">
                            <p:stCondLst>
                              <p:cond delay="7500"/>
                            </p:stCondLst>
                            <p:childTnLst>
                              <p:par>
                                <p:cTn id="30" presetID="9" presetClass="entr" presetSubtype="0" fill="hold" nodeType="afterEffect">
                                  <p:stCondLst>
                                    <p:cond delay="200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dissolv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What? </a:t>
            </a:r>
            <a:r>
              <a:rPr lang="en-US" b="0" dirty="0"/>
              <a:t>Shock Layer and Radiative Heating</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3</a:t>
            </a:fld>
            <a:endParaRPr lang="en-GB" dirty="0"/>
          </a:p>
        </p:txBody>
      </p:sp>
      <p:sp>
        <p:nvSpPr>
          <p:cNvPr id="7" name="Rectangle 6"/>
          <p:cNvSpPr/>
          <p:nvPr/>
        </p:nvSpPr>
        <p:spPr>
          <a:xfrm>
            <a:off x="280909" y="6336010"/>
            <a:ext cx="9847889" cy="276999"/>
          </a:xfrm>
          <a:prstGeom prst="rect">
            <a:avLst/>
          </a:prstGeom>
        </p:spPr>
        <p:txBody>
          <a:bodyPr wrap="none">
            <a:spAutoFit/>
          </a:bodyPr>
          <a:lstStyle/>
          <a:p>
            <a:r>
              <a:rPr lang="en-US" sz="1200" i="1" dirty="0">
                <a:solidFill>
                  <a:schemeClr val="bg1"/>
                </a:solidFill>
              </a:rPr>
              <a:t>[2] </a:t>
            </a:r>
            <a:r>
              <a:rPr lang="en-GB" sz="1200" i="1" u="sng" dirty="0">
                <a:solidFill>
                  <a:schemeClr val="bg1"/>
                </a:solidFill>
              </a:rPr>
              <a:t>Characterization of Stagnation-Point Heat Flux for Earth Entry</a:t>
            </a:r>
            <a:r>
              <a:rPr lang="en-GB" sz="1200" i="1" dirty="0">
                <a:solidFill>
                  <a:schemeClr val="bg1"/>
                </a:solidFill>
              </a:rPr>
              <a:t>, </a:t>
            </a:r>
            <a:r>
              <a:rPr lang="en-US" sz="1200" i="1" dirty="0">
                <a:solidFill>
                  <a:schemeClr val="bg1"/>
                </a:solidFill>
              </a:rPr>
              <a:t>A. M. Brandis and C. O. Johnston, 45</a:t>
            </a:r>
            <a:r>
              <a:rPr lang="en-US" sz="1200" i="1" baseline="30000" dirty="0">
                <a:solidFill>
                  <a:schemeClr val="bg1"/>
                </a:solidFill>
              </a:rPr>
              <a:t>th</a:t>
            </a:r>
            <a:r>
              <a:rPr lang="en-US" sz="1200" i="1" dirty="0">
                <a:solidFill>
                  <a:schemeClr val="bg1"/>
                </a:solidFill>
              </a:rPr>
              <a:t> AIAA </a:t>
            </a:r>
            <a:r>
              <a:rPr lang="en-US" sz="1200" i="1" dirty="0" err="1">
                <a:solidFill>
                  <a:schemeClr val="bg1"/>
                </a:solidFill>
              </a:rPr>
              <a:t>Plasmadynamics</a:t>
            </a:r>
            <a:r>
              <a:rPr lang="en-US" sz="1200" i="1" dirty="0">
                <a:solidFill>
                  <a:schemeClr val="bg1"/>
                </a:solidFill>
              </a:rPr>
              <a:t> and Lasers Conference, 2014</a:t>
            </a:r>
            <a:endParaRPr lang="en-GB" sz="1200" i="1" dirty="0">
              <a:solidFill>
                <a:schemeClr val="bg1"/>
              </a:solidFill>
            </a:endParaRPr>
          </a:p>
        </p:txBody>
      </p:sp>
      <p:sp>
        <p:nvSpPr>
          <p:cNvPr id="26" name="TextBox 25">
            <a:extLst>
              <a:ext uri="{FF2B5EF4-FFF2-40B4-BE49-F238E27FC236}">
                <a16:creationId xmlns:a16="http://schemas.microsoft.com/office/drawing/2014/main" id="{E17594F5-A4AA-D540-9B1C-BAAED07EC0CF}"/>
              </a:ext>
            </a:extLst>
          </p:cNvPr>
          <p:cNvSpPr txBox="1"/>
          <p:nvPr/>
        </p:nvSpPr>
        <p:spPr>
          <a:xfrm>
            <a:off x="-123037" y="5702053"/>
            <a:ext cx="6261527" cy="523220"/>
          </a:xfrm>
          <a:prstGeom prst="rect">
            <a:avLst/>
          </a:prstGeom>
          <a:noFill/>
        </p:spPr>
        <p:txBody>
          <a:bodyPr wrap="square" rtlCol="0">
            <a:spAutoFit/>
          </a:bodyPr>
          <a:lstStyle/>
          <a:p>
            <a:pPr algn="ctr"/>
            <a:r>
              <a:rPr lang="en-GB" sz="1400" u="sng" dirty="0"/>
              <a:t>Fig.2:</a:t>
            </a:r>
            <a:r>
              <a:rPr lang="en-GB" sz="1400" dirty="0"/>
              <a:t> Share of radiative and convective heat fluxes at stagnation point for different velocities and nose radii. LAURA/HARA simulations, earth atmosphere. [2]</a:t>
            </a:r>
          </a:p>
        </p:txBody>
      </p:sp>
      <p:pic>
        <p:nvPicPr>
          <p:cNvPr id="27" name="Picture 26" descr="Chart&#10;&#10;Description automatically generated">
            <a:extLst>
              <a:ext uri="{FF2B5EF4-FFF2-40B4-BE49-F238E27FC236}">
                <a16:creationId xmlns:a16="http://schemas.microsoft.com/office/drawing/2014/main" id="{F0EBFA3B-FF6A-6E49-9F00-43D02FDB12B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50206"/>
          <a:stretch/>
        </p:blipFill>
        <p:spPr>
          <a:xfrm>
            <a:off x="1547040" y="1044000"/>
            <a:ext cx="3060330" cy="2327230"/>
          </a:xfrm>
          <a:prstGeom prst="rect">
            <a:avLst/>
          </a:prstGeom>
        </p:spPr>
      </p:pic>
      <p:sp>
        <p:nvSpPr>
          <p:cNvPr id="10" name="TextBox 9">
            <a:extLst>
              <a:ext uri="{FF2B5EF4-FFF2-40B4-BE49-F238E27FC236}">
                <a16:creationId xmlns:a16="http://schemas.microsoft.com/office/drawing/2014/main" id="{E474168B-4212-B449-B640-46EE7610EF96}"/>
              </a:ext>
            </a:extLst>
          </p:cNvPr>
          <p:cNvSpPr txBox="1"/>
          <p:nvPr/>
        </p:nvSpPr>
        <p:spPr>
          <a:xfrm>
            <a:off x="5663985" y="1382899"/>
            <a:ext cx="6528016" cy="4185761"/>
          </a:xfrm>
          <a:prstGeom prst="rect">
            <a:avLst/>
          </a:prstGeom>
          <a:noFill/>
        </p:spPr>
        <p:txBody>
          <a:bodyPr wrap="square" rtlCol="0">
            <a:spAutoFit/>
          </a:bodyPr>
          <a:lstStyle/>
          <a:p>
            <a:r>
              <a:rPr lang="en-US" b="1" dirty="0">
                <a:solidFill>
                  <a:srgbClr val="C00000"/>
                </a:solidFill>
              </a:rPr>
              <a:t>	</a:t>
            </a:r>
            <a:r>
              <a:rPr lang="en-US" b="1" dirty="0">
                <a:solidFill>
                  <a:schemeClr val="bg1">
                    <a:lumMod val="50000"/>
                  </a:schemeClr>
                </a:solidFill>
              </a:rPr>
              <a:t>Through shock</a:t>
            </a:r>
          </a:p>
          <a:p>
            <a:pPr marL="1200150" lvl="2" indent="-285750">
              <a:buFontTx/>
              <a:buChar char="-"/>
            </a:pPr>
            <a:r>
              <a:rPr lang="en-US" dirty="0">
                <a:solidFill>
                  <a:schemeClr val="bg1">
                    <a:lumMod val="50000"/>
                  </a:schemeClr>
                </a:solidFill>
              </a:rPr>
              <a:t>Temperature increase</a:t>
            </a:r>
          </a:p>
          <a:p>
            <a:pPr marL="2114550" lvl="4" indent="-285750">
              <a:buFontTx/>
              <a:buChar char="-"/>
            </a:pPr>
            <a:r>
              <a:rPr lang="en-US" dirty="0">
                <a:solidFill>
                  <a:schemeClr val="bg1">
                    <a:lumMod val="50000"/>
                  </a:schemeClr>
                </a:solidFill>
              </a:rPr>
              <a:t>Ionization &amp; dissociation </a:t>
            </a:r>
          </a:p>
          <a:p>
            <a:pPr marL="2571750" lvl="5" indent="-285750">
              <a:buFontTx/>
              <a:buChar char="-"/>
            </a:pPr>
            <a:r>
              <a:rPr lang="en-US" dirty="0">
                <a:solidFill>
                  <a:schemeClr val="bg1">
                    <a:lumMod val="50000"/>
                  </a:schemeClr>
                </a:solidFill>
              </a:rPr>
              <a:t>Chemical reactions induce radiation</a:t>
            </a:r>
          </a:p>
          <a:p>
            <a:endParaRPr lang="en-US" dirty="0">
              <a:solidFill>
                <a:srgbClr val="C00000"/>
              </a:solidFill>
            </a:endParaRPr>
          </a:p>
          <a:p>
            <a:r>
              <a:rPr lang="en-GB" dirty="0"/>
              <a:t>	→ Radiation causes additional heating</a:t>
            </a:r>
          </a:p>
          <a:p>
            <a:endParaRPr lang="en-GB" dirty="0"/>
          </a:p>
          <a:p>
            <a:endParaRPr lang="en-GB" dirty="0"/>
          </a:p>
          <a:p>
            <a:r>
              <a:rPr lang="en-GB" dirty="0"/>
              <a:t>At speeds </a:t>
            </a:r>
            <a:r>
              <a:rPr lang="en-GB" b="1" dirty="0"/>
              <a:t>&gt; 10</a:t>
            </a:r>
            <a:r>
              <a:rPr lang="en-GB" sz="1000" b="1" dirty="0"/>
              <a:t> </a:t>
            </a:r>
            <a:r>
              <a:rPr lang="en-GB" b="1" dirty="0"/>
              <a:t>km.s</a:t>
            </a:r>
            <a:r>
              <a:rPr lang="en-GB" b="1" baseline="30000" dirty="0"/>
              <a:t>-1</a:t>
            </a:r>
            <a:r>
              <a:rPr lang="en-GB" b="1" dirty="0"/>
              <a:t> </a:t>
            </a:r>
            <a:r>
              <a:rPr lang="en-GB" dirty="0"/>
              <a:t>:</a:t>
            </a:r>
          </a:p>
          <a:p>
            <a:pPr marL="285750" indent="-285750">
              <a:buFontTx/>
              <a:buChar char="-"/>
            </a:pPr>
            <a:r>
              <a:rPr lang="en-GB" b="1" dirty="0">
                <a:solidFill>
                  <a:srgbClr val="00B0F0"/>
                </a:solidFill>
              </a:rPr>
              <a:t>Radiation</a:t>
            </a:r>
            <a:r>
              <a:rPr lang="en-GB" dirty="0"/>
              <a:t> becomes substantial / main source of heat load</a:t>
            </a:r>
          </a:p>
          <a:p>
            <a:r>
              <a:rPr lang="en-GB" dirty="0"/>
              <a:t>     → </a:t>
            </a:r>
            <a:r>
              <a:rPr lang="en-US" dirty="0"/>
              <a:t>non-equilibrium region </a:t>
            </a:r>
            <a:endParaRPr lang="en-GB" dirty="0"/>
          </a:p>
          <a:p>
            <a:r>
              <a:rPr lang="en-GB" dirty="0"/>
              <a:t>     → high energy transition in the </a:t>
            </a:r>
            <a:r>
              <a:rPr lang="en-GB" b="1" dirty="0">
                <a:solidFill>
                  <a:srgbClr val="00B0F0"/>
                </a:solidFill>
              </a:rPr>
              <a:t>vacuum ultra-violet (VUV)</a:t>
            </a:r>
            <a:r>
              <a:rPr lang="en-GB" dirty="0"/>
              <a:t> can    </a:t>
            </a:r>
          </a:p>
          <a:p>
            <a:r>
              <a:rPr lang="en-GB" dirty="0"/>
              <a:t>          become dominant </a:t>
            </a:r>
          </a:p>
          <a:p>
            <a:r>
              <a:rPr lang="en-GB" sz="1400" dirty="0"/>
              <a:t>            </a:t>
            </a:r>
            <a:r>
              <a:rPr lang="en-GB" sz="1200" dirty="0"/>
              <a:t>(up to 85% of the total post-shock radiance for high enthalpy shock tube tests [3])</a:t>
            </a:r>
            <a:endParaRPr lang="en-US" sz="1200" dirty="0">
              <a:solidFill>
                <a:srgbClr val="C00000"/>
              </a:solidFill>
            </a:endParaRPr>
          </a:p>
          <a:p>
            <a:endParaRPr lang="en-US" dirty="0">
              <a:solidFill>
                <a:srgbClr val="C00000"/>
              </a:solidFill>
            </a:endParaRPr>
          </a:p>
        </p:txBody>
      </p:sp>
      <p:pic>
        <p:nvPicPr>
          <p:cNvPr id="11" name="Picture 10" descr="Chart&#10;&#10;Description automatically generated">
            <a:extLst>
              <a:ext uri="{FF2B5EF4-FFF2-40B4-BE49-F238E27FC236}">
                <a16:creationId xmlns:a16="http://schemas.microsoft.com/office/drawing/2014/main" id="{EE4A7DAB-4357-5346-BA08-74E25B0C7E17}"/>
              </a:ext>
            </a:extLst>
          </p:cNvPr>
          <p:cNvPicPr>
            <a:picLocks noChangeAspect="1"/>
          </p:cNvPicPr>
          <p:nvPr/>
        </p:nvPicPr>
        <p:blipFill rotWithShape="1">
          <a:blip r:embed="rId3">
            <a:extLst>
              <a:ext uri="{28A0092B-C50C-407E-A947-70E740481C1C}">
                <a14:useLocalDpi xmlns:a14="http://schemas.microsoft.com/office/drawing/2010/main" val="0"/>
              </a:ext>
            </a:extLst>
          </a:blip>
          <a:srcRect l="50703" t="49557" r="-497" b="443"/>
          <a:stretch/>
        </p:blipFill>
        <p:spPr>
          <a:xfrm>
            <a:off x="1547040" y="3383014"/>
            <a:ext cx="3060331" cy="2327231"/>
          </a:xfrm>
          <a:prstGeom prst="rect">
            <a:avLst/>
          </a:prstGeom>
        </p:spPr>
      </p:pic>
      <p:sp>
        <p:nvSpPr>
          <p:cNvPr id="12" name="Rectangle 11">
            <a:extLst>
              <a:ext uri="{FF2B5EF4-FFF2-40B4-BE49-F238E27FC236}">
                <a16:creationId xmlns:a16="http://schemas.microsoft.com/office/drawing/2014/main" id="{DC595602-9AC1-4148-AF85-58A7B4E0ACB4}"/>
              </a:ext>
            </a:extLst>
          </p:cNvPr>
          <p:cNvSpPr/>
          <p:nvPr/>
        </p:nvSpPr>
        <p:spPr>
          <a:xfrm>
            <a:off x="280909" y="6525194"/>
            <a:ext cx="4209357" cy="276999"/>
          </a:xfrm>
          <a:prstGeom prst="rect">
            <a:avLst/>
          </a:prstGeom>
        </p:spPr>
        <p:txBody>
          <a:bodyPr wrap="none">
            <a:spAutoFit/>
          </a:bodyPr>
          <a:lstStyle/>
          <a:p>
            <a:r>
              <a:rPr lang="en-GB" sz="1200" i="1" dirty="0">
                <a:solidFill>
                  <a:schemeClr val="bg1"/>
                </a:solidFill>
              </a:rPr>
              <a:t>[3]</a:t>
            </a:r>
            <a:r>
              <a:rPr lang="en-US" sz="1200" i="1" dirty="0">
                <a:solidFill>
                  <a:schemeClr val="bg1"/>
                </a:solidFill>
              </a:rPr>
              <a:t> </a:t>
            </a:r>
            <a:r>
              <a:rPr lang="en-US" sz="1200" i="1" u="sng" dirty="0">
                <a:solidFill>
                  <a:schemeClr val="bg1"/>
                </a:solidFill>
              </a:rPr>
              <a:t>Air Radiation in </a:t>
            </a:r>
            <a:r>
              <a:rPr lang="en-US" sz="1200" i="1" u="sng" dirty="0" err="1">
                <a:solidFill>
                  <a:schemeClr val="bg1"/>
                </a:solidFill>
              </a:rPr>
              <a:t>Superorbital</a:t>
            </a:r>
            <a:r>
              <a:rPr lang="en-US" sz="1200" i="1" u="sng" dirty="0">
                <a:solidFill>
                  <a:schemeClr val="bg1"/>
                </a:solidFill>
              </a:rPr>
              <a:t> Expanding Flow</a:t>
            </a:r>
            <a:r>
              <a:rPr lang="en-GB" sz="1200" i="1" dirty="0">
                <a:solidFill>
                  <a:schemeClr val="bg1"/>
                </a:solidFill>
              </a:rPr>
              <a:t>, Han Wei, Thesis</a:t>
            </a:r>
            <a:endParaRPr lang="en-US" sz="1200" i="1" dirty="0">
              <a:solidFill>
                <a:schemeClr val="bg1"/>
              </a:solidFill>
            </a:endParaRPr>
          </a:p>
        </p:txBody>
      </p:sp>
      <p:sp>
        <p:nvSpPr>
          <p:cNvPr id="13" name="TextBox 12">
            <a:extLst>
              <a:ext uri="{FF2B5EF4-FFF2-40B4-BE49-F238E27FC236}">
                <a16:creationId xmlns:a16="http://schemas.microsoft.com/office/drawing/2014/main" id="{E9F4E29F-2D4C-844F-A85C-7876CDC790D9}"/>
              </a:ext>
            </a:extLst>
          </p:cNvPr>
          <p:cNvSpPr txBox="1"/>
          <p:nvPr/>
        </p:nvSpPr>
        <p:spPr>
          <a:xfrm>
            <a:off x="11245064" y="3846388"/>
            <a:ext cx="1117076" cy="400110"/>
          </a:xfrm>
          <a:prstGeom prst="rect">
            <a:avLst/>
          </a:prstGeom>
          <a:noFill/>
        </p:spPr>
        <p:txBody>
          <a:bodyPr wrap="square">
            <a:spAutoFit/>
          </a:bodyPr>
          <a:lstStyle/>
          <a:p>
            <a:pPr algn="ctr"/>
            <a:r>
              <a:rPr lang="en-GB" sz="1000" dirty="0">
                <a:solidFill>
                  <a:srgbClr val="C00000"/>
                </a:solidFill>
              </a:rPr>
              <a:t>Large</a:t>
            </a:r>
          </a:p>
          <a:p>
            <a:pPr algn="ctr"/>
            <a:r>
              <a:rPr lang="en-GB" sz="1000" dirty="0">
                <a:solidFill>
                  <a:srgbClr val="C00000"/>
                </a:solidFill>
              </a:rPr>
              <a:t>uncertainties</a:t>
            </a:r>
          </a:p>
        </p:txBody>
      </p:sp>
      <p:sp>
        <p:nvSpPr>
          <p:cNvPr id="14" name="TextBox 13">
            <a:extLst>
              <a:ext uri="{FF2B5EF4-FFF2-40B4-BE49-F238E27FC236}">
                <a16:creationId xmlns:a16="http://schemas.microsoft.com/office/drawing/2014/main" id="{1C8128CC-4074-AD49-A638-F3DE2CB08F8D}"/>
              </a:ext>
            </a:extLst>
          </p:cNvPr>
          <p:cNvSpPr txBox="1"/>
          <p:nvPr/>
        </p:nvSpPr>
        <p:spPr>
          <a:xfrm>
            <a:off x="11350340" y="3818295"/>
            <a:ext cx="447773" cy="307777"/>
          </a:xfrm>
          <a:prstGeom prst="rect">
            <a:avLst/>
          </a:prstGeom>
          <a:noFill/>
        </p:spPr>
        <p:txBody>
          <a:bodyPr wrap="square">
            <a:spAutoFit/>
          </a:bodyPr>
          <a:lstStyle/>
          <a:p>
            <a:r>
              <a:rPr lang="en-GB" sz="1400" dirty="0"/>
              <a:t>→</a:t>
            </a:r>
            <a:endParaRPr lang="en-US" sz="1400" dirty="0"/>
          </a:p>
        </p:txBody>
      </p:sp>
      <p:sp>
        <p:nvSpPr>
          <p:cNvPr id="15" name="TextBox 14">
            <a:extLst>
              <a:ext uri="{FF2B5EF4-FFF2-40B4-BE49-F238E27FC236}">
                <a16:creationId xmlns:a16="http://schemas.microsoft.com/office/drawing/2014/main" id="{445D5AFB-6DD7-1042-8338-B5F3C012D75D}"/>
              </a:ext>
            </a:extLst>
          </p:cNvPr>
          <p:cNvSpPr txBox="1"/>
          <p:nvPr/>
        </p:nvSpPr>
        <p:spPr>
          <a:xfrm>
            <a:off x="8149004" y="4657309"/>
            <a:ext cx="1117076" cy="400110"/>
          </a:xfrm>
          <a:prstGeom prst="rect">
            <a:avLst/>
          </a:prstGeom>
          <a:noFill/>
        </p:spPr>
        <p:txBody>
          <a:bodyPr wrap="square">
            <a:spAutoFit/>
          </a:bodyPr>
          <a:lstStyle/>
          <a:p>
            <a:pPr algn="ctr"/>
            <a:r>
              <a:rPr lang="en-GB" sz="1000" dirty="0">
                <a:solidFill>
                  <a:srgbClr val="C00000"/>
                </a:solidFill>
              </a:rPr>
              <a:t>Largest source of</a:t>
            </a:r>
          </a:p>
          <a:p>
            <a:pPr algn="ctr"/>
            <a:r>
              <a:rPr lang="en-GB" sz="1000" dirty="0">
                <a:solidFill>
                  <a:srgbClr val="C00000"/>
                </a:solidFill>
              </a:rPr>
              <a:t>uncertainties</a:t>
            </a:r>
          </a:p>
        </p:txBody>
      </p:sp>
      <p:sp>
        <p:nvSpPr>
          <p:cNvPr id="16" name="TextBox 15">
            <a:extLst>
              <a:ext uri="{FF2B5EF4-FFF2-40B4-BE49-F238E27FC236}">
                <a16:creationId xmlns:a16="http://schemas.microsoft.com/office/drawing/2014/main" id="{93F356D0-0750-2548-9F8F-23645F5D89CD}"/>
              </a:ext>
            </a:extLst>
          </p:cNvPr>
          <p:cNvSpPr txBox="1"/>
          <p:nvPr/>
        </p:nvSpPr>
        <p:spPr>
          <a:xfrm>
            <a:off x="7999758" y="4751767"/>
            <a:ext cx="447773" cy="307777"/>
          </a:xfrm>
          <a:prstGeom prst="rect">
            <a:avLst/>
          </a:prstGeom>
          <a:noFill/>
        </p:spPr>
        <p:txBody>
          <a:bodyPr wrap="square">
            <a:spAutoFit/>
          </a:bodyPr>
          <a:lstStyle/>
          <a:p>
            <a:r>
              <a:rPr lang="en-GB" sz="1400" dirty="0"/>
              <a:t>→</a:t>
            </a:r>
            <a:endParaRPr lang="en-US" sz="1400" dirty="0"/>
          </a:p>
        </p:txBody>
      </p:sp>
      <p:sp>
        <p:nvSpPr>
          <p:cNvPr id="17" name="TextBox 16">
            <a:extLst>
              <a:ext uri="{FF2B5EF4-FFF2-40B4-BE49-F238E27FC236}">
                <a16:creationId xmlns:a16="http://schemas.microsoft.com/office/drawing/2014/main" id="{9A7EBAC2-4B56-B24B-80FC-016D36F12831}"/>
              </a:ext>
            </a:extLst>
          </p:cNvPr>
          <p:cNvSpPr txBox="1"/>
          <p:nvPr/>
        </p:nvSpPr>
        <p:spPr>
          <a:xfrm>
            <a:off x="10161426" y="5295294"/>
            <a:ext cx="1956765" cy="553998"/>
          </a:xfrm>
          <a:prstGeom prst="rect">
            <a:avLst/>
          </a:prstGeom>
          <a:noFill/>
        </p:spPr>
        <p:txBody>
          <a:bodyPr wrap="square">
            <a:spAutoFit/>
          </a:bodyPr>
          <a:lstStyle/>
          <a:p>
            <a:pPr algn="ctr"/>
            <a:r>
              <a:rPr lang="en-GB" sz="1000" i="1" dirty="0">
                <a:solidFill>
                  <a:srgbClr val="C00000"/>
                </a:solidFill>
              </a:rPr>
              <a:t>Due to complexity of measuring rad. in this wavelength – fully absorbed by atmosphere</a:t>
            </a:r>
          </a:p>
        </p:txBody>
      </p:sp>
    </p:spTree>
    <p:extLst>
      <p:ext uri="{BB962C8B-B14F-4D97-AF65-F5344CB8AC3E}">
        <p14:creationId xmlns:p14="http://schemas.microsoft.com/office/powerpoint/2010/main" val="302791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76000" cy="1044000"/>
          </a:xfrm>
        </p:spPr>
        <p:txBody>
          <a:bodyPr/>
          <a:lstStyle/>
          <a:p>
            <a:r>
              <a:rPr lang="en-US" dirty="0">
                <a:solidFill>
                  <a:schemeClr val="accent1"/>
                </a:solidFill>
              </a:rPr>
              <a:t>What? </a:t>
            </a:r>
            <a:r>
              <a:rPr lang="en-US" b="0" dirty="0"/>
              <a:t>Shock Layer and Radiative Heating</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4</a:t>
            </a:fld>
            <a:endParaRPr lang="en-GB" dirty="0"/>
          </a:p>
        </p:txBody>
      </p:sp>
      <p:sp>
        <p:nvSpPr>
          <p:cNvPr id="7" name="Rectangle 6"/>
          <p:cNvSpPr/>
          <p:nvPr/>
        </p:nvSpPr>
        <p:spPr>
          <a:xfrm>
            <a:off x="280909" y="6336010"/>
            <a:ext cx="9847889" cy="276999"/>
          </a:xfrm>
          <a:prstGeom prst="rect">
            <a:avLst/>
          </a:prstGeom>
        </p:spPr>
        <p:txBody>
          <a:bodyPr wrap="none">
            <a:spAutoFit/>
          </a:bodyPr>
          <a:lstStyle/>
          <a:p>
            <a:r>
              <a:rPr lang="en-US" sz="1200" i="1" dirty="0">
                <a:solidFill>
                  <a:schemeClr val="bg1"/>
                </a:solidFill>
              </a:rPr>
              <a:t>[2] </a:t>
            </a:r>
            <a:r>
              <a:rPr lang="en-GB" sz="1200" i="1" u="sng" dirty="0">
                <a:solidFill>
                  <a:schemeClr val="bg1"/>
                </a:solidFill>
              </a:rPr>
              <a:t>Characterization of Stagnation-Point Heat Flux for Earth Entry</a:t>
            </a:r>
            <a:r>
              <a:rPr lang="en-GB" sz="1200" i="1" dirty="0">
                <a:solidFill>
                  <a:schemeClr val="bg1"/>
                </a:solidFill>
              </a:rPr>
              <a:t>, </a:t>
            </a:r>
            <a:r>
              <a:rPr lang="en-US" sz="1200" i="1" dirty="0">
                <a:solidFill>
                  <a:schemeClr val="bg1"/>
                </a:solidFill>
              </a:rPr>
              <a:t>A. M. Brandis and C. O. Johnston, 45</a:t>
            </a:r>
            <a:r>
              <a:rPr lang="en-US" sz="1200" i="1" baseline="30000" dirty="0">
                <a:solidFill>
                  <a:schemeClr val="bg1"/>
                </a:solidFill>
              </a:rPr>
              <a:t>th</a:t>
            </a:r>
            <a:r>
              <a:rPr lang="en-US" sz="1200" i="1" dirty="0">
                <a:solidFill>
                  <a:schemeClr val="bg1"/>
                </a:solidFill>
              </a:rPr>
              <a:t> AIAA </a:t>
            </a:r>
            <a:r>
              <a:rPr lang="en-US" sz="1200" i="1" dirty="0" err="1">
                <a:solidFill>
                  <a:schemeClr val="bg1"/>
                </a:solidFill>
              </a:rPr>
              <a:t>Plasmadynamics</a:t>
            </a:r>
            <a:r>
              <a:rPr lang="en-US" sz="1200" i="1" dirty="0">
                <a:solidFill>
                  <a:schemeClr val="bg1"/>
                </a:solidFill>
              </a:rPr>
              <a:t> and Lasers Conference, 2014</a:t>
            </a:r>
            <a:endParaRPr lang="en-GB" sz="1200" i="1" dirty="0">
              <a:solidFill>
                <a:schemeClr val="bg1"/>
              </a:solidFill>
            </a:endParaRPr>
          </a:p>
        </p:txBody>
      </p:sp>
      <p:sp>
        <p:nvSpPr>
          <p:cNvPr id="10" name="TextBox 9">
            <a:extLst>
              <a:ext uri="{FF2B5EF4-FFF2-40B4-BE49-F238E27FC236}">
                <a16:creationId xmlns:a16="http://schemas.microsoft.com/office/drawing/2014/main" id="{E474168B-4212-B449-B640-46EE7610EF96}"/>
              </a:ext>
            </a:extLst>
          </p:cNvPr>
          <p:cNvSpPr txBox="1"/>
          <p:nvPr/>
        </p:nvSpPr>
        <p:spPr>
          <a:xfrm>
            <a:off x="5663985" y="1080199"/>
            <a:ext cx="6528016" cy="1200329"/>
          </a:xfrm>
          <a:prstGeom prst="rect">
            <a:avLst/>
          </a:prstGeom>
          <a:noFill/>
        </p:spPr>
        <p:txBody>
          <a:bodyPr wrap="square" rtlCol="0">
            <a:spAutoFit/>
          </a:bodyPr>
          <a:lstStyle/>
          <a:p>
            <a:pPr marL="285750" indent="-285750">
              <a:buFontTx/>
              <a:buChar char="-"/>
            </a:pPr>
            <a:r>
              <a:rPr lang="en-GB" b="1" dirty="0">
                <a:solidFill>
                  <a:srgbClr val="00B0F0"/>
                </a:solidFill>
              </a:rPr>
              <a:t>Radiation</a:t>
            </a:r>
            <a:r>
              <a:rPr lang="en-GB" dirty="0"/>
              <a:t> becomes substantial / main source of heat load</a:t>
            </a:r>
          </a:p>
          <a:p>
            <a:r>
              <a:rPr lang="en-GB" dirty="0"/>
              <a:t>     → </a:t>
            </a:r>
            <a:r>
              <a:rPr lang="en-US" dirty="0"/>
              <a:t>non-equilibrium region </a:t>
            </a:r>
            <a:endParaRPr lang="en-GB" dirty="0"/>
          </a:p>
          <a:p>
            <a:r>
              <a:rPr lang="en-GB" dirty="0"/>
              <a:t>     → high energy transition in the </a:t>
            </a:r>
            <a:r>
              <a:rPr lang="en-GB" b="1" dirty="0">
                <a:solidFill>
                  <a:srgbClr val="00B0F0"/>
                </a:solidFill>
              </a:rPr>
              <a:t>vacuum ultra-violet (VUV)</a:t>
            </a:r>
            <a:r>
              <a:rPr lang="en-GB" dirty="0"/>
              <a:t> can    </a:t>
            </a:r>
          </a:p>
          <a:p>
            <a:r>
              <a:rPr lang="en-GB" dirty="0"/>
              <a:t>          become dominant </a:t>
            </a:r>
          </a:p>
        </p:txBody>
      </p:sp>
      <p:sp>
        <p:nvSpPr>
          <p:cNvPr id="13" name="TextBox 12">
            <a:extLst>
              <a:ext uri="{FF2B5EF4-FFF2-40B4-BE49-F238E27FC236}">
                <a16:creationId xmlns:a16="http://schemas.microsoft.com/office/drawing/2014/main" id="{E9F4E29F-2D4C-844F-A85C-7876CDC790D9}"/>
              </a:ext>
            </a:extLst>
          </p:cNvPr>
          <p:cNvSpPr txBox="1"/>
          <p:nvPr/>
        </p:nvSpPr>
        <p:spPr>
          <a:xfrm>
            <a:off x="11245064" y="1052750"/>
            <a:ext cx="1117076" cy="400110"/>
          </a:xfrm>
          <a:prstGeom prst="rect">
            <a:avLst/>
          </a:prstGeom>
          <a:noFill/>
        </p:spPr>
        <p:txBody>
          <a:bodyPr wrap="square">
            <a:spAutoFit/>
          </a:bodyPr>
          <a:lstStyle/>
          <a:p>
            <a:pPr algn="ctr"/>
            <a:r>
              <a:rPr lang="en-GB" sz="1000" dirty="0">
                <a:solidFill>
                  <a:srgbClr val="C00000"/>
                </a:solidFill>
              </a:rPr>
              <a:t>Large</a:t>
            </a:r>
          </a:p>
          <a:p>
            <a:pPr algn="ctr"/>
            <a:r>
              <a:rPr lang="en-GB" sz="1000" dirty="0">
                <a:solidFill>
                  <a:srgbClr val="C00000"/>
                </a:solidFill>
              </a:rPr>
              <a:t>uncertainties</a:t>
            </a:r>
          </a:p>
        </p:txBody>
      </p:sp>
      <p:sp>
        <p:nvSpPr>
          <p:cNvPr id="14" name="TextBox 13">
            <a:extLst>
              <a:ext uri="{FF2B5EF4-FFF2-40B4-BE49-F238E27FC236}">
                <a16:creationId xmlns:a16="http://schemas.microsoft.com/office/drawing/2014/main" id="{1C8128CC-4074-AD49-A638-F3DE2CB08F8D}"/>
              </a:ext>
            </a:extLst>
          </p:cNvPr>
          <p:cNvSpPr txBox="1"/>
          <p:nvPr/>
        </p:nvSpPr>
        <p:spPr>
          <a:xfrm>
            <a:off x="11350340" y="1024657"/>
            <a:ext cx="447773" cy="307777"/>
          </a:xfrm>
          <a:prstGeom prst="rect">
            <a:avLst/>
          </a:prstGeom>
          <a:noFill/>
        </p:spPr>
        <p:txBody>
          <a:bodyPr wrap="square">
            <a:spAutoFit/>
          </a:bodyPr>
          <a:lstStyle/>
          <a:p>
            <a:r>
              <a:rPr lang="en-GB" sz="1400" dirty="0"/>
              <a:t>→</a:t>
            </a:r>
            <a:endParaRPr lang="en-US" sz="1400" dirty="0"/>
          </a:p>
        </p:txBody>
      </p:sp>
      <p:sp>
        <p:nvSpPr>
          <p:cNvPr id="15" name="TextBox 14">
            <a:extLst>
              <a:ext uri="{FF2B5EF4-FFF2-40B4-BE49-F238E27FC236}">
                <a16:creationId xmlns:a16="http://schemas.microsoft.com/office/drawing/2014/main" id="{445D5AFB-6DD7-1042-8338-B5F3C012D75D}"/>
              </a:ext>
            </a:extLst>
          </p:cNvPr>
          <p:cNvSpPr txBox="1"/>
          <p:nvPr/>
        </p:nvSpPr>
        <p:spPr>
          <a:xfrm>
            <a:off x="8149004" y="1863671"/>
            <a:ext cx="1117076" cy="400110"/>
          </a:xfrm>
          <a:prstGeom prst="rect">
            <a:avLst/>
          </a:prstGeom>
          <a:noFill/>
        </p:spPr>
        <p:txBody>
          <a:bodyPr wrap="square">
            <a:spAutoFit/>
          </a:bodyPr>
          <a:lstStyle/>
          <a:p>
            <a:pPr algn="ctr"/>
            <a:r>
              <a:rPr lang="en-GB" sz="1000" dirty="0">
                <a:solidFill>
                  <a:srgbClr val="C00000"/>
                </a:solidFill>
              </a:rPr>
              <a:t>Largest source of</a:t>
            </a:r>
          </a:p>
          <a:p>
            <a:pPr algn="ctr"/>
            <a:r>
              <a:rPr lang="en-GB" sz="1000" dirty="0">
                <a:solidFill>
                  <a:srgbClr val="C00000"/>
                </a:solidFill>
              </a:rPr>
              <a:t>uncertainties</a:t>
            </a:r>
          </a:p>
        </p:txBody>
      </p:sp>
      <p:sp>
        <p:nvSpPr>
          <p:cNvPr id="16" name="TextBox 15">
            <a:extLst>
              <a:ext uri="{FF2B5EF4-FFF2-40B4-BE49-F238E27FC236}">
                <a16:creationId xmlns:a16="http://schemas.microsoft.com/office/drawing/2014/main" id="{93F356D0-0750-2548-9F8F-23645F5D89CD}"/>
              </a:ext>
            </a:extLst>
          </p:cNvPr>
          <p:cNvSpPr txBox="1"/>
          <p:nvPr/>
        </p:nvSpPr>
        <p:spPr>
          <a:xfrm>
            <a:off x="7999758" y="1958129"/>
            <a:ext cx="447773" cy="307777"/>
          </a:xfrm>
          <a:prstGeom prst="rect">
            <a:avLst/>
          </a:prstGeom>
          <a:noFill/>
        </p:spPr>
        <p:txBody>
          <a:bodyPr wrap="square">
            <a:spAutoFit/>
          </a:bodyPr>
          <a:lstStyle/>
          <a:p>
            <a:r>
              <a:rPr lang="en-GB" sz="1400" dirty="0"/>
              <a:t>→</a:t>
            </a:r>
            <a:endParaRPr lang="en-US" sz="1400" dirty="0"/>
          </a:p>
        </p:txBody>
      </p:sp>
      <p:cxnSp>
        <p:nvCxnSpPr>
          <p:cNvPr id="18" name="Straight Arrow Connector 17">
            <a:extLst>
              <a:ext uri="{FF2B5EF4-FFF2-40B4-BE49-F238E27FC236}">
                <a16:creationId xmlns:a16="http://schemas.microsoft.com/office/drawing/2014/main" id="{E98FC275-99CD-F24C-AE17-2B308342BF8C}"/>
              </a:ext>
            </a:extLst>
          </p:cNvPr>
          <p:cNvCxnSpPr>
            <a:cxnSpLocks/>
            <a:stCxn id="15" idx="2"/>
          </p:cNvCxnSpPr>
          <p:nvPr/>
        </p:nvCxnSpPr>
        <p:spPr>
          <a:xfrm>
            <a:off x="8707542" y="2263781"/>
            <a:ext cx="489982" cy="36543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E124731-AE2C-0441-9EF8-9BAFF7AF06DB}"/>
              </a:ext>
            </a:extLst>
          </p:cNvPr>
          <p:cNvCxnSpPr>
            <a:cxnSpLocks/>
            <a:stCxn id="13" idx="2"/>
          </p:cNvCxnSpPr>
          <p:nvPr/>
        </p:nvCxnSpPr>
        <p:spPr>
          <a:xfrm flipH="1">
            <a:off x="9197524" y="1452860"/>
            <a:ext cx="2606078" cy="11763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6913E2-41F4-6E43-ABDF-314B49B445B7}"/>
              </a:ext>
            </a:extLst>
          </p:cNvPr>
          <p:cNvSpPr txBox="1"/>
          <p:nvPr/>
        </p:nvSpPr>
        <p:spPr>
          <a:xfrm>
            <a:off x="6948803" y="2585074"/>
            <a:ext cx="4497441" cy="369332"/>
          </a:xfrm>
          <a:prstGeom prst="rect">
            <a:avLst/>
          </a:prstGeom>
          <a:noFill/>
        </p:spPr>
        <p:txBody>
          <a:bodyPr wrap="square">
            <a:spAutoFit/>
          </a:bodyPr>
          <a:lstStyle/>
          <a:p>
            <a:r>
              <a:rPr lang="en-GB" dirty="0"/>
              <a:t>→ Overdesign of thermal protection systems</a:t>
            </a:r>
            <a:endParaRPr lang="en-US" dirty="0"/>
          </a:p>
        </p:txBody>
      </p:sp>
      <p:sp>
        <p:nvSpPr>
          <p:cNvPr id="21" name="TextBox 20">
            <a:extLst>
              <a:ext uri="{FF2B5EF4-FFF2-40B4-BE49-F238E27FC236}">
                <a16:creationId xmlns:a16="http://schemas.microsoft.com/office/drawing/2014/main" id="{AE2CC9E3-F7BE-D446-B261-7D24EC3C28F3}"/>
              </a:ext>
            </a:extLst>
          </p:cNvPr>
          <p:cNvSpPr txBox="1"/>
          <p:nvPr/>
        </p:nvSpPr>
        <p:spPr>
          <a:xfrm>
            <a:off x="6690867" y="3166837"/>
            <a:ext cx="2575213" cy="246221"/>
          </a:xfrm>
          <a:prstGeom prst="rect">
            <a:avLst/>
          </a:prstGeom>
          <a:noFill/>
        </p:spPr>
        <p:txBody>
          <a:bodyPr wrap="square">
            <a:spAutoFit/>
          </a:bodyPr>
          <a:lstStyle/>
          <a:p>
            <a:pPr algn="ctr"/>
            <a:r>
              <a:rPr lang="en-GB" sz="1000" dirty="0">
                <a:solidFill>
                  <a:srgbClr val="C00000"/>
                </a:solidFill>
              </a:rPr>
              <a:t>Reduced travel distance / useful load</a:t>
            </a:r>
          </a:p>
        </p:txBody>
      </p:sp>
      <p:sp>
        <p:nvSpPr>
          <p:cNvPr id="22" name="TextBox 21">
            <a:extLst>
              <a:ext uri="{FF2B5EF4-FFF2-40B4-BE49-F238E27FC236}">
                <a16:creationId xmlns:a16="http://schemas.microsoft.com/office/drawing/2014/main" id="{3AF90E71-4D32-B44A-BC97-BFB062B07FA8}"/>
              </a:ext>
            </a:extLst>
          </p:cNvPr>
          <p:cNvSpPr txBox="1"/>
          <p:nvPr/>
        </p:nvSpPr>
        <p:spPr>
          <a:xfrm>
            <a:off x="9197522" y="3162107"/>
            <a:ext cx="1598362" cy="246221"/>
          </a:xfrm>
          <a:prstGeom prst="rect">
            <a:avLst/>
          </a:prstGeom>
          <a:noFill/>
        </p:spPr>
        <p:txBody>
          <a:bodyPr wrap="square">
            <a:spAutoFit/>
          </a:bodyPr>
          <a:lstStyle/>
          <a:p>
            <a:pPr algn="ctr"/>
            <a:r>
              <a:rPr lang="en-GB" sz="1000" dirty="0">
                <a:solidFill>
                  <a:srgbClr val="C00000"/>
                </a:solidFill>
              </a:rPr>
              <a:t>Increased cost / waste</a:t>
            </a:r>
          </a:p>
        </p:txBody>
      </p:sp>
      <p:sp>
        <p:nvSpPr>
          <p:cNvPr id="23" name="TextBox 22">
            <a:extLst>
              <a:ext uri="{FF2B5EF4-FFF2-40B4-BE49-F238E27FC236}">
                <a16:creationId xmlns:a16="http://schemas.microsoft.com/office/drawing/2014/main" id="{C562FDD8-342F-4544-92E6-109941C8E2DD}"/>
              </a:ext>
            </a:extLst>
          </p:cNvPr>
          <p:cNvSpPr txBox="1"/>
          <p:nvPr/>
        </p:nvSpPr>
        <p:spPr>
          <a:xfrm>
            <a:off x="5663985" y="3723122"/>
            <a:ext cx="6313714" cy="369332"/>
          </a:xfrm>
          <a:prstGeom prst="rect">
            <a:avLst/>
          </a:prstGeom>
          <a:noFill/>
        </p:spPr>
        <p:txBody>
          <a:bodyPr wrap="square">
            <a:spAutoFit/>
          </a:bodyPr>
          <a:lstStyle/>
          <a:p>
            <a:pPr algn="ctr"/>
            <a:r>
              <a:rPr lang="en-GB" dirty="0">
                <a:latin typeface="AdvOT563941f4"/>
              </a:rPr>
              <a:t>Better </a:t>
            </a:r>
            <a:r>
              <a:rPr lang="en-GB" sz="1800" dirty="0">
                <a:effectLst/>
                <a:latin typeface="AdvOT563941f4"/>
              </a:rPr>
              <a:t>understanding </a:t>
            </a:r>
            <a:r>
              <a:rPr lang="en-GB" dirty="0"/>
              <a:t>→ better model → more sensible design</a:t>
            </a:r>
            <a:endParaRPr lang="en-GB" dirty="0">
              <a:solidFill>
                <a:srgbClr val="C00000"/>
              </a:solidFill>
            </a:endParaRPr>
          </a:p>
        </p:txBody>
      </p:sp>
      <p:grpSp>
        <p:nvGrpSpPr>
          <p:cNvPr id="47" name="Group 46">
            <a:extLst>
              <a:ext uri="{FF2B5EF4-FFF2-40B4-BE49-F238E27FC236}">
                <a16:creationId xmlns:a16="http://schemas.microsoft.com/office/drawing/2014/main" id="{AC69E78C-3B4F-4D48-897F-8C42E4A6D284}"/>
              </a:ext>
            </a:extLst>
          </p:cNvPr>
          <p:cNvGrpSpPr/>
          <p:nvPr/>
        </p:nvGrpSpPr>
        <p:grpSpPr>
          <a:xfrm rot="5400000">
            <a:off x="9031379" y="2959995"/>
            <a:ext cx="332286" cy="166143"/>
            <a:chOff x="9840507" y="3309753"/>
            <a:chExt cx="332286" cy="166143"/>
          </a:xfrm>
        </p:grpSpPr>
        <p:cxnSp>
          <p:nvCxnSpPr>
            <p:cNvPr id="30" name="Straight Arrow Connector 29">
              <a:extLst>
                <a:ext uri="{FF2B5EF4-FFF2-40B4-BE49-F238E27FC236}">
                  <a16:creationId xmlns:a16="http://schemas.microsoft.com/office/drawing/2014/main" id="{10EFFEEC-B6BC-EA47-9C7D-B56043BF4BB1}"/>
                </a:ext>
              </a:extLst>
            </p:cNvPr>
            <p:cNvCxnSpPr>
              <a:cxnSpLocks/>
            </p:cNvCxnSpPr>
            <p:nvPr/>
          </p:nvCxnSpPr>
          <p:spPr>
            <a:xfrm rot="1800000">
              <a:off x="9840507" y="3475896"/>
              <a:ext cx="3322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E2FC8AA-2F0D-154C-9090-97DC88809B38}"/>
                </a:ext>
              </a:extLst>
            </p:cNvPr>
            <p:cNvCxnSpPr>
              <a:cxnSpLocks/>
            </p:cNvCxnSpPr>
            <p:nvPr/>
          </p:nvCxnSpPr>
          <p:spPr>
            <a:xfrm rot="19800000">
              <a:off x="9840508" y="3309753"/>
              <a:ext cx="3322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C7306AE7-0255-4A4D-B506-A25A2F8246AA}"/>
              </a:ext>
            </a:extLst>
          </p:cNvPr>
          <p:cNvSpPr txBox="1"/>
          <p:nvPr/>
        </p:nvSpPr>
        <p:spPr>
          <a:xfrm>
            <a:off x="6045995" y="4463195"/>
            <a:ext cx="6303054" cy="1477328"/>
          </a:xfrm>
          <a:prstGeom prst="rect">
            <a:avLst/>
          </a:prstGeom>
          <a:noFill/>
        </p:spPr>
        <p:txBody>
          <a:bodyPr wrap="square">
            <a:spAutoFit/>
          </a:bodyPr>
          <a:lstStyle/>
          <a:p>
            <a:pPr algn="ctr"/>
            <a:r>
              <a:rPr lang="en-GB" b="1" dirty="0">
                <a:solidFill>
                  <a:srgbClr val="00B0F0"/>
                </a:solidFill>
              </a:rPr>
              <a:t>Obtain spectra and absolute radiance from VUV:</a:t>
            </a:r>
          </a:p>
          <a:p>
            <a:pPr algn="ctr"/>
            <a:r>
              <a:rPr lang="en-GB" b="1" dirty="0">
                <a:solidFill>
                  <a:srgbClr val="00B0F0"/>
                </a:solidFill>
              </a:rPr>
              <a:t>very valuable</a:t>
            </a:r>
          </a:p>
          <a:p>
            <a:pPr algn="ctr"/>
            <a:endParaRPr lang="en-GB" b="1" dirty="0">
              <a:solidFill>
                <a:srgbClr val="00B0F0"/>
              </a:solidFill>
            </a:endParaRPr>
          </a:p>
          <a:p>
            <a:pPr algn="ctr"/>
            <a:r>
              <a:rPr lang="en-GB" dirty="0">
                <a:solidFill>
                  <a:srgbClr val="00B0F0"/>
                </a:solidFill>
              </a:rPr>
              <a:t>→ species number densities</a:t>
            </a:r>
          </a:p>
          <a:p>
            <a:pPr algn="ctr"/>
            <a:r>
              <a:rPr lang="en-GB" dirty="0">
                <a:solidFill>
                  <a:srgbClr val="00B0F0"/>
                </a:solidFill>
              </a:rPr>
              <a:t>→ temperature</a:t>
            </a:r>
            <a:endParaRPr lang="en-US" dirty="0">
              <a:solidFill>
                <a:srgbClr val="00B0F0"/>
              </a:solidFill>
            </a:endParaRPr>
          </a:p>
        </p:txBody>
      </p:sp>
      <p:sp>
        <p:nvSpPr>
          <p:cNvPr id="49" name="TextBox 48">
            <a:extLst>
              <a:ext uri="{FF2B5EF4-FFF2-40B4-BE49-F238E27FC236}">
                <a16:creationId xmlns:a16="http://schemas.microsoft.com/office/drawing/2014/main" id="{CED5907D-B20C-4741-A6C8-900E17F55BC9}"/>
              </a:ext>
            </a:extLst>
          </p:cNvPr>
          <p:cNvSpPr txBox="1"/>
          <p:nvPr/>
        </p:nvSpPr>
        <p:spPr>
          <a:xfrm>
            <a:off x="-123037" y="5702053"/>
            <a:ext cx="6261527" cy="523220"/>
          </a:xfrm>
          <a:prstGeom prst="rect">
            <a:avLst/>
          </a:prstGeom>
          <a:noFill/>
        </p:spPr>
        <p:txBody>
          <a:bodyPr wrap="square" rtlCol="0">
            <a:spAutoFit/>
          </a:bodyPr>
          <a:lstStyle/>
          <a:p>
            <a:pPr algn="ctr"/>
            <a:r>
              <a:rPr lang="en-GB" sz="1400" u="sng" dirty="0"/>
              <a:t>Fig.2:</a:t>
            </a:r>
            <a:r>
              <a:rPr lang="en-GB" sz="1400" dirty="0"/>
              <a:t> Share of radiative and convective heat fluxes at stagnation point for different velocities and nose radii. LAURA/HARA simulations, earth atmosphere. [2]</a:t>
            </a:r>
          </a:p>
        </p:txBody>
      </p:sp>
      <p:pic>
        <p:nvPicPr>
          <p:cNvPr id="50" name="Picture 49" descr="Chart&#10;&#10;Description automatically generated">
            <a:extLst>
              <a:ext uri="{FF2B5EF4-FFF2-40B4-BE49-F238E27FC236}">
                <a16:creationId xmlns:a16="http://schemas.microsoft.com/office/drawing/2014/main" id="{E4DC7EFF-AB11-5E47-A159-ABFC87CBE53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50206"/>
          <a:stretch/>
        </p:blipFill>
        <p:spPr>
          <a:xfrm>
            <a:off x="1547040" y="1044000"/>
            <a:ext cx="3060330" cy="2327230"/>
          </a:xfrm>
          <a:prstGeom prst="rect">
            <a:avLst/>
          </a:prstGeom>
        </p:spPr>
      </p:pic>
      <p:pic>
        <p:nvPicPr>
          <p:cNvPr id="51" name="Picture 50" descr="Chart&#10;&#10;Description automatically generated">
            <a:extLst>
              <a:ext uri="{FF2B5EF4-FFF2-40B4-BE49-F238E27FC236}">
                <a16:creationId xmlns:a16="http://schemas.microsoft.com/office/drawing/2014/main" id="{4127D1B4-4FC6-284E-9EB3-6D866C3E9571}"/>
              </a:ext>
            </a:extLst>
          </p:cNvPr>
          <p:cNvPicPr>
            <a:picLocks noChangeAspect="1"/>
          </p:cNvPicPr>
          <p:nvPr/>
        </p:nvPicPr>
        <p:blipFill rotWithShape="1">
          <a:blip r:embed="rId3">
            <a:extLst>
              <a:ext uri="{28A0092B-C50C-407E-A947-70E740481C1C}">
                <a14:useLocalDpi xmlns:a14="http://schemas.microsoft.com/office/drawing/2010/main" val="0"/>
              </a:ext>
            </a:extLst>
          </a:blip>
          <a:srcRect l="50703" t="49557" r="-497" b="443"/>
          <a:stretch/>
        </p:blipFill>
        <p:spPr>
          <a:xfrm>
            <a:off x="1547040" y="3383014"/>
            <a:ext cx="3060331" cy="2327231"/>
          </a:xfrm>
          <a:prstGeom prst="rect">
            <a:avLst/>
          </a:prstGeom>
        </p:spPr>
      </p:pic>
    </p:spTree>
    <p:extLst>
      <p:ext uri="{BB962C8B-B14F-4D97-AF65-F5344CB8AC3E}">
        <p14:creationId xmlns:p14="http://schemas.microsoft.com/office/powerpoint/2010/main" val="15757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3" grpId="1"/>
      <p:bldP spid="14" grpId="0"/>
      <p:bldP spid="14" grpId="1"/>
      <p:bldP spid="15" grpId="0"/>
      <p:bldP spid="15" grpId="1"/>
      <p:bldP spid="16" grpId="0"/>
      <p:bldP spid="16" grpId="1"/>
      <p:bldP spid="20" grpId="0"/>
      <p:bldP spid="21" grpId="0"/>
      <p:bldP spid="21" grpId="1"/>
      <p:bldP spid="22" grpId="0"/>
      <p:bldP spid="22" grpId="1"/>
      <p:bldP spid="23"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Shock tube to recreate conditions</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5</a:t>
            </a:fld>
            <a:endParaRPr lang="en-GB" dirty="0"/>
          </a:p>
        </p:txBody>
      </p:sp>
      <p:sp>
        <p:nvSpPr>
          <p:cNvPr id="7" name="Rectangle 6"/>
          <p:cNvSpPr/>
          <p:nvPr/>
        </p:nvSpPr>
        <p:spPr>
          <a:xfrm>
            <a:off x="280909" y="6336010"/>
            <a:ext cx="4769639" cy="276999"/>
          </a:xfrm>
          <a:prstGeom prst="rect">
            <a:avLst/>
          </a:prstGeom>
        </p:spPr>
        <p:txBody>
          <a:bodyPr wrap="none">
            <a:spAutoFit/>
          </a:bodyPr>
          <a:lstStyle/>
          <a:p>
            <a:r>
              <a:rPr lang="en-GB" sz="1200" i="1" dirty="0">
                <a:solidFill>
                  <a:schemeClr val="bg1"/>
                </a:solidFill>
              </a:rPr>
              <a:t>[1]</a:t>
            </a:r>
            <a:r>
              <a:rPr lang="en-US" sz="1200" i="1" dirty="0">
                <a:solidFill>
                  <a:schemeClr val="bg1"/>
                </a:solidFill>
              </a:rPr>
              <a:t> </a:t>
            </a:r>
            <a:r>
              <a:rPr lang="en-US" sz="1200" i="1" u="sng" dirty="0">
                <a:solidFill>
                  <a:schemeClr val="bg1"/>
                </a:solidFill>
              </a:rPr>
              <a:t>Hypersonic and High Temperature Gas Dynamics</a:t>
            </a:r>
            <a:r>
              <a:rPr lang="en-US" sz="1200" i="1" dirty="0">
                <a:solidFill>
                  <a:schemeClr val="bg1"/>
                </a:solidFill>
              </a:rPr>
              <a:t>, </a:t>
            </a:r>
            <a:r>
              <a:rPr lang="en-GB" sz="1200" i="1" dirty="0">
                <a:solidFill>
                  <a:schemeClr val="bg1"/>
                </a:solidFill>
              </a:rPr>
              <a:t> </a:t>
            </a:r>
            <a:r>
              <a:rPr lang="en-US" sz="1200" i="1" dirty="0">
                <a:solidFill>
                  <a:schemeClr val="bg1"/>
                </a:solidFill>
              </a:rPr>
              <a:t>John D. Anderson Jr </a:t>
            </a:r>
          </a:p>
        </p:txBody>
      </p:sp>
      <p:sp>
        <p:nvSpPr>
          <p:cNvPr id="8" name="TextBox 7"/>
          <p:cNvSpPr txBox="1"/>
          <p:nvPr/>
        </p:nvSpPr>
        <p:spPr>
          <a:xfrm>
            <a:off x="990007" y="5668418"/>
            <a:ext cx="3745705" cy="523220"/>
          </a:xfrm>
          <a:prstGeom prst="rect">
            <a:avLst/>
          </a:prstGeom>
          <a:noFill/>
        </p:spPr>
        <p:txBody>
          <a:bodyPr wrap="none" rtlCol="0">
            <a:spAutoFit/>
          </a:bodyPr>
          <a:lstStyle/>
          <a:p>
            <a:pPr algn="ctr"/>
            <a:r>
              <a:rPr lang="en-GB" sz="1400" u="sng" dirty="0"/>
              <a:t>Fig 1:</a:t>
            </a:r>
            <a:r>
              <a:rPr lang="en-GB" sz="1400" dirty="0"/>
              <a:t> Schematic of the high-temperature regions</a:t>
            </a:r>
          </a:p>
          <a:p>
            <a:pPr algn="ctr"/>
            <a:r>
              <a:rPr lang="en-GB" sz="1400" dirty="0"/>
              <a:t>in an entry-body </a:t>
            </a:r>
            <a:r>
              <a:rPr lang="en-GB" sz="1400" dirty="0" err="1"/>
              <a:t>flowfield</a:t>
            </a:r>
            <a:r>
              <a:rPr lang="en-GB" sz="1400" dirty="0"/>
              <a:t> [1]  </a:t>
            </a:r>
          </a:p>
        </p:txBody>
      </p:sp>
      <p:grpSp>
        <p:nvGrpSpPr>
          <p:cNvPr id="14" name="Group 13">
            <a:extLst>
              <a:ext uri="{FF2B5EF4-FFF2-40B4-BE49-F238E27FC236}">
                <a16:creationId xmlns:a16="http://schemas.microsoft.com/office/drawing/2014/main" id="{CBC327B8-E5D3-8E45-BACB-1E2035E1E6F6}"/>
              </a:ext>
            </a:extLst>
          </p:cNvPr>
          <p:cNvGrpSpPr/>
          <p:nvPr/>
        </p:nvGrpSpPr>
        <p:grpSpPr>
          <a:xfrm>
            <a:off x="781219" y="2716005"/>
            <a:ext cx="3723067" cy="2887455"/>
            <a:chOff x="914659" y="2498616"/>
            <a:chExt cx="4078811" cy="3163355"/>
          </a:xfrm>
        </p:grpSpPr>
        <p:pic>
          <p:nvPicPr>
            <p:cNvPr id="45" name="Picture 44" descr="Diagram&#10;&#10;Description automatically generated">
              <a:extLst>
                <a:ext uri="{FF2B5EF4-FFF2-40B4-BE49-F238E27FC236}">
                  <a16:creationId xmlns:a16="http://schemas.microsoft.com/office/drawing/2014/main" id="{3EDE24CD-8645-4F4A-996A-4CE768E1B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59" y="2498616"/>
              <a:ext cx="4078811" cy="3163355"/>
            </a:xfrm>
            <a:prstGeom prst="rect">
              <a:avLst/>
            </a:prstGeom>
          </p:spPr>
        </p:pic>
        <p:sp>
          <p:nvSpPr>
            <p:cNvPr id="51" name="Rectangle 50">
              <a:extLst>
                <a:ext uri="{FF2B5EF4-FFF2-40B4-BE49-F238E27FC236}">
                  <a16:creationId xmlns:a16="http://schemas.microsoft.com/office/drawing/2014/main" id="{C24D4D3F-0C64-7947-A7FD-11E810C34C75}"/>
                </a:ext>
              </a:extLst>
            </p:cNvPr>
            <p:cNvSpPr/>
            <p:nvPr/>
          </p:nvSpPr>
          <p:spPr>
            <a:xfrm>
              <a:off x="2128579" y="3848936"/>
              <a:ext cx="216516" cy="388561"/>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497312E5-8C34-4A40-A7AE-28C1BCDAFB6F}"/>
              </a:ext>
            </a:extLst>
          </p:cNvPr>
          <p:cNvSpPr txBox="1"/>
          <p:nvPr/>
        </p:nvSpPr>
        <p:spPr>
          <a:xfrm>
            <a:off x="4922373" y="3711753"/>
            <a:ext cx="1132259" cy="646331"/>
          </a:xfrm>
          <a:prstGeom prst="rect">
            <a:avLst/>
          </a:prstGeom>
          <a:noFill/>
        </p:spPr>
        <p:txBody>
          <a:bodyPr wrap="square" rtlCol="0">
            <a:spAutoFit/>
          </a:bodyPr>
          <a:lstStyle/>
          <a:p>
            <a:r>
              <a:rPr lang="en-GB" sz="3600" b="1" dirty="0">
                <a:solidFill>
                  <a:srgbClr val="C00000"/>
                </a:solidFill>
              </a:rPr>
              <a:t>≡</a:t>
            </a:r>
            <a:endParaRPr lang="en-US" sz="3600" dirty="0">
              <a:solidFill>
                <a:srgbClr val="C00000"/>
              </a:solidFill>
            </a:endParaRPr>
          </a:p>
        </p:txBody>
      </p:sp>
      <p:sp>
        <p:nvSpPr>
          <p:cNvPr id="55" name="TextBox 54">
            <a:extLst>
              <a:ext uri="{FF2B5EF4-FFF2-40B4-BE49-F238E27FC236}">
                <a16:creationId xmlns:a16="http://schemas.microsoft.com/office/drawing/2014/main" id="{CEC145AF-199C-6543-A08B-05C5825B068E}"/>
              </a:ext>
            </a:extLst>
          </p:cNvPr>
          <p:cNvSpPr txBox="1"/>
          <p:nvPr/>
        </p:nvSpPr>
        <p:spPr>
          <a:xfrm>
            <a:off x="7604980" y="5171969"/>
            <a:ext cx="3855800" cy="307777"/>
          </a:xfrm>
          <a:prstGeom prst="rect">
            <a:avLst/>
          </a:prstGeom>
          <a:noFill/>
        </p:spPr>
        <p:txBody>
          <a:bodyPr wrap="none" rtlCol="0">
            <a:spAutoFit/>
          </a:bodyPr>
          <a:lstStyle/>
          <a:p>
            <a:pPr algn="ctr"/>
            <a:r>
              <a:rPr lang="en-GB" sz="1400" u="sng" dirty="0"/>
              <a:t>Fig 4:</a:t>
            </a:r>
            <a:r>
              <a:rPr lang="en-GB" sz="1400" dirty="0"/>
              <a:t> T6 shock tube schematic, modified from [4]  </a:t>
            </a:r>
          </a:p>
        </p:txBody>
      </p:sp>
      <p:sp>
        <p:nvSpPr>
          <p:cNvPr id="56" name="Rectangle 55">
            <a:extLst>
              <a:ext uri="{FF2B5EF4-FFF2-40B4-BE49-F238E27FC236}">
                <a16:creationId xmlns:a16="http://schemas.microsoft.com/office/drawing/2014/main" id="{E81AF467-547A-1D4E-BE15-B4720A274084}"/>
              </a:ext>
            </a:extLst>
          </p:cNvPr>
          <p:cNvSpPr/>
          <p:nvPr/>
        </p:nvSpPr>
        <p:spPr>
          <a:xfrm>
            <a:off x="272084" y="6563634"/>
            <a:ext cx="8686859" cy="276999"/>
          </a:xfrm>
          <a:prstGeom prst="rect">
            <a:avLst/>
          </a:prstGeom>
        </p:spPr>
        <p:txBody>
          <a:bodyPr wrap="square">
            <a:spAutoFit/>
          </a:bodyPr>
          <a:lstStyle/>
          <a:p>
            <a:r>
              <a:rPr lang="en-GB" sz="1200" i="1" dirty="0">
                <a:solidFill>
                  <a:schemeClr val="bg1"/>
                </a:solidFill>
              </a:rPr>
              <a:t>[4]</a:t>
            </a:r>
            <a:r>
              <a:rPr lang="en-US" sz="1200" i="1" dirty="0">
                <a:solidFill>
                  <a:schemeClr val="bg1"/>
                </a:solidFill>
              </a:rPr>
              <a:t> </a:t>
            </a:r>
            <a:r>
              <a:rPr lang="en-US" sz="1200" i="1" u="sng" dirty="0">
                <a:solidFill>
                  <a:schemeClr val="bg1"/>
                </a:solidFill>
              </a:rPr>
              <a:t>High Enthalpy Effects in Transpiration Cooled System</a:t>
            </a:r>
            <a:r>
              <a:rPr lang="en-US" sz="1200" i="1" dirty="0">
                <a:solidFill>
                  <a:schemeClr val="bg1"/>
                </a:solidFill>
              </a:rPr>
              <a:t>, </a:t>
            </a:r>
            <a:r>
              <a:rPr lang="en-GB" sz="1200" i="1" dirty="0">
                <a:solidFill>
                  <a:schemeClr val="bg1"/>
                </a:solidFill>
              </a:rPr>
              <a:t> </a:t>
            </a:r>
            <a:r>
              <a:rPr lang="en-US" sz="1200" i="1" dirty="0">
                <a:solidFill>
                  <a:schemeClr val="bg1"/>
                </a:solidFill>
              </a:rPr>
              <a:t>S. D. </a:t>
            </a:r>
            <a:r>
              <a:rPr lang="en-US" sz="1200" i="1" dirty="0" err="1">
                <a:solidFill>
                  <a:schemeClr val="bg1"/>
                </a:solidFill>
              </a:rPr>
              <a:t>Subiah</a:t>
            </a:r>
            <a:endParaRPr lang="en-US" sz="1200" i="1" dirty="0">
              <a:solidFill>
                <a:schemeClr val="bg1"/>
              </a:solidFill>
            </a:endParaRPr>
          </a:p>
        </p:txBody>
      </p:sp>
      <p:pic>
        <p:nvPicPr>
          <p:cNvPr id="12" name="Picture 11" descr="A picture containing indoor, ceiling, subway&#10;&#10;Description automatically generated">
            <a:extLst>
              <a:ext uri="{FF2B5EF4-FFF2-40B4-BE49-F238E27FC236}">
                <a16:creationId xmlns:a16="http://schemas.microsoft.com/office/drawing/2014/main" id="{BBA1A8C7-C725-E746-AD90-74E543F3732A}"/>
              </a:ext>
            </a:extLst>
          </p:cNvPr>
          <p:cNvPicPr>
            <a:picLocks noChangeAspect="1"/>
          </p:cNvPicPr>
          <p:nvPr/>
        </p:nvPicPr>
        <p:blipFill rotWithShape="1">
          <a:blip r:embed="rId4">
            <a:extLst>
              <a:ext uri="{28A0092B-C50C-407E-A947-70E740481C1C}">
                <a14:useLocalDpi xmlns:a14="http://schemas.microsoft.com/office/drawing/2010/main" val="0"/>
              </a:ext>
            </a:extLst>
          </a:blip>
          <a:srcRect l="-734" t="28708" r="734" b="26604"/>
          <a:stretch/>
        </p:blipFill>
        <p:spPr>
          <a:xfrm>
            <a:off x="5915597" y="1074965"/>
            <a:ext cx="6249757" cy="1366638"/>
          </a:xfrm>
          <a:prstGeom prst="rect">
            <a:avLst/>
          </a:prstGeom>
        </p:spPr>
      </p:pic>
      <p:sp>
        <p:nvSpPr>
          <p:cNvPr id="28" name="TextBox 27">
            <a:extLst>
              <a:ext uri="{FF2B5EF4-FFF2-40B4-BE49-F238E27FC236}">
                <a16:creationId xmlns:a16="http://schemas.microsoft.com/office/drawing/2014/main" id="{E4CE5135-258E-1644-B91C-92D3B0FB6975}"/>
              </a:ext>
            </a:extLst>
          </p:cNvPr>
          <p:cNvSpPr txBox="1"/>
          <p:nvPr/>
        </p:nvSpPr>
        <p:spPr>
          <a:xfrm>
            <a:off x="1573812" y="1397785"/>
            <a:ext cx="3476736" cy="640508"/>
          </a:xfrm>
          <a:prstGeom prst="rect">
            <a:avLst/>
          </a:prstGeom>
          <a:noFill/>
        </p:spPr>
        <p:txBody>
          <a:bodyPr wrap="square">
            <a:spAutoFit/>
          </a:bodyPr>
          <a:lstStyle/>
          <a:p>
            <a:pPr algn="ctr"/>
            <a:r>
              <a:rPr lang="en-GB" b="0" i="0" dirty="0">
                <a:solidFill>
                  <a:srgbClr val="666666"/>
                </a:solidFill>
                <a:effectLst/>
                <a:latin typeface="PT Sans" panose="020B0503020203020204" pitchFamily="34" charset="77"/>
              </a:rPr>
              <a:t>T6 shock tube </a:t>
            </a:r>
            <a:r>
              <a:rPr lang="en-GB" dirty="0">
                <a:solidFill>
                  <a:srgbClr val="666666"/>
                </a:solidFill>
                <a:latin typeface="PT Sans" panose="020B0503020203020204" pitchFamily="34" charset="77"/>
              </a:rPr>
              <a:t>mode</a:t>
            </a:r>
          </a:p>
          <a:p>
            <a:r>
              <a:rPr lang="en-GB" dirty="0">
                <a:solidFill>
                  <a:srgbClr val="666666"/>
                </a:solidFill>
                <a:latin typeface="PT Sans" panose="020B0503020203020204" pitchFamily="34" charset="77"/>
              </a:rPr>
              <a:t>High speed, high enthalpy facility</a:t>
            </a:r>
          </a:p>
        </p:txBody>
      </p:sp>
      <p:grpSp>
        <p:nvGrpSpPr>
          <p:cNvPr id="15" name="Group 14">
            <a:extLst>
              <a:ext uri="{FF2B5EF4-FFF2-40B4-BE49-F238E27FC236}">
                <a16:creationId xmlns:a16="http://schemas.microsoft.com/office/drawing/2014/main" id="{4FEEF089-FB21-6743-9CD9-01B26D47CFA7}"/>
              </a:ext>
            </a:extLst>
          </p:cNvPr>
          <p:cNvGrpSpPr/>
          <p:nvPr/>
        </p:nvGrpSpPr>
        <p:grpSpPr>
          <a:xfrm>
            <a:off x="5516773" y="3102895"/>
            <a:ext cx="6148764" cy="2113673"/>
            <a:chOff x="5966093" y="3181725"/>
            <a:chExt cx="6148764" cy="2113673"/>
          </a:xfrm>
        </p:grpSpPr>
        <p:pic>
          <p:nvPicPr>
            <p:cNvPr id="47" name="Picture 46" descr="Table&#10;&#10;Description automatically generated">
              <a:extLst>
                <a:ext uri="{FF2B5EF4-FFF2-40B4-BE49-F238E27FC236}">
                  <a16:creationId xmlns:a16="http://schemas.microsoft.com/office/drawing/2014/main" id="{1E48D9A6-B9FD-1E4D-B4A4-A86A8E45E413}"/>
                </a:ext>
              </a:extLst>
            </p:cNvPr>
            <p:cNvPicPr>
              <a:picLocks noChangeAspect="1"/>
            </p:cNvPicPr>
            <p:nvPr/>
          </p:nvPicPr>
          <p:blipFill rotWithShape="1">
            <a:blip r:embed="rId5">
              <a:extLst>
                <a:ext uri="{28A0092B-C50C-407E-A947-70E740481C1C}">
                  <a14:useLocalDpi xmlns:a14="http://schemas.microsoft.com/office/drawing/2010/main" val="0"/>
                </a:ext>
              </a:extLst>
            </a:blip>
            <a:srcRect r="13866"/>
            <a:stretch/>
          </p:blipFill>
          <p:spPr>
            <a:xfrm>
              <a:off x="5966093" y="3181725"/>
              <a:ext cx="6148764" cy="2113673"/>
            </a:xfrm>
            <a:prstGeom prst="rect">
              <a:avLst/>
            </a:prstGeom>
          </p:spPr>
        </p:pic>
        <p:pic>
          <p:nvPicPr>
            <p:cNvPr id="19" name="Picture 18" descr="Table&#10;&#10;Description automatically generated">
              <a:extLst>
                <a:ext uri="{FF2B5EF4-FFF2-40B4-BE49-F238E27FC236}">
                  <a16:creationId xmlns:a16="http://schemas.microsoft.com/office/drawing/2014/main" id="{9B12AAAE-E990-154A-BD7D-B8BA471E7263}"/>
                </a:ext>
              </a:extLst>
            </p:cNvPr>
            <p:cNvPicPr>
              <a:picLocks noChangeAspect="1"/>
            </p:cNvPicPr>
            <p:nvPr/>
          </p:nvPicPr>
          <p:blipFill rotWithShape="1">
            <a:blip r:embed="rId5">
              <a:extLst>
                <a:ext uri="{28A0092B-C50C-407E-A947-70E740481C1C}">
                  <a14:useLocalDpi xmlns:a14="http://schemas.microsoft.com/office/drawing/2010/main" val="0"/>
                </a:ext>
              </a:extLst>
            </a:blip>
            <a:srcRect l="62348" t="21759" r="27443" b="31166"/>
            <a:stretch/>
          </p:blipFill>
          <p:spPr>
            <a:xfrm>
              <a:off x="11300400" y="3644538"/>
              <a:ext cx="728737" cy="995001"/>
            </a:xfrm>
            <a:prstGeom prst="rect">
              <a:avLst/>
            </a:prstGeom>
          </p:spPr>
        </p:pic>
        <p:sp>
          <p:nvSpPr>
            <p:cNvPr id="5" name="Rectangle 4">
              <a:extLst>
                <a:ext uri="{FF2B5EF4-FFF2-40B4-BE49-F238E27FC236}">
                  <a16:creationId xmlns:a16="http://schemas.microsoft.com/office/drawing/2014/main" id="{63D66C79-11C5-2341-BC54-14AEC08B7361}"/>
                </a:ext>
              </a:extLst>
            </p:cNvPr>
            <p:cNvSpPr/>
            <p:nvPr/>
          </p:nvSpPr>
          <p:spPr>
            <a:xfrm>
              <a:off x="10565835" y="4064400"/>
              <a:ext cx="658363" cy="39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9A783D5-1A4F-704E-A1AB-9814F6EFE41A}"/>
                </a:ext>
              </a:extLst>
            </p:cNvPr>
            <p:cNvSpPr/>
            <p:nvPr/>
          </p:nvSpPr>
          <p:spPr>
            <a:xfrm>
              <a:off x="10444092" y="3622996"/>
              <a:ext cx="658363" cy="39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C55C50D-AFBE-4342-A67E-9E9F534FE4C8}"/>
                </a:ext>
              </a:extLst>
            </p:cNvPr>
            <p:cNvSpPr/>
            <p:nvPr/>
          </p:nvSpPr>
          <p:spPr>
            <a:xfrm>
              <a:off x="11095662" y="4060439"/>
              <a:ext cx="412815" cy="406149"/>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Table&#10;&#10;Description automatically generated">
              <a:extLst>
                <a:ext uri="{FF2B5EF4-FFF2-40B4-BE49-F238E27FC236}">
                  <a16:creationId xmlns:a16="http://schemas.microsoft.com/office/drawing/2014/main" id="{DA8FD6CC-409D-D14C-88DC-4737383FDD2B}"/>
                </a:ext>
              </a:extLst>
            </p:cNvPr>
            <p:cNvPicPr>
              <a:picLocks noChangeAspect="1"/>
            </p:cNvPicPr>
            <p:nvPr/>
          </p:nvPicPr>
          <p:blipFill rotWithShape="1">
            <a:blip r:embed="rId5">
              <a:extLst>
                <a:ext uri="{28A0092B-C50C-407E-A947-70E740481C1C}">
                  <a14:useLocalDpi xmlns:a14="http://schemas.microsoft.com/office/drawing/2010/main" val="0"/>
                </a:ext>
              </a:extLst>
            </a:blip>
            <a:srcRect l="88872" t="24465" r="638" b="67943"/>
            <a:stretch/>
          </p:blipFill>
          <p:spPr>
            <a:xfrm>
              <a:off x="11134077" y="4559209"/>
              <a:ext cx="748800" cy="160479"/>
            </a:xfrm>
            <a:prstGeom prst="rect">
              <a:avLst/>
            </a:prstGeom>
          </p:spPr>
        </p:pic>
      </p:grpSp>
    </p:spTree>
    <p:extLst>
      <p:ext uri="{BB962C8B-B14F-4D97-AF65-F5344CB8AC3E}">
        <p14:creationId xmlns:p14="http://schemas.microsoft.com/office/powerpoint/2010/main" val="128869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3" grpId="0"/>
      <p:bldP spid="55" grpId="0"/>
      <p:bldP spid="5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with medium confidence">
            <a:extLst>
              <a:ext uri="{FF2B5EF4-FFF2-40B4-BE49-F238E27FC236}">
                <a16:creationId xmlns:a16="http://schemas.microsoft.com/office/drawing/2014/main" id="{7C71EE76-361B-1245-B38F-29C43F9525FB}"/>
              </a:ext>
            </a:extLst>
          </p:cNvPr>
          <p:cNvPicPr>
            <a:picLocks noChangeAspect="1"/>
          </p:cNvPicPr>
          <p:nvPr/>
        </p:nvPicPr>
        <p:blipFill rotWithShape="1">
          <a:blip r:embed="rId3">
            <a:extLst>
              <a:ext uri="{28A0092B-C50C-407E-A947-70E740481C1C}">
                <a14:useLocalDpi xmlns:a14="http://schemas.microsoft.com/office/drawing/2010/main" val="0"/>
              </a:ext>
            </a:extLst>
          </a:blip>
          <a:srcRect l="72263" t="23521" r="-397" b="35026"/>
          <a:stretch/>
        </p:blipFill>
        <p:spPr>
          <a:xfrm>
            <a:off x="3471217" y="1981222"/>
            <a:ext cx="2933602" cy="1500302"/>
          </a:xfrm>
          <a:prstGeom prst="rect">
            <a:avLst/>
          </a:prstGeom>
        </p:spPr>
      </p:pic>
      <p:sp>
        <p:nvSpPr>
          <p:cNvPr id="2" name="Title 1"/>
          <p:cNvSpPr>
            <a:spLocks noGrp="1"/>
          </p:cNvSpPr>
          <p:nvPr>
            <p:ph type="title"/>
          </p:nvPr>
        </p:nvSpPr>
        <p:spPr/>
        <p:txBody>
          <a:bodyPr/>
          <a:lstStyle/>
          <a:p>
            <a:r>
              <a:rPr lang="en-US" dirty="0">
                <a:solidFill>
                  <a:schemeClr val="accent1"/>
                </a:solidFill>
              </a:rPr>
              <a:t>How? </a:t>
            </a:r>
            <a:r>
              <a:rPr lang="en-US" b="0" dirty="0"/>
              <a:t>Spectroscopy to investigate the flow</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6</a:t>
            </a:fld>
            <a:endParaRPr lang="en-GB" dirty="0"/>
          </a:p>
        </p:txBody>
      </p:sp>
      <p:sp>
        <p:nvSpPr>
          <p:cNvPr id="5" name="Rectangle 4">
            <a:extLst>
              <a:ext uri="{FF2B5EF4-FFF2-40B4-BE49-F238E27FC236}">
                <a16:creationId xmlns:a16="http://schemas.microsoft.com/office/drawing/2014/main" id="{16F49CB5-69BE-464C-8ADB-880821FB19BA}"/>
              </a:ext>
            </a:extLst>
          </p:cNvPr>
          <p:cNvSpPr/>
          <p:nvPr/>
        </p:nvSpPr>
        <p:spPr>
          <a:xfrm>
            <a:off x="2645136" y="4204320"/>
            <a:ext cx="2448000" cy="144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D35865-86A3-704A-A8FA-8419235CC993}"/>
              </a:ext>
            </a:extLst>
          </p:cNvPr>
          <p:cNvSpPr/>
          <p:nvPr/>
        </p:nvSpPr>
        <p:spPr>
          <a:xfrm rot="1348513">
            <a:off x="2639822" y="4364132"/>
            <a:ext cx="864707" cy="144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78C849D-E632-6240-B894-4CBD1757E0A8}"/>
              </a:ext>
            </a:extLst>
          </p:cNvPr>
          <p:cNvSpPr/>
          <p:nvPr/>
        </p:nvSpPr>
        <p:spPr>
          <a:xfrm rot="16200000">
            <a:off x="2808646" y="4005374"/>
            <a:ext cx="144000" cy="1181142"/>
          </a:xfrm>
          <a:prstGeom prst="triangl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F51CD61-C111-D243-961A-1FD66DABF111}"/>
              </a:ext>
            </a:extLst>
          </p:cNvPr>
          <p:cNvSpPr/>
          <p:nvPr/>
        </p:nvSpPr>
        <p:spPr>
          <a:xfrm>
            <a:off x="450385" y="4348320"/>
            <a:ext cx="1839690" cy="104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21">
            <a:extLst>
              <a:ext uri="{FF2B5EF4-FFF2-40B4-BE49-F238E27FC236}">
                <a16:creationId xmlns:a16="http://schemas.microsoft.com/office/drawing/2014/main" id="{DCAB80EF-2F60-4D45-B14D-9E4AAF2442E9}"/>
              </a:ext>
            </a:extLst>
          </p:cNvPr>
          <p:cNvSpPr/>
          <p:nvPr/>
        </p:nvSpPr>
        <p:spPr>
          <a:xfrm>
            <a:off x="2464242" y="4820225"/>
            <a:ext cx="1006975" cy="57209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Andor</a:t>
            </a:r>
            <a:r>
              <a:rPr lang="en-US" sz="1400" dirty="0">
                <a:solidFill>
                  <a:schemeClr val="bg1"/>
                </a:solidFill>
              </a:rPr>
              <a:t> </a:t>
            </a:r>
            <a:r>
              <a:rPr lang="en-US" sz="1400" dirty="0" err="1">
                <a:solidFill>
                  <a:schemeClr val="bg1"/>
                </a:solidFill>
              </a:rPr>
              <a:t>iStar</a:t>
            </a:r>
            <a:r>
              <a:rPr lang="en-US" sz="1400" dirty="0">
                <a:solidFill>
                  <a:schemeClr val="bg1"/>
                </a:solidFill>
              </a:rPr>
              <a:t> </a:t>
            </a:r>
            <a:r>
              <a:rPr lang="en-US" sz="1400" dirty="0" err="1">
                <a:solidFill>
                  <a:schemeClr val="bg1"/>
                </a:solidFill>
              </a:rPr>
              <a:t>sCMOS</a:t>
            </a:r>
            <a:endParaRPr lang="en-US" sz="1400" dirty="0">
              <a:solidFill>
                <a:schemeClr val="tx1"/>
              </a:solidFill>
            </a:endParaRPr>
          </a:p>
        </p:txBody>
      </p:sp>
      <p:sp>
        <p:nvSpPr>
          <p:cNvPr id="23" name="Rectangle 22">
            <a:extLst>
              <a:ext uri="{FF2B5EF4-FFF2-40B4-BE49-F238E27FC236}">
                <a16:creationId xmlns:a16="http://schemas.microsoft.com/office/drawing/2014/main" id="{7A87C191-5705-3548-8E85-17CDE16F05F2}"/>
              </a:ext>
            </a:extLst>
          </p:cNvPr>
          <p:cNvSpPr/>
          <p:nvPr/>
        </p:nvSpPr>
        <p:spPr>
          <a:xfrm>
            <a:off x="2298880" y="3416727"/>
            <a:ext cx="3439993" cy="1251218"/>
          </a:xfrm>
          <a:prstGeom prst="rect">
            <a:avLst/>
          </a:prstGeom>
          <a:solidFill>
            <a:schemeClr val="bg1">
              <a:lumMod val="6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238857B-E0D1-A944-97CE-72629EB2F5E9}"/>
              </a:ext>
            </a:extLst>
          </p:cNvPr>
          <p:cNvSpPr txBox="1"/>
          <p:nvPr/>
        </p:nvSpPr>
        <p:spPr>
          <a:xfrm>
            <a:off x="1913152" y="3398574"/>
            <a:ext cx="2756807" cy="646331"/>
          </a:xfrm>
          <a:prstGeom prst="rect">
            <a:avLst/>
          </a:prstGeom>
          <a:noFill/>
        </p:spPr>
        <p:txBody>
          <a:bodyPr wrap="square">
            <a:spAutoFit/>
          </a:bodyPr>
          <a:lstStyle/>
          <a:p>
            <a:pPr algn="ctr"/>
            <a:r>
              <a:rPr lang="en-US" dirty="0"/>
              <a:t>Vacuum chambers</a:t>
            </a:r>
          </a:p>
          <a:p>
            <a:pPr algn="ctr"/>
            <a:r>
              <a:rPr lang="en-US" dirty="0"/>
              <a:t>containing mirrors</a:t>
            </a:r>
          </a:p>
        </p:txBody>
      </p:sp>
      <p:sp>
        <p:nvSpPr>
          <p:cNvPr id="27" name="TextBox 26">
            <a:extLst>
              <a:ext uri="{FF2B5EF4-FFF2-40B4-BE49-F238E27FC236}">
                <a16:creationId xmlns:a16="http://schemas.microsoft.com/office/drawing/2014/main" id="{36A0B907-2C94-1C4A-9F05-578A6FC4E8FC}"/>
              </a:ext>
            </a:extLst>
          </p:cNvPr>
          <p:cNvSpPr txBox="1"/>
          <p:nvPr/>
        </p:nvSpPr>
        <p:spPr>
          <a:xfrm>
            <a:off x="182042" y="4019653"/>
            <a:ext cx="1802887" cy="369332"/>
          </a:xfrm>
          <a:prstGeom prst="rect">
            <a:avLst/>
          </a:prstGeom>
          <a:noFill/>
        </p:spPr>
        <p:txBody>
          <a:bodyPr wrap="square">
            <a:spAutoFit/>
          </a:bodyPr>
          <a:lstStyle/>
          <a:p>
            <a:pPr algn="ctr"/>
            <a:r>
              <a:rPr lang="en-US" dirty="0">
                <a:solidFill>
                  <a:schemeClr val="tx1"/>
                </a:solidFill>
              </a:rPr>
              <a:t>Spectrometer</a:t>
            </a:r>
          </a:p>
        </p:txBody>
      </p:sp>
      <p:sp>
        <p:nvSpPr>
          <p:cNvPr id="28" name="Triangle 27">
            <a:extLst>
              <a:ext uri="{FF2B5EF4-FFF2-40B4-BE49-F238E27FC236}">
                <a16:creationId xmlns:a16="http://schemas.microsoft.com/office/drawing/2014/main" id="{9C9A9D24-8424-E044-BC25-0CC5000C0F54}"/>
              </a:ext>
            </a:extLst>
          </p:cNvPr>
          <p:cNvSpPr/>
          <p:nvPr/>
        </p:nvSpPr>
        <p:spPr>
          <a:xfrm rot="5400000">
            <a:off x="1420594" y="3808309"/>
            <a:ext cx="158250" cy="1589519"/>
          </a:xfrm>
          <a:prstGeom prst="triangl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C6241E6-3F3E-8349-8FDC-2E8F43AA793B}"/>
              </a:ext>
            </a:extLst>
          </p:cNvPr>
          <p:cNvSpPr/>
          <p:nvPr/>
        </p:nvSpPr>
        <p:spPr>
          <a:xfrm>
            <a:off x="2279188" y="5142369"/>
            <a:ext cx="185054" cy="2499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a:extLst>
              <a:ext uri="{FF2B5EF4-FFF2-40B4-BE49-F238E27FC236}">
                <a16:creationId xmlns:a16="http://schemas.microsoft.com/office/drawing/2014/main" id="{E6885B66-0E9F-A04E-8BDC-00823DA94D24}"/>
              </a:ext>
            </a:extLst>
          </p:cNvPr>
          <p:cNvSpPr/>
          <p:nvPr/>
        </p:nvSpPr>
        <p:spPr>
          <a:xfrm rot="1348513">
            <a:off x="693937" y="4722335"/>
            <a:ext cx="835973" cy="1075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2ECAD8-3D67-A349-A156-A8B5930C6EF2}"/>
              </a:ext>
            </a:extLst>
          </p:cNvPr>
          <p:cNvSpPr/>
          <p:nvPr/>
        </p:nvSpPr>
        <p:spPr>
          <a:xfrm rot="19288648">
            <a:off x="1114000" y="5035522"/>
            <a:ext cx="503030" cy="108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AC7480E7-D646-5B41-89D3-BC3371A860AF}"/>
              </a:ext>
            </a:extLst>
          </p:cNvPr>
          <p:cNvSpPr/>
          <p:nvPr/>
        </p:nvSpPr>
        <p:spPr>
          <a:xfrm rot="5400000">
            <a:off x="1728193" y="4606659"/>
            <a:ext cx="158251" cy="1335619"/>
          </a:xfrm>
          <a:prstGeom prst="triangl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6F4A9F4-E769-C34A-B34C-3D108AD814A4}"/>
              </a:ext>
            </a:extLst>
          </p:cNvPr>
          <p:cNvSpPr txBox="1"/>
          <p:nvPr/>
        </p:nvSpPr>
        <p:spPr>
          <a:xfrm>
            <a:off x="2343483" y="5335146"/>
            <a:ext cx="1237862" cy="646331"/>
          </a:xfrm>
          <a:prstGeom prst="rect">
            <a:avLst/>
          </a:prstGeom>
          <a:noFill/>
        </p:spPr>
        <p:txBody>
          <a:bodyPr wrap="square">
            <a:spAutoFit/>
          </a:bodyPr>
          <a:lstStyle/>
          <a:p>
            <a:pPr algn="r"/>
            <a:r>
              <a:rPr lang="en-US" dirty="0"/>
              <a:t>Intensified</a:t>
            </a:r>
          </a:p>
          <a:p>
            <a:pPr algn="r"/>
            <a:r>
              <a:rPr lang="en-US" sz="1800" dirty="0">
                <a:solidFill>
                  <a:schemeClr val="tx1"/>
                </a:solidFill>
              </a:rPr>
              <a:t>camera</a:t>
            </a:r>
            <a:endParaRPr lang="en-US" dirty="0"/>
          </a:p>
        </p:txBody>
      </p:sp>
      <p:cxnSp>
        <p:nvCxnSpPr>
          <p:cNvPr id="58" name="Straight Arrow Connector 57">
            <a:extLst>
              <a:ext uri="{FF2B5EF4-FFF2-40B4-BE49-F238E27FC236}">
                <a16:creationId xmlns:a16="http://schemas.microsoft.com/office/drawing/2014/main" id="{D96C7D66-2652-CF40-8AEC-D57A33E651CF}"/>
              </a:ext>
            </a:extLst>
          </p:cNvPr>
          <p:cNvCxnSpPr/>
          <p:nvPr/>
        </p:nvCxnSpPr>
        <p:spPr>
          <a:xfrm>
            <a:off x="3724469" y="5142369"/>
            <a:ext cx="32885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Chart, histogram&#10;&#10;Description automatically generated">
            <a:extLst>
              <a:ext uri="{FF2B5EF4-FFF2-40B4-BE49-F238E27FC236}">
                <a16:creationId xmlns:a16="http://schemas.microsoft.com/office/drawing/2014/main" id="{B5639394-40BC-B044-B371-F92C98EA3C3A}"/>
              </a:ext>
            </a:extLst>
          </p:cNvPr>
          <p:cNvPicPr>
            <a:picLocks noChangeAspect="1"/>
          </p:cNvPicPr>
          <p:nvPr/>
        </p:nvPicPr>
        <p:blipFill rotWithShape="1">
          <a:blip r:embed="rId4">
            <a:extLst>
              <a:ext uri="{28A0092B-C50C-407E-A947-70E740481C1C}">
                <a14:useLocalDpi xmlns:a14="http://schemas.microsoft.com/office/drawing/2010/main" val="0"/>
              </a:ext>
            </a:extLst>
          </a:blip>
          <a:srcRect l="53202" t="-1071" r="-1716" b="1071"/>
          <a:stretch/>
        </p:blipFill>
        <p:spPr>
          <a:xfrm>
            <a:off x="9752813" y="3459092"/>
            <a:ext cx="2515078" cy="2343472"/>
          </a:xfrm>
          <a:prstGeom prst="rect">
            <a:avLst/>
          </a:prstGeom>
        </p:spPr>
      </p:pic>
      <p:sp>
        <p:nvSpPr>
          <p:cNvPr id="61" name="Rectangle 60">
            <a:extLst>
              <a:ext uri="{FF2B5EF4-FFF2-40B4-BE49-F238E27FC236}">
                <a16:creationId xmlns:a16="http://schemas.microsoft.com/office/drawing/2014/main" id="{EEF7B609-59D7-A74A-B282-68D50DB61421}"/>
              </a:ext>
            </a:extLst>
          </p:cNvPr>
          <p:cNvSpPr/>
          <p:nvPr/>
        </p:nvSpPr>
        <p:spPr>
          <a:xfrm>
            <a:off x="280908" y="6336010"/>
            <a:ext cx="8942605" cy="276999"/>
          </a:xfrm>
          <a:prstGeom prst="rect">
            <a:avLst/>
          </a:prstGeom>
        </p:spPr>
        <p:txBody>
          <a:bodyPr wrap="square">
            <a:spAutoFit/>
          </a:bodyPr>
          <a:lstStyle/>
          <a:p>
            <a:r>
              <a:rPr lang="en-GB" sz="1200" i="1" dirty="0">
                <a:solidFill>
                  <a:schemeClr val="bg1"/>
                </a:solidFill>
              </a:rPr>
              <a:t>[5] </a:t>
            </a:r>
            <a:r>
              <a:rPr lang="en-GB" sz="1200" i="1" u="sng" dirty="0">
                <a:solidFill>
                  <a:schemeClr val="bg1"/>
                </a:solidFill>
              </a:rPr>
              <a:t>Measurements of Radiating Hypervelocity Air Shock Layers in the T6 Free-piston Driven Shock Tube</a:t>
            </a:r>
            <a:r>
              <a:rPr lang="en-US" sz="1200" i="1" dirty="0">
                <a:solidFill>
                  <a:schemeClr val="bg1"/>
                </a:solidFill>
              </a:rPr>
              <a:t>, </a:t>
            </a:r>
            <a:r>
              <a:rPr lang="en-GB" sz="1200" i="1" dirty="0">
                <a:solidFill>
                  <a:schemeClr val="bg1"/>
                </a:solidFill>
              </a:rPr>
              <a:t> </a:t>
            </a:r>
            <a:r>
              <a:rPr lang="en-US" sz="1200" i="1" dirty="0">
                <a:solidFill>
                  <a:schemeClr val="bg1"/>
                </a:solidFill>
              </a:rPr>
              <a:t>P. L. Collen, L. J. Doherty, M. </a:t>
            </a:r>
            <a:r>
              <a:rPr lang="en-US" sz="1200" i="1" dirty="0" err="1">
                <a:solidFill>
                  <a:schemeClr val="bg1"/>
                </a:solidFill>
              </a:rPr>
              <a:t>McGilvray</a:t>
            </a:r>
            <a:endParaRPr lang="en-US" sz="1200" i="1" dirty="0">
              <a:solidFill>
                <a:schemeClr val="bg1"/>
              </a:solidFill>
            </a:endParaRPr>
          </a:p>
        </p:txBody>
      </p:sp>
      <p:sp>
        <p:nvSpPr>
          <p:cNvPr id="62" name="TextBox 61">
            <a:extLst>
              <a:ext uri="{FF2B5EF4-FFF2-40B4-BE49-F238E27FC236}">
                <a16:creationId xmlns:a16="http://schemas.microsoft.com/office/drawing/2014/main" id="{A0D1E7B1-7208-9A43-A1B2-2E1A552809A0}"/>
              </a:ext>
            </a:extLst>
          </p:cNvPr>
          <p:cNvSpPr txBox="1"/>
          <p:nvPr/>
        </p:nvSpPr>
        <p:spPr>
          <a:xfrm>
            <a:off x="6502825" y="5932890"/>
            <a:ext cx="6034715" cy="307777"/>
          </a:xfrm>
          <a:prstGeom prst="rect">
            <a:avLst/>
          </a:prstGeom>
          <a:noFill/>
        </p:spPr>
        <p:txBody>
          <a:bodyPr wrap="square" rtlCol="0">
            <a:spAutoFit/>
          </a:bodyPr>
          <a:lstStyle/>
          <a:p>
            <a:pPr algn="ctr"/>
            <a:r>
              <a:rPr lang="en-GB" sz="1400" u="sng" dirty="0"/>
              <a:t>Fig 5:</a:t>
            </a:r>
            <a:r>
              <a:rPr lang="en-GB" sz="1400" dirty="0"/>
              <a:t> Example spectra (T6s52, 10.18 km.s</a:t>
            </a:r>
            <a:r>
              <a:rPr lang="en-GB" sz="1400" baseline="30000" dirty="0"/>
              <a:t>−1</a:t>
            </a:r>
            <a:r>
              <a:rPr lang="en-GB" sz="1400" dirty="0"/>
              <a:t>) red spectrum [5]  </a:t>
            </a:r>
          </a:p>
        </p:txBody>
      </p:sp>
      <p:cxnSp>
        <p:nvCxnSpPr>
          <p:cNvPr id="64" name="Straight Arrow Connector 63">
            <a:extLst>
              <a:ext uri="{FF2B5EF4-FFF2-40B4-BE49-F238E27FC236}">
                <a16:creationId xmlns:a16="http://schemas.microsoft.com/office/drawing/2014/main" id="{CA1304FA-FC96-434C-81E0-18F42AA9A12C}"/>
              </a:ext>
            </a:extLst>
          </p:cNvPr>
          <p:cNvCxnSpPr>
            <a:cxnSpLocks/>
            <a:endCxn id="70" idx="2"/>
          </p:cNvCxnSpPr>
          <p:nvPr/>
        </p:nvCxnSpPr>
        <p:spPr>
          <a:xfrm flipH="1" flipV="1">
            <a:off x="9615500" y="1453333"/>
            <a:ext cx="2" cy="18138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17F7925-D98E-9D46-ABC1-00A9A3B10906}"/>
              </a:ext>
            </a:extLst>
          </p:cNvPr>
          <p:cNvCxnSpPr>
            <a:cxnSpLocks/>
          </p:cNvCxnSpPr>
          <p:nvPr/>
        </p:nvCxnSpPr>
        <p:spPr>
          <a:xfrm rot="1800000" flipV="1">
            <a:off x="9960583" y="1979344"/>
            <a:ext cx="0" cy="1380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1DF51B9-ECAC-C045-ADAA-15B86BDAA13A}"/>
              </a:ext>
            </a:extLst>
          </p:cNvPr>
          <p:cNvCxnSpPr>
            <a:cxnSpLocks/>
          </p:cNvCxnSpPr>
          <p:nvPr/>
        </p:nvCxnSpPr>
        <p:spPr>
          <a:xfrm rot="19800000" flipV="1">
            <a:off x="9270420" y="1979154"/>
            <a:ext cx="0" cy="1380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0D32A2B-6721-1F40-A105-6EAD249E3624}"/>
              </a:ext>
            </a:extLst>
          </p:cNvPr>
          <p:cNvSpPr txBox="1"/>
          <p:nvPr/>
        </p:nvSpPr>
        <p:spPr>
          <a:xfrm>
            <a:off x="8370870" y="1759524"/>
            <a:ext cx="747705" cy="830997"/>
          </a:xfrm>
          <a:prstGeom prst="rect">
            <a:avLst/>
          </a:prstGeom>
          <a:noFill/>
        </p:spPr>
        <p:txBody>
          <a:bodyPr wrap="square">
            <a:spAutoFit/>
          </a:bodyPr>
          <a:lstStyle/>
          <a:p>
            <a:pPr algn="ctr"/>
            <a:r>
              <a:rPr lang="en-US" sz="1200" dirty="0"/>
              <a:t>Species			</a:t>
            </a:r>
          </a:p>
        </p:txBody>
      </p:sp>
      <p:sp>
        <p:nvSpPr>
          <p:cNvPr id="70" name="TextBox 69">
            <a:extLst>
              <a:ext uri="{FF2B5EF4-FFF2-40B4-BE49-F238E27FC236}">
                <a16:creationId xmlns:a16="http://schemas.microsoft.com/office/drawing/2014/main" id="{1BCF9ED5-49E9-104A-8291-C91FA7B5162A}"/>
              </a:ext>
            </a:extLst>
          </p:cNvPr>
          <p:cNvSpPr txBox="1"/>
          <p:nvPr/>
        </p:nvSpPr>
        <p:spPr>
          <a:xfrm>
            <a:off x="8960224" y="1176334"/>
            <a:ext cx="1310552" cy="276999"/>
          </a:xfrm>
          <a:prstGeom prst="rect">
            <a:avLst/>
          </a:prstGeom>
          <a:noFill/>
        </p:spPr>
        <p:txBody>
          <a:bodyPr wrap="square">
            <a:spAutoFit/>
          </a:bodyPr>
          <a:lstStyle/>
          <a:p>
            <a:pPr algn="ctr"/>
            <a:r>
              <a:rPr lang="en-US" sz="1200" dirty="0"/>
              <a:t>Temperature</a:t>
            </a:r>
          </a:p>
        </p:txBody>
      </p:sp>
      <p:sp>
        <p:nvSpPr>
          <p:cNvPr id="73" name="TextBox 72">
            <a:extLst>
              <a:ext uri="{FF2B5EF4-FFF2-40B4-BE49-F238E27FC236}">
                <a16:creationId xmlns:a16="http://schemas.microsoft.com/office/drawing/2014/main" id="{AEDF3E7E-8748-1546-B190-0E0A72A36700}"/>
              </a:ext>
            </a:extLst>
          </p:cNvPr>
          <p:cNvSpPr txBox="1"/>
          <p:nvPr/>
        </p:nvSpPr>
        <p:spPr>
          <a:xfrm>
            <a:off x="9725318" y="1663767"/>
            <a:ext cx="1900674" cy="461665"/>
          </a:xfrm>
          <a:prstGeom prst="rect">
            <a:avLst/>
          </a:prstGeom>
          <a:noFill/>
        </p:spPr>
        <p:txBody>
          <a:bodyPr wrap="square">
            <a:spAutoFit/>
          </a:bodyPr>
          <a:lstStyle/>
          <a:p>
            <a:pPr algn="ctr"/>
            <a:r>
              <a:rPr lang="en-US" sz="1200" dirty="0"/>
              <a:t>Species number</a:t>
            </a:r>
          </a:p>
          <a:p>
            <a:pPr algn="ctr"/>
            <a:r>
              <a:rPr lang="en-US" sz="1200" dirty="0"/>
              <a:t>densities</a:t>
            </a:r>
          </a:p>
        </p:txBody>
      </p:sp>
      <p:sp>
        <p:nvSpPr>
          <p:cNvPr id="3" name="Triangle 2">
            <a:extLst>
              <a:ext uri="{FF2B5EF4-FFF2-40B4-BE49-F238E27FC236}">
                <a16:creationId xmlns:a16="http://schemas.microsoft.com/office/drawing/2014/main" id="{283DE341-1F8F-D744-B974-50463717E733}"/>
              </a:ext>
            </a:extLst>
          </p:cNvPr>
          <p:cNvSpPr/>
          <p:nvPr/>
        </p:nvSpPr>
        <p:spPr>
          <a:xfrm>
            <a:off x="4949135" y="2991025"/>
            <a:ext cx="152805" cy="1357295"/>
          </a:xfrm>
          <a:prstGeom prst="triangl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2CFA36D5-568D-1845-B752-B09486488177}"/>
              </a:ext>
            </a:extLst>
          </p:cNvPr>
          <p:cNvCxnSpPr>
            <a:cxnSpLocks/>
          </p:cNvCxnSpPr>
          <p:nvPr/>
        </p:nvCxnSpPr>
        <p:spPr>
          <a:xfrm flipH="1">
            <a:off x="2645136" y="3002367"/>
            <a:ext cx="323275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3C345DE-6E2D-244D-B284-D371886F7ACE}"/>
              </a:ext>
            </a:extLst>
          </p:cNvPr>
          <p:cNvSpPr txBox="1"/>
          <p:nvPr/>
        </p:nvSpPr>
        <p:spPr>
          <a:xfrm>
            <a:off x="2020982" y="2672535"/>
            <a:ext cx="1802887" cy="646331"/>
          </a:xfrm>
          <a:prstGeom prst="rect">
            <a:avLst/>
          </a:prstGeom>
          <a:noFill/>
        </p:spPr>
        <p:txBody>
          <a:bodyPr wrap="square">
            <a:spAutoFit/>
          </a:bodyPr>
          <a:lstStyle/>
          <a:p>
            <a:pPr algn="ctr"/>
            <a:r>
              <a:rPr lang="en-US" dirty="0">
                <a:solidFill>
                  <a:schemeClr val="tx1"/>
                </a:solidFill>
              </a:rPr>
              <a:t>Tunnel</a:t>
            </a:r>
          </a:p>
          <a:p>
            <a:pPr algn="ctr"/>
            <a:r>
              <a:rPr lang="en-US" dirty="0">
                <a:solidFill>
                  <a:schemeClr val="tx1"/>
                </a:solidFill>
              </a:rPr>
              <a:t>axis</a:t>
            </a:r>
          </a:p>
        </p:txBody>
      </p:sp>
      <p:pic>
        <p:nvPicPr>
          <p:cNvPr id="59" name="Picture 58" descr="Chart&#10;&#10;Description automatically generated with medium confidence">
            <a:extLst>
              <a:ext uri="{FF2B5EF4-FFF2-40B4-BE49-F238E27FC236}">
                <a16:creationId xmlns:a16="http://schemas.microsoft.com/office/drawing/2014/main" id="{2EED51E0-C670-7F4E-9FC0-4C9A6D26BC5D}"/>
              </a:ext>
            </a:extLst>
          </p:cNvPr>
          <p:cNvPicPr>
            <a:picLocks noChangeAspect="1"/>
          </p:cNvPicPr>
          <p:nvPr/>
        </p:nvPicPr>
        <p:blipFill rotWithShape="1">
          <a:blip r:embed="rId5">
            <a:extLst>
              <a:ext uri="{28A0092B-C50C-407E-A947-70E740481C1C}">
                <a14:useLocalDpi xmlns:a14="http://schemas.microsoft.com/office/drawing/2010/main" val="0"/>
              </a:ext>
            </a:extLst>
          </a:blip>
          <a:srcRect t="5182" r="33201" b="2495"/>
          <a:stretch/>
        </p:blipFill>
        <p:spPr>
          <a:xfrm>
            <a:off x="7013051" y="3530370"/>
            <a:ext cx="2822227" cy="2398484"/>
          </a:xfrm>
          <a:prstGeom prst="rect">
            <a:avLst/>
          </a:prstGeom>
        </p:spPr>
      </p:pic>
      <p:cxnSp>
        <p:nvCxnSpPr>
          <p:cNvPr id="55" name="Straight Arrow Connector 54">
            <a:extLst>
              <a:ext uri="{FF2B5EF4-FFF2-40B4-BE49-F238E27FC236}">
                <a16:creationId xmlns:a16="http://schemas.microsoft.com/office/drawing/2014/main" id="{D5F2CCCA-3E70-A84D-8FB7-0CEE9A3E4BDF}"/>
              </a:ext>
            </a:extLst>
          </p:cNvPr>
          <p:cNvCxnSpPr>
            <a:cxnSpLocks/>
          </p:cNvCxnSpPr>
          <p:nvPr/>
        </p:nvCxnSpPr>
        <p:spPr>
          <a:xfrm>
            <a:off x="7823417" y="3643256"/>
            <a:ext cx="0" cy="1264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064503D-36EF-F049-BE71-911F6748F4B6}"/>
              </a:ext>
            </a:extLst>
          </p:cNvPr>
          <p:cNvSpPr txBox="1"/>
          <p:nvPr/>
        </p:nvSpPr>
        <p:spPr>
          <a:xfrm rot="16200000">
            <a:off x="6949033" y="4012184"/>
            <a:ext cx="1449104" cy="307777"/>
          </a:xfrm>
          <a:prstGeom prst="rect">
            <a:avLst/>
          </a:prstGeom>
          <a:noFill/>
        </p:spPr>
        <p:txBody>
          <a:bodyPr wrap="square">
            <a:spAutoFit/>
          </a:bodyPr>
          <a:lstStyle/>
          <a:p>
            <a:pPr algn="ctr"/>
            <a:r>
              <a:rPr lang="en-US" sz="1400" dirty="0">
                <a:solidFill>
                  <a:schemeClr val="bg1"/>
                </a:solidFill>
              </a:rPr>
              <a:t>Shock direction</a:t>
            </a:r>
          </a:p>
        </p:txBody>
      </p:sp>
      <p:cxnSp>
        <p:nvCxnSpPr>
          <p:cNvPr id="20" name="Straight Connector 19">
            <a:extLst>
              <a:ext uri="{FF2B5EF4-FFF2-40B4-BE49-F238E27FC236}">
                <a16:creationId xmlns:a16="http://schemas.microsoft.com/office/drawing/2014/main" id="{00F0EAD4-4EDE-D14B-B000-83FAF3FF858F}"/>
              </a:ext>
            </a:extLst>
          </p:cNvPr>
          <p:cNvCxnSpPr>
            <a:cxnSpLocks/>
          </p:cNvCxnSpPr>
          <p:nvPr/>
        </p:nvCxnSpPr>
        <p:spPr>
          <a:xfrm flipV="1">
            <a:off x="7413623" y="5288419"/>
            <a:ext cx="2393954" cy="1"/>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5B0374E1-B3B6-EB4C-B55F-48A2DDE68749}"/>
              </a:ext>
            </a:extLst>
          </p:cNvPr>
          <p:cNvSpPr txBox="1"/>
          <p:nvPr/>
        </p:nvSpPr>
        <p:spPr>
          <a:xfrm>
            <a:off x="7903921" y="5000151"/>
            <a:ext cx="1358595" cy="307777"/>
          </a:xfrm>
          <a:prstGeom prst="rect">
            <a:avLst/>
          </a:prstGeom>
          <a:noFill/>
        </p:spPr>
        <p:txBody>
          <a:bodyPr wrap="square">
            <a:spAutoFit/>
          </a:bodyPr>
          <a:lstStyle/>
          <a:p>
            <a:pPr algn="ctr"/>
            <a:r>
              <a:rPr lang="en-US" sz="1400" dirty="0">
                <a:solidFill>
                  <a:schemeClr val="bg1"/>
                </a:solidFill>
              </a:rPr>
              <a:t>Shock</a:t>
            </a:r>
          </a:p>
        </p:txBody>
      </p:sp>
    </p:spTree>
    <p:extLst>
      <p:ext uri="{BB962C8B-B14F-4D97-AF65-F5344CB8AC3E}">
        <p14:creationId xmlns:p14="http://schemas.microsoft.com/office/powerpoint/2010/main" val="245754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9" grpId="0" animBg="1"/>
      <p:bldP spid="22" grpId="0" animBg="1"/>
      <p:bldP spid="23" grpId="0" animBg="1"/>
      <p:bldP spid="25" grpId="0"/>
      <p:bldP spid="27" grpId="0"/>
      <p:bldP spid="28" grpId="0" animBg="1"/>
      <p:bldP spid="30" grpId="0" animBg="1"/>
      <p:bldP spid="31" grpId="0" animBg="1"/>
      <p:bldP spid="37" grpId="0" animBg="1"/>
      <p:bldP spid="29" grpId="0" animBg="1"/>
      <p:bldP spid="39" grpId="0"/>
      <p:bldP spid="61" grpId="1"/>
      <p:bldP spid="62" grpId="1"/>
      <p:bldP spid="69" grpId="0"/>
      <p:bldP spid="70" grpId="0"/>
      <p:bldP spid="73" grpId="0"/>
      <p:bldP spid="3" grpId="0" animBg="1"/>
      <p:bldP spid="53" grpId="0"/>
      <p:bldP spid="56" grpId="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Spectroscopy set-up on T6</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7</a:t>
            </a:fld>
            <a:endParaRPr lang="en-GB" dirty="0"/>
          </a:p>
        </p:txBody>
      </p:sp>
      <p:pic>
        <p:nvPicPr>
          <p:cNvPr id="12" name="Picture 11" descr="Diagram, engineering drawing&#10;&#10;Description automatically generated">
            <a:extLst>
              <a:ext uri="{FF2B5EF4-FFF2-40B4-BE49-F238E27FC236}">
                <a16:creationId xmlns:a16="http://schemas.microsoft.com/office/drawing/2014/main" id="{A8ACFF4B-5E1A-BA44-A275-E8813A0DEA43}"/>
              </a:ext>
            </a:extLst>
          </p:cNvPr>
          <p:cNvPicPr>
            <a:picLocks noChangeAspect="1"/>
          </p:cNvPicPr>
          <p:nvPr/>
        </p:nvPicPr>
        <p:blipFill rotWithShape="1">
          <a:blip r:embed="rId3">
            <a:extLst>
              <a:ext uri="{28A0092B-C50C-407E-A947-70E740481C1C}">
                <a14:useLocalDpi xmlns:a14="http://schemas.microsoft.com/office/drawing/2010/main" val="0"/>
              </a:ext>
            </a:extLst>
          </a:blip>
          <a:srcRect t="4552" r="51314" b="53725"/>
          <a:stretch/>
        </p:blipFill>
        <p:spPr>
          <a:xfrm>
            <a:off x="5464462" y="1828799"/>
            <a:ext cx="4855037" cy="3592307"/>
          </a:xfrm>
          <a:prstGeom prst="rect">
            <a:avLst/>
          </a:prstGeom>
        </p:spPr>
      </p:pic>
      <p:sp>
        <p:nvSpPr>
          <p:cNvPr id="40" name="TextBox 39">
            <a:extLst>
              <a:ext uri="{FF2B5EF4-FFF2-40B4-BE49-F238E27FC236}">
                <a16:creationId xmlns:a16="http://schemas.microsoft.com/office/drawing/2014/main" id="{3B716C05-B5C6-5743-B381-A67A16F98C7F}"/>
              </a:ext>
            </a:extLst>
          </p:cNvPr>
          <p:cNvSpPr txBox="1"/>
          <p:nvPr/>
        </p:nvSpPr>
        <p:spPr>
          <a:xfrm>
            <a:off x="10627336" y="2500675"/>
            <a:ext cx="1449610" cy="2031325"/>
          </a:xfrm>
          <a:prstGeom prst="rect">
            <a:avLst/>
          </a:prstGeom>
          <a:noFill/>
        </p:spPr>
        <p:txBody>
          <a:bodyPr wrap="square">
            <a:spAutoFit/>
          </a:bodyPr>
          <a:lstStyle/>
          <a:p>
            <a:pPr algn="ctr"/>
            <a:r>
              <a:rPr lang="en-GB" dirty="0"/>
              <a:t>→ </a:t>
            </a:r>
            <a:r>
              <a:rPr lang="en-US" dirty="0"/>
              <a:t>Allows to keep</a:t>
            </a:r>
          </a:p>
          <a:p>
            <a:pPr algn="ctr"/>
            <a:r>
              <a:rPr lang="en-US" dirty="0"/>
              <a:t>system under</a:t>
            </a:r>
          </a:p>
          <a:p>
            <a:pPr algn="ctr"/>
            <a:r>
              <a:rPr lang="en-US" dirty="0"/>
              <a:t>vacuum during</a:t>
            </a:r>
          </a:p>
          <a:p>
            <a:pPr algn="ctr"/>
            <a:r>
              <a:rPr lang="en-US" dirty="0"/>
              <a:t>tunnel turn-around</a:t>
            </a:r>
          </a:p>
        </p:txBody>
      </p:sp>
      <p:pic>
        <p:nvPicPr>
          <p:cNvPr id="8" name="Picture 7">
            <a:extLst>
              <a:ext uri="{FF2B5EF4-FFF2-40B4-BE49-F238E27FC236}">
                <a16:creationId xmlns:a16="http://schemas.microsoft.com/office/drawing/2014/main" id="{F45FD329-4F66-F64B-9821-6D06F8215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24" y="1204688"/>
            <a:ext cx="4145870" cy="5067174"/>
          </a:xfrm>
          <a:prstGeom prst="rect">
            <a:avLst/>
          </a:prstGeom>
        </p:spPr>
      </p:pic>
      <p:cxnSp>
        <p:nvCxnSpPr>
          <p:cNvPr id="16" name="Straight Arrow Connector 15">
            <a:extLst>
              <a:ext uri="{FF2B5EF4-FFF2-40B4-BE49-F238E27FC236}">
                <a16:creationId xmlns:a16="http://schemas.microsoft.com/office/drawing/2014/main" id="{F0D4C2B4-255D-F948-BEAC-DAF5850FF7F5}"/>
              </a:ext>
            </a:extLst>
          </p:cNvPr>
          <p:cNvCxnSpPr>
            <a:cxnSpLocks/>
          </p:cNvCxnSpPr>
          <p:nvPr/>
        </p:nvCxnSpPr>
        <p:spPr>
          <a:xfrm flipV="1">
            <a:off x="6246254" y="2861442"/>
            <a:ext cx="130897" cy="1939674"/>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sp>
        <p:nvSpPr>
          <p:cNvPr id="17" name="TextBox 16">
            <a:extLst>
              <a:ext uri="{FF2B5EF4-FFF2-40B4-BE49-F238E27FC236}">
                <a16:creationId xmlns:a16="http://schemas.microsoft.com/office/drawing/2014/main" id="{995B96E5-6264-AC4A-9BDF-9FA9D285E805}"/>
              </a:ext>
            </a:extLst>
          </p:cNvPr>
          <p:cNvSpPr txBox="1"/>
          <p:nvPr/>
        </p:nvSpPr>
        <p:spPr>
          <a:xfrm>
            <a:off x="5468242" y="4845722"/>
            <a:ext cx="1541598" cy="369332"/>
          </a:xfrm>
          <a:prstGeom prst="rect">
            <a:avLst/>
          </a:prstGeom>
          <a:noFill/>
        </p:spPr>
        <p:txBody>
          <a:bodyPr wrap="square">
            <a:spAutoFit/>
          </a:bodyPr>
          <a:lstStyle/>
          <a:p>
            <a:pPr algn="ctr"/>
            <a:r>
              <a:rPr lang="en-US" dirty="0"/>
              <a:t>Spectrograph</a:t>
            </a:r>
            <a:endParaRPr lang="en-US" baseline="-25000" dirty="0"/>
          </a:p>
        </p:txBody>
      </p:sp>
      <p:cxnSp>
        <p:nvCxnSpPr>
          <p:cNvPr id="21" name="Straight Arrow Connector 20">
            <a:extLst>
              <a:ext uri="{FF2B5EF4-FFF2-40B4-BE49-F238E27FC236}">
                <a16:creationId xmlns:a16="http://schemas.microsoft.com/office/drawing/2014/main" id="{AA3EFA80-B472-334C-A85B-20D307811009}"/>
              </a:ext>
            </a:extLst>
          </p:cNvPr>
          <p:cNvCxnSpPr>
            <a:cxnSpLocks/>
          </p:cNvCxnSpPr>
          <p:nvPr/>
        </p:nvCxnSpPr>
        <p:spPr>
          <a:xfrm flipH="1" flipV="1">
            <a:off x="7409793" y="3074276"/>
            <a:ext cx="649013" cy="2561896"/>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A886F2F3-9E30-8849-ACEB-AFC9D7114EFA}"/>
              </a:ext>
            </a:extLst>
          </p:cNvPr>
          <p:cNvSpPr txBox="1"/>
          <p:nvPr/>
        </p:nvSpPr>
        <p:spPr>
          <a:xfrm>
            <a:off x="7288007" y="5671217"/>
            <a:ext cx="1541598" cy="646331"/>
          </a:xfrm>
          <a:prstGeom prst="rect">
            <a:avLst/>
          </a:prstGeom>
          <a:noFill/>
        </p:spPr>
        <p:txBody>
          <a:bodyPr wrap="square">
            <a:spAutoFit/>
          </a:bodyPr>
          <a:lstStyle/>
          <a:p>
            <a:pPr algn="ctr"/>
            <a:r>
              <a:rPr lang="en-US" dirty="0"/>
              <a:t>Vacuum chambers</a:t>
            </a:r>
            <a:endParaRPr lang="en-US" baseline="-25000" dirty="0"/>
          </a:p>
        </p:txBody>
      </p:sp>
      <p:cxnSp>
        <p:nvCxnSpPr>
          <p:cNvPr id="24" name="Straight Arrow Connector 23">
            <a:extLst>
              <a:ext uri="{FF2B5EF4-FFF2-40B4-BE49-F238E27FC236}">
                <a16:creationId xmlns:a16="http://schemas.microsoft.com/office/drawing/2014/main" id="{5F079A26-7145-5546-97EC-C5DFF3DF20F6}"/>
              </a:ext>
            </a:extLst>
          </p:cNvPr>
          <p:cNvCxnSpPr>
            <a:cxnSpLocks/>
          </p:cNvCxnSpPr>
          <p:nvPr/>
        </p:nvCxnSpPr>
        <p:spPr>
          <a:xfrm flipV="1">
            <a:off x="8058806" y="3738275"/>
            <a:ext cx="81773" cy="1905780"/>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cxnSp>
        <p:nvCxnSpPr>
          <p:cNvPr id="30" name="Straight Arrow Connector 29">
            <a:extLst>
              <a:ext uri="{FF2B5EF4-FFF2-40B4-BE49-F238E27FC236}">
                <a16:creationId xmlns:a16="http://schemas.microsoft.com/office/drawing/2014/main" id="{A8421C43-4297-1343-9D46-458E5B60B6AB}"/>
              </a:ext>
            </a:extLst>
          </p:cNvPr>
          <p:cNvCxnSpPr>
            <a:cxnSpLocks/>
            <a:stCxn id="32" idx="0"/>
          </p:cNvCxnSpPr>
          <p:nvPr/>
        </p:nvCxnSpPr>
        <p:spPr>
          <a:xfrm flipV="1">
            <a:off x="7035177" y="3127272"/>
            <a:ext cx="1" cy="2368840"/>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sp>
        <p:nvSpPr>
          <p:cNvPr id="32" name="TextBox 31">
            <a:extLst>
              <a:ext uri="{FF2B5EF4-FFF2-40B4-BE49-F238E27FC236}">
                <a16:creationId xmlns:a16="http://schemas.microsoft.com/office/drawing/2014/main" id="{FC4E0572-8941-E748-B1C5-4C6E7F7E6F0B}"/>
              </a:ext>
            </a:extLst>
          </p:cNvPr>
          <p:cNvSpPr txBox="1"/>
          <p:nvPr/>
        </p:nvSpPr>
        <p:spPr>
          <a:xfrm>
            <a:off x="6558870" y="5496112"/>
            <a:ext cx="952613" cy="369332"/>
          </a:xfrm>
          <a:prstGeom prst="rect">
            <a:avLst/>
          </a:prstGeom>
          <a:noFill/>
        </p:spPr>
        <p:txBody>
          <a:bodyPr wrap="square">
            <a:spAutoFit/>
          </a:bodyPr>
          <a:lstStyle/>
          <a:p>
            <a:pPr algn="ctr"/>
            <a:r>
              <a:rPr lang="en-US" dirty="0"/>
              <a:t>Camera</a:t>
            </a:r>
            <a:endParaRPr lang="en-US" baseline="-25000" dirty="0"/>
          </a:p>
        </p:txBody>
      </p:sp>
      <p:cxnSp>
        <p:nvCxnSpPr>
          <p:cNvPr id="34" name="Straight Arrow Connector 33">
            <a:extLst>
              <a:ext uri="{FF2B5EF4-FFF2-40B4-BE49-F238E27FC236}">
                <a16:creationId xmlns:a16="http://schemas.microsoft.com/office/drawing/2014/main" id="{92B76C27-992D-9546-8476-2D034B62C1C2}"/>
              </a:ext>
            </a:extLst>
          </p:cNvPr>
          <p:cNvCxnSpPr>
            <a:cxnSpLocks/>
            <a:stCxn id="35" idx="2"/>
          </p:cNvCxnSpPr>
          <p:nvPr/>
        </p:nvCxnSpPr>
        <p:spPr>
          <a:xfrm>
            <a:off x="8200908" y="1690329"/>
            <a:ext cx="0" cy="372503"/>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sp>
        <p:nvSpPr>
          <p:cNvPr id="35" name="TextBox 34">
            <a:extLst>
              <a:ext uri="{FF2B5EF4-FFF2-40B4-BE49-F238E27FC236}">
                <a16:creationId xmlns:a16="http://schemas.microsoft.com/office/drawing/2014/main" id="{90CD8143-A751-E047-8A58-C687377291C0}"/>
              </a:ext>
            </a:extLst>
          </p:cNvPr>
          <p:cNvSpPr txBox="1"/>
          <p:nvPr/>
        </p:nvSpPr>
        <p:spPr>
          <a:xfrm>
            <a:off x="7430109" y="1043998"/>
            <a:ext cx="1541598" cy="646331"/>
          </a:xfrm>
          <a:prstGeom prst="rect">
            <a:avLst/>
          </a:prstGeom>
          <a:noFill/>
        </p:spPr>
        <p:txBody>
          <a:bodyPr wrap="square">
            <a:spAutoFit/>
          </a:bodyPr>
          <a:lstStyle/>
          <a:p>
            <a:pPr algn="ctr"/>
            <a:r>
              <a:rPr lang="en-US" dirty="0"/>
              <a:t>Shock</a:t>
            </a:r>
          </a:p>
          <a:p>
            <a:pPr algn="ctr"/>
            <a:r>
              <a:rPr lang="en-US" dirty="0"/>
              <a:t>tube</a:t>
            </a:r>
            <a:endParaRPr lang="en-US" baseline="-25000" dirty="0"/>
          </a:p>
        </p:txBody>
      </p:sp>
      <p:cxnSp>
        <p:nvCxnSpPr>
          <p:cNvPr id="39" name="Straight Arrow Connector 38">
            <a:extLst>
              <a:ext uri="{FF2B5EF4-FFF2-40B4-BE49-F238E27FC236}">
                <a16:creationId xmlns:a16="http://schemas.microsoft.com/office/drawing/2014/main" id="{BBA4A0AE-0C55-B246-9FA6-643312FB8A34}"/>
              </a:ext>
            </a:extLst>
          </p:cNvPr>
          <p:cNvCxnSpPr>
            <a:cxnSpLocks/>
            <a:stCxn id="44" idx="2"/>
          </p:cNvCxnSpPr>
          <p:nvPr/>
        </p:nvCxnSpPr>
        <p:spPr>
          <a:xfrm>
            <a:off x="6638308" y="1551802"/>
            <a:ext cx="509644" cy="792806"/>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sp>
        <p:nvSpPr>
          <p:cNvPr id="44" name="TextBox 43">
            <a:extLst>
              <a:ext uri="{FF2B5EF4-FFF2-40B4-BE49-F238E27FC236}">
                <a16:creationId xmlns:a16="http://schemas.microsoft.com/office/drawing/2014/main" id="{5A8AB2AC-84EB-D642-A668-65BEBB6FDD16}"/>
              </a:ext>
            </a:extLst>
          </p:cNvPr>
          <p:cNvSpPr txBox="1"/>
          <p:nvPr/>
        </p:nvSpPr>
        <p:spPr>
          <a:xfrm>
            <a:off x="5867509" y="1182470"/>
            <a:ext cx="1541598" cy="369332"/>
          </a:xfrm>
          <a:prstGeom prst="rect">
            <a:avLst/>
          </a:prstGeom>
          <a:noFill/>
        </p:spPr>
        <p:txBody>
          <a:bodyPr wrap="square">
            <a:spAutoFit/>
          </a:bodyPr>
          <a:lstStyle/>
          <a:p>
            <a:pPr algn="ctr"/>
            <a:r>
              <a:rPr lang="en-US" dirty="0"/>
              <a:t>Turbopump</a:t>
            </a:r>
            <a:endParaRPr lang="en-US" baseline="-25000" dirty="0"/>
          </a:p>
        </p:txBody>
      </p:sp>
      <p:cxnSp>
        <p:nvCxnSpPr>
          <p:cNvPr id="45" name="Straight Arrow Connector 44">
            <a:extLst>
              <a:ext uri="{FF2B5EF4-FFF2-40B4-BE49-F238E27FC236}">
                <a16:creationId xmlns:a16="http://schemas.microsoft.com/office/drawing/2014/main" id="{E644C2E5-C060-A849-A7AC-C27147E0C65C}"/>
              </a:ext>
            </a:extLst>
          </p:cNvPr>
          <p:cNvCxnSpPr>
            <a:cxnSpLocks/>
            <a:stCxn id="46" idx="2"/>
          </p:cNvCxnSpPr>
          <p:nvPr/>
        </p:nvCxnSpPr>
        <p:spPr>
          <a:xfrm flipH="1">
            <a:off x="8992709" y="1551802"/>
            <a:ext cx="686569" cy="1123632"/>
          </a:xfrm>
          <a:prstGeom prst="straightConnector1">
            <a:avLst/>
          </a:prstGeom>
          <a:ln w="38100">
            <a:solidFill>
              <a:schemeClr val="bg1"/>
            </a:solidFill>
            <a:tailEnd type="triangle"/>
          </a:ln>
          <a:scene3d>
            <a:camera prst="orthographicFront"/>
            <a:lightRig rig="threePt" dir="t"/>
          </a:scene3d>
          <a:sp3d contourW="12700">
            <a:contourClr>
              <a:schemeClr val="tx1"/>
            </a:contourClr>
          </a:sp3d>
        </p:spPr>
        <p:style>
          <a:lnRef idx="1">
            <a:schemeClr val="accent4"/>
          </a:lnRef>
          <a:fillRef idx="0">
            <a:schemeClr val="accent4"/>
          </a:fillRef>
          <a:effectRef idx="0">
            <a:schemeClr val="accent4"/>
          </a:effectRef>
          <a:fontRef idx="minor">
            <a:schemeClr val="tx1"/>
          </a:fontRef>
        </p:style>
      </p:cxnSp>
      <p:sp>
        <p:nvSpPr>
          <p:cNvPr id="46" name="TextBox 45">
            <a:extLst>
              <a:ext uri="{FF2B5EF4-FFF2-40B4-BE49-F238E27FC236}">
                <a16:creationId xmlns:a16="http://schemas.microsoft.com/office/drawing/2014/main" id="{5644DA03-E9B5-8743-98A1-44CB857B762A}"/>
              </a:ext>
            </a:extLst>
          </p:cNvPr>
          <p:cNvSpPr txBox="1"/>
          <p:nvPr/>
        </p:nvSpPr>
        <p:spPr>
          <a:xfrm>
            <a:off x="8908479" y="1182470"/>
            <a:ext cx="1541598" cy="369332"/>
          </a:xfrm>
          <a:prstGeom prst="rect">
            <a:avLst/>
          </a:prstGeom>
          <a:noFill/>
        </p:spPr>
        <p:txBody>
          <a:bodyPr wrap="square">
            <a:spAutoFit/>
          </a:bodyPr>
          <a:lstStyle/>
          <a:p>
            <a:pPr algn="ctr"/>
            <a:r>
              <a:rPr lang="en-US" dirty="0"/>
              <a:t>Test section</a:t>
            </a:r>
            <a:endParaRPr lang="en-US" baseline="-25000" dirty="0"/>
          </a:p>
        </p:txBody>
      </p:sp>
    </p:spTree>
    <p:extLst>
      <p:ext uri="{BB962C8B-B14F-4D97-AF65-F5344CB8AC3E}">
        <p14:creationId xmlns:p14="http://schemas.microsoft.com/office/powerpoint/2010/main" val="2946426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Spectroscopy set-up on T6</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8</a:t>
            </a:fld>
            <a:endParaRPr lang="en-GB" dirty="0"/>
          </a:p>
        </p:txBody>
      </p:sp>
      <p:sp>
        <p:nvSpPr>
          <p:cNvPr id="41" name="TextBox 40">
            <a:extLst>
              <a:ext uri="{FF2B5EF4-FFF2-40B4-BE49-F238E27FC236}">
                <a16:creationId xmlns:a16="http://schemas.microsoft.com/office/drawing/2014/main" id="{CE8502B8-1625-B64F-885D-F28A31EB0393}"/>
              </a:ext>
            </a:extLst>
          </p:cNvPr>
          <p:cNvSpPr txBox="1"/>
          <p:nvPr/>
        </p:nvSpPr>
        <p:spPr>
          <a:xfrm>
            <a:off x="10535532" y="2707889"/>
            <a:ext cx="1636535" cy="1754326"/>
          </a:xfrm>
          <a:prstGeom prst="rect">
            <a:avLst/>
          </a:prstGeom>
          <a:noFill/>
        </p:spPr>
        <p:txBody>
          <a:bodyPr wrap="square">
            <a:spAutoFit/>
          </a:bodyPr>
          <a:lstStyle/>
          <a:p>
            <a:pPr algn="ctr"/>
            <a:r>
              <a:rPr lang="en-GB" dirty="0"/>
              <a:t>→ </a:t>
            </a:r>
            <a:r>
              <a:rPr lang="en-US" dirty="0"/>
              <a:t>Can perform calibration during turn-around using a deuterium lamp</a:t>
            </a:r>
          </a:p>
        </p:txBody>
      </p:sp>
      <p:pic>
        <p:nvPicPr>
          <p:cNvPr id="42" name="Picture 41" descr="Diagram, engineering drawing&#10;&#10;Description automatically generated">
            <a:extLst>
              <a:ext uri="{FF2B5EF4-FFF2-40B4-BE49-F238E27FC236}">
                <a16:creationId xmlns:a16="http://schemas.microsoft.com/office/drawing/2014/main" id="{901998F8-0C17-414E-AD40-A64553D89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50" y="1496024"/>
            <a:ext cx="4508231" cy="3890665"/>
          </a:xfrm>
          <a:prstGeom prst="rect">
            <a:avLst/>
          </a:prstGeom>
        </p:spPr>
      </p:pic>
      <p:pic>
        <p:nvPicPr>
          <p:cNvPr id="43" name="Picture 42" descr="Diagram&#10;&#10;Description automatically generated">
            <a:extLst>
              <a:ext uri="{FF2B5EF4-FFF2-40B4-BE49-F238E27FC236}">
                <a16:creationId xmlns:a16="http://schemas.microsoft.com/office/drawing/2014/main" id="{62D4B6CF-FE19-1B40-9D25-1E3DDED8E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234" y="1496024"/>
            <a:ext cx="4829529" cy="3635652"/>
          </a:xfrm>
          <a:prstGeom prst="rect">
            <a:avLst/>
          </a:prstGeom>
        </p:spPr>
      </p:pic>
    </p:spTree>
    <p:extLst>
      <p:ext uri="{BB962C8B-B14F-4D97-AF65-F5344CB8AC3E}">
        <p14:creationId xmlns:p14="http://schemas.microsoft.com/office/powerpoint/2010/main" val="196831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How? </a:t>
            </a:r>
            <a:r>
              <a:rPr lang="en-US" b="0" dirty="0"/>
              <a:t>Optical system design</a:t>
            </a:r>
            <a:endParaRPr lang="en-GB" b="0" dirty="0"/>
          </a:p>
        </p:txBody>
      </p:sp>
      <p:sp>
        <p:nvSpPr>
          <p:cNvPr id="4" name="Slide Number Placeholder 3"/>
          <p:cNvSpPr>
            <a:spLocks noGrp="1"/>
          </p:cNvSpPr>
          <p:nvPr>
            <p:ph type="sldNum" sz="quarter" idx="12"/>
          </p:nvPr>
        </p:nvSpPr>
        <p:spPr/>
        <p:txBody>
          <a:bodyPr/>
          <a:lstStyle/>
          <a:p>
            <a:fld id="{6F9F3561-78EE-4681-83AF-B473019E77BC}" type="slidenum">
              <a:rPr lang="en-GB" smtClean="0"/>
              <a:t>9</a:t>
            </a:fld>
            <a:endParaRPr lang="en-GB" dirty="0"/>
          </a:p>
        </p:txBody>
      </p:sp>
      <p:sp>
        <p:nvSpPr>
          <p:cNvPr id="15" name="Rectangle 14">
            <a:extLst>
              <a:ext uri="{FF2B5EF4-FFF2-40B4-BE49-F238E27FC236}">
                <a16:creationId xmlns:a16="http://schemas.microsoft.com/office/drawing/2014/main" id="{6A888959-73DC-DC4A-AAB6-31A91D755056}"/>
              </a:ext>
            </a:extLst>
          </p:cNvPr>
          <p:cNvSpPr/>
          <p:nvPr/>
        </p:nvSpPr>
        <p:spPr>
          <a:xfrm>
            <a:off x="280909" y="6336010"/>
            <a:ext cx="8817991" cy="461665"/>
          </a:xfrm>
          <a:prstGeom prst="rect">
            <a:avLst/>
          </a:prstGeom>
        </p:spPr>
        <p:txBody>
          <a:bodyPr wrap="none">
            <a:spAutoFit/>
          </a:bodyPr>
          <a:lstStyle/>
          <a:p>
            <a:r>
              <a:rPr lang="en-GB" sz="1200" i="1" dirty="0">
                <a:solidFill>
                  <a:schemeClr val="bg1"/>
                </a:solidFill>
              </a:rPr>
              <a:t>[6]</a:t>
            </a:r>
            <a:r>
              <a:rPr lang="en-US" sz="1200" i="1" dirty="0">
                <a:solidFill>
                  <a:schemeClr val="bg1"/>
                </a:solidFill>
              </a:rPr>
              <a:t> </a:t>
            </a:r>
            <a:r>
              <a:rPr lang="en-US" sz="1200" i="1" u="sng" dirty="0">
                <a:solidFill>
                  <a:schemeClr val="bg1"/>
                </a:solidFill>
              </a:rPr>
              <a:t>Collection Optics for Imaging Spectroscopy of an Electric Arc Shock Tube</a:t>
            </a:r>
            <a:r>
              <a:rPr lang="en-US" sz="1200" i="1" dirty="0">
                <a:solidFill>
                  <a:schemeClr val="bg1"/>
                </a:solidFill>
              </a:rPr>
              <a:t>, </a:t>
            </a:r>
            <a:r>
              <a:rPr lang="en-GB" sz="1200" dirty="0">
                <a:solidFill>
                  <a:schemeClr val="bg1"/>
                </a:solidFill>
              </a:rPr>
              <a:t>Greenberg, Reid, </a:t>
            </a:r>
            <a:r>
              <a:rPr lang="en-GB" sz="1200" dirty="0" err="1">
                <a:solidFill>
                  <a:schemeClr val="bg1"/>
                </a:solidFill>
              </a:rPr>
              <a:t>Cruden</a:t>
            </a:r>
            <a:r>
              <a:rPr lang="en-GB" sz="1200" dirty="0">
                <a:solidFill>
                  <a:schemeClr val="bg1"/>
                </a:solidFill>
              </a:rPr>
              <a:t>, Brett, Grinstead, Jay, Yeung, Dickson </a:t>
            </a:r>
          </a:p>
          <a:p>
            <a:endParaRPr lang="en-US" sz="1200" i="1" dirty="0">
              <a:solidFill>
                <a:schemeClr val="bg1"/>
              </a:solidFill>
            </a:endParaRPr>
          </a:p>
        </p:txBody>
      </p:sp>
      <p:pic>
        <p:nvPicPr>
          <p:cNvPr id="22" name="Picture 21" descr="Chart, diagram, line chart&#10;&#10;Description automatically generated">
            <a:extLst>
              <a:ext uri="{FF2B5EF4-FFF2-40B4-BE49-F238E27FC236}">
                <a16:creationId xmlns:a16="http://schemas.microsoft.com/office/drawing/2014/main" id="{04F481B0-950D-4C47-8EF4-CB8742C472C8}"/>
              </a:ext>
            </a:extLst>
          </p:cNvPr>
          <p:cNvPicPr>
            <a:picLocks noChangeAspect="1"/>
          </p:cNvPicPr>
          <p:nvPr/>
        </p:nvPicPr>
        <p:blipFill rotWithShape="1">
          <a:blip r:embed="rId3">
            <a:extLst>
              <a:ext uri="{28A0092B-C50C-407E-A947-70E740481C1C}">
                <a14:useLocalDpi xmlns:a14="http://schemas.microsoft.com/office/drawing/2010/main" val="0"/>
              </a:ext>
            </a:extLst>
          </a:blip>
          <a:srcRect l="1367" t="25767" r="75479" b="14649"/>
          <a:stretch/>
        </p:blipFill>
        <p:spPr>
          <a:xfrm>
            <a:off x="1279788" y="1370147"/>
            <a:ext cx="2352206" cy="2011129"/>
          </a:xfrm>
          <a:prstGeom prst="rect">
            <a:avLst/>
          </a:prstGeom>
        </p:spPr>
      </p:pic>
      <p:cxnSp>
        <p:nvCxnSpPr>
          <p:cNvPr id="23" name="Straight Connector 22">
            <a:extLst>
              <a:ext uri="{FF2B5EF4-FFF2-40B4-BE49-F238E27FC236}">
                <a16:creationId xmlns:a16="http://schemas.microsoft.com/office/drawing/2014/main" id="{917A2151-ECC1-504D-9C9C-F587BE19AF92}"/>
              </a:ext>
            </a:extLst>
          </p:cNvPr>
          <p:cNvCxnSpPr>
            <a:cxnSpLocks/>
          </p:cNvCxnSpPr>
          <p:nvPr/>
        </p:nvCxnSpPr>
        <p:spPr>
          <a:xfrm flipH="1">
            <a:off x="874343" y="2107795"/>
            <a:ext cx="30658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B9E1CD-CA9B-A24F-ADDF-2830B121CA50}"/>
              </a:ext>
            </a:extLst>
          </p:cNvPr>
          <p:cNvCxnSpPr>
            <a:cxnSpLocks/>
          </p:cNvCxnSpPr>
          <p:nvPr/>
        </p:nvCxnSpPr>
        <p:spPr>
          <a:xfrm flipH="1">
            <a:off x="1607595" y="2613892"/>
            <a:ext cx="15822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B6B01A-4CF9-094D-8ECF-3AE1CB5A6E38}"/>
              </a:ext>
            </a:extLst>
          </p:cNvPr>
          <p:cNvSpPr txBox="1"/>
          <p:nvPr/>
        </p:nvSpPr>
        <p:spPr>
          <a:xfrm>
            <a:off x="3881361" y="1902335"/>
            <a:ext cx="747320" cy="369332"/>
          </a:xfrm>
          <a:prstGeom prst="rect">
            <a:avLst/>
          </a:prstGeom>
          <a:noFill/>
        </p:spPr>
        <p:txBody>
          <a:bodyPr wrap="none" rtlCol="0">
            <a:spAutoFit/>
          </a:bodyPr>
          <a:lstStyle/>
          <a:p>
            <a:r>
              <a:rPr lang="en-US" b="1" dirty="0"/>
              <a:t>Shock</a:t>
            </a:r>
          </a:p>
        </p:txBody>
      </p:sp>
      <p:cxnSp>
        <p:nvCxnSpPr>
          <p:cNvPr id="26" name="Straight Connector 25">
            <a:extLst>
              <a:ext uri="{FF2B5EF4-FFF2-40B4-BE49-F238E27FC236}">
                <a16:creationId xmlns:a16="http://schemas.microsoft.com/office/drawing/2014/main" id="{592949E7-B986-6845-9A1F-87579405A119}"/>
              </a:ext>
            </a:extLst>
          </p:cNvPr>
          <p:cNvCxnSpPr>
            <a:cxnSpLocks/>
          </p:cNvCxnSpPr>
          <p:nvPr/>
        </p:nvCxnSpPr>
        <p:spPr>
          <a:xfrm flipH="1" flipV="1">
            <a:off x="2455891" y="1787173"/>
            <a:ext cx="0" cy="14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EC0CC31-384F-D540-80E3-E3ABF09A2C92}"/>
              </a:ext>
            </a:extLst>
          </p:cNvPr>
          <p:cNvSpPr txBox="1"/>
          <p:nvPr/>
        </p:nvSpPr>
        <p:spPr>
          <a:xfrm rot="16200000">
            <a:off x="2041675" y="2784753"/>
            <a:ext cx="828432" cy="646331"/>
          </a:xfrm>
          <a:prstGeom prst="rect">
            <a:avLst/>
          </a:prstGeom>
          <a:noFill/>
        </p:spPr>
        <p:txBody>
          <a:bodyPr wrap="none" rtlCol="0">
            <a:spAutoFit/>
          </a:bodyPr>
          <a:lstStyle/>
          <a:p>
            <a:r>
              <a:rPr lang="en-US" b="1" dirty="0"/>
              <a:t>Tunnel</a:t>
            </a:r>
          </a:p>
          <a:p>
            <a:pPr algn="ctr"/>
            <a:r>
              <a:rPr lang="en-US" b="1" dirty="0"/>
              <a:t>axis</a:t>
            </a:r>
          </a:p>
        </p:txBody>
      </p:sp>
      <p:sp>
        <p:nvSpPr>
          <p:cNvPr id="28" name="Right Triangle 27">
            <a:extLst>
              <a:ext uri="{FF2B5EF4-FFF2-40B4-BE49-F238E27FC236}">
                <a16:creationId xmlns:a16="http://schemas.microsoft.com/office/drawing/2014/main" id="{FF76C14C-B219-FB47-BBCE-11C49903D4B2}"/>
              </a:ext>
            </a:extLst>
          </p:cNvPr>
          <p:cNvSpPr/>
          <p:nvPr/>
        </p:nvSpPr>
        <p:spPr>
          <a:xfrm>
            <a:off x="1664651" y="2017733"/>
            <a:ext cx="823421" cy="90062"/>
          </a:xfrm>
          <a:prstGeom prst="rtTriangl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FDC7D30-B6B8-C142-B90B-BFA29031994C}"/>
              </a:ext>
            </a:extLst>
          </p:cNvPr>
          <p:cNvSpPr txBox="1"/>
          <p:nvPr/>
        </p:nvSpPr>
        <p:spPr>
          <a:xfrm>
            <a:off x="653809" y="2665827"/>
            <a:ext cx="575799" cy="369332"/>
          </a:xfrm>
          <a:prstGeom prst="rect">
            <a:avLst/>
          </a:prstGeom>
          <a:noFill/>
        </p:spPr>
        <p:txBody>
          <a:bodyPr wrap="none" rtlCol="0">
            <a:spAutoFit/>
          </a:bodyPr>
          <a:lstStyle/>
          <a:p>
            <a:r>
              <a:rPr lang="en-US" b="1" dirty="0">
                <a:solidFill>
                  <a:srgbClr val="C00000"/>
                </a:solidFill>
              </a:rPr>
              <a:t>Blur</a:t>
            </a:r>
          </a:p>
        </p:txBody>
      </p:sp>
      <p:cxnSp>
        <p:nvCxnSpPr>
          <p:cNvPr id="30" name="Straight Arrow Connector 29">
            <a:extLst>
              <a:ext uri="{FF2B5EF4-FFF2-40B4-BE49-F238E27FC236}">
                <a16:creationId xmlns:a16="http://schemas.microsoft.com/office/drawing/2014/main" id="{5E91F403-4136-5543-9D70-3B55182C65DF}"/>
              </a:ext>
            </a:extLst>
          </p:cNvPr>
          <p:cNvCxnSpPr>
            <a:cxnSpLocks/>
          </p:cNvCxnSpPr>
          <p:nvPr/>
        </p:nvCxnSpPr>
        <p:spPr>
          <a:xfrm flipV="1">
            <a:off x="1040292" y="2152583"/>
            <a:ext cx="727636" cy="600858"/>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Chart, line chart&#10;&#10;Description automatically generated">
            <a:extLst>
              <a:ext uri="{FF2B5EF4-FFF2-40B4-BE49-F238E27FC236}">
                <a16:creationId xmlns:a16="http://schemas.microsoft.com/office/drawing/2014/main" id="{D3F840A0-7161-A24D-A473-6CB398606DE5}"/>
              </a:ext>
            </a:extLst>
          </p:cNvPr>
          <p:cNvPicPr>
            <a:picLocks noChangeAspect="1"/>
          </p:cNvPicPr>
          <p:nvPr/>
        </p:nvPicPr>
        <p:blipFill rotWithShape="1">
          <a:blip r:embed="rId4">
            <a:extLst>
              <a:ext uri="{28A0092B-C50C-407E-A947-70E740481C1C}">
                <a14:useLocalDpi xmlns:a14="http://schemas.microsoft.com/office/drawing/2010/main" val="0"/>
              </a:ext>
            </a:extLst>
          </a:blip>
          <a:srcRect t="30185" r="77507" b="25355"/>
          <a:stretch/>
        </p:blipFill>
        <p:spPr>
          <a:xfrm>
            <a:off x="1267073" y="4388341"/>
            <a:ext cx="2358204" cy="1521190"/>
          </a:xfrm>
          <a:prstGeom prst="rect">
            <a:avLst/>
          </a:prstGeom>
        </p:spPr>
      </p:pic>
      <p:cxnSp>
        <p:nvCxnSpPr>
          <p:cNvPr id="32" name="Straight Connector 31">
            <a:extLst>
              <a:ext uri="{FF2B5EF4-FFF2-40B4-BE49-F238E27FC236}">
                <a16:creationId xmlns:a16="http://schemas.microsoft.com/office/drawing/2014/main" id="{2ECFC633-5B66-654A-A32D-FC7F7493E472}"/>
              </a:ext>
            </a:extLst>
          </p:cNvPr>
          <p:cNvCxnSpPr>
            <a:cxnSpLocks/>
            <a:stCxn id="28" idx="4"/>
          </p:cNvCxnSpPr>
          <p:nvPr/>
        </p:nvCxnSpPr>
        <p:spPr>
          <a:xfrm flipH="1" flipV="1">
            <a:off x="874343" y="1915532"/>
            <a:ext cx="1613729" cy="1922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7E66C9B-BF94-3142-9347-1F9B1F599DC3}"/>
              </a:ext>
            </a:extLst>
          </p:cNvPr>
          <p:cNvSpPr txBox="1"/>
          <p:nvPr/>
        </p:nvSpPr>
        <p:spPr>
          <a:xfrm>
            <a:off x="848175" y="1868357"/>
            <a:ext cx="255882" cy="307777"/>
          </a:xfrm>
          <a:prstGeom prst="rect">
            <a:avLst/>
          </a:prstGeom>
          <a:noFill/>
        </p:spPr>
        <p:txBody>
          <a:bodyPr wrap="square">
            <a:spAutoFit/>
          </a:bodyPr>
          <a:lstStyle/>
          <a:p>
            <a:r>
              <a:rPr lang="el-GR" sz="1400" i="0" u="none" strike="noStrike" dirty="0">
                <a:solidFill>
                  <a:srgbClr val="202124"/>
                </a:solidFill>
                <a:effectLst/>
                <a:latin typeface="arial" panose="020B0604020202020204" pitchFamily="34" charset="0"/>
              </a:rPr>
              <a:t>θ</a:t>
            </a:r>
            <a:endParaRPr lang="en-US" sz="1400" dirty="0"/>
          </a:p>
        </p:txBody>
      </p:sp>
      <p:sp>
        <p:nvSpPr>
          <p:cNvPr id="36" name="Arc 35">
            <a:extLst>
              <a:ext uri="{FF2B5EF4-FFF2-40B4-BE49-F238E27FC236}">
                <a16:creationId xmlns:a16="http://schemas.microsoft.com/office/drawing/2014/main" id="{6B54F3A4-2E6D-934A-B244-37D9FE94ED1C}"/>
              </a:ext>
            </a:extLst>
          </p:cNvPr>
          <p:cNvSpPr/>
          <p:nvPr/>
        </p:nvSpPr>
        <p:spPr>
          <a:xfrm rot="13232368">
            <a:off x="1163526" y="1907873"/>
            <a:ext cx="207094" cy="23152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E0A94927-D6A5-8D49-AC42-3B87426C0451}"/>
              </a:ext>
            </a:extLst>
          </p:cNvPr>
          <p:cNvSpPr txBox="1"/>
          <p:nvPr/>
        </p:nvSpPr>
        <p:spPr>
          <a:xfrm>
            <a:off x="2492438" y="3551237"/>
            <a:ext cx="2062674" cy="1077218"/>
          </a:xfrm>
          <a:prstGeom prst="rect">
            <a:avLst/>
          </a:prstGeom>
          <a:noFill/>
        </p:spPr>
        <p:txBody>
          <a:bodyPr wrap="square">
            <a:spAutoFit/>
          </a:bodyPr>
          <a:lstStyle/>
          <a:p>
            <a:pPr algn="ctr"/>
            <a:r>
              <a:rPr lang="en-US" sz="1600" dirty="0"/>
              <a:t>Chief rays from all object points</a:t>
            </a:r>
          </a:p>
          <a:p>
            <a:pPr algn="ctr"/>
            <a:r>
              <a:rPr lang="en-US" sz="1600" dirty="0"/>
              <a:t>perpendicular to shock tube</a:t>
            </a:r>
          </a:p>
        </p:txBody>
      </p:sp>
      <p:cxnSp>
        <p:nvCxnSpPr>
          <p:cNvPr id="43" name="Straight Arrow Connector 42">
            <a:extLst>
              <a:ext uri="{FF2B5EF4-FFF2-40B4-BE49-F238E27FC236}">
                <a16:creationId xmlns:a16="http://schemas.microsoft.com/office/drawing/2014/main" id="{7E1E4746-9600-C042-9CBB-4CB64EEC42A4}"/>
              </a:ext>
            </a:extLst>
          </p:cNvPr>
          <p:cNvCxnSpPr>
            <a:cxnSpLocks/>
          </p:cNvCxnSpPr>
          <p:nvPr/>
        </p:nvCxnSpPr>
        <p:spPr>
          <a:xfrm>
            <a:off x="2552966" y="3663694"/>
            <a:ext cx="0" cy="852305"/>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E4EF6C7-F6EB-E34E-889A-8EDF15260A37}"/>
              </a:ext>
            </a:extLst>
          </p:cNvPr>
          <p:cNvPicPr>
            <a:picLocks noChangeAspect="1"/>
          </p:cNvPicPr>
          <p:nvPr/>
        </p:nvPicPr>
        <p:blipFill rotWithShape="1">
          <a:blip r:embed="rId5">
            <a:extLst>
              <a:ext uri="{28A0092B-C50C-407E-A947-70E740481C1C}">
                <a14:useLocalDpi xmlns:a14="http://schemas.microsoft.com/office/drawing/2010/main" val="0"/>
              </a:ext>
            </a:extLst>
          </a:blip>
          <a:srcRect l="2050" r="1570"/>
          <a:stretch/>
        </p:blipFill>
        <p:spPr>
          <a:xfrm>
            <a:off x="5196043" y="1140539"/>
            <a:ext cx="6877966" cy="4921301"/>
          </a:xfrm>
          <a:prstGeom prst="rect">
            <a:avLst/>
          </a:prstGeom>
        </p:spPr>
      </p:pic>
      <p:sp>
        <p:nvSpPr>
          <p:cNvPr id="46" name="Rectangle 45">
            <a:extLst>
              <a:ext uri="{FF2B5EF4-FFF2-40B4-BE49-F238E27FC236}">
                <a16:creationId xmlns:a16="http://schemas.microsoft.com/office/drawing/2014/main" id="{F8F4F259-6054-0F4B-ACC8-2F9650226299}"/>
              </a:ext>
            </a:extLst>
          </p:cNvPr>
          <p:cNvSpPr/>
          <p:nvPr/>
        </p:nvSpPr>
        <p:spPr>
          <a:xfrm>
            <a:off x="1279788" y="1555020"/>
            <a:ext cx="796573" cy="313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3FA03C8-0478-7043-84BB-F92E6113C061}"/>
              </a:ext>
            </a:extLst>
          </p:cNvPr>
          <p:cNvSpPr/>
          <p:nvPr/>
        </p:nvSpPr>
        <p:spPr>
          <a:xfrm>
            <a:off x="1238704" y="4471963"/>
            <a:ext cx="796573" cy="313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9CE6678-935E-264B-844D-7A7AC16C7BB3}"/>
              </a:ext>
            </a:extLst>
          </p:cNvPr>
          <p:cNvSpPr txBox="1"/>
          <p:nvPr/>
        </p:nvSpPr>
        <p:spPr>
          <a:xfrm>
            <a:off x="-342241" y="2998669"/>
            <a:ext cx="2433168" cy="461665"/>
          </a:xfrm>
          <a:prstGeom prst="rect">
            <a:avLst/>
          </a:prstGeom>
          <a:noFill/>
        </p:spPr>
        <p:txBody>
          <a:bodyPr wrap="square" rtlCol="0">
            <a:spAutoFit/>
          </a:bodyPr>
          <a:lstStyle/>
          <a:p>
            <a:pPr algn="ctr"/>
            <a:r>
              <a:rPr lang="en-GB" sz="1200" dirty="0"/>
              <a:t>Blurring effects due to</a:t>
            </a:r>
          </a:p>
          <a:p>
            <a:pPr algn="ctr"/>
            <a:r>
              <a:rPr lang="en-GB" sz="1200" dirty="0"/>
              <a:t>non-</a:t>
            </a:r>
            <a:r>
              <a:rPr lang="en-GB" sz="1200" dirty="0" err="1"/>
              <a:t>telecentricity</a:t>
            </a:r>
            <a:r>
              <a:rPr lang="en-GB" sz="1200" dirty="0"/>
              <a:t> [6]</a:t>
            </a:r>
            <a:endParaRPr lang="en-GB" sz="1400" dirty="0"/>
          </a:p>
        </p:txBody>
      </p:sp>
    </p:spTree>
    <p:extLst>
      <p:ext uri="{BB962C8B-B14F-4D97-AF65-F5344CB8AC3E}">
        <p14:creationId xmlns:p14="http://schemas.microsoft.com/office/powerpoint/2010/main" val="275363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test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yp_temp_WS_v3" id="{E54133B5-E30A-4447-A802-07EDDCF8DA9C}" vid="{F2550634-BADE-4141-B24E-5310E7E0E1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hyp_temp_WS_v4</Template>
  <TotalTime>51922</TotalTime>
  <Words>2776</Words>
  <Application>Microsoft Macintosh PowerPoint</Application>
  <PresentationFormat>Widescreen</PresentationFormat>
  <Paragraphs>284</Paragraphs>
  <Slides>17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AdvOT563941f4</vt:lpstr>
      <vt:lpstr>Arial</vt:lpstr>
      <vt:lpstr>Arial</vt:lpstr>
      <vt:lpstr>Calibri</vt:lpstr>
      <vt:lpstr>Calibri Light</vt:lpstr>
      <vt:lpstr>CMMI10</vt:lpstr>
      <vt:lpstr>CMMI7</vt:lpstr>
      <vt:lpstr>CMR10</vt:lpstr>
      <vt:lpstr>NimbusRomNo9L</vt:lpstr>
      <vt:lpstr>PT Sans</vt:lpstr>
      <vt:lpstr>test_template</vt:lpstr>
      <vt:lpstr>DESIGN OF A SPATIALLY RESOLVED VUV SPECTROSCOPY SYSTEM FOR SHOCK TUBE FLOWS </vt:lpstr>
      <vt:lpstr>What? Shock Layer and Radiative Heating</vt:lpstr>
      <vt:lpstr>What? Shock Layer and Radiative Heating</vt:lpstr>
      <vt:lpstr>What? Shock Layer and Radiative Heating</vt:lpstr>
      <vt:lpstr>How? Shock tube to recreate conditions</vt:lpstr>
      <vt:lpstr>How? Spectroscopy to investigate the flow</vt:lpstr>
      <vt:lpstr>How? Spectroscopy set-up on T6</vt:lpstr>
      <vt:lpstr>How? Spectroscopy set-up on T6</vt:lpstr>
      <vt:lpstr>How? Optical system design</vt:lpstr>
      <vt:lpstr>How? Optical system design</vt:lpstr>
      <vt:lpstr>How? Optical system characterisation</vt:lpstr>
      <vt:lpstr>How? Optical system characterisation</vt:lpstr>
      <vt:lpstr>How? Calibration</vt:lpstr>
      <vt:lpstr>How? Calibration</vt:lpstr>
      <vt:lpstr>What’s to come… hopefully</vt:lpstr>
      <vt:lpstr>Summary</vt:lpstr>
      <vt:lpstr>Thank you for listening!</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Commissioning of the T6 Stalker Tunnel</dc:title>
  <dc:creator>Peter Collen</dc:creator>
  <cp:lastModifiedBy>Maïlys Buquet</cp:lastModifiedBy>
  <cp:revision>487</cp:revision>
  <dcterms:created xsi:type="dcterms:W3CDTF">2018-12-21T17:45:26Z</dcterms:created>
  <dcterms:modified xsi:type="dcterms:W3CDTF">2022-09-12T21:19:44Z</dcterms:modified>
</cp:coreProperties>
</file>