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5" r:id="rId1"/>
  </p:sldMasterIdLst>
  <p:notesMasterIdLst>
    <p:notesMasterId r:id="rId19"/>
  </p:notesMasterIdLst>
  <p:sldIdLst>
    <p:sldId id="256" r:id="rId2"/>
    <p:sldId id="306" r:id="rId3"/>
    <p:sldId id="301" r:id="rId4"/>
    <p:sldId id="329" r:id="rId5"/>
    <p:sldId id="314" r:id="rId6"/>
    <p:sldId id="315" r:id="rId7"/>
    <p:sldId id="316" r:id="rId8"/>
    <p:sldId id="327" r:id="rId9"/>
    <p:sldId id="318" r:id="rId10"/>
    <p:sldId id="326" r:id="rId11"/>
    <p:sldId id="321" r:id="rId12"/>
    <p:sldId id="322" r:id="rId13"/>
    <p:sldId id="323" r:id="rId14"/>
    <p:sldId id="331" r:id="rId15"/>
    <p:sldId id="324" r:id="rId16"/>
    <p:sldId id="328" r:id="rId17"/>
    <p:sldId id="33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FFFFFF"/>
    <a:srgbClr val="E05050"/>
    <a:srgbClr val="0C264A"/>
    <a:srgbClr val="1F65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30" autoAdjust="0"/>
    <p:restoredTop sz="70628" autoAdjust="0"/>
  </p:normalViewPr>
  <p:slideViewPr>
    <p:cSldViewPr snapToGrid="0">
      <p:cViewPr varScale="1">
        <p:scale>
          <a:sx n="98" d="100"/>
          <a:sy n="98" d="100"/>
        </p:scale>
        <p:origin x="2544" y="192"/>
      </p:cViewPr>
      <p:guideLst/>
    </p:cSldViewPr>
  </p:slideViewPr>
  <p:outlineViewPr>
    <p:cViewPr>
      <p:scale>
        <a:sx n="33" d="100"/>
        <a:sy n="33" d="100"/>
      </p:scale>
      <p:origin x="0" y="-303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454073-F2D5-4814-B9FF-A31FE61A96A8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F090A-A983-4278-A242-6FC556250D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776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F090A-A983-4278-A242-6FC556250DA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611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F090A-A983-4278-A242-6FC556250DA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778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F090A-A983-4278-A242-6FC556250DA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3702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F090A-A983-4278-A242-6FC556250DA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17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F090A-A983-4278-A242-6FC556250DA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685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F090A-A983-4278-A242-6FC556250DA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1116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F090A-A983-4278-A242-6FC556250DA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1418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F090A-A983-4278-A242-6FC556250DA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389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F090A-A983-4278-A242-6FC556250DA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852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F090A-A983-4278-A242-6FC556250DA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063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F090A-A983-4278-A242-6FC556250DA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236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F090A-A983-4278-A242-6FC556250DA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539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F090A-A983-4278-A242-6FC556250DA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340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F090A-A983-4278-A242-6FC556250DA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620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F090A-A983-4278-A242-6FC556250DA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710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F090A-A983-4278-A242-6FC556250DA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33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F090A-A983-4278-A242-6FC556250DA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565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97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0337" y="1847850"/>
            <a:ext cx="6791326" cy="2733675"/>
          </a:xfrm>
          <a:solidFill>
            <a:schemeClr val="bg1"/>
          </a:solidFill>
          <a:ln w="28575">
            <a:solidFill>
              <a:srgbClr val="0C264A"/>
            </a:solidFill>
          </a:ln>
        </p:spPr>
        <p:txBody>
          <a:bodyPr anchor="ctr">
            <a:normAutofit/>
          </a:bodyPr>
          <a:lstStyle>
            <a:lvl1pPr algn="ctr">
              <a:defRPr sz="3600">
                <a:solidFill>
                  <a:srgbClr val="0C264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9379858"/>
            <a:ext cx="8966200" cy="1747837"/>
          </a:xfrm>
          <a:ln>
            <a:noFill/>
          </a:ln>
        </p:spPr>
        <p:txBody>
          <a:bodyPr anchor="ctr"/>
          <a:lstStyle>
            <a:lvl1pPr marL="0" indent="0" algn="ctr">
              <a:buNone/>
              <a:defRPr sz="2400">
                <a:solidFill>
                  <a:srgbClr val="0C264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325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4780" y="2"/>
            <a:ext cx="1227219" cy="12272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298248"/>
            <a:ext cx="12191999" cy="551815"/>
          </a:xfrm>
          <a:prstGeom prst="rect">
            <a:avLst/>
          </a:prstGeom>
          <a:solidFill>
            <a:srgbClr val="0C2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325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5533E5E-E277-465D-8717-6218A4FBB690}" type="datetime1">
              <a:rPr lang="en-GB" smtClean="0"/>
              <a:t>22/09/2022</a:t>
            </a:fld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2700337" y="3530689"/>
            <a:ext cx="6791326" cy="720474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rgbClr val="0C264A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1186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BA29D-4EA8-4B25-B863-8361E662DB63}" type="datetime1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3561-78EE-4681-83AF-B473019E7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247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33FC0-1BC4-4408-8C44-EC3E364095B8}" type="datetime1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3561-78EE-4681-83AF-B473019E7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188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176000" cy="104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C3481-1E9E-49BB-BD79-9BADEB81882E}" type="datetime1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3561-78EE-4681-83AF-B473019E7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271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0C26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160611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315855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1F38A-752F-49BA-91D2-66805FB81CB5}" type="datetime1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3561-78EE-4681-83AF-B473019E7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5657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166764" cy="104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6196E-F9CB-4572-B3EC-497A6D5DB3BD}" type="datetime1">
              <a:rPr lang="en-GB" smtClean="0"/>
              <a:t>22/09/2022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3561-78EE-4681-83AF-B473019E7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579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194473" cy="104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90FD5-629B-434D-932D-6D79DE4CCD79}" type="datetime1">
              <a:rPr lang="en-GB" smtClean="0"/>
              <a:t>22/09/2022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3561-78EE-4681-83AF-B473019E7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462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95DB-D77F-4D70-A9BB-95B8B01F1DDA}" type="datetime1">
              <a:rPr lang="en-GB" smtClean="0"/>
              <a:t>22/09/2022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3561-78EE-4681-83AF-B473019E7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098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B14DF-48D3-47CD-B852-775FD0BCB62E}" type="datetime1">
              <a:rPr lang="en-GB" smtClean="0"/>
              <a:t>22/09/2022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3561-78EE-4681-83AF-B473019E7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339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3DF2F-E8E3-485D-9F7B-200C0DA3D18C}" type="datetime1">
              <a:rPr lang="en-GB" smtClean="0"/>
              <a:t>22/09/2022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3561-78EE-4681-83AF-B473019E7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881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0C3D2-BA48-44FB-AC99-1D0951F32B23}" type="datetime1">
              <a:rPr lang="en-GB" smtClean="0"/>
              <a:t>22/09/2022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3561-78EE-4681-83AF-B473019E7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737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298248"/>
            <a:ext cx="12191999" cy="551815"/>
          </a:xfrm>
          <a:prstGeom prst="rect">
            <a:avLst/>
          </a:prstGeom>
          <a:solidFill>
            <a:srgbClr val="0C2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1139055" cy="1044000"/>
          </a:xfrm>
          <a:prstGeom prst="rect">
            <a:avLst/>
          </a:prstGeom>
          <a:solidFill>
            <a:srgbClr val="0C264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325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4D605FC-932A-433B-9346-491B246EA837}" type="datetime1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325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325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F3561-78EE-4681-83AF-B473019E77BC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39054" y="3"/>
            <a:ext cx="1052945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95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8.jpeg"/><Relationship Id="rId4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719" y="117793"/>
            <a:ext cx="10760242" cy="1606117"/>
          </a:xfrm>
          <a:noFill/>
        </p:spPr>
        <p:txBody>
          <a:bodyPr>
            <a:noAutofit/>
          </a:bodyPr>
          <a:lstStyle/>
          <a:p>
            <a:r>
              <a:rPr lang="en-GB" sz="4000" b="0" dirty="0"/>
              <a:t>DESIGN OF A SPATIALLY RESOLVED VUV SPECTROSCOPY SYSTEM FOR SHOCK TUBE FLOWS </a:t>
            </a:r>
            <a:endParaRPr lang="en-GB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040" y="4665382"/>
            <a:ext cx="10515600" cy="150018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sz="1800" u="sng" dirty="0"/>
              <a:t>Maïlys Buquet</a:t>
            </a:r>
            <a:r>
              <a:rPr lang="en-GB" sz="1800" dirty="0"/>
              <a:t>, Alex Glenn, Peter Collen, Benjamin Williams, Matthew </a:t>
            </a:r>
            <a:r>
              <a:rPr lang="en-GB" sz="1800" dirty="0" err="1"/>
              <a:t>McGilvray</a:t>
            </a:r>
            <a:r>
              <a:rPr lang="en-GB" sz="1800" dirty="0"/>
              <a:t> and Tobias Hermann </a:t>
            </a:r>
          </a:p>
          <a:p>
            <a:pPr>
              <a:spcBef>
                <a:spcPts val="0"/>
              </a:spcBef>
            </a:pPr>
            <a:endParaRPr lang="en-GB" sz="1800" dirty="0"/>
          </a:p>
          <a:p>
            <a:pPr>
              <a:spcBef>
                <a:spcPts val="0"/>
              </a:spcBef>
            </a:pPr>
            <a:r>
              <a:rPr lang="en-GB" sz="1800" i="1" dirty="0"/>
              <a:t>University of Oxford</a:t>
            </a:r>
          </a:p>
          <a:p>
            <a:endParaRPr lang="en-GB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i="1" dirty="0"/>
              <a:t>Tuesday 13 – Sept –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i="1" dirty="0"/>
              <a:t>RHTG Conference</a:t>
            </a:r>
            <a:endParaRPr lang="en-GB" sz="1800" i="1" dirty="0">
              <a:solidFill>
                <a:srgbClr val="FF0000"/>
              </a:solidFill>
            </a:endParaRPr>
          </a:p>
          <a:p>
            <a:endParaRPr lang="en-GB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3D08BC-FD17-4339-8B1D-C9D90B163AA0}"/>
              </a:ext>
            </a:extLst>
          </p:cNvPr>
          <p:cNvSpPr/>
          <p:nvPr/>
        </p:nvSpPr>
        <p:spPr>
          <a:xfrm>
            <a:off x="11149780" y="-1"/>
            <a:ext cx="1002891" cy="10530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954250" y="4665382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800" i="1" dirty="0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CF5EE15-E529-C749-8908-FA397F860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949" y="1905561"/>
            <a:ext cx="4474455" cy="2396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4CD2CE-C94A-4E48-B7B1-A24EB5825708}"/>
              </a:ext>
            </a:extLst>
          </p:cNvPr>
          <p:cNvSpPr txBox="1"/>
          <p:nvPr/>
        </p:nvSpPr>
        <p:spPr>
          <a:xfrm>
            <a:off x="-3831771" y="511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46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19"/>
    </mc:Choice>
    <mc:Fallback xmlns="">
      <p:transition spd="slow" advTm="2771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How? </a:t>
            </a:r>
            <a:r>
              <a:rPr lang="en-US" b="0" dirty="0"/>
              <a:t>Optical system design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3561-78EE-4681-83AF-B473019E77BC}" type="slidenum">
              <a:rPr lang="en-GB" smtClean="0"/>
              <a:t>10</a:t>
            </a:fld>
            <a:endParaRPr lang="en-GB" dirty="0"/>
          </a:p>
        </p:txBody>
      </p:sp>
      <p:pic>
        <p:nvPicPr>
          <p:cNvPr id="34" name="Picture 33" descr="A picture containing indoor&#10;&#10;Description automatically generated">
            <a:extLst>
              <a:ext uri="{FF2B5EF4-FFF2-40B4-BE49-F238E27FC236}">
                <a16:creationId xmlns:a16="http://schemas.microsoft.com/office/drawing/2014/main" id="{F0DD73D6-4046-2E46-BC7C-6269A66256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07"/>
          <a:stretch/>
        </p:blipFill>
        <p:spPr>
          <a:xfrm>
            <a:off x="151870" y="1199185"/>
            <a:ext cx="2306416" cy="2649583"/>
          </a:xfrm>
          <a:prstGeom prst="rect">
            <a:avLst/>
          </a:prstGeom>
        </p:spPr>
      </p:pic>
      <p:pic>
        <p:nvPicPr>
          <p:cNvPr id="35" name="Picture 34" descr="A picture containing indoor&#10;&#10;Description automatically generated">
            <a:extLst>
              <a:ext uri="{FF2B5EF4-FFF2-40B4-BE49-F238E27FC236}">
                <a16:creationId xmlns:a16="http://schemas.microsoft.com/office/drawing/2014/main" id="{8375F31E-F1BB-6A4C-9FCC-A0EA5F2122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4"/>
          <a:stretch/>
        </p:blipFill>
        <p:spPr>
          <a:xfrm>
            <a:off x="151870" y="3848768"/>
            <a:ext cx="2306417" cy="216135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D53A366-F968-D24D-9DAD-5774D589B749}"/>
              </a:ext>
            </a:extLst>
          </p:cNvPr>
          <p:cNvSpPr txBox="1"/>
          <p:nvPr/>
        </p:nvSpPr>
        <p:spPr>
          <a:xfrm>
            <a:off x="3309594" y="1421716"/>
            <a:ext cx="2167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Bunch of constraints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F0C884-60CC-124F-A88A-F9BC000CEF87}"/>
              </a:ext>
            </a:extLst>
          </p:cNvPr>
          <p:cNvSpPr txBox="1"/>
          <p:nvPr/>
        </p:nvSpPr>
        <p:spPr>
          <a:xfrm>
            <a:off x="3831622" y="1986298"/>
            <a:ext cx="2167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Optical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AEA146C-F046-9D42-A5A5-91531FDEDBFC}"/>
              </a:ext>
            </a:extLst>
          </p:cNvPr>
          <p:cNvCxnSpPr>
            <a:cxnSpLocks/>
          </p:cNvCxnSpPr>
          <p:nvPr/>
        </p:nvCxnSpPr>
        <p:spPr>
          <a:xfrm flipH="1">
            <a:off x="3148133" y="2379047"/>
            <a:ext cx="833414" cy="6385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FDF2190-72E8-5046-9C0A-7267494AD0C0}"/>
              </a:ext>
            </a:extLst>
          </p:cNvPr>
          <p:cNvCxnSpPr>
            <a:cxnSpLocks/>
          </p:cNvCxnSpPr>
          <p:nvPr/>
        </p:nvCxnSpPr>
        <p:spPr>
          <a:xfrm>
            <a:off x="4201235" y="2373471"/>
            <a:ext cx="0" cy="6441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6104111-773F-7B45-8CBF-1D1F9D45FF6D}"/>
              </a:ext>
            </a:extLst>
          </p:cNvPr>
          <p:cNvCxnSpPr>
            <a:cxnSpLocks/>
          </p:cNvCxnSpPr>
          <p:nvPr/>
        </p:nvCxnSpPr>
        <p:spPr>
          <a:xfrm>
            <a:off x="4490269" y="2373470"/>
            <a:ext cx="766787" cy="6441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FC68FA4-B971-A749-9199-0D7707192497}"/>
              </a:ext>
            </a:extLst>
          </p:cNvPr>
          <p:cNvSpPr txBox="1"/>
          <p:nvPr/>
        </p:nvSpPr>
        <p:spPr>
          <a:xfrm>
            <a:off x="2703786" y="3022822"/>
            <a:ext cx="11278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Magnification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DAC34FB-B181-8A4C-94CD-AA1C559520ED}"/>
              </a:ext>
            </a:extLst>
          </p:cNvPr>
          <p:cNvSpPr txBox="1"/>
          <p:nvPr/>
        </p:nvSpPr>
        <p:spPr>
          <a:xfrm>
            <a:off x="3767369" y="3027393"/>
            <a:ext cx="11278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Matching F#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7B47E66-F6D7-AD49-98A7-5538E0CB1FA7}"/>
              </a:ext>
            </a:extLst>
          </p:cNvPr>
          <p:cNvSpPr txBox="1"/>
          <p:nvPr/>
        </p:nvSpPr>
        <p:spPr>
          <a:xfrm>
            <a:off x="4923563" y="3025610"/>
            <a:ext cx="11278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Focal lengths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E0B9E76F-305A-C248-B217-9502110896F8}"/>
              </a:ext>
            </a:extLst>
          </p:cNvPr>
          <p:cNvCxnSpPr>
            <a:cxnSpLocks/>
          </p:cNvCxnSpPr>
          <p:nvPr/>
        </p:nvCxnSpPr>
        <p:spPr>
          <a:xfrm flipH="1">
            <a:off x="3551512" y="2392385"/>
            <a:ext cx="560807" cy="10903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144996D-0DAB-DC4C-A3A0-72853613BDA1}"/>
              </a:ext>
            </a:extLst>
          </p:cNvPr>
          <p:cNvCxnSpPr>
            <a:cxnSpLocks/>
          </p:cNvCxnSpPr>
          <p:nvPr/>
        </p:nvCxnSpPr>
        <p:spPr>
          <a:xfrm>
            <a:off x="4328816" y="2385467"/>
            <a:ext cx="586511" cy="11339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04CE2494-E492-CC4C-B6D3-6E08532C6839}"/>
              </a:ext>
            </a:extLst>
          </p:cNvPr>
          <p:cNvSpPr txBox="1"/>
          <p:nvPr/>
        </p:nvSpPr>
        <p:spPr>
          <a:xfrm>
            <a:off x="2809370" y="3446400"/>
            <a:ext cx="1680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90deg turn for camera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0AF6240-8700-1F46-8CBC-ED3563472EA5}"/>
              </a:ext>
            </a:extLst>
          </p:cNvPr>
          <p:cNvSpPr txBox="1"/>
          <p:nvPr/>
        </p:nvSpPr>
        <p:spPr>
          <a:xfrm>
            <a:off x="4370872" y="3527442"/>
            <a:ext cx="1680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Minimum number of mirrors, smallest angles possible…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3811645-3450-E541-8060-50F31085596F}"/>
              </a:ext>
            </a:extLst>
          </p:cNvPr>
          <p:cNvSpPr txBox="1"/>
          <p:nvPr/>
        </p:nvSpPr>
        <p:spPr>
          <a:xfrm>
            <a:off x="3554321" y="4064408"/>
            <a:ext cx="2167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Geometrical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515CD7D-31E4-4B48-A5B9-7AA5550DC579}"/>
              </a:ext>
            </a:extLst>
          </p:cNvPr>
          <p:cNvCxnSpPr>
            <a:cxnSpLocks/>
          </p:cNvCxnSpPr>
          <p:nvPr/>
        </p:nvCxnSpPr>
        <p:spPr>
          <a:xfrm flipH="1">
            <a:off x="3128008" y="4457157"/>
            <a:ext cx="833414" cy="6385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D2C81F9-23CD-7E42-A588-14E8604DE160}"/>
              </a:ext>
            </a:extLst>
          </p:cNvPr>
          <p:cNvCxnSpPr>
            <a:cxnSpLocks/>
          </p:cNvCxnSpPr>
          <p:nvPr/>
        </p:nvCxnSpPr>
        <p:spPr>
          <a:xfrm>
            <a:off x="4181110" y="4451581"/>
            <a:ext cx="0" cy="6441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8DCB15D-C126-FE47-8DAE-D8FEDC9DEC7D}"/>
              </a:ext>
            </a:extLst>
          </p:cNvPr>
          <p:cNvCxnSpPr>
            <a:cxnSpLocks/>
          </p:cNvCxnSpPr>
          <p:nvPr/>
        </p:nvCxnSpPr>
        <p:spPr>
          <a:xfrm>
            <a:off x="4470144" y="4451580"/>
            <a:ext cx="766787" cy="6441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05602ADE-80B6-DC44-AD04-B9F032415081}"/>
              </a:ext>
            </a:extLst>
          </p:cNvPr>
          <p:cNvSpPr txBox="1"/>
          <p:nvPr/>
        </p:nvSpPr>
        <p:spPr>
          <a:xfrm>
            <a:off x="3649632" y="5107741"/>
            <a:ext cx="112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Must fit in boxes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AA63A9F-7ADC-9242-96B9-72CD86FF3E98}"/>
              </a:ext>
            </a:extLst>
          </p:cNvPr>
          <p:cNvSpPr txBox="1"/>
          <p:nvPr/>
        </p:nvSpPr>
        <p:spPr>
          <a:xfrm>
            <a:off x="4853537" y="5073531"/>
            <a:ext cx="112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Must not be on optical path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4D503C8-E867-0849-9CC4-95CEB0630A41}"/>
              </a:ext>
            </a:extLst>
          </p:cNvPr>
          <p:cNvSpPr txBox="1"/>
          <p:nvPr/>
        </p:nvSpPr>
        <p:spPr>
          <a:xfrm>
            <a:off x="2605379" y="5110638"/>
            <a:ext cx="1127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Tilting mirror makes it harder to make them fit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9E9C5EE8-FFDC-B34A-8C33-7A68B0D4A4EA}"/>
              </a:ext>
            </a:extLst>
          </p:cNvPr>
          <p:cNvCxnSpPr>
            <a:cxnSpLocks/>
          </p:cNvCxnSpPr>
          <p:nvPr/>
        </p:nvCxnSpPr>
        <p:spPr>
          <a:xfrm>
            <a:off x="6334650" y="1619749"/>
            <a:ext cx="1086834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D19CBC4A-ABDD-DE46-8173-C57DB207FD84}"/>
              </a:ext>
            </a:extLst>
          </p:cNvPr>
          <p:cNvSpPr txBox="1"/>
          <p:nvPr/>
        </p:nvSpPr>
        <p:spPr>
          <a:xfrm>
            <a:off x="7560524" y="1421716"/>
            <a:ext cx="3993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Optimisation</a:t>
            </a:r>
            <a:r>
              <a:rPr lang="en-US" b="1" dirty="0">
                <a:solidFill>
                  <a:srgbClr val="C00000"/>
                </a:solidFill>
              </a:rPr>
              <a:t> approach with a code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30EE32D-053B-8B4C-BC95-584FEE446148}"/>
              </a:ext>
            </a:extLst>
          </p:cNvPr>
          <p:cNvSpPr txBox="1"/>
          <p:nvPr/>
        </p:nvSpPr>
        <p:spPr>
          <a:xfrm>
            <a:off x="7978379" y="1729493"/>
            <a:ext cx="2622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Position and geometry of mirrors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DC72884E-5C09-6748-8B5D-EF8CB5E37883}"/>
              </a:ext>
            </a:extLst>
          </p:cNvPr>
          <p:cNvCxnSpPr>
            <a:cxnSpLocks/>
          </p:cNvCxnSpPr>
          <p:nvPr/>
        </p:nvCxnSpPr>
        <p:spPr>
          <a:xfrm>
            <a:off x="9289723" y="2059645"/>
            <a:ext cx="0" cy="57204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DCAE5895-3C8E-E746-ABCD-D5A881BF1A41}"/>
              </a:ext>
            </a:extLst>
          </p:cNvPr>
          <p:cNvSpPr txBox="1"/>
          <p:nvPr/>
        </p:nvSpPr>
        <p:spPr>
          <a:xfrm>
            <a:off x="7043598" y="2600114"/>
            <a:ext cx="4660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Ray-tracing simulation using OPTOMETRIKA [7]</a:t>
            </a:r>
          </a:p>
        </p:txBody>
      </p:sp>
      <p:pic>
        <p:nvPicPr>
          <p:cNvPr id="66" name="raytracing" descr="raytracing">
            <a:hlinkClick r:id="" action="ppaction://media"/>
            <a:extLst>
              <a:ext uri="{FF2B5EF4-FFF2-40B4-BE49-F238E27FC236}">
                <a16:creationId xmlns:a16="http://schemas.microsoft.com/office/drawing/2014/main" id="{29C6AADC-A33D-224A-9A56-970110C1FE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41497" y="3017634"/>
            <a:ext cx="5096453" cy="311014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6D7FD4AA-21F3-344B-97F2-FFFE330C7F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034" y="3017634"/>
            <a:ext cx="4247006" cy="311014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C4C46906-F572-D742-93E8-F204DC55A446}"/>
              </a:ext>
            </a:extLst>
          </p:cNvPr>
          <p:cNvSpPr/>
          <p:nvPr/>
        </p:nvSpPr>
        <p:spPr>
          <a:xfrm>
            <a:off x="280909" y="6336010"/>
            <a:ext cx="90088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i="1" dirty="0">
                <a:solidFill>
                  <a:schemeClr val="bg1"/>
                </a:solidFill>
              </a:rPr>
              <a:t>[7]</a:t>
            </a:r>
            <a:r>
              <a:rPr lang="en-US" sz="1200" i="1" dirty="0">
                <a:solidFill>
                  <a:schemeClr val="bg1"/>
                </a:solidFill>
              </a:rPr>
              <a:t> </a:t>
            </a:r>
            <a:r>
              <a:rPr lang="en-GB" sz="1200" dirty="0" err="1">
                <a:solidFill>
                  <a:schemeClr val="bg1"/>
                </a:solidFill>
              </a:rPr>
              <a:t>Optometrika</a:t>
            </a:r>
            <a:r>
              <a:rPr lang="en-GB" sz="1200" dirty="0">
                <a:solidFill>
                  <a:schemeClr val="bg1"/>
                </a:solidFill>
              </a:rPr>
              <a:t> </a:t>
            </a:r>
            <a:r>
              <a:rPr lang="en-GB" sz="1200" i="1" dirty="0">
                <a:solidFill>
                  <a:schemeClr val="bg1"/>
                </a:solidFill>
              </a:rPr>
              <a:t>(https://</a:t>
            </a:r>
            <a:r>
              <a:rPr lang="en-GB" sz="1200" i="1" dirty="0" err="1">
                <a:solidFill>
                  <a:schemeClr val="bg1"/>
                </a:solidFill>
              </a:rPr>
              <a:t>github.com</a:t>
            </a:r>
            <a:r>
              <a:rPr lang="en-GB" sz="1200" i="1" dirty="0">
                <a:solidFill>
                  <a:schemeClr val="bg1"/>
                </a:solidFill>
              </a:rPr>
              <a:t>/</a:t>
            </a:r>
            <a:r>
              <a:rPr lang="en-GB" sz="1200" i="1" dirty="0" err="1">
                <a:solidFill>
                  <a:schemeClr val="bg1"/>
                </a:solidFill>
              </a:rPr>
              <a:t>caiuspetronius</a:t>
            </a:r>
            <a:r>
              <a:rPr lang="en-GB" sz="1200" i="1" dirty="0">
                <a:solidFill>
                  <a:schemeClr val="bg1"/>
                </a:solidFill>
              </a:rPr>
              <a:t>/</a:t>
            </a:r>
            <a:r>
              <a:rPr lang="en-GB" sz="1200" i="1" dirty="0" err="1">
                <a:solidFill>
                  <a:schemeClr val="bg1"/>
                </a:solidFill>
              </a:rPr>
              <a:t>Optometrika</a:t>
            </a:r>
            <a:r>
              <a:rPr lang="en-GB" sz="1200" i="1" dirty="0">
                <a:solidFill>
                  <a:schemeClr val="bg1"/>
                </a:solidFill>
              </a:rPr>
              <a:t>), </a:t>
            </a:r>
            <a:r>
              <a:rPr lang="en-GB" sz="1200" i="1" dirty="0" err="1">
                <a:solidFill>
                  <a:schemeClr val="bg1"/>
                </a:solidFill>
              </a:rPr>
              <a:t>Yury</a:t>
            </a:r>
            <a:r>
              <a:rPr lang="en-GB" sz="1200" i="1" dirty="0">
                <a:solidFill>
                  <a:schemeClr val="bg1"/>
                </a:solidFill>
              </a:rPr>
              <a:t>, 2002  </a:t>
            </a:r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95AF237-DB44-8A41-9FF3-C00D74F92749}"/>
              </a:ext>
            </a:extLst>
          </p:cNvPr>
          <p:cNvSpPr txBox="1"/>
          <p:nvPr/>
        </p:nvSpPr>
        <p:spPr>
          <a:xfrm>
            <a:off x="9598164" y="5828066"/>
            <a:ext cx="1023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Tunnel axis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A2D385C-DF55-7147-BDA4-EA8ED992C0AB}"/>
              </a:ext>
            </a:extLst>
          </p:cNvPr>
          <p:cNvCxnSpPr>
            <a:cxnSpLocks/>
          </p:cNvCxnSpPr>
          <p:nvPr/>
        </p:nvCxnSpPr>
        <p:spPr>
          <a:xfrm flipH="1">
            <a:off x="8900768" y="5686747"/>
            <a:ext cx="1330486" cy="39561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D412A39-EB4D-8F45-99C4-67F9A5CE1F30}"/>
              </a:ext>
            </a:extLst>
          </p:cNvPr>
          <p:cNvSpPr txBox="1"/>
          <p:nvPr/>
        </p:nvSpPr>
        <p:spPr>
          <a:xfrm>
            <a:off x="11316601" y="2976852"/>
            <a:ext cx="583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Spec.</a:t>
            </a:r>
          </a:p>
          <a:p>
            <a:pPr algn="ctr"/>
            <a:r>
              <a:rPr lang="en-US" sz="1200" dirty="0"/>
              <a:t>slit</a:t>
            </a:r>
          </a:p>
        </p:txBody>
      </p:sp>
    </p:spTree>
    <p:extLst>
      <p:ext uri="{BB962C8B-B14F-4D97-AF65-F5344CB8AC3E}">
        <p14:creationId xmlns:p14="http://schemas.microsoft.com/office/powerpoint/2010/main" val="322557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40900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4" fill="hold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</p:childTnLst>
        </p:cTn>
      </p:par>
    </p:tnLst>
    <p:bldLst>
      <p:bldP spid="37" grpId="0"/>
      <p:bldP spid="38" grpId="0"/>
      <p:bldP spid="44" grpId="0"/>
      <p:bldP spid="48" grpId="0"/>
      <p:bldP spid="49" grpId="0"/>
      <p:bldP spid="52" grpId="0"/>
      <p:bldP spid="53" grpId="0"/>
      <p:bldP spid="54" grpId="0"/>
      <p:bldP spid="58" grpId="0"/>
      <p:bldP spid="59" grpId="0"/>
      <p:bldP spid="60" grpId="0"/>
      <p:bldP spid="62" grpId="0"/>
      <p:bldP spid="63" grpId="0"/>
      <p:bldP spid="65" grpId="0"/>
      <p:bldP spid="33" grpId="0"/>
      <p:bldP spid="33" grpId="1"/>
      <p:bldP spid="36" grpId="0"/>
      <p:bldP spid="3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How? </a:t>
            </a:r>
            <a:r>
              <a:rPr lang="en-US" b="0" dirty="0"/>
              <a:t>Optical system </a:t>
            </a:r>
            <a:r>
              <a:rPr lang="en-US" b="0" dirty="0" err="1"/>
              <a:t>characterisation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3561-78EE-4681-83AF-B473019E77BC}" type="slidenum">
              <a:rPr lang="en-GB" smtClean="0"/>
              <a:t>11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2BCC31-B81E-934E-BCD3-2A786877AF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98" y="1296733"/>
            <a:ext cx="5533902" cy="482943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0556EEE-E590-F940-81D0-EDF0D7C580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034" y="3017634"/>
            <a:ext cx="4247006" cy="3110140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6223581-25DC-4F41-8BC3-2D6477EB7FAC}"/>
              </a:ext>
            </a:extLst>
          </p:cNvPr>
          <p:cNvCxnSpPr>
            <a:cxnSpLocks/>
            <a:endCxn id="59" idx="1"/>
          </p:cNvCxnSpPr>
          <p:nvPr/>
        </p:nvCxnSpPr>
        <p:spPr>
          <a:xfrm>
            <a:off x="9255537" y="2011680"/>
            <a:ext cx="1787490" cy="1304937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DD895939-4D8B-2845-B797-558F334B5C4C}"/>
              </a:ext>
            </a:extLst>
          </p:cNvPr>
          <p:cNvSpPr txBox="1"/>
          <p:nvPr/>
        </p:nvSpPr>
        <p:spPr>
          <a:xfrm>
            <a:off x="6488586" y="1139976"/>
            <a:ext cx="553390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6"/>
                </a:solidFill>
              </a:rPr>
              <a:t>Cylindrical mirror</a:t>
            </a:r>
          </a:p>
          <a:p>
            <a:pPr algn="ctr"/>
            <a:r>
              <a:rPr lang="en-US" sz="1600" dirty="0"/>
              <a:t>Helps rays </a:t>
            </a:r>
            <a:r>
              <a:rPr lang="en-GB" sz="1600" dirty="0"/>
              <a:t>lying in perpendicular planes on the optical axis to focus at different distance</a:t>
            </a:r>
          </a:p>
          <a:p>
            <a:pPr algn="ctr"/>
            <a:endParaRPr lang="en-GB" dirty="0"/>
          </a:p>
          <a:p>
            <a:r>
              <a:rPr lang="en-US" dirty="0"/>
              <a:t>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7388CBC-29D2-0F48-A7B1-2FEF1B62BE11}"/>
              </a:ext>
            </a:extLst>
          </p:cNvPr>
          <p:cNvSpPr txBox="1"/>
          <p:nvPr/>
        </p:nvSpPr>
        <p:spPr>
          <a:xfrm>
            <a:off x="6357938" y="2218915"/>
            <a:ext cx="34261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Strategy used for the VUV</a:t>
            </a:r>
          </a:p>
          <a:p>
            <a:pPr algn="ctr"/>
            <a:r>
              <a:rPr lang="en-GB" sz="18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spectroscopy set-up in EAST [6]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AC38BC6-8783-1D4A-81EC-F398A7D88108}"/>
              </a:ext>
            </a:extLst>
          </p:cNvPr>
          <p:cNvSpPr/>
          <p:nvPr/>
        </p:nvSpPr>
        <p:spPr>
          <a:xfrm>
            <a:off x="280909" y="6336010"/>
            <a:ext cx="88179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i="1" dirty="0">
                <a:solidFill>
                  <a:schemeClr val="bg1"/>
                </a:solidFill>
              </a:rPr>
              <a:t>[6]</a:t>
            </a:r>
            <a:r>
              <a:rPr lang="en-US" sz="1200" i="1" dirty="0">
                <a:solidFill>
                  <a:schemeClr val="bg1"/>
                </a:solidFill>
              </a:rPr>
              <a:t> </a:t>
            </a:r>
            <a:r>
              <a:rPr lang="en-US" sz="1200" i="1" u="sng" dirty="0">
                <a:solidFill>
                  <a:schemeClr val="bg1"/>
                </a:solidFill>
              </a:rPr>
              <a:t>Collection Optics for Imaging Spectroscopy of an Electric Arc Shock Tube</a:t>
            </a:r>
            <a:r>
              <a:rPr lang="en-US" sz="1200" i="1" dirty="0">
                <a:solidFill>
                  <a:schemeClr val="bg1"/>
                </a:solidFill>
              </a:rPr>
              <a:t>, </a:t>
            </a:r>
            <a:r>
              <a:rPr lang="en-GB" sz="1200" dirty="0">
                <a:solidFill>
                  <a:schemeClr val="bg1"/>
                </a:solidFill>
              </a:rPr>
              <a:t>Greenberg, Reid, </a:t>
            </a:r>
            <a:r>
              <a:rPr lang="en-GB" sz="1200" dirty="0" err="1">
                <a:solidFill>
                  <a:schemeClr val="bg1"/>
                </a:solidFill>
              </a:rPr>
              <a:t>Cruden</a:t>
            </a:r>
            <a:r>
              <a:rPr lang="en-GB" sz="1200" dirty="0">
                <a:solidFill>
                  <a:schemeClr val="bg1"/>
                </a:solidFill>
              </a:rPr>
              <a:t>, Brett, Grinstead, Jay, Yeung, Dickson </a:t>
            </a:r>
          </a:p>
          <a:p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C38016E-BD1F-8A4A-903A-823DD82EA3F9}"/>
              </a:ext>
            </a:extLst>
          </p:cNvPr>
          <p:cNvSpPr/>
          <p:nvPr/>
        </p:nvSpPr>
        <p:spPr>
          <a:xfrm>
            <a:off x="562098" y="1474470"/>
            <a:ext cx="5533902" cy="4651695"/>
          </a:xfrm>
          <a:prstGeom prst="rect">
            <a:avLst/>
          </a:prstGeom>
          <a:noFill/>
          <a:ln w="889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452DB22-ABE0-054F-92A1-ED6C5F938759}"/>
              </a:ext>
            </a:extLst>
          </p:cNvPr>
          <p:cNvSpPr/>
          <p:nvPr/>
        </p:nvSpPr>
        <p:spPr>
          <a:xfrm>
            <a:off x="11164570" y="3001061"/>
            <a:ext cx="246298" cy="210769"/>
          </a:xfrm>
          <a:prstGeom prst="rect">
            <a:avLst/>
          </a:prstGeom>
          <a:noFill/>
          <a:ln w="889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DAECDC9-4174-024F-BBA1-84F8F0232EC6}"/>
              </a:ext>
            </a:extLst>
          </p:cNvPr>
          <p:cNvCxnSpPr>
            <a:cxnSpLocks/>
            <a:stCxn id="54" idx="1"/>
            <a:endCxn id="51" idx="3"/>
          </p:cNvCxnSpPr>
          <p:nvPr/>
        </p:nvCxnSpPr>
        <p:spPr>
          <a:xfrm flipH="1">
            <a:off x="6096000" y="3106446"/>
            <a:ext cx="5068570" cy="693872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08A8D3F2-B5C2-E144-9C7D-9200AFAC7A2D}"/>
              </a:ext>
            </a:extLst>
          </p:cNvPr>
          <p:cNvSpPr/>
          <p:nvPr/>
        </p:nvSpPr>
        <p:spPr>
          <a:xfrm>
            <a:off x="11043027" y="3211232"/>
            <a:ext cx="246298" cy="210769"/>
          </a:xfrm>
          <a:prstGeom prst="rect">
            <a:avLst/>
          </a:prstGeom>
          <a:noFill/>
          <a:ln w="889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25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9" grpId="0"/>
      <p:bldP spid="51" grpId="0" animBg="1"/>
      <p:bldP spid="51" grpId="1" animBg="1"/>
      <p:bldP spid="54" grpId="0" animBg="1"/>
      <p:bldP spid="54" grpId="1" animBg="1"/>
      <p:bldP spid="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How? </a:t>
            </a:r>
            <a:r>
              <a:rPr lang="en-US" b="0" dirty="0"/>
              <a:t>Optical system </a:t>
            </a:r>
            <a:r>
              <a:rPr lang="en-US" b="0" dirty="0" err="1"/>
              <a:t>characterisation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3561-78EE-4681-83AF-B473019E77BC}" type="slidenum">
              <a:rPr lang="en-GB" smtClean="0"/>
              <a:t>12</a:t>
            </a:fld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7F5809-9DDE-BC48-A5A7-C164E7994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092" y="1296396"/>
            <a:ext cx="3864036" cy="32614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71FC9E-61B0-C144-8565-9F2F399006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3" y="1296397"/>
            <a:ext cx="5040000" cy="22790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B1B9A4-62FB-6949-8A04-0E4BBE262E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3" y="3747787"/>
            <a:ext cx="5040000" cy="230386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8F3C8F-A7CE-5744-ACFC-0FAA82E6F6DD}"/>
              </a:ext>
            </a:extLst>
          </p:cNvPr>
          <p:cNvCxnSpPr>
            <a:cxnSpLocks/>
          </p:cNvCxnSpPr>
          <p:nvPr/>
        </p:nvCxnSpPr>
        <p:spPr>
          <a:xfrm>
            <a:off x="4785223" y="3284407"/>
            <a:ext cx="307233" cy="173489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57A8D2B-210D-4A48-B8E7-DF776244D283}"/>
              </a:ext>
            </a:extLst>
          </p:cNvPr>
          <p:cNvCxnSpPr>
            <a:cxnSpLocks/>
          </p:cNvCxnSpPr>
          <p:nvPr/>
        </p:nvCxnSpPr>
        <p:spPr>
          <a:xfrm>
            <a:off x="4789888" y="3284407"/>
            <a:ext cx="50994" cy="181637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c 19">
            <a:extLst>
              <a:ext uri="{FF2B5EF4-FFF2-40B4-BE49-F238E27FC236}">
                <a16:creationId xmlns:a16="http://schemas.microsoft.com/office/drawing/2014/main" id="{D1651C3D-9ECC-6F49-A337-84BB2D6677C6}"/>
              </a:ext>
            </a:extLst>
          </p:cNvPr>
          <p:cNvSpPr/>
          <p:nvPr/>
        </p:nvSpPr>
        <p:spPr>
          <a:xfrm rot="7791485">
            <a:off x="4748659" y="3252274"/>
            <a:ext cx="184447" cy="123891"/>
          </a:xfrm>
          <a:prstGeom prst="arc">
            <a:avLst>
              <a:gd name="adj1" fmla="val 16200000"/>
              <a:gd name="adj2" fmla="val 19862727"/>
            </a:avLst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2B30295-0898-E542-9E77-FA87FB237B29}"/>
              </a:ext>
            </a:extLst>
          </p:cNvPr>
          <p:cNvCxnSpPr>
            <a:cxnSpLocks/>
          </p:cNvCxnSpPr>
          <p:nvPr/>
        </p:nvCxnSpPr>
        <p:spPr>
          <a:xfrm>
            <a:off x="4711275" y="5704131"/>
            <a:ext cx="307233" cy="173489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98FF1BA-681E-6C45-80E1-67FFD5931527}"/>
              </a:ext>
            </a:extLst>
          </p:cNvPr>
          <p:cNvCxnSpPr>
            <a:cxnSpLocks/>
          </p:cNvCxnSpPr>
          <p:nvPr/>
        </p:nvCxnSpPr>
        <p:spPr>
          <a:xfrm>
            <a:off x="4711275" y="5704131"/>
            <a:ext cx="129607" cy="22118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Arc 33">
            <a:extLst>
              <a:ext uri="{FF2B5EF4-FFF2-40B4-BE49-F238E27FC236}">
                <a16:creationId xmlns:a16="http://schemas.microsoft.com/office/drawing/2014/main" id="{9ED3F5D7-B6EB-A649-9491-B0E431A504F0}"/>
              </a:ext>
            </a:extLst>
          </p:cNvPr>
          <p:cNvSpPr/>
          <p:nvPr/>
        </p:nvSpPr>
        <p:spPr>
          <a:xfrm rot="7791485">
            <a:off x="4692999" y="5667426"/>
            <a:ext cx="184447" cy="123891"/>
          </a:xfrm>
          <a:prstGeom prst="arc">
            <a:avLst>
              <a:gd name="adj1" fmla="val 16200000"/>
              <a:gd name="adj2" fmla="val 19862727"/>
            </a:avLst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7CA55F5-61AD-604C-AF61-35B2D37005BB}"/>
              </a:ext>
            </a:extLst>
          </p:cNvPr>
          <p:cNvSpPr txBox="1"/>
          <p:nvPr/>
        </p:nvSpPr>
        <p:spPr>
          <a:xfrm>
            <a:off x="3228779" y="1584576"/>
            <a:ext cx="135316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θ</a:t>
            </a: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</a:rPr>
              <a:t> &gt; 40deg 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09C28BF-5F12-1544-95B9-DA062B2A08F0}"/>
              </a:ext>
            </a:extLst>
          </p:cNvPr>
          <p:cNvSpPr txBox="1"/>
          <p:nvPr/>
        </p:nvSpPr>
        <p:spPr>
          <a:xfrm>
            <a:off x="3228779" y="4082611"/>
            <a:ext cx="135316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θ</a:t>
            </a: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</a:rPr>
              <a:t> = 30deg 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025AEBE-9C16-314C-A277-CEE26A1705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8" t="43062" r="40077" b="41955"/>
          <a:stretch/>
        </p:blipFill>
        <p:spPr>
          <a:xfrm>
            <a:off x="5381467" y="1296396"/>
            <a:ext cx="2494071" cy="227900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2B6F4D5-D1E7-194C-8C0A-32F6714632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6" t="38678" r="39302" b="39202"/>
          <a:stretch/>
        </p:blipFill>
        <p:spPr>
          <a:xfrm>
            <a:off x="5381467" y="3766750"/>
            <a:ext cx="2494071" cy="228490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DC655F9-8DC7-394D-89A9-3D5EDC063D5B}"/>
              </a:ext>
            </a:extLst>
          </p:cNvPr>
          <p:cNvSpPr/>
          <p:nvPr/>
        </p:nvSpPr>
        <p:spPr>
          <a:xfrm>
            <a:off x="5381467" y="3778954"/>
            <a:ext cx="296620" cy="2279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830C41F-A459-3C48-9B77-79C9025DD3D1}"/>
              </a:ext>
            </a:extLst>
          </p:cNvPr>
          <p:cNvSpPr txBox="1"/>
          <p:nvPr/>
        </p:nvSpPr>
        <p:spPr>
          <a:xfrm>
            <a:off x="8240423" y="4899719"/>
            <a:ext cx="359337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effectLst/>
                <a:latin typeface="CMMI10"/>
              </a:rPr>
              <a:t>Magnification: </a:t>
            </a:r>
          </a:p>
          <a:p>
            <a:pPr algn="ctr"/>
            <a:r>
              <a:rPr lang="en-GB" sz="1800" dirty="0">
                <a:effectLst/>
                <a:latin typeface="CMMI10"/>
              </a:rPr>
              <a:t>M</a:t>
            </a:r>
            <a:r>
              <a:rPr lang="en-GB" sz="800" dirty="0">
                <a:effectLst/>
                <a:latin typeface="CMMI7"/>
              </a:rPr>
              <a:t> </a:t>
            </a:r>
            <a:r>
              <a:rPr lang="en-GB" sz="1800" dirty="0">
                <a:effectLst/>
                <a:latin typeface="CMR10"/>
              </a:rPr>
              <a:t>= 10</a:t>
            </a:r>
            <a:r>
              <a:rPr lang="en-GB" sz="1800" dirty="0">
                <a:effectLst/>
                <a:latin typeface="CMMI10"/>
              </a:rPr>
              <a:t>.</a:t>
            </a:r>
            <a:r>
              <a:rPr lang="en-GB" sz="1800" dirty="0">
                <a:effectLst/>
                <a:latin typeface="CMR10"/>
              </a:rPr>
              <a:t>5 </a:t>
            </a:r>
            <a:r>
              <a:rPr lang="en-GB" dirty="0"/>
              <a:t>→</a:t>
            </a:r>
            <a:r>
              <a:rPr lang="en-GB" sz="1800" dirty="0">
                <a:effectLst/>
                <a:latin typeface="NimbusRomNo9L"/>
              </a:rPr>
              <a:t> </a:t>
            </a:r>
            <a:r>
              <a:rPr lang="en-GB" sz="1800" dirty="0">
                <a:effectLst/>
                <a:latin typeface="CMMI10"/>
              </a:rPr>
              <a:t>M</a:t>
            </a:r>
            <a:r>
              <a:rPr lang="en-GB" sz="800" dirty="0">
                <a:effectLst/>
                <a:latin typeface="CMMI7"/>
              </a:rPr>
              <a:t> </a:t>
            </a:r>
            <a:r>
              <a:rPr lang="en-GB" sz="1800" dirty="0">
                <a:effectLst/>
                <a:latin typeface="CMR10"/>
              </a:rPr>
              <a:t>= 7</a:t>
            </a:r>
            <a:r>
              <a:rPr lang="en-GB" sz="1800" dirty="0">
                <a:effectLst/>
                <a:latin typeface="CMMI10"/>
              </a:rPr>
              <a:t>.</a:t>
            </a:r>
            <a:r>
              <a:rPr lang="en-GB" sz="1800" dirty="0">
                <a:effectLst/>
                <a:latin typeface="CMR10"/>
              </a:rPr>
              <a:t>2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1960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How? </a:t>
            </a:r>
            <a:r>
              <a:rPr lang="en-US" b="0" dirty="0"/>
              <a:t>Calibration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3561-78EE-4681-83AF-B473019E77BC}" type="slidenum">
              <a:rPr lang="en-GB" smtClean="0"/>
              <a:t>13</a:t>
            </a:fld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417049-DC83-5E4F-9444-90EE9DBEDE1F}"/>
              </a:ext>
            </a:extLst>
          </p:cNvPr>
          <p:cNvSpPr txBox="1"/>
          <p:nvPr/>
        </p:nvSpPr>
        <p:spPr>
          <a:xfrm>
            <a:off x="177822" y="1247787"/>
            <a:ext cx="6058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→ Some effects obtained from simulations</a:t>
            </a:r>
          </a:p>
          <a:p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AADC82-05F5-9F45-AA62-40C602105052}"/>
              </a:ext>
            </a:extLst>
          </p:cNvPr>
          <p:cNvSpPr txBox="1"/>
          <p:nvPr/>
        </p:nvSpPr>
        <p:spPr>
          <a:xfrm>
            <a:off x="5801193" y="1048161"/>
            <a:ext cx="9593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SPACE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415734-A578-9440-B9A9-9954E62CC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09" y="3929406"/>
            <a:ext cx="3356504" cy="230877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6BF72C7-D3BF-6A4C-ACFD-DE4155080D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596" y="3998883"/>
            <a:ext cx="2196799" cy="223929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AD7A44A-7854-8C40-8C05-E44A99A02C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16"/>
          <a:stretch/>
        </p:blipFill>
        <p:spPr>
          <a:xfrm>
            <a:off x="7545450" y="4069164"/>
            <a:ext cx="4563236" cy="2169015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A7DD76F-C66E-514F-8102-FC6F10B3E220}"/>
              </a:ext>
            </a:extLst>
          </p:cNvPr>
          <p:cNvSpPr txBox="1"/>
          <p:nvPr/>
        </p:nvSpPr>
        <p:spPr>
          <a:xfrm>
            <a:off x="6912116" y="4969005"/>
            <a:ext cx="6333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→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245BBF4B-62EE-C346-815D-3529B5F147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1" t="48438" r="1971" b="30"/>
          <a:stretch/>
        </p:blipFill>
        <p:spPr>
          <a:xfrm>
            <a:off x="7391488" y="1557786"/>
            <a:ext cx="4563236" cy="2286542"/>
          </a:xfrm>
          <a:prstGeom prst="rect">
            <a:avLst/>
          </a:prstGeom>
          <a:ln w="25400">
            <a:noFill/>
          </a:ln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4689D9B-0E09-B34D-9558-88892ECF0C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68" y="1596916"/>
            <a:ext cx="2660585" cy="224741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5124599-C2CA-B041-AF56-576D4C8C2A4E}"/>
              </a:ext>
            </a:extLst>
          </p:cNvPr>
          <p:cNvGrpSpPr/>
          <p:nvPr/>
        </p:nvGrpSpPr>
        <p:grpSpPr>
          <a:xfrm>
            <a:off x="4025479" y="1570952"/>
            <a:ext cx="3045746" cy="2375995"/>
            <a:chOff x="3730094" y="1596916"/>
            <a:chExt cx="3515554" cy="257448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FFF14D4-444F-9547-98B3-783471D54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0094" y="1596916"/>
              <a:ext cx="3515554" cy="2574488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B627DF5-9B31-F94F-BFB2-D7BBCB244B5D}"/>
                </a:ext>
              </a:extLst>
            </p:cNvPr>
            <p:cNvSpPr/>
            <p:nvPr/>
          </p:nvSpPr>
          <p:spPr>
            <a:xfrm>
              <a:off x="4935466" y="3744058"/>
              <a:ext cx="649479" cy="401651"/>
            </a:xfrm>
            <a:prstGeom prst="ellipse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EC27C1B-84E8-904D-A719-13B0DAAF13BF}"/>
              </a:ext>
            </a:extLst>
          </p:cNvPr>
          <p:cNvSpPr txBox="1"/>
          <p:nvPr/>
        </p:nvSpPr>
        <p:spPr>
          <a:xfrm>
            <a:off x="1167747" y="4790462"/>
            <a:ext cx="542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LSF</a:t>
            </a:r>
          </a:p>
          <a:p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8120FE-899D-814D-989C-9523A52913FB}"/>
              </a:ext>
            </a:extLst>
          </p:cNvPr>
          <p:cNvSpPr txBox="1"/>
          <p:nvPr/>
        </p:nvSpPr>
        <p:spPr>
          <a:xfrm>
            <a:off x="4895009" y="4790461"/>
            <a:ext cx="542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SRF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884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42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How? </a:t>
            </a:r>
            <a:r>
              <a:rPr lang="en-US" b="0" dirty="0"/>
              <a:t>Calibration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3561-78EE-4681-83AF-B473019E77BC}" type="slidenum">
              <a:rPr lang="en-GB" smtClean="0"/>
              <a:t>14</a:t>
            </a:fld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AADC82-05F5-9F45-AA62-40C602105052}"/>
              </a:ext>
            </a:extLst>
          </p:cNvPr>
          <p:cNvSpPr txBox="1"/>
          <p:nvPr/>
        </p:nvSpPr>
        <p:spPr>
          <a:xfrm>
            <a:off x="5801193" y="1048161"/>
            <a:ext cx="9593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SPACE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904450-9407-C44F-8CBD-11693964B5E7}"/>
              </a:ext>
            </a:extLst>
          </p:cNvPr>
          <p:cNvSpPr txBox="1"/>
          <p:nvPr/>
        </p:nvSpPr>
        <p:spPr>
          <a:xfrm>
            <a:off x="4229670" y="1048162"/>
            <a:ext cx="18275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6"/>
                </a:solidFill>
              </a:rPr>
              <a:t>WAVELENGTH</a:t>
            </a:r>
            <a:r>
              <a:rPr lang="en-GB" dirty="0"/>
              <a:t> –</a:t>
            </a:r>
          </a:p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0D356C-E5EE-744F-8F43-7667C56BAF12}"/>
              </a:ext>
            </a:extLst>
          </p:cNvPr>
          <p:cNvSpPr txBox="1"/>
          <p:nvPr/>
        </p:nvSpPr>
        <p:spPr>
          <a:xfrm>
            <a:off x="6471567" y="1048161"/>
            <a:ext cx="6228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– </a:t>
            </a:r>
            <a:r>
              <a:rPr lang="en-GB" dirty="0">
                <a:solidFill>
                  <a:schemeClr val="accent4"/>
                </a:solidFill>
              </a:rPr>
              <a:t>INTENSITY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A25DF1B-B2F8-7B46-A5C2-F4F3B301E6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4" y="4063561"/>
            <a:ext cx="3828554" cy="2169014"/>
          </a:xfrm>
          <a:prstGeom prst="rect">
            <a:avLst/>
          </a:prstGeom>
          <a:ln w="25400">
            <a:solidFill>
              <a:schemeClr val="accent6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92E00D-4ED2-B046-BE67-E9A411437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371" y="4063561"/>
            <a:ext cx="3212576" cy="2180220"/>
          </a:xfrm>
          <a:prstGeom prst="rect">
            <a:avLst/>
          </a:prstGeom>
          <a:ln w="25400">
            <a:solidFill>
              <a:schemeClr val="accent4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2F78106-FDC3-E04C-8F67-12C8CF1283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16"/>
          <a:stretch/>
        </p:blipFill>
        <p:spPr>
          <a:xfrm>
            <a:off x="7545450" y="4069164"/>
            <a:ext cx="4563236" cy="2169015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C3AA4B3-6999-6F4D-B01B-63B0A01B5EB5}"/>
              </a:ext>
            </a:extLst>
          </p:cNvPr>
          <p:cNvSpPr txBox="1"/>
          <p:nvPr/>
        </p:nvSpPr>
        <p:spPr>
          <a:xfrm>
            <a:off x="177822" y="1247787"/>
            <a:ext cx="6058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→ Some effects obtained experimentally</a:t>
            </a:r>
          </a:p>
          <a:p>
            <a:endParaRPr lang="en-GB" dirty="0"/>
          </a:p>
        </p:txBody>
      </p:sp>
      <p:pic>
        <p:nvPicPr>
          <p:cNvPr id="9" name="Picture 8" descr="A picture containing dark&#10;&#10;Description automatically generated">
            <a:extLst>
              <a:ext uri="{FF2B5EF4-FFF2-40B4-BE49-F238E27FC236}">
                <a16:creationId xmlns:a16="http://schemas.microsoft.com/office/drawing/2014/main" id="{27F4BA73-FA69-C740-A73A-22BAA52042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6" y="1634016"/>
            <a:ext cx="2741630" cy="2313250"/>
          </a:xfrm>
          <a:prstGeom prst="rect">
            <a:avLst/>
          </a:prstGeom>
        </p:spPr>
      </p:pic>
      <p:pic>
        <p:nvPicPr>
          <p:cNvPr id="25" name="Picture 2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F216A83-E682-D84D-ADC4-B535281EF0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3" t="13679" r="5820" b="16437"/>
          <a:stretch/>
        </p:blipFill>
        <p:spPr>
          <a:xfrm>
            <a:off x="4370316" y="1634016"/>
            <a:ext cx="2861753" cy="231780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3E8EE9F-598D-8A48-9A7C-C6F821A1C38D}"/>
              </a:ext>
            </a:extLst>
          </p:cNvPr>
          <p:cNvSpPr txBox="1"/>
          <p:nvPr/>
        </p:nvSpPr>
        <p:spPr>
          <a:xfrm>
            <a:off x="923897" y="3449577"/>
            <a:ext cx="2444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Mercury lamp spectra</a:t>
            </a:r>
          </a:p>
          <a:p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3DB9908-C2B2-3B41-966E-AAF5BEF784AC}"/>
              </a:ext>
            </a:extLst>
          </p:cNvPr>
          <p:cNvSpPr txBox="1"/>
          <p:nvPr/>
        </p:nvSpPr>
        <p:spPr>
          <a:xfrm>
            <a:off x="4646551" y="3449577"/>
            <a:ext cx="2444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Deuterium lamp spectra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219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4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What’s to come… </a:t>
            </a:r>
            <a:r>
              <a:rPr lang="en-US" i="1" dirty="0">
                <a:solidFill>
                  <a:schemeClr val="accent1"/>
                </a:solidFill>
              </a:rPr>
              <a:t>hopefully</a:t>
            </a:r>
            <a:endParaRPr lang="en-GB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3561-78EE-4681-83AF-B473019E77BC}" type="slidenum">
              <a:rPr lang="en-GB" smtClean="0"/>
              <a:t>15</a:t>
            </a:fld>
            <a:endParaRPr lang="en-GB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90D8358-BA6C-5C4B-BF19-A674B2A1F350}"/>
              </a:ext>
            </a:extLst>
          </p:cNvPr>
          <p:cNvSpPr txBox="1"/>
          <p:nvPr/>
        </p:nvSpPr>
        <p:spPr>
          <a:xfrm>
            <a:off x="98594" y="1110977"/>
            <a:ext cx="6228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→</a:t>
            </a:r>
            <a:r>
              <a:rPr lang="en-US" dirty="0"/>
              <a:t> </a:t>
            </a:r>
            <a:r>
              <a:rPr lang="en-GB" dirty="0"/>
              <a:t>Calibration applied to </a:t>
            </a:r>
            <a:r>
              <a:rPr lang="en-GB" dirty="0" err="1"/>
              <a:t>Poshax</a:t>
            </a:r>
            <a:r>
              <a:rPr lang="en-GB" dirty="0"/>
              <a:t> [8] and NEQAIR [9] simulations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24C77F-D421-544D-B9E9-D0156CCB4FA2}"/>
              </a:ext>
            </a:extLst>
          </p:cNvPr>
          <p:cNvSpPr txBox="1"/>
          <p:nvPr/>
        </p:nvSpPr>
        <p:spPr>
          <a:xfrm>
            <a:off x="619296" y="1454346"/>
            <a:ext cx="6228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→ Simulations ran to select wind-tunnel conditions 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FBC805-5C72-5942-8287-19E0725ADD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396"/>
          <a:stretch/>
        </p:blipFill>
        <p:spPr>
          <a:xfrm>
            <a:off x="4278657" y="2383005"/>
            <a:ext cx="3694387" cy="29310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3D8948-1A96-4343-B1A1-40A9E5E44D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7"/>
          <a:stretch/>
        </p:blipFill>
        <p:spPr>
          <a:xfrm>
            <a:off x="8193424" y="2193472"/>
            <a:ext cx="3912848" cy="3120570"/>
          </a:xfrm>
          <a:prstGeom prst="rect">
            <a:avLst/>
          </a:prstGeom>
        </p:spPr>
      </p:pic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3502387C-4573-8244-9AC6-B22BAA039C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66" b="8715"/>
          <a:stretch/>
        </p:blipFill>
        <p:spPr>
          <a:xfrm>
            <a:off x="166690" y="2383005"/>
            <a:ext cx="3753193" cy="293103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5151CE-E8D1-ED4C-BDC9-0AFB139FD95B}"/>
              </a:ext>
            </a:extLst>
          </p:cNvPr>
          <p:cNvCxnSpPr>
            <a:cxnSpLocks/>
          </p:cNvCxnSpPr>
          <p:nvPr/>
        </p:nvCxnSpPr>
        <p:spPr>
          <a:xfrm>
            <a:off x="4109783" y="2383005"/>
            <a:ext cx="6146" cy="374189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005EB6A-3A9C-7B41-9379-5337333F3AF9}"/>
              </a:ext>
            </a:extLst>
          </p:cNvPr>
          <p:cNvCxnSpPr>
            <a:cxnSpLocks/>
          </p:cNvCxnSpPr>
          <p:nvPr/>
        </p:nvCxnSpPr>
        <p:spPr>
          <a:xfrm>
            <a:off x="8110538" y="2383005"/>
            <a:ext cx="0" cy="374189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10C0620-8FDE-1C40-9B29-CE53146BAC78}"/>
              </a:ext>
            </a:extLst>
          </p:cNvPr>
          <p:cNvSpPr txBox="1"/>
          <p:nvPr/>
        </p:nvSpPr>
        <p:spPr>
          <a:xfrm>
            <a:off x="98594" y="5565686"/>
            <a:ext cx="40425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→ EAST conditions - gave good VUV data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144F07-2805-FA43-8097-A15DFD370368}"/>
              </a:ext>
            </a:extLst>
          </p:cNvPr>
          <p:cNvSpPr txBox="1"/>
          <p:nvPr/>
        </p:nvSpPr>
        <p:spPr>
          <a:xfrm>
            <a:off x="4698959" y="5565686"/>
            <a:ext cx="28537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→ Fire II re-entry datapoint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4C7A01-0493-1648-887F-21A2DCEA6A53}"/>
              </a:ext>
            </a:extLst>
          </p:cNvPr>
          <p:cNvSpPr txBox="1"/>
          <p:nvPr/>
        </p:nvSpPr>
        <p:spPr>
          <a:xfrm>
            <a:off x="8147945" y="5527921"/>
            <a:ext cx="40487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→ Data point from previous T6 campaign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66211C-A49E-9041-8620-77C0FA5951E8}"/>
              </a:ext>
            </a:extLst>
          </p:cNvPr>
          <p:cNvSpPr/>
          <p:nvPr/>
        </p:nvSpPr>
        <p:spPr>
          <a:xfrm>
            <a:off x="280909" y="6336010"/>
            <a:ext cx="4818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i="1" dirty="0">
                <a:solidFill>
                  <a:schemeClr val="bg1"/>
                </a:solidFill>
              </a:rPr>
              <a:t>[8]</a:t>
            </a:r>
            <a:r>
              <a:rPr lang="en-US" sz="1200" i="1" dirty="0">
                <a:solidFill>
                  <a:schemeClr val="bg1"/>
                </a:solidFill>
              </a:rPr>
              <a:t> </a:t>
            </a:r>
            <a:r>
              <a:rPr lang="en-GB" sz="1200" i="1" dirty="0" err="1">
                <a:solidFill>
                  <a:schemeClr val="bg1"/>
                </a:solidFill>
              </a:rPr>
              <a:t>Eilmer</a:t>
            </a:r>
            <a:r>
              <a:rPr lang="en-GB" sz="1200" i="1" dirty="0">
                <a:solidFill>
                  <a:schemeClr val="bg1"/>
                </a:solidFill>
              </a:rPr>
              <a:t> 4.0 flow simulation program. P. A. Jacobs and R. J. Gollan, 2022. </a:t>
            </a:r>
          </a:p>
          <a:p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C20E827-E6A4-594B-943C-716FADD00C01}"/>
              </a:ext>
            </a:extLst>
          </p:cNvPr>
          <p:cNvSpPr/>
          <p:nvPr/>
        </p:nvSpPr>
        <p:spPr>
          <a:xfrm>
            <a:off x="272084" y="6563634"/>
            <a:ext cx="86868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i="1" dirty="0">
                <a:solidFill>
                  <a:schemeClr val="bg1"/>
                </a:solidFill>
              </a:rPr>
              <a:t>[9] NEQAIR - Nonequilibrium Radiative Transport and Spectra Program, NASA</a:t>
            </a:r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BAA440-F988-8A4E-B53A-70581EBB5C64}"/>
              </a:ext>
            </a:extLst>
          </p:cNvPr>
          <p:cNvSpPr txBox="1"/>
          <p:nvPr/>
        </p:nvSpPr>
        <p:spPr>
          <a:xfrm>
            <a:off x="2392488" y="4412397"/>
            <a:ext cx="1447504" cy="523220"/>
          </a:xfrm>
          <a:prstGeom prst="rect">
            <a:avLst/>
          </a:pr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715060"/>
                      <a:gd name="connsiteY0" fmla="*/ 0 h 523220"/>
                      <a:gd name="connsiteX1" fmla="*/ 1715060 w 1715060"/>
                      <a:gd name="connsiteY1" fmla="*/ 0 h 523220"/>
                      <a:gd name="connsiteX2" fmla="*/ 1715060 w 1715060"/>
                      <a:gd name="connsiteY2" fmla="*/ 523220 h 523220"/>
                      <a:gd name="connsiteX3" fmla="*/ 0 w 1715060"/>
                      <a:gd name="connsiteY3" fmla="*/ 523220 h 523220"/>
                      <a:gd name="connsiteX4" fmla="*/ 0 w 1715060"/>
                      <a:gd name="connsiteY4" fmla="*/ 0 h 523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5060" h="523220" extrusionOk="0">
                        <a:moveTo>
                          <a:pt x="0" y="0"/>
                        </a:moveTo>
                        <a:cubicBezTo>
                          <a:pt x="798994" y="93947"/>
                          <a:pt x="1342842" y="-70357"/>
                          <a:pt x="1715060" y="0"/>
                        </a:cubicBezTo>
                        <a:cubicBezTo>
                          <a:pt x="1715541" y="165391"/>
                          <a:pt x="1702838" y="468476"/>
                          <a:pt x="1715060" y="523220"/>
                        </a:cubicBezTo>
                        <a:cubicBezTo>
                          <a:pt x="1297930" y="550322"/>
                          <a:pt x="348809" y="552047"/>
                          <a:pt x="0" y="523220"/>
                        </a:cubicBezTo>
                        <a:cubicBezTo>
                          <a:pt x="428" y="301148"/>
                          <a:pt x="46848" y="1034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P</a:t>
            </a:r>
            <a:r>
              <a:rPr lang="en-GB" sz="1400" baseline="-25000" dirty="0"/>
              <a:t>∞ </a:t>
            </a:r>
            <a:r>
              <a:rPr lang="en-GB" sz="1400" dirty="0"/>
              <a:t>= 26.66 Pa</a:t>
            </a:r>
          </a:p>
          <a:p>
            <a:pPr algn="ctr"/>
            <a:r>
              <a:rPr lang="en-GB" sz="1400" dirty="0"/>
              <a:t>u</a:t>
            </a:r>
            <a:r>
              <a:rPr lang="en-GB" sz="1400" baseline="-25000" dirty="0"/>
              <a:t>∞ </a:t>
            </a:r>
            <a:r>
              <a:rPr lang="en-GB" sz="1400" dirty="0"/>
              <a:t>= 10.66 km.s</a:t>
            </a:r>
            <a:r>
              <a:rPr lang="en-GB" sz="1400" baseline="30000" dirty="0"/>
              <a:t>-1</a:t>
            </a:r>
            <a:endParaRPr lang="en-US" sz="1400" baseline="30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AA90C5-4388-2847-9548-A86D060C78D1}"/>
              </a:ext>
            </a:extLst>
          </p:cNvPr>
          <p:cNvSpPr txBox="1"/>
          <p:nvPr/>
        </p:nvSpPr>
        <p:spPr>
          <a:xfrm>
            <a:off x="6483248" y="4412397"/>
            <a:ext cx="1447504" cy="523220"/>
          </a:xfrm>
          <a:prstGeom prst="rect">
            <a:avLst/>
          </a:pr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715060"/>
                      <a:gd name="connsiteY0" fmla="*/ 0 h 523220"/>
                      <a:gd name="connsiteX1" fmla="*/ 1715060 w 1715060"/>
                      <a:gd name="connsiteY1" fmla="*/ 0 h 523220"/>
                      <a:gd name="connsiteX2" fmla="*/ 1715060 w 1715060"/>
                      <a:gd name="connsiteY2" fmla="*/ 523220 h 523220"/>
                      <a:gd name="connsiteX3" fmla="*/ 0 w 1715060"/>
                      <a:gd name="connsiteY3" fmla="*/ 523220 h 523220"/>
                      <a:gd name="connsiteX4" fmla="*/ 0 w 1715060"/>
                      <a:gd name="connsiteY4" fmla="*/ 0 h 523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5060" h="523220" extrusionOk="0">
                        <a:moveTo>
                          <a:pt x="0" y="0"/>
                        </a:moveTo>
                        <a:cubicBezTo>
                          <a:pt x="798994" y="93947"/>
                          <a:pt x="1342842" y="-70357"/>
                          <a:pt x="1715060" y="0"/>
                        </a:cubicBezTo>
                        <a:cubicBezTo>
                          <a:pt x="1715541" y="165391"/>
                          <a:pt x="1702838" y="468476"/>
                          <a:pt x="1715060" y="523220"/>
                        </a:cubicBezTo>
                        <a:cubicBezTo>
                          <a:pt x="1297930" y="550322"/>
                          <a:pt x="348809" y="552047"/>
                          <a:pt x="0" y="523220"/>
                        </a:cubicBezTo>
                        <a:cubicBezTo>
                          <a:pt x="428" y="301148"/>
                          <a:pt x="46848" y="1034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P</a:t>
            </a:r>
            <a:r>
              <a:rPr lang="en-GB" sz="1400" baseline="-25000" dirty="0"/>
              <a:t>∞ </a:t>
            </a:r>
            <a:r>
              <a:rPr lang="en-GB" sz="1400" dirty="0"/>
              <a:t>= 2.08 Pa</a:t>
            </a:r>
          </a:p>
          <a:p>
            <a:pPr algn="ctr"/>
            <a:r>
              <a:rPr lang="en-GB" sz="1400" dirty="0"/>
              <a:t>u</a:t>
            </a:r>
            <a:r>
              <a:rPr lang="en-GB" sz="1400" baseline="-25000" dirty="0"/>
              <a:t>∞ </a:t>
            </a:r>
            <a:r>
              <a:rPr lang="en-GB" sz="1400" dirty="0"/>
              <a:t>= 11.36 km.s</a:t>
            </a:r>
            <a:r>
              <a:rPr lang="en-GB" sz="1400" baseline="30000" dirty="0"/>
              <a:t>-1</a:t>
            </a:r>
            <a:endParaRPr lang="en-US" sz="1400" baseline="30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13C2D7-B74A-994E-AED9-1108566D74AC}"/>
              </a:ext>
            </a:extLst>
          </p:cNvPr>
          <p:cNvSpPr txBox="1"/>
          <p:nvPr/>
        </p:nvSpPr>
        <p:spPr>
          <a:xfrm>
            <a:off x="10575828" y="4410552"/>
            <a:ext cx="1447504" cy="523220"/>
          </a:xfrm>
          <a:prstGeom prst="rect">
            <a:avLst/>
          </a:pr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715060"/>
                      <a:gd name="connsiteY0" fmla="*/ 0 h 523220"/>
                      <a:gd name="connsiteX1" fmla="*/ 1715060 w 1715060"/>
                      <a:gd name="connsiteY1" fmla="*/ 0 h 523220"/>
                      <a:gd name="connsiteX2" fmla="*/ 1715060 w 1715060"/>
                      <a:gd name="connsiteY2" fmla="*/ 523220 h 523220"/>
                      <a:gd name="connsiteX3" fmla="*/ 0 w 1715060"/>
                      <a:gd name="connsiteY3" fmla="*/ 523220 h 523220"/>
                      <a:gd name="connsiteX4" fmla="*/ 0 w 1715060"/>
                      <a:gd name="connsiteY4" fmla="*/ 0 h 523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5060" h="523220" extrusionOk="0">
                        <a:moveTo>
                          <a:pt x="0" y="0"/>
                        </a:moveTo>
                        <a:cubicBezTo>
                          <a:pt x="798994" y="93947"/>
                          <a:pt x="1342842" y="-70357"/>
                          <a:pt x="1715060" y="0"/>
                        </a:cubicBezTo>
                        <a:cubicBezTo>
                          <a:pt x="1715541" y="165391"/>
                          <a:pt x="1702838" y="468476"/>
                          <a:pt x="1715060" y="523220"/>
                        </a:cubicBezTo>
                        <a:cubicBezTo>
                          <a:pt x="1297930" y="550322"/>
                          <a:pt x="348809" y="552047"/>
                          <a:pt x="0" y="523220"/>
                        </a:cubicBezTo>
                        <a:cubicBezTo>
                          <a:pt x="428" y="301148"/>
                          <a:pt x="46848" y="1034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P</a:t>
            </a:r>
            <a:r>
              <a:rPr lang="en-GB" sz="1400" baseline="-25000" dirty="0"/>
              <a:t>∞ </a:t>
            </a:r>
            <a:r>
              <a:rPr lang="en-GB" sz="1400" dirty="0"/>
              <a:t>= 6.66 Pa</a:t>
            </a:r>
          </a:p>
          <a:p>
            <a:pPr algn="ctr"/>
            <a:r>
              <a:rPr lang="en-GB" sz="1400" dirty="0"/>
              <a:t>u</a:t>
            </a:r>
            <a:r>
              <a:rPr lang="en-GB" sz="1400" baseline="-25000" dirty="0"/>
              <a:t>∞ </a:t>
            </a:r>
            <a:r>
              <a:rPr lang="en-GB" sz="1400" dirty="0"/>
              <a:t>= 11.38 km.s</a:t>
            </a:r>
            <a:r>
              <a:rPr lang="en-GB" sz="1400" baseline="30000" dirty="0"/>
              <a:t>-1</a:t>
            </a:r>
            <a:endParaRPr lang="en-US" sz="1400" baseline="30000" dirty="0"/>
          </a:p>
        </p:txBody>
      </p:sp>
    </p:spTree>
    <p:extLst>
      <p:ext uri="{BB962C8B-B14F-4D97-AF65-F5344CB8AC3E}">
        <p14:creationId xmlns:p14="http://schemas.microsoft.com/office/powerpoint/2010/main" val="285497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16" grpId="0"/>
      <p:bldP spid="11" grpId="0"/>
      <p:bldP spid="12" grpId="0"/>
      <p:bldP spid="14" grpId="0"/>
      <p:bldP spid="15" grpId="0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Summary</a:t>
            </a:r>
            <a:endParaRPr lang="en-GB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3561-78EE-4681-83AF-B473019E77BC}" type="slidenum">
              <a:rPr lang="en-GB" smtClean="0"/>
              <a:t>16</a:t>
            </a:fld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4C7A01-0493-1648-887F-21A2DCEA6A53}"/>
              </a:ext>
            </a:extLst>
          </p:cNvPr>
          <p:cNvSpPr txBox="1"/>
          <p:nvPr/>
        </p:nvSpPr>
        <p:spPr>
          <a:xfrm>
            <a:off x="338958" y="1514234"/>
            <a:ext cx="543910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So far…</a:t>
            </a:r>
            <a:endParaRPr lang="en-US" dirty="0"/>
          </a:p>
          <a:p>
            <a:endParaRPr lang="en-GB" dirty="0"/>
          </a:p>
          <a:p>
            <a:r>
              <a:rPr lang="en-GB" dirty="0"/>
              <a:t>	→ Mechanical system designed, </a:t>
            </a:r>
          </a:p>
          <a:p>
            <a:r>
              <a:rPr lang="en-GB" dirty="0"/>
              <a:t>	     almost fully assembled</a:t>
            </a:r>
          </a:p>
          <a:p>
            <a:r>
              <a:rPr lang="en-GB" dirty="0"/>
              <a:t>	→ Optics designed and characterised</a:t>
            </a:r>
          </a:p>
          <a:p>
            <a:r>
              <a:rPr lang="en-GB" dirty="0"/>
              <a:t>	→ Couple of test conditions selected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To come…</a:t>
            </a:r>
          </a:p>
          <a:p>
            <a:endParaRPr lang="en-GB" dirty="0"/>
          </a:p>
          <a:p>
            <a:r>
              <a:rPr lang="en-GB" dirty="0"/>
              <a:t>	→ Characterised rest of optics (mirrors)</a:t>
            </a:r>
          </a:p>
          <a:p>
            <a:r>
              <a:rPr lang="en-GB" dirty="0"/>
              <a:t>	→ Pump down full volume</a:t>
            </a:r>
          </a:p>
          <a:p>
            <a:r>
              <a:rPr lang="en-GB" dirty="0"/>
              <a:t>	→ T6 test campaign to obtain spectra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indoor, miller&#10;&#10;Description automatically generated">
            <a:extLst>
              <a:ext uri="{FF2B5EF4-FFF2-40B4-BE49-F238E27FC236}">
                <a16:creationId xmlns:a16="http://schemas.microsoft.com/office/drawing/2014/main" id="{011AAF40-5881-5C4A-B3E0-BEB559545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58310"/>
            <a:ext cx="5812221" cy="435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6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608" y="2056144"/>
            <a:ext cx="10760242" cy="1606117"/>
          </a:xfrm>
          <a:noFill/>
        </p:spPr>
        <p:txBody>
          <a:bodyPr>
            <a:noAutofit/>
          </a:bodyPr>
          <a:lstStyle/>
          <a:p>
            <a:r>
              <a:rPr lang="en-GB" sz="4000" b="0" dirty="0"/>
              <a:t>Thank you for listening!</a:t>
            </a:r>
            <a:endParaRPr lang="en-GB" sz="4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3D08BC-FD17-4339-8B1D-C9D90B163AA0}"/>
              </a:ext>
            </a:extLst>
          </p:cNvPr>
          <p:cNvSpPr/>
          <p:nvPr/>
        </p:nvSpPr>
        <p:spPr>
          <a:xfrm>
            <a:off x="11149780" y="-1"/>
            <a:ext cx="1002891" cy="10530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954250" y="4665382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8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4CD2CE-C94A-4E48-B7B1-A24EB5825708}"/>
              </a:ext>
            </a:extLst>
          </p:cNvPr>
          <p:cNvSpPr txBox="1"/>
          <p:nvPr/>
        </p:nvSpPr>
        <p:spPr>
          <a:xfrm>
            <a:off x="-3831771" y="511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65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19"/>
    </mc:Choice>
    <mc:Fallback xmlns="">
      <p:transition spd="slow" advTm="2771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What? </a:t>
            </a:r>
            <a:r>
              <a:rPr lang="en-US" b="0" dirty="0"/>
              <a:t>Shock Layer and Radiative Heating</a:t>
            </a:r>
            <a:endParaRPr lang="en-GB" b="0" dirty="0"/>
          </a:p>
        </p:txBody>
      </p:sp>
      <p:sp>
        <p:nvSpPr>
          <p:cNvPr id="8" name="TextBox 7"/>
          <p:cNvSpPr txBox="1"/>
          <p:nvPr/>
        </p:nvSpPr>
        <p:spPr>
          <a:xfrm>
            <a:off x="792875" y="5672252"/>
            <a:ext cx="3745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u="sng" dirty="0"/>
              <a:t>Fig 1:</a:t>
            </a:r>
            <a:r>
              <a:rPr lang="en-GB" sz="1400" dirty="0"/>
              <a:t> Schematic of the high-temperature regions</a:t>
            </a:r>
          </a:p>
          <a:p>
            <a:pPr algn="ctr"/>
            <a:r>
              <a:rPr lang="en-GB" sz="1400" dirty="0"/>
              <a:t>in an entry-body </a:t>
            </a:r>
            <a:r>
              <a:rPr lang="en-GB" sz="1400" dirty="0" err="1"/>
              <a:t>flowfield</a:t>
            </a:r>
            <a:r>
              <a:rPr lang="en-GB" sz="1400" dirty="0"/>
              <a:t> [1]  </a:t>
            </a:r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11438475-A64C-8F4C-A303-EE3409CA6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84" y="1698507"/>
            <a:ext cx="5052535" cy="39185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82DE795-30E5-2F4B-90D2-38CE97793D59}"/>
              </a:ext>
            </a:extLst>
          </p:cNvPr>
          <p:cNvSpPr/>
          <p:nvPr/>
        </p:nvSpPr>
        <p:spPr>
          <a:xfrm>
            <a:off x="1620982" y="3447776"/>
            <a:ext cx="548640" cy="398547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F8588D-9FDB-ED44-A7F4-4106E5B764C2}"/>
              </a:ext>
            </a:extLst>
          </p:cNvPr>
          <p:cNvSpPr txBox="1"/>
          <p:nvPr/>
        </p:nvSpPr>
        <p:spPr>
          <a:xfrm>
            <a:off x="5663984" y="1382899"/>
            <a:ext cx="70810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	Through shock</a:t>
            </a:r>
          </a:p>
          <a:p>
            <a:pPr marL="1200150" lvl="2" indent="-285750">
              <a:buFontTx/>
              <a:buChar char="-"/>
            </a:pPr>
            <a:r>
              <a:rPr lang="en-US" dirty="0">
                <a:solidFill>
                  <a:srgbClr val="C00000"/>
                </a:solidFill>
              </a:rPr>
              <a:t>Temperature increase</a:t>
            </a:r>
          </a:p>
          <a:p>
            <a:pPr marL="2114550" lvl="4" indent="-285750">
              <a:buFontTx/>
              <a:buChar char="-"/>
            </a:pPr>
            <a:r>
              <a:rPr lang="en-US" dirty="0">
                <a:solidFill>
                  <a:srgbClr val="C00000"/>
                </a:solidFill>
              </a:rPr>
              <a:t>Ionization &amp; dissociation </a:t>
            </a:r>
          </a:p>
          <a:p>
            <a:pPr marL="2571750" lvl="5" indent="-285750">
              <a:buFontTx/>
              <a:buChar char="-"/>
            </a:pPr>
            <a:r>
              <a:rPr lang="en-US" dirty="0">
                <a:solidFill>
                  <a:srgbClr val="C00000"/>
                </a:solidFill>
              </a:rPr>
              <a:t>Chemical reactions induce radiation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GB" dirty="0"/>
              <a:t>	→ Radiation causes additional heating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    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3561-78EE-4681-83AF-B473019E77BC}" type="slidenum">
              <a:rPr lang="en-GB" smtClean="0"/>
              <a:t>2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80909" y="6336010"/>
            <a:ext cx="47696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i="1" dirty="0">
                <a:solidFill>
                  <a:schemeClr val="bg1"/>
                </a:solidFill>
              </a:rPr>
              <a:t>[1]</a:t>
            </a:r>
            <a:r>
              <a:rPr lang="en-US" sz="1200" i="1" dirty="0">
                <a:solidFill>
                  <a:schemeClr val="bg1"/>
                </a:solidFill>
              </a:rPr>
              <a:t> </a:t>
            </a:r>
            <a:r>
              <a:rPr lang="en-US" sz="1200" i="1" u="sng" dirty="0">
                <a:solidFill>
                  <a:schemeClr val="bg1"/>
                </a:solidFill>
              </a:rPr>
              <a:t>Hypersonic and High Temperature Gas Dynamics</a:t>
            </a:r>
            <a:r>
              <a:rPr lang="en-US" sz="1200" i="1" dirty="0">
                <a:solidFill>
                  <a:schemeClr val="bg1"/>
                </a:solidFill>
              </a:rPr>
              <a:t>, </a:t>
            </a:r>
            <a:r>
              <a:rPr lang="en-GB" sz="1200" i="1" dirty="0">
                <a:solidFill>
                  <a:schemeClr val="bg1"/>
                </a:solidFill>
              </a:rPr>
              <a:t> </a:t>
            </a:r>
            <a:r>
              <a:rPr lang="en-US" sz="1200" i="1" dirty="0">
                <a:solidFill>
                  <a:schemeClr val="bg1"/>
                </a:solidFill>
              </a:rPr>
              <a:t>John D. Anderson Jr </a:t>
            </a:r>
          </a:p>
        </p:txBody>
      </p:sp>
    </p:spTree>
    <p:extLst>
      <p:ext uri="{BB962C8B-B14F-4D97-AF65-F5344CB8AC3E}">
        <p14:creationId xmlns:p14="http://schemas.microsoft.com/office/powerpoint/2010/main" val="125364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What? </a:t>
            </a:r>
            <a:r>
              <a:rPr lang="en-US" b="0" dirty="0"/>
              <a:t>Shock Layer and Radiative Heating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3561-78EE-4681-83AF-B473019E77BC}" type="slidenum">
              <a:rPr lang="en-GB" smtClean="0"/>
              <a:t>3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80909" y="6336010"/>
            <a:ext cx="98478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[2] </a:t>
            </a:r>
            <a:r>
              <a:rPr lang="en-GB" sz="1200" i="1" u="sng" dirty="0">
                <a:solidFill>
                  <a:schemeClr val="bg1"/>
                </a:solidFill>
              </a:rPr>
              <a:t>Characterization of Stagnation-Point Heat Flux for Earth Entry</a:t>
            </a:r>
            <a:r>
              <a:rPr lang="en-GB" sz="1200" i="1" dirty="0">
                <a:solidFill>
                  <a:schemeClr val="bg1"/>
                </a:solidFill>
              </a:rPr>
              <a:t>, </a:t>
            </a:r>
            <a:r>
              <a:rPr lang="en-US" sz="1200" i="1" dirty="0">
                <a:solidFill>
                  <a:schemeClr val="bg1"/>
                </a:solidFill>
              </a:rPr>
              <a:t>A. M. Brandis and C. O. Johnston, 45</a:t>
            </a:r>
            <a:r>
              <a:rPr lang="en-US" sz="1200" i="1" baseline="30000" dirty="0">
                <a:solidFill>
                  <a:schemeClr val="bg1"/>
                </a:solidFill>
              </a:rPr>
              <a:t>th</a:t>
            </a:r>
            <a:r>
              <a:rPr lang="en-US" sz="1200" i="1" dirty="0">
                <a:solidFill>
                  <a:schemeClr val="bg1"/>
                </a:solidFill>
              </a:rPr>
              <a:t> AIAA </a:t>
            </a:r>
            <a:r>
              <a:rPr lang="en-US" sz="1200" i="1" dirty="0" err="1">
                <a:solidFill>
                  <a:schemeClr val="bg1"/>
                </a:solidFill>
              </a:rPr>
              <a:t>Plasmadynamics</a:t>
            </a:r>
            <a:r>
              <a:rPr lang="en-US" sz="1200" i="1" dirty="0">
                <a:solidFill>
                  <a:schemeClr val="bg1"/>
                </a:solidFill>
              </a:rPr>
              <a:t> and Lasers Conference, 2014</a:t>
            </a:r>
            <a:endParaRPr lang="en-GB" sz="1200" i="1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7594F5-A4AA-D540-9B1C-BAAED07EC0CF}"/>
              </a:ext>
            </a:extLst>
          </p:cNvPr>
          <p:cNvSpPr txBox="1"/>
          <p:nvPr/>
        </p:nvSpPr>
        <p:spPr>
          <a:xfrm>
            <a:off x="-123037" y="5702053"/>
            <a:ext cx="6261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u="sng" dirty="0"/>
              <a:t>Fig.2:</a:t>
            </a:r>
            <a:r>
              <a:rPr lang="en-GB" sz="1400" dirty="0"/>
              <a:t> Share of radiative and convective heat fluxes at stagnation point for different velocities and nose radii. LAURA/HARA simulations, earth atmosphere. [2]</a:t>
            </a:r>
          </a:p>
        </p:txBody>
      </p:sp>
      <p:pic>
        <p:nvPicPr>
          <p:cNvPr id="27" name="Picture 26" descr="Chart&#10;&#10;Description automatically generated">
            <a:extLst>
              <a:ext uri="{FF2B5EF4-FFF2-40B4-BE49-F238E27FC236}">
                <a16:creationId xmlns:a16="http://schemas.microsoft.com/office/drawing/2014/main" id="{F0EBFA3B-FF6A-6E49-9F00-43D02FDB12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206"/>
          <a:stretch/>
        </p:blipFill>
        <p:spPr>
          <a:xfrm>
            <a:off x="1547040" y="1044000"/>
            <a:ext cx="3060330" cy="23272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74168B-4212-B449-B640-46EE7610EF96}"/>
              </a:ext>
            </a:extLst>
          </p:cNvPr>
          <p:cNvSpPr txBox="1"/>
          <p:nvPr/>
        </p:nvSpPr>
        <p:spPr>
          <a:xfrm>
            <a:off x="5663985" y="1382899"/>
            <a:ext cx="652801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	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Through shock</a:t>
            </a:r>
          </a:p>
          <a:p>
            <a:pPr marL="1200150" lvl="2" indent="-285750">
              <a:buFontTx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Temperature increase</a:t>
            </a:r>
          </a:p>
          <a:p>
            <a:pPr marL="2114550" lvl="4" indent="-285750">
              <a:buFontTx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Ionization &amp; dissociation </a:t>
            </a:r>
          </a:p>
          <a:p>
            <a:pPr marL="2571750" lvl="5" indent="-285750">
              <a:buFontTx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Chemical reactions induce radiation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GB" dirty="0"/>
              <a:t>	→ Radiation causes additional heating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At speeds </a:t>
            </a:r>
            <a:r>
              <a:rPr lang="en-GB" b="1" dirty="0"/>
              <a:t>&gt; 10</a:t>
            </a:r>
            <a:r>
              <a:rPr lang="en-GB" sz="1000" b="1" dirty="0"/>
              <a:t> </a:t>
            </a:r>
            <a:r>
              <a:rPr lang="en-GB" b="1" dirty="0"/>
              <a:t>km.s</a:t>
            </a:r>
            <a:r>
              <a:rPr lang="en-GB" b="1" baseline="30000" dirty="0"/>
              <a:t>-1</a:t>
            </a:r>
            <a:r>
              <a:rPr lang="en-GB" b="1" dirty="0"/>
              <a:t> </a:t>
            </a:r>
            <a:r>
              <a:rPr lang="en-GB" dirty="0"/>
              <a:t>: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rgbClr val="00B0F0"/>
                </a:solidFill>
              </a:rPr>
              <a:t>Radiation</a:t>
            </a:r>
            <a:r>
              <a:rPr lang="en-GB" dirty="0"/>
              <a:t> becomes substantial / main source of heat load</a:t>
            </a:r>
          </a:p>
          <a:p>
            <a:r>
              <a:rPr lang="en-GB" dirty="0"/>
              <a:t>     → </a:t>
            </a:r>
            <a:r>
              <a:rPr lang="en-US" dirty="0"/>
              <a:t>non-equilibrium region </a:t>
            </a:r>
            <a:endParaRPr lang="en-GB" dirty="0"/>
          </a:p>
          <a:p>
            <a:r>
              <a:rPr lang="en-GB" dirty="0"/>
              <a:t>     → high energy transition in the </a:t>
            </a:r>
            <a:r>
              <a:rPr lang="en-GB" b="1" dirty="0">
                <a:solidFill>
                  <a:srgbClr val="00B0F0"/>
                </a:solidFill>
              </a:rPr>
              <a:t>vacuum ultra-violet (VUV)</a:t>
            </a:r>
            <a:r>
              <a:rPr lang="en-GB" dirty="0"/>
              <a:t> can    </a:t>
            </a:r>
          </a:p>
          <a:p>
            <a:r>
              <a:rPr lang="en-GB" dirty="0"/>
              <a:t>          become dominant </a:t>
            </a:r>
          </a:p>
          <a:p>
            <a:r>
              <a:rPr lang="en-GB" sz="1400" dirty="0"/>
              <a:t>            </a:t>
            </a:r>
            <a:r>
              <a:rPr lang="en-GB" sz="1200" dirty="0"/>
              <a:t>(up to 85% of the total post-shock radiance for high enthalpy shock tube tests [3])</a:t>
            </a:r>
            <a:endParaRPr lang="en-US" sz="1200" dirty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EE4A7DAB-4357-5346-BA08-74E25B0C7E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3" t="49557" r="-497" b="443"/>
          <a:stretch/>
        </p:blipFill>
        <p:spPr>
          <a:xfrm>
            <a:off x="1547040" y="3383014"/>
            <a:ext cx="3060331" cy="23272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C595602-9AC1-4148-AF85-58A7B4E0ACB4}"/>
              </a:ext>
            </a:extLst>
          </p:cNvPr>
          <p:cNvSpPr/>
          <p:nvPr/>
        </p:nvSpPr>
        <p:spPr>
          <a:xfrm>
            <a:off x="280909" y="6525194"/>
            <a:ext cx="42093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i="1" dirty="0">
                <a:solidFill>
                  <a:schemeClr val="bg1"/>
                </a:solidFill>
              </a:rPr>
              <a:t>[3]</a:t>
            </a:r>
            <a:r>
              <a:rPr lang="en-US" sz="1200" i="1" dirty="0">
                <a:solidFill>
                  <a:schemeClr val="bg1"/>
                </a:solidFill>
              </a:rPr>
              <a:t> </a:t>
            </a:r>
            <a:r>
              <a:rPr lang="en-US" sz="1200" i="1" u="sng" dirty="0">
                <a:solidFill>
                  <a:schemeClr val="bg1"/>
                </a:solidFill>
              </a:rPr>
              <a:t>Air Radiation in </a:t>
            </a:r>
            <a:r>
              <a:rPr lang="en-US" sz="1200" i="1" u="sng" dirty="0" err="1">
                <a:solidFill>
                  <a:schemeClr val="bg1"/>
                </a:solidFill>
              </a:rPr>
              <a:t>Superorbital</a:t>
            </a:r>
            <a:r>
              <a:rPr lang="en-US" sz="1200" i="1" u="sng" dirty="0">
                <a:solidFill>
                  <a:schemeClr val="bg1"/>
                </a:solidFill>
              </a:rPr>
              <a:t> Expanding Flow</a:t>
            </a:r>
            <a:r>
              <a:rPr lang="en-GB" sz="1200" i="1" dirty="0">
                <a:solidFill>
                  <a:schemeClr val="bg1"/>
                </a:solidFill>
              </a:rPr>
              <a:t>, Han Wei, Thesis</a:t>
            </a:r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F4E29F-2D4C-844F-A85C-7876CDC790D9}"/>
              </a:ext>
            </a:extLst>
          </p:cNvPr>
          <p:cNvSpPr txBox="1"/>
          <p:nvPr/>
        </p:nvSpPr>
        <p:spPr>
          <a:xfrm>
            <a:off x="11245064" y="3846388"/>
            <a:ext cx="11170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solidFill>
                  <a:srgbClr val="C00000"/>
                </a:solidFill>
              </a:rPr>
              <a:t>Large</a:t>
            </a:r>
          </a:p>
          <a:p>
            <a:pPr algn="ctr"/>
            <a:r>
              <a:rPr lang="en-GB" sz="1000" dirty="0">
                <a:solidFill>
                  <a:srgbClr val="C00000"/>
                </a:solidFill>
              </a:rPr>
              <a:t>uncertainties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8128CC-4074-AD49-A638-F3DE2CB08F8D}"/>
              </a:ext>
            </a:extLst>
          </p:cNvPr>
          <p:cNvSpPr txBox="1"/>
          <p:nvPr/>
        </p:nvSpPr>
        <p:spPr>
          <a:xfrm>
            <a:off x="11350340" y="3818295"/>
            <a:ext cx="4477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→</a:t>
            </a:r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5D5AFB-6DD7-1042-8338-B5F3C012D75D}"/>
              </a:ext>
            </a:extLst>
          </p:cNvPr>
          <p:cNvSpPr txBox="1"/>
          <p:nvPr/>
        </p:nvSpPr>
        <p:spPr>
          <a:xfrm>
            <a:off x="8149004" y="4657309"/>
            <a:ext cx="11170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solidFill>
                  <a:srgbClr val="C00000"/>
                </a:solidFill>
              </a:rPr>
              <a:t>Largest source of</a:t>
            </a:r>
          </a:p>
          <a:p>
            <a:pPr algn="ctr"/>
            <a:r>
              <a:rPr lang="en-GB" sz="1000" dirty="0">
                <a:solidFill>
                  <a:srgbClr val="C00000"/>
                </a:solidFill>
              </a:rPr>
              <a:t>uncertainties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356D0-0750-2548-9F8F-23645F5D89CD}"/>
              </a:ext>
            </a:extLst>
          </p:cNvPr>
          <p:cNvSpPr txBox="1"/>
          <p:nvPr/>
        </p:nvSpPr>
        <p:spPr>
          <a:xfrm>
            <a:off x="7999758" y="4751767"/>
            <a:ext cx="4477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→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7EBAC2-4B56-B24B-80FC-016D36F12831}"/>
              </a:ext>
            </a:extLst>
          </p:cNvPr>
          <p:cNvSpPr txBox="1"/>
          <p:nvPr/>
        </p:nvSpPr>
        <p:spPr>
          <a:xfrm>
            <a:off x="10161426" y="5295294"/>
            <a:ext cx="19567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Due to complexity of measuring rad. in this wavelength – fully absorbed by atmosphere</a:t>
            </a:r>
          </a:p>
        </p:txBody>
      </p:sp>
    </p:spTree>
    <p:extLst>
      <p:ext uri="{BB962C8B-B14F-4D97-AF65-F5344CB8AC3E}">
        <p14:creationId xmlns:p14="http://schemas.microsoft.com/office/powerpoint/2010/main" val="302791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176000" cy="1044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What? </a:t>
            </a:r>
            <a:r>
              <a:rPr lang="en-US" b="0" dirty="0"/>
              <a:t>Shock Layer and Radiative Heating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3561-78EE-4681-83AF-B473019E77BC}" type="slidenum">
              <a:rPr lang="en-GB" smtClean="0"/>
              <a:t>4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80909" y="6336010"/>
            <a:ext cx="98478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[2] </a:t>
            </a:r>
            <a:r>
              <a:rPr lang="en-GB" sz="1200" i="1" u="sng" dirty="0">
                <a:solidFill>
                  <a:schemeClr val="bg1"/>
                </a:solidFill>
              </a:rPr>
              <a:t>Characterization of Stagnation-Point Heat Flux for Earth Entry</a:t>
            </a:r>
            <a:r>
              <a:rPr lang="en-GB" sz="1200" i="1" dirty="0">
                <a:solidFill>
                  <a:schemeClr val="bg1"/>
                </a:solidFill>
              </a:rPr>
              <a:t>, </a:t>
            </a:r>
            <a:r>
              <a:rPr lang="en-US" sz="1200" i="1" dirty="0">
                <a:solidFill>
                  <a:schemeClr val="bg1"/>
                </a:solidFill>
              </a:rPr>
              <a:t>A. M. Brandis and C. O. Johnston, 45</a:t>
            </a:r>
            <a:r>
              <a:rPr lang="en-US" sz="1200" i="1" baseline="30000" dirty="0">
                <a:solidFill>
                  <a:schemeClr val="bg1"/>
                </a:solidFill>
              </a:rPr>
              <a:t>th</a:t>
            </a:r>
            <a:r>
              <a:rPr lang="en-US" sz="1200" i="1" dirty="0">
                <a:solidFill>
                  <a:schemeClr val="bg1"/>
                </a:solidFill>
              </a:rPr>
              <a:t> AIAA </a:t>
            </a:r>
            <a:r>
              <a:rPr lang="en-US" sz="1200" i="1" dirty="0" err="1">
                <a:solidFill>
                  <a:schemeClr val="bg1"/>
                </a:solidFill>
              </a:rPr>
              <a:t>Plasmadynamics</a:t>
            </a:r>
            <a:r>
              <a:rPr lang="en-US" sz="1200" i="1" dirty="0">
                <a:solidFill>
                  <a:schemeClr val="bg1"/>
                </a:solidFill>
              </a:rPr>
              <a:t> and Lasers Conference, 2014</a:t>
            </a:r>
            <a:endParaRPr lang="en-GB" sz="1200" i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74168B-4212-B449-B640-46EE7610EF96}"/>
              </a:ext>
            </a:extLst>
          </p:cNvPr>
          <p:cNvSpPr txBox="1"/>
          <p:nvPr/>
        </p:nvSpPr>
        <p:spPr>
          <a:xfrm>
            <a:off x="5663985" y="1080199"/>
            <a:ext cx="6528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rgbClr val="00B0F0"/>
                </a:solidFill>
              </a:rPr>
              <a:t>Radiation</a:t>
            </a:r>
            <a:r>
              <a:rPr lang="en-GB" dirty="0"/>
              <a:t> becomes substantial / main source of heat load</a:t>
            </a:r>
          </a:p>
          <a:p>
            <a:r>
              <a:rPr lang="en-GB" dirty="0"/>
              <a:t>     → </a:t>
            </a:r>
            <a:r>
              <a:rPr lang="en-US" dirty="0"/>
              <a:t>non-equilibrium region </a:t>
            </a:r>
            <a:endParaRPr lang="en-GB" dirty="0"/>
          </a:p>
          <a:p>
            <a:r>
              <a:rPr lang="en-GB" dirty="0"/>
              <a:t>     → high energy transition in the </a:t>
            </a:r>
            <a:r>
              <a:rPr lang="en-GB" b="1" dirty="0">
                <a:solidFill>
                  <a:srgbClr val="00B0F0"/>
                </a:solidFill>
              </a:rPr>
              <a:t>vacuum ultra-violet (VUV)</a:t>
            </a:r>
            <a:r>
              <a:rPr lang="en-GB" dirty="0"/>
              <a:t> can    </a:t>
            </a:r>
          </a:p>
          <a:p>
            <a:r>
              <a:rPr lang="en-GB" dirty="0"/>
              <a:t>          become dominant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F4E29F-2D4C-844F-A85C-7876CDC790D9}"/>
              </a:ext>
            </a:extLst>
          </p:cNvPr>
          <p:cNvSpPr txBox="1"/>
          <p:nvPr/>
        </p:nvSpPr>
        <p:spPr>
          <a:xfrm>
            <a:off x="11245064" y="1052750"/>
            <a:ext cx="11170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solidFill>
                  <a:srgbClr val="C00000"/>
                </a:solidFill>
              </a:rPr>
              <a:t>Large</a:t>
            </a:r>
          </a:p>
          <a:p>
            <a:pPr algn="ctr"/>
            <a:r>
              <a:rPr lang="en-GB" sz="1000" dirty="0">
                <a:solidFill>
                  <a:srgbClr val="C00000"/>
                </a:solidFill>
              </a:rPr>
              <a:t>uncertainties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8128CC-4074-AD49-A638-F3DE2CB08F8D}"/>
              </a:ext>
            </a:extLst>
          </p:cNvPr>
          <p:cNvSpPr txBox="1"/>
          <p:nvPr/>
        </p:nvSpPr>
        <p:spPr>
          <a:xfrm>
            <a:off x="11350340" y="1024657"/>
            <a:ext cx="4477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→</a:t>
            </a:r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5D5AFB-6DD7-1042-8338-B5F3C012D75D}"/>
              </a:ext>
            </a:extLst>
          </p:cNvPr>
          <p:cNvSpPr txBox="1"/>
          <p:nvPr/>
        </p:nvSpPr>
        <p:spPr>
          <a:xfrm>
            <a:off x="8149004" y="1863671"/>
            <a:ext cx="11170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solidFill>
                  <a:srgbClr val="C00000"/>
                </a:solidFill>
              </a:rPr>
              <a:t>Largest source of</a:t>
            </a:r>
          </a:p>
          <a:p>
            <a:pPr algn="ctr"/>
            <a:r>
              <a:rPr lang="en-GB" sz="1000" dirty="0">
                <a:solidFill>
                  <a:srgbClr val="C00000"/>
                </a:solidFill>
              </a:rPr>
              <a:t>uncertainties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356D0-0750-2548-9F8F-23645F5D89CD}"/>
              </a:ext>
            </a:extLst>
          </p:cNvPr>
          <p:cNvSpPr txBox="1"/>
          <p:nvPr/>
        </p:nvSpPr>
        <p:spPr>
          <a:xfrm>
            <a:off x="7999758" y="1958129"/>
            <a:ext cx="4477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→</a:t>
            </a:r>
            <a:endParaRPr lang="en-US" sz="14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98FC275-99CD-F24C-AE17-2B308342BF8C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8707542" y="2263781"/>
            <a:ext cx="489982" cy="36543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E124731-AE2C-0441-9EF8-9BAFF7AF06DB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9197524" y="1452860"/>
            <a:ext cx="2606078" cy="117635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86913E2-41F4-6E43-ABDF-314B49B445B7}"/>
              </a:ext>
            </a:extLst>
          </p:cNvPr>
          <p:cNvSpPr txBox="1"/>
          <p:nvPr/>
        </p:nvSpPr>
        <p:spPr>
          <a:xfrm>
            <a:off x="6948803" y="2585074"/>
            <a:ext cx="44974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→ Overdesign of thermal protection systems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2CC9E3-F7BE-D446-B261-7D24EC3C28F3}"/>
              </a:ext>
            </a:extLst>
          </p:cNvPr>
          <p:cNvSpPr txBox="1"/>
          <p:nvPr/>
        </p:nvSpPr>
        <p:spPr>
          <a:xfrm>
            <a:off x="6690867" y="3166837"/>
            <a:ext cx="25752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solidFill>
                  <a:srgbClr val="C00000"/>
                </a:solidFill>
              </a:rPr>
              <a:t>Reduced travel distance / useful load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F90E71-4D32-B44A-BC97-BFB062B07FA8}"/>
              </a:ext>
            </a:extLst>
          </p:cNvPr>
          <p:cNvSpPr txBox="1"/>
          <p:nvPr/>
        </p:nvSpPr>
        <p:spPr>
          <a:xfrm>
            <a:off x="9197522" y="3162107"/>
            <a:ext cx="15983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solidFill>
                  <a:srgbClr val="C00000"/>
                </a:solidFill>
              </a:rPr>
              <a:t>Increased cost / waste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62FDD8-342F-4544-92E6-109941C8E2DD}"/>
              </a:ext>
            </a:extLst>
          </p:cNvPr>
          <p:cNvSpPr txBox="1"/>
          <p:nvPr/>
        </p:nvSpPr>
        <p:spPr>
          <a:xfrm>
            <a:off x="5663985" y="3723122"/>
            <a:ext cx="6313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AdvOT563941f4"/>
              </a:rPr>
              <a:t>Better </a:t>
            </a:r>
            <a:r>
              <a:rPr lang="en-GB" sz="1800" dirty="0">
                <a:effectLst/>
                <a:latin typeface="AdvOT563941f4"/>
              </a:rPr>
              <a:t>understanding </a:t>
            </a:r>
            <a:r>
              <a:rPr lang="en-GB" dirty="0"/>
              <a:t>→ better model → more sensible design</a:t>
            </a:r>
            <a:endParaRPr lang="en-GB" dirty="0">
              <a:solidFill>
                <a:srgbClr val="C00000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C69E78C-3B4F-4D48-897F-8C42E4A6D284}"/>
              </a:ext>
            </a:extLst>
          </p:cNvPr>
          <p:cNvGrpSpPr/>
          <p:nvPr/>
        </p:nvGrpSpPr>
        <p:grpSpPr>
          <a:xfrm rot="5400000">
            <a:off x="9031379" y="2959995"/>
            <a:ext cx="332286" cy="166143"/>
            <a:chOff x="9840507" y="3309753"/>
            <a:chExt cx="332286" cy="166143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0EFFEEC-B6BC-EA47-9C7D-B56043BF4BB1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9840507" y="3475896"/>
              <a:ext cx="33228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E2FC8AA-2F0D-154C-9090-97DC88809B38}"/>
                </a:ext>
              </a:extLst>
            </p:cNvPr>
            <p:cNvCxnSpPr>
              <a:cxnSpLocks/>
            </p:cNvCxnSpPr>
            <p:nvPr/>
          </p:nvCxnSpPr>
          <p:spPr>
            <a:xfrm rot="19800000">
              <a:off x="9840508" y="3309753"/>
              <a:ext cx="33228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C7306AE7-0255-4A4D-B506-A25A2F8246AA}"/>
              </a:ext>
            </a:extLst>
          </p:cNvPr>
          <p:cNvSpPr txBox="1"/>
          <p:nvPr/>
        </p:nvSpPr>
        <p:spPr>
          <a:xfrm>
            <a:off x="6045995" y="4463195"/>
            <a:ext cx="63030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B0F0"/>
                </a:solidFill>
              </a:rPr>
              <a:t>Obtain spectra and absolute radiance from VUV:</a:t>
            </a:r>
          </a:p>
          <a:p>
            <a:pPr algn="ctr"/>
            <a:r>
              <a:rPr lang="en-GB" b="1" dirty="0">
                <a:solidFill>
                  <a:srgbClr val="00B0F0"/>
                </a:solidFill>
              </a:rPr>
              <a:t>very valuable</a:t>
            </a:r>
          </a:p>
          <a:p>
            <a:pPr algn="ctr"/>
            <a:endParaRPr lang="en-GB" b="1" dirty="0">
              <a:solidFill>
                <a:srgbClr val="00B0F0"/>
              </a:solidFill>
            </a:endParaRPr>
          </a:p>
          <a:p>
            <a:pPr algn="ctr"/>
            <a:r>
              <a:rPr lang="en-GB" dirty="0">
                <a:solidFill>
                  <a:srgbClr val="00B0F0"/>
                </a:solidFill>
              </a:rPr>
              <a:t>→ species number densities</a:t>
            </a:r>
          </a:p>
          <a:p>
            <a:pPr algn="ctr"/>
            <a:r>
              <a:rPr lang="en-GB" dirty="0">
                <a:solidFill>
                  <a:srgbClr val="00B0F0"/>
                </a:solidFill>
              </a:rPr>
              <a:t>→ temperature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ED5907D-B20C-4741-A6C8-900E17F55BC9}"/>
              </a:ext>
            </a:extLst>
          </p:cNvPr>
          <p:cNvSpPr txBox="1"/>
          <p:nvPr/>
        </p:nvSpPr>
        <p:spPr>
          <a:xfrm>
            <a:off x="-123037" y="5702053"/>
            <a:ext cx="6261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u="sng" dirty="0"/>
              <a:t>Fig.2:</a:t>
            </a:r>
            <a:r>
              <a:rPr lang="en-GB" sz="1400" dirty="0"/>
              <a:t> Share of radiative and convective heat fluxes at stagnation point for different velocities and nose radii. LAURA/HARA simulations, earth atmosphere. [2]</a:t>
            </a:r>
          </a:p>
        </p:txBody>
      </p:sp>
      <p:pic>
        <p:nvPicPr>
          <p:cNvPr id="50" name="Picture 49" descr="Chart&#10;&#10;Description automatically generated">
            <a:extLst>
              <a:ext uri="{FF2B5EF4-FFF2-40B4-BE49-F238E27FC236}">
                <a16:creationId xmlns:a16="http://schemas.microsoft.com/office/drawing/2014/main" id="{E4DC7EFF-AB11-5E47-A159-ABFC87CBE5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206"/>
          <a:stretch/>
        </p:blipFill>
        <p:spPr>
          <a:xfrm>
            <a:off x="1547040" y="1044000"/>
            <a:ext cx="3060330" cy="2327230"/>
          </a:xfrm>
          <a:prstGeom prst="rect">
            <a:avLst/>
          </a:prstGeom>
        </p:spPr>
      </p:pic>
      <p:pic>
        <p:nvPicPr>
          <p:cNvPr id="51" name="Picture 50" descr="Chart&#10;&#10;Description automatically generated">
            <a:extLst>
              <a:ext uri="{FF2B5EF4-FFF2-40B4-BE49-F238E27FC236}">
                <a16:creationId xmlns:a16="http://schemas.microsoft.com/office/drawing/2014/main" id="{4127D1B4-4FC6-284E-9EB3-6D866C3E95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3" t="49557" r="-497" b="443"/>
          <a:stretch/>
        </p:blipFill>
        <p:spPr>
          <a:xfrm>
            <a:off x="1547040" y="3383014"/>
            <a:ext cx="3060331" cy="232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9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20" grpId="0"/>
      <p:bldP spid="21" grpId="0"/>
      <p:bldP spid="21" grpId="1"/>
      <p:bldP spid="22" grpId="0"/>
      <p:bldP spid="22" grpId="1"/>
      <p:bldP spid="23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How? </a:t>
            </a:r>
            <a:r>
              <a:rPr lang="en-US" b="0" dirty="0"/>
              <a:t>Shock tube to recreate conditions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3561-78EE-4681-83AF-B473019E77BC}" type="slidenum">
              <a:rPr lang="en-GB" smtClean="0"/>
              <a:t>5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80909" y="6336010"/>
            <a:ext cx="47696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i="1" dirty="0">
                <a:solidFill>
                  <a:schemeClr val="bg1"/>
                </a:solidFill>
              </a:rPr>
              <a:t>[1]</a:t>
            </a:r>
            <a:r>
              <a:rPr lang="en-US" sz="1200" i="1" dirty="0">
                <a:solidFill>
                  <a:schemeClr val="bg1"/>
                </a:solidFill>
              </a:rPr>
              <a:t> </a:t>
            </a:r>
            <a:r>
              <a:rPr lang="en-US" sz="1200" i="1" u="sng" dirty="0">
                <a:solidFill>
                  <a:schemeClr val="bg1"/>
                </a:solidFill>
              </a:rPr>
              <a:t>Hypersonic and High Temperature Gas Dynamics</a:t>
            </a:r>
            <a:r>
              <a:rPr lang="en-US" sz="1200" i="1" dirty="0">
                <a:solidFill>
                  <a:schemeClr val="bg1"/>
                </a:solidFill>
              </a:rPr>
              <a:t>, </a:t>
            </a:r>
            <a:r>
              <a:rPr lang="en-GB" sz="1200" i="1" dirty="0">
                <a:solidFill>
                  <a:schemeClr val="bg1"/>
                </a:solidFill>
              </a:rPr>
              <a:t> </a:t>
            </a:r>
            <a:r>
              <a:rPr lang="en-US" sz="1200" i="1" dirty="0">
                <a:solidFill>
                  <a:schemeClr val="bg1"/>
                </a:solidFill>
              </a:rPr>
              <a:t>John D. Anderson Jr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0007" y="5668418"/>
            <a:ext cx="3745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u="sng" dirty="0"/>
              <a:t>Fig 1:</a:t>
            </a:r>
            <a:r>
              <a:rPr lang="en-GB" sz="1400" dirty="0"/>
              <a:t> Schematic of the high-temperature regions</a:t>
            </a:r>
          </a:p>
          <a:p>
            <a:pPr algn="ctr"/>
            <a:r>
              <a:rPr lang="en-GB" sz="1400" dirty="0"/>
              <a:t>in an entry-body </a:t>
            </a:r>
            <a:r>
              <a:rPr lang="en-GB" sz="1400" dirty="0" err="1"/>
              <a:t>flowfield</a:t>
            </a:r>
            <a:r>
              <a:rPr lang="en-GB" sz="1400" dirty="0"/>
              <a:t> [1] 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BC327B8-E5D3-8E45-BACB-1E2035E1E6F6}"/>
              </a:ext>
            </a:extLst>
          </p:cNvPr>
          <p:cNvGrpSpPr/>
          <p:nvPr/>
        </p:nvGrpSpPr>
        <p:grpSpPr>
          <a:xfrm>
            <a:off x="781219" y="2716005"/>
            <a:ext cx="3723067" cy="2887455"/>
            <a:chOff x="914659" y="2498616"/>
            <a:chExt cx="4078811" cy="3163355"/>
          </a:xfrm>
        </p:grpSpPr>
        <p:pic>
          <p:nvPicPr>
            <p:cNvPr id="45" name="Picture 44" descr="Diagram&#10;&#10;Description automatically generated">
              <a:extLst>
                <a:ext uri="{FF2B5EF4-FFF2-40B4-BE49-F238E27FC236}">
                  <a16:creationId xmlns:a16="http://schemas.microsoft.com/office/drawing/2014/main" id="{3EDE24CD-8645-4F4A-996A-4CE768E1B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659" y="2498616"/>
              <a:ext cx="4078811" cy="3163355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24D4D3F-0C64-7947-A7FD-11E810C34C75}"/>
                </a:ext>
              </a:extLst>
            </p:cNvPr>
            <p:cNvSpPr/>
            <p:nvPr/>
          </p:nvSpPr>
          <p:spPr>
            <a:xfrm>
              <a:off x="2128579" y="3848936"/>
              <a:ext cx="216516" cy="388561"/>
            </a:xfrm>
            <a:prstGeom prst="rect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497312E5-8C34-4A40-A7AE-28C1BCDAFB6F}"/>
              </a:ext>
            </a:extLst>
          </p:cNvPr>
          <p:cNvSpPr txBox="1"/>
          <p:nvPr/>
        </p:nvSpPr>
        <p:spPr>
          <a:xfrm>
            <a:off x="4922373" y="3711753"/>
            <a:ext cx="1132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C00000"/>
                </a:solidFill>
              </a:rPr>
              <a:t>≡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EC145AF-199C-6543-A08B-05C5825B068E}"/>
              </a:ext>
            </a:extLst>
          </p:cNvPr>
          <p:cNvSpPr txBox="1"/>
          <p:nvPr/>
        </p:nvSpPr>
        <p:spPr>
          <a:xfrm>
            <a:off x="7604980" y="5171969"/>
            <a:ext cx="38558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u="sng" dirty="0"/>
              <a:t>Fig 4:</a:t>
            </a:r>
            <a:r>
              <a:rPr lang="en-GB" sz="1400" dirty="0"/>
              <a:t> T6 shock tube schematic, modified from [4] 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81AF467-547A-1D4E-BE15-B4720A274084}"/>
              </a:ext>
            </a:extLst>
          </p:cNvPr>
          <p:cNvSpPr/>
          <p:nvPr/>
        </p:nvSpPr>
        <p:spPr>
          <a:xfrm>
            <a:off x="272084" y="6563634"/>
            <a:ext cx="86868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i="1" dirty="0">
                <a:solidFill>
                  <a:schemeClr val="bg1"/>
                </a:solidFill>
              </a:rPr>
              <a:t>[4]</a:t>
            </a:r>
            <a:r>
              <a:rPr lang="en-US" sz="1200" i="1" dirty="0">
                <a:solidFill>
                  <a:schemeClr val="bg1"/>
                </a:solidFill>
              </a:rPr>
              <a:t> </a:t>
            </a:r>
            <a:r>
              <a:rPr lang="en-US" sz="1200" i="1" u="sng" dirty="0">
                <a:solidFill>
                  <a:schemeClr val="bg1"/>
                </a:solidFill>
              </a:rPr>
              <a:t>High Enthalpy Effects in Transpiration Cooled System</a:t>
            </a:r>
            <a:r>
              <a:rPr lang="en-US" sz="1200" i="1" dirty="0">
                <a:solidFill>
                  <a:schemeClr val="bg1"/>
                </a:solidFill>
              </a:rPr>
              <a:t>, </a:t>
            </a:r>
            <a:r>
              <a:rPr lang="en-GB" sz="1200" i="1" dirty="0">
                <a:solidFill>
                  <a:schemeClr val="bg1"/>
                </a:solidFill>
              </a:rPr>
              <a:t> </a:t>
            </a:r>
            <a:r>
              <a:rPr lang="en-US" sz="1200" i="1" dirty="0">
                <a:solidFill>
                  <a:schemeClr val="bg1"/>
                </a:solidFill>
              </a:rPr>
              <a:t>S. D. </a:t>
            </a:r>
            <a:r>
              <a:rPr lang="en-US" sz="1200" i="1" dirty="0" err="1">
                <a:solidFill>
                  <a:schemeClr val="bg1"/>
                </a:solidFill>
              </a:rPr>
              <a:t>Subiah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12" name="Picture 11" descr="A picture containing indoor, ceiling, subway&#10;&#10;Description automatically generated">
            <a:extLst>
              <a:ext uri="{FF2B5EF4-FFF2-40B4-BE49-F238E27FC236}">
                <a16:creationId xmlns:a16="http://schemas.microsoft.com/office/drawing/2014/main" id="{BBA1A8C7-C725-E746-AD90-74E543F373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4" t="28708" r="734" b="26604"/>
          <a:stretch/>
        </p:blipFill>
        <p:spPr>
          <a:xfrm>
            <a:off x="5915597" y="1074965"/>
            <a:ext cx="6249757" cy="136663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4CE5135-258E-1644-B91C-92D3B0FB6975}"/>
              </a:ext>
            </a:extLst>
          </p:cNvPr>
          <p:cNvSpPr txBox="1"/>
          <p:nvPr/>
        </p:nvSpPr>
        <p:spPr>
          <a:xfrm>
            <a:off x="1573812" y="1397785"/>
            <a:ext cx="3476736" cy="640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i="0" dirty="0">
                <a:solidFill>
                  <a:srgbClr val="666666"/>
                </a:solidFill>
                <a:effectLst/>
                <a:latin typeface="PT Sans" panose="020B0503020203020204" pitchFamily="34" charset="77"/>
              </a:rPr>
              <a:t>T6 shock tube </a:t>
            </a:r>
            <a:r>
              <a:rPr lang="en-GB" dirty="0">
                <a:solidFill>
                  <a:srgbClr val="666666"/>
                </a:solidFill>
                <a:latin typeface="PT Sans" panose="020B0503020203020204" pitchFamily="34" charset="77"/>
              </a:rPr>
              <a:t>mode</a:t>
            </a:r>
          </a:p>
          <a:p>
            <a:r>
              <a:rPr lang="en-GB" dirty="0">
                <a:solidFill>
                  <a:srgbClr val="666666"/>
                </a:solidFill>
                <a:latin typeface="PT Sans" panose="020B0503020203020204" pitchFamily="34" charset="77"/>
              </a:rPr>
              <a:t>High speed, high enthalpy facility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FEEF089-FB21-6743-9CD9-01B26D47CFA7}"/>
              </a:ext>
            </a:extLst>
          </p:cNvPr>
          <p:cNvGrpSpPr/>
          <p:nvPr/>
        </p:nvGrpSpPr>
        <p:grpSpPr>
          <a:xfrm>
            <a:off x="5516773" y="3102895"/>
            <a:ext cx="6148764" cy="2113673"/>
            <a:chOff x="5966093" y="3181725"/>
            <a:chExt cx="6148764" cy="2113673"/>
          </a:xfrm>
        </p:grpSpPr>
        <p:pic>
          <p:nvPicPr>
            <p:cNvPr id="47" name="Picture 46" descr="Table&#10;&#10;Description automatically generated">
              <a:extLst>
                <a:ext uri="{FF2B5EF4-FFF2-40B4-BE49-F238E27FC236}">
                  <a16:creationId xmlns:a16="http://schemas.microsoft.com/office/drawing/2014/main" id="{1E48D9A6-B9FD-1E4D-B4A4-A86A8E45E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866"/>
            <a:stretch/>
          </p:blipFill>
          <p:spPr>
            <a:xfrm>
              <a:off x="5966093" y="3181725"/>
              <a:ext cx="6148764" cy="2113673"/>
            </a:xfrm>
            <a:prstGeom prst="rect">
              <a:avLst/>
            </a:prstGeom>
          </p:spPr>
        </p:pic>
        <p:pic>
          <p:nvPicPr>
            <p:cNvPr id="19" name="Picture 18" descr="Table&#10;&#10;Description automatically generated">
              <a:extLst>
                <a:ext uri="{FF2B5EF4-FFF2-40B4-BE49-F238E27FC236}">
                  <a16:creationId xmlns:a16="http://schemas.microsoft.com/office/drawing/2014/main" id="{9B12AAAE-E990-154A-BD7D-B8BA471E72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348" t="21759" r="27443" b="31166"/>
            <a:stretch/>
          </p:blipFill>
          <p:spPr>
            <a:xfrm>
              <a:off x="11300400" y="3644538"/>
              <a:ext cx="728737" cy="99500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3D66C79-11C5-2341-BC54-14AEC08B7361}"/>
                </a:ext>
              </a:extLst>
            </p:cNvPr>
            <p:cNvSpPr/>
            <p:nvPr/>
          </p:nvSpPr>
          <p:spPr>
            <a:xfrm>
              <a:off x="10565835" y="4064400"/>
              <a:ext cx="658363" cy="39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9A783D5-1A4F-704E-A1AB-9814F6EFE41A}"/>
                </a:ext>
              </a:extLst>
            </p:cNvPr>
            <p:cNvSpPr/>
            <p:nvPr/>
          </p:nvSpPr>
          <p:spPr>
            <a:xfrm>
              <a:off x="10444092" y="3622996"/>
              <a:ext cx="658363" cy="39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C55C50D-AFBE-4342-A67E-9E9F534FE4C8}"/>
                </a:ext>
              </a:extLst>
            </p:cNvPr>
            <p:cNvSpPr/>
            <p:nvPr/>
          </p:nvSpPr>
          <p:spPr>
            <a:xfrm>
              <a:off x="11095662" y="4060439"/>
              <a:ext cx="412815" cy="406149"/>
            </a:xfrm>
            <a:prstGeom prst="rect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1" name="Picture 30" descr="Table&#10;&#10;Description automatically generated">
              <a:extLst>
                <a:ext uri="{FF2B5EF4-FFF2-40B4-BE49-F238E27FC236}">
                  <a16:creationId xmlns:a16="http://schemas.microsoft.com/office/drawing/2014/main" id="{DA8FD6CC-409D-D14C-88DC-4737383FDD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72" t="24465" r="638" b="67943"/>
            <a:stretch/>
          </p:blipFill>
          <p:spPr>
            <a:xfrm>
              <a:off x="11134077" y="4559209"/>
              <a:ext cx="748800" cy="160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869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53" grpId="0"/>
      <p:bldP spid="55" grpId="0"/>
      <p:bldP spid="56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able&#10;&#10;Description automatically generated with medium confidence">
            <a:extLst>
              <a:ext uri="{FF2B5EF4-FFF2-40B4-BE49-F238E27FC236}">
                <a16:creationId xmlns:a16="http://schemas.microsoft.com/office/drawing/2014/main" id="{7C71EE76-361B-1245-B38F-29C43F9525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63" t="23521" r="-397" b="35026"/>
          <a:stretch/>
        </p:blipFill>
        <p:spPr>
          <a:xfrm>
            <a:off x="3471217" y="1981222"/>
            <a:ext cx="2933602" cy="1500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How? </a:t>
            </a:r>
            <a:r>
              <a:rPr lang="en-US" b="0" dirty="0"/>
              <a:t>Spectroscopy to investigate the flow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3561-78EE-4681-83AF-B473019E77BC}" type="slidenum">
              <a:rPr lang="en-GB" smtClean="0"/>
              <a:t>6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F49CB5-69BE-464C-8ADB-880821FB19BA}"/>
              </a:ext>
            </a:extLst>
          </p:cNvPr>
          <p:cNvSpPr/>
          <p:nvPr/>
        </p:nvSpPr>
        <p:spPr>
          <a:xfrm>
            <a:off x="2645136" y="4204320"/>
            <a:ext cx="2448000" cy="1440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9D35865-86A3-704A-A8FA-8419235CC993}"/>
              </a:ext>
            </a:extLst>
          </p:cNvPr>
          <p:cNvSpPr/>
          <p:nvPr/>
        </p:nvSpPr>
        <p:spPr>
          <a:xfrm rot="1348513">
            <a:off x="2639822" y="4364132"/>
            <a:ext cx="864707" cy="1440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578C849D-E632-6240-B894-4CBD1757E0A8}"/>
              </a:ext>
            </a:extLst>
          </p:cNvPr>
          <p:cNvSpPr/>
          <p:nvPr/>
        </p:nvSpPr>
        <p:spPr>
          <a:xfrm rot="16200000">
            <a:off x="2808646" y="4005374"/>
            <a:ext cx="144000" cy="1181142"/>
          </a:xfrm>
          <a:prstGeom prst="triangle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51CD61-C111-D243-961A-1FD66DABF111}"/>
              </a:ext>
            </a:extLst>
          </p:cNvPr>
          <p:cNvSpPr/>
          <p:nvPr/>
        </p:nvSpPr>
        <p:spPr>
          <a:xfrm>
            <a:off x="450385" y="4348320"/>
            <a:ext cx="1839690" cy="10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AB80EF-2F60-4D45-B14D-9E4AAF2442E9}"/>
              </a:ext>
            </a:extLst>
          </p:cNvPr>
          <p:cNvSpPr/>
          <p:nvPr/>
        </p:nvSpPr>
        <p:spPr>
          <a:xfrm>
            <a:off x="2464242" y="4820225"/>
            <a:ext cx="1006975" cy="57209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bg1"/>
                </a:solidFill>
              </a:rPr>
              <a:t>Andor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iStar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sCMOS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A87C191-5705-3548-8E85-17CDE16F05F2}"/>
              </a:ext>
            </a:extLst>
          </p:cNvPr>
          <p:cNvSpPr/>
          <p:nvPr/>
        </p:nvSpPr>
        <p:spPr>
          <a:xfrm>
            <a:off x="2298880" y="3416727"/>
            <a:ext cx="3439993" cy="1251218"/>
          </a:xfrm>
          <a:prstGeom prst="rect">
            <a:avLst/>
          </a:prstGeom>
          <a:solidFill>
            <a:schemeClr val="bg1">
              <a:lumMod val="6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38857B-E0D1-A944-97CE-72629EB2F5E9}"/>
              </a:ext>
            </a:extLst>
          </p:cNvPr>
          <p:cNvSpPr txBox="1"/>
          <p:nvPr/>
        </p:nvSpPr>
        <p:spPr>
          <a:xfrm>
            <a:off x="1913152" y="3398574"/>
            <a:ext cx="27568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Vacuum chambers</a:t>
            </a:r>
          </a:p>
          <a:p>
            <a:pPr algn="ctr"/>
            <a:r>
              <a:rPr lang="en-US" dirty="0"/>
              <a:t>containing mirrors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A0B907-2C94-1C4A-9F05-578A6FC4E8FC}"/>
              </a:ext>
            </a:extLst>
          </p:cNvPr>
          <p:cNvSpPr txBox="1"/>
          <p:nvPr/>
        </p:nvSpPr>
        <p:spPr>
          <a:xfrm>
            <a:off x="182042" y="4019653"/>
            <a:ext cx="1802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Spectrometer</a:t>
            </a:r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9C9A9D24-8424-E044-BC25-0CC5000C0F54}"/>
              </a:ext>
            </a:extLst>
          </p:cNvPr>
          <p:cNvSpPr/>
          <p:nvPr/>
        </p:nvSpPr>
        <p:spPr>
          <a:xfrm rot="5400000">
            <a:off x="1420594" y="3808309"/>
            <a:ext cx="158250" cy="1589519"/>
          </a:xfrm>
          <a:prstGeom prst="triangle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C6241E6-3F3E-8349-8FDC-2E8F43AA793B}"/>
              </a:ext>
            </a:extLst>
          </p:cNvPr>
          <p:cNvSpPr/>
          <p:nvPr/>
        </p:nvSpPr>
        <p:spPr>
          <a:xfrm>
            <a:off x="2279188" y="5142369"/>
            <a:ext cx="185054" cy="24995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6885B66-0E9F-A04E-8BDC-00823DA94D24}"/>
              </a:ext>
            </a:extLst>
          </p:cNvPr>
          <p:cNvSpPr/>
          <p:nvPr/>
        </p:nvSpPr>
        <p:spPr>
          <a:xfrm rot="1348513">
            <a:off x="693937" y="4722335"/>
            <a:ext cx="835973" cy="10757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02ECAD8-3D67-A349-A156-A8B5930C6EF2}"/>
              </a:ext>
            </a:extLst>
          </p:cNvPr>
          <p:cNvSpPr/>
          <p:nvPr/>
        </p:nvSpPr>
        <p:spPr>
          <a:xfrm rot="19288648">
            <a:off x="1114000" y="5035522"/>
            <a:ext cx="503030" cy="1080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AC7480E7-D646-5B41-89D3-BC3371A860AF}"/>
              </a:ext>
            </a:extLst>
          </p:cNvPr>
          <p:cNvSpPr/>
          <p:nvPr/>
        </p:nvSpPr>
        <p:spPr>
          <a:xfrm rot="5400000">
            <a:off x="1728193" y="4606659"/>
            <a:ext cx="158251" cy="1335619"/>
          </a:xfrm>
          <a:prstGeom prst="triangle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F4A9F4-E769-C34A-B34C-3D108AD814A4}"/>
              </a:ext>
            </a:extLst>
          </p:cNvPr>
          <p:cNvSpPr txBox="1"/>
          <p:nvPr/>
        </p:nvSpPr>
        <p:spPr>
          <a:xfrm>
            <a:off x="2343483" y="5335146"/>
            <a:ext cx="12378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Intensified</a:t>
            </a:r>
          </a:p>
          <a:p>
            <a:pPr algn="r"/>
            <a:r>
              <a:rPr lang="en-US" sz="1800" dirty="0">
                <a:solidFill>
                  <a:schemeClr val="tx1"/>
                </a:solidFill>
              </a:rPr>
              <a:t>camera</a:t>
            </a:r>
            <a:endParaRPr lang="en-US" dirty="0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96C7D66-2652-CF40-8AEC-D57A33E651CF}"/>
              </a:ext>
            </a:extLst>
          </p:cNvPr>
          <p:cNvCxnSpPr/>
          <p:nvPr/>
        </p:nvCxnSpPr>
        <p:spPr>
          <a:xfrm>
            <a:off x="3724469" y="5142369"/>
            <a:ext cx="32885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59" descr="Chart, histogram&#10;&#10;Description automatically generated">
            <a:extLst>
              <a:ext uri="{FF2B5EF4-FFF2-40B4-BE49-F238E27FC236}">
                <a16:creationId xmlns:a16="http://schemas.microsoft.com/office/drawing/2014/main" id="{B5639394-40BC-B044-B371-F92C98EA3C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2" t="-1071" r="-1716" b="1071"/>
          <a:stretch/>
        </p:blipFill>
        <p:spPr>
          <a:xfrm>
            <a:off x="9752813" y="3459092"/>
            <a:ext cx="2515078" cy="2343472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EEF7B609-59D7-A74A-B282-68D50DB61421}"/>
              </a:ext>
            </a:extLst>
          </p:cNvPr>
          <p:cNvSpPr/>
          <p:nvPr/>
        </p:nvSpPr>
        <p:spPr>
          <a:xfrm>
            <a:off x="280908" y="6336010"/>
            <a:ext cx="89426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i="1" dirty="0">
                <a:solidFill>
                  <a:schemeClr val="bg1"/>
                </a:solidFill>
              </a:rPr>
              <a:t>[5] </a:t>
            </a:r>
            <a:r>
              <a:rPr lang="en-GB" sz="1200" i="1" u="sng" dirty="0">
                <a:solidFill>
                  <a:schemeClr val="bg1"/>
                </a:solidFill>
              </a:rPr>
              <a:t>Measurements of Radiating Hypervelocity Air Shock Layers in the T6 Free-piston Driven Shock Tube</a:t>
            </a:r>
            <a:r>
              <a:rPr lang="en-US" sz="1200" i="1" dirty="0">
                <a:solidFill>
                  <a:schemeClr val="bg1"/>
                </a:solidFill>
              </a:rPr>
              <a:t>, </a:t>
            </a:r>
            <a:r>
              <a:rPr lang="en-GB" sz="1200" i="1" dirty="0">
                <a:solidFill>
                  <a:schemeClr val="bg1"/>
                </a:solidFill>
              </a:rPr>
              <a:t> </a:t>
            </a:r>
            <a:r>
              <a:rPr lang="en-US" sz="1200" i="1" dirty="0">
                <a:solidFill>
                  <a:schemeClr val="bg1"/>
                </a:solidFill>
              </a:rPr>
              <a:t>P. L. Collen, L. J. Doherty, M. </a:t>
            </a:r>
            <a:r>
              <a:rPr lang="en-US" sz="1200" i="1" dirty="0" err="1">
                <a:solidFill>
                  <a:schemeClr val="bg1"/>
                </a:solidFill>
              </a:rPr>
              <a:t>McGilvray</a:t>
            </a:r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0D1E7B1-7208-9A43-A1B2-2E1A552809A0}"/>
              </a:ext>
            </a:extLst>
          </p:cNvPr>
          <p:cNvSpPr txBox="1"/>
          <p:nvPr/>
        </p:nvSpPr>
        <p:spPr>
          <a:xfrm>
            <a:off x="6502825" y="5932890"/>
            <a:ext cx="6034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u="sng" dirty="0"/>
              <a:t>Fig 5:</a:t>
            </a:r>
            <a:r>
              <a:rPr lang="en-GB" sz="1400" dirty="0"/>
              <a:t> Example spectra (T6s52, 10.18 km.s</a:t>
            </a:r>
            <a:r>
              <a:rPr lang="en-GB" sz="1400" baseline="30000" dirty="0"/>
              <a:t>−1</a:t>
            </a:r>
            <a:r>
              <a:rPr lang="en-GB" sz="1400" dirty="0"/>
              <a:t>) red spectrum [5]  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CA1304FA-FC96-434C-81E0-18F42AA9A12C}"/>
              </a:ext>
            </a:extLst>
          </p:cNvPr>
          <p:cNvCxnSpPr>
            <a:cxnSpLocks/>
            <a:endCxn id="70" idx="2"/>
          </p:cNvCxnSpPr>
          <p:nvPr/>
        </p:nvCxnSpPr>
        <p:spPr>
          <a:xfrm flipH="1" flipV="1">
            <a:off x="9615500" y="1453333"/>
            <a:ext cx="2" cy="18138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917F7925-D98E-9D46-ABC1-00A9A3B10906}"/>
              </a:ext>
            </a:extLst>
          </p:cNvPr>
          <p:cNvCxnSpPr>
            <a:cxnSpLocks/>
          </p:cNvCxnSpPr>
          <p:nvPr/>
        </p:nvCxnSpPr>
        <p:spPr>
          <a:xfrm rot="1800000" flipV="1">
            <a:off x="9960583" y="1979344"/>
            <a:ext cx="0" cy="13803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1DF51B9-ECAC-C045-ADAA-15B86BDAA13A}"/>
              </a:ext>
            </a:extLst>
          </p:cNvPr>
          <p:cNvCxnSpPr>
            <a:cxnSpLocks/>
          </p:cNvCxnSpPr>
          <p:nvPr/>
        </p:nvCxnSpPr>
        <p:spPr>
          <a:xfrm rot="19800000" flipV="1">
            <a:off x="9270420" y="1979154"/>
            <a:ext cx="0" cy="13803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F0D32A2B-6721-1F40-A105-6EAD249E3624}"/>
              </a:ext>
            </a:extLst>
          </p:cNvPr>
          <p:cNvSpPr txBox="1"/>
          <p:nvPr/>
        </p:nvSpPr>
        <p:spPr>
          <a:xfrm>
            <a:off x="8370870" y="1759524"/>
            <a:ext cx="7477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Species			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BCF9ED5-49E9-104A-8291-C91FA7B5162A}"/>
              </a:ext>
            </a:extLst>
          </p:cNvPr>
          <p:cNvSpPr txBox="1"/>
          <p:nvPr/>
        </p:nvSpPr>
        <p:spPr>
          <a:xfrm>
            <a:off x="8960224" y="1176334"/>
            <a:ext cx="13105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Temperature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EDF3E7E-8748-1546-B190-0E0A72A36700}"/>
              </a:ext>
            </a:extLst>
          </p:cNvPr>
          <p:cNvSpPr txBox="1"/>
          <p:nvPr/>
        </p:nvSpPr>
        <p:spPr>
          <a:xfrm>
            <a:off x="9725318" y="1663767"/>
            <a:ext cx="19006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Species number</a:t>
            </a:r>
          </a:p>
          <a:p>
            <a:pPr algn="ctr"/>
            <a:r>
              <a:rPr lang="en-US" sz="1200" dirty="0"/>
              <a:t>densities</a:t>
            </a:r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283DE341-1F8F-D744-B974-50463717E733}"/>
              </a:ext>
            </a:extLst>
          </p:cNvPr>
          <p:cNvSpPr/>
          <p:nvPr/>
        </p:nvSpPr>
        <p:spPr>
          <a:xfrm>
            <a:off x="4949135" y="2991025"/>
            <a:ext cx="152805" cy="1357295"/>
          </a:xfrm>
          <a:prstGeom prst="triangle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FA36D5-568D-1845-B752-B09486488177}"/>
              </a:ext>
            </a:extLst>
          </p:cNvPr>
          <p:cNvCxnSpPr>
            <a:cxnSpLocks/>
          </p:cNvCxnSpPr>
          <p:nvPr/>
        </p:nvCxnSpPr>
        <p:spPr>
          <a:xfrm flipH="1">
            <a:off x="2645136" y="3002367"/>
            <a:ext cx="3232753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03C345DE-6E2D-244D-B284-D371886F7ACE}"/>
              </a:ext>
            </a:extLst>
          </p:cNvPr>
          <p:cNvSpPr txBox="1"/>
          <p:nvPr/>
        </p:nvSpPr>
        <p:spPr>
          <a:xfrm>
            <a:off x="2020982" y="2672535"/>
            <a:ext cx="18028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Tunnel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axis</a:t>
            </a:r>
          </a:p>
        </p:txBody>
      </p:sp>
      <p:pic>
        <p:nvPicPr>
          <p:cNvPr id="59" name="Picture 58" descr="Chart&#10;&#10;Description automatically generated with medium confidence">
            <a:extLst>
              <a:ext uri="{FF2B5EF4-FFF2-40B4-BE49-F238E27FC236}">
                <a16:creationId xmlns:a16="http://schemas.microsoft.com/office/drawing/2014/main" id="{2EED51E0-C670-7F4E-9FC0-4C9A6D26BC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2" r="33201" b="2495"/>
          <a:stretch/>
        </p:blipFill>
        <p:spPr>
          <a:xfrm>
            <a:off x="7013051" y="3530370"/>
            <a:ext cx="2822227" cy="2398484"/>
          </a:xfrm>
          <a:prstGeom prst="rect">
            <a:avLst/>
          </a:prstGeom>
        </p:spPr>
      </p:pic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5F2CCCA-3E70-A84D-8FB7-0CEE9A3E4BDF}"/>
              </a:ext>
            </a:extLst>
          </p:cNvPr>
          <p:cNvCxnSpPr>
            <a:cxnSpLocks/>
          </p:cNvCxnSpPr>
          <p:nvPr/>
        </p:nvCxnSpPr>
        <p:spPr>
          <a:xfrm>
            <a:off x="7823417" y="3643256"/>
            <a:ext cx="0" cy="126443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B064503D-36EF-F049-BE71-911F6748F4B6}"/>
              </a:ext>
            </a:extLst>
          </p:cNvPr>
          <p:cNvSpPr txBox="1"/>
          <p:nvPr/>
        </p:nvSpPr>
        <p:spPr>
          <a:xfrm rot="16200000">
            <a:off x="6949033" y="4012184"/>
            <a:ext cx="14491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Shock direction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F0EAD4-4EDE-D14B-B000-83FAF3FF858F}"/>
              </a:ext>
            </a:extLst>
          </p:cNvPr>
          <p:cNvCxnSpPr>
            <a:cxnSpLocks/>
          </p:cNvCxnSpPr>
          <p:nvPr/>
        </p:nvCxnSpPr>
        <p:spPr>
          <a:xfrm flipV="1">
            <a:off x="7413623" y="5288419"/>
            <a:ext cx="2393954" cy="1"/>
          </a:xfrm>
          <a:prstGeom prst="line">
            <a:avLst/>
          </a:prstGeom>
          <a:ln w="254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B0374E1-B3B6-EB4C-B55F-48A2DDE68749}"/>
              </a:ext>
            </a:extLst>
          </p:cNvPr>
          <p:cNvSpPr txBox="1"/>
          <p:nvPr/>
        </p:nvSpPr>
        <p:spPr>
          <a:xfrm>
            <a:off x="7903921" y="5000151"/>
            <a:ext cx="13585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Shock</a:t>
            </a:r>
          </a:p>
        </p:txBody>
      </p:sp>
    </p:spTree>
    <p:extLst>
      <p:ext uri="{BB962C8B-B14F-4D97-AF65-F5344CB8AC3E}">
        <p14:creationId xmlns:p14="http://schemas.microsoft.com/office/powerpoint/2010/main" val="245754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9" grpId="0" animBg="1"/>
      <p:bldP spid="22" grpId="0" animBg="1"/>
      <p:bldP spid="23" grpId="0" animBg="1"/>
      <p:bldP spid="25" grpId="0"/>
      <p:bldP spid="27" grpId="0"/>
      <p:bldP spid="28" grpId="0" animBg="1"/>
      <p:bldP spid="30" grpId="0" animBg="1"/>
      <p:bldP spid="31" grpId="0" animBg="1"/>
      <p:bldP spid="37" grpId="0" animBg="1"/>
      <p:bldP spid="29" grpId="0" animBg="1"/>
      <p:bldP spid="39" grpId="0"/>
      <p:bldP spid="61" grpId="1"/>
      <p:bldP spid="62" grpId="1"/>
      <p:bldP spid="69" grpId="0"/>
      <p:bldP spid="70" grpId="0"/>
      <p:bldP spid="73" grpId="0"/>
      <p:bldP spid="3" grpId="0" animBg="1"/>
      <p:bldP spid="53" grpId="0"/>
      <p:bldP spid="56" grpId="0"/>
      <p:bldP spid="6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How? </a:t>
            </a:r>
            <a:r>
              <a:rPr lang="en-US" b="0" dirty="0"/>
              <a:t>Spectroscopy set-up on T6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3561-78EE-4681-83AF-B473019E77BC}" type="slidenum">
              <a:rPr lang="en-GB" smtClean="0"/>
              <a:t>7</a:t>
            </a:fld>
            <a:endParaRPr lang="en-GB" dirty="0"/>
          </a:p>
        </p:txBody>
      </p:sp>
      <p:pic>
        <p:nvPicPr>
          <p:cNvPr id="12" name="Picture 11" descr="Diagram, engineering drawing&#10;&#10;Description automatically generated">
            <a:extLst>
              <a:ext uri="{FF2B5EF4-FFF2-40B4-BE49-F238E27FC236}">
                <a16:creationId xmlns:a16="http://schemas.microsoft.com/office/drawing/2014/main" id="{A8ACFF4B-5E1A-BA44-A275-E8813A0DEA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2" r="51314" b="53725"/>
          <a:stretch/>
        </p:blipFill>
        <p:spPr>
          <a:xfrm>
            <a:off x="5464462" y="1828799"/>
            <a:ext cx="4855037" cy="359230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B716C05-B5C6-5743-B381-A67A16F98C7F}"/>
              </a:ext>
            </a:extLst>
          </p:cNvPr>
          <p:cNvSpPr txBox="1"/>
          <p:nvPr/>
        </p:nvSpPr>
        <p:spPr>
          <a:xfrm>
            <a:off x="10627336" y="2500675"/>
            <a:ext cx="144961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→ </a:t>
            </a:r>
            <a:r>
              <a:rPr lang="en-US" dirty="0"/>
              <a:t>Allows to keep</a:t>
            </a:r>
          </a:p>
          <a:p>
            <a:pPr algn="ctr"/>
            <a:r>
              <a:rPr lang="en-US" dirty="0"/>
              <a:t>system under</a:t>
            </a:r>
          </a:p>
          <a:p>
            <a:pPr algn="ctr"/>
            <a:r>
              <a:rPr lang="en-US" dirty="0"/>
              <a:t>vacuum during</a:t>
            </a:r>
          </a:p>
          <a:p>
            <a:pPr algn="ctr"/>
            <a:r>
              <a:rPr lang="en-US" dirty="0"/>
              <a:t>tunnel turn-around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0D4C2B4-255D-F948-BEAC-DAF5850FF7F5}"/>
              </a:ext>
            </a:extLst>
          </p:cNvPr>
          <p:cNvCxnSpPr>
            <a:cxnSpLocks/>
          </p:cNvCxnSpPr>
          <p:nvPr/>
        </p:nvCxnSpPr>
        <p:spPr>
          <a:xfrm flipV="1">
            <a:off x="6246254" y="2861442"/>
            <a:ext cx="130897" cy="193967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scene3d>
            <a:camera prst="orthographicFront"/>
            <a:lightRig rig="threePt" dir="t"/>
          </a:scene3d>
          <a:sp3d contourW="12700">
            <a:contourClr>
              <a:schemeClr val="tx1"/>
            </a:contourClr>
          </a:sp3d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95B96E5-6264-AC4A-9BDF-9FA9D285E805}"/>
              </a:ext>
            </a:extLst>
          </p:cNvPr>
          <p:cNvSpPr txBox="1"/>
          <p:nvPr/>
        </p:nvSpPr>
        <p:spPr>
          <a:xfrm>
            <a:off x="5468242" y="4845722"/>
            <a:ext cx="15415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Spectrograph</a:t>
            </a:r>
            <a:endParaRPr lang="en-US" baseline="-25000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A3EFA80-B472-334C-A85B-20D307811009}"/>
              </a:ext>
            </a:extLst>
          </p:cNvPr>
          <p:cNvCxnSpPr>
            <a:cxnSpLocks/>
          </p:cNvCxnSpPr>
          <p:nvPr/>
        </p:nvCxnSpPr>
        <p:spPr>
          <a:xfrm flipH="1" flipV="1">
            <a:off x="7409793" y="3074276"/>
            <a:ext cx="649013" cy="256189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scene3d>
            <a:camera prst="orthographicFront"/>
            <a:lightRig rig="threePt" dir="t"/>
          </a:scene3d>
          <a:sp3d contourW="12700">
            <a:contourClr>
              <a:schemeClr val="tx1"/>
            </a:contourClr>
          </a:sp3d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886F2F3-9E30-8849-ACEB-AFC9D7114EFA}"/>
              </a:ext>
            </a:extLst>
          </p:cNvPr>
          <p:cNvSpPr txBox="1"/>
          <p:nvPr/>
        </p:nvSpPr>
        <p:spPr>
          <a:xfrm>
            <a:off x="7288007" y="5671217"/>
            <a:ext cx="15415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Vacuum chambers</a:t>
            </a:r>
            <a:endParaRPr lang="en-US" baseline="-25000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F079A26-7145-5546-97EC-C5DFF3DF20F6}"/>
              </a:ext>
            </a:extLst>
          </p:cNvPr>
          <p:cNvCxnSpPr>
            <a:cxnSpLocks/>
          </p:cNvCxnSpPr>
          <p:nvPr/>
        </p:nvCxnSpPr>
        <p:spPr>
          <a:xfrm flipV="1">
            <a:off x="8058806" y="3738275"/>
            <a:ext cx="81773" cy="190578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scene3d>
            <a:camera prst="orthographicFront"/>
            <a:lightRig rig="threePt" dir="t"/>
          </a:scene3d>
          <a:sp3d contourW="12700">
            <a:contourClr>
              <a:schemeClr val="tx1"/>
            </a:contourClr>
          </a:sp3d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8421C43-4297-1343-9D46-458E5B60B6AB}"/>
              </a:ext>
            </a:extLst>
          </p:cNvPr>
          <p:cNvCxnSpPr>
            <a:cxnSpLocks/>
            <a:stCxn id="32" idx="0"/>
          </p:cNvCxnSpPr>
          <p:nvPr/>
        </p:nvCxnSpPr>
        <p:spPr>
          <a:xfrm flipV="1">
            <a:off x="7035177" y="3127272"/>
            <a:ext cx="1" cy="236884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scene3d>
            <a:camera prst="orthographicFront"/>
            <a:lightRig rig="threePt" dir="t"/>
          </a:scene3d>
          <a:sp3d contourW="12700">
            <a:contourClr>
              <a:schemeClr val="tx1"/>
            </a:contourClr>
          </a:sp3d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C4E0572-8941-E748-B1C5-4C6E7F7E6F0B}"/>
              </a:ext>
            </a:extLst>
          </p:cNvPr>
          <p:cNvSpPr txBox="1"/>
          <p:nvPr/>
        </p:nvSpPr>
        <p:spPr>
          <a:xfrm>
            <a:off x="6558870" y="5496112"/>
            <a:ext cx="952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Camera</a:t>
            </a:r>
            <a:endParaRPr lang="en-US" baseline="-25000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2B76C27-992D-9546-8476-2D034B62C1C2}"/>
              </a:ext>
            </a:extLst>
          </p:cNvPr>
          <p:cNvCxnSpPr>
            <a:cxnSpLocks/>
            <a:stCxn id="35" idx="2"/>
          </p:cNvCxnSpPr>
          <p:nvPr/>
        </p:nvCxnSpPr>
        <p:spPr>
          <a:xfrm>
            <a:off x="8200908" y="1690329"/>
            <a:ext cx="0" cy="37250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scene3d>
            <a:camera prst="orthographicFront"/>
            <a:lightRig rig="threePt" dir="t"/>
          </a:scene3d>
          <a:sp3d contourW="12700">
            <a:contourClr>
              <a:schemeClr val="tx1"/>
            </a:contourClr>
          </a:sp3d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0CD8143-A751-E047-8A58-C687377291C0}"/>
              </a:ext>
            </a:extLst>
          </p:cNvPr>
          <p:cNvSpPr txBox="1"/>
          <p:nvPr/>
        </p:nvSpPr>
        <p:spPr>
          <a:xfrm>
            <a:off x="7430109" y="1043998"/>
            <a:ext cx="15415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Shock</a:t>
            </a:r>
          </a:p>
          <a:p>
            <a:pPr algn="ctr"/>
            <a:r>
              <a:rPr lang="en-US" dirty="0"/>
              <a:t>tube</a:t>
            </a:r>
            <a:endParaRPr lang="en-US" baseline="-25000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BA4A0AE-0C55-B246-9FA6-643312FB8A34}"/>
              </a:ext>
            </a:extLst>
          </p:cNvPr>
          <p:cNvCxnSpPr>
            <a:cxnSpLocks/>
            <a:stCxn id="44" idx="2"/>
          </p:cNvCxnSpPr>
          <p:nvPr/>
        </p:nvCxnSpPr>
        <p:spPr>
          <a:xfrm>
            <a:off x="6638308" y="1551802"/>
            <a:ext cx="509644" cy="79280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scene3d>
            <a:camera prst="orthographicFront"/>
            <a:lightRig rig="threePt" dir="t"/>
          </a:scene3d>
          <a:sp3d contourW="12700">
            <a:contourClr>
              <a:schemeClr val="tx1"/>
            </a:contourClr>
          </a:sp3d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A8AB2AC-84EB-D642-A668-65BEBB6FDD16}"/>
              </a:ext>
            </a:extLst>
          </p:cNvPr>
          <p:cNvSpPr txBox="1"/>
          <p:nvPr/>
        </p:nvSpPr>
        <p:spPr>
          <a:xfrm>
            <a:off x="5867509" y="1182470"/>
            <a:ext cx="15415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Turbopump</a:t>
            </a:r>
            <a:endParaRPr lang="en-US" baseline="-25000" dirty="0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644C2E5-C060-A849-A7AC-C27147E0C65C}"/>
              </a:ext>
            </a:extLst>
          </p:cNvPr>
          <p:cNvCxnSpPr>
            <a:cxnSpLocks/>
            <a:stCxn id="46" idx="2"/>
          </p:cNvCxnSpPr>
          <p:nvPr/>
        </p:nvCxnSpPr>
        <p:spPr>
          <a:xfrm flipH="1">
            <a:off x="8992709" y="1551802"/>
            <a:ext cx="686569" cy="112363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scene3d>
            <a:camera prst="orthographicFront"/>
            <a:lightRig rig="threePt" dir="t"/>
          </a:scene3d>
          <a:sp3d contourW="12700">
            <a:contourClr>
              <a:schemeClr val="tx1"/>
            </a:contourClr>
          </a:sp3d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644DA03-E9B5-8743-98A1-44CB857B762A}"/>
              </a:ext>
            </a:extLst>
          </p:cNvPr>
          <p:cNvSpPr txBox="1"/>
          <p:nvPr/>
        </p:nvSpPr>
        <p:spPr>
          <a:xfrm>
            <a:off x="8908479" y="1182470"/>
            <a:ext cx="15415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Test section</a:t>
            </a:r>
            <a:endParaRPr lang="en-US" baseline="-25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036796-70D3-8947-8846-54051CA7C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8" y="1073026"/>
            <a:ext cx="4219946" cy="516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26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How? </a:t>
            </a:r>
            <a:r>
              <a:rPr lang="en-US" b="0" dirty="0"/>
              <a:t>Spectroscopy set-up on T6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3561-78EE-4681-83AF-B473019E77BC}" type="slidenum">
              <a:rPr lang="en-GB" smtClean="0"/>
              <a:t>8</a:t>
            </a:fld>
            <a:endParaRPr lang="en-GB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E8502B8-1625-B64F-885D-F28A31EB0393}"/>
              </a:ext>
            </a:extLst>
          </p:cNvPr>
          <p:cNvSpPr txBox="1"/>
          <p:nvPr/>
        </p:nvSpPr>
        <p:spPr>
          <a:xfrm>
            <a:off x="10535532" y="2707889"/>
            <a:ext cx="163653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→ </a:t>
            </a:r>
            <a:r>
              <a:rPr lang="en-US" dirty="0"/>
              <a:t>Can perform calibration during turn-around using a deuterium lamp</a:t>
            </a:r>
          </a:p>
        </p:txBody>
      </p:sp>
      <p:pic>
        <p:nvPicPr>
          <p:cNvPr id="42" name="Picture 41" descr="Diagram, engineering drawing&#10;&#10;Description automatically generated">
            <a:extLst>
              <a:ext uri="{FF2B5EF4-FFF2-40B4-BE49-F238E27FC236}">
                <a16:creationId xmlns:a16="http://schemas.microsoft.com/office/drawing/2014/main" id="{901998F8-0C17-414E-AD40-A64553D89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0" y="1496024"/>
            <a:ext cx="4508231" cy="3890665"/>
          </a:xfrm>
          <a:prstGeom prst="rect">
            <a:avLst/>
          </a:prstGeom>
        </p:spPr>
      </p:pic>
      <p:pic>
        <p:nvPicPr>
          <p:cNvPr id="43" name="Picture 42" descr="Diagram&#10;&#10;Description automatically generated">
            <a:extLst>
              <a:ext uri="{FF2B5EF4-FFF2-40B4-BE49-F238E27FC236}">
                <a16:creationId xmlns:a16="http://schemas.microsoft.com/office/drawing/2014/main" id="{62D4B6CF-FE19-1B40-9D25-1E3DDED8E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234" y="1496024"/>
            <a:ext cx="4829529" cy="363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1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How? </a:t>
            </a:r>
            <a:r>
              <a:rPr lang="en-US" b="0" dirty="0"/>
              <a:t>Optical system design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F3561-78EE-4681-83AF-B473019E77BC}" type="slidenum">
              <a:rPr lang="en-GB" smtClean="0"/>
              <a:t>9</a:t>
            </a:fld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888959-73DC-DC4A-AAB6-31A91D755056}"/>
              </a:ext>
            </a:extLst>
          </p:cNvPr>
          <p:cNvSpPr/>
          <p:nvPr/>
        </p:nvSpPr>
        <p:spPr>
          <a:xfrm>
            <a:off x="280909" y="6336010"/>
            <a:ext cx="88179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i="1" dirty="0">
                <a:solidFill>
                  <a:schemeClr val="bg1"/>
                </a:solidFill>
              </a:rPr>
              <a:t>[6]</a:t>
            </a:r>
            <a:r>
              <a:rPr lang="en-US" sz="1200" i="1" dirty="0">
                <a:solidFill>
                  <a:schemeClr val="bg1"/>
                </a:solidFill>
              </a:rPr>
              <a:t> </a:t>
            </a:r>
            <a:r>
              <a:rPr lang="en-US" sz="1200" i="1" u="sng" dirty="0">
                <a:solidFill>
                  <a:schemeClr val="bg1"/>
                </a:solidFill>
              </a:rPr>
              <a:t>Collection Optics for Imaging Spectroscopy of an Electric Arc Shock Tube</a:t>
            </a:r>
            <a:r>
              <a:rPr lang="en-US" sz="1200" i="1" dirty="0">
                <a:solidFill>
                  <a:schemeClr val="bg1"/>
                </a:solidFill>
              </a:rPr>
              <a:t>, </a:t>
            </a:r>
            <a:r>
              <a:rPr lang="en-GB" sz="1200" dirty="0">
                <a:solidFill>
                  <a:schemeClr val="bg1"/>
                </a:solidFill>
              </a:rPr>
              <a:t>Greenberg, Reid, </a:t>
            </a:r>
            <a:r>
              <a:rPr lang="en-GB" sz="1200" dirty="0" err="1">
                <a:solidFill>
                  <a:schemeClr val="bg1"/>
                </a:solidFill>
              </a:rPr>
              <a:t>Cruden</a:t>
            </a:r>
            <a:r>
              <a:rPr lang="en-GB" sz="1200" dirty="0">
                <a:solidFill>
                  <a:schemeClr val="bg1"/>
                </a:solidFill>
              </a:rPr>
              <a:t>, Brett, Grinstead, Jay, Yeung, Dickson </a:t>
            </a:r>
          </a:p>
          <a:p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22" name="Picture 21" descr="Chart, diagram, line chart&#10;&#10;Description automatically generated">
            <a:extLst>
              <a:ext uri="{FF2B5EF4-FFF2-40B4-BE49-F238E27FC236}">
                <a16:creationId xmlns:a16="http://schemas.microsoft.com/office/drawing/2014/main" id="{04F481B0-950D-4C47-8EF4-CB8742C472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" t="25767" r="75479" b="14649"/>
          <a:stretch/>
        </p:blipFill>
        <p:spPr>
          <a:xfrm>
            <a:off x="1279788" y="1370147"/>
            <a:ext cx="2352206" cy="201112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17A2151-ECC1-504D-9C9C-F587BE19AF92}"/>
              </a:ext>
            </a:extLst>
          </p:cNvPr>
          <p:cNvCxnSpPr>
            <a:cxnSpLocks/>
          </p:cNvCxnSpPr>
          <p:nvPr/>
        </p:nvCxnSpPr>
        <p:spPr>
          <a:xfrm flipH="1">
            <a:off x="874343" y="2107795"/>
            <a:ext cx="306580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FB9E1CD-CA9B-A24F-ADDF-2830B121CA50}"/>
              </a:ext>
            </a:extLst>
          </p:cNvPr>
          <p:cNvCxnSpPr>
            <a:cxnSpLocks/>
          </p:cNvCxnSpPr>
          <p:nvPr/>
        </p:nvCxnSpPr>
        <p:spPr>
          <a:xfrm flipH="1">
            <a:off x="1607595" y="2613892"/>
            <a:ext cx="158222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8B6B01A-4CF9-094D-8ECF-3AE1CB5A6E38}"/>
              </a:ext>
            </a:extLst>
          </p:cNvPr>
          <p:cNvSpPr txBox="1"/>
          <p:nvPr/>
        </p:nvSpPr>
        <p:spPr>
          <a:xfrm>
            <a:off x="3881361" y="1902335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Shock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92949E7-B986-6845-9A1F-87579405A119}"/>
              </a:ext>
            </a:extLst>
          </p:cNvPr>
          <p:cNvCxnSpPr>
            <a:cxnSpLocks/>
          </p:cNvCxnSpPr>
          <p:nvPr/>
        </p:nvCxnSpPr>
        <p:spPr>
          <a:xfrm flipH="1" flipV="1">
            <a:off x="2455891" y="1787173"/>
            <a:ext cx="0" cy="1440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EC0CC31-384F-D540-80E3-E3ABF09A2C92}"/>
              </a:ext>
            </a:extLst>
          </p:cNvPr>
          <p:cNvSpPr txBox="1"/>
          <p:nvPr/>
        </p:nvSpPr>
        <p:spPr>
          <a:xfrm rot="16200000">
            <a:off x="2041675" y="2784753"/>
            <a:ext cx="828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Tunnel</a:t>
            </a:r>
          </a:p>
          <a:p>
            <a:pPr algn="ctr"/>
            <a:r>
              <a:rPr lang="en-US" b="1" dirty="0"/>
              <a:t>axis</a:t>
            </a:r>
          </a:p>
        </p:txBody>
      </p:sp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FF76C14C-B219-FB47-BBCE-11C49903D4B2}"/>
              </a:ext>
            </a:extLst>
          </p:cNvPr>
          <p:cNvSpPr/>
          <p:nvPr/>
        </p:nvSpPr>
        <p:spPr>
          <a:xfrm>
            <a:off x="1664651" y="2017733"/>
            <a:ext cx="823421" cy="90062"/>
          </a:xfrm>
          <a:prstGeom prst="rtTriangle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DC7D30-B6B8-C142-B90B-BFA29031994C}"/>
              </a:ext>
            </a:extLst>
          </p:cNvPr>
          <p:cNvSpPr txBox="1"/>
          <p:nvPr/>
        </p:nvSpPr>
        <p:spPr>
          <a:xfrm>
            <a:off x="653809" y="2665827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Blur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E91F403-4136-5543-9D70-3B55182C65DF}"/>
              </a:ext>
            </a:extLst>
          </p:cNvPr>
          <p:cNvCxnSpPr>
            <a:cxnSpLocks/>
          </p:cNvCxnSpPr>
          <p:nvPr/>
        </p:nvCxnSpPr>
        <p:spPr>
          <a:xfrm flipV="1">
            <a:off x="1040292" y="2152583"/>
            <a:ext cx="727636" cy="600858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Chart, line chart&#10;&#10;Description automatically generated">
            <a:extLst>
              <a:ext uri="{FF2B5EF4-FFF2-40B4-BE49-F238E27FC236}">
                <a16:creationId xmlns:a16="http://schemas.microsoft.com/office/drawing/2014/main" id="{D3F840A0-7161-A24D-A473-6CB398606D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85" r="77507" b="25355"/>
          <a:stretch/>
        </p:blipFill>
        <p:spPr>
          <a:xfrm>
            <a:off x="1267073" y="4388341"/>
            <a:ext cx="2358204" cy="152119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ECFC633-5B66-654A-A32D-FC7F7493E472}"/>
              </a:ext>
            </a:extLst>
          </p:cNvPr>
          <p:cNvCxnSpPr>
            <a:cxnSpLocks/>
            <a:stCxn id="28" idx="4"/>
          </p:cNvCxnSpPr>
          <p:nvPr/>
        </p:nvCxnSpPr>
        <p:spPr>
          <a:xfrm flipH="1" flipV="1">
            <a:off x="874343" y="1915532"/>
            <a:ext cx="1613729" cy="19226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7E66C9B-BF94-3142-9347-1F9B1F599DC3}"/>
              </a:ext>
            </a:extLst>
          </p:cNvPr>
          <p:cNvSpPr txBox="1"/>
          <p:nvPr/>
        </p:nvSpPr>
        <p:spPr>
          <a:xfrm>
            <a:off x="848175" y="1868357"/>
            <a:ext cx="2558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θ</a:t>
            </a:r>
            <a:endParaRPr lang="en-US" sz="1400" dirty="0"/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6B54F3A4-2E6D-934A-B244-37D9FE94ED1C}"/>
              </a:ext>
            </a:extLst>
          </p:cNvPr>
          <p:cNvSpPr/>
          <p:nvPr/>
        </p:nvSpPr>
        <p:spPr>
          <a:xfrm rot="13232368">
            <a:off x="1163526" y="1907873"/>
            <a:ext cx="207094" cy="231520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0A94927-D6A5-8D49-AC42-3B87426C0451}"/>
              </a:ext>
            </a:extLst>
          </p:cNvPr>
          <p:cNvSpPr txBox="1"/>
          <p:nvPr/>
        </p:nvSpPr>
        <p:spPr>
          <a:xfrm>
            <a:off x="2492438" y="3551237"/>
            <a:ext cx="206267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Chief rays from all object points</a:t>
            </a:r>
          </a:p>
          <a:p>
            <a:pPr algn="ctr"/>
            <a:r>
              <a:rPr lang="en-US" sz="1600" dirty="0"/>
              <a:t>perpendicular to shock tube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E1E4746-9600-C042-9CBB-4CB64EEC42A4}"/>
              </a:ext>
            </a:extLst>
          </p:cNvPr>
          <p:cNvCxnSpPr>
            <a:cxnSpLocks/>
          </p:cNvCxnSpPr>
          <p:nvPr/>
        </p:nvCxnSpPr>
        <p:spPr>
          <a:xfrm>
            <a:off x="2552966" y="3663694"/>
            <a:ext cx="0" cy="852305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6E4EF6C7-F6EB-E34E-889A-8EDF15260A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" r="1570"/>
          <a:stretch/>
        </p:blipFill>
        <p:spPr>
          <a:xfrm>
            <a:off x="5196043" y="1140539"/>
            <a:ext cx="6877966" cy="4921301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F8F4F259-6054-0F4B-ACC8-2F9650226299}"/>
              </a:ext>
            </a:extLst>
          </p:cNvPr>
          <p:cNvSpPr/>
          <p:nvPr/>
        </p:nvSpPr>
        <p:spPr>
          <a:xfrm>
            <a:off x="1279788" y="1555020"/>
            <a:ext cx="796573" cy="313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3FA03C8-0478-7043-84BB-F92E6113C061}"/>
              </a:ext>
            </a:extLst>
          </p:cNvPr>
          <p:cNvSpPr/>
          <p:nvPr/>
        </p:nvSpPr>
        <p:spPr>
          <a:xfrm>
            <a:off x="1238704" y="4471963"/>
            <a:ext cx="796573" cy="313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CE6678-935E-264B-844D-7A7AC16C7BB3}"/>
              </a:ext>
            </a:extLst>
          </p:cNvPr>
          <p:cNvSpPr txBox="1"/>
          <p:nvPr/>
        </p:nvSpPr>
        <p:spPr>
          <a:xfrm>
            <a:off x="-342241" y="2998669"/>
            <a:ext cx="2433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Blurring effects due to</a:t>
            </a:r>
          </a:p>
          <a:p>
            <a:pPr algn="ctr"/>
            <a:r>
              <a:rPr lang="en-GB" sz="1200" dirty="0"/>
              <a:t>non-</a:t>
            </a:r>
            <a:r>
              <a:rPr lang="en-GB" sz="1200" dirty="0" err="1"/>
              <a:t>telecentricity</a:t>
            </a:r>
            <a:r>
              <a:rPr lang="en-GB" sz="1200" dirty="0"/>
              <a:t> [6]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75363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test_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yp_temp_WS_v3" id="{E54133B5-E30A-4447-A802-07EDDCF8DA9C}" vid="{F2550634-BADE-4141-B24E-5310E7E0E1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hyp_temp_WS_v4</Template>
  <TotalTime>52265</TotalTime>
  <Words>1101</Words>
  <Application>Microsoft Macintosh PowerPoint</Application>
  <PresentationFormat>Widescreen</PresentationFormat>
  <Paragraphs>224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AdvOT563941f4</vt:lpstr>
      <vt:lpstr>Arial</vt:lpstr>
      <vt:lpstr>Arial</vt:lpstr>
      <vt:lpstr>Calibri</vt:lpstr>
      <vt:lpstr>Calibri Light</vt:lpstr>
      <vt:lpstr>CMMI10</vt:lpstr>
      <vt:lpstr>CMMI7</vt:lpstr>
      <vt:lpstr>CMR10</vt:lpstr>
      <vt:lpstr>NimbusRomNo9L</vt:lpstr>
      <vt:lpstr>PT Sans</vt:lpstr>
      <vt:lpstr>test_template</vt:lpstr>
      <vt:lpstr>DESIGN OF A SPATIALLY RESOLVED VUV SPECTROSCOPY SYSTEM FOR SHOCK TUBE FLOWS </vt:lpstr>
      <vt:lpstr>What? Shock Layer and Radiative Heating</vt:lpstr>
      <vt:lpstr>What? Shock Layer and Radiative Heating</vt:lpstr>
      <vt:lpstr>What? Shock Layer and Radiative Heating</vt:lpstr>
      <vt:lpstr>How? Shock tube to recreate conditions</vt:lpstr>
      <vt:lpstr>How? Spectroscopy to investigate the flow</vt:lpstr>
      <vt:lpstr>How? Spectroscopy set-up on T6</vt:lpstr>
      <vt:lpstr>How? Spectroscopy set-up on T6</vt:lpstr>
      <vt:lpstr>How? Optical system design</vt:lpstr>
      <vt:lpstr>How? Optical system design</vt:lpstr>
      <vt:lpstr>How? Optical system characterisation</vt:lpstr>
      <vt:lpstr>How? Optical system characterisation</vt:lpstr>
      <vt:lpstr>How? Calibration</vt:lpstr>
      <vt:lpstr>How? Calibration</vt:lpstr>
      <vt:lpstr>What’s to come… hopefully</vt:lpstr>
      <vt:lpstr>Summary</vt:lpstr>
      <vt:lpstr>Thank you for listening!</vt:lpstr>
    </vt:vector>
  </TitlesOfParts>
  <Company>University of Oxford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Commissioning of the T6 Stalker Tunnel</dc:title>
  <dc:creator>Peter Collen</dc:creator>
  <cp:lastModifiedBy>Maïlys Buquet</cp:lastModifiedBy>
  <cp:revision>492</cp:revision>
  <dcterms:created xsi:type="dcterms:W3CDTF">2018-12-21T17:45:26Z</dcterms:created>
  <dcterms:modified xsi:type="dcterms:W3CDTF">2022-09-22T08:21:30Z</dcterms:modified>
</cp:coreProperties>
</file>