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350" r:id="rId3"/>
    <p:sldId id="349" r:id="rId4"/>
    <p:sldId id="355" r:id="rId5"/>
    <p:sldId id="354" r:id="rId6"/>
    <p:sldId id="351" r:id="rId7"/>
    <p:sldId id="352" r:id="rId8"/>
    <p:sldId id="356" r:id="rId9"/>
    <p:sldId id="357" r:id="rId10"/>
    <p:sldId id="358" r:id="rId11"/>
    <p:sldId id="353" r:id="rId12"/>
    <p:sldId id="318" r:id="rId13"/>
    <p:sldId id="348" r:id="rId14"/>
    <p:sldId id="346" r:id="rId1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TG" initials="H" lastIdx="2" clrIdx="0">
    <p:extLst>
      <p:ext uri="{19B8F6BF-5375-455C-9EA6-DF929625EA0E}">
        <p15:presenceInfo xmlns:p15="http://schemas.microsoft.com/office/powerpoint/2012/main" userId="fc3e662df438a25b" providerId="Windows Live"/>
      </p:ext>
    </p:extLst>
  </p:cmAuthor>
  <p:cmAuthor id="2" name="HTG" initials="H [2]" lastIdx="2" clrIdx="1">
    <p:extLst>
      <p:ext uri="{19B8F6BF-5375-455C-9EA6-DF929625EA0E}">
        <p15:presenceInfo xmlns:p15="http://schemas.microsoft.com/office/powerpoint/2012/main" userId="HT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78"/>
    <a:srgbClr val="E400D4"/>
    <a:srgbClr val="E4007B"/>
    <a:srgbClr val="0000FF"/>
    <a:srgbClr val="FF0000"/>
    <a:srgbClr val="9D00AE"/>
    <a:srgbClr val="00FF00"/>
    <a:srgbClr val="E60078"/>
    <a:srgbClr val="575657"/>
    <a:srgbClr val="58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17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56794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t" anchorCtr="0" compatLnSpc="1">
            <a:prstTxWarp prst="textNoShape">
              <a:avLst/>
            </a:prstTxWarp>
          </a:bodyPr>
          <a:lstStyle>
            <a:lvl1pPr algn="ctr" defTabSz="92663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534318" y="0"/>
            <a:ext cx="2263358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t" anchorCtr="0" compatLnSpc="1">
            <a:prstTxWarp prst="textNoShape">
              <a:avLst/>
            </a:prstTxWarp>
          </a:bodyPr>
          <a:lstStyle>
            <a:lvl1pPr algn="r" defTabSz="926631">
              <a:defRPr sz="130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de-DE"/>
              <a:t>31 July 1997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08442" y="9430845"/>
            <a:ext cx="4607279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b" anchorCtr="0" compatLnSpc="1">
            <a:prstTxWarp prst="textNoShape">
              <a:avLst/>
            </a:prstTxWarp>
          </a:bodyPr>
          <a:lstStyle>
            <a:lvl1pPr algn="ctr" defTabSz="9266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441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t" anchorCtr="0" compatLnSpc="1">
            <a:prstTxWarp prst="textNoShape">
              <a:avLst/>
            </a:prstTxWarp>
          </a:bodyPr>
          <a:lstStyle>
            <a:lvl1pPr defTabSz="92663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t" anchorCtr="0" compatLnSpc="1">
            <a:prstTxWarp prst="textNoShape">
              <a:avLst/>
            </a:prstTxWarp>
          </a:bodyPr>
          <a:lstStyle>
            <a:lvl1pPr algn="r" defTabSz="926631">
              <a:defRPr sz="1300"/>
            </a:lvl1pPr>
          </a:lstStyle>
          <a:p>
            <a:pPr>
              <a:defRPr/>
            </a:pPr>
            <a:r>
              <a:rPr lang="de-DE"/>
              <a:t>31 July 1997</a:t>
            </a:r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432" y="4716193"/>
            <a:ext cx="4988812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b" anchorCtr="0" compatLnSpc="1">
            <a:prstTxWarp prst="textNoShape">
              <a:avLst/>
            </a:prstTxWarp>
          </a:bodyPr>
          <a:lstStyle>
            <a:lvl1pPr defTabSz="92663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9" tIns="46250" rIns="92499" bIns="46250" numCol="1" anchor="b" anchorCtr="0" compatLnSpc="1">
            <a:prstTxWarp prst="textNoShape">
              <a:avLst/>
            </a:prstTxWarp>
          </a:bodyPr>
          <a:lstStyle>
            <a:lvl1pPr algn="r" defTabSz="926631">
              <a:defRPr sz="1300"/>
            </a:lvl1pPr>
          </a:lstStyle>
          <a:p>
            <a:fld id="{7C23E51D-6F70-4554-9CF0-B88F14791D5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418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Al-Fe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main drawback is having a rather high ignition temperature: good for safety, but can be a problem in the final application. The benefits of typical of micrometric powders: (1) High active metal content and (2) Safety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3E51D-6F70-4554-9CF0-B88F14791D5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new model has been defined and will be integrated in Scarab. It will be used to foresee and, later, rebuild the experiments in plasma wind tunnel.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3E51D-6F70-4554-9CF0-B88F14791D5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53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Ball Bearing Unit and Solar Array Mechanism simplified geometry: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Objective: Investigate thermite interaction with the vessel in case of geometric variations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How: Different L/D and different thickness of the samples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Final application: Direct integration in the objects to be demised</a:t>
            </a:r>
            <a:endParaRPr lang="en-GB" dirty="0"/>
          </a:p>
          <a:p>
            <a:r>
              <a:rPr lang="en-GB" dirty="0"/>
              <a:t>Wire bundle cutter:</a:t>
            </a:r>
          </a:p>
          <a:p>
            <a:pPr lvl="1"/>
            <a:r>
              <a:rPr lang="en-GB" dirty="0"/>
              <a:t>Objective: Investigate the possibility to use thermites to cut structural connections</a:t>
            </a:r>
          </a:p>
          <a:p>
            <a:pPr lvl="1"/>
            <a:r>
              <a:rPr lang="en-GB" dirty="0"/>
              <a:t>How: Testing the demise of a wire bundle in proximity of a thermite charge</a:t>
            </a:r>
          </a:p>
          <a:p>
            <a:pPr lvl="1"/>
            <a:r>
              <a:rPr lang="en-GB" dirty="0"/>
              <a:t>Final application: Improve satellite demisability by early fragmentation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3E51D-6F70-4554-9CF0-B88F14791D5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84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56"/>
          <p:cNvSpPr>
            <a:spLocks noChangeArrowheads="1"/>
          </p:cNvSpPr>
          <p:nvPr userDrawn="1"/>
        </p:nvSpPr>
        <p:spPr bwMode="auto">
          <a:xfrm>
            <a:off x="0" y="6458400"/>
            <a:ext cx="9144000" cy="400110"/>
          </a:xfrm>
          <a:prstGeom prst="rect">
            <a:avLst/>
          </a:prstGeom>
          <a:solidFill>
            <a:srgbClr val="5856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Assisted Spacecraft Demise with Exothermic reactions</a:t>
            </a:r>
          </a:p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2022 CSID - Clean Space Industry Days, 10</a:t>
            </a:r>
            <a:r>
              <a:rPr lang="en-GB" sz="10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- 13</a:t>
            </a:r>
            <a:r>
              <a:rPr lang="en-GB" sz="10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 of October 2022</a:t>
            </a:r>
          </a:p>
        </p:txBody>
      </p:sp>
      <p:sp>
        <p:nvSpPr>
          <p:cNvPr id="4" name="Line 1058"/>
          <p:cNvSpPr>
            <a:spLocks noChangeShapeType="1"/>
          </p:cNvSpPr>
          <p:nvPr userDrawn="1"/>
        </p:nvSpPr>
        <p:spPr bwMode="auto">
          <a:xfrm flipV="1">
            <a:off x="0" y="1144800"/>
            <a:ext cx="9144000" cy="0"/>
          </a:xfrm>
          <a:prstGeom prst="line">
            <a:avLst/>
          </a:prstGeom>
          <a:noFill/>
          <a:ln w="12700">
            <a:solidFill>
              <a:srgbClr val="E6007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237663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363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0525" y="150813"/>
            <a:ext cx="2170113" cy="6127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150813"/>
            <a:ext cx="6357937" cy="61277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542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0" y="150813"/>
            <a:ext cx="6910388" cy="8588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0188" y="1447800"/>
            <a:ext cx="8680450" cy="23383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0188" y="3938588"/>
            <a:ext cx="8680450" cy="23399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042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0" y="150813"/>
            <a:ext cx="6910388" cy="8588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0188" y="1447800"/>
            <a:ext cx="4264025" cy="48307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264025" cy="48307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76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188" y="1276351"/>
            <a:ext cx="8680450" cy="5104977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2683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43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1268760"/>
            <a:ext cx="4264025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268760"/>
            <a:ext cx="4264025" cy="5112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857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41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36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17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492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74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800" y="150813"/>
            <a:ext cx="613883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Folientitel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1276351"/>
            <a:ext cx="8680450" cy="50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Textformatierung</a:t>
            </a:r>
            <a:r>
              <a:rPr lang="en-US" dirty="0"/>
              <a:t> des Masters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58400"/>
            <a:ext cx="9144000" cy="400110"/>
          </a:xfrm>
          <a:prstGeom prst="rect">
            <a:avLst/>
          </a:prstGeom>
          <a:solidFill>
            <a:srgbClr val="5756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Assisted Spacecraft Demise with Exothermic reactions</a:t>
            </a:r>
          </a:p>
          <a:p>
            <a:pPr>
              <a:defRPr/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2022 CSID - Clean Space Industry Days, 10</a:t>
            </a:r>
            <a:r>
              <a:rPr lang="en-GB" sz="10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- 13</a:t>
            </a:r>
            <a:r>
              <a:rPr lang="en-GB" sz="10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 of October 2022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252434" y="6526213"/>
            <a:ext cx="7120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Page </a:t>
            </a:r>
            <a:fld id="{239F35F7-2BF4-47DF-82A6-2472A683CBA4}" type="slidenum">
              <a:rPr lang="en-US" sz="100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2700">
            <a:solidFill>
              <a:srgbClr val="E4007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2376636" cy="86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 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CsbZf1_Ng&amp;t=106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CsbZf1_Ng?start=106&amp;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0188" y="1268760"/>
            <a:ext cx="8662292" cy="5040559"/>
          </a:xfrm>
          <a:noFill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3200" dirty="0">
                <a:cs typeface="Times New Roman" panose="02020603050405020304" pitchFamily="18" charset="0"/>
              </a:rPr>
              <a:t>Assisted Spacecraft Demise </a:t>
            </a:r>
            <a:br>
              <a:rPr lang="en-GB" sz="3200" dirty="0">
                <a:cs typeface="Times New Roman" panose="02020603050405020304" pitchFamily="18" charset="0"/>
              </a:rPr>
            </a:br>
            <a:r>
              <a:rPr lang="en-GB" sz="3200" dirty="0">
                <a:cs typeface="Times New Roman" panose="02020603050405020304" pitchFamily="18" charset="0"/>
              </a:rPr>
              <a:t>with Exothermic reactions</a:t>
            </a:r>
            <a:br>
              <a:rPr lang="en-GB" sz="3200" dirty="0">
                <a:cs typeface="Times New Roman" panose="02020603050405020304" pitchFamily="18" charset="0"/>
              </a:rPr>
            </a:br>
            <a:br>
              <a:rPr lang="en-GB" sz="3200" dirty="0">
                <a:cs typeface="Times New Roman" panose="02020603050405020304" pitchFamily="18" charset="0"/>
              </a:rPr>
            </a:br>
            <a:br>
              <a:rPr lang="en-GB" dirty="0">
                <a:cs typeface="Times New Roman" panose="02020603050405020304" pitchFamily="18" charset="0"/>
              </a:rPr>
            </a:br>
            <a:br>
              <a:rPr lang="en-GB" sz="2800" dirty="0"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P. K</a:t>
            </a:r>
            <a:r>
              <a:rPr lang="en-GB" dirty="0" err="1"/>
              <a:t>ärräng</a:t>
            </a:r>
            <a:endParaRPr lang="en-US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A8CC-974D-4A73-E66F-6626F12D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Practical test </a:t>
            </a:r>
            <a:r>
              <a:rPr lang="it-IT" dirty="0"/>
              <a:t>cases </a:t>
            </a:r>
            <a:br>
              <a:rPr lang="it-IT" dirty="0"/>
            </a:br>
            <a:r>
              <a:rPr lang="it-IT" dirty="0"/>
              <a:t>will </a:t>
            </a:r>
            <a:r>
              <a:rPr lang="it-IT"/>
              <a:t>be tested in </a:t>
            </a:r>
            <a:r>
              <a:rPr lang="it-IT" dirty="0"/>
              <a:t>wind-tunnel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1717-C41C-1DB2-7082-6D7D1459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1268760"/>
            <a:ext cx="8680450" cy="5104977"/>
          </a:xfrm>
        </p:spPr>
        <p:txBody>
          <a:bodyPr/>
          <a:lstStyle/>
          <a:p>
            <a:r>
              <a:rPr lang="en-GB" dirty="0"/>
              <a:t>Ball Bearing Unit and Solar Array Mechanism simplified geometry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Wire bundle cutter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9DA0-6590-EC2A-5DE4-5CA50800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D064-CAB7-3669-FBD1-AFE6F15A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Exothermic reactions has the potential to facilitate demise for many common spacecraft equipment.</a:t>
            </a:r>
          </a:p>
          <a:p>
            <a:endParaRPr lang="en-GB" dirty="0"/>
          </a:p>
          <a:p>
            <a:r>
              <a:rPr lang="en-GB" dirty="0"/>
              <a:t>Several on-going activities are working on making exothermic reactions for demise purposes practical.</a:t>
            </a:r>
          </a:p>
          <a:p>
            <a:endParaRPr lang="en-GB" dirty="0"/>
          </a:p>
          <a:p>
            <a:r>
              <a:rPr lang="en-GB" dirty="0"/>
              <a:t>Exothermic reactions can in the future be a method to help space systems be compliant with the re-entry risk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9190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73AA-26E6-423E-964B-C27E7BF7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B6D92-41D6-4804-8452-2F45058E04A6}"/>
              </a:ext>
            </a:extLst>
          </p:cNvPr>
          <p:cNvSpPr txBox="1"/>
          <p:nvPr/>
        </p:nvSpPr>
        <p:spPr>
          <a:xfrm>
            <a:off x="2375756" y="234888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Thank you for listening!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9760B-E2AE-46A4-8E6C-564C84CAA657}"/>
              </a:ext>
            </a:extLst>
          </p:cNvPr>
          <p:cNvSpPr txBox="1"/>
          <p:nvPr/>
        </p:nvSpPr>
        <p:spPr>
          <a:xfrm>
            <a:off x="131231" y="5589240"/>
            <a:ext cx="2244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u="sng" dirty="0"/>
              <a:t>Contact:</a:t>
            </a:r>
            <a:endParaRPr lang="en-GB" sz="1400" u="sng" dirty="0"/>
          </a:p>
          <a:p>
            <a:r>
              <a:rPr lang="en-GB" sz="1400" dirty="0" err="1"/>
              <a:t>Patrik</a:t>
            </a:r>
            <a:r>
              <a:rPr lang="en-GB" sz="1400" dirty="0"/>
              <a:t> K</a:t>
            </a:r>
            <a:r>
              <a:rPr lang="sv-SE" sz="1400" dirty="0"/>
              <a:t>ärräng</a:t>
            </a:r>
          </a:p>
          <a:p>
            <a:r>
              <a:rPr lang="sv-SE" sz="1400" dirty="0"/>
              <a:t>p.kaerraeng@htg-gmbh.com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1570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D76B-6794-4232-9D3A-6599C5A2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Release altitude from </a:t>
            </a:r>
            <a:br>
              <a:rPr lang="en-GB" dirty="0"/>
            </a:br>
            <a:r>
              <a:rPr lang="en-GB" dirty="0"/>
              <a:t>a “typical” spacecraft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63417-04B5-4ED5-A2A4-984629F5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53" y="2276872"/>
            <a:ext cx="4578493" cy="34323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FE1F64-D49B-4F56-8DDF-3465305E01C7}"/>
              </a:ext>
            </a:extLst>
          </p:cNvPr>
          <p:cNvSpPr txBox="1"/>
          <p:nvPr/>
        </p:nvSpPr>
        <p:spPr>
          <a:xfrm>
            <a:off x="107504" y="1463117"/>
            <a:ext cx="837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Fragmentation data from 16 simulations of a generic “typical” spacecraft, extracted from SCARAB.</a:t>
            </a:r>
          </a:p>
        </p:txBody>
      </p:sp>
    </p:spTree>
    <p:extLst>
      <p:ext uri="{BB962C8B-B14F-4D97-AF65-F5344CB8AC3E}">
        <p14:creationId xmlns:p14="http://schemas.microsoft.com/office/powerpoint/2010/main" val="367635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D76B-6794-4232-9D3A-6599C5A2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 Guidelines</a:t>
            </a:r>
            <a:br>
              <a:rPr lang="en-GB" dirty="0"/>
            </a:br>
            <a:r>
              <a:rPr lang="en-GB" dirty="0"/>
              <a:t>Equipment level Verification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0E81-6106-478B-B613-155339D3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E5126-DE99-4C0D-ABDE-A8A797DF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09489"/>
            <a:ext cx="1961072" cy="4838700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A6BB40BA-46A9-44E1-83CA-F6850EB2B7E8}"/>
              </a:ext>
            </a:extLst>
          </p:cNvPr>
          <p:cNvSpPr/>
          <p:nvPr/>
        </p:nvSpPr>
        <p:spPr bwMode="auto">
          <a:xfrm>
            <a:off x="5004048" y="2996952"/>
            <a:ext cx="432048" cy="95410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FCDC5-92B9-472F-9F9A-7160046AADB5}"/>
              </a:ext>
            </a:extLst>
          </p:cNvPr>
          <p:cNvSpPr txBox="1"/>
          <p:nvPr/>
        </p:nvSpPr>
        <p:spPr>
          <a:xfrm>
            <a:off x="5436096" y="3298195"/>
            <a:ext cx="249138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4: Assess equipment model re-entry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73C3CBF-A6EB-4E93-9D8E-4B4D8494720D}"/>
              </a:ext>
            </a:extLst>
          </p:cNvPr>
          <p:cNvSpPr/>
          <p:nvPr/>
        </p:nvSpPr>
        <p:spPr bwMode="auto">
          <a:xfrm>
            <a:off x="5004048" y="1813170"/>
            <a:ext cx="432048" cy="2880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ACB2A-122D-457A-8CAD-10010FC13457}"/>
              </a:ext>
            </a:extLst>
          </p:cNvPr>
          <p:cNvSpPr txBox="1"/>
          <p:nvPr/>
        </p:nvSpPr>
        <p:spPr>
          <a:xfrm>
            <a:off x="5434256" y="1812213"/>
            <a:ext cx="19383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1: Select initial conditions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81B7608-2E9D-4136-8F38-17018DE8E7F3}"/>
              </a:ext>
            </a:extLst>
          </p:cNvPr>
          <p:cNvSpPr/>
          <p:nvPr/>
        </p:nvSpPr>
        <p:spPr bwMode="auto">
          <a:xfrm>
            <a:off x="5004048" y="2424569"/>
            <a:ext cx="432048" cy="55624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E7CAB-3583-45E9-8400-D4FB4DEA4926}"/>
              </a:ext>
            </a:extLst>
          </p:cNvPr>
          <p:cNvSpPr txBox="1"/>
          <p:nvPr/>
        </p:nvSpPr>
        <p:spPr>
          <a:xfrm>
            <a:off x="5436096" y="2571888"/>
            <a:ext cx="220284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3: Create the equipment model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3431EAD-823B-42F7-AD3B-D3F6BA5E741B}"/>
              </a:ext>
            </a:extLst>
          </p:cNvPr>
          <p:cNvSpPr/>
          <p:nvPr/>
        </p:nvSpPr>
        <p:spPr bwMode="auto">
          <a:xfrm>
            <a:off x="5004048" y="2116298"/>
            <a:ext cx="432048" cy="2880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989-E9FD-4CA2-8530-744D7AE2C7A6}"/>
              </a:ext>
            </a:extLst>
          </p:cNvPr>
          <p:cNvSpPr txBox="1"/>
          <p:nvPr/>
        </p:nvSpPr>
        <p:spPr>
          <a:xfrm>
            <a:off x="5434256" y="2122480"/>
            <a:ext cx="278153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2: Choose your tool (e.g. ESA DRAMA)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0BD4DA9-D3B0-456C-BAD8-C323D8B2B12C}"/>
              </a:ext>
            </a:extLst>
          </p:cNvPr>
          <p:cNvSpPr/>
          <p:nvPr/>
        </p:nvSpPr>
        <p:spPr bwMode="auto">
          <a:xfrm rot="10800000">
            <a:off x="2961556" y="3895320"/>
            <a:ext cx="432048" cy="45334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03009-7F7D-46E2-AAF1-38B956B2A12E}"/>
              </a:ext>
            </a:extLst>
          </p:cNvPr>
          <p:cNvSpPr txBox="1"/>
          <p:nvPr/>
        </p:nvSpPr>
        <p:spPr>
          <a:xfrm>
            <a:off x="726648" y="3998965"/>
            <a:ext cx="223490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5: Identify feasible D4D option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6B9321-BC48-435C-9E3D-F9786877FCD5}"/>
              </a:ext>
            </a:extLst>
          </p:cNvPr>
          <p:cNvCxnSpPr>
            <a:cxnSpLocks/>
            <a:endCxn id="34" idx="2"/>
          </p:cNvCxnSpPr>
          <p:nvPr/>
        </p:nvCxnSpPr>
        <p:spPr bwMode="auto">
          <a:xfrm flipV="1">
            <a:off x="2259358" y="2514895"/>
            <a:ext cx="1" cy="1484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E3218604-8A47-4AE6-BD14-9A5AC87EEAE4}"/>
              </a:ext>
            </a:extLst>
          </p:cNvPr>
          <p:cNvCxnSpPr>
            <a:cxnSpLocks/>
            <a:stCxn id="34" idx="0"/>
          </p:cNvCxnSpPr>
          <p:nvPr/>
        </p:nvCxnSpPr>
        <p:spPr bwMode="auto">
          <a:xfrm rot="5400000" flipH="1" flipV="1">
            <a:off x="2694462" y="1481730"/>
            <a:ext cx="336452" cy="1206659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45BE1E8-B5F5-4F8A-AD21-F7092BBCF7C6}"/>
              </a:ext>
            </a:extLst>
          </p:cNvPr>
          <p:cNvSpPr txBox="1"/>
          <p:nvPr/>
        </p:nvSpPr>
        <p:spPr>
          <a:xfrm>
            <a:off x="1043609" y="2253285"/>
            <a:ext cx="243150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Step 6: Iterate again with the engineers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F1232D31-5ACA-4338-A81A-01B1AF03D655}"/>
              </a:ext>
            </a:extLst>
          </p:cNvPr>
          <p:cNvSpPr/>
          <p:nvPr/>
        </p:nvSpPr>
        <p:spPr bwMode="auto">
          <a:xfrm>
            <a:off x="5580112" y="5733255"/>
            <a:ext cx="432048" cy="51493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7DDC6E-B48F-4C46-8E9D-8AEE746D445F}"/>
              </a:ext>
            </a:extLst>
          </p:cNvPr>
          <p:cNvSpPr txBox="1"/>
          <p:nvPr/>
        </p:nvSpPr>
        <p:spPr>
          <a:xfrm>
            <a:off x="6012160" y="5775277"/>
            <a:ext cx="241925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8: Create component based model </a:t>
            </a:r>
            <a:br>
              <a:rPr lang="en-GB" sz="1100" dirty="0"/>
            </a:br>
            <a:r>
              <a:rPr lang="en-GB" sz="1100" dirty="0"/>
              <a:t>and add to equipment database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DDD1658A-7A12-49FF-A056-344B7F88B6B4}"/>
              </a:ext>
            </a:extLst>
          </p:cNvPr>
          <p:cNvSpPr/>
          <p:nvPr/>
        </p:nvSpPr>
        <p:spPr bwMode="auto">
          <a:xfrm>
            <a:off x="4806291" y="4285063"/>
            <a:ext cx="432048" cy="80012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5BC2F9-DA6E-43A5-AAB2-FF06C35156DD}"/>
              </a:ext>
            </a:extLst>
          </p:cNvPr>
          <p:cNvSpPr txBox="1"/>
          <p:nvPr/>
        </p:nvSpPr>
        <p:spPr>
          <a:xfrm>
            <a:off x="5238339" y="4473910"/>
            <a:ext cx="305083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Step 7: Perform demise test in wind tunnel facility </a:t>
            </a:r>
            <a:br>
              <a:rPr lang="en-GB" sz="1100" dirty="0"/>
            </a:br>
            <a:r>
              <a:rPr lang="en-GB" sz="1100" dirty="0"/>
              <a:t>to validate the model  demise behaviour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42882F-E3CF-42B9-B67D-C2E8EB5809B6}"/>
              </a:ext>
            </a:extLst>
          </p:cNvPr>
          <p:cNvSpPr txBox="1"/>
          <p:nvPr/>
        </p:nvSpPr>
        <p:spPr>
          <a:xfrm>
            <a:off x="222944" y="5775277"/>
            <a:ext cx="4576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GB" sz="800" b="0" i="1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DIVE - Guidelines for Analysing and Testing the Demise of Man Made Space Objects During Re-entry</a:t>
            </a:r>
            <a:r>
              <a:rPr lang="en-GB" sz="8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br>
              <a:rPr lang="en-GB" sz="8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GB" sz="800" dirty="0">
                <a:solidFill>
                  <a:srgbClr val="000000"/>
                </a:solidFill>
                <a:cs typeface="Times New Roman" panose="02020603050405020304" pitchFamily="18" charset="0"/>
              </a:rPr>
              <a:t>Technical Note:</a:t>
            </a:r>
            <a:r>
              <a:rPr lang="en-GB" sz="8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ESA-TECSYE-TN-01831, Issue 1, Rev. 0, Date 20/04/2020</a:t>
            </a:r>
            <a:endParaRPr lang="en-GB" sz="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7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6BC0-B1F5-2325-FF8E-AE91D6E5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common spacecraft </a:t>
            </a:r>
            <a:br>
              <a:rPr lang="en-GB" dirty="0"/>
            </a:br>
            <a:r>
              <a:rPr lang="en-GB" dirty="0"/>
              <a:t>equipment pose a risk on-ground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D163-3184-FBF8-6D31-4F29E404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Common critical equipment include:</a:t>
            </a:r>
          </a:p>
          <a:p>
            <a:r>
              <a:rPr lang="en-GB" dirty="0"/>
              <a:t>Propellant tanks</a:t>
            </a:r>
          </a:p>
          <a:p>
            <a:r>
              <a:rPr lang="en-GB" dirty="0"/>
              <a:t>Reaction wheels</a:t>
            </a:r>
          </a:p>
          <a:p>
            <a:r>
              <a:rPr lang="en-GB" dirty="0"/>
              <a:t>Solar array drive mechanisms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3FD9BD-6B20-B05F-072F-9A970717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2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4179" y="3891132"/>
            <a:ext cx="2664296" cy="19982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EF51EDD-EB8F-9A83-85FA-921F82986C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16000" contras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72" y="2858977"/>
            <a:ext cx="2688298" cy="20162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1095BA0-C223-0EFD-21C6-E969F46DA3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6342" y="1970536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0E35-2D1A-7F58-2F08-62CB2FBC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There is not enough heat to demise!</a:t>
            </a:r>
            <a:br>
              <a:rPr lang="sv-SE" dirty="0"/>
            </a:br>
            <a:r>
              <a:rPr lang="sv-SE" dirty="0"/>
              <a:t>What can we do?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B747-B08F-BF95-BD41-936278561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Thermite!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43639-DBF0-3D58-4B56-7602830772B8}"/>
              </a:ext>
            </a:extLst>
          </p:cNvPr>
          <p:cNvSpPr txBox="1"/>
          <p:nvPr/>
        </p:nvSpPr>
        <p:spPr>
          <a:xfrm>
            <a:off x="210449" y="6042774"/>
            <a:ext cx="4576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Thermite vs. Car</a:t>
            </a:r>
            <a:b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https://www.youtube.com/watch?v=rdCsbZf1_Ng&amp;t=106s</a:t>
            </a:r>
            <a:endParaRPr lang="en-GB" sz="8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800" dirty="0"/>
          </a:p>
        </p:txBody>
      </p:sp>
      <p:pic>
        <p:nvPicPr>
          <p:cNvPr id="8" name="Online Media 7" title="Thermite vs. Car">
            <a:hlinkClick r:id="" action="ppaction://media"/>
            <a:extLst>
              <a:ext uri="{FF2B5EF4-FFF2-40B4-BE49-F238E27FC236}">
                <a16:creationId xmlns:a16="http://schemas.microsoft.com/office/drawing/2014/main" id="{D410ABE2-4C51-20AE-8615-C69F9E6579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8601" y="2551202"/>
            <a:ext cx="5363623" cy="30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A8CC-974D-4A73-E66F-6626F12D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Thermite?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1717-C41C-1DB2-7082-6D7D1459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1268760"/>
            <a:ext cx="8680450" cy="5104977"/>
          </a:xfrm>
        </p:spPr>
        <p:txBody>
          <a:bodyPr/>
          <a:lstStyle/>
          <a:p>
            <a:r>
              <a:rPr lang="en-GB" dirty="0"/>
              <a:t>Thermites are mixtures of a metal and a metal oxide, usually in powder form. Once the redox reaction is triggered, a noticeable amount of heat is released.</a:t>
            </a:r>
          </a:p>
          <a:p>
            <a:endParaRPr lang="en-GB" dirty="0"/>
          </a:p>
          <a:p>
            <a:r>
              <a:rPr lang="en-GB" dirty="0"/>
              <a:t>Aluminium is the best candidate for the metallic component:</a:t>
            </a:r>
          </a:p>
          <a:p>
            <a:pPr lvl="1"/>
            <a:r>
              <a:rPr lang="en-GB" dirty="0"/>
              <a:t>High energy output</a:t>
            </a:r>
          </a:p>
          <a:p>
            <a:pPr lvl="1"/>
            <a:r>
              <a:rPr lang="en-GB" dirty="0"/>
              <a:t>Great availability (and low cost)</a:t>
            </a:r>
          </a:p>
          <a:p>
            <a:pPr lvl="1"/>
            <a:r>
              <a:rPr lang="en-GB" dirty="0"/>
              <a:t>Non-toxic</a:t>
            </a:r>
          </a:p>
          <a:p>
            <a:pPr lvl="1"/>
            <a:endParaRPr lang="en-GB" dirty="0"/>
          </a:p>
          <a:p>
            <a:r>
              <a:rPr lang="en-GB" dirty="0"/>
              <a:t>The metal oxides selection drivers:</a:t>
            </a:r>
          </a:p>
          <a:p>
            <a:pPr lvl="1"/>
            <a:r>
              <a:rPr lang="en-GB" dirty="0"/>
              <a:t>Theoretical Maximum Density (TMD)</a:t>
            </a:r>
          </a:p>
          <a:p>
            <a:pPr lvl="1"/>
            <a:r>
              <a:rPr lang="en-GB" dirty="0"/>
              <a:t>Adiabatic reaction temperature</a:t>
            </a:r>
          </a:p>
          <a:p>
            <a:pPr lvl="1"/>
            <a:r>
              <a:rPr lang="en-GB" dirty="0"/>
              <a:t>Fraction of products in gaseous state</a:t>
            </a:r>
          </a:p>
          <a:p>
            <a:pPr lvl="1"/>
            <a:r>
              <a:rPr lang="en-GB" dirty="0"/>
              <a:t>Specific reaction enthalpy</a:t>
            </a:r>
          </a:p>
          <a:p>
            <a:pPr lvl="1"/>
            <a:endParaRPr lang="en-GB" dirty="0"/>
          </a:p>
        </p:txBody>
      </p:sp>
      <p:pic>
        <p:nvPicPr>
          <p:cNvPr id="5" name="Immagine 4" descr="Immagine che contiene torta, cioccolato, tazza, cibo&#10;&#10;Descrizione generata automaticamente">
            <a:extLst>
              <a:ext uri="{FF2B5EF4-FFF2-40B4-BE49-F238E27FC236}">
                <a16:creationId xmlns:a16="http://schemas.microsoft.com/office/drawing/2014/main" id="{9F3481D6-88FC-DDCE-5A87-15A9AFBD1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061393" cy="20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8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0E35-2D1A-7F58-2F08-62CB2FBC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Exothermic reactions can </a:t>
            </a:r>
            <a:br>
              <a:rPr lang="sv-SE" dirty="0"/>
            </a:br>
            <a:r>
              <a:rPr lang="sv-SE" dirty="0"/>
              <a:t>aid the demise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B747-B08F-BF95-BD41-936278561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83722A-A234-B9F3-A64D-8252BB18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6" y="2132468"/>
            <a:ext cx="8525814" cy="2438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C5A70B-2A3B-9C6C-6DAC-123D02D8BCE2}"/>
              </a:ext>
            </a:extLst>
          </p:cNvPr>
          <p:cNvSpPr txBox="1"/>
          <p:nvPr/>
        </p:nvSpPr>
        <p:spPr>
          <a:xfrm>
            <a:off x="222944" y="5775277"/>
            <a:ext cx="4576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ERASD - Exothermic Reaction Aided Spacecraft Demise - Proof of Concept Testing – </a:t>
            </a:r>
            <a:b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Final Report</a:t>
            </a:r>
            <a:r>
              <a:rPr lang="en-GB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Contract No. 4000126547/19/NL/AR/</a:t>
            </a:r>
            <a:r>
              <a:rPr lang="en-GB" sz="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ig</a:t>
            </a:r>
            <a:r>
              <a:rPr lang="en-GB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Issue 1, Revision 2, 10/05/2019 </a:t>
            </a:r>
            <a:endParaRPr lang="en-GB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4A73F7-6D18-05B0-1F59-B12A7DFD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016" y="4969368"/>
            <a:ext cx="2736304" cy="1411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FC4D8-481A-7D3D-69C6-EE004FD40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644414"/>
            <a:ext cx="1338044" cy="5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5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D871-D3CA-CD57-CFD6-3EE0F99B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re-building improve our </a:t>
            </a:r>
            <a:br>
              <a:rPr lang="en-GB" dirty="0"/>
            </a:br>
            <a:r>
              <a:rPr lang="en-GB" dirty="0"/>
              <a:t>understanding of the demise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84D0A7-DA7C-55E5-ADF4-E346BA0B5871}"/>
              </a:ext>
            </a:extLst>
          </p:cNvPr>
          <p:cNvSpPr txBox="1"/>
          <p:nvPr/>
        </p:nvSpPr>
        <p:spPr>
          <a:xfrm>
            <a:off x="222944" y="5775277"/>
            <a:ext cx="4576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ERASD - Exothermic Reaction Aided Spacecraft Demise - Proof of Concept Testing – </a:t>
            </a:r>
            <a:b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Final Report</a:t>
            </a:r>
            <a:r>
              <a:rPr lang="en-GB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Contract No. 4000126547/19/NL/AR/</a:t>
            </a:r>
            <a:r>
              <a:rPr lang="en-GB" sz="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ig</a:t>
            </a:r>
            <a:r>
              <a:rPr lang="en-GB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Issue 1, Revision 2, 10/05/2019 </a:t>
            </a:r>
            <a:endParaRPr lang="en-GB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67A0A-A136-17F8-78DE-838F55B6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5073700" cy="331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724C3A-8B8D-3698-5EC8-FE703F0B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16" y="1340768"/>
            <a:ext cx="2594656" cy="1947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5142F4-EF1E-6490-2611-EE85F9864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70" y="3984102"/>
            <a:ext cx="2137861" cy="23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A8CC-974D-4A73-E66F-6626F12D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on-going SPADEXO project aims making</a:t>
            </a:r>
            <a:br>
              <a:rPr lang="en-GB" dirty="0"/>
            </a:br>
            <a:r>
              <a:rPr lang="en-GB" dirty="0"/>
              <a:t>exothermic reactions practical for demise purposes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1717-C41C-1DB2-7082-6D7D1459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SPADEXO [HTG / </a:t>
            </a:r>
            <a:r>
              <a:rPr lang="en-GB" dirty="0" err="1"/>
              <a:t>PoliMi</a:t>
            </a:r>
            <a:r>
              <a:rPr lang="en-GB" dirty="0"/>
              <a:t> &amp; </a:t>
            </a:r>
            <a:r>
              <a:rPr lang="en-GB" dirty="0" err="1"/>
              <a:t>ReActive</a:t>
            </a:r>
            <a:r>
              <a:rPr lang="en-GB" dirty="0"/>
              <a:t> / DLR]</a:t>
            </a:r>
          </a:p>
          <a:p>
            <a:endParaRPr lang="en-GB" dirty="0"/>
          </a:p>
          <a:p>
            <a:r>
              <a:rPr lang="en-GB" dirty="0"/>
              <a:t>The goal of the current project is to:</a:t>
            </a:r>
          </a:p>
          <a:p>
            <a:pPr lvl="1"/>
            <a:r>
              <a:rPr lang="en-GB" dirty="0"/>
              <a:t>Design, optimize and prove the concept of using exothermic reactions for demise purposes.</a:t>
            </a:r>
          </a:p>
          <a:p>
            <a:pPr lvl="1"/>
            <a:r>
              <a:rPr lang="en-GB" dirty="0"/>
              <a:t>Design and verification of different fuse concepts.</a:t>
            </a:r>
          </a:p>
          <a:p>
            <a:pPr lvl="1"/>
            <a:r>
              <a:rPr lang="en-GB" dirty="0"/>
              <a:t>Devise guidelines for use of the technology in various equipment</a:t>
            </a:r>
          </a:p>
          <a:p>
            <a:pPr lvl="1"/>
            <a:endParaRPr lang="en-GB" dirty="0"/>
          </a:p>
          <a:p>
            <a:r>
              <a:rPr lang="en-GB" dirty="0"/>
              <a:t>Currently the project is in the design phase for the breadboard. The test campaign is scheduled for early 2023</a:t>
            </a:r>
          </a:p>
        </p:txBody>
      </p:sp>
    </p:spTree>
    <p:extLst>
      <p:ext uri="{BB962C8B-B14F-4D97-AF65-F5344CB8AC3E}">
        <p14:creationId xmlns:p14="http://schemas.microsoft.com/office/powerpoint/2010/main" val="144040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A8CC-974D-4A73-E66F-6626F12D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Energetic material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1717-C41C-1DB2-7082-6D7D1459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1268760"/>
            <a:ext cx="8680450" cy="5104977"/>
          </a:xfrm>
        </p:spPr>
        <p:txBody>
          <a:bodyPr/>
          <a:lstStyle/>
          <a:p>
            <a:r>
              <a:rPr lang="en-GB" dirty="0"/>
              <a:t>Al-Fe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has been selected as the main formulation to be investigated. </a:t>
            </a:r>
          </a:p>
          <a:p>
            <a:endParaRPr lang="en-GB" dirty="0"/>
          </a:p>
          <a:p>
            <a:r>
              <a:rPr lang="en-GB" dirty="0"/>
              <a:t>It is important to have the possibility of tuning the ignition temperature of the charge:</a:t>
            </a:r>
          </a:p>
          <a:p>
            <a:pPr lvl="1"/>
            <a:r>
              <a:rPr lang="en-GB" dirty="0"/>
              <a:t>Use of other thermite formulations as primer</a:t>
            </a:r>
          </a:p>
          <a:p>
            <a:pPr lvl="1"/>
            <a:r>
              <a:rPr lang="en-GB" dirty="0"/>
              <a:t>Mechanical activation</a:t>
            </a:r>
          </a:p>
          <a:p>
            <a:pPr lvl="1"/>
            <a:endParaRPr lang="en-GB" dirty="0"/>
          </a:p>
          <a:p>
            <a:r>
              <a:rPr lang="en-GB" dirty="0"/>
              <a:t>Mechanical activation can be used to increase powder reactivity, while maintaining the benefits typical of micrometric powders:</a:t>
            </a:r>
          </a:p>
          <a:p>
            <a:pPr lvl="1"/>
            <a:r>
              <a:rPr lang="en-GB" dirty="0"/>
              <a:t>High active metal content</a:t>
            </a:r>
          </a:p>
          <a:p>
            <a:pPr lvl="1"/>
            <a:r>
              <a:rPr lang="en-GB" dirty="0"/>
              <a:t>Safety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2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A8CC-974D-4A73-E66F-6626F12D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Update to the thermite model in SCARAB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1717-C41C-1DB2-7082-6D7D1459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1268760"/>
            <a:ext cx="8680450" cy="5104977"/>
          </a:xfrm>
        </p:spPr>
        <p:txBody>
          <a:bodyPr/>
          <a:lstStyle/>
          <a:p>
            <a:r>
              <a:rPr lang="en-GB" dirty="0"/>
              <a:t>A new thermite model will be implemented and based on thermite theoretical available heat.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BE94E9-9DF7-E6E6-DCBB-6EB8FBFC9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5" y="2327439"/>
            <a:ext cx="5348975" cy="40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9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35143</TotalTime>
  <Words>814</Words>
  <Application>Microsoft Office PowerPoint</Application>
  <PresentationFormat>On-screen Show (4:3)</PresentationFormat>
  <Paragraphs>89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Times New Roman</vt:lpstr>
      <vt:lpstr>Wingdings</vt:lpstr>
      <vt:lpstr>Standarddesign</vt:lpstr>
      <vt:lpstr>Assisted Spacecraft Demise  with Exothermic reactions      P. Kärräng</vt:lpstr>
      <vt:lpstr>Some common spacecraft  equipment pose a risk on-ground</vt:lpstr>
      <vt:lpstr>There is not enough heat to demise! What can we do?</vt:lpstr>
      <vt:lpstr>What is Thermite?</vt:lpstr>
      <vt:lpstr>Exothermic reactions can  aid the demise process</vt:lpstr>
      <vt:lpstr>Numerical re-building improve our  understanding of the demise process</vt:lpstr>
      <vt:lpstr>The on-going SPADEXO project aims making exothermic reactions practical for demise purposes </vt:lpstr>
      <vt:lpstr>Energetic material selection</vt:lpstr>
      <vt:lpstr>Update to the thermite model in SCARAB</vt:lpstr>
      <vt:lpstr>Practical test cases  will be tested in wind-tunnel</vt:lpstr>
      <vt:lpstr>Conclusion</vt:lpstr>
      <vt:lpstr>PowerPoint Presentation</vt:lpstr>
      <vt:lpstr>Release altitude from  a “typical” spacecraft</vt:lpstr>
      <vt:lpstr>DIVE Guidelines Equipment level Verification Tree</vt:lpstr>
    </vt:vector>
  </TitlesOfParts>
  <Company>HTG - Hyperschall Technologie Göttingen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Assisted Spacecraft Demise  with Exothermic reactions      P. Kärräng</dc:title>
  <dc:subject/>
  <dc:creator>HTG</dc:creator>
  <cp:lastModifiedBy>HTG</cp:lastModifiedBy>
  <cp:revision>1270</cp:revision>
  <cp:lastPrinted>2018-09-28T14:29:58Z</cp:lastPrinted>
  <dcterms:created xsi:type="dcterms:W3CDTF">2001-08-27T09:46:48Z</dcterms:created>
  <dcterms:modified xsi:type="dcterms:W3CDTF">2022-10-05T07:15:53Z</dcterms:modified>
</cp:coreProperties>
</file>