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8" r:id="rId2"/>
    <p:sldId id="274" r:id="rId3"/>
    <p:sldId id="275" r:id="rId4"/>
    <p:sldId id="506" r:id="rId5"/>
    <p:sldId id="507" r:id="rId6"/>
    <p:sldId id="504" r:id="rId7"/>
    <p:sldId id="505" r:id="rId8"/>
    <p:sldId id="270" r:id="rId9"/>
    <p:sldId id="268" r:id="rId10"/>
    <p:sldId id="269" r:id="rId11"/>
    <p:sldId id="286" r:id="rId12"/>
    <p:sldId id="503" r:id="rId13"/>
    <p:sldId id="266" r:id="rId14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re looten" initials="al" lastIdx="1" clrIdx="0">
    <p:extLst>
      <p:ext uri="{19B8F6BF-5375-455C-9EA6-DF929625EA0E}">
        <p15:presenceInfo xmlns:p15="http://schemas.microsoft.com/office/powerpoint/2012/main" userId="758bd5757daf18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70C0"/>
    <a:srgbClr val="F38733"/>
    <a:srgbClr val="000000"/>
    <a:srgbClr val="9999FF"/>
    <a:srgbClr val="FE0002"/>
    <a:srgbClr val="99FF99"/>
    <a:srgbClr val="B01E21"/>
    <a:srgbClr val="413D3A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64" autoAdjust="0"/>
    <p:restoredTop sz="91361" autoAdjust="0"/>
  </p:normalViewPr>
  <p:slideViewPr>
    <p:cSldViewPr snapToGrid="0">
      <p:cViewPr varScale="1">
        <p:scale>
          <a:sx n="60" d="100"/>
          <a:sy n="60" d="100"/>
        </p:scale>
        <p:origin x="72" y="2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54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DC8668-C670-4038-B090-94CB64A1FE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6EACA-7A62-455E-B980-167954D8DD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01BCB-6F0C-4831-8F6B-31A5A55EEEB4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B9FBF7-DA99-48B3-BB80-5966552A03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BB937-8883-4582-A805-22CC4C76D4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92D9F-0BE7-448B-B76E-BBB5A1ABF9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014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59A58-F279-40D4-81DD-6CDE84C7AE9B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C3860-3840-4627-93DC-50A22CB1C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748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C3860-3840-4627-93DC-50A22CB1CEB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451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3 Progressive testing methods</a:t>
            </a:r>
          </a:p>
          <a:p>
            <a:r>
              <a:rPr lang="en-GB" dirty="0"/>
              <a:t>With the 2 first more commercial ones</a:t>
            </a:r>
          </a:p>
          <a:p>
            <a:r>
              <a:rPr lang="en-GB" dirty="0"/>
              <a:t>First is TGA…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C3860-3840-4627-93DC-50A22CB1CEB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355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Casualty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C3860-3840-4627-93DC-50A22CB1CE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761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Out of the several mitigation approaches to this issue, we focused our research on the D4D one and more specifically on the material selection aspect</a:t>
            </a:r>
          </a:p>
          <a:p>
            <a:endParaRPr lang="en-GB" dirty="0"/>
          </a:p>
          <a:p>
            <a:r>
              <a:rPr lang="en-GB" dirty="0"/>
              <a:t>Which following a survivability and demisability sensitivity analysis by </a:t>
            </a:r>
            <a:r>
              <a:rPr lang="en-GB" dirty="0" err="1"/>
              <a:t>Trisolini</a:t>
            </a:r>
            <a:r>
              <a:rPr lang="en-GB" dirty="0"/>
              <a:t> et al. is the major parameter of influence as well as the break-up/altitude of demise on the timeline aspect.</a:t>
            </a:r>
          </a:p>
          <a:p>
            <a:endParaRPr lang="en-GB" dirty="0"/>
          </a:p>
          <a:p>
            <a:r>
              <a:rPr lang="en-GB" dirty="0"/>
              <a:t>Therefore we focused our project on material substitution applied to S/C structural panels and more specifically by optimal demisable composite design.</a:t>
            </a:r>
          </a:p>
          <a:p>
            <a:r>
              <a:rPr lang="en-GB" dirty="0"/>
              <a:t>Today I will just talk about the fasteners chapter, which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C3860-3840-4627-93DC-50A22CB1CEB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57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In </a:t>
            </a:r>
            <a:r>
              <a:rPr lang="fr-CH" dirty="0" err="1"/>
              <a:t>order</a:t>
            </a:r>
            <a:r>
              <a:rPr lang="fr-CH" dirty="0"/>
              <a:t> to cover as </a:t>
            </a:r>
            <a:r>
              <a:rPr lang="fr-CH" dirty="0" err="1"/>
              <a:t>much</a:t>
            </a:r>
            <a:r>
              <a:rPr lang="fr-CH" dirty="0"/>
              <a:t> as possible the release or </a:t>
            </a:r>
            <a:r>
              <a:rPr lang="fr-CH" dirty="0" err="1"/>
              <a:t>demise</a:t>
            </a:r>
            <a:r>
              <a:rPr lang="fr-CH" dirty="0"/>
              <a:t> of the </a:t>
            </a:r>
            <a:r>
              <a:rPr lang="fr-CH" dirty="0" err="1"/>
              <a:t>external</a:t>
            </a:r>
            <a:r>
              <a:rPr lang="fr-CH" dirty="0"/>
              <a:t> panels </a:t>
            </a:r>
            <a:r>
              <a:rPr lang="fr-CH" dirty="0" err="1"/>
              <a:t>we</a:t>
            </a:r>
            <a:r>
              <a:rPr lang="fr-CH" dirty="0"/>
              <a:t> </a:t>
            </a:r>
            <a:r>
              <a:rPr lang="fr-CH" dirty="0" err="1"/>
              <a:t>focused</a:t>
            </a:r>
            <a:r>
              <a:rPr lang="fr-CH" dirty="0"/>
              <a:t> on a benchmark design </a:t>
            </a:r>
            <a:r>
              <a:rPr lang="fr-CH" dirty="0" err="1"/>
              <a:t>composed</a:t>
            </a:r>
            <a:r>
              <a:rPr lang="fr-CH" dirty="0"/>
              <a:t> of …</a:t>
            </a:r>
          </a:p>
          <a:p>
            <a:endParaRPr lang="fr-CH" dirty="0"/>
          </a:p>
          <a:p>
            <a:r>
              <a:rPr lang="fr-CH" dirty="0"/>
              <a:t>The addition of an active </a:t>
            </a:r>
            <a:r>
              <a:rPr lang="fr-CH" dirty="0" err="1"/>
              <a:t>metallic</a:t>
            </a:r>
            <a:r>
              <a:rPr lang="fr-CH" dirty="0"/>
              <a:t> filler </a:t>
            </a:r>
            <a:r>
              <a:rPr lang="fr-CH" dirty="0" err="1"/>
              <a:t>is</a:t>
            </a:r>
            <a:r>
              <a:rPr lang="fr-CH" dirty="0"/>
              <a:t> multiple, </a:t>
            </a:r>
            <a:r>
              <a:rPr lang="fr-CH" dirty="0" err="1"/>
              <a:t>it</a:t>
            </a:r>
            <a:r>
              <a:rPr lang="fr-CH" dirty="0"/>
              <a:t> </a:t>
            </a:r>
            <a:r>
              <a:rPr lang="fr-CH" dirty="0" err="1"/>
              <a:t>increased</a:t>
            </a:r>
            <a:r>
              <a:rPr lang="fr-CH" dirty="0"/>
              <a:t> the </a:t>
            </a:r>
            <a:r>
              <a:rPr lang="fr-CH" dirty="0" err="1"/>
              <a:t>trough</a:t>
            </a:r>
            <a:r>
              <a:rPr lang="fr-CH" dirty="0"/>
              <a:t> </a:t>
            </a:r>
            <a:r>
              <a:rPr lang="fr-CH" dirty="0" err="1"/>
              <a:t>thickness</a:t>
            </a:r>
            <a:r>
              <a:rPr lang="fr-CH" dirty="0"/>
              <a:t> thermal </a:t>
            </a:r>
            <a:r>
              <a:rPr lang="fr-CH" dirty="0" err="1"/>
              <a:t>conductivity</a:t>
            </a:r>
            <a:r>
              <a:rPr lang="fr-CH" dirty="0"/>
              <a:t> </a:t>
            </a:r>
            <a:r>
              <a:rPr lang="fr-CH" dirty="0" err="1"/>
              <a:t>typically</a:t>
            </a:r>
            <a:r>
              <a:rPr lang="fr-CH" dirty="0"/>
              <a:t> </a:t>
            </a:r>
            <a:r>
              <a:rPr lang="fr-CH" dirty="0" err="1"/>
              <a:t>lacking</a:t>
            </a:r>
            <a:r>
              <a:rPr lang="fr-CH" dirty="0"/>
              <a:t> in the </a:t>
            </a:r>
            <a:r>
              <a:rPr lang="fr-CH" dirty="0" err="1"/>
              <a:t>laminated</a:t>
            </a:r>
            <a:r>
              <a:rPr lang="fr-CH" dirty="0"/>
              <a:t> composite system, </a:t>
            </a:r>
            <a:r>
              <a:rPr lang="fr-CH" dirty="0" err="1"/>
              <a:t>while</a:t>
            </a:r>
            <a:r>
              <a:rPr lang="fr-CH" dirty="0"/>
              <a:t> </a:t>
            </a:r>
            <a:r>
              <a:rPr lang="fr-CH" dirty="0" err="1"/>
              <a:t>also</a:t>
            </a:r>
            <a:r>
              <a:rPr lang="fr-CH" dirty="0"/>
              <a:t> </a:t>
            </a:r>
            <a:r>
              <a:rPr lang="fr-CH" dirty="0" err="1"/>
              <a:t>improving</a:t>
            </a:r>
            <a:r>
              <a:rPr lang="fr-CH" dirty="0"/>
              <a:t> the mx ablation rate by </a:t>
            </a:r>
            <a:r>
              <a:rPr lang="fr-CH" dirty="0" err="1"/>
              <a:t>faster</a:t>
            </a:r>
            <a:r>
              <a:rPr lang="fr-CH" dirty="0"/>
              <a:t> matrix </a:t>
            </a:r>
            <a:r>
              <a:rPr lang="fr-CH" dirty="0" err="1"/>
              <a:t>pyrolysis</a:t>
            </a:r>
            <a:r>
              <a:rPr lang="fr-CH" dirty="0"/>
              <a:t>.</a:t>
            </a:r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3A596-9CBC-49DD-B93A-C6D0261C4F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23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3 Progressive testing methods</a:t>
            </a:r>
          </a:p>
          <a:p>
            <a:r>
              <a:rPr lang="en-GB" dirty="0"/>
              <a:t>With the 2 first more commercial ones</a:t>
            </a:r>
          </a:p>
          <a:p>
            <a:r>
              <a:rPr lang="en-GB" dirty="0"/>
              <a:t>First is TGA…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C3860-3840-4627-93DC-50A22CB1CEB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330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3 Progressive testing methods</a:t>
            </a:r>
          </a:p>
          <a:p>
            <a:r>
              <a:rPr lang="en-GB" dirty="0"/>
              <a:t>With the 2 first more commercial ones</a:t>
            </a:r>
          </a:p>
          <a:p>
            <a:r>
              <a:rPr lang="en-GB" dirty="0"/>
              <a:t>First is TGA…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C3860-3840-4627-93DC-50A22CB1CEB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391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C3860-3840-4627-93DC-50A22CB1CEB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120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sz="2000" dirty="0"/>
              <a:t>Expectations :</a:t>
            </a:r>
          </a:p>
          <a:p>
            <a:pPr marL="1716088" lvl="3" indent="-344488" algn="just">
              <a:buFont typeface="Calibri" panose="020F0502020204030204" pitchFamily="34" charset="0"/>
              <a:buChar char="→"/>
            </a:pPr>
            <a:r>
              <a:rPr lang="en-GB" sz="2000" dirty="0">
                <a:cs typeface="Calibri" panose="020F0502020204030204" pitchFamily="34" charset="0"/>
              </a:rPr>
              <a:t>Fast and early opening of the S/C external panels </a:t>
            </a:r>
          </a:p>
          <a:p>
            <a:pPr marL="1828800" lvl="4" indent="0" algn="just">
              <a:buNone/>
            </a:pPr>
            <a:r>
              <a:rPr lang="en-GB" sz="2000" dirty="0">
                <a:cs typeface="Calibri" panose="020F0502020204030204" pitchFamily="34" charset="0"/>
              </a:rPr>
              <a:t>Ideal complete separation from 500°C</a:t>
            </a:r>
          </a:p>
          <a:p>
            <a:pPr marL="1716088" lvl="3" indent="-344488" algn="just">
              <a:buFont typeface="Calibri" panose="020F0502020204030204" pitchFamily="34" charset="0"/>
              <a:buChar char="→"/>
            </a:pPr>
            <a:r>
              <a:rPr lang="en-GB" sz="2000" dirty="0">
                <a:cs typeface="Calibri" panose="020F0502020204030204" pitchFamily="34" charset="0"/>
              </a:rPr>
              <a:t>Potential mass budget reduction from its high specific strength</a:t>
            </a:r>
          </a:p>
          <a:p>
            <a:pPr algn="just"/>
            <a:r>
              <a:rPr lang="en-GB" dirty="0"/>
              <a:t>Bolted-joint is a well-known assembly technique</a:t>
            </a:r>
          </a:p>
          <a:p>
            <a:pPr marL="1806575" lvl="3" indent="-434975" algn="just">
              <a:buFont typeface="Calibri" panose="020F0502020204030204" pitchFamily="34" charset="0"/>
              <a:buChar char="→"/>
            </a:pPr>
            <a:r>
              <a:rPr lang="en-GB" sz="2000" dirty="0"/>
              <a:t>Facilitated implementation acceptance and procedure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C3860-3840-4627-93DC-50A22CB1CEB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055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would like to thank my Lab team and all my project partners for their active collaboration and financial support.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C3860-3840-4627-93DC-50A22CB1CEB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1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2DA5B-E78F-4840-A6C1-9EDB0A4EA2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815A79-9A3E-42CF-B366-9A98DC34D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5CC09-111D-4B71-9C9D-B4C363CD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405" y="64832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42353-3C64-4C60-8C4C-02069034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A742-526A-458B-94AB-3753DFDEB660}" type="slidenum">
              <a:rPr lang="en-GB" smtClean="0"/>
              <a:t>‹#›</a:t>
            </a:fld>
            <a:endParaRPr lang="en-GB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14D5AFD-8679-49D6-B432-CA0C2A502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95806" y="6483257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CH"/>
              <a:t>13/10/2022</a:t>
            </a:r>
            <a:endParaRPr lang="en-GB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7513C46-A1B4-426B-841E-6EA4A650E8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677" t="24906" b="25432"/>
          <a:stretch/>
        </p:blipFill>
        <p:spPr>
          <a:xfrm>
            <a:off x="-8313" y="-9383"/>
            <a:ext cx="8342812" cy="687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0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654C7-FBCC-47E2-AE5E-AF300ECD2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E2C46A-867C-4635-B818-D57BAF1BF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E5A449-9AF3-418C-A63A-2B5CF621D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B036F-F08F-4F4F-8DC8-20D28CC518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48325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CH"/>
              <a:t>13/10/2022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E40B20-F777-41E1-9BE1-E9F3605B3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405" y="64832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6324B0-F64D-4813-ABC6-3D995C718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A742-526A-458B-94AB-3753DFDEB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49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C953-AC79-41B4-87CC-381F28B1A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2302A-E64F-421F-8F8C-CAE04EF10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95530-A7B0-4833-9DCF-334381FD7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48325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CH"/>
              <a:t>13/10/2022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B1ABE-39C6-4DA2-B1BA-85A364AD8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405" y="64832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8FB57-69EA-45A7-97EE-71C1F6EC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A742-526A-458B-94AB-3753DFDEB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298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2AD49-04B2-4649-85AA-F185C64D7B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208FE3-10C8-47FB-AD81-B334F832B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E6CD9-8C96-4BE7-A7B7-8265ACE0F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48325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CH"/>
              <a:t>13/10/2022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26073-FDAC-4897-85C0-1DE078CF7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405" y="64832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1D6E0-B720-404F-8CAC-F21250481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A742-526A-458B-94AB-3753DFDEB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4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4431A-2BE6-425D-8549-8EA8BFFC1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9840F-2B8A-4ED0-A5B4-95EC8C1DF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400"/>
            </a:lvl1pPr>
            <a:lvl2pPr marL="685800" indent="-228600">
              <a:buFont typeface="Wingdings" panose="05000000000000000000" pitchFamily="2" charset="2"/>
              <a:buChar char="§"/>
              <a:defRPr sz="2000"/>
            </a:lvl2pPr>
            <a:lvl3pPr marL="1143000" indent="-228600">
              <a:buFont typeface="Wingdings" panose="05000000000000000000" pitchFamily="2" charset="2"/>
              <a:buChar char="§"/>
              <a:defRPr sz="1800"/>
            </a:lvl3pPr>
            <a:lvl4pPr marL="1600200" indent="-228600">
              <a:buFont typeface="Wingdings" panose="05000000000000000000" pitchFamily="2" charset="2"/>
              <a:buChar char="§"/>
              <a:defRPr sz="1600"/>
            </a:lvl4pPr>
            <a:lvl5pPr marL="2057400" indent="-22860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BEF0F-547D-4AB9-941B-8299C21F20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32402" y="6483257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r>
              <a:rPr lang="en-CH"/>
              <a:t>13/10/2022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4AE96-D609-48FA-BFB8-0A38952BD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1316" y="6483258"/>
            <a:ext cx="620684" cy="365125"/>
          </a:xfrm>
        </p:spPr>
        <p:txBody>
          <a:bodyPr/>
          <a:lstStyle/>
          <a:p>
            <a:fld id="{F3C6A742-526A-458B-94AB-3753DFDEB66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3456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3BFD64D-5409-4379-8C8D-57AC98CAB633}"/>
              </a:ext>
            </a:extLst>
          </p:cNvPr>
          <p:cNvGrpSpPr/>
          <p:nvPr userDrawn="1"/>
        </p:nvGrpSpPr>
        <p:grpSpPr>
          <a:xfrm>
            <a:off x="0" y="-7414"/>
            <a:ext cx="12204700" cy="859359"/>
            <a:chOff x="0" y="-7414"/>
            <a:chExt cx="12204700" cy="85935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8E6B166-437E-4209-836F-3EBE18F82B48}"/>
                </a:ext>
              </a:extLst>
            </p:cNvPr>
            <p:cNvSpPr/>
            <p:nvPr userDrawn="1"/>
          </p:nvSpPr>
          <p:spPr>
            <a:xfrm>
              <a:off x="3076411" y="-7413"/>
              <a:ext cx="9128289" cy="209124"/>
            </a:xfrm>
            <a:prstGeom prst="rect">
              <a:avLst/>
            </a:prstGeom>
            <a:solidFill>
              <a:srgbClr val="413D3A"/>
            </a:solidFill>
            <a:ln>
              <a:solidFill>
                <a:srgbClr val="413D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200" dirty="0">
                  <a:latin typeface="Bahnschrift SemiBold Condensed" panose="020B0502040204020203" pitchFamily="34" charset="0"/>
                </a:rPr>
                <a:t>CSID 2022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A2C160-D3B8-4BF9-93D4-BA580D83A3C6}"/>
                </a:ext>
              </a:extLst>
            </p:cNvPr>
            <p:cNvSpPr/>
            <p:nvPr userDrawn="1"/>
          </p:nvSpPr>
          <p:spPr>
            <a:xfrm>
              <a:off x="0" y="-7414"/>
              <a:ext cx="3063875" cy="859359"/>
            </a:xfrm>
            <a:prstGeom prst="rect">
              <a:avLst/>
            </a:prstGeom>
            <a:solidFill>
              <a:srgbClr val="413D3A"/>
            </a:solidFill>
            <a:ln>
              <a:solidFill>
                <a:srgbClr val="413D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97FEBEF8-68A2-47C7-8723-A34E8DB84AB5}"/>
                </a:ext>
              </a:extLst>
            </p:cNvPr>
            <p:cNvSpPr/>
            <p:nvPr userDrawn="1"/>
          </p:nvSpPr>
          <p:spPr>
            <a:xfrm rot="5400000">
              <a:off x="3099064" y="187003"/>
              <a:ext cx="633600" cy="678908"/>
            </a:xfrm>
            <a:prstGeom prst="rtTriangle">
              <a:avLst/>
            </a:prstGeom>
            <a:solidFill>
              <a:srgbClr val="413D3A"/>
            </a:solidFill>
            <a:ln>
              <a:solidFill>
                <a:srgbClr val="413D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164431A-2BE6-425D-8549-8EA8BFFC1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7533" y="277585"/>
            <a:ext cx="8304107" cy="565672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9840F-2B8A-4ED0-A5B4-95EC8C1DF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158240"/>
            <a:ext cx="11369040" cy="5018723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400"/>
            </a:lvl1pPr>
            <a:lvl2pPr marL="685800" indent="-228600">
              <a:buFont typeface="Wingdings" panose="05000000000000000000" pitchFamily="2" charset="2"/>
              <a:buChar char="§"/>
              <a:defRPr sz="2000"/>
            </a:lvl2pPr>
            <a:lvl3pPr marL="1143000" indent="-228600">
              <a:buFont typeface="Wingdings" panose="05000000000000000000" pitchFamily="2" charset="2"/>
              <a:buChar char="§"/>
              <a:defRPr sz="1800"/>
            </a:lvl3pPr>
            <a:lvl4pPr marL="1600200" indent="-228600">
              <a:buFont typeface="Wingdings" panose="05000000000000000000" pitchFamily="2" charset="2"/>
              <a:buChar char="§"/>
              <a:defRPr sz="1600"/>
            </a:lvl4pPr>
            <a:lvl5pPr marL="2057400" indent="-22860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BEF0F-547D-4AB9-941B-8299C21F20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49343" y="6483257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r>
              <a:rPr lang="en-CH" dirty="0"/>
              <a:t>13/10/2022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4AE96-D609-48FA-BFB8-0A38952BD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476" y="6483258"/>
            <a:ext cx="483524" cy="365125"/>
          </a:xfrm>
        </p:spPr>
        <p:txBody>
          <a:bodyPr/>
          <a:lstStyle/>
          <a:p>
            <a:fld id="{F3C6A742-526A-458B-94AB-3753DFDEB660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1098E6E-FA31-42FE-A154-43B4582EC8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852" y="269640"/>
            <a:ext cx="3024023" cy="573617"/>
          </a:xfrm>
        </p:spPr>
        <p:txBody>
          <a:bodyPr>
            <a:normAutofit/>
          </a:bodyPr>
          <a:lstStyle>
            <a:lvl1pPr marL="0" indent="0" algn="ctr">
              <a:buNone/>
              <a:defRPr sz="3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5912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6087B-1EFF-4ACE-8BFE-71F91A295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A742-526A-458B-94AB-3753DFDEB660}" type="slidenum">
              <a:rPr lang="en-GB" smtClean="0"/>
              <a:t>‹#›</a:t>
            </a:fld>
            <a:endParaRPr lang="en-GB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77E14CA-F6D9-4F24-8860-D1E2F8004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689" t="26235" r="-1049" b="25863"/>
          <a:stretch/>
        </p:blipFill>
        <p:spPr>
          <a:xfrm>
            <a:off x="-20319" y="1"/>
            <a:ext cx="8432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C3AECA-7C5C-42D5-B36E-D3A48A847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9018"/>
            <a:ext cx="620268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D4714-E30F-402E-9E17-46E8DBBE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908743"/>
            <a:ext cx="620268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346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87F9D-9C69-4447-B7B7-F6532FB1D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3282C-0BB7-4513-9F00-6DC58E567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480130-29FB-4D41-97AF-195C51151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D7F77F-F2F4-49CE-9862-403FEC81F2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48325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CH"/>
              <a:t>13/10/2022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3A95E-E2B3-407F-950A-DF33B7754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405" y="64832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435C4-8429-4590-8600-38F1A3480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A742-526A-458B-94AB-3753DFDEB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422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3C732-8968-4993-B382-043DA90B0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7A468-98D3-41F0-8598-5C58011E5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7B002-A887-4FE0-B65B-C529E4685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2C24AA-B846-4E70-8903-0179754945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9A7AF9-630B-484C-921F-3C6872E9FB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449B99-CE2C-4F39-9BA6-5B3C8CA042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48325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CH"/>
              <a:t>13/10/2022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745294-C825-4F9C-98A8-1B1852C6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405" y="64832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044C0A-FB01-4664-86AA-C0EE26E2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A742-526A-458B-94AB-3753DFDEB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314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04C0E-9040-4B29-81B6-AF03136F6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00A5AB-2270-4FA2-A448-0CF031F58E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48325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CH"/>
              <a:t>13/10/2022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F1568-D7FA-4A80-A670-400DAD3DB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405" y="64832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758B3-2169-4D4C-AB88-825E4F8AE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A742-526A-458B-94AB-3753DFDEB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97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19C5BB-CD7D-4A61-9E19-F5F302619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48325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CH"/>
              <a:t>13/10/2022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8A0250-CEE8-433E-AC84-DB7BEDCB8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405" y="64832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59C3D-9D17-4E40-92A5-EF5C5AFE2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A742-526A-458B-94AB-3753DFDEB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144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360D3-68F6-436B-8233-CE26DD128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826BB-C1BE-47F9-A5AD-CBAB24AFB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FD332-41A1-4D19-ADAD-529892C27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4D814-FEB3-4F60-8130-84D5230C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483257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CH"/>
              <a:t>13/10/2022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15C2AF-70EC-4BF8-AC39-7F4538E0B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405" y="64832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487E6-E0E0-4F52-80AA-8F727362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A742-526A-458B-94AB-3753DFDEB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89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FFBE26-855B-49E7-A585-1F7669D43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403A3-1B93-4F23-9996-E68D78FCA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821EB-AB12-4489-9D35-317B42F9F9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4832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CH"/>
              <a:t>13/10/2022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DE669-CB9A-4AD7-B441-669DA9F5A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A184B-C115-4D19-9E4D-19695D28B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32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6A742-526A-458B-94AB-3753DFDEB660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CCC28E-3079-4515-8C71-A7DF6FF1430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776" y="6488246"/>
            <a:ext cx="842902" cy="365125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8F3240F-EDBE-41A2-BB18-DC899FC27BD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030707" y="5307483"/>
            <a:ext cx="23708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Alexandre A. Looten  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A141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70D1D3-45A1-448D-ADBB-1F146244CD83}"/>
              </a:ext>
            </a:extLst>
          </p:cNvPr>
          <p:cNvCxnSpPr>
            <a:cxnSpLocks/>
          </p:cNvCxnSpPr>
          <p:nvPr userDrawn="1"/>
        </p:nvCxnSpPr>
        <p:spPr>
          <a:xfrm>
            <a:off x="229560" y="5595257"/>
            <a:ext cx="0" cy="1253665"/>
          </a:xfrm>
          <a:prstGeom prst="line">
            <a:avLst/>
          </a:prstGeom>
          <a:noFill/>
          <a:ln w="9525" cap="flat" cmpd="sng" algn="ctr">
            <a:solidFill>
              <a:srgbClr val="FE0002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408528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hnschrift SemiBold Condensed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hnschrift SemiBold Condensed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hnschrift SemiBold Condensed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hnschrift SemiBold Condensed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hnschrift SemiBold Condensed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hnschrift SemiBold Condensed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10" Type="http://schemas.openxmlformats.org/officeDocument/2006/relationships/image" Target="../media/image7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22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4.mp4"/><Relationship Id="rId7" Type="http://schemas.openxmlformats.org/officeDocument/2006/relationships/image" Target="../media/image2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4.mp4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9.jpe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156846-7037-40F8-AB93-6D5BC7198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117" y="1998179"/>
            <a:ext cx="6204398" cy="1549400"/>
          </a:xfrm>
        </p:spPr>
        <p:txBody>
          <a:bodyPr>
            <a:no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</a:rPr>
              <a:t>EXPERIMENTAL DEMISE STUDY OF NOVEL MATERIALS COMBINATIONS FOR SPACECRAFT STRUCTURAL PANEL ASSEMBLIES</a:t>
            </a:r>
            <a:endParaRPr lang="en-GB" sz="3000" dirty="0">
              <a:solidFill>
                <a:schemeClr val="bg1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75D6EAD-146D-4309-91D8-F2AC67B7016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307940" y="4996488"/>
            <a:ext cx="5713574" cy="176005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GB" sz="1600" u="sng" dirty="0">
                <a:solidFill>
                  <a:schemeClr val="bg1"/>
                </a:solidFill>
              </a:rPr>
              <a:t>A.A. Looten (EPFL)</a:t>
            </a:r>
            <a:r>
              <a:rPr lang="en-GB" sz="1600" dirty="0">
                <a:solidFill>
                  <a:schemeClr val="bg1"/>
                </a:solidFill>
              </a:rPr>
              <a:t>, V. Michaud (EPFL), M. Richard (ClearSpace), A. Caiazzo (ESA)</a:t>
            </a:r>
          </a:p>
          <a:p>
            <a:pPr marL="0" indent="0" algn="r">
              <a:buNone/>
            </a:pPr>
            <a:endParaRPr lang="en-GB" sz="16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F0B64-D027-4036-B747-FD90BE777A91}"/>
              </a:ext>
            </a:extLst>
          </p:cNvPr>
          <p:cNvSpPr txBox="1"/>
          <p:nvPr/>
        </p:nvSpPr>
        <p:spPr>
          <a:xfrm>
            <a:off x="1035303" y="314773"/>
            <a:ext cx="4622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ESA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 Clean Space Industry Days – 10 to 13 October 2022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Image 10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0AA664E4-C6D5-4EFD-A638-D4DADC1D1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59" y="1616453"/>
            <a:ext cx="2566227" cy="7634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0E4412-F404-4AD8-878A-E65AA7ED47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668" y="4682269"/>
            <a:ext cx="1297366" cy="628441"/>
          </a:xfrm>
          <a:prstGeom prst="rect">
            <a:avLst/>
          </a:prstGeom>
        </p:spPr>
      </p:pic>
      <p:pic>
        <p:nvPicPr>
          <p:cNvPr id="8" name="Image 14">
            <a:extLst>
              <a:ext uri="{FF2B5EF4-FFF2-40B4-BE49-F238E27FC236}">
                <a16:creationId xmlns:a16="http://schemas.microsoft.com/office/drawing/2014/main" id="{7531991E-7E80-489F-85DF-742A3DAA5E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300" y="4682268"/>
            <a:ext cx="1507520" cy="6284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82EDCC-6F7B-4F1E-B8A9-5415118613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564" y="2729721"/>
            <a:ext cx="2623622" cy="992514"/>
          </a:xfrm>
          <a:prstGeom prst="rect">
            <a:avLst/>
          </a:prstGeom>
        </p:spPr>
      </p:pic>
      <p:pic>
        <p:nvPicPr>
          <p:cNvPr id="1028" name="Picture 4" descr="ESA Clean Space (@ESAcleanspace) / Twitter">
            <a:extLst>
              <a:ext uri="{FF2B5EF4-FFF2-40B4-BE49-F238E27FC236}">
                <a16:creationId xmlns:a16="http://schemas.microsoft.com/office/drawing/2014/main" id="{AAF2C73B-123C-4961-8380-97F9CC9F6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7838" r="6768" b="7193"/>
          <a:stretch/>
        </p:blipFill>
        <p:spPr bwMode="auto">
          <a:xfrm>
            <a:off x="47625" y="65825"/>
            <a:ext cx="867229" cy="8672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190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F7416-19EE-4206-B5E1-DD4383D91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This work is supported by EPFL and ESA through an NPI program </a:t>
            </a:r>
            <a:r>
              <a:rPr lang="en-US" sz="2000" dirty="0">
                <a:latin typeface="Bahnschrift Light Condensed" panose="020B0502040204020203" pitchFamily="34" charset="0"/>
              </a:rPr>
              <a:t>#4000129740/20/NL/MH/hm</a:t>
            </a:r>
            <a:endParaRPr lang="en-GB" sz="2000" dirty="0">
              <a:latin typeface="Bahnschrift Light Condensed" panose="020B0502040204020203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000" dirty="0"/>
              <a:t>Thanks to:</a:t>
            </a:r>
          </a:p>
          <a:p>
            <a:pPr lvl="3"/>
            <a:r>
              <a:rPr lang="en-GB" sz="2000" dirty="0"/>
              <a:t>LPAC team</a:t>
            </a:r>
          </a:p>
          <a:p>
            <a:pPr lvl="3"/>
            <a:endParaRPr lang="en-GB" sz="2000" dirty="0"/>
          </a:p>
          <a:p>
            <a:pPr lvl="3"/>
            <a:endParaRPr lang="en-GB" sz="2000" dirty="0"/>
          </a:p>
          <a:p>
            <a:pPr lvl="3"/>
            <a:endParaRPr lang="en-GB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0FAB5-1F16-4485-9A2C-76A3CA9C6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13/10/2022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E6F802-4F82-48CA-9C4D-B80666BA3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A742-526A-458B-94AB-3753DFDEB660}" type="slidenum">
              <a:rPr lang="en-GB" smtClean="0"/>
              <a:t>10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8C714F-393F-4D7D-BF8B-A2B2E9926E6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Acknowledgments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9C87E95-3EB7-4D23-8B7D-1E63EE76C9A6}"/>
              </a:ext>
            </a:extLst>
          </p:cNvPr>
          <p:cNvGrpSpPr/>
          <p:nvPr/>
        </p:nvGrpSpPr>
        <p:grpSpPr>
          <a:xfrm>
            <a:off x="5935714" y="2775831"/>
            <a:ext cx="5810771" cy="3842884"/>
            <a:chOff x="491625" y="4319095"/>
            <a:chExt cx="5810771" cy="3842884"/>
          </a:xfrm>
        </p:grpSpPr>
        <p:pic>
          <p:nvPicPr>
            <p:cNvPr id="1026" name="Picture 2" descr="RUAG International is back in the profit zone. The new &quot;Beyond Gravity&quot;  brand and space incubator sharpen their focus on the space business. | RUAG">
              <a:extLst>
                <a:ext uri="{FF2B5EF4-FFF2-40B4-BE49-F238E27FC236}">
                  <a16:creationId xmlns:a16="http://schemas.microsoft.com/office/drawing/2014/main" id="{AFBC420D-43EF-473A-832E-C81CAD5A54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5280" y="5699760"/>
              <a:ext cx="2303493" cy="668400"/>
            </a:xfrm>
            <a:prstGeom prst="rect">
              <a:avLst/>
            </a:prstGeom>
            <a:noFill/>
            <a:effectLst>
              <a:outerShdw blurRad="292100" dist="139700" dir="2700000" algn="tl" rotWithShape="0">
                <a:srgbClr val="413D3A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CF357B-8036-428A-8FE8-530A32C09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435" y="6705451"/>
              <a:ext cx="2352961" cy="6536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3BCA78-1060-42F3-9EB9-3FDDC9BD2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3914" y="4605664"/>
              <a:ext cx="2537571" cy="5762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2144427-EE0B-422D-8D64-249EBF00C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625" y="6691302"/>
              <a:ext cx="1684166" cy="7126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ED88289-99AA-4E37-826C-6DC0D07AE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213" y="4603204"/>
              <a:ext cx="1026808" cy="7992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10E77A5-6A89-4F5A-B311-313AE19CB9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14135" y="7594778"/>
              <a:ext cx="2016819" cy="567201"/>
              <a:chOff x="-22522735" y="11763040"/>
              <a:chExt cx="6646186" cy="186914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FF55A0B-EE76-4884-A155-835B2ACF2F53}"/>
                  </a:ext>
                </a:extLst>
              </p:cNvPr>
              <p:cNvSpPr/>
              <p:nvPr/>
            </p:nvSpPr>
            <p:spPr>
              <a:xfrm>
                <a:off x="-22522735" y="11763040"/>
                <a:ext cx="6643009" cy="1869142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05ED1AB-0E0A-4AB6-8296-FF8320CB7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2486901" y="11797496"/>
                <a:ext cx="6610352" cy="180022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463935-D79A-474A-BD71-2027F4F54963}"/>
                </a:ext>
              </a:extLst>
            </p:cNvPr>
            <p:cNvSpPr txBox="1"/>
            <p:nvPr/>
          </p:nvSpPr>
          <p:spPr>
            <a:xfrm>
              <a:off x="748431" y="4325310"/>
              <a:ext cx="1344371" cy="313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Adam Pagan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3B95DF-55F5-40BB-8188-2DE8FB877579}"/>
                </a:ext>
              </a:extLst>
            </p:cNvPr>
            <p:cNvSpPr txBox="1"/>
            <p:nvPr/>
          </p:nvSpPr>
          <p:spPr>
            <a:xfrm>
              <a:off x="1982691" y="5401966"/>
              <a:ext cx="2306082" cy="313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Ralf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Usigner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&amp;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Alessando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Netti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4E93EC-BBD0-494C-8341-D12BE5CC6C42}"/>
                </a:ext>
              </a:extLst>
            </p:cNvPr>
            <p:cNvSpPr txBox="1"/>
            <p:nvPr/>
          </p:nvSpPr>
          <p:spPr>
            <a:xfrm>
              <a:off x="4415219" y="4319095"/>
              <a:ext cx="1344371" cy="313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James Beck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B2FAC4-200D-4B0F-AEAF-1F1EB94742EA}"/>
                </a:ext>
              </a:extLst>
            </p:cNvPr>
            <p:cNvSpPr txBox="1"/>
            <p:nvPr/>
          </p:nvSpPr>
          <p:spPr>
            <a:xfrm>
              <a:off x="4453729" y="6416661"/>
              <a:ext cx="1344371" cy="313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Régis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Voilat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164362F-5AEB-400B-8E99-D54B36A5FF48}"/>
                </a:ext>
              </a:extLst>
            </p:cNvPr>
            <p:cNvSpPr txBox="1"/>
            <p:nvPr/>
          </p:nvSpPr>
          <p:spPr>
            <a:xfrm>
              <a:off x="576574" y="6416156"/>
              <a:ext cx="1514268" cy="313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Albert Vodermayer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EF96A9-C165-4F69-B694-60022E20960E}"/>
                </a:ext>
              </a:extLst>
            </p:cNvPr>
            <p:cNvSpPr txBox="1"/>
            <p:nvPr/>
          </p:nvSpPr>
          <p:spPr>
            <a:xfrm>
              <a:off x="2369583" y="7273595"/>
              <a:ext cx="1514268" cy="313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Lionel </a:t>
              </a: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Metrailler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8C34C68-918B-494F-A59B-FB1588A178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b="11924"/>
          <a:stretch/>
        </p:blipFill>
        <p:spPr>
          <a:xfrm>
            <a:off x="445515" y="3000204"/>
            <a:ext cx="4552937" cy="3286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11F5AB8-9830-46D2-907E-D911EF9B850C}"/>
              </a:ext>
            </a:extLst>
          </p:cNvPr>
          <p:cNvSpPr txBox="1"/>
          <p:nvPr/>
        </p:nvSpPr>
        <p:spPr>
          <a:xfrm>
            <a:off x="5622519" y="2354535"/>
            <a:ext cx="4026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0200" marR="0" lvl="3" indent="-22860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Project partners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9DD4554-E3C8-42BE-A22E-C5B416C661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030" y="1089835"/>
            <a:ext cx="1523297" cy="57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42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EA57E3E-C19B-4732-B474-3AE42BA4310C}"/>
              </a:ext>
            </a:extLst>
          </p:cNvPr>
          <p:cNvSpPr/>
          <p:nvPr/>
        </p:nvSpPr>
        <p:spPr>
          <a:xfrm>
            <a:off x="-1" y="0"/>
            <a:ext cx="12192001" cy="6883352"/>
          </a:xfrm>
          <a:prstGeom prst="rect">
            <a:avLst/>
          </a:prstGeom>
          <a:solidFill>
            <a:srgbClr val="413D3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EF5A623-E354-4EBF-909F-903D76E2D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536" y="365126"/>
            <a:ext cx="6927264" cy="931240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Tank you for your attention 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2ECD7F5-6564-4530-9782-1D8D5A785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14"/>
          <a:stretch/>
        </p:blipFill>
        <p:spPr>
          <a:xfrm>
            <a:off x="0" y="0"/>
            <a:ext cx="4426536" cy="688335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7581A-1A2A-4000-9D72-D39D5C21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13/10/2022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8C4EAB-7DB6-4E3C-84E0-15FB08FD7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A742-526A-458B-94AB-3753DFDEB660}" type="slidenum">
              <a:rPr lang="en-GB" smtClean="0"/>
              <a:t>11</a:t>
            </a:fld>
            <a:endParaRPr lang="en-GB"/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F1575159-6549-495E-B13C-1A3059178472}"/>
              </a:ext>
            </a:extLst>
          </p:cNvPr>
          <p:cNvSpPr txBox="1">
            <a:spLocks/>
          </p:cNvSpPr>
          <p:nvPr/>
        </p:nvSpPr>
        <p:spPr>
          <a:xfrm>
            <a:off x="4404037" y="1493133"/>
            <a:ext cx="6927264" cy="3900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bg1"/>
                </a:solidFill>
              </a:rPr>
              <a:t>Any questions ?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Alexandre Looten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Ph.D. student at </a:t>
            </a:r>
            <a:r>
              <a:rPr lang="en-US" sz="2000" dirty="0">
                <a:solidFill>
                  <a:schemeClr val="bg1"/>
                </a:solidFill>
              </a:rPr>
              <a:t>Swiss Federal Institute of Technology in Lausanne – EPFL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Email: 	alexandre.looten@epfl.ch</a:t>
            </a:r>
          </a:p>
          <a:p>
            <a:r>
              <a:rPr lang="en-US" sz="2000" dirty="0">
                <a:solidFill>
                  <a:schemeClr val="bg1"/>
                </a:solidFill>
              </a:rPr>
              <a:t>Phone: 	+41 21 693 48 36</a:t>
            </a:r>
            <a:endParaRPr lang="en-GB" sz="20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1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45042-E13A-489C-9816-215BB8687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A742-526A-458B-94AB-3753DFDEB660}" type="slidenum">
              <a:rPr lang="en-GB" smtClean="0"/>
              <a:t>12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8E444E7-BAF7-417B-83A6-FBEB99DC2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Annexes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4AD09-FD08-415B-A6CA-50B8DDB285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1D70E-8151-44A3-BC1B-0CBB7F032BB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448800" y="6483350"/>
            <a:ext cx="2743200" cy="365125"/>
          </a:xfrm>
        </p:spPr>
        <p:txBody>
          <a:bodyPr/>
          <a:lstStyle/>
          <a:p>
            <a:r>
              <a:rPr lang="en-CH"/>
              <a:t>13/10/2022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7486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6B7F0-CD34-474B-869B-F5F1E5904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Demise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529E1-75A4-4A4F-AC5D-C078F202B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599" y="1158241"/>
            <a:ext cx="8833715" cy="2417783"/>
          </a:xfrm>
        </p:spPr>
        <p:txBody>
          <a:bodyPr/>
          <a:lstStyle/>
          <a:p>
            <a:r>
              <a:rPr lang="en-GB" sz="2000" u="sng" dirty="0"/>
              <a:t>Thermogravimetry analysis TGA – Thermophysical</a:t>
            </a:r>
          </a:p>
          <a:p>
            <a:pPr marL="457200" lvl="1" indent="0">
              <a:buNone/>
            </a:pPr>
            <a:r>
              <a:rPr lang="en-GB" sz="1800" dirty="0">
                <a:latin typeface="Bahnschrift Condensed" panose="020B0502040204020203" pitchFamily="34" charset="0"/>
              </a:rPr>
              <a:t>15 µg samples | 40°C/min heating rate | T sweep [30 ; 900]°C | Air or N2 </a:t>
            </a:r>
            <a:r>
              <a:rPr lang="en-GB" sz="1800" dirty="0" err="1">
                <a:latin typeface="Bahnschrift Condensed" panose="020B0502040204020203" pitchFamily="34" charset="0"/>
              </a:rPr>
              <a:t>atm</a:t>
            </a:r>
            <a:r>
              <a:rPr lang="en-GB" sz="1800" dirty="0">
                <a:latin typeface="Bahnschrift Condensed" panose="020B0502040204020203" pitchFamily="34" charset="0"/>
              </a:rPr>
              <a:t> |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ASTM E1131-20 </a:t>
            </a:r>
            <a:endParaRPr lang="en-GB" sz="1800" dirty="0">
              <a:solidFill>
                <a:schemeClr val="tx1">
                  <a:lumMod val="50000"/>
                  <a:lumOff val="50000"/>
                </a:schemeClr>
              </a:solidFill>
              <a:latin typeface="Bahnschrift Condensed" panose="020B0502040204020203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>
                <a:cs typeface="Calibri" panose="020F0502020204030204" pitchFamily="34" charset="0"/>
              </a:rPr>
              <a:t> Degradation onset temperature | Weight loss rate (T)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GB" sz="700" dirty="0">
              <a:cs typeface="Calibri" panose="020F0502020204030204" pitchFamily="34" charset="0"/>
            </a:endParaRPr>
          </a:p>
          <a:p>
            <a:r>
              <a:rPr lang="en-GB" sz="2000" u="sng" dirty="0"/>
              <a:t>Dynamic mechanical analysis DMA – Thermomechanical</a:t>
            </a:r>
          </a:p>
          <a:p>
            <a:pPr marL="457200" lvl="1" indent="0">
              <a:buNone/>
            </a:pPr>
            <a:r>
              <a:rPr lang="en-GB" sz="1800" dirty="0">
                <a:latin typeface="Bahnschrift Condensed" panose="020B0502040204020203" pitchFamily="34" charset="0"/>
              </a:rPr>
              <a:t>3point bending | 0.1% strain | 10°C/min heating rate | T sweep [-150 ; 350]°C | </a:t>
            </a: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Condensed" panose="020B0502040204020203" pitchFamily="34" charset="0"/>
              </a:rPr>
              <a:t>ASTM D4065-20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>
                <a:cs typeface="Calibri" panose="020F0502020204030204" pitchFamily="34" charset="0"/>
              </a:rPr>
              <a:t>Storage modulus (T) | Melting temperature onset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04CF8-E2C0-460B-95C9-9ECAE973B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A742-526A-458B-94AB-3753DFDEB660}" type="slidenum">
              <a:rPr lang="en-GB" smtClean="0"/>
              <a:t>13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FC690-B166-4422-8AA9-8BD38D6F6C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Evaluation methods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C2E20C-9B70-4C4D-AB09-EB10C42C9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12" y="3642594"/>
            <a:ext cx="4969577" cy="322303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7562C2-C12E-476B-8112-830A0FDAD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17770" y="3989676"/>
            <a:ext cx="967753" cy="2502809"/>
          </a:xfrm>
          <a:prstGeom prst="rect">
            <a:avLst/>
          </a:prstGeom>
          <a:noFill/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48D91CC-9D02-496A-9C01-1656DF05C26D}"/>
              </a:ext>
            </a:extLst>
          </p:cNvPr>
          <p:cNvGrpSpPr/>
          <p:nvPr/>
        </p:nvGrpSpPr>
        <p:grpSpPr>
          <a:xfrm>
            <a:off x="8052482" y="1108001"/>
            <a:ext cx="1880754" cy="1358358"/>
            <a:chOff x="7160219" y="972308"/>
            <a:chExt cx="1624498" cy="122930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5508899-197E-4EFD-91E3-287B8C5D565D}"/>
                </a:ext>
              </a:extLst>
            </p:cNvPr>
            <p:cNvGrpSpPr/>
            <p:nvPr/>
          </p:nvGrpSpPr>
          <p:grpSpPr>
            <a:xfrm>
              <a:off x="7160219" y="972308"/>
              <a:ext cx="1557360" cy="1178507"/>
              <a:chOff x="7427710" y="1044247"/>
              <a:chExt cx="1557360" cy="1178507"/>
            </a:xfrm>
          </p:grpSpPr>
          <p:pic>
            <p:nvPicPr>
              <p:cNvPr id="50" name="Picture 2" descr="A Beginners Guide Thermogravimetric Analysis (TGA)">
                <a:extLst>
                  <a:ext uri="{FF2B5EF4-FFF2-40B4-BE49-F238E27FC236}">
                    <a16:creationId xmlns:a16="http://schemas.microsoft.com/office/drawing/2014/main" id="{85100B25-C08F-4700-9B24-0C14CFD577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96464" y="1232154"/>
                <a:ext cx="1488606" cy="990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B123713-D856-40A2-8231-1870A36CFB03}"/>
                  </a:ext>
                </a:extLst>
              </p:cNvPr>
              <p:cNvSpPr/>
              <p:nvPr/>
            </p:nvSpPr>
            <p:spPr>
              <a:xfrm>
                <a:off x="7427710" y="1044247"/>
                <a:ext cx="1397330" cy="2297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CH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ahnschrift" panose="020B0502040204020203" pitchFamily="34" charset="0"/>
                  </a:rPr>
                  <a:t>Perkin</a:t>
                </a:r>
                <a:r>
                  <a:rPr lang="fr-CH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ahnschrift" panose="020B0502040204020203" pitchFamily="34" charset="0"/>
                  </a:rPr>
                  <a:t>&amp;</a:t>
                </a:r>
                <a:r>
                  <a:rPr lang="fr-CH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ahnschrift" panose="020B0502040204020203" pitchFamily="34" charset="0"/>
                  </a:rPr>
                  <a:t>Elmer TGA 4000</a:t>
                </a:r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" panose="020B0502040204020203" pitchFamily="34" charset="0"/>
                </a:endParaRPr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6995530-B77F-416D-9B44-2967992373D2}"/>
                </a:ext>
              </a:extLst>
            </p:cNvPr>
            <p:cNvSpPr/>
            <p:nvPr/>
          </p:nvSpPr>
          <p:spPr>
            <a:xfrm>
              <a:off x="7973276" y="2001560"/>
              <a:ext cx="811441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perkinelmer.com</a:t>
              </a:r>
              <a:endPara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A185B36-C5C7-4DB5-BF19-C175BAF2EBE8}"/>
              </a:ext>
            </a:extLst>
          </p:cNvPr>
          <p:cNvGrpSpPr/>
          <p:nvPr/>
        </p:nvGrpSpPr>
        <p:grpSpPr>
          <a:xfrm>
            <a:off x="9876828" y="1078079"/>
            <a:ext cx="2125122" cy="2137327"/>
            <a:chOff x="9941670" y="1154230"/>
            <a:chExt cx="2125122" cy="21373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D4D5FB-F509-4DA8-B613-2E04A94DC5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1" t="26966" r="33283" b="27077"/>
            <a:stretch/>
          </p:blipFill>
          <p:spPr bwMode="auto">
            <a:xfrm rot="5400000">
              <a:off x="10085408" y="1310173"/>
              <a:ext cx="1894054" cy="206871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5304A38-4870-4475-8F49-6B8AF9095BC6}"/>
                </a:ext>
              </a:extLst>
            </p:cNvPr>
            <p:cNvSpPr/>
            <p:nvPr/>
          </p:nvSpPr>
          <p:spPr>
            <a:xfrm>
              <a:off x="9941670" y="1154230"/>
              <a:ext cx="181972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" panose="020B0502040204020203" pitchFamily="34" charset="0"/>
                </a:rPr>
                <a:t>TA Q800 – 3pt </a:t>
              </a:r>
              <a:r>
                <a:rPr lang="fr-CH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" panose="020B0502040204020203" pitchFamily="34" charset="0"/>
                </a:rPr>
                <a:t>bending</a:t>
              </a:r>
              <a:r>
                <a:rPr lang="fr-CH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" panose="020B0502040204020203" pitchFamily="34" charset="0"/>
                </a:rPr>
                <a:t> setup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2FE9C8A4-8B7D-4DA6-A245-5AE70D15D5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07" y="3873191"/>
            <a:ext cx="6132016" cy="27618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207905-B1A1-479A-8585-CBBDC6DE6124}"/>
                  </a:ext>
                </a:extLst>
              </p:cNvPr>
              <p:cNvSpPr txBox="1"/>
              <p:nvPr/>
            </p:nvSpPr>
            <p:spPr>
              <a:xfrm>
                <a:off x="482599" y="3585649"/>
                <a:ext cx="5270908" cy="2462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GB" sz="2000" b="0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SemiBold Condensed" panose="020B0502040204020203" pitchFamily="34" charset="0"/>
                    <a:ea typeface="+mn-ea"/>
                    <a:cs typeface="+mn-cs"/>
                  </a:rPr>
                  <a:t>Self-designed static reentry chamber with  creep load – Thermo-physico-mechanical</a:t>
                </a:r>
              </a:p>
              <a:p>
                <a:pPr marL="457200" marR="0" lvl="1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GB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Condensed" panose="020B0502040204020203" pitchFamily="34" charset="0"/>
                  </a:rPr>
                  <a:t>2.9 </a:t>
                </a:r>
                <a:r>
                  <a:rPr kumimoji="0" lang="en-GB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Condensed" panose="020B0502040204020203" pitchFamily="34" charset="0"/>
                  </a:rPr>
                  <a:t>kN</a:t>
                </a:r>
                <a:r>
                  <a:rPr kumimoji="0" lang="en-GB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Condensed" panose="020B0502040204020203" pitchFamily="34" charset="0"/>
                  </a:rPr>
                  <a:t> creep preload | Heat flux up to 100 kW/m2 | medium vacuum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GB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fr-CH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0" lang="fr-CH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fr-CH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sup>
                    </m:sSup>
                  </m:oMath>
                </a14:m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Condensed" panose="020B0502040204020203" pitchFamily="34" charset="0"/>
                  </a:rPr>
                  <a:t> </a:t>
                </a:r>
                <a:r>
                  <a:rPr kumimoji="0" lang="en-GB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Condensed" panose="020B0502040204020203" pitchFamily="34" charset="0"/>
                  </a:rPr>
                  <a:t>mbar | 3 high acquisition thermocouples</a:t>
                </a:r>
                <a:r>
                  <a:rPr kumimoji="0" lang="en-GB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Condensed" panose="020B0502040204020203" pitchFamily="34" charset="0"/>
                  </a:rPr>
                  <a:t> | HD camera </a:t>
                </a:r>
              </a:p>
              <a:p>
                <a:pPr marL="800100" marR="0" lvl="1" indent="-3429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GB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SemiBold Condensed" panose="020B0502040204020203" pitchFamily="34" charset="0"/>
                    <a:cs typeface="Calibri" panose="020F0502020204030204" pitchFamily="34" charset="0"/>
                  </a:rPr>
                  <a:t>Full </a:t>
                </a:r>
                <a:r>
                  <a:rPr lang="en-GB" dirty="0">
                    <a:solidFill>
                      <a:prstClr val="black"/>
                    </a:solidFill>
                    <a:latin typeface="Bahnschrift SemiBold Condensed" panose="020B0502040204020203" pitchFamily="34" charset="0"/>
                    <a:cs typeface="Calibri" panose="020F0502020204030204" pitchFamily="34" charset="0"/>
                  </a:rPr>
                  <a:t>samples d</a:t>
                </a:r>
                <a:r>
                  <a:rPr kumimoji="0" lang="en-GB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SemiBold Condensed" panose="020B0502040204020203" pitchFamily="34" charset="0"/>
                    <a:cs typeface="Calibri" panose="020F0502020204030204" pitchFamily="34" charset="0"/>
                  </a:rPr>
                  <a:t>emise</a:t>
                </a:r>
                <a:r>
                  <a:rPr kumimoji="0" lang="en-GB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SemiBold Condensed" panose="020B0502040204020203" pitchFamily="34" charset="0"/>
                    <a:cs typeface="Calibri" panose="020F0502020204030204" pitchFamily="34" charset="0"/>
                  </a:rPr>
                  <a:t> behaviour</a:t>
                </a:r>
              </a:p>
              <a:p>
                <a:pPr marL="800100" marR="0" lvl="1" indent="-3429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GB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SemiBold Condensed" panose="020B0502040204020203" pitchFamily="34" charset="0"/>
                    <a:cs typeface="Calibri" panose="020F0502020204030204" pitchFamily="34" charset="0"/>
                  </a:rPr>
                  <a:t>Mechanical loosening onset (T, t)</a:t>
                </a:r>
              </a:p>
              <a:p>
                <a:pPr marL="800100" marR="0" lvl="1" indent="-3429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lang="en-GB" dirty="0">
                    <a:solidFill>
                      <a:prstClr val="black"/>
                    </a:solidFill>
                    <a:latin typeface="Bahnschrift SemiBold Condensed" panose="020B0502040204020203" pitchFamily="34" charset="0"/>
                    <a:cs typeface="Calibri" panose="020F0502020204030204" pitchFamily="34" charset="0"/>
                  </a:rPr>
                  <a:t>Demise temperature onsets (t)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207905-B1A1-479A-8585-CBBDC6DE6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99" y="3585649"/>
                <a:ext cx="5270908" cy="2462725"/>
              </a:xfrm>
              <a:prstGeom prst="rect">
                <a:avLst/>
              </a:prstGeom>
              <a:blipFill>
                <a:blip r:embed="rId8"/>
                <a:stretch>
                  <a:fillRect l="-1040" t="-2475" b="-4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F2326-D23A-4617-AA09-32DB22C50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13/10/2022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4240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B306C3-EEB1-411A-9B3B-68E932D76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Uncontrolled reentry events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A4FD41-8801-4CD3-B819-213447290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158241"/>
            <a:ext cx="8926368" cy="2915100"/>
          </a:xfrm>
        </p:spPr>
        <p:txBody>
          <a:bodyPr>
            <a:normAutofit/>
          </a:bodyPr>
          <a:lstStyle/>
          <a:p>
            <a:endParaRPr lang="en-GB" sz="2400" dirty="0"/>
          </a:p>
          <a:p>
            <a:r>
              <a:rPr lang="en-GB" dirty="0"/>
              <a:t>On-ground </a:t>
            </a:r>
            <a:r>
              <a:rPr lang="en-GB" sz="2400" dirty="0"/>
              <a:t>direct threat from planned or accidental uncontrolled reentering objects</a:t>
            </a:r>
          </a:p>
          <a:p>
            <a:pPr marL="0" indent="0">
              <a:buNone/>
            </a:pPr>
            <a:r>
              <a:rPr lang="en-GB" sz="1800" dirty="0"/>
              <a:t>Causes:</a:t>
            </a:r>
          </a:p>
          <a:p>
            <a:pPr lvl="2"/>
            <a:r>
              <a:rPr lang="en-GB" dirty="0"/>
              <a:t>Rising numbers of satellited objects, +400% in Q1 of 2022 compared to 2019</a:t>
            </a:r>
          </a:p>
          <a:p>
            <a:pPr lvl="2"/>
            <a:r>
              <a:rPr lang="en-GB" dirty="0"/>
              <a:t>Incomplete and inaccurate demise models for composite materials</a:t>
            </a:r>
          </a:p>
          <a:p>
            <a:pPr lvl="2"/>
            <a:r>
              <a:rPr lang="en-GB" dirty="0"/>
              <a:t>The use of  of critically resistant materials for external panel and/or joining systems leading to shading and late demise exposure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EB98B-0720-4F5C-957F-AE1227EB5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13/10/2022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46FB48-441D-4602-BEB9-37A73FFCB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A742-526A-458B-94AB-3753DFDEB660}" type="slidenum">
              <a:rPr lang="en-GB" smtClean="0"/>
              <a:t>2</a:t>
            </a:fld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1E6B3C-6751-4C02-B220-7FA52D9935A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Context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9FCC97-70AF-4AAB-BBA4-8CAADC60E457}"/>
              </a:ext>
            </a:extLst>
          </p:cNvPr>
          <p:cNvGrpSpPr/>
          <p:nvPr/>
        </p:nvGrpSpPr>
        <p:grpSpPr>
          <a:xfrm>
            <a:off x="9911918" y="1491154"/>
            <a:ext cx="2340796" cy="3299650"/>
            <a:chOff x="6335829" y="1951285"/>
            <a:chExt cx="2340796" cy="329965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7797022-DA22-4322-95AE-13939024C56A}"/>
                </a:ext>
              </a:extLst>
            </p:cNvPr>
            <p:cNvGrpSpPr/>
            <p:nvPr/>
          </p:nvGrpSpPr>
          <p:grpSpPr>
            <a:xfrm>
              <a:off x="6335829" y="1951285"/>
              <a:ext cx="2267005" cy="3134573"/>
              <a:chOff x="6335829" y="1951285"/>
              <a:chExt cx="2267005" cy="313457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066BE9A-B225-4F63-9D07-AAAC213D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335829" y="1951285"/>
                <a:ext cx="2267005" cy="310437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C2CC53F-298F-4AFC-A6EB-DA3BD2FC3D8D}"/>
                  </a:ext>
                </a:extLst>
              </p:cNvPr>
              <p:cNvSpPr/>
              <p:nvPr/>
            </p:nvSpPr>
            <p:spPr>
              <a:xfrm>
                <a:off x="6336058" y="4716526"/>
                <a:ext cx="2260600" cy="369332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900" b="1" dirty="0"/>
                  <a:t>CFRP element remaining from Crew-1 capsule trunk reentry - Australia, July 2022</a:t>
                </a:r>
                <a:endParaRPr lang="en-CH" sz="900" b="1" dirty="0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8E5B92-402D-4D01-ADEB-22600E32CE9A}"/>
                </a:ext>
              </a:extLst>
            </p:cNvPr>
            <p:cNvSpPr/>
            <p:nvPr/>
          </p:nvSpPr>
          <p:spPr>
            <a:xfrm>
              <a:off x="7962968" y="5050880"/>
              <a:ext cx="713657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sz="700" dirty="0">
                  <a:solidFill>
                    <a:schemeClr val="bg1">
                      <a:lumMod val="50000"/>
                    </a:schemeClr>
                  </a:solidFill>
                </a:rPr>
                <a:t>nzherald.co.nz</a:t>
              </a:r>
              <a:endParaRPr lang="en-CH" sz="7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4" name="Meteor over Trenton, Mi 10-20-21">
            <a:hlinkClick r:id="" action="ppaction://media"/>
            <a:extLst>
              <a:ext uri="{FF2B5EF4-FFF2-40B4-BE49-F238E27FC236}">
                <a16:creationId xmlns:a16="http://schemas.microsoft.com/office/drawing/2014/main" id="{0D9F63C6-0F9C-4790-A5BF-B1B7E5BD7E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20.289"/>
                </p14:media>
              </p:ext>
            </p:extLst>
          </p:nvPr>
        </p:nvPicPr>
        <p:blipFill rotWithShape="1">
          <a:blip r:embed="rId7"/>
          <a:srcRect l="15630"/>
          <a:stretch/>
        </p:blipFill>
        <p:spPr>
          <a:xfrm>
            <a:off x="3404925" y="4108509"/>
            <a:ext cx="4124849" cy="2750065"/>
          </a:xfrm>
          <a:prstGeom prst="rect">
            <a:avLst/>
          </a:prstGeom>
        </p:spPr>
      </p:pic>
      <p:pic>
        <p:nvPicPr>
          <p:cNvPr id="16" name="october_2021_Fireball over Michigan likely dead Russian satellite reentry">
            <a:hlinkClick r:id="" action="ppaction://media"/>
            <a:extLst>
              <a:ext uri="{FF2B5EF4-FFF2-40B4-BE49-F238E27FC236}">
                <a16:creationId xmlns:a16="http://schemas.microsoft.com/office/drawing/2014/main" id="{77D68CD5-1B74-4364-B69D-F2739EF3BFE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33475" end="23781.6484"/>
                </p14:media>
              </p:ext>
            </p:extLst>
          </p:nvPr>
        </p:nvPicPr>
        <p:blipFill rotWithShape="1">
          <a:blip r:embed="rId8"/>
          <a:srcRect l="51683" t="2000" r="15633" b="7879"/>
          <a:stretch/>
        </p:blipFill>
        <p:spPr>
          <a:xfrm>
            <a:off x="1551415" y="4108509"/>
            <a:ext cx="1767620" cy="27512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B94F9AF-6085-4305-8F7F-A8F64B2780FF}"/>
              </a:ext>
            </a:extLst>
          </p:cNvPr>
          <p:cNvSpPr txBox="1"/>
          <p:nvPr/>
        </p:nvSpPr>
        <p:spPr>
          <a:xfrm>
            <a:off x="2288466" y="6575624"/>
            <a:ext cx="4358216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October 2021 over Michigan (USA) –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Kosmos</a:t>
            </a:r>
            <a:r>
              <a:rPr lang="en-GB" sz="14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/2551 uncontrolled reentry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3DFC74-7EB5-461A-89E8-6B3A3381F843}"/>
              </a:ext>
            </a:extLst>
          </p:cNvPr>
          <p:cNvSpPr/>
          <p:nvPr/>
        </p:nvSpPr>
        <p:spPr>
          <a:xfrm>
            <a:off x="1542547" y="6694837"/>
            <a:ext cx="574196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700" dirty="0">
                <a:solidFill>
                  <a:schemeClr val="bg1">
                    <a:lumMod val="50000"/>
                  </a:schemeClr>
                </a:solidFill>
              </a:rPr>
              <a:t>space.com</a:t>
            </a:r>
            <a:endParaRPr lang="en-CH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EED2EB2-F336-453E-9317-43BE28112BE2}"/>
              </a:ext>
            </a:extLst>
          </p:cNvPr>
          <p:cNvSpPr/>
          <p:nvPr/>
        </p:nvSpPr>
        <p:spPr>
          <a:xfrm>
            <a:off x="6949209" y="6506174"/>
            <a:ext cx="7045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H" sz="700" dirty="0">
                <a:solidFill>
                  <a:schemeClr val="bg1"/>
                </a:solidFill>
              </a:rPr>
              <a:t>youtube.com/watch?v=s4x7Kcm8uj0</a:t>
            </a:r>
            <a:endParaRPr lang="en-CH" sz="7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9DF170-B191-47E7-AA13-C0E8B1C2A4CC}"/>
              </a:ext>
            </a:extLst>
          </p:cNvPr>
          <p:cNvSpPr txBox="1"/>
          <p:nvPr/>
        </p:nvSpPr>
        <p:spPr>
          <a:xfrm>
            <a:off x="482600" y="1123073"/>
            <a:ext cx="2793016" cy="4801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ultifactorial global risk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C4B87A-BC11-46CB-867D-E250653F7CCD}"/>
              </a:ext>
            </a:extLst>
          </p:cNvPr>
          <p:cNvSpPr txBox="1"/>
          <p:nvPr/>
        </p:nvSpPr>
        <p:spPr>
          <a:xfrm>
            <a:off x="7514417" y="5376593"/>
            <a:ext cx="4613064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Ground impact probability is increasing everyday !</a:t>
            </a:r>
          </a:p>
          <a:p>
            <a:r>
              <a:rPr lang="en-GB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We need to act now to push for a </a:t>
            </a:r>
            <a:r>
              <a:rPr lang="en-GB" u="sng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sustainable space safety</a:t>
            </a:r>
          </a:p>
        </p:txBody>
      </p:sp>
    </p:spTree>
    <p:extLst>
      <p:ext uri="{BB962C8B-B14F-4D97-AF65-F5344CB8AC3E}">
        <p14:creationId xmlns:p14="http://schemas.microsoft.com/office/powerpoint/2010/main" val="69975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2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 mute="1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6" grpId="0" animBg="1"/>
      <p:bldP spid="27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B306C3-EEB1-411A-9B3B-68E932D76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D4D applied to S/C external sandwich panel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A4FD41-8801-4CD3-B819-213447290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1" y="4215016"/>
            <a:ext cx="7797334" cy="2013317"/>
          </a:xfrm>
        </p:spPr>
        <p:txBody>
          <a:bodyPr>
            <a:normAutofit/>
          </a:bodyPr>
          <a:lstStyle/>
          <a:p>
            <a:pPr marL="800100" lvl="1" indent="-342900" algn="ctr">
              <a:buFont typeface="Symbol" panose="05050102010706020507" pitchFamily="18" charset="2"/>
              <a:buChar char="Þ"/>
              <a:defRPr/>
            </a:pPr>
            <a:r>
              <a:rPr lang="en-GB" dirty="0">
                <a:solidFill>
                  <a:prstClr val="black"/>
                </a:solidFill>
              </a:rPr>
              <a:t>Highest impact on demise depends on </a:t>
            </a:r>
            <a:r>
              <a:rPr lang="en-GB" b="1" u="sng" dirty="0">
                <a:solidFill>
                  <a:prstClr val="black"/>
                </a:solidFill>
              </a:rPr>
              <a:t>material selection </a:t>
            </a:r>
            <a:r>
              <a:rPr lang="en-GB" dirty="0">
                <a:solidFill>
                  <a:prstClr val="black"/>
                </a:solidFill>
              </a:rPr>
              <a:t>and </a:t>
            </a:r>
            <a:r>
              <a:rPr lang="en-GB" u="sng" dirty="0">
                <a:solidFill>
                  <a:prstClr val="black"/>
                </a:solidFill>
              </a:rPr>
              <a:t>exposure altitude </a:t>
            </a:r>
            <a:r>
              <a:rPr lang="en-GB" dirty="0">
                <a:solidFill>
                  <a:prstClr val="black"/>
                </a:solidFill>
              </a:rPr>
              <a:t>parameters, </a:t>
            </a:r>
            <a:r>
              <a:rPr lang="en-US" sz="1100" dirty="0" err="1">
                <a:solidFill>
                  <a:prstClr val="black"/>
                </a:solidFill>
              </a:rPr>
              <a:t>M.Trisolini</a:t>
            </a:r>
            <a:r>
              <a:rPr lang="en-US" sz="1100" dirty="0">
                <a:solidFill>
                  <a:prstClr val="black"/>
                </a:solidFill>
              </a:rPr>
              <a:t> et al. 2018 [2].</a:t>
            </a:r>
            <a:endParaRPr lang="en-GB" sz="1100" dirty="0">
              <a:solidFill>
                <a:prstClr val="black"/>
              </a:solidFill>
            </a:endParaRPr>
          </a:p>
          <a:p>
            <a:pPr lvl="1">
              <a:defRPr/>
            </a:pPr>
            <a:endParaRPr lang="en-GB" dirty="0">
              <a:solidFill>
                <a:prstClr val="black"/>
              </a:solidFill>
            </a:endParaRPr>
          </a:p>
          <a:p>
            <a:pPr lvl="1">
              <a:defRPr/>
            </a:pPr>
            <a:r>
              <a:rPr lang="en-GB" dirty="0">
                <a:solidFill>
                  <a:prstClr val="black"/>
                </a:solidFill>
              </a:rPr>
              <a:t>Our project focus on material substitution of external panel by optimal demisable composite design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EB98B-0720-4F5C-957F-AE1227EB5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13/10/2022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46FB48-441D-4602-BEB9-37A73FFCB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A742-526A-458B-94AB-3753DFDEB660}" type="slidenum">
              <a:rPr lang="en-GB" smtClean="0"/>
              <a:t>3</a:t>
            </a:fld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1E6B3C-6751-4C02-B220-7FA52D9935A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Project Goal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1B8D653-AAB3-460E-941E-52E6B9C11860}"/>
              </a:ext>
            </a:extLst>
          </p:cNvPr>
          <p:cNvGrpSpPr/>
          <p:nvPr/>
        </p:nvGrpSpPr>
        <p:grpSpPr>
          <a:xfrm>
            <a:off x="2051070" y="5893009"/>
            <a:ext cx="6741453" cy="670647"/>
            <a:chOff x="2035992" y="5437863"/>
            <a:chExt cx="5199595" cy="67064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43A967-BDE5-4EA7-A481-7D84525ADF8B}"/>
                </a:ext>
              </a:extLst>
            </p:cNvPr>
            <p:cNvSpPr txBox="1"/>
            <p:nvPr/>
          </p:nvSpPr>
          <p:spPr>
            <a:xfrm>
              <a:off x="2035992" y="5739178"/>
              <a:ext cx="5199595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marL="342900" indent="-342900" algn="just">
                <a:buFont typeface="Symbol" panose="05050102010706020507" pitchFamily="18" charset="2"/>
                <a:buChar char="Þ"/>
                <a:defRPr/>
              </a:pPr>
              <a:r>
                <a:rPr kumimoji="0" lang="en-GB" b="0" i="0" strike="noStrike" kern="1200" cap="none" spc="0" normalizeH="0" baseline="0" noProof="0" dirty="0">
                  <a:ln>
                    <a:noFill/>
                  </a:ln>
                  <a:solidFill>
                    <a:srgbClr val="F38733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Improve </a:t>
              </a:r>
              <a:r>
                <a:rPr lang="en-GB" u="sng" dirty="0">
                  <a:solidFill>
                    <a:srgbClr val="F38733"/>
                  </a:solidFill>
                  <a:latin typeface="Bahnschrift SemiBold Condensed" panose="020B0502040204020203" pitchFamily="34" charset="0"/>
                </a:rPr>
                <a:t>o</a:t>
              </a:r>
              <a:r>
                <a:rPr kumimoji="0" lang="en-GB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F38733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verall</a:t>
              </a:r>
              <a:r>
                <a:rPr kumimoji="0" lang="en-GB" b="0" i="0" u="sng" strike="noStrike" kern="1200" cap="none" spc="0" normalizeH="0" baseline="0" noProof="0" dirty="0">
                  <a:ln>
                    <a:noFill/>
                  </a:ln>
                  <a:solidFill>
                    <a:srgbClr val="F38733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S/C demisability</a:t>
              </a: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srgbClr val="F38733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by earlier demise/release of the external panels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2DCD52-5634-4566-9127-F0C80575D680}"/>
                </a:ext>
              </a:extLst>
            </p:cNvPr>
            <p:cNvSpPr txBox="1"/>
            <p:nvPr/>
          </p:nvSpPr>
          <p:spPr>
            <a:xfrm>
              <a:off x="3988386" y="5437863"/>
              <a:ext cx="12433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GB" sz="1800" b="0" i="0" strike="noStrike" kern="1200" cap="none" spc="0" normalizeH="0" baseline="0" noProof="0" dirty="0">
                  <a:ln>
                    <a:noFill/>
                  </a:ln>
                  <a:solidFill>
                    <a:srgbClr val="F38733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Project Goal</a:t>
              </a:r>
              <a:endParaRPr lang="en-GB" dirty="0">
                <a:solidFill>
                  <a:srgbClr val="F38733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7AD16DB-8B13-422C-9674-A10BF849139C}"/>
              </a:ext>
            </a:extLst>
          </p:cNvPr>
          <p:cNvGrpSpPr/>
          <p:nvPr/>
        </p:nvGrpSpPr>
        <p:grpSpPr>
          <a:xfrm>
            <a:off x="8452102" y="1862798"/>
            <a:ext cx="3758811" cy="2888523"/>
            <a:chOff x="8482370" y="4000509"/>
            <a:chExt cx="3758811" cy="288852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B968B58-07D8-4B4A-9148-FF16A67D7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82370" y="4000509"/>
              <a:ext cx="3701230" cy="248274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64BFC3-FAFE-4506-A690-5140089D0386}"/>
                </a:ext>
              </a:extLst>
            </p:cNvPr>
            <p:cNvSpPr txBox="1"/>
            <p:nvPr/>
          </p:nvSpPr>
          <p:spPr>
            <a:xfrm>
              <a:off x="10298081" y="6427367"/>
              <a:ext cx="19431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[2] </a:t>
              </a:r>
              <a:r>
                <a:rPr kumimoji="0" lang="en-GB" sz="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M.Trisolini</a:t>
              </a: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et al. 2018, </a:t>
              </a:r>
              <a:r>
                <a:rPr lang="en-US" sz="8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 SemiBold Condensed" panose="020B0502040204020203" pitchFamily="34" charset="0"/>
                </a:rPr>
                <a:t>Demisability and survivability sensitivity to design-for-demise techniques</a:t>
              </a:r>
              <a:endParaRPr lang="en-GB" sz="800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9B8C5AB-5E9B-44DC-A4F0-C42DAA6D5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3265" y="4995202"/>
            <a:ext cx="2498735" cy="1390246"/>
          </a:xfrm>
          <a:prstGeom prst="rect">
            <a:avLst/>
          </a:prstGeom>
          <a:ln w="1905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A9AD00-EB7F-435D-AF08-9BBA5BD106F4}"/>
              </a:ext>
            </a:extLst>
          </p:cNvPr>
          <p:cNvSpPr/>
          <p:nvPr/>
        </p:nvSpPr>
        <p:spPr>
          <a:xfrm>
            <a:off x="8792523" y="1993283"/>
            <a:ext cx="648182" cy="2352262"/>
          </a:xfrm>
          <a:prstGeom prst="rect">
            <a:avLst/>
          </a:prstGeom>
          <a:noFill/>
          <a:ln w="19050">
            <a:solidFill>
              <a:srgbClr val="FE0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97359C-3D2C-4805-94C0-4F5BD098A6D2}"/>
              </a:ext>
            </a:extLst>
          </p:cNvPr>
          <p:cNvGrpSpPr/>
          <p:nvPr/>
        </p:nvGrpSpPr>
        <p:grpSpPr>
          <a:xfrm>
            <a:off x="116299" y="1047719"/>
            <a:ext cx="7941824" cy="3018412"/>
            <a:chOff x="116299" y="1047719"/>
            <a:chExt cx="7941824" cy="3018412"/>
          </a:xfrm>
        </p:grpSpPr>
        <p:pic>
          <p:nvPicPr>
            <p:cNvPr id="2052" name="Picture 4" descr="Figure 2: Line drawing of the CALIPSO spacecraft (image credit: NASA)">
              <a:extLst>
                <a:ext uri="{FF2B5EF4-FFF2-40B4-BE49-F238E27FC236}">
                  <a16:creationId xmlns:a16="http://schemas.microsoft.com/office/drawing/2014/main" id="{EAEFEBD1-9C19-4570-917A-F078BD0C8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99" y="1193165"/>
              <a:ext cx="4756175" cy="248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Figure 3: Internal layout of the Proteus bus (image credit: Thales Alenia Space)">
              <a:extLst>
                <a:ext uri="{FF2B5EF4-FFF2-40B4-BE49-F238E27FC236}">
                  <a16:creationId xmlns:a16="http://schemas.microsoft.com/office/drawing/2014/main" id="{4F0ECE84-207A-4E74-90A9-DB367B5FC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0661" y="1047719"/>
              <a:ext cx="3477462" cy="3018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4E2996B-31AA-4D06-AC93-73784FEA62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1295" y="1622897"/>
              <a:ext cx="3141505" cy="369605"/>
            </a:xfrm>
            <a:prstGeom prst="line">
              <a:avLst/>
            </a:prstGeom>
            <a:ln w="12700">
              <a:solidFill>
                <a:srgbClr val="FE000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8BD365B-2941-4FCC-BA20-3868897A35BB}"/>
                </a:ext>
              </a:extLst>
            </p:cNvPr>
            <p:cNvCxnSpPr>
              <a:cxnSpLocks/>
            </p:cNvCxnSpPr>
            <p:nvPr/>
          </p:nvCxnSpPr>
          <p:spPr>
            <a:xfrm>
              <a:off x="2650287" y="2651193"/>
              <a:ext cx="3369513" cy="654364"/>
            </a:xfrm>
            <a:prstGeom prst="line">
              <a:avLst/>
            </a:prstGeom>
            <a:ln w="12700">
              <a:solidFill>
                <a:srgbClr val="FE000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378C095-E7C4-4C3B-BF0A-A1EF303F4514}"/>
                </a:ext>
              </a:extLst>
            </p:cNvPr>
            <p:cNvSpPr txBox="1"/>
            <p:nvPr/>
          </p:nvSpPr>
          <p:spPr>
            <a:xfrm>
              <a:off x="2329632" y="3479242"/>
              <a:ext cx="2296102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dirty="0">
                  <a:solidFill>
                    <a:schemeClr val="bg1">
                      <a:lumMod val="65000"/>
                    </a:schemeClr>
                  </a:solidFill>
                </a:rPr>
                <a:t>eoportal.org/satellite-missions/calipso#spacecraft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7D1BB0-9226-48AA-AB34-FFFB0710B9CA}"/>
              </a:ext>
            </a:extLst>
          </p:cNvPr>
          <p:cNvGrpSpPr/>
          <p:nvPr/>
        </p:nvGrpSpPr>
        <p:grpSpPr>
          <a:xfrm>
            <a:off x="2228219" y="1384301"/>
            <a:ext cx="5359718" cy="1905433"/>
            <a:chOff x="2228219" y="1384301"/>
            <a:chExt cx="5359718" cy="190543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6A39342-5AB7-4EB9-BED5-322E1E4D9478}"/>
                </a:ext>
              </a:extLst>
            </p:cNvPr>
            <p:cNvSpPr/>
            <p:nvPr/>
          </p:nvSpPr>
          <p:spPr>
            <a:xfrm>
              <a:off x="5745825" y="1384301"/>
              <a:ext cx="1296325" cy="687226"/>
            </a:xfrm>
            <a:custGeom>
              <a:avLst/>
              <a:gdLst>
                <a:gd name="connsiteX0" fmla="*/ 0 w 731175"/>
                <a:gd name="connsiteY0" fmla="*/ 0 h 594679"/>
                <a:gd name="connsiteX1" fmla="*/ 731175 w 731175"/>
                <a:gd name="connsiteY1" fmla="*/ 0 h 594679"/>
                <a:gd name="connsiteX2" fmla="*/ 731175 w 731175"/>
                <a:gd name="connsiteY2" fmla="*/ 594679 h 594679"/>
                <a:gd name="connsiteX3" fmla="*/ 0 w 731175"/>
                <a:gd name="connsiteY3" fmla="*/ 594679 h 594679"/>
                <a:gd name="connsiteX4" fmla="*/ 0 w 731175"/>
                <a:gd name="connsiteY4" fmla="*/ 0 h 594679"/>
                <a:gd name="connsiteX0" fmla="*/ 0 w 731175"/>
                <a:gd name="connsiteY0" fmla="*/ 19050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0 w 731175"/>
                <a:gd name="connsiteY4" fmla="*/ 190500 h 785179"/>
                <a:gd name="connsiteX0" fmla="*/ 222250 w 731175"/>
                <a:gd name="connsiteY0" fmla="*/ 27305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222250 w 731175"/>
                <a:gd name="connsiteY4" fmla="*/ 273050 h 785179"/>
                <a:gd name="connsiteX0" fmla="*/ 95250 w 731175"/>
                <a:gd name="connsiteY0" fmla="*/ 25400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95250 w 731175"/>
                <a:gd name="connsiteY4" fmla="*/ 254000 h 785179"/>
                <a:gd name="connsiteX0" fmla="*/ 95250 w 1182025"/>
                <a:gd name="connsiteY0" fmla="*/ 254000 h 785179"/>
                <a:gd name="connsiteX1" fmla="*/ 654975 w 1182025"/>
                <a:gd name="connsiteY1" fmla="*/ 0 h 785179"/>
                <a:gd name="connsiteX2" fmla="*/ 1182025 w 1182025"/>
                <a:gd name="connsiteY2" fmla="*/ 302579 h 785179"/>
                <a:gd name="connsiteX3" fmla="*/ 0 w 1182025"/>
                <a:gd name="connsiteY3" fmla="*/ 785179 h 785179"/>
                <a:gd name="connsiteX4" fmla="*/ 95250 w 1182025"/>
                <a:gd name="connsiteY4" fmla="*/ 254000 h 785179"/>
                <a:gd name="connsiteX0" fmla="*/ 0 w 1086775"/>
                <a:gd name="connsiteY0" fmla="*/ 254000 h 594679"/>
                <a:gd name="connsiteX1" fmla="*/ 559725 w 1086775"/>
                <a:gd name="connsiteY1" fmla="*/ 0 h 594679"/>
                <a:gd name="connsiteX2" fmla="*/ 1086775 w 1086775"/>
                <a:gd name="connsiteY2" fmla="*/ 302579 h 594679"/>
                <a:gd name="connsiteX3" fmla="*/ 558800 w 1086775"/>
                <a:gd name="connsiteY3" fmla="*/ 594679 h 594679"/>
                <a:gd name="connsiteX4" fmla="*/ 0 w 1086775"/>
                <a:gd name="connsiteY4" fmla="*/ 254000 h 594679"/>
                <a:gd name="connsiteX0" fmla="*/ 0 w 1175675"/>
                <a:gd name="connsiteY0" fmla="*/ 311150 h 594679"/>
                <a:gd name="connsiteX1" fmla="*/ 648625 w 1175675"/>
                <a:gd name="connsiteY1" fmla="*/ 0 h 594679"/>
                <a:gd name="connsiteX2" fmla="*/ 1175675 w 1175675"/>
                <a:gd name="connsiteY2" fmla="*/ 302579 h 594679"/>
                <a:gd name="connsiteX3" fmla="*/ 647700 w 1175675"/>
                <a:gd name="connsiteY3" fmla="*/ 594679 h 594679"/>
                <a:gd name="connsiteX4" fmla="*/ 0 w 1175675"/>
                <a:gd name="connsiteY4" fmla="*/ 311150 h 594679"/>
                <a:gd name="connsiteX0" fmla="*/ 0 w 1296325"/>
                <a:gd name="connsiteY0" fmla="*/ 311150 h 594679"/>
                <a:gd name="connsiteX1" fmla="*/ 648625 w 1296325"/>
                <a:gd name="connsiteY1" fmla="*/ 0 h 594679"/>
                <a:gd name="connsiteX2" fmla="*/ 1296325 w 1296325"/>
                <a:gd name="connsiteY2" fmla="*/ 277179 h 594679"/>
                <a:gd name="connsiteX3" fmla="*/ 647700 w 1296325"/>
                <a:gd name="connsiteY3" fmla="*/ 594679 h 594679"/>
                <a:gd name="connsiteX4" fmla="*/ 0 w 1296325"/>
                <a:gd name="connsiteY4" fmla="*/ 311150 h 594679"/>
                <a:gd name="connsiteX0" fmla="*/ 0 w 1296325"/>
                <a:gd name="connsiteY0" fmla="*/ 311150 h 639129"/>
                <a:gd name="connsiteX1" fmla="*/ 648625 w 1296325"/>
                <a:gd name="connsiteY1" fmla="*/ 0 h 639129"/>
                <a:gd name="connsiteX2" fmla="*/ 1296325 w 1296325"/>
                <a:gd name="connsiteY2" fmla="*/ 277179 h 639129"/>
                <a:gd name="connsiteX3" fmla="*/ 654050 w 1296325"/>
                <a:gd name="connsiteY3" fmla="*/ 639129 h 639129"/>
                <a:gd name="connsiteX4" fmla="*/ 0 w 1296325"/>
                <a:gd name="connsiteY4" fmla="*/ 311150 h 63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6325" h="639129">
                  <a:moveTo>
                    <a:pt x="0" y="311150"/>
                  </a:moveTo>
                  <a:lnTo>
                    <a:pt x="648625" y="0"/>
                  </a:lnTo>
                  <a:lnTo>
                    <a:pt x="1296325" y="277179"/>
                  </a:lnTo>
                  <a:lnTo>
                    <a:pt x="654050" y="639129"/>
                  </a:lnTo>
                  <a:lnTo>
                    <a:pt x="0" y="311150"/>
                  </a:lnTo>
                  <a:close/>
                </a:path>
              </a:pathLst>
            </a:cu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17">
              <a:extLst>
                <a:ext uri="{FF2B5EF4-FFF2-40B4-BE49-F238E27FC236}">
                  <a16:creationId xmlns:a16="http://schemas.microsoft.com/office/drawing/2014/main" id="{74D582D2-B566-49EE-A618-168D9504F8C4}"/>
                </a:ext>
              </a:extLst>
            </p:cNvPr>
            <p:cNvSpPr/>
            <p:nvPr/>
          </p:nvSpPr>
          <p:spPr>
            <a:xfrm>
              <a:off x="5146241" y="2031640"/>
              <a:ext cx="1194725" cy="693576"/>
            </a:xfrm>
            <a:custGeom>
              <a:avLst/>
              <a:gdLst>
                <a:gd name="connsiteX0" fmla="*/ 0 w 731175"/>
                <a:gd name="connsiteY0" fmla="*/ 0 h 594679"/>
                <a:gd name="connsiteX1" fmla="*/ 731175 w 731175"/>
                <a:gd name="connsiteY1" fmla="*/ 0 h 594679"/>
                <a:gd name="connsiteX2" fmla="*/ 731175 w 731175"/>
                <a:gd name="connsiteY2" fmla="*/ 594679 h 594679"/>
                <a:gd name="connsiteX3" fmla="*/ 0 w 731175"/>
                <a:gd name="connsiteY3" fmla="*/ 594679 h 594679"/>
                <a:gd name="connsiteX4" fmla="*/ 0 w 731175"/>
                <a:gd name="connsiteY4" fmla="*/ 0 h 594679"/>
                <a:gd name="connsiteX0" fmla="*/ 0 w 731175"/>
                <a:gd name="connsiteY0" fmla="*/ 19050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0 w 731175"/>
                <a:gd name="connsiteY4" fmla="*/ 190500 h 785179"/>
                <a:gd name="connsiteX0" fmla="*/ 222250 w 731175"/>
                <a:gd name="connsiteY0" fmla="*/ 27305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222250 w 731175"/>
                <a:gd name="connsiteY4" fmla="*/ 273050 h 785179"/>
                <a:gd name="connsiteX0" fmla="*/ 95250 w 731175"/>
                <a:gd name="connsiteY0" fmla="*/ 25400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95250 w 731175"/>
                <a:gd name="connsiteY4" fmla="*/ 254000 h 785179"/>
                <a:gd name="connsiteX0" fmla="*/ 95250 w 1182025"/>
                <a:gd name="connsiteY0" fmla="*/ 254000 h 785179"/>
                <a:gd name="connsiteX1" fmla="*/ 654975 w 1182025"/>
                <a:gd name="connsiteY1" fmla="*/ 0 h 785179"/>
                <a:gd name="connsiteX2" fmla="*/ 1182025 w 1182025"/>
                <a:gd name="connsiteY2" fmla="*/ 302579 h 785179"/>
                <a:gd name="connsiteX3" fmla="*/ 0 w 1182025"/>
                <a:gd name="connsiteY3" fmla="*/ 785179 h 785179"/>
                <a:gd name="connsiteX4" fmla="*/ 95250 w 1182025"/>
                <a:gd name="connsiteY4" fmla="*/ 254000 h 785179"/>
                <a:gd name="connsiteX0" fmla="*/ 0 w 1086775"/>
                <a:gd name="connsiteY0" fmla="*/ 254000 h 594679"/>
                <a:gd name="connsiteX1" fmla="*/ 559725 w 1086775"/>
                <a:gd name="connsiteY1" fmla="*/ 0 h 594679"/>
                <a:gd name="connsiteX2" fmla="*/ 1086775 w 1086775"/>
                <a:gd name="connsiteY2" fmla="*/ 302579 h 594679"/>
                <a:gd name="connsiteX3" fmla="*/ 558800 w 1086775"/>
                <a:gd name="connsiteY3" fmla="*/ 594679 h 594679"/>
                <a:gd name="connsiteX4" fmla="*/ 0 w 1086775"/>
                <a:gd name="connsiteY4" fmla="*/ 254000 h 594679"/>
                <a:gd name="connsiteX0" fmla="*/ 0 w 1175675"/>
                <a:gd name="connsiteY0" fmla="*/ 311150 h 594679"/>
                <a:gd name="connsiteX1" fmla="*/ 648625 w 1175675"/>
                <a:gd name="connsiteY1" fmla="*/ 0 h 594679"/>
                <a:gd name="connsiteX2" fmla="*/ 1175675 w 1175675"/>
                <a:gd name="connsiteY2" fmla="*/ 302579 h 594679"/>
                <a:gd name="connsiteX3" fmla="*/ 647700 w 1175675"/>
                <a:gd name="connsiteY3" fmla="*/ 594679 h 594679"/>
                <a:gd name="connsiteX4" fmla="*/ 0 w 1175675"/>
                <a:gd name="connsiteY4" fmla="*/ 311150 h 594679"/>
                <a:gd name="connsiteX0" fmla="*/ 0 w 1296325"/>
                <a:gd name="connsiteY0" fmla="*/ 311150 h 594679"/>
                <a:gd name="connsiteX1" fmla="*/ 648625 w 1296325"/>
                <a:gd name="connsiteY1" fmla="*/ 0 h 594679"/>
                <a:gd name="connsiteX2" fmla="*/ 1296325 w 1296325"/>
                <a:gd name="connsiteY2" fmla="*/ 277179 h 594679"/>
                <a:gd name="connsiteX3" fmla="*/ 647700 w 1296325"/>
                <a:gd name="connsiteY3" fmla="*/ 594679 h 594679"/>
                <a:gd name="connsiteX4" fmla="*/ 0 w 1296325"/>
                <a:gd name="connsiteY4" fmla="*/ 311150 h 594679"/>
                <a:gd name="connsiteX0" fmla="*/ 0 w 1296325"/>
                <a:gd name="connsiteY0" fmla="*/ 311150 h 639129"/>
                <a:gd name="connsiteX1" fmla="*/ 648625 w 1296325"/>
                <a:gd name="connsiteY1" fmla="*/ 0 h 639129"/>
                <a:gd name="connsiteX2" fmla="*/ 1296325 w 1296325"/>
                <a:gd name="connsiteY2" fmla="*/ 277179 h 639129"/>
                <a:gd name="connsiteX3" fmla="*/ 654050 w 1296325"/>
                <a:gd name="connsiteY3" fmla="*/ 639129 h 639129"/>
                <a:gd name="connsiteX4" fmla="*/ 0 w 1296325"/>
                <a:gd name="connsiteY4" fmla="*/ 311150 h 639129"/>
                <a:gd name="connsiteX0" fmla="*/ 0 w 1194725"/>
                <a:gd name="connsiteY0" fmla="*/ 269811 h 639129"/>
                <a:gd name="connsiteX1" fmla="*/ 547025 w 1194725"/>
                <a:gd name="connsiteY1" fmla="*/ 0 h 639129"/>
                <a:gd name="connsiteX2" fmla="*/ 1194725 w 1194725"/>
                <a:gd name="connsiteY2" fmla="*/ 277179 h 639129"/>
                <a:gd name="connsiteX3" fmla="*/ 552450 w 1194725"/>
                <a:gd name="connsiteY3" fmla="*/ 639129 h 639129"/>
                <a:gd name="connsiteX4" fmla="*/ 0 w 1194725"/>
                <a:gd name="connsiteY4" fmla="*/ 269811 h 639129"/>
                <a:gd name="connsiteX0" fmla="*/ 0 w 1194725"/>
                <a:gd name="connsiteY0" fmla="*/ 275717 h 645035"/>
                <a:gd name="connsiteX1" fmla="*/ 674025 w 1194725"/>
                <a:gd name="connsiteY1" fmla="*/ 0 h 645035"/>
                <a:gd name="connsiteX2" fmla="*/ 1194725 w 1194725"/>
                <a:gd name="connsiteY2" fmla="*/ 283085 h 645035"/>
                <a:gd name="connsiteX3" fmla="*/ 552450 w 1194725"/>
                <a:gd name="connsiteY3" fmla="*/ 645035 h 645035"/>
                <a:gd name="connsiteX4" fmla="*/ 0 w 1194725"/>
                <a:gd name="connsiteY4" fmla="*/ 275717 h 64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4725" h="645035">
                  <a:moveTo>
                    <a:pt x="0" y="275717"/>
                  </a:moveTo>
                  <a:lnTo>
                    <a:pt x="674025" y="0"/>
                  </a:lnTo>
                  <a:lnTo>
                    <a:pt x="1194725" y="283085"/>
                  </a:lnTo>
                  <a:lnTo>
                    <a:pt x="552450" y="645035"/>
                  </a:lnTo>
                  <a:lnTo>
                    <a:pt x="0" y="275717"/>
                  </a:lnTo>
                  <a:close/>
                </a:path>
              </a:pathLst>
            </a:cu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17">
              <a:extLst>
                <a:ext uri="{FF2B5EF4-FFF2-40B4-BE49-F238E27FC236}">
                  <a16:creationId xmlns:a16="http://schemas.microsoft.com/office/drawing/2014/main" id="{6144AAA5-8273-4C29-B03D-D147E7B19E5F}"/>
                </a:ext>
              </a:extLst>
            </p:cNvPr>
            <p:cNvSpPr/>
            <p:nvPr/>
          </p:nvSpPr>
          <p:spPr>
            <a:xfrm>
              <a:off x="5120118" y="2657871"/>
              <a:ext cx="1277275" cy="617376"/>
            </a:xfrm>
            <a:custGeom>
              <a:avLst/>
              <a:gdLst>
                <a:gd name="connsiteX0" fmla="*/ 0 w 731175"/>
                <a:gd name="connsiteY0" fmla="*/ 0 h 594679"/>
                <a:gd name="connsiteX1" fmla="*/ 731175 w 731175"/>
                <a:gd name="connsiteY1" fmla="*/ 0 h 594679"/>
                <a:gd name="connsiteX2" fmla="*/ 731175 w 731175"/>
                <a:gd name="connsiteY2" fmla="*/ 594679 h 594679"/>
                <a:gd name="connsiteX3" fmla="*/ 0 w 731175"/>
                <a:gd name="connsiteY3" fmla="*/ 594679 h 594679"/>
                <a:gd name="connsiteX4" fmla="*/ 0 w 731175"/>
                <a:gd name="connsiteY4" fmla="*/ 0 h 594679"/>
                <a:gd name="connsiteX0" fmla="*/ 0 w 731175"/>
                <a:gd name="connsiteY0" fmla="*/ 19050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0 w 731175"/>
                <a:gd name="connsiteY4" fmla="*/ 190500 h 785179"/>
                <a:gd name="connsiteX0" fmla="*/ 222250 w 731175"/>
                <a:gd name="connsiteY0" fmla="*/ 27305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222250 w 731175"/>
                <a:gd name="connsiteY4" fmla="*/ 273050 h 785179"/>
                <a:gd name="connsiteX0" fmla="*/ 95250 w 731175"/>
                <a:gd name="connsiteY0" fmla="*/ 25400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95250 w 731175"/>
                <a:gd name="connsiteY4" fmla="*/ 254000 h 785179"/>
                <a:gd name="connsiteX0" fmla="*/ 95250 w 1182025"/>
                <a:gd name="connsiteY0" fmla="*/ 254000 h 785179"/>
                <a:gd name="connsiteX1" fmla="*/ 654975 w 1182025"/>
                <a:gd name="connsiteY1" fmla="*/ 0 h 785179"/>
                <a:gd name="connsiteX2" fmla="*/ 1182025 w 1182025"/>
                <a:gd name="connsiteY2" fmla="*/ 302579 h 785179"/>
                <a:gd name="connsiteX3" fmla="*/ 0 w 1182025"/>
                <a:gd name="connsiteY3" fmla="*/ 785179 h 785179"/>
                <a:gd name="connsiteX4" fmla="*/ 95250 w 1182025"/>
                <a:gd name="connsiteY4" fmla="*/ 254000 h 785179"/>
                <a:gd name="connsiteX0" fmla="*/ 0 w 1086775"/>
                <a:gd name="connsiteY0" fmla="*/ 254000 h 594679"/>
                <a:gd name="connsiteX1" fmla="*/ 559725 w 1086775"/>
                <a:gd name="connsiteY1" fmla="*/ 0 h 594679"/>
                <a:gd name="connsiteX2" fmla="*/ 1086775 w 1086775"/>
                <a:gd name="connsiteY2" fmla="*/ 302579 h 594679"/>
                <a:gd name="connsiteX3" fmla="*/ 558800 w 1086775"/>
                <a:gd name="connsiteY3" fmla="*/ 594679 h 594679"/>
                <a:gd name="connsiteX4" fmla="*/ 0 w 1086775"/>
                <a:gd name="connsiteY4" fmla="*/ 254000 h 594679"/>
                <a:gd name="connsiteX0" fmla="*/ 0 w 1175675"/>
                <a:gd name="connsiteY0" fmla="*/ 311150 h 594679"/>
                <a:gd name="connsiteX1" fmla="*/ 648625 w 1175675"/>
                <a:gd name="connsiteY1" fmla="*/ 0 h 594679"/>
                <a:gd name="connsiteX2" fmla="*/ 1175675 w 1175675"/>
                <a:gd name="connsiteY2" fmla="*/ 302579 h 594679"/>
                <a:gd name="connsiteX3" fmla="*/ 647700 w 1175675"/>
                <a:gd name="connsiteY3" fmla="*/ 594679 h 594679"/>
                <a:gd name="connsiteX4" fmla="*/ 0 w 1175675"/>
                <a:gd name="connsiteY4" fmla="*/ 311150 h 594679"/>
                <a:gd name="connsiteX0" fmla="*/ 0 w 1296325"/>
                <a:gd name="connsiteY0" fmla="*/ 311150 h 594679"/>
                <a:gd name="connsiteX1" fmla="*/ 648625 w 1296325"/>
                <a:gd name="connsiteY1" fmla="*/ 0 h 594679"/>
                <a:gd name="connsiteX2" fmla="*/ 1296325 w 1296325"/>
                <a:gd name="connsiteY2" fmla="*/ 277179 h 594679"/>
                <a:gd name="connsiteX3" fmla="*/ 647700 w 1296325"/>
                <a:gd name="connsiteY3" fmla="*/ 594679 h 594679"/>
                <a:gd name="connsiteX4" fmla="*/ 0 w 1296325"/>
                <a:gd name="connsiteY4" fmla="*/ 311150 h 594679"/>
                <a:gd name="connsiteX0" fmla="*/ 0 w 1296325"/>
                <a:gd name="connsiteY0" fmla="*/ 311150 h 639129"/>
                <a:gd name="connsiteX1" fmla="*/ 648625 w 1296325"/>
                <a:gd name="connsiteY1" fmla="*/ 0 h 639129"/>
                <a:gd name="connsiteX2" fmla="*/ 1296325 w 1296325"/>
                <a:gd name="connsiteY2" fmla="*/ 277179 h 639129"/>
                <a:gd name="connsiteX3" fmla="*/ 654050 w 1296325"/>
                <a:gd name="connsiteY3" fmla="*/ 639129 h 639129"/>
                <a:gd name="connsiteX4" fmla="*/ 0 w 1296325"/>
                <a:gd name="connsiteY4" fmla="*/ 311150 h 639129"/>
                <a:gd name="connsiteX0" fmla="*/ 0 w 1277275"/>
                <a:gd name="connsiteY0" fmla="*/ 240283 h 639129"/>
                <a:gd name="connsiteX1" fmla="*/ 629575 w 1277275"/>
                <a:gd name="connsiteY1" fmla="*/ 0 h 639129"/>
                <a:gd name="connsiteX2" fmla="*/ 1277275 w 1277275"/>
                <a:gd name="connsiteY2" fmla="*/ 277179 h 639129"/>
                <a:gd name="connsiteX3" fmla="*/ 635000 w 1277275"/>
                <a:gd name="connsiteY3" fmla="*/ 639129 h 639129"/>
                <a:gd name="connsiteX4" fmla="*/ 0 w 1277275"/>
                <a:gd name="connsiteY4" fmla="*/ 240283 h 639129"/>
                <a:gd name="connsiteX0" fmla="*/ 0 w 1277275"/>
                <a:gd name="connsiteY0" fmla="*/ 240283 h 574168"/>
                <a:gd name="connsiteX1" fmla="*/ 629575 w 1277275"/>
                <a:gd name="connsiteY1" fmla="*/ 0 h 574168"/>
                <a:gd name="connsiteX2" fmla="*/ 1277275 w 1277275"/>
                <a:gd name="connsiteY2" fmla="*/ 277179 h 574168"/>
                <a:gd name="connsiteX3" fmla="*/ 641350 w 1277275"/>
                <a:gd name="connsiteY3" fmla="*/ 574168 h 574168"/>
                <a:gd name="connsiteX4" fmla="*/ 0 w 1277275"/>
                <a:gd name="connsiteY4" fmla="*/ 240283 h 57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7275" h="574168">
                  <a:moveTo>
                    <a:pt x="0" y="240283"/>
                  </a:moveTo>
                  <a:lnTo>
                    <a:pt x="629575" y="0"/>
                  </a:lnTo>
                  <a:lnTo>
                    <a:pt x="1277275" y="277179"/>
                  </a:lnTo>
                  <a:lnTo>
                    <a:pt x="641350" y="574168"/>
                  </a:lnTo>
                  <a:lnTo>
                    <a:pt x="0" y="240283"/>
                  </a:lnTo>
                  <a:close/>
                </a:path>
              </a:pathLst>
            </a:cu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17">
              <a:extLst>
                <a:ext uri="{FF2B5EF4-FFF2-40B4-BE49-F238E27FC236}">
                  <a16:creationId xmlns:a16="http://schemas.microsoft.com/office/drawing/2014/main" id="{BA01EB82-1CE8-47D5-B505-277F92A539F7}"/>
                </a:ext>
              </a:extLst>
            </p:cNvPr>
            <p:cNvSpPr/>
            <p:nvPr/>
          </p:nvSpPr>
          <p:spPr>
            <a:xfrm>
              <a:off x="6367089" y="2685058"/>
              <a:ext cx="1194725" cy="604676"/>
            </a:xfrm>
            <a:custGeom>
              <a:avLst/>
              <a:gdLst>
                <a:gd name="connsiteX0" fmla="*/ 0 w 731175"/>
                <a:gd name="connsiteY0" fmla="*/ 0 h 594679"/>
                <a:gd name="connsiteX1" fmla="*/ 731175 w 731175"/>
                <a:gd name="connsiteY1" fmla="*/ 0 h 594679"/>
                <a:gd name="connsiteX2" fmla="*/ 731175 w 731175"/>
                <a:gd name="connsiteY2" fmla="*/ 594679 h 594679"/>
                <a:gd name="connsiteX3" fmla="*/ 0 w 731175"/>
                <a:gd name="connsiteY3" fmla="*/ 594679 h 594679"/>
                <a:gd name="connsiteX4" fmla="*/ 0 w 731175"/>
                <a:gd name="connsiteY4" fmla="*/ 0 h 594679"/>
                <a:gd name="connsiteX0" fmla="*/ 0 w 731175"/>
                <a:gd name="connsiteY0" fmla="*/ 19050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0 w 731175"/>
                <a:gd name="connsiteY4" fmla="*/ 190500 h 785179"/>
                <a:gd name="connsiteX0" fmla="*/ 222250 w 731175"/>
                <a:gd name="connsiteY0" fmla="*/ 27305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222250 w 731175"/>
                <a:gd name="connsiteY4" fmla="*/ 273050 h 785179"/>
                <a:gd name="connsiteX0" fmla="*/ 95250 w 731175"/>
                <a:gd name="connsiteY0" fmla="*/ 25400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95250 w 731175"/>
                <a:gd name="connsiteY4" fmla="*/ 254000 h 785179"/>
                <a:gd name="connsiteX0" fmla="*/ 95250 w 1182025"/>
                <a:gd name="connsiteY0" fmla="*/ 254000 h 785179"/>
                <a:gd name="connsiteX1" fmla="*/ 654975 w 1182025"/>
                <a:gd name="connsiteY1" fmla="*/ 0 h 785179"/>
                <a:gd name="connsiteX2" fmla="*/ 1182025 w 1182025"/>
                <a:gd name="connsiteY2" fmla="*/ 302579 h 785179"/>
                <a:gd name="connsiteX3" fmla="*/ 0 w 1182025"/>
                <a:gd name="connsiteY3" fmla="*/ 785179 h 785179"/>
                <a:gd name="connsiteX4" fmla="*/ 95250 w 1182025"/>
                <a:gd name="connsiteY4" fmla="*/ 254000 h 785179"/>
                <a:gd name="connsiteX0" fmla="*/ 0 w 1086775"/>
                <a:gd name="connsiteY0" fmla="*/ 254000 h 594679"/>
                <a:gd name="connsiteX1" fmla="*/ 559725 w 1086775"/>
                <a:gd name="connsiteY1" fmla="*/ 0 h 594679"/>
                <a:gd name="connsiteX2" fmla="*/ 1086775 w 1086775"/>
                <a:gd name="connsiteY2" fmla="*/ 302579 h 594679"/>
                <a:gd name="connsiteX3" fmla="*/ 558800 w 1086775"/>
                <a:gd name="connsiteY3" fmla="*/ 594679 h 594679"/>
                <a:gd name="connsiteX4" fmla="*/ 0 w 1086775"/>
                <a:gd name="connsiteY4" fmla="*/ 254000 h 594679"/>
                <a:gd name="connsiteX0" fmla="*/ 0 w 1175675"/>
                <a:gd name="connsiteY0" fmla="*/ 311150 h 594679"/>
                <a:gd name="connsiteX1" fmla="*/ 648625 w 1175675"/>
                <a:gd name="connsiteY1" fmla="*/ 0 h 594679"/>
                <a:gd name="connsiteX2" fmla="*/ 1175675 w 1175675"/>
                <a:gd name="connsiteY2" fmla="*/ 302579 h 594679"/>
                <a:gd name="connsiteX3" fmla="*/ 647700 w 1175675"/>
                <a:gd name="connsiteY3" fmla="*/ 594679 h 594679"/>
                <a:gd name="connsiteX4" fmla="*/ 0 w 1175675"/>
                <a:gd name="connsiteY4" fmla="*/ 311150 h 594679"/>
                <a:gd name="connsiteX0" fmla="*/ 0 w 1296325"/>
                <a:gd name="connsiteY0" fmla="*/ 311150 h 594679"/>
                <a:gd name="connsiteX1" fmla="*/ 648625 w 1296325"/>
                <a:gd name="connsiteY1" fmla="*/ 0 h 594679"/>
                <a:gd name="connsiteX2" fmla="*/ 1296325 w 1296325"/>
                <a:gd name="connsiteY2" fmla="*/ 277179 h 594679"/>
                <a:gd name="connsiteX3" fmla="*/ 647700 w 1296325"/>
                <a:gd name="connsiteY3" fmla="*/ 594679 h 594679"/>
                <a:gd name="connsiteX4" fmla="*/ 0 w 1296325"/>
                <a:gd name="connsiteY4" fmla="*/ 311150 h 594679"/>
                <a:gd name="connsiteX0" fmla="*/ 0 w 1296325"/>
                <a:gd name="connsiteY0" fmla="*/ 311150 h 639129"/>
                <a:gd name="connsiteX1" fmla="*/ 648625 w 1296325"/>
                <a:gd name="connsiteY1" fmla="*/ 0 h 639129"/>
                <a:gd name="connsiteX2" fmla="*/ 1296325 w 1296325"/>
                <a:gd name="connsiteY2" fmla="*/ 277179 h 639129"/>
                <a:gd name="connsiteX3" fmla="*/ 654050 w 1296325"/>
                <a:gd name="connsiteY3" fmla="*/ 639129 h 639129"/>
                <a:gd name="connsiteX4" fmla="*/ 0 w 1296325"/>
                <a:gd name="connsiteY4" fmla="*/ 311150 h 639129"/>
                <a:gd name="connsiteX0" fmla="*/ 0 w 1194725"/>
                <a:gd name="connsiteY0" fmla="*/ 269811 h 639129"/>
                <a:gd name="connsiteX1" fmla="*/ 547025 w 1194725"/>
                <a:gd name="connsiteY1" fmla="*/ 0 h 639129"/>
                <a:gd name="connsiteX2" fmla="*/ 1194725 w 1194725"/>
                <a:gd name="connsiteY2" fmla="*/ 277179 h 639129"/>
                <a:gd name="connsiteX3" fmla="*/ 552450 w 1194725"/>
                <a:gd name="connsiteY3" fmla="*/ 639129 h 639129"/>
                <a:gd name="connsiteX4" fmla="*/ 0 w 1194725"/>
                <a:gd name="connsiteY4" fmla="*/ 269811 h 639129"/>
                <a:gd name="connsiteX0" fmla="*/ 0 w 1194725"/>
                <a:gd name="connsiteY0" fmla="*/ 275717 h 645035"/>
                <a:gd name="connsiteX1" fmla="*/ 674025 w 1194725"/>
                <a:gd name="connsiteY1" fmla="*/ 0 h 645035"/>
                <a:gd name="connsiteX2" fmla="*/ 1194725 w 1194725"/>
                <a:gd name="connsiteY2" fmla="*/ 283085 h 645035"/>
                <a:gd name="connsiteX3" fmla="*/ 552450 w 1194725"/>
                <a:gd name="connsiteY3" fmla="*/ 645035 h 645035"/>
                <a:gd name="connsiteX4" fmla="*/ 0 w 1194725"/>
                <a:gd name="connsiteY4" fmla="*/ 275717 h 645035"/>
                <a:gd name="connsiteX0" fmla="*/ 0 w 1194725"/>
                <a:gd name="connsiteY0" fmla="*/ 275717 h 550546"/>
                <a:gd name="connsiteX1" fmla="*/ 674025 w 1194725"/>
                <a:gd name="connsiteY1" fmla="*/ 0 h 550546"/>
                <a:gd name="connsiteX2" fmla="*/ 1194725 w 1194725"/>
                <a:gd name="connsiteY2" fmla="*/ 283085 h 550546"/>
                <a:gd name="connsiteX3" fmla="*/ 615950 w 1194725"/>
                <a:gd name="connsiteY3" fmla="*/ 550546 h 550546"/>
                <a:gd name="connsiteX4" fmla="*/ 0 w 1194725"/>
                <a:gd name="connsiteY4" fmla="*/ 275717 h 550546"/>
                <a:gd name="connsiteX0" fmla="*/ 0 w 1194725"/>
                <a:gd name="connsiteY0" fmla="*/ 275717 h 550546"/>
                <a:gd name="connsiteX1" fmla="*/ 674025 w 1194725"/>
                <a:gd name="connsiteY1" fmla="*/ 0 h 550546"/>
                <a:gd name="connsiteX2" fmla="*/ 1194725 w 1194725"/>
                <a:gd name="connsiteY2" fmla="*/ 229935 h 550546"/>
                <a:gd name="connsiteX3" fmla="*/ 615950 w 1194725"/>
                <a:gd name="connsiteY3" fmla="*/ 550546 h 550546"/>
                <a:gd name="connsiteX4" fmla="*/ 0 w 1194725"/>
                <a:gd name="connsiteY4" fmla="*/ 275717 h 550546"/>
                <a:gd name="connsiteX0" fmla="*/ 0 w 1194725"/>
                <a:gd name="connsiteY0" fmla="*/ 287528 h 562357"/>
                <a:gd name="connsiteX1" fmla="*/ 648625 w 1194725"/>
                <a:gd name="connsiteY1" fmla="*/ 0 h 562357"/>
                <a:gd name="connsiteX2" fmla="*/ 1194725 w 1194725"/>
                <a:gd name="connsiteY2" fmla="*/ 241746 h 562357"/>
                <a:gd name="connsiteX3" fmla="*/ 615950 w 1194725"/>
                <a:gd name="connsiteY3" fmla="*/ 562357 h 562357"/>
                <a:gd name="connsiteX4" fmla="*/ 0 w 1194725"/>
                <a:gd name="connsiteY4" fmla="*/ 287528 h 56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4725" h="562357">
                  <a:moveTo>
                    <a:pt x="0" y="287528"/>
                  </a:moveTo>
                  <a:lnTo>
                    <a:pt x="648625" y="0"/>
                  </a:lnTo>
                  <a:lnTo>
                    <a:pt x="1194725" y="241746"/>
                  </a:lnTo>
                  <a:lnTo>
                    <a:pt x="615950" y="562357"/>
                  </a:lnTo>
                  <a:lnTo>
                    <a:pt x="0" y="287528"/>
                  </a:lnTo>
                  <a:close/>
                </a:path>
              </a:pathLst>
            </a:cu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17">
              <a:extLst>
                <a:ext uri="{FF2B5EF4-FFF2-40B4-BE49-F238E27FC236}">
                  <a16:creationId xmlns:a16="http://schemas.microsoft.com/office/drawing/2014/main" id="{736EC8C9-7074-4E92-9474-E051300DFA97}"/>
                </a:ext>
              </a:extLst>
            </p:cNvPr>
            <p:cNvSpPr/>
            <p:nvPr/>
          </p:nvSpPr>
          <p:spPr>
            <a:xfrm>
              <a:off x="6393212" y="2101490"/>
              <a:ext cx="1194725" cy="604676"/>
            </a:xfrm>
            <a:custGeom>
              <a:avLst/>
              <a:gdLst>
                <a:gd name="connsiteX0" fmla="*/ 0 w 731175"/>
                <a:gd name="connsiteY0" fmla="*/ 0 h 594679"/>
                <a:gd name="connsiteX1" fmla="*/ 731175 w 731175"/>
                <a:gd name="connsiteY1" fmla="*/ 0 h 594679"/>
                <a:gd name="connsiteX2" fmla="*/ 731175 w 731175"/>
                <a:gd name="connsiteY2" fmla="*/ 594679 h 594679"/>
                <a:gd name="connsiteX3" fmla="*/ 0 w 731175"/>
                <a:gd name="connsiteY3" fmla="*/ 594679 h 594679"/>
                <a:gd name="connsiteX4" fmla="*/ 0 w 731175"/>
                <a:gd name="connsiteY4" fmla="*/ 0 h 594679"/>
                <a:gd name="connsiteX0" fmla="*/ 0 w 731175"/>
                <a:gd name="connsiteY0" fmla="*/ 19050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0 w 731175"/>
                <a:gd name="connsiteY4" fmla="*/ 190500 h 785179"/>
                <a:gd name="connsiteX0" fmla="*/ 222250 w 731175"/>
                <a:gd name="connsiteY0" fmla="*/ 27305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222250 w 731175"/>
                <a:gd name="connsiteY4" fmla="*/ 273050 h 785179"/>
                <a:gd name="connsiteX0" fmla="*/ 95250 w 731175"/>
                <a:gd name="connsiteY0" fmla="*/ 25400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95250 w 731175"/>
                <a:gd name="connsiteY4" fmla="*/ 254000 h 785179"/>
                <a:gd name="connsiteX0" fmla="*/ 95250 w 1182025"/>
                <a:gd name="connsiteY0" fmla="*/ 254000 h 785179"/>
                <a:gd name="connsiteX1" fmla="*/ 654975 w 1182025"/>
                <a:gd name="connsiteY1" fmla="*/ 0 h 785179"/>
                <a:gd name="connsiteX2" fmla="*/ 1182025 w 1182025"/>
                <a:gd name="connsiteY2" fmla="*/ 302579 h 785179"/>
                <a:gd name="connsiteX3" fmla="*/ 0 w 1182025"/>
                <a:gd name="connsiteY3" fmla="*/ 785179 h 785179"/>
                <a:gd name="connsiteX4" fmla="*/ 95250 w 1182025"/>
                <a:gd name="connsiteY4" fmla="*/ 254000 h 785179"/>
                <a:gd name="connsiteX0" fmla="*/ 0 w 1086775"/>
                <a:gd name="connsiteY0" fmla="*/ 254000 h 594679"/>
                <a:gd name="connsiteX1" fmla="*/ 559725 w 1086775"/>
                <a:gd name="connsiteY1" fmla="*/ 0 h 594679"/>
                <a:gd name="connsiteX2" fmla="*/ 1086775 w 1086775"/>
                <a:gd name="connsiteY2" fmla="*/ 302579 h 594679"/>
                <a:gd name="connsiteX3" fmla="*/ 558800 w 1086775"/>
                <a:gd name="connsiteY3" fmla="*/ 594679 h 594679"/>
                <a:gd name="connsiteX4" fmla="*/ 0 w 1086775"/>
                <a:gd name="connsiteY4" fmla="*/ 254000 h 594679"/>
                <a:gd name="connsiteX0" fmla="*/ 0 w 1175675"/>
                <a:gd name="connsiteY0" fmla="*/ 311150 h 594679"/>
                <a:gd name="connsiteX1" fmla="*/ 648625 w 1175675"/>
                <a:gd name="connsiteY1" fmla="*/ 0 h 594679"/>
                <a:gd name="connsiteX2" fmla="*/ 1175675 w 1175675"/>
                <a:gd name="connsiteY2" fmla="*/ 302579 h 594679"/>
                <a:gd name="connsiteX3" fmla="*/ 647700 w 1175675"/>
                <a:gd name="connsiteY3" fmla="*/ 594679 h 594679"/>
                <a:gd name="connsiteX4" fmla="*/ 0 w 1175675"/>
                <a:gd name="connsiteY4" fmla="*/ 311150 h 594679"/>
                <a:gd name="connsiteX0" fmla="*/ 0 w 1296325"/>
                <a:gd name="connsiteY0" fmla="*/ 311150 h 594679"/>
                <a:gd name="connsiteX1" fmla="*/ 648625 w 1296325"/>
                <a:gd name="connsiteY1" fmla="*/ 0 h 594679"/>
                <a:gd name="connsiteX2" fmla="*/ 1296325 w 1296325"/>
                <a:gd name="connsiteY2" fmla="*/ 277179 h 594679"/>
                <a:gd name="connsiteX3" fmla="*/ 647700 w 1296325"/>
                <a:gd name="connsiteY3" fmla="*/ 594679 h 594679"/>
                <a:gd name="connsiteX4" fmla="*/ 0 w 1296325"/>
                <a:gd name="connsiteY4" fmla="*/ 311150 h 594679"/>
                <a:gd name="connsiteX0" fmla="*/ 0 w 1296325"/>
                <a:gd name="connsiteY0" fmla="*/ 311150 h 639129"/>
                <a:gd name="connsiteX1" fmla="*/ 648625 w 1296325"/>
                <a:gd name="connsiteY1" fmla="*/ 0 h 639129"/>
                <a:gd name="connsiteX2" fmla="*/ 1296325 w 1296325"/>
                <a:gd name="connsiteY2" fmla="*/ 277179 h 639129"/>
                <a:gd name="connsiteX3" fmla="*/ 654050 w 1296325"/>
                <a:gd name="connsiteY3" fmla="*/ 639129 h 639129"/>
                <a:gd name="connsiteX4" fmla="*/ 0 w 1296325"/>
                <a:gd name="connsiteY4" fmla="*/ 311150 h 639129"/>
                <a:gd name="connsiteX0" fmla="*/ 0 w 1194725"/>
                <a:gd name="connsiteY0" fmla="*/ 269811 h 639129"/>
                <a:gd name="connsiteX1" fmla="*/ 547025 w 1194725"/>
                <a:gd name="connsiteY1" fmla="*/ 0 h 639129"/>
                <a:gd name="connsiteX2" fmla="*/ 1194725 w 1194725"/>
                <a:gd name="connsiteY2" fmla="*/ 277179 h 639129"/>
                <a:gd name="connsiteX3" fmla="*/ 552450 w 1194725"/>
                <a:gd name="connsiteY3" fmla="*/ 639129 h 639129"/>
                <a:gd name="connsiteX4" fmla="*/ 0 w 1194725"/>
                <a:gd name="connsiteY4" fmla="*/ 269811 h 639129"/>
                <a:gd name="connsiteX0" fmla="*/ 0 w 1194725"/>
                <a:gd name="connsiteY0" fmla="*/ 275717 h 645035"/>
                <a:gd name="connsiteX1" fmla="*/ 674025 w 1194725"/>
                <a:gd name="connsiteY1" fmla="*/ 0 h 645035"/>
                <a:gd name="connsiteX2" fmla="*/ 1194725 w 1194725"/>
                <a:gd name="connsiteY2" fmla="*/ 283085 h 645035"/>
                <a:gd name="connsiteX3" fmla="*/ 552450 w 1194725"/>
                <a:gd name="connsiteY3" fmla="*/ 645035 h 645035"/>
                <a:gd name="connsiteX4" fmla="*/ 0 w 1194725"/>
                <a:gd name="connsiteY4" fmla="*/ 275717 h 645035"/>
                <a:gd name="connsiteX0" fmla="*/ 0 w 1194725"/>
                <a:gd name="connsiteY0" fmla="*/ 275717 h 550546"/>
                <a:gd name="connsiteX1" fmla="*/ 674025 w 1194725"/>
                <a:gd name="connsiteY1" fmla="*/ 0 h 550546"/>
                <a:gd name="connsiteX2" fmla="*/ 1194725 w 1194725"/>
                <a:gd name="connsiteY2" fmla="*/ 283085 h 550546"/>
                <a:gd name="connsiteX3" fmla="*/ 615950 w 1194725"/>
                <a:gd name="connsiteY3" fmla="*/ 550546 h 550546"/>
                <a:gd name="connsiteX4" fmla="*/ 0 w 1194725"/>
                <a:gd name="connsiteY4" fmla="*/ 275717 h 550546"/>
                <a:gd name="connsiteX0" fmla="*/ 0 w 1194725"/>
                <a:gd name="connsiteY0" fmla="*/ 275717 h 550546"/>
                <a:gd name="connsiteX1" fmla="*/ 674025 w 1194725"/>
                <a:gd name="connsiteY1" fmla="*/ 0 h 550546"/>
                <a:gd name="connsiteX2" fmla="*/ 1194725 w 1194725"/>
                <a:gd name="connsiteY2" fmla="*/ 229935 h 550546"/>
                <a:gd name="connsiteX3" fmla="*/ 615950 w 1194725"/>
                <a:gd name="connsiteY3" fmla="*/ 550546 h 550546"/>
                <a:gd name="connsiteX4" fmla="*/ 0 w 1194725"/>
                <a:gd name="connsiteY4" fmla="*/ 275717 h 550546"/>
                <a:gd name="connsiteX0" fmla="*/ 0 w 1194725"/>
                <a:gd name="connsiteY0" fmla="*/ 287528 h 562357"/>
                <a:gd name="connsiteX1" fmla="*/ 648625 w 1194725"/>
                <a:gd name="connsiteY1" fmla="*/ 0 h 562357"/>
                <a:gd name="connsiteX2" fmla="*/ 1194725 w 1194725"/>
                <a:gd name="connsiteY2" fmla="*/ 241746 h 562357"/>
                <a:gd name="connsiteX3" fmla="*/ 615950 w 1194725"/>
                <a:gd name="connsiteY3" fmla="*/ 562357 h 562357"/>
                <a:gd name="connsiteX4" fmla="*/ 0 w 1194725"/>
                <a:gd name="connsiteY4" fmla="*/ 287528 h 56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4725" h="562357">
                  <a:moveTo>
                    <a:pt x="0" y="287528"/>
                  </a:moveTo>
                  <a:lnTo>
                    <a:pt x="648625" y="0"/>
                  </a:lnTo>
                  <a:lnTo>
                    <a:pt x="1194725" y="241746"/>
                  </a:lnTo>
                  <a:lnTo>
                    <a:pt x="615950" y="562357"/>
                  </a:lnTo>
                  <a:lnTo>
                    <a:pt x="0" y="287528"/>
                  </a:lnTo>
                  <a:close/>
                </a:path>
              </a:pathLst>
            </a:cu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17">
              <a:extLst>
                <a:ext uri="{FF2B5EF4-FFF2-40B4-BE49-F238E27FC236}">
                  <a16:creationId xmlns:a16="http://schemas.microsoft.com/office/drawing/2014/main" id="{85D9BB42-4E00-4543-98FF-986A2C51A903}"/>
                </a:ext>
              </a:extLst>
            </p:cNvPr>
            <p:cNvSpPr/>
            <p:nvPr/>
          </p:nvSpPr>
          <p:spPr>
            <a:xfrm>
              <a:off x="2433925" y="2134546"/>
              <a:ext cx="432725" cy="514506"/>
            </a:xfrm>
            <a:custGeom>
              <a:avLst/>
              <a:gdLst>
                <a:gd name="connsiteX0" fmla="*/ 0 w 731175"/>
                <a:gd name="connsiteY0" fmla="*/ 0 h 594679"/>
                <a:gd name="connsiteX1" fmla="*/ 731175 w 731175"/>
                <a:gd name="connsiteY1" fmla="*/ 0 h 594679"/>
                <a:gd name="connsiteX2" fmla="*/ 731175 w 731175"/>
                <a:gd name="connsiteY2" fmla="*/ 594679 h 594679"/>
                <a:gd name="connsiteX3" fmla="*/ 0 w 731175"/>
                <a:gd name="connsiteY3" fmla="*/ 594679 h 594679"/>
                <a:gd name="connsiteX4" fmla="*/ 0 w 731175"/>
                <a:gd name="connsiteY4" fmla="*/ 0 h 594679"/>
                <a:gd name="connsiteX0" fmla="*/ 0 w 731175"/>
                <a:gd name="connsiteY0" fmla="*/ 19050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0 w 731175"/>
                <a:gd name="connsiteY4" fmla="*/ 190500 h 785179"/>
                <a:gd name="connsiteX0" fmla="*/ 222250 w 731175"/>
                <a:gd name="connsiteY0" fmla="*/ 27305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222250 w 731175"/>
                <a:gd name="connsiteY4" fmla="*/ 273050 h 785179"/>
                <a:gd name="connsiteX0" fmla="*/ 95250 w 731175"/>
                <a:gd name="connsiteY0" fmla="*/ 25400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95250 w 731175"/>
                <a:gd name="connsiteY4" fmla="*/ 254000 h 785179"/>
                <a:gd name="connsiteX0" fmla="*/ 95250 w 1182025"/>
                <a:gd name="connsiteY0" fmla="*/ 254000 h 785179"/>
                <a:gd name="connsiteX1" fmla="*/ 654975 w 1182025"/>
                <a:gd name="connsiteY1" fmla="*/ 0 h 785179"/>
                <a:gd name="connsiteX2" fmla="*/ 1182025 w 1182025"/>
                <a:gd name="connsiteY2" fmla="*/ 302579 h 785179"/>
                <a:gd name="connsiteX3" fmla="*/ 0 w 1182025"/>
                <a:gd name="connsiteY3" fmla="*/ 785179 h 785179"/>
                <a:gd name="connsiteX4" fmla="*/ 95250 w 1182025"/>
                <a:gd name="connsiteY4" fmla="*/ 254000 h 785179"/>
                <a:gd name="connsiteX0" fmla="*/ 0 w 1086775"/>
                <a:gd name="connsiteY0" fmla="*/ 254000 h 594679"/>
                <a:gd name="connsiteX1" fmla="*/ 559725 w 1086775"/>
                <a:gd name="connsiteY1" fmla="*/ 0 h 594679"/>
                <a:gd name="connsiteX2" fmla="*/ 1086775 w 1086775"/>
                <a:gd name="connsiteY2" fmla="*/ 302579 h 594679"/>
                <a:gd name="connsiteX3" fmla="*/ 558800 w 1086775"/>
                <a:gd name="connsiteY3" fmla="*/ 594679 h 594679"/>
                <a:gd name="connsiteX4" fmla="*/ 0 w 1086775"/>
                <a:gd name="connsiteY4" fmla="*/ 254000 h 594679"/>
                <a:gd name="connsiteX0" fmla="*/ 0 w 1175675"/>
                <a:gd name="connsiteY0" fmla="*/ 311150 h 594679"/>
                <a:gd name="connsiteX1" fmla="*/ 648625 w 1175675"/>
                <a:gd name="connsiteY1" fmla="*/ 0 h 594679"/>
                <a:gd name="connsiteX2" fmla="*/ 1175675 w 1175675"/>
                <a:gd name="connsiteY2" fmla="*/ 302579 h 594679"/>
                <a:gd name="connsiteX3" fmla="*/ 647700 w 1175675"/>
                <a:gd name="connsiteY3" fmla="*/ 594679 h 594679"/>
                <a:gd name="connsiteX4" fmla="*/ 0 w 1175675"/>
                <a:gd name="connsiteY4" fmla="*/ 311150 h 594679"/>
                <a:gd name="connsiteX0" fmla="*/ 0 w 1296325"/>
                <a:gd name="connsiteY0" fmla="*/ 311150 h 594679"/>
                <a:gd name="connsiteX1" fmla="*/ 648625 w 1296325"/>
                <a:gd name="connsiteY1" fmla="*/ 0 h 594679"/>
                <a:gd name="connsiteX2" fmla="*/ 1296325 w 1296325"/>
                <a:gd name="connsiteY2" fmla="*/ 277179 h 594679"/>
                <a:gd name="connsiteX3" fmla="*/ 647700 w 1296325"/>
                <a:gd name="connsiteY3" fmla="*/ 594679 h 594679"/>
                <a:gd name="connsiteX4" fmla="*/ 0 w 1296325"/>
                <a:gd name="connsiteY4" fmla="*/ 311150 h 594679"/>
                <a:gd name="connsiteX0" fmla="*/ 0 w 1296325"/>
                <a:gd name="connsiteY0" fmla="*/ 311150 h 639129"/>
                <a:gd name="connsiteX1" fmla="*/ 648625 w 1296325"/>
                <a:gd name="connsiteY1" fmla="*/ 0 h 639129"/>
                <a:gd name="connsiteX2" fmla="*/ 1296325 w 1296325"/>
                <a:gd name="connsiteY2" fmla="*/ 277179 h 639129"/>
                <a:gd name="connsiteX3" fmla="*/ 654050 w 1296325"/>
                <a:gd name="connsiteY3" fmla="*/ 639129 h 639129"/>
                <a:gd name="connsiteX4" fmla="*/ 0 w 1296325"/>
                <a:gd name="connsiteY4" fmla="*/ 311150 h 639129"/>
                <a:gd name="connsiteX0" fmla="*/ 0 w 1296325"/>
                <a:gd name="connsiteY0" fmla="*/ 311150 h 743067"/>
                <a:gd name="connsiteX1" fmla="*/ 648625 w 1296325"/>
                <a:gd name="connsiteY1" fmla="*/ 0 h 743067"/>
                <a:gd name="connsiteX2" fmla="*/ 1296325 w 1296325"/>
                <a:gd name="connsiteY2" fmla="*/ 277179 h 743067"/>
                <a:gd name="connsiteX3" fmla="*/ 24130 w 1296325"/>
                <a:gd name="connsiteY3" fmla="*/ 743067 h 743067"/>
                <a:gd name="connsiteX4" fmla="*/ 0 w 1296325"/>
                <a:gd name="connsiteY4" fmla="*/ 311150 h 743067"/>
                <a:gd name="connsiteX0" fmla="*/ 0 w 648625"/>
                <a:gd name="connsiteY0" fmla="*/ 311150 h 743067"/>
                <a:gd name="connsiteX1" fmla="*/ 648625 w 648625"/>
                <a:gd name="connsiteY1" fmla="*/ 0 h 743067"/>
                <a:gd name="connsiteX2" fmla="*/ 442885 w 648625"/>
                <a:gd name="connsiteY2" fmla="*/ 664585 h 743067"/>
                <a:gd name="connsiteX3" fmla="*/ 24130 w 648625"/>
                <a:gd name="connsiteY3" fmla="*/ 743067 h 743067"/>
                <a:gd name="connsiteX4" fmla="*/ 0 w 648625"/>
                <a:gd name="connsiteY4" fmla="*/ 311150 h 743067"/>
                <a:gd name="connsiteX0" fmla="*/ 0 w 442885"/>
                <a:gd name="connsiteY0" fmla="*/ 46580 h 478497"/>
                <a:gd name="connsiteX1" fmla="*/ 425105 w 442885"/>
                <a:gd name="connsiteY1" fmla="*/ 0 h 478497"/>
                <a:gd name="connsiteX2" fmla="*/ 442885 w 442885"/>
                <a:gd name="connsiteY2" fmla="*/ 400015 h 478497"/>
                <a:gd name="connsiteX3" fmla="*/ 24130 w 442885"/>
                <a:gd name="connsiteY3" fmla="*/ 478497 h 478497"/>
                <a:gd name="connsiteX4" fmla="*/ 0 w 442885"/>
                <a:gd name="connsiteY4" fmla="*/ 46580 h 478497"/>
                <a:gd name="connsiteX0" fmla="*/ 0 w 432725"/>
                <a:gd name="connsiteY0" fmla="*/ 27682 h 478497"/>
                <a:gd name="connsiteX1" fmla="*/ 414945 w 432725"/>
                <a:gd name="connsiteY1" fmla="*/ 0 h 478497"/>
                <a:gd name="connsiteX2" fmla="*/ 432725 w 432725"/>
                <a:gd name="connsiteY2" fmla="*/ 400015 h 478497"/>
                <a:gd name="connsiteX3" fmla="*/ 13970 w 432725"/>
                <a:gd name="connsiteY3" fmla="*/ 478497 h 478497"/>
                <a:gd name="connsiteX4" fmla="*/ 0 w 432725"/>
                <a:gd name="connsiteY4" fmla="*/ 27682 h 478497"/>
                <a:gd name="connsiteX0" fmla="*/ 0 w 432725"/>
                <a:gd name="connsiteY0" fmla="*/ 27682 h 478497"/>
                <a:gd name="connsiteX1" fmla="*/ 414945 w 432725"/>
                <a:gd name="connsiteY1" fmla="*/ 0 h 478497"/>
                <a:gd name="connsiteX2" fmla="*/ 432725 w 432725"/>
                <a:gd name="connsiteY2" fmla="*/ 400015 h 478497"/>
                <a:gd name="connsiteX3" fmla="*/ 8890 w 432725"/>
                <a:gd name="connsiteY3" fmla="*/ 478497 h 478497"/>
                <a:gd name="connsiteX4" fmla="*/ 0 w 432725"/>
                <a:gd name="connsiteY4" fmla="*/ 27682 h 478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725" h="478497">
                  <a:moveTo>
                    <a:pt x="0" y="27682"/>
                  </a:moveTo>
                  <a:lnTo>
                    <a:pt x="414945" y="0"/>
                  </a:lnTo>
                  <a:lnTo>
                    <a:pt x="432725" y="400015"/>
                  </a:lnTo>
                  <a:lnTo>
                    <a:pt x="8890" y="478497"/>
                  </a:lnTo>
                  <a:lnTo>
                    <a:pt x="0" y="27682"/>
                  </a:lnTo>
                  <a:close/>
                </a:path>
              </a:pathLst>
            </a:custGeom>
            <a:solidFill>
              <a:srgbClr val="99FF99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1F1C4F16-22DF-40D5-A83E-D2DBC98E2E64}"/>
                </a:ext>
              </a:extLst>
            </p:cNvPr>
            <p:cNvSpPr/>
            <p:nvPr/>
          </p:nvSpPr>
          <p:spPr>
            <a:xfrm>
              <a:off x="2228219" y="2088556"/>
              <a:ext cx="202431" cy="547673"/>
            </a:xfrm>
            <a:custGeom>
              <a:avLst/>
              <a:gdLst>
                <a:gd name="connsiteX0" fmla="*/ 0 w 731175"/>
                <a:gd name="connsiteY0" fmla="*/ 0 h 594679"/>
                <a:gd name="connsiteX1" fmla="*/ 731175 w 731175"/>
                <a:gd name="connsiteY1" fmla="*/ 0 h 594679"/>
                <a:gd name="connsiteX2" fmla="*/ 731175 w 731175"/>
                <a:gd name="connsiteY2" fmla="*/ 594679 h 594679"/>
                <a:gd name="connsiteX3" fmla="*/ 0 w 731175"/>
                <a:gd name="connsiteY3" fmla="*/ 594679 h 594679"/>
                <a:gd name="connsiteX4" fmla="*/ 0 w 731175"/>
                <a:gd name="connsiteY4" fmla="*/ 0 h 594679"/>
                <a:gd name="connsiteX0" fmla="*/ 0 w 731175"/>
                <a:gd name="connsiteY0" fmla="*/ 19050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0 w 731175"/>
                <a:gd name="connsiteY4" fmla="*/ 190500 h 785179"/>
                <a:gd name="connsiteX0" fmla="*/ 222250 w 731175"/>
                <a:gd name="connsiteY0" fmla="*/ 27305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222250 w 731175"/>
                <a:gd name="connsiteY4" fmla="*/ 273050 h 785179"/>
                <a:gd name="connsiteX0" fmla="*/ 95250 w 731175"/>
                <a:gd name="connsiteY0" fmla="*/ 25400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95250 w 731175"/>
                <a:gd name="connsiteY4" fmla="*/ 254000 h 785179"/>
                <a:gd name="connsiteX0" fmla="*/ 95250 w 1182025"/>
                <a:gd name="connsiteY0" fmla="*/ 254000 h 785179"/>
                <a:gd name="connsiteX1" fmla="*/ 654975 w 1182025"/>
                <a:gd name="connsiteY1" fmla="*/ 0 h 785179"/>
                <a:gd name="connsiteX2" fmla="*/ 1182025 w 1182025"/>
                <a:gd name="connsiteY2" fmla="*/ 302579 h 785179"/>
                <a:gd name="connsiteX3" fmla="*/ 0 w 1182025"/>
                <a:gd name="connsiteY3" fmla="*/ 785179 h 785179"/>
                <a:gd name="connsiteX4" fmla="*/ 95250 w 1182025"/>
                <a:gd name="connsiteY4" fmla="*/ 254000 h 785179"/>
                <a:gd name="connsiteX0" fmla="*/ 0 w 1086775"/>
                <a:gd name="connsiteY0" fmla="*/ 254000 h 594679"/>
                <a:gd name="connsiteX1" fmla="*/ 559725 w 1086775"/>
                <a:gd name="connsiteY1" fmla="*/ 0 h 594679"/>
                <a:gd name="connsiteX2" fmla="*/ 1086775 w 1086775"/>
                <a:gd name="connsiteY2" fmla="*/ 302579 h 594679"/>
                <a:gd name="connsiteX3" fmla="*/ 558800 w 1086775"/>
                <a:gd name="connsiteY3" fmla="*/ 594679 h 594679"/>
                <a:gd name="connsiteX4" fmla="*/ 0 w 1086775"/>
                <a:gd name="connsiteY4" fmla="*/ 254000 h 594679"/>
                <a:gd name="connsiteX0" fmla="*/ 0 w 1175675"/>
                <a:gd name="connsiteY0" fmla="*/ 311150 h 594679"/>
                <a:gd name="connsiteX1" fmla="*/ 648625 w 1175675"/>
                <a:gd name="connsiteY1" fmla="*/ 0 h 594679"/>
                <a:gd name="connsiteX2" fmla="*/ 1175675 w 1175675"/>
                <a:gd name="connsiteY2" fmla="*/ 302579 h 594679"/>
                <a:gd name="connsiteX3" fmla="*/ 647700 w 1175675"/>
                <a:gd name="connsiteY3" fmla="*/ 594679 h 594679"/>
                <a:gd name="connsiteX4" fmla="*/ 0 w 1175675"/>
                <a:gd name="connsiteY4" fmla="*/ 311150 h 594679"/>
                <a:gd name="connsiteX0" fmla="*/ 0 w 1296325"/>
                <a:gd name="connsiteY0" fmla="*/ 311150 h 594679"/>
                <a:gd name="connsiteX1" fmla="*/ 648625 w 1296325"/>
                <a:gd name="connsiteY1" fmla="*/ 0 h 594679"/>
                <a:gd name="connsiteX2" fmla="*/ 1296325 w 1296325"/>
                <a:gd name="connsiteY2" fmla="*/ 277179 h 594679"/>
                <a:gd name="connsiteX3" fmla="*/ 647700 w 1296325"/>
                <a:gd name="connsiteY3" fmla="*/ 594679 h 594679"/>
                <a:gd name="connsiteX4" fmla="*/ 0 w 1296325"/>
                <a:gd name="connsiteY4" fmla="*/ 311150 h 594679"/>
                <a:gd name="connsiteX0" fmla="*/ 0 w 1296325"/>
                <a:gd name="connsiteY0" fmla="*/ 311150 h 639129"/>
                <a:gd name="connsiteX1" fmla="*/ 648625 w 1296325"/>
                <a:gd name="connsiteY1" fmla="*/ 0 h 639129"/>
                <a:gd name="connsiteX2" fmla="*/ 1296325 w 1296325"/>
                <a:gd name="connsiteY2" fmla="*/ 277179 h 639129"/>
                <a:gd name="connsiteX3" fmla="*/ 654050 w 1296325"/>
                <a:gd name="connsiteY3" fmla="*/ 639129 h 639129"/>
                <a:gd name="connsiteX4" fmla="*/ 0 w 1296325"/>
                <a:gd name="connsiteY4" fmla="*/ 311150 h 639129"/>
                <a:gd name="connsiteX0" fmla="*/ 0 w 1296325"/>
                <a:gd name="connsiteY0" fmla="*/ 311150 h 743067"/>
                <a:gd name="connsiteX1" fmla="*/ 648625 w 1296325"/>
                <a:gd name="connsiteY1" fmla="*/ 0 h 743067"/>
                <a:gd name="connsiteX2" fmla="*/ 1296325 w 1296325"/>
                <a:gd name="connsiteY2" fmla="*/ 277179 h 743067"/>
                <a:gd name="connsiteX3" fmla="*/ 24130 w 1296325"/>
                <a:gd name="connsiteY3" fmla="*/ 743067 h 743067"/>
                <a:gd name="connsiteX4" fmla="*/ 0 w 1296325"/>
                <a:gd name="connsiteY4" fmla="*/ 311150 h 743067"/>
                <a:gd name="connsiteX0" fmla="*/ 0 w 648625"/>
                <a:gd name="connsiteY0" fmla="*/ 311150 h 743067"/>
                <a:gd name="connsiteX1" fmla="*/ 648625 w 648625"/>
                <a:gd name="connsiteY1" fmla="*/ 0 h 743067"/>
                <a:gd name="connsiteX2" fmla="*/ 442885 w 648625"/>
                <a:gd name="connsiteY2" fmla="*/ 664585 h 743067"/>
                <a:gd name="connsiteX3" fmla="*/ 24130 w 648625"/>
                <a:gd name="connsiteY3" fmla="*/ 743067 h 743067"/>
                <a:gd name="connsiteX4" fmla="*/ 0 w 648625"/>
                <a:gd name="connsiteY4" fmla="*/ 311150 h 743067"/>
                <a:gd name="connsiteX0" fmla="*/ 0 w 442885"/>
                <a:gd name="connsiteY0" fmla="*/ 46580 h 478497"/>
                <a:gd name="connsiteX1" fmla="*/ 425105 w 442885"/>
                <a:gd name="connsiteY1" fmla="*/ 0 h 478497"/>
                <a:gd name="connsiteX2" fmla="*/ 442885 w 442885"/>
                <a:gd name="connsiteY2" fmla="*/ 400015 h 478497"/>
                <a:gd name="connsiteX3" fmla="*/ 24130 w 442885"/>
                <a:gd name="connsiteY3" fmla="*/ 478497 h 478497"/>
                <a:gd name="connsiteX4" fmla="*/ 0 w 442885"/>
                <a:gd name="connsiteY4" fmla="*/ 46580 h 478497"/>
                <a:gd name="connsiteX0" fmla="*/ 224790 w 418755"/>
                <a:gd name="connsiteY0" fmla="*/ 0 h 554753"/>
                <a:gd name="connsiteX1" fmla="*/ 400975 w 418755"/>
                <a:gd name="connsiteY1" fmla="*/ 76256 h 554753"/>
                <a:gd name="connsiteX2" fmla="*/ 418755 w 418755"/>
                <a:gd name="connsiteY2" fmla="*/ 476271 h 554753"/>
                <a:gd name="connsiteX3" fmla="*/ 0 w 418755"/>
                <a:gd name="connsiteY3" fmla="*/ 554753 h 554753"/>
                <a:gd name="connsiteX4" fmla="*/ 224790 w 418755"/>
                <a:gd name="connsiteY4" fmla="*/ 0 h 554753"/>
                <a:gd name="connsiteX0" fmla="*/ 11430 w 205395"/>
                <a:gd name="connsiteY0" fmla="*/ 0 h 476271"/>
                <a:gd name="connsiteX1" fmla="*/ 187615 w 205395"/>
                <a:gd name="connsiteY1" fmla="*/ 76256 h 476271"/>
                <a:gd name="connsiteX2" fmla="*/ 205395 w 205395"/>
                <a:gd name="connsiteY2" fmla="*/ 476271 h 476271"/>
                <a:gd name="connsiteX3" fmla="*/ 0 w 205395"/>
                <a:gd name="connsiteY3" fmla="*/ 417744 h 476271"/>
                <a:gd name="connsiteX4" fmla="*/ 11430 w 205395"/>
                <a:gd name="connsiteY4" fmla="*/ 0 h 476271"/>
                <a:gd name="connsiteX0" fmla="*/ 11430 w 200315"/>
                <a:gd name="connsiteY0" fmla="*/ 0 h 509342"/>
                <a:gd name="connsiteX1" fmla="*/ 187615 w 200315"/>
                <a:gd name="connsiteY1" fmla="*/ 76256 h 509342"/>
                <a:gd name="connsiteX2" fmla="*/ 200315 w 200315"/>
                <a:gd name="connsiteY2" fmla="*/ 509342 h 509342"/>
                <a:gd name="connsiteX3" fmla="*/ 0 w 200315"/>
                <a:gd name="connsiteY3" fmla="*/ 417744 h 509342"/>
                <a:gd name="connsiteX4" fmla="*/ 11430 w 200315"/>
                <a:gd name="connsiteY4" fmla="*/ 0 h 509342"/>
                <a:gd name="connsiteX0" fmla="*/ 11430 w 202431"/>
                <a:gd name="connsiteY0" fmla="*/ 0 h 509342"/>
                <a:gd name="connsiteX1" fmla="*/ 202431 w 202431"/>
                <a:gd name="connsiteY1" fmla="*/ 76256 h 509342"/>
                <a:gd name="connsiteX2" fmla="*/ 200315 w 202431"/>
                <a:gd name="connsiteY2" fmla="*/ 509342 h 509342"/>
                <a:gd name="connsiteX3" fmla="*/ 0 w 202431"/>
                <a:gd name="connsiteY3" fmla="*/ 417744 h 509342"/>
                <a:gd name="connsiteX4" fmla="*/ 11430 w 202431"/>
                <a:gd name="connsiteY4" fmla="*/ 0 h 509342"/>
                <a:gd name="connsiteX0" fmla="*/ 847 w 202431"/>
                <a:gd name="connsiteY0" fmla="*/ 0 h 509342"/>
                <a:gd name="connsiteX1" fmla="*/ 202431 w 202431"/>
                <a:gd name="connsiteY1" fmla="*/ 76256 h 509342"/>
                <a:gd name="connsiteX2" fmla="*/ 200315 w 202431"/>
                <a:gd name="connsiteY2" fmla="*/ 509342 h 509342"/>
                <a:gd name="connsiteX3" fmla="*/ 0 w 202431"/>
                <a:gd name="connsiteY3" fmla="*/ 417744 h 509342"/>
                <a:gd name="connsiteX4" fmla="*/ 847 w 202431"/>
                <a:gd name="connsiteY4" fmla="*/ 0 h 50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431" h="509342">
                  <a:moveTo>
                    <a:pt x="847" y="0"/>
                  </a:moveTo>
                  <a:lnTo>
                    <a:pt x="202431" y="76256"/>
                  </a:lnTo>
                  <a:cubicBezTo>
                    <a:pt x="201726" y="220618"/>
                    <a:pt x="201020" y="364980"/>
                    <a:pt x="200315" y="509342"/>
                  </a:cubicBezTo>
                  <a:lnTo>
                    <a:pt x="0" y="417744"/>
                  </a:lnTo>
                  <a:cubicBezTo>
                    <a:pt x="282" y="278496"/>
                    <a:pt x="565" y="139248"/>
                    <a:pt x="847" y="0"/>
                  </a:cubicBezTo>
                  <a:close/>
                </a:path>
              </a:pathLst>
            </a:custGeom>
            <a:solidFill>
              <a:srgbClr val="99FF99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17">
              <a:extLst>
                <a:ext uri="{FF2B5EF4-FFF2-40B4-BE49-F238E27FC236}">
                  <a16:creationId xmlns:a16="http://schemas.microsoft.com/office/drawing/2014/main" id="{858976D7-35EF-48EC-9665-9B0232A35111}"/>
                </a:ext>
              </a:extLst>
            </p:cNvPr>
            <p:cNvSpPr/>
            <p:nvPr/>
          </p:nvSpPr>
          <p:spPr>
            <a:xfrm>
              <a:off x="2239082" y="2028458"/>
              <a:ext cx="603751" cy="145783"/>
            </a:xfrm>
            <a:custGeom>
              <a:avLst/>
              <a:gdLst>
                <a:gd name="connsiteX0" fmla="*/ 0 w 731175"/>
                <a:gd name="connsiteY0" fmla="*/ 0 h 594679"/>
                <a:gd name="connsiteX1" fmla="*/ 731175 w 731175"/>
                <a:gd name="connsiteY1" fmla="*/ 0 h 594679"/>
                <a:gd name="connsiteX2" fmla="*/ 731175 w 731175"/>
                <a:gd name="connsiteY2" fmla="*/ 594679 h 594679"/>
                <a:gd name="connsiteX3" fmla="*/ 0 w 731175"/>
                <a:gd name="connsiteY3" fmla="*/ 594679 h 594679"/>
                <a:gd name="connsiteX4" fmla="*/ 0 w 731175"/>
                <a:gd name="connsiteY4" fmla="*/ 0 h 594679"/>
                <a:gd name="connsiteX0" fmla="*/ 0 w 731175"/>
                <a:gd name="connsiteY0" fmla="*/ 19050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0 w 731175"/>
                <a:gd name="connsiteY4" fmla="*/ 190500 h 785179"/>
                <a:gd name="connsiteX0" fmla="*/ 222250 w 731175"/>
                <a:gd name="connsiteY0" fmla="*/ 27305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222250 w 731175"/>
                <a:gd name="connsiteY4" fmla="*/ 273050 h 785179"/>
                <a:gd name="connsiteX0" fmla="*/ 95250 w 731175"/>
                <a:gd name="connsiteY0" fmla="*/ 254000 h 785179"/>
                <a:gd name="connsiteX1" fmla="*/ 654975 w 731175"/>
                <a:gd name="connsiteY1" fmla="*/ 0 h 785179"/>
                <a:gd name="connsiteX2" fmla="*/ 731175 w 731175"/>
                <a:gd name="connsiteY2" fmla="*/ 785179 h 785179"/>
                <a:gd name="connsiteX3" fmla="*/ 0 w 731175"/>
                <a:gd name="connsiteY3" fmla="*/ 785179 h 785179"/>
                <a:gd name="connsiteX4" fmla="*/ 95250 w 731175"/>
                <a:gd name="connsiteY4" fmla="*/ 254000 h 785179"/>
                <a:gd name="connsiteX0" fmla="*/ 95250 w 1182025"/>
                <a:gd name="connsiteY0" fmla="*/ 254000 h 785179"/>
                <a:gd name="connsiteX1" fmla="*/ 654975 w 1182025"/>
                <a:gd name="connsiteY1" fmla="*/ 0 h 785179"/>
                <a:gd name="connsiteX2" fmla="*/ 1182025 w 1182025"/>
                <a:gd name="connsiteY2" fmla="*/ 302579 h 785179"/>
                <a:gd name="connsiteX3" fmla="*/ 0 w 1182025"/>
                <a:gd name="connsiteY3" fmla="*/ 785179 h 785179"/>
                <a:gd name="connsiteX4" fmla="*/ 95250 w 1182025"/>
                <a:gd name="connsiteY4" fmla="*/ 254000 h 785179"/>
                <a:gd name="connsiteX0" fmla="*/ 0 w 1086775"/>
                <a:gd name="connsiteY0" fmla="*/ 254000 h 594679"/>
                <a:gd name="connsiteX1" fmla="*/ 559725 w 1086775"/>
                <a:gd name="connsiteY1" fmla="*/ 0 h 594679"/>
                <a:gd name="connsiteX2" fmla="*/ 1086775 w 1086775"/>
                <a:gd name="connsiteY2" fmla="*/ 302579 h 594679"/>
                <a:gd name="connsiteX3" fmla="*/ 558800 w 1086775"/>
                <a:gd name="connsiteY3" fmla="*/ 594679 h 594679"/>
                <a:gd name="connsiteX4" fmla="*/ 0 w 1086775"/>
                <a:gd name="connsiteY4" fmla="*/ 254000 h 594679"/>
                <a:gd name="connsiteX0" fmla="*/ 0 w 1175675"/>
                <a:gd name="connsiteY0" fmla="*/ 311150 h 594679"/>
                <a:gd name="connsiteX1" fmla="*/ 648625 w 1175675"/>
                <a:gd name="connsiteY1" fmla="*/ 0 h 594679"/>
                <a:gd name="connsiteX2" fmla="*/ 1175675 w 1175675"/>
                <a:gd name="connsiteY2" fmla="*/ 302579 h 594679"/>
                <a:gd name="connsiteX3" fmla="*/ 647700 w 1175675"/>
                <a:gd name="connsiteY3" fmla="*/ 594679 h 594679"/>
                <a:gd name="connsiteX4" fmla="*/ 0 w 1175675"/>
                <a:gd name="connsiteY4" fmla="*/ 311150 h 594679"/>
                <a:gd name="connsiteX0" fmla="*/ 0 w 1296325"/>
                <a:gd name="connsiteY0" fmla="*/ 311150 h 594679"/>
                <a:gd name="connsiteX1" fmla="*/ 648625 w 1296325"/>
                <a:gd name="connsiteY1" fmla="*/ 0 h 594679"/>
                <a:gd name="connsiteX2" fmla="*/ 1296325 w 1296325"/>
                <a:gd name="connsiteY2" fmla="*/ 277179 h 594679"/>
                <a:gd name="connsiteX3" fmla="*/ 647700 w 1296325"/>
                <a:gd name="connsiteY3" fmla="*/ 594679 h 594679"/>
                <a:gd name="connsiteX4" fmla="*/ 0 w 1296325"/>
                <a:gd name="connsiteY4" fmla="*/ 311150 h 594679"/>
                <a:gd name="connsiteX0" fmla="*/ 0 w 1296325"/>
                <a:gd name="connsiteY0" fmla="*/ 311150 h 639129"/>
                <a:gd name="connsiteX1" fmla="*/ 648625 w 1296325"/>
                <a:gd name="connsiteY1" fmla="*/ 0 h 639129"/>
                <a:gd name="connsiteX2" fmla="*/ 1296325 w 1296325"/>
                <a:gd name="connsiteY2" fmla="*/ 277179 h 639129"/>
                <a:gd name="connsiteX3" fmla="*/ 654050 w 1296325"/>
                <a:gd name="connsiteY3" fmla="*/ 639129 h 639129"/>
                <a:gd name="connsiteX4" fmla="*/ 0 w 1296325"/>
                <a:gd name="connsiteY4" fmla="*/ 311150 h 639129"/>
                <a:gd name="connsiteX0" fmla="*/ 0 w 1296325"/>
                <a:gd name="connsiteY0" fmla="*/ 311150 h 743067"/>
                <a:gd name="connsiteX1" fmla="*/ 648625 w 1296325"/>
                <a:gd name="connsiteY1" fmla="*/ 0 h 743067"/>
                <a:gd name="connsiteX2" fmla="*/ 1296325 w 1296325"/>
                <a:gd name="connsiteY2" fmla="*/ 277179 h 743067"/>
                <a:gd name="connsiteX3" fmla="*/ 24130 w 1296325"/>
                <a:gd name="connsiteY3" fmla="*/ 743067 h 743067"/>
                <a:gd name="connsiteX4" fmla="*/ 0 w 1296325"/>
                <a:gd name="connsiteY4" fmla="*/ 311150 h 743067"/>
                <a:gd name="connsiteX0" fmla="*/ 0 w 648625"/>
                <a:gd name="connsiteY0" fmla="*/ 311150 h 743067"/>
                <a:gd name="connsiteX1" fmla="*/ 648625 w 648625"/>
                <a:gd name="connsiteY1" fmla="*/ 0 h 743067"/>
                <a:gd name="connsiteX2" fmla="*/ 442885 w 648625"/>
                <a:gd name="connsiteY2" fmla="*/ 664585 h 743067"/>
                <a:gd name="connsiteX3" fmla="*/ 24130 w 648625"/>
                <a:gd name="connsiteY3" fmla="*/ 743067 h 743067"/>
                <a:gd name="connsiteX4" fmla="*/ 0 w 648625"/>
                <a:gd name="connsiteY4" fmla="*/ 311150 h 743067"/>
                <a:gd name="connsiteX0" fmla="*/ 0 w 442885"/>
                <a:gd name="connsiteY0" fmla="*/ 46580 h 478497"/>
                <a:gd name="connsiteX1" fmla="*/ 425105 w 442885"/>
                <a:gd name="connsiteY1" fmla="*/ 0 h 478497"/>
                <a:gd name="connsiteX2" fmla="*/ 442885 w 442885"/>
                <a:gd name="connsiteY2" fmla="*/ 400015 h 478497"/>
                <a:gd name="connsiteX3" fmla="*/ 24130 w 442885"/>
                <a:gd name="connsiteY3" fmla="*/ 478497 h 478497"/>
                <a:gd name="connsiteX4" fmla="*/ 0 w 442885"/>
                <a:gd name="connsiteY4" fmla="*/ 46580 h 478497"/>
                <a:gd name="connsiteX0" fmla="*/ 0 w 432725"/>
                <a:gd name="connsiteY0" fmla="*/ 27682 h 478497"/>
                <a:gd name="connsiteX1" fmla="*/ 414945 w 432725"/>
                <a:gd name="connsiteY1" fmla="*/ 0 h 478497"/>
                <a:gd name="connsiteX2" fmla="*/ 432725 w 432725"/>
                <a:gd name="connsiteY2" fmla="*/ 400015 h 478497"/>
                <a:gd name="connsiteX3" fmla="*/ 13970 w 432725"/>
                <a:gd name="connsiteY3" fmla="*/ 478497 h 478497"/>
                <a:gd name="connsiteX4" fmla="*/ 0 w 432725"/>
                <a:gd name="connsiteY4" fmla="*/ 27682 h 478497"/>
                <a:gd name="connsiteX0" fmla="*/ 0 w 432725"/>
                <a:gd name="connsiteY0" fmla="*/ 27682 h 478497"/>
                <a:gd name="connsiteX1" fmla="*/ 414945 w 432725"/>
                <a:gd name="connsiteY1" fmla="*/ 0 h 478497"/>
                <a:gd name="connsiteX2" fmla="*/ 432725 w 432725"/>
                <a:gd name="connsiteY2" fmla="*/ 400015 h 478497"/>
                <a:gd name="connsiteX3" fmla="*/ 8890 w 432725"/>
                <a:gd name="connsiteY3" fmla="*/ 478497 h 478497"/>
                <a:gd name="connsiteX4" fmla="*/ 0 w 432725"/>
                <a:gd name="connsiteY4" fmla="*/ 27682 h 478497"/>
                <a:gd name="connsiteX0" fmla="*/ 0 w 600365"/>
                <a:gd name="connsiteY0" fmla="*/ 391466 h 478497"/>
                <a:gd name="connsiteX1" fmla="*/ 582585 w 600365"/>
                <a:gd name="connsiteY1" fmla="*/ 0 h 478497"/>
                <a:gd name="connsiteX2" fmla="*/ 600365 w 600365"/>
                <a:gd name="connsiteY2" fmla="*/ 400015 h 478497"/>
                <a:gd name="connsiteX3" fmla="*/ 176530 w 600365"/>
                <a:gd name="connsiteY3" fmla="*/ 478497 h 478497"/>
                <a:gd name="connsiteX4" fmla="*/ 0 w 600365"/>
                <a:gd name="connsiteY4" fmla="*/ 391466 h 478497"/>
                <a:gd name="connsiteX0" fmla="*/ 0 w 600365"/>
                <a:gd name="connsiteY0" fmla="*/ 74927 h 161958"/>
                <a:gd name="connsiteX1" fmla="*/ 460665 w 600365"/>
                <a:gd name="connsiteY1" fmla="*/ 0 h 161958"/>
                <a:gd name="connsiteX2" fmla="*/ 600365 w 600365"/>
                <a:gd name="connsiteY2" fmla="*/ 83476 h 161958"/>
                <a:gd name="connsiteX3" fmla="*/ 176530 w 600365"/>
                <a:gd name="connsiteY3" fmla="*/ 161958 h 161958"/>
                <a:gd name="connsiteX4" fmla="*/ 0 w 600365"/>
                <a:gd name="connsiteY4" fmla="*/ 74927 h 161958"/>
                <a:gd name="connsiteX0" fmla="*/ 0 w 620685"/>
                <a:gd name="connsiteY0" fmla="*/ 74927 h 161958"/>
                <a:gd name="connsiteX1" fmla="*/ 460665 w 620685"/>
                <a:gd name="connsiteY1" fmla="*/ 0 h 161958"/>
                <a:gd name="connsiteX2" fmla="*/ 620685 w 620685"/>
                <a:gd name="connsiteY2" fmla="*/ 111823 h 161958"/>
                <a:gd name="connsiteX3" fmla="*/ 176530 w 620685"/>
                <a:gd name="connsiteY3" fmla="*/ 161958 h 161958"/>
                <a:gd name="connsiteX4" fmla="*/ 0 w 620685"/>
                <a:gd name="connsiteY4" fmla="*/ 74927 h 161958"/>
                <a:gd name="connsiteX0" fmla="*/ 0 w 620685"/>
                <a:gd name="connsiteY0" fmla="*/ 46580 h 133611"/>
                <a:gd name="connsiteX1" fmla="*/ 425105 w 620685"/>
                <a:gd name="connsiteY1" fmla="*/ 0 h 133611"/>
                <a:gd name="connsiteX2" fmla="*/ 620685 w 620685"/>
                <a:gd name="connsiteY2" fmla="*/ 83476 h 133611"/>
                <a:gd name="connsiteX3" fmla="*/ 176530 w 620685"/>
                <a:gd name="connsiteY3" fmla="*/ 133611 h 133611"/>
                <a:gd name="connsiteX4" fmla="*/ 0 w 620685"/>
                <a:gd name="connsiteY4" fmla="*/ 46580 h 133611"/>
                <a:gd name="connsiteX0" fmla="*/ 0 w 603751"/>
                <a:gd name="connsiteY0" fmla="*/ 44611 h 133611"/>
                <a:gd name="connsiteX1" fmla="*/ 408171 w 603751"/>
                <a:gd name="connsiteY1" fmla="*/ 0 h 133611"/>
                <a:gd name="connsiteX2" fmla="*/ 603751 w 603751"/>
                <a:gd name="connsiteY2" fmla="*/ 83476 h 133611"/>
                <a:gd name="connsiteX3" fmla="*/ 159596 w 603751"/>
                <a:gd name="connsiteY3" fmla="*/ 133611 h 133611"/>
                <a:gd name="connsiteX4" fmla="*/ 0 w 603751"/>
                <a:gd name="connsiteY4" fmla="*/ 44611 h 133611"/>
                <a:gd name="connsiteX0" fmla="*/ 0 w 603751"/>
                <a:gd name="connsiteY0" fmla="*/ 44611 h 135580"/>
                <a:gd name="connsiteX1" fmla="*/ 408171 w 603751"/>
                <a:gd name="connsiteY1" fmla="*/ 0 h 135580"/>
                <a:gd name="connsiteX2" fmla="*/ 603751 w 603751"/>
                <a:gd name="connsiteY2" fmla="*/ 83476 h 135580"/>
                <a:gd name="connsiteX3" fmla="*/ 184996 w 603751"/>
                <a:gd name="connsiteY3" fmla="*/ 135580 h 135580"/>
                <a:gd name="connsiteX4" fmla="*/ 0 w 603751"/>
                <a:gd name="connsiteY4" fmla="*/ 44611 h 135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51" h="135580">
                  <a:moveTo>
                    <a:pt x="0" y="44611"/>
                  </a:moveTo>
                  <a:lnTo>
                    <a:pt x="408171" y="0"/>
                  </a:lnTo>
                  <a:lnTo>
                    <a:pt x="603751" y="83476"/>
                  </a:lnTo>
                  <a:lnTo>
                    <a:pt x="184996" y="135580"/>
                  </a:lnTo>
                  <a:lnTo>
                    <a:pt x="0" y="44611"/>
                  </a:lnTo>
                  <a:close/>
                </a:path>
              </a:pathLst>
            </a:custGeom>
            <a:solidFill>
              <a:srgbClr val="99FF99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6866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02C143A-86D9-4F04-83B0-FCE6D2C27863}"/>
              </a:ext>
            </a:extLst>
          </p:cNvPr>
          <p:cNvSpPr txBox="1">
            <a:spLocks/>
          </p:cNvSpPr>
          <p:nvPr/>
        </p:nvSpPr>
        <p:spPr>
          <a:xfrm>
            <a:off x="570633" y="990600"/>
            <a:ext cx="10972800" cy="583082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257168" indent="-257168" algn="l" defTabSz="685783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99" indent="-214308" algn="l" defTabSz="68578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dirty="0">
                <a:latin typeface="Bahnschrift SemiBold Condensed" panose="020B0502040204020203" pitchFamily="34" charset="0"/>
              </a:rPr>
              <a:t>Benchmark design = sandwich panel with through-thickness bolted joint insert system</a:t>
            </a:r>
          </a:p>
          <a:p>
            <a:pPr marL="0" indent="0">
              <a:buNone/>
            </a:pPr>
            <a:endParaRPr lang="en-GB" sz="2400" dirty="0">
              <a:latin typeface="Bahnschrift SemiBold Condensed" panose="020B0502040204020203" pitchFamily="34" charset="0"/>
            </a:endParaRPr>
          </a:p>
          <a:p>
            <a:pPr marL="0" indent="0">
              <a:buNone/>
            </a:pPr>
            <a:endParaRPr lang="en-GB" sz="2400" dirty="0">
              <a:latin typeface="Bahnschrift SemiBold Condensed" panose="020B0502040204020203" pitchFamily="34" charset="0"/>
            </a:endParaRPr>
          </a:p>
          <a:p>
            <a:pPr marL="0" indent="0">
              <a:buNone/>
            </a:pPr>
            <a:endParaRPr lang="en-GB" sz="2400" dirty="0">
              <a:latin typeface="Bahnschrift SemiBold Condensed" panose="020B0502040204020203" pitchFamily="34" charset="0"/>
            </a:endParaRPr>
          </a:p>
          <a:p>
            <a:pPr marL="0" indent="0">
              <a:buNone/>
            </a:pPr>
            <a:endParaRPr lang="en-GB" sz="2400" dirty="0">
              <a:latin typeface="Bahnschrift SemiBold Condensed" panose="020B0502040204020203" pitchFamily="34" charset="0"/>
            </a:endParaRPr>
          </a:p>
          <a:p>
            <a:pPr marL="0" indent="0">
              <a:buNone/>
            </a:pPr>
            <a:endParaRPr lang="en-GB" sz="2400" dirty="0">
              <a:latin typeface="Bahnschrift SemiBold Condensed" panose="020B0502040204020203" pitchFamily="34" charset="0"/>
            </a:endParaRPr>
          </a:p>
          <a:p>
            <a:pPr marL="0" indent="0">
              <a:buNone/>
            </a:pPr>
            <a:endParaRPr lang="en-GB" sz="2400" dirty="0">
              <a:latin typeface="Bahnschrift SemiBold Condensed" panose="020B0502040204020203" pitchFamily="34" charset="0"/>
            </a:endParaRPr>
          </a:p>
          <a:p>
            <a:pPr marL="0" indent="0">
              <a:buNone/>
            </a:pPr>
            <a:endParaRPr lang="en-GB" sz="2400" dirty="0">
              <a:latin typeface="Bahnschrift SemiBold Condensed" panose="020B0502040204020203" pitchFamily="34" charset="0"/>
            </a:endParaRPr>
          </a:p>
          <a:p>
            <a:pPr marL="0" indent="0">
              <a:buNone/>
            </a:pPr>
            <a:endParaRPr lang="en-GB" sz="2400" dirty="0">
              <a:latin typeface="Bahnschrift SemiBold Condensed" panose="020B0502040204020203" pitchFamily="34" charset="0"/>
            </a:endParaRPr>
          </a:p>
          <a:p>
            <a:endParaRPr lang="en-GB" sz="2000" dirty="0">
              <a:latin typeface="Bahnschrift SemiBold Condensed" panose="020B0502040204020203" pitchFamily="34" charset="0"/>
            </a:endParaRPr>
          </a:p>
          <a:p>
            <a:pPr algn="just"/>
            <a:r>
              <a:rPr lang="en-GB" sz="2000" dirty="0">
                <a:latin typeface="Bahnschrift SemiBold Condensed" panose="020B0502040204020203" pitchFamily="34" charset="0"/>
              </a:rPr>
              <a:t>Best Trade off between mechanical and demise performance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GB" sz="1800" dirty="0">
                <a:latin typeface="Bahnschrift SemiBold Condensed" panose="020B0502040204020203" pitchFamily="34" charset="0"/>
              </a:rPr>
              <a:t>Hybrid carbon + flax in a ply-by-ply configuration with AlMg µ-powder filled epoxy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GB" sz="1800" dirty="0">
                <a:latin typeface="Bahnschrift SemiBold Condensed" panose="020B0502040204020203" pitchFamily="34" charset="0"/>
              </a:rPr>
              <a:t>Short carbon fiber reinforced PEEK bolt</a:t>
            </a:r>
          </a:p>
          <a:p>
            <a:endParaRPr lang="en-GB" sz="20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060F723-5C66-4504-A760-CE14758C8142}"/>
              </a:ext>
            </a:extLst>
          </p:cNvPr>
          <p:cNvGrpSpPr/>
          <p:nvPr/>
        </p:nvGrpSpPr>
        <p:grpSpPr>
          <a:xfrm>
            <a:off x="724329" y="1549799"/>
            <a:ext cx="4741473" cy="3269089"/>
            <a:chOff x="724329" y="1549799"/>
            <a:chExt cx="4741473" cy="3269089"/>
          </a:xfrm>
        </p:grpSpPr>
        <p:cxnSp>
          <p:nvCxnSpPr>
            <p:cNvPr id="26" name="Connector: Elbow 25">
              <a:extLst>
                <a:ext uri="{FF2B5EF4-FFF2-40B4-BE49-F238E27FC236}">
                  <a16:creationId xmlns:a16="http://schemas.microsoft.com/office/drawing/2014/main" id="{7DE139CE-78F4-4159-AEFB-077171C9AEB3}"/>
                </a:ext>
              </a:extLst>
            </p:cNvPr>
            <p:cNvCxnSpPr>
              <a:cxnSpLocks/>
              <a:stCxn id="88" idx="0"/>
            </p:cNvCxnSpPr>
            <p:nvPr/>
          </p:nvCxnSpPr>
          <p:spPr>
            <a:xfrm rot="10800000">
              <a:off x="4892853" y="1860523"/>
              <a:ext cx="572946" cy="400167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or: Elbow 106">
              <a:extLst>
                <a:ext uri="{FF2B5EF4-FFF2-40B4-BE49-F238E27FC236}">
                  <a16:creationId xmlns:a16="http://schemas.microsoft.com/office/drawing/2014/main" id="{0EDAF7D0-2BDF-4F55-BF5F-5E1877F53B35}"/>
                </a:ext>
              </a:extLst>
            </p:cNvPr>
            <p:cNvCxnSpPr>
              <a:cxnSpLocks/>
              <a:stCxn id="87" idx="0"/>
            </p:cNvCxnSpPr>
            <p:nvPr/>
          </p:nvCxnSpPr>
          <p:spPr>
            <a:xfrm rot="10800000">
              <a:off x="5175730" y="2259481"/>
              <a:ext cx="290072" cy="346284"/>
            </a:xfrm>
            <a:prstGeom prst="bentConnector2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33DEE136-081F-4DF7-BDDD-6F29D0E2F934}"/>
                </a:ext>
              </a:extLst>
            </p:cNvPr>
            <p:cNvGrpSpPr/>
            <p:nvPr/>
          </p:nvGrpSpPr>
          <p:grpSpPr>
            <a:xfrm>
              <a:off x="991171" y="1549799"/>
              <a:ext cx="3917089" cy="3001122"/>
              <a:chOff x="685800" y="1475628"/>
              <a:chExt cx="3917089" cy="3001122"/>
            </a:xfrm>
          </p:grpSpPr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7F19882E-065A-4854-A755-B88F61CD4882}"/>
                  </a:ext>
                </a:extLst>
              </p:cNvPr>
              <p:cNvSpPr/>
              <p:nvPr/>
            </p:nvSpPr>
            <p:spPr>
              <a:xfrm>
                <a:off x="685800" y="1733550"/>
                <a:ext cx="3865144" cy="274320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81326B5B-84E4-4F69-A0C8-1D060F5276CF}"/>
                  </a:ext>
                </a:extLst>
              </p:cNvPr>
              <p:cNvSpPr/>
              <p:nvPr/>
            </p:nvSpPr>
            <p:spPr>
              <a:xfrm>
                <a:off x="2908194" y="1475628"/>
                <a:ext cx="1694695" cy="30777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Sandwich panel skin</a:t>
                </a:r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08C0FC9-940C-4E58-ACD6-331907399F21}"/>
                </a:ext>
              </a:extLst>
            </p:cNvPr>
            <p:cNvSpPr txBox="1"/>
            <p:nvPr/>
          </p:nvSpPr>
          <p:spPr>
            <a:xfrm>
              <a:off x="3231003" y="1913295"/>
              <a:ext cx="12474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rPr>
                <a:t>NEW DESIGNS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D9B4CC5-45B4-4315-9909-2EA4C8F6B2DF}"/>
                </a:ext>
              </a:extLst>
            </p:cNvPr>
            <p:cNvSpPr txBox="1"/>
            <p:nvPr/>
          </p:nvSpPr>
          <p:spPr>
            <a:xfrm>
              <a:off x="1183442" y="1913295"/>
              <a:ext cx="8980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rPr>
                <a:t>BASELINE</a:t>
              </a:r>
              <a:endPara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endParaRP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EE85AF24-26F3-46CA-81CA-472759AA1CC3}"/>
                </a:ext>
              </a:extLst>
            </p:cNvPr>
            <p:cNvGrpSpPr/>
            <p:nvPr/>
          </p:nvGrpSpPr>
          <p:grpSpPr>
            <a:xfrm>
              <a:off x="724329" y="2130828"/>
              <a:ext cx="1727149" cy="1605068"/>
              <a:chOff x="1076856" y="19306730"/>
              <a:chExt cx="2430779" cy="2073302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21607915-6E7C-47AD-81A0-7171838A403E}"/>
                  </a:ext>
                </a:extLst>
              </p:cNvPr>
              <p:cNvGrpSpPr/>
              <p:nvPr/>
            </p:nvGrpSpPr>
            <p:grpSpPr>
              <a:xfrm>
                <a:off x="1076856" y="19306730"/>
                <a:ext cx="2430779" cy="2073302"/>
                <a:chOff x="530374" y="1112891"/>
                <a:chExt cx="2430779" cy="2073302"/>
              </a:xfrm>
            </p:grpSpPr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77D55B00-467E-470D-AC26-F59DDEB8E583}"/>
                    </a:ext>
                  </a:extLst>
                </p:cNvPr>
                <p:cNvSpPr txBox="1"/>
                <p:nvPr/>
              </p:nvSpPr>
              <p:spPr>
                <a:xfrm>
                  <a:off x="530374" y="1112891"/>
                  <a:ext cx="1171345" cy="3379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GB" sz="1100" b="1" kern="0" dirty="0">
                      <a:solidFill>
                        <a:srgbClr val="0070C0"/>
                      </a:solidFill>
                    </a:rPr>
                    <a:t>Aluminium</a:t>
                  </a:r>
                  <a:endPara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0110BCCD-C767-4718-8648-E23FC770B5FA}"/>
                    </a:ext>
                  </a:extLst>
                </p:cNvPr>
                <p:cNvSpPr/>
                <p:nvPr/>
              </p:nvSpPr>
              <p:spPr>
                <a:xfrm>
                  <a:off x="662134" y="1368119"/>
                  <a:ext cx="2299019" cy="1818074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0070C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05472C1A-1C76-4EA8-8FEE-3FDCC44B1272}"/>
                  </a:ext>
                </a:extLst>
              </p:cNvPr>
              <p:cNvSpPr txBox="1"/>
              <p:nvPr/>
            </p:nvSpPr>
            <p:spPr>
              <a:xfrm>
                <a:off x="1224005" y="19552037"/>
                <a:ext cx="1383051" cy="327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Al2024-T81</a:t>
                </a:r>
                <a:endPara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A5332D4-70DE-47DF-BC8D-82A717EBD1CC}"/>
                </a:ext>
              </a:extLst>
            </p:cNvPr>
            <p:cNvCxnSpPr>
              <a:cxnSpLocks/>
            </p:cNvCxnSpPr>
            <p:nvPr/>
          </p:nvCxnSpPr>
          <p:spPr>
            <a:xfrm>
              <a:off x="4899206" y="1853541"/>
              <a:ext cx="0" cy="29653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53847D8-2AEB-4862-B91F-1E7FFEF54099}"/>
                </a:ext>
              </a:extLst>
            </p:cNvPr>
            <p:cNvGrpSpPr/>
            <p:nvPr/>
          </p:nvGrpSpPr>
          <p:grpSpPr>
            <a:xfrm>
              <a:off x="2800006" y="2169947"/>
              <a:ext cx="2155813" cy="2471294"/>
              <a:chOff x="2438473" y="2095776"/>
              <a:chExt cx="2155813" cy="2471294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5CE53CE-B228-4A51-BA2C-F8DD89BCA465}"/>
                  </a:ext>
                </a:extLst>
              </p:cNvPr>
              <p:cNvSpPr/>
              <p:nvPr/>
            </p:nvSpPr>
            <p:spPr>
              <a:xfrm>
                <a:off x="2785425" y="2197052"/>
                <a:ext cx="1677496" cy="84206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55A8E0F2-7F97-4F61-A877-C71868AADF4F}"/>
                  </a:ext>
                </a:extLst>
              </p:cNvPr>
              <p:cNvSpPr txBox="1"/>
              <p:nvPr/>
            </p:nvSpPr>
            <p:spPr>
              <a:xfrm>
                <a:off x="2733473" y="2156700"/>
                <a:ext cx="103746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Courier New" panose="02070309020205020404" pitchFamily="49" charset="0"/>
                  <a:buChar char="o"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A1412"/>
                    </a:solidFill>
                    <a:effectLst/>
                    <a:uLnTx/>
                    <a:uFillTx/>
                  </a:rPr>
                  <a:t>Carbon Fiber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9BF125D0-638E-419F-82A5-F88AA47F1BA6}"/>
                  </a:ext>
                </a:extLst>
              </p:cNvPr>
              <p:cNvSpPr txBox="1"/>
              <p:nvPr/>
            </p:nvSpPr>
            <p:spPr>
              <a:xfrm>
                <a:off x="2733473" y="2343912"/>
                <a:ext cx="86914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Courier New" panose="02070309020205020404" pitchFamily="49" charset="0"/>
                  <a:buChar char="o"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Flax Fiber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8EFC9724-B6FD-4DD7-83E3-0B9097E0413E}"/>
                  </a:ext>
                </a:extLst>
              </p:cNvPr>
              <p:cNvSpPr txBox="1"/>
              <p:nvPr/>
            </p:nvSpPr>
            <p:spPr>
              <a:xfrm>
                <a:off x="2732053" y="2530146"/>
                <a:ext cx="11352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Courier New" panose="02070309020205020404" pitchFamily="49" charset="0"/>
                  <a:buChar char="o"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A1412"/>
                    </a:solidFill>
                    <a:effectLst/>
                    <a:uLnTx/>
                    <a:uFillTx/>
                  </a:rPr>
                  <a:t>CF</a:t>
                </a: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/</a:t>
                </a: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FF</a:t>
                </a: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 </a:t>
                </a:r>
                <a:r>
                  <a:rPr kumimoji="0" lang="en-GB" sz="9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Tow-Tow</a:t>
                </a:r>
                <a:endParaRPr kumimoji="0" lang="en-GB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43639068-0F26-4E3D-A909-C6150FA81918}"/>
                  </a:ext>
                </a:extLst>
              </p:cNvPr>
              <p:cNvSpPr txBox="1"/>
              <p:nvPr/>
            </p:nvSpPr>
            <p:spPr>
              <a:xfrm>
                <a:off x="2732053" y="2729429"/>
                <a:ext cx="10887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1450" marR="0" lvl="0" indent="-1714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Courier New" panose="02070309020205020404" pitchFamily="49" charset="0"/>
                  <a:buChar char="o"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A1412"/>
                    </a:solidFill>
                    <a:effectLst/>
                    <a:uLnTx/>
                    <a:uFillTx/>
                  </a:rPr>
                  <a:t>CF</a:t>
                </a: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rPr>
                  <a:t>+</a:t>
                </a: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FF</a:t>
                </a: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rPr>
                  <a:t>P </a:t>
                </a:r>
                <a:r>
                  <a:rPr kumimoji="0" lang="en-GB" sz="9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Ply-Ply</a:t>
                </a:r>
                <a:endParaRPr kumimoji="0" lang="en-GB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CA95886E-E0EC-4A86-BF93-22439AE4C324}"/>
                  </a:ext>
                </a:extLst>
              </p:cNvPr>
              <p:cNvSpPr/>
              <p:nvPr/>
            </p:nvSpPr>
            <p:spPr>
              <a:xfrm>
                <a:off x="3821509" y="2246309"/>
                <a:ext cx="602334" cy="98518"/>
              </a:xfrm>
              <a:prstGeom prst="rect">
                <a:avLst/>
              </a:prstGeom>
              <a:solidFill>
                <a:srgbClr val="8A141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44455FF4-9BD0-4A7B-8F0D-49C2AD2517BA}"/>
                  </a:ext>
                </a:extLst>
              </p:cNvPr>
              <p:cNvSpPr/>
              <p:nvPr/>
            </p:nvSpPr>
            <p:spPr>
              <a:xfrm>
                <a:off x="3826918" y="2436836"/>
                <a:ext cx="602334" cy="98518"/>
              </a:xfrm>
              <a:prstGeom prst="rect">
                <a:avLst/>
              </a:prstGeom>
              <a:solidFill>
                <a:srgbClr val="00B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8B62FEF9-79B3-461D-A6C9-13534C6C11D0}"/>
                  </a:ext>
                </a:extLst>
              </p:cNvPr>
              <p:cNvGrpSpPr/>
              <p:nvPr/>
            </p:nvGrpSpPr>
            <p:grpSpPr>
              <a:xfrm>
                <a:off x="3827439" y="2820324"/>
                <a:ext cx="596404" cy="110677"/>
                <a:chOff x="3813275" y="2738913"/>
                <a:chExt cx="1143924" cy="142964"/>
              </a:xfrm>
            </p:grpSpPr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F914B03F-E7AE-45F3-A644-219428FC9A4D}"/>
                    </a:ext>
                  </a:extLst>
                </p:cNvPr>
                <p:cNvSpPr/>
                <p:nvPr/>
              </p:nvSpPr>
              <p:spPr>
                <a:xfrm>
                  <a:off x="3814199" y="2827802"/>
                  <a:ext cx="1143000" cy="25200"/>
                </a:xfrm>
                <a:prstGeom prst="rect">
                  <a:avLst/>
                </a:prstGeom>
                <a:solidFill>
                  <a:srgbClr val="8A141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F678A2FC-BBD6-467D-9CAB-94DD340C0783}"/>
                    </a:ext>
                  </a:extLst>
                </p:cNvPr>
                <p:cNvSpPr/>
                <p:nvPr/>
              </p:nvSpPr>
              <p:spPr>
                <a:xfrm>
                  <a:off x="3814199" y="2856677"/>
                  <a:ext cx="1143000" cy="25200"/>
                </a:xfrm>
                <a:prstGeom prst="rect">
                  <a:avLst/>
                </a:prstGeom>
                <a:solidFill>
                  <a:srgbClr val="00B05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F8B00241-4D44-476C-AAAE-4BABBD36FB7C}"/>
                    </a:ext>
                  </a:extLst>
                </p:cNvPr>
                <p:cNvSpPr/>
                <p:nvPr/>
              </p:nvSpPr>
              <p:spPr>
                <a:xfrm>
                  <a:off x="3814199" y="2798014"/>
                  <a:ext cx="1143000" cy="25200"/>
                </a:xfrm>
                <a:prstGeom prst="rect">
                  <a:avLst/>
                </a:prstGeom>
                <a:solidFill>
                  <a:srgbClr val="00B05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B469A318-1AD9-4A24-A3F7-B56D401054E3}"/>
                    </a:ext>
                  </a:extLst>
                </p:cNvPr>
                <p:cNvSpPr/>
                <p:nvPr/>
              </p:nvSpPr>
              <p:spPr>
                <a:xfrm>
                  <a:off x="3813275" y="2768701"/>
                  <a:ext cx="1143000" cy="25200"/>
                </a:xfrm>
                <a:prstGeom prst="rect">
                  <a:avLst/>
                </a:prstGeom>
                <a:solidFill>
                  <a:srgbClr val="8A141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A307F114-72C4-4E14-9A00-301EF86DA263}"/>
                    </a:ext>
                  </a:extLst>
                </p:cNvPr>
                <p:cNvSpPr/>
                <p:nvPr/>
              </p:nvSpPr>
              <p:spPr>
                <a:xfrm>
                  <a:off x="3813275" y="2738913"/>
                  <a:ext cx="1143000" cy="25200"/>
                </a:xfrm>
                <a:prstGeom prst="rect">
                  <a:avLst/>
                </a:prstGeom>
                <a:solidFill>
                  <a:srgbClr val="00B05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52273743-5C12-4C76-A1E6-98F2E2CA4E64}"/>
                  </a:ext>
                </a:extLst>
              </p:cNvPr>
              <p:cNvSpPr txBox="1"/>
              <p:nvPr/>
            </p:nvSpPr>
            <p:spPr>
              <a:xfrm rot="16200000">
                <a:off x="2040928" y="2493321"/>
                <a:ext cx="105669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Reinforcement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3EC2CE71-F0BA-4591-ADC4-C419C85269FF}"/>
                  </a:ext>
                </a:extLst>
              </p:cNvPr>
              <p:cNvGrpSpPr/>
              <p:nvPr/>
            </p:nvGrpSpPr>
            <p:grpSpPr>
              <a:xfrm>
                <a:off x="2439833" y="3239174"/>
                <a:ext cx="2154453" cy="575799"/>
                <a:chOff x="3050763" y="2346656"/>
                <a:chExt cx="3032163" cy="743773"/>
              </a:xfrm>
            </p:grpSpPr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555DAC64-021F-4A1C-8E0C-512E6B4CBE04}"/>
                    </a:ext>
                  </a:extLst>
                </p:cNvPr>
                <p:cNvSpPr txBox="1"/>
                <p:nvPr/>
              </p:nvSpPr>
              <p:spPr>
                <a:xfrm>
                  <a:off x="3323381" y="2413575"/>
                  <a:ext cx="1900052" cy="31804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171450" marR="0" lvl="0" indent="-17145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Courier New" panose="02070309020205020404" pitchFamily="49" charset="0"/>
                    <a:buChar char="o"/>
                    <a:tabLst/>
                    <a:defRPr/>
                  </a:pPr>
                  <a:r>
                    <a:rPr kumimoji="0" lang="en-GB" sz="10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</a:rPr>
                    <a:t>Thermoset - Epoxy</a:t>
                  </a:r>
                </a:p>
              </p:txBody>
            </p: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530135CC-570A-4D04-9E61-C3D4257AED77}"/>
                    </a:ext>
                  </a:extLst>
                </p:cNvPr>
                <p:cNvSpPr txBox="1"/>
                <p:nvPr/>
              </p:nvSpPr>
              <p:spPr>
                <a:xfrm rot="16200000">
                  <a:off x="2862970" y="2534449"/>
                  <a:ext cx="743773" cy="3681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1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</a:rPr>
                    <a:t>Matrix</a:t>
                  </a:r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2846C2A4-BBDC-4BE7-810C-C8E9CCFBE31B}"/>
                    </a:ext>
                  </a:extLst>
                </p:cNvPr>
                <p:cNvSpPr/>
                <p:nvPr/>
              </p:nvSpPr>
              <p:spPr>
                <a:xfrm>
                  <a:off x="3694445" y="2436515"/>
                  <a:ext cx="2173224" cy="602660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2F57A327-9417-4432-917C-A2414992A1CA}"/>
                    </a:ext>
                  </a:extLst>
                </p:cNvPr>
                <p:cNvSpPr txBox="1"/>
                <p:nvPr/>
              </p:nvSpPr>
              <p:spPr>
                <a:xfrm>
                  <a:off x="3325573" y="2693352"/>
                  <a:ext cx="2757353" cy="3180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171450" marR="0" lvl="0" indent="-17145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Courier New" panose="02070309020205020404" pitchFamily="49" charset="0"/>
                    <a:buChar char="o"/>
                    <a:tabLst/>
                    <a:defRPr/>
                  </a:pPr>
                  <a:r>
                    <a:rPr kumimoji="0" lang="en-GB" sz="10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</a:rPr>
                    <a:t>Blend thermoset/</a:t>
                  </a:r>
                  <a:r>
                    <a:rPr kumimoji="0" lang="en-GB" sz="1000" b="1" i="0" u="none" strike="noStrike" kern="0" cap="none" spc="0" normalizeH="0" baseline="0" noProof="0" dirty="0" err="1">
                      <a:ln>
                        <a:noFill/>
                      </a:ln>
                      <a:effectLst/>
                      <a:uLnTx/>
                      <a:uFillTx/>
                    </a:rPr>
                    <a:t>thermoplast</a:t>
                  </a:r>
                  <a:endParaRPr kumimoji="0" lang="en-GB" sz="10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2D74CB0C-B601-4D77-B27B-267DF2BE9F5A}"/>
                  </a:ext>
                </a:extLst>
              </p:cNvPr>
              <p:cNvGrpSpPr/>
              <p:nvPr/>
            </p:nvGrpSpPr>
            <p:grpSpPr>
              <a:xfrm>
                <a:off x="2484640" y="3873370"/>
                <a:ext cx="1673470" cy="693700"/>
                <a:chOff x="5672801" y="2190269"/>
                <a:chExt cx="2355234" cy="896071"/>
              </a:xfrm>
            </p:grpSpPr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68F4BAB7-1B83-485E-A958-8492141E8DBE}"/>
                    </a:ext>
                  </a:extLst>
                </p:cNvPr>
                <p:cNvSpPr txBox="1"/>
                <p:nvPr/>
              </p:nvSpPr>
              <p:spPr>
                <a:xfrm>
                  <a:off x="6253889" y="2619798"/>
                  <a:ext cx="1676703" cy="3180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171450" marR="0" lvl="0" indent="-17145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Courier New" panose="02070309020205020404" pitchFamily="49" charset="0"/>
                    <a:buChar char="o"/>
                    <a:tabLst/>
                    <a:defRPr/>
                  </a:pPr>
                  <a:r>
                    <a:rPr kumimoji="0" lang="en-GB" sz="10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</a:rPr>
                    <a:t>AlMg µ-powder</a:t>
                  </a:r>
                </a:p>
              </p:txBody>
            </p: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6A69164F-C271-4D8C-8979-964AE170237E}"/>
                    </a:ext>
                  </a:extLst>
                </p:cNvPr>
                <p:cNvSpPr txBox="1"/>
                <p:nvPr/>
              </p:nvSpPr>
              <p:spPr>
                <a:xfrm rot="16200000">
                  <a:off x="5527980" y="2335090"/>
                  <a:ext cx="896071" cy="6064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1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</a:rPr>
                    <a:t>Reactive Filler </a:t>
                  </a:r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009A0689-1E72-4BC6-9CEB-23F5AE94B767}"/>
                    </a:ext>
                  </a:extLst>
                </p:cNvPr>
                <p:cNvSpPr/>
                <p:nvPr/>
              </p:nvSpPr>
              <p:spPr>
                <a:xfrm>
                  <a:off x="6748562" y="2435268"/>
                  <a:ext cx="1279473" cy="494336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A51A8833-C1EF-417B-B990-D4F84CEAA959}"/>
                    </a:ext>
                  </a:extLst>
                </p:cNvPr>
                <p:cNvSpPr txBox="1"/>
                <p:nvPr/>
              </p:nvSpPr>
              <p:spPr>
                <a:xfrm>
                  <a:off x="6254536" y="2356636"/>
                  <a:ext cx="900619" cy="3180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171450" marR="0" lvl="0" indent="-17145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Courier New" panose="02070309020205020404" pitchFamily="49" charset="0"/>
                    <a:buChar char="o"/>
                    <a:tabLst/>
                    <a:defRPr/>
                  </a:pPr>
                  <a:r>
                    <a:rPr kumimoji="0" lang="en-GB" sz="1000" b="1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</a:rPr>
                    <a:t>None</a:t>
                  </a:r>
                </a:p>
              </p:txBody>
            </p:sp>
          </p:grp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EEDBEFFC-0C85-4453-9733-EAF339038650}"/>
                  </a:ext>
                </a:extLst>
              </p:cNvPr>
              <p:cNvSpPr txBox="1"/>
              <p:nvPr/>
            </p:nvSpPr>
            <p:spPr>
              <a:xfrm>
                <a:off x="3303881" y="2987885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+</a:t>
                </a:r>
              </a:p>
            </p:txBody>
          </p:sp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360CC306-2C6D-4C73-A751-745CEB262D6C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3"/>
              <a:srcRect l="8259" t="822"/>
              <a:stretch/>
            </p:blipFill>
            <p:spPr>
              <a:xfrm>
                <a:off x="3845411" y="2596227"/>
                <a:ext cx="595922" cy="144246"/>
              </a:xfrm>
              <a:prstGeom prst="rect">
                <a:avLst/>
              </a:prstGeom>
            </p:spPr>
          </p:pic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4F0E9702-B9A1-4F93-9BEB-D38E16E925C1}"/>
                  </a:ext>
                </a:extLst>
              </p:cNvPr>
              <p:cNvSpPr txBox="1"/>
              <p:nvPr/>
            </p:nvSpPr>
            <p:spPr>
              <a:xfrm>
                <a:off x="3330264" y="3682594"/>
                <a:ext cx="3129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+</a:t>
                </a:r>
              </a:p>
            </p:txBody>
          </p:sp>
        </p:grp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0BFDBB48-69BA-43B3-A953-B054C9A5A8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0996" y="1853541"/>
              <a:ext cx="410185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3A1D1839-1260-4BA5-BD04-23889AD2F859}"/>
                </a:ext>
              </a:extLst>
            </p:cNvPr>
            <p:cNvSpPr txBox="1"/>
            <p:nvPr/>
          </p:nvSpPr>
          <p:spPr>
            <a:xfrm rot="16200000">
              <a:off x="2862931" y="2727079"/>
              <a:ext cx="5100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Hybrids</a:t>
              </a:r>
              <a:endParaRPr kumimoji="0" lang="en-GB" sz="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457812B0-43A7-4093-8ECB-FF6A6713C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4" t="3836" r="35008" b="-1"/>
            <a:stretch/>
          </p:blipFill>
          <p:spPr>
            <a:xfrm rot="5400000">
              <a:off x="1056704" y="2338967"/>
              <a:ext cx="1150906" cy="1614519"/>
            </a:xfrm>
            <a:prstGeom prst="rect">
              <a:avLst/>
            </a:prstGeom>
          </p:spPr>
        </p:pic>
        <p:sp>
          <p:nvSpPr>
            <p:cNvPr id="42" name="Left Bracket 41">
              <a:extLst>
                <a:ext uri="{FF2B5EF4-FFF2-40B4-BE49-F238E27FC236}">
                  <a16:creationId xmlns:a16="http://schemas.microsoft.com/office/drawing/2014/main" id="{C8BA1938-AC3D-47E6-B523-1ED305754587}"/>
                </a:ext>
              </a:extLst>
            </p:cNvPr>
            <p:cNvSpPr/>
            <p:nvPr/>
          </p:nvSpPr>
          <p:spPr>
            <a:xfrm>
              <a:off x="3022031" y="2262244"/>
              <a:ext cx="258918" cy="870186"/>
            </a:xfrm>
            <a:prstGeom prst="lef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3" name="Left Bracket 152">
              <a:extLst>
                <a:ext uri="{FF2B5EF4-FFF2-40B4-BE49-F238E27FC236}">
                  <a16:creationId xmlns:a16="http://schemas.microsoft.com/office/drawing/2014/main" id="{0A065E39-690F-48EA-8666-BE9206F4F0FA}"/>
                </a:ext>
              </a:extLst>
            </p:cNvPr>
            <p:cNvSpPr/>
            <p:nvPr/>
          </p:nvSpPr>
          <p:spPr>
            <a:xfrm>
              <a:off x="3174431" y="2654593"/>
              <a:ext cx="113144" cy="374389"/>
            </a:xfrm>
            <a:prstGeom prst="lef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Left Bracket 153">
              <a:extLst>
                <a:ext uri="{FF2B5EF4-FFF2-40B4-BE49-F238E27FC236}">
                  <a16:creationId xmlns:a16="http://schemas.microsoft.com/office/drawing/2014/main" id="{7C087A47-08F6-4C9E-BC89-A82530BD7EA8}"/>
                </a:ext>
              </a:extLst>
            </p:cNvPr>
            <p:cNvSpPr/>
            <p:nvPr/>
          </p:nvSpPr>
          <p:spPr>
            <a:xfrm>
              <a:off x="3024801" y="3374124"/>
              <a:ext cx="258918" cy="462704"/>
            </a:xfrm>
            <a:prstGeom prst="lef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5" name="Left Bracket 154">
              <a:extLst>
                <a:ext uri="{FF2B5EF4-FFF2-40B4-BE49-F238E27FC236}">
                  <a16:creationId xmlns:a16="http://schemas.microsoft.com/office/drawing/2014/main" id="{0B81D874-A8DB-443F-B537-1D1E81649E7E}"/>
                </a:ext>
              </a:extLst>
            </p:cNvPr>
            <p:cNvSpPr/>
            <p:nvPr/>
          </p:nvSpPr>
          <p:spPr>
            <a:xfrm>
              <a:off x="3248858" y="4066057"/>
              <a:ext cx="258918" cy="497625"/>
            </a:xfrm>
            <a:prstGeom prst="lef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0" name="Rectangle 279">
            <a:extLst>
              <a:ext uri="{FF2B5EF4-FFF2-40B4-BE49-F238E27FC236}">
                <a16:creationId xmlns:a16="http://schemas.microsoft.com/office/drawing/2014/main" id="{087F1B7E-F2F2-46D4-98EE-1A5F48815068}"/>
              </a:ext>
            </a:extLst>
          </p:cNvPr>
          <p:cNvSpPr/>
          <p:nvPr/>
        </p:nvSpPr>
        <p:spPr>
          <a:xfrm>
            <a:off x="3170038" y="2845550"/>
            <a:ext cx="1654416" cy="195964"/>
          </a:xfrm>
          <a:prstGeom prst="rect">
            <a:avLst/>
          </a:prstGeom>
          <a:noFill/>
          <a:ln w="19050">
            <a:solidFill>
              <a:srgbClr val="FE0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123F1-0E5E-4929-8B3B-7273F41F0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 composite design</a:t>
            </a:r>
            <a:endParaRPr lang="en-CH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EE548E-2A54-4D9E-8F49-41265E638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13/10/2022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BD66B-86EA-4AC5-83D4-BB2B05F1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7911D-9027-4504-BFEC-BADCB2AB9E06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E7DB1-6294-4623-AD52-E0A70F6CC44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Dual Approach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E05411-A934-4262-A044-BF73808D418D}"/>
              </a:ext>
            </a:extLst>
          </p:cNvPr>
          <p:cNvGrpSpPr/>
          <p:nvPr/>
        </p:nvGrpSpPr>
        <p:grpSpPr>
          <a:xfrm>
            <a:off x="3556000" y="6601760"/>
            <a:ext cx="4827547" cy="219661"/>
            <a:chOff x="2392212" y="4953329"/>
            <a:chExt cx="3620660" cy="16474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D6DCE0-6E06-4040-B29B-5856A2CADF80}"/>
                </a:ext>
              </a:extLst>
            </p:cNvPr>
            <p:cNvSpPr/>
            <p:nvPr/>
          </p:nvSpPr>
          <p:spPr>
            <a:xfrm>
              <a:off x="4830612" y="4953329"/>
              <a:ext cx="1182260" cy="164745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3DC8C0-E2E0-49DF-98EF-510B5C73D436}"/>
                </a:ext>
              </a:extLst>
            </p:cNvPr>
            <p:cNvSpPr/>
            <p:nvPr/>
          </p:nvSpPr>
          <p:spPr>
            <a:xfrm>
              <a:off x="2392212" y="4953329"/>
              <a:ext cx="1447800" cy="164746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</p:grpSp>
      <p:sp>
        <p:nvSpPr>
          <p:cNvPr id="283" name="Rectangle 282">
            <a:extLst>
              <a:ext uri="{FF2B5EF4-FFF2-40B4-BE49-F238E27FC236}">
                <a16:creationId xmlns:a16="http://schemas.microsoft.com/office/drawing/2014/main" id="{6B32CFD4-40DB-43D0-BC3E-7FB11140E94C}"/>
              </a:ext>
            </a:extLst>
          </p:cNvPr>
          <p:cNvSpPr/>
          <p:nvPr/>
        </p:nvSpPr>
        <p:spPr>
          <a:xfrm>
            <a:off x="3062407" y="3408277"/>
            <a:ext cx="1187204" cy="181334"/>
          </a:xfrm>
          <a:prstGeom prst="rect">
            <a:avLst/>
          </a:prstGeom>
          <a:noFill/>
          <a:ln w="19050">
            <a:solidFill>
              <a:srgbClr val="FE0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90EFF25E-EA3A-420D-B733-8646F5A94326}"/>
              </a:ext>
            </a:extLst>
          </p:cNvPr>
          <p:cNvSpPr/>
          <p:nvPr/>
        </p:nvSpPr>
        <p:spPr>
          <a:xfrm>
            <a:off x="3323457" y="4302530"/>
            <a:ext cx="1114080" cy="207004"/>
          </a:xfrm>
          <a:prstGeom prst="rect">
            <a:avLst/>
          </a:prstGeom>
          <a:noFill/>
          <a:ln w="19050">
            <a:solidFill>
              <a:srgbClr val="FE0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89FE9DE9-4147-497A-924A-7469CFCC117A}"/>
              </a:ext>
            </a:extLst>
          </p:cNvPr>
          <p:cNvSpPr/>
          <p:nvPr/>
        </p:nvSpPr>
        <p:spPr>
          <a:xfrm>
            <a:off x="891370" y="5359117"/>
            <a:ext cx="5203371" cy="316268"/>
          </a:xfrm>
          <a:prstGeom prst="rect">
            <a:avLst/>
          </a:prstGeom>
          <a:noFill/>
          <a:ln w="19050">
            <a:solidFill>
              <a:srgbClr val="FE0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CCAF53-DEAB-4F7D-B50B-9D1E6B115236}"/>
              </a:ext>
            </a:extLst>
          </p:cNvPr>
          <p:cNvGrpSpPr/>
          <p:nvPr/>
        </p:nvGrpSpPr>
        <p:grpSpPr>
          <a:xfrm>
            <a:off x="5465800" y="1924439"/>
            <a:ext cx="1820312" cy="948075"/>
            <a:chOff x="4652439" y="2906278"/>
            <a:chExt cx="1820312" cy="948075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DC1456C-2374-4669-81DB-A86A268C5949}"/>
                </a:ext>
              </a:extLst>
            </p:cNvPr>
            <p:cNvGrpSpPr/>
            <p:nvPr/>
          </p:nvGrpSpPr>
          <p:grpSpPr>
            <a:xfrm rot="10800000">
              <a:off x="4652439" y="2906278"/>
              <a:ext cx="1820312" cy="948075"/>
              <a:chOff x="7326095" y="709100"/>
              <a:chExt cx="1433284" cy="769756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FE7CBA8B-8261-4C1A-9D00-EB0A56189900}"/>
                  </a:ext>
                </a:extLst>
              </p:cNvPr>
              <p:cNvGrpSpPr/>
              <p:nvPr/>
            </p:nvGrpSpPr>
            <p:grpSpPr>
              <a:xfrm>
                <a:off x="7904499" y="709100"/>
                <a:ext cx="271432" cy="699625"/>
                <a:chOff x="7237950" y="1308638"/>
                <a:chExt cx="805928" cy="2039388"/>
              </a:xfrm>
              <a:solidFill>
                <a:srgbClr val="000000">
                  <a:lumMod val="65000"/>
                  <a:lumOff val="35000"/>
                </a:srgbClr>
              </a:solidFill>
            </p:grpSpPr>
            <p:sp>
              <p:nvSpPr>
                <p:cNvPr id="93" name="Rectangle: Rounded Corners 92">
                  <a:extLst>
                    <a:ext uri="{FF2B5EF4-FFF2-40B4-BE49-F238E27FC236}">
                      <a16:creationId xmlns:a16="http://schemas.microsoft.com/office/drawing/2014/main" id="{6445D5B7-770F-4D1E-9491-B4A3599FD62C}"/>
                    </a:ext>
                  </a:extLst>
                </p:cNvPr>
                <p:cNvSpPr/>
                <p:nvPr/>
              </p:nvSpPr>
              <p:spPr>
                <a:xfrm>
                  <a:off x="7237950" y="1308638"/>
                  <a:ext cx="805928" cy="38967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5400" cap="flat" cmpd="sng" algn="ctr">
                  <a:solidFill>
                    <a:srgbClr val="000000">
                      <a:lumMod val="75000"/>
                      <a:lumOff val="2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lowchart: Decision 93">
                  <a:extLst>
                    <a:ext uri="{FF2B5EF4-FFF2-40B4-BE49-F238E27FC236}">
                      <a16:creationId xmlns:a16="http://schemas.microsoft.com/office/drawing/2014/main" id="{BA39E8C8-6628-4741-AA68-8F044F2EE258}"/>
                    </a:ext>
                  </a:extLst>
                </p:cNvPr>
                <p:cNvSpPr/>
                <p:nvPr/>
              </p:nvSpPr>
              <p:spPr>
                <a:xfrm>
                  <a:off x="7372350" y="2608657"/>
                  <a:ext cx="495300" cy="172332"/>
                </a:xfrm>
                <a:prstGeom prst="flowChartDecision">
                  <a:avLst/>
                </a:prstGeom>
                <a:grpFill/>
                <a:ln w="25400" cap="flat" cmpd="sng" algn="ctr">
                  <a:solidFill>
                    <a:srgbClr val="000000">
                      <a:lumMod val="75000"/>
                      <a:lumOff val="2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lowchart: Decision 94">
                  <a:extLst>
                    <a:ext uri="{FF2B5EF4-FFF2-40B4-BE49-F238E27FC236}">
                      <a16:creationId xmlns:a16="http://schemas.microsoft.com/office/drawing/2014/main" id="{31C1BF08-C392-43BF-955F-BA4ABF9D9D56}"/>
                    </a:ext>
                  </a:extLst>
                </p:cNvPr>
                <p:cNvSpPr/>
                <p:nvPr/>
              </p:nvSpPr>
              <p:spPr>
                <a:xfrm>
                  <a:off x="7372350" y="2798266"/>
                  <a:ext cx="495300" cy="172332"/>
                </a:xfrm>
                <a:prstGeom prst="flowChartDecision">
                  <a:avLst/>
                </a:prstGeom>
                <a:grpFill/>
                <a:ln w="25400" cap="flat" cmpd="sng" algn="ctr">
                  <a:solidFill>
                    <a:srgbClr val="000000">
                      <a:lumMod val="75000"/>
                      <a:lumOff val="2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lowchart: Decision 95">
                  <a:extLst>
                    <a:ext uri="{FF2B5EF4-FFF2-40B4-BE49-F238E27FC236}">
                      <a16:creationId xmlns:a16="http://schemas.microsoft.com/office/drawing/2014/main" id="{1DBB2506-48D2-413D-8D58-8E90AED49155}"/>
                    </a:ext>
                  </a:extLst>
                </p:cNvPr>
                <p:cNvSpPr/>
                <p:nvPr/>
              </p:nvSpPr>
              <p:spPr>
                <a:xfrm>
                  <a:off x="7372350" y="3001865"/>
                  <a:ext cx="495300" cy="172332"/>
                </a:xfrm>
                <a:prstGeom prst="flowChartDecision">
                  <a:avLst/>
                </a:prstGeom>
                <a:grpFill/>
                <a:ln w="25400" cap="flat" cmpd="sng" algn="ctr">
                  <a:solidFill>
                    <a:srgbClr val="000000">
                      <a:lumMod val="75000"/>
                      <a:lumOff val="2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lowchart: Decision 96">
                  <a:extLst>
                    <a:ext uri="{FF2B5EF4-FFF2-40B4-BE49-F238E27FC236}">
                      <a16:creationId xmlns:a16="http://schemas.microsoft.com/office/drawing/2014/main" id="{4E863FC0-A022-41E1-8044-E9DD8901B9B9}"/>
                    </a:ext>
                  </a:extLst>
                </p:cNvPr>
                <p:cNvSpPr/>
                <p:nvPr/>
              </p:nvSpPr>
              <p:spPr>
                <a:xfrm>
                  <a:off x="7372350" y="3175694"/>
                  <a:ext cx="495300" cy="172332"/>
                </a:xfrm>
                <a:prstGeom prst="flowChartDecision">
                  <a:avLst/>
                </a:prstGeom>
                <a:grpFill/>
                <a:ln w="25400" cap="flat" cmpd="sng" algn="ctr">
                  <a:solidFill>
                    <a:srgbClr val="000000">
                      <a:lumMod val="75000"/>
                      <a:lumOff val="2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2F8324D4-ECB9-4258-A79A-9DC9DE5D9EFE}"/>
                    </a:ext>
                  </a:extLst>
                </p:cNvPr>
                <p:cNvSpPr/>
                <p:nvPr/>
              </p:nvSpPr>
              <p:spPr>
                <a:xfrm>
                  <a:off x="7486649" y="1712265"/>
                  <a:ext cx="266700" cy="1578451"/>
                </a:xfrm>
                <a:prstGeom prst="rect">
                  <a:avLst/>
                </a:prstGeom>
                <a:grpFill/>
                <a:ln w="25400" cap="flat" cmpd="sng" algn="ctr">
                  <a:solidFill>
                    <a:srgbClr val="000000">
                      <a:lumMod val="75000"/>
                      <a:lumOff val="2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23BE4135-1BB6-457F-AF20-93BCE17C9750}"/>
                  </a:ext>
                </a:extLst>
              </p:cNvPr>
              <p:cNvGrpSpPr/>
              <p:nvPr/>
            </p:nvGrpSpPr>
            <p:grpSpPr>
              <a:xfrm rot="5400000">
                <a:off x="7947247" y="412306"/>
                <a:ext cx="345650" cy="1278615"/>
                <a:chOff x="7503546" y="2083099"/>
                <a:chExt cx="529144" cy="1631652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E96EFEA6-C5EC-4A36-8505-3A95FDDD3D32}"/>
                    </a:ext>
                  </a:extLst>
                </p:cNvPr>
                <p:cNvGrpSpPr/>
                <p:nvPr/>
              </p:nvGrpSpPr>
              <p:grpSpPr>
                <a:xfrm>
                  <a:off x="7503546" y="2083099"/>
                  <a:ext cx="529144" cy="1631652"/>
                  <a:chOff x="7503546" y="2083099"/>
                  <a:chExt cx="529144" cy="1631652"/>
                </a:xfrm>
              </p:grpSpPr>
              <p:grpSp>
                <p:nvGrpSpPr>
                  <p:cNvPr id="72" name="Group 71">
                    <a:extLst>
                      <a:ext uri="{FF2B5EF4-FFF2-40B4-BE49-F238E27FC236}">
                        <a16:creationId xmlns:a16="http://schemas.microsoft.com/office/drawing/2014/main" id="{F741C22D-4FAE-4A03-9266-C9970436D97A}"/>
                      </a:ext>
                    </a:extLst>
                  </p:cNvPr>
                  <p:cNvGrpSpPr/>
                  <p:nvPr/>
                </p:nvGrpSpPr>
                <p:grpSpPr>
                  <a:xfrm>
                    <a:off x="7503546" y="2083099"/>
                    <a:ext cx="529144" cy="1631652"/>
                    <a:chOff x="7503546" y="2083099"/>
                    <a:chExt cx="529144" cy="1631652"/>
                  </a:xfrm>
                </p:grpSpPr>
                <p:sp>
                  <p:nvSpPr>
                    <p:cNvPr id="87" name="Rectangle 86">
                      <a:extLst>
                        <a:ext uri="{FF2B5EF4-FFF2-40B4-BE49-F238E27FC236}">
                          <a16:creationId xmlns:a16="http://schemas.microsoft.com/office/drawing/2014/main" id="{4451C91C-73DD-4B2B-A379-B4F9F0FC74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7256" y="2083102"/>
                      <a:ext cx="96140" cy="1631649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8" name="Rectangle 87">
                      <a:extLst>
                        <a:ext uri="{FF2B5EF4-FFF2-40B4-BE49-F238E27FC236}">
                          <a16:creationId xmlns:a16="http://schemas.microsoft.com/office/drawing/2014/main" id="{75E5A9DC-B735-47A4-86AF-9A0A11ACFF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75775" y="2083099"/>
                      <a:ext cx="56915" cy="1631649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9" name="Rectangle 88">
                      <a:extLst>
                        <a:ext uri="{FF2B5EF4-FFF2-40B4-BE49-F238E27FC236}">
                          <a16:creationId xmlns:a16="http://schemas.microsoft.com/office/drawing/2014/main" id="{33E27133-EBEA-4164-B020-D0D33C7354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89943" y="2083100"/>
                      <a:ext cx="392080" cy="1631650"/>
                    </a:xfrm>
                    <a:prstGeom prst="rect">
                      <a:avLst/>
                    </a:prstGeom>
                    <a:solidFill>
                      <a:srgbClr val="FBCC3E">
                        <a:lumMod val="60000"/>
                        <a:lumOff val="40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0" name="Rectangle 89">
                      <a:extLst>
                        <a:ext uri="{FF2B5EF4-FFF2-40B4-BE49-F238E27FC236}">
                          <a16:creationId xmlns:a16="http://schemas.microsoft.com/office/drawing/2014/main" id="{ACCE8E0D-0EB6-460F-8273-04392B8BB2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03546" y="2800350"/>
                      <a:ext cx="529143" cy="380999"/>
                    </a:xfrm>
                    <a:prstGeom prst="rect">
                      <a:avLst/>
                    </a:prstGeom>
                    <a:solidFill>
                      <a:srgbClr val="D1D3D4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1" name="Rectangle 90">
                      <a:extLst>
                        <a:ext uri="{FF2B5EF4-FFF2-40B4-BE49-F238E27FC236}">
                          <a16:creationId xmlns:a16="http://schemas.microsoft.com/office/drawing/2014/main" id="{6F96BF20-FC09-40A2-9E33-C1B28EEA70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20000" y="2677163"/>
                      <a:ext cx="323933" cy="192274"/>
                    </a:xfrm>
                    <a:prstGeom prst="rect">
                      <a:avLst/>
                    </a:prstGeom>
                    <a:solidFill>
                      <a:srgbClr val="FBCC3E">
                        <a:lumMod val="60000"/>
                        <a:lumOff val="40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Rectangle 91">
                      <a:extLst>
                        <a:ext uri="{FF2B5EF4-FFF2-40B4-BE49-F238E27FC236}">
                          <a16:creationId xmlns:a16="http://schemas.microsoft.com/office/drawing/2014/main" id="{8E30A461-9E80-47F2-8925-A9F0A570F6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30135" y="3112262"/>
                      <a:ext cx="323933" cy="192274"/>
                    </a:xfrm>
                    <a:prstGeom prst="rect">
                      <a:avLst/>
                    </a:prstGeom>
                    <a:solidFill>
                      <a:srgbClr val="FBCC3E">
                        <a:lumMod val="60000"/>
                        <a:lumOff val="40000"/>
                      </a:srgb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H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9D411220-EDE9-4601-9A4D-A221292ECF61}"/>
                      </a:ext>
                    </a:extLst>
                  </p:cNvPr>
                  <p:cNvCxnSpPr/>
                  <p:nvPr/>
                </p:nvCxnSpPr>
                <p:spPr>
                  <a:xfrm>
                    <a:off x="7589942" y="2495550"/>
                    <a:ext cx="39208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BCC3E">
                        <a:lumMod val="50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4869A8C6-F7A7-4096-98AD-4EF0F3281949}"/>
                      </a:ext>
                    </a:extLst>
                  </p:cNvPr>
                  <p:cNvCxnSpPr/>
                  <p:nvPr/>
                </p:nvCxnSpPr>
                <p:spPr>
                  <a:xfrm>
                    <a:off x="7589942" y="2566987"/>
                    <a:ext cx="39208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BCC3E">
                        <a:lumMod val="50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DCA39958-C12F-4E1D-80B0-5D18CA897B3B}"/>
                      </a:ext>
                    </a:extLst>
                  </p:cNvPr>
                  <p:cNvCxnSpPr/>
                  <p:nvPr/>
                </p:nvCxnSpPr>
                <p:spPr>
                  <a:xfrm>
                    <a:off x="7589942" y="2724150"/>
                    <a:ext cx="39208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BCC3E">
                        <a:lumMod val="50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94B7FA79-DBDD-48F4-8AAD-CC70393AB39E}"/>
                      </a:ext>
                    </a:extLst>
                  </p:cNvPr>
                  <p:cNvCxnSpPr/>
                  <p:nvPr/>
                </p:nvCxnSpPr>
                <p:spPr>
                  <a:xfrm>
                    <a:off x="7589942" y="2647950"/>
                    <a:ext cx="39208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BCC3E">
                        <a:lumMod val="50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64D536B6-6A79-4682-B33A-7566C28B1F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621669" y="2800350"/>
                    <a:ext cx="320594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BCC3E">
                        <a:lumMod val="50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C557B3CE-4483-4478-9404-CF65134F4204}"/>
                      </a:ext>
                    </a:extLst>
                  </p:cNvPr>
                  <p:cNvCxnSpPr/>
                  <p:nvPr/>
                </p:nvCxnSpPr>
                <p:spPr>
                  <a:xfrm>
                    <a:off x="7589942" y="3186173"/>
                    <a:ext cx="39208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BCC3E">
                        <a:lumMod val="50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01DF6C18-4E44-4A19-9E4E-FF012D9E3E81}"/>
                      </a:ext>
                    </a:extLst>
                  </p:cNvPr>
                  <p:cNvCxnSpPr/>
                  <p:nvPr/>
                </p:nvCxnSpPr>
                <p:spPr>
                  <a:xfrm>
                    <a:off x="7589942" y="3333750"/>
                    <a:ext cx="39208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BCC3E">
                        <a:lumMod val="50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69EE7EA4-2E88-4DE0-A624-9F7FE31D39F9}"/>
                      </a:ext>
                    </a:extLst>
                  </p:cNvPr>
                  <p:cNvCxnSpPr/>
                  <p:nvPr/>
                </p:nvCxnSpPr>
                <p:spPr>
                  <a:xfrm>
                    <a:off x="7589942" y="3409950"/>
                    <a:ext cx="39208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BCC3E">
                        <a:lumMod val="50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72F94D3F-87B5-4ECD-9136-64F17F1643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630076" y="3121848"/>
                    <a:ext cx="320594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BCC3E">
                        <a:lumMod val="50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87D7D8BD-5DAA-43F1-B615-42D59C813351}"/>
                      </a:ext>
                    </a:extLst>
                  </p:cNvPr>
                  <p:cNvCxnSpPr/>
                  <p:nvPr/>
                </p:nvCxnSpPr>
                <p:spPr>
                  <a:xfrm>
                    <a:off x="7585926" y="3486150"/>
                    <a:ext cx="39208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BCC3E">
                        <a:lumMod val="50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C7D72A63-FAC6-483E-BBBF-6C39EFFC0F54}"/>
                      </a:ext>
                    </a:extLst>
                  </p:cNvPr>
                  <p:cNvCxnSpPr/>
                  <p:nvPr/>
                </p:nvCxnSpPr>
                <p:spPr>
                  <a:xfrm>
                    <a:off x="7585926" y="3562350"/>
                    <a:ext cx="39208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BCC3E">
                        <a:lumMod val="50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0E27148F-734C-4ADC-881B-C442D1744199}"/>
                      </a:ext>
                    </a:extLst>
                  </p:cNvPr>
                  <p:cNvCxnSpPr/>
                  <p:nvPr/>
                </p:nvCxnSpPr>
                <p:spPr>
                  <a:xfrm>
                    <a:off x="7589942" y="3257550"/>
                    <a:ext cx="39208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BCC3E">
                        <a:lumMod val="50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6B0DBA28-0690-482E-9C67-E6AAAC096989}"/>
                      </a:ext>
                    </a:extLst>
                  </p:cNvPr>
                  <p:cNvCxnSpPr/>
                  <p:nvPr/>
                </p:nvCxnSpPr>
                <p:spPr>
                  <a:xfrm>
                    <a:off x="7585926" y="3638550"/>
                    <a:ext cx="39208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BCC3E">
                        <a:lumMod val="50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2917C771-B561-44B2-AA71-CE2DAF3321EE}"/>
                      </a:ext>
                    </a:extLst>
                  </p:cNvPr>
                  <p:cNvCxnSpPr/>
                  <p:nvPr/>
                </p:nvCxnSpPr>
                <p:spPr>
                  <a:xfrm>
                    <a:off x="7585926" y="3714750"/>
                    <a:ext cx="39208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FBCC3E">
                        <a:lumMod val="50000"/>
                      </a:srgbClr>
                    </a:solidFill>
                    <a:prstDash val="solid"/>
                  </a:ln>
                  <a:effectLst/>
                </p:spPr>
              </p:cxnSp>
            </p:grp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2CD53A2B-545D-417A-9999-1DFC73441A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44644" y="2875292"/>
                  <a:ext cx="0" cy="22766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0000">
                      <a:lumMod val="50000"/>
                      <a:lumOff val="50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8FBBBADF-E867-4D22-83E9-9BD040F4B5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30319" y="2882688"/>
                  <a:ext cx="0" cy="22766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0000">
                      <a:lumMod val="50000"/>
                      <a:lumOff val="50000"/>
                    </a:srgbClr>
                  </a:solidFill>
                  <a:prstDash val="solid"/>
                </a:ln>
                <a:effectLst/>
              </p:spPr>
            </p:cxn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998AD85-7E15-4AE6-988A-2DDC50EFC5ED}"/>
                  </a:ext>
                </a:extLst>
              </p:cNvPr>
              <p:cNvSpPr/>
              <p:nvPr/>
            </p:nvSpPr>
            <p:spPr>
              <a:xfrm rot="5400000">
                <a:off x="8015638" y="952417"/>
                <a:ext cx="51138" cy="599966"/>
              </a:xfrm>
              <a:prstGeom prst="rect">
                <a:avLst/>
              </a:prstGeom>
              <a:solidFill>
                <a:srgbClr val="9999FF"/>
              </a:solidFill>
              <a:ln w="63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B9FEFCB7-9BA3-4254-80FD-B5CA6E5E9B0B}"/>
                  </a:ext>
                </a:extLst>
              </p:cNvPr>
              <p:cNvGrpSpPr/>
              <p:nvPr/>
            </p:nvGrpSpPr>
            <p:grpSpPr>
              <a:xfrm>
                <a:off x="7867925" y="1286866"/>
                <a:ext cx="356141" cy="191990"/>
                <a:chOff x="6865473" y="3600528"/>
                <a:chExt cx="454475" cy="293912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9D3A3987-FAC8-4610-A2C2-1440942D6398}"/>
                    </a:ext>
                  </a:extLst>
                </p:cNvPr>
                <p:cNvSpPr/>
                <p:nvPr/>
              </p:nvSpPr>
              <p:spPr>
                <a:xfrm rot="5400000" flipV="1">
                  <a:off x="6981675" y="3644273"/>
                  <a:ext cx="207318" cy="293015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5400" cap="flat" cmpd="sng" algn="ctr">
                  <a:solidFill>
                    <a:srgbClr val="D1D3D4">
                      <a:lumMod val="2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0C5CD6B8-CF69-4A01-9B4D-053FAB22F0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06854" y="3687114"/>
                  <a:ext cx="0" cy="207326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0000">
                      <a:lumMod val="75000"/>
                      <a:lumOff val="25000"/>
                    </a:srgbClr>
                  </a:solidFill>
                  <a:prstDash val="solid"/>
                </a:ln>
                <a:effectLst/>
              </p:spPr>
            </p:cxn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B4F18902-876C-4BD5-835D-01A5751CEA5C}"/>
                    </a:ext>
                  </a:extLst>
                </p:cNvPr>
                <p:cNvSpPr/>
                <p:nvPr/>
              </p:nvSpPr>
              <p:spPr>
                <a:xfrm rot="5400000" flipV="1">
                  <a:off x="7049418" y="3416583"/>
                  <a:ext cx="86586" cy="454475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5400" cap="flat" cmpd="sng" algn="ctr">
                  <a:solidFill>
                    <a:srgbClr val="D1D3D4">
                      <a:lumMod val="2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4651D656-68B4-4957-BF66-6B84137E71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86600" y="3691780"/>
                  <a:ext cx="0" cy="1980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0000">
                      <a:lumMod val="75000"/>
                      <a:lumOff val="2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2B4AC77D-7D5D-49E3-B086-CD029DAEA7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62800" y="3691777"/>
                  <a:ext cx="0" cy="1980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0000">
                      <a:lumMod val="75000"/>
                      <a:lumOff val="25000"/>
                    </a:srgbClr>
                  </a:solidFill>
                  <a:prstDash val="solid"/>
                </a:ln>
                <a:effectLst/>
              </p:spPr>
            </p:cxnSp>
          </p:grp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FAC7A71-6B4D-47B7-86E0-053173613901}"/>
                  </a:ext>
                </a:extLst>
              </p:cNvPr>
              <p:cNvSpPr/>
              <p:nvPr/>
            </p:nvSpPr>
            <p:spPr>
              <a:xfrm rot="5400000">
                <a:off x="7808073" y="363780"/>
                <a:ext cx="51139" cy="1015096"/>
              </a:xfrm>
              <a:prstGeom prst="rect">
                <a:avLst/>
              </a:prstGeom>
              <a:solidFill>
                <a:srgbClr val="9999FF"/>
              </a:solidFill>
              <a:ln w="63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H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3DFFB02D-C05A-44F5-9E9F-BA5181C59EED}"/>
                </a:ext>
              </a:extLst>
            </p:cNvPr>
            <p:cNvCxnSpPr/>
            <p:nvPr/>
          </p:nvCxnSpPr>
          <p:spPr>
            <a:xfrm rot="16200000">
              <a:off x="4494715" y="3421352"/>
              <a:ext cx="315447" cy="0"/>
            </a:xfrm>
            <a:prstGeom prst="line">
              <a:avLst/>
            </a:prstGeom>
            <a:noFill/>
            <a:ln w="9525" cap="flat" cmpd="sng" algn="ctr">
              <a:solidFill>
                <a:srgbClr val="FBCC3E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9C08D95-C7E5-4F34-B560-31A6535F4BFE}"/>
                </a:ext>
              </a:extLst>
            </p:cNvPr>
            <p:cNvCxnSpPr/>
            <p:nvPr/>
          </p:nvCxnSpPr>
          <p:spPr>
            <a:xfrm rot="16200000">
              <a:off x="4565812" y="3417119"/>
              <a:ext cx="315447" cy="0"/>
            </a:xfrm>
            <a:prstGeom prst="line">
              <a:avLst/>
            </a:prstGeom>
            <a:noFill/>
            <a:ln w="9525" cap="flat" cmpd="sng" algn="ctr">
              <a:solidFill>
                <a:srgbClr val="FBCC3E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A8E9EB-6885-47BF-94C0-7B564368AE7B}"/>
                </a:ext>
              </a:extLst>
            </p:cNvPr>
            <p:cNvCxnSpPr/>
            <p:nvPr/>
          </p:nvCxnSpPr>
          <p:spPr>
            <a:xfrm rot="16200000">
              <a:off x="4722226" y="3417119"/>
              <a:ext cx="315447" cy="0"/>
            </a:xfrm>
            <a:prstGeom prst="line">
              <a:avLst/>
            </a:prstGeom>
            <a:noFill/>
            <a:ln w="9525" cap="flat" cmpd="sng" algn="ctr">
              <a:solidFill>
                <a:srgbClr val="FBCC3E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F41919C-76CA-483A-A96C-DA3F325A1DEA}"/>
                </a:ext>
              </a:extLst>
            </p:cNvPr>
            <p:cNvCxnSpPr/>
            <p:nvPr/>
          </p:nvCxnSpPr>
          <p:spPr>
            <a:xfrm rot="16200000">
              <a:off x="4646389" y="3417119"/>
              <a:ext cx="315447" cy="0"/>
            </a:xfrm>
            <a:prstGeom prst="line">
              <a:avLst/>
            </a:prstGeom>
            <a:noFill/>
            <a:ln w="9525" cap="flat" cmpd="sng" algn="ctr">
              <a:solidFill>
                <a:srgbClr val="FBCC3E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EFCBFBD-62E6-4099-8F46-4B318E0181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1854" y="3251811"/>
              <a:ext cx="1" cy="321910"/>
            </a:xfrm>
            <a:prstGeom prst="line">
              <a:avLst/>
            </a:prstGeom>
            <a:noFill/>
            <a:ln w="9525" cap="flat" cmpd="sng" algn="ctr">
              <a:solidFill>
                <a:srgbClr val="FBCC3E">
                  <a:lumMod val="50000"/>
                </a:srgbClr>
              </a:solidFill>
              <a:prstDash val="solid"/>
            </a:ln>
            <a:effectLst/>
          </p:spPr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0CEFCF-C532-4217-9207-1E20A3BF6A28}"/>
              </a:ext>
            </a:extLst>
          </p:cNvPr>
          <p:cNvGrpSpPr/>
          <p:nvPr/>
        </p:nvGrpSpPr>
        <p:grpSpPr>
          <a:xfrm>
            <a:off x="9512515" y="1756481"/>
            <a:ext cx="2145719" cy="1463603"/>
            <a:chOff x="5391395" y="3048216"/>
            <a:chExt cx="2145719" cy="1463603"/>
          </a:xfrm>
        </p:grpSpPr>
        <p:pic>
          <p:nvPicPr>
            <p:cNvPr id="104" name="Picture 2">
              <a:extLst>
                <a:ext uri="{FF2B5EF4-FFF2-40B4-BE49-F238E27FC236}">
                  <a16:creationId xmlns:a16="http://schemas.microsoft.com/office/drawing/2014/main" id="{7712F992-B910-41B0-86AA-A3B8468958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6" t="31938" r="19146"/>
            <a:stretch/>
          </p:blipFill>
          <p:spPr bwMode="auto">
            <a:xfrm rot="5400000">
              <a:off x="5761165" y="2678446"/>
              <a:ext cx="1406180" cy="2145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F61ADE9-BC95-4D99-9799-5D5B2926587C}"/>
                </a:ext>
              </a:extLst>
            </p:cNvPr>
            <p:cNvSpPr/>
            <p:nvPr/>
          </p:nvSpPr>
          <p:spPr>
            <a:xfrm>
              <a:off x="5943599" y="4311764"/>
              <a:ext cx="1140487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700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Credits: RUAG Schweiz AG</a:t>
              </a:r>
              <a:endParaRPr kumimoji="0" lang="en-GB" sz="7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B9808F61-673F-4E61-B654-E8D8B6C14B05}"/>
              </a:ext>
            </a:extLst>
          </p:cNvPr>
          <p:cNvGrpSpPr/>
          <p:nvPr/>
        </p:nvGrpSpPr>
        <p:grpSpPr>
          <a:xfrm>
            <a:off x="6379158" y="2872514"/>
            <a:ext cx="5282285" cy="2072981"/>
            <a:chOff x="6379158" y="2872514"/>
            <a:chExt cx="5282285" cy="2072981"/>
          </a:xfrm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1AE64FB8-84C1-43B9-9B62-6300D7965F75}"/>
                </a:ext>
              </a:extLst>
            </p:cNvPr>
            <p:cNvSpPr/>
            <p:nvPr/>
          </p:nvSpPr>
          <p:spPr>
            <a:xfrm>
              <a:off x="7559584" y="2883151"/>
              <a:ext cx="1324786" cy="30777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Bolted fastener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499E0708-7EF2-4B8F-AEDD-46E3B6CA9E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9584" y="3186893"/>
              <a:ext cx="4101859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4FAFC59E-CF92-457A-B8CE-E4F2258856D6}"/>
                </a:ext>
              </a:extLst>
            </p:cNvPr>
            <p:cNvCxnSpPr>
              <a:cxnSpLocks/>
            </p:cNvCxnSpPr>
            <p:nvPr/>
          </p:nvCxnSpPr>
          <p:spPr>
            <a:xfrm>
              <a:off x="7561508" y="3179321"/>
              <a:ext cx="0" cy="163956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ctor: Elbow 163">
              <a:extLst>
                <a:ext uri="{FF2B5EF4-FFF2-40B4-BE49-F238E27FC236}">
                  <a16:creationId xmlns:a16="http://schemas.microsoft.com/office/drawing/2014/main" id="{C46E5958-3024-4DF3-B5BC-931630EE6ED7}"/>
                </a:ext>
              </a:extLst>
            </p:cNvPr>
            <p:cNvCxnSpPr>
              <a:cxnSpLocks/>
              <a:stCxn id="93" idx="0"/>
            </p:cNvCxnSpPr>
            <p:nvPr/>
          </p:nvCxnSpPr>
          <p:spPr>
            <a:xfrm rot="16200000" flipH="1">
              <a:off x="6812182" y="2439490"/>
              <a:ext cx="314378" cy="1180425"/>
            </a:xfrm>
            <a:prstGeom prst="bentConnector2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7" name="Picture 2" descr="https://eu.shop.bossard.com/index.cfm?app_action=file_open&amp;app_FileID=62466&amp;app_ContentMenuItemID=57037&amp;app_source=item_image&amp;app_cache=20190404_093301">
              <a:extLst>
                <a:ext uri="{FF2B5EF4-FFF2-40B4-BE49-F238E27FC236}">
                  <a16:creationId xmlns:a16="http://schemas.microsoft.com/office/drawing/2014/main" id="{35C13FDC-801F-45C2-AF09-562ED4D475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747"/>
            <a:stretch/>
          </p:blipFill>
          <p:spPr bwMode="auto">
            <a:xfrm rot="4517660">
              <a:off x="7852382" y="4051537"/>
              <a:ext cx="860885" cy="927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C98DE66-1511-47A5-A41D-EC1D81D99E57}"/>
                </a:ext>
              </a:extLst>
            </p:cNvPr>
            <p:cNvSpPr/>
            <p:nvPr/>
          </p:nvSpPr>
          <p:spPr>
            <a:xfrm>
              <a:off x="7792083" y="3523450"/>
              <a:ext cx="972494" cy="463098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-114309" algn="ctr"/>
              <a:r>
                <a:rPr lang="en-GB" sz="1000" b="1" dirty="0">
                  <a:solidFill>
                    <a:srgbClr val="0070C0"/>
                  </a:solidFill>
                </a:rPr>
                <a:t>Stainless steel</a:t>
              </a:r>
            </a:p>
            <a:p>
              <a:pPr indent="-114309" algn="ctr"/>
              <a:r>
                <a:rPr lang="en-GB" sz="1000" b="1" dirty="0">
                  <a:solidFill>
                    <a:srgbClr val="0070C0"/>
                  </a:solidFill>
                </a:rPr>
                <a:t>Ti-6Al-4V</a:t>
              </a:r>
            </a:p>
            <a:p>
              <a:pPr indent="-114309" algn="ctr"/>
              <a:r>
                <a:rPr lang="en-GB" sz="1000" b="1" dirty="0">
                  <a:solidFill>
                    <a:srgbClr val="0070C0"/>
                  </a:solidFill>
                </a:rPr>
                <a:t>Al 7075</a:t>
              </a: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B3BEDEC4-CDFC-49FA-A510-AC497D77E1D3}"/>
                </a:ext>
              </a:extLst>
            </p:cNvPr>
            <p:cNvSpPr/>
            <p:nvPr/>
          </p:nvSpPr>
          <p:spPr>
            <a:xfrm>
              <a:off x="10159166" y="3524450"/>
              <a:ext cx="657376" cy="2750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-114309" algn="ctr"/>
              <a:r>
                <a:rPr lang="en-GB" sz="1000" b="1" dirty="0">
                  <a:solidFill>
                    <a:srgbClr val="00B050"/>
                  </a:solidFill>
                </a:rPr>
                <a:t>CF/PEEK</a:t>
              </a: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C7E388FF-7057-4DE8-91DA-D9DF75A5FBAA}"/>
                </a:ext>
              </a:extLst>
            </p:cNvPr>
            <p:cNvSpPr/>
            <p:nvPr/>
          </p:nvSpPr>
          <p:spPr>
            <a:xfrm>
              <a:off x="9564174" y="3851902"/>
              <a:ext cx="20940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indent="0" algn="ctr">
                <a:buNone/>
              </a:pPr>
              <a:r>
                <a:rPr lang="en-GB" sz="1000" b="1" dirty="0">
                  <a:solidFill>
                    <a:srgbClr val="00B050"/>
                  </a:solidFill>
                </a:rPr>
                <a:t>Continuous |  Short Carbon Fiber </a:t>
              </a:r>
            </a:p>
            <a:p>
              <a:pPr marL="0" lvl="2" indent="0" algn="ctr">
                <a:buNone/>
              </a:pPr>
              <a:r>
                <a:rPr lang="en-GB" sz="1000" b="1" dirty="0">
                  <a:solidFill>
                    <a:srgbClr val="00B050"/>
                  </a:solidFill>
                </a:rPr>
                <a:t> +</a:t>
              </a:r>
            </a:p>
            <a:p>
              <a:pPr marL="0" lvl="2" indent="0" algn="ctr">
                <a:buNone/>
              </a:pPr>
              <a:r>
                <a:rPr lang="en-GB" sz="1000" b="1" dirty="0">
                  <a:solidFill>
                    <a:srgbClr val="00B050"/>
                  </a:solidFill>
                </a:rPr>
                <a:t>PEEK</a:t>
              </a:r>
              <a:endParaRPr lang="en-GB" sz="800" b="1" dirty="0">
                <a:solidFill>
                  <a:srgbClr val="FF0000"/>
                </a:solidFill>
              </a:endParaRPr>
            </a:p>
          </p:txBody>
        </p:sp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27EAB284-7328-4FAF-9D95-DE593AF93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031" b="79337" l="49397" r="56630">
                          <a14:foregroundMark x1="52399" y1="51921" x2="52399" y2="51921"/>
                          <a14:foregroundMark x1="52263" y1="51031" x2="52126" y2="51031"/>
                          <a14:foregroundMark x1="53036" y1="78973" x2="53036" y2="78973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39" t="49324" r="42462" b="17284"/>
            <a:stretch/>
          </p:blipFill>
          <p:spPr>
            <a:xfrm rot="3787014">
              <a:off x="10362034" y="4071585"/>
              <a:ext cx="448349" cy="1131481"/>
            </a:xfrm>
            <a:prstGeom prst="rect">
              <a:avLst/>
            </a:prstGeom>
          </p:spPr>
        </p:pic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2EED25F8-7F92-4EF4-890C-3E44F3AD2587}"/>
                </a:ext>
              </a:extLst>
            </p:cNvPr>
            <p:cNvSpPr txBox="1"/>
            <p:nvPr/>
          </p:nvSpPr>
          <p:spPr>
            <a:xfrm>
              <a:off x="9938643" y="3211372"/>
              <a:ext cx="1162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rPr>
                <a:t>NEW DESIGN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C2396CC4-D73D-4122-9DE1-4B9C2D42CF64}"/>
                </a:ext>
              </a:extLst>
            </p:cNvPr>
            <p:cNvSpPr txBox="1"/>
            <p:nvPr/>
          </p:nvSpPr>
          <p:spPr>
            <a:xfrm>
              <a:off x="7862535" y="3217422"/>
              <a:ext cx="8980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rPr>
                <a:t>BASELINE</a:t>
              </a:r>
              <a:endPara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77" name="Rectangle 176">
            <a:extLst>
              <a:ext uri="{FF2B5EF4-FFF2-40B4-BE49-F238E27FC236}">
                <a16:creationId xmlns:a16="http://schemas.microsoft.com/office/drawing/2014/main" id="{85DB2DE5-D839-4117-BFFB-45D79CF343C9}"/>
              </a:ext>
            </a:extLst>
          </p:cNvPr>
          <p:cNvSpPr/>
          <p:nvPr/>
        </p:nvSpPr>
        <p:spPr>
          <a:xfrm>
            <a:off x="10431651" y="3870767"/>
            <a:ext cx="1068797" cy="203697"/>
          </a:xfrm>
          <a:prstGeom prst="rect">
            <a:avLst/>
          </a:prstGeom>
          <a:noFill/>
          <a:ln w="19050">
            <a:solidFill>
              <a:srgbClr val="FE00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35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1" animBg="1"/>
      <p:bldP spid="283" grpId="1" animBg="1"/>
      <p:bldP spid="284" grpId="1" animBg="1"/>
      <p:bldP spid="286" grpId="1" animBg="1"/>
      <p:bldP spid="17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6B7F0-CD34-474B-869B-F5F1E5904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Hybrid reinforced composite skin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529E1-75A4-4A4F-AC5D-C078F202B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599" y="1253681"/>
            <a:ext cx="8833715" cy="606752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cs typeface="Calibri" panose="020F0502020204030204" pitchFamily="34" charset="0"/>
              </a:rPr>
              <a:t>CF+FF ply-ply hybrid</a:t>
            </a:r>
          </a:p>
          <a:p>
            <a:pPr marL="0" indent="0">
              <a:buNone/>
            </a:pPr>
            <a:endParaRPr lang="en-GB" sz="1800" dirty="0"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04CF8-E2C0-460B-95C9-9ECAE973B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A742-526A-458B-94AB-3753DFDEB660}" type="slidenum">
              <a:rPr lang="en-GB" smtClean="0"/>
              <a:t>5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FC690-B166-4422-8AA9-8BD38D6F6C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Evaluation methods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F2326-D23A-4617-AA09-32DB22C50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13/10/2022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DCF13E1C-6661-453A-9D81-F36E3D3A38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2599" y="2353413"/>
                <a:ext cx="7246487" cy="40565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Bahnschrift SemiBold Condensed" panose="020B0502040204020203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Bahnschrift SemiBold Condensed" panose="020B0502040204020203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Bahnschrift SemiBold Condensed" panose="020B0502040204020203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Bahnschrift SemiBold Condensed" panose="020B0502040204020203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Bahnschrift SemiBold Condensed" panose="020B0502040204020203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>
                    <a:cs typeface="Calibri" panose="020F0502020204030204" pitchFamily="34" charset="0"/>
                  </a:rPr>
                  <a:t>Thermomechanical evaluation </a:t>
                </a:r>
                <a:r>
                  <a:rPr lang="en-GB" sz="1600" dirty="0">
                    <a:cs typeface="Calibri" panose="020F0502020204030204" pitchFamily="34" charset="0"/>
                  </a:rPr>
                  <a:t>| </a:t>
                </a:r>
                <a:r>
                  <a:rPr lang="en-GB" sz="1600" dirty="0" err="1">
                    <a:cs typeface="Calibri" panose="020F0502020204030204" pitchFamily="34" charset="0"/>
                  </a:rPr>
                  <a:t>EsaComp</a:t>
                </a:r>
                <a:r>
                  <a:rPr lang="en-GB" sz="1600" dirty="0">
                    <a:cs typeface="Calibri" panose="020F0502020204030204" pitchFamily="34" charset="0"/>
                  </a:rPr>
                  <a:t>, Dynamic mechanical analysis - DMA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GB" sz="1600" dirty="0">
                    <a:cs typeface="Calibri" panose="020F0502020204030204" pitchFamily="34" charset="0"/>
                  </a:rPr>
                  <a:t>Stiffness/mass ratio: 	+117% improvement vs </a:t>
                </a:r>
                <a:r>
                  <a:rPr lang="en-GB" sz="1600" dirty="0">
                    <a:solidFill>
                      <a:srgbClr val="0070C0"/>
                    </a:solidFill>
                    <a:cs typeface="Calibri" panose="020F0502020204030204" pitchFamily="34" charset="0"/>
                  </a:rPr>
                  <a:t>Al-2024 </a:t>
                </a:r>
                <a:r>
                  <a:rPr lang="en-GB" sz="1600" dirty="0">
                    <a:cs typeface="Calibri" panose="020F0502020204030204" pitchFamily="34" charset="0"/>
                  </a:rPr>
                  <a:t>     |     +8% vs </a:t>
                </a:r>
                <a:r>
                  <a:rPr lang="en-GB" sz="1600" dirty="0">
                    <a:solidFill>
                      <a:srgbClr val="C00000"/>
                    </a:solidFill>
                    <a:cs typeface="Calibri" panose="020F0502020204030204" pitchFamily="34" charset="0"/>
                  </a:rPr>
                  <a:t>CFRP</a:t>
                </a:r>
                <a:r>
                  <a:rPr lang="en-GB" sz="1600" dirty="0">
                    <a:cs typeface="Calibri" panose="020F0502020204030204" pitchFamily="34" charset="0"/>
                  </a:rPr>
                  <a:t> 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GB" sz="1600" dirty="0">
                    <a:cs typeface="Calibri" panose="020F0502020204030204" pitchFamily="34" charset="0"/>
                  </a:rPr>
                  <a:t>Specific Elastic modulus (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CH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CH" sz="1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𝑬</m:t>
                        </m:r>
                        <m:r>
                          <a:rPr lang="fr-CH" sz="1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r>
                          <a:rPr lang="fr-CH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𝝆</m:t>
                        </m:r>
                        <m:r>
                          <a:rPr lang="fr-CH" sz="16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den>
                    </m:f>
                    <m:r>
                      <a:rPr lang="fr-CH" sz="16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1600" dirty="0">
                    <a:cs typeface="Calibri" panose="020F0502020204030204" pitchFamily="34" charset="0"/>
                  </a:rPr>
                  <a:t>:	 +45% vs </a:t>
                </a:r>
                <a:r>
                  <a:rPr lang="en-GB" sz="1600" dirty="0">
                    <a:solidFill>
                      <a:srgbClr val="0070C0"/>
                    </a:solidFill>
                    <a:cs typeface="Calibri" panose="020F0502020204030204" pitchFamily="34" charset="0"/>
                  </a:rPr>
                  <a:t>Al-2024      </a:t>
                </a:r>
                <a:r>
                  <a:rPr lang="en-GB" sz="1600" dirty="0">
                    <a:cs typeface="Calibri" panose="020F0502020204030204" pitchFamily="34" charset="0"/>
                  </a:rPr>
                  <a:t>|     +31% vs </a:t>
                </a:r>
                <a:r>
                  <a:rPr lang="en-GB" sz="1600" dirty="0">
                    <a:solidFill>
                      <a:srgbClr val="C00000"/>
                    </a:solidFill>
                    <a:cs typeface="Calibri" panose="020F0502020204030204" pitchFamily="34" charset="0"/>
                  </a:rPr>
                  <a:t>CFRP</a:t>
                </a:r>
                <a:r>
                  <a:rPr lang="en-GB" sz="1600" dirty="0">
                    <a:cs typeface="Calibri" panose="020F0502020204030204" pitchFamily="34" charset="0"/>
                  </a:rPr>
                  <a:t> </a:t>
                </a:r>
              </a:p>
              <a:p>
                <a:pPr lvl="0">
                  <a:defRPr/>
                </a:pPr>
                <a:endParaRPr lang="en-GB" dirty="0">
                  <a:solidFill>
                    <a:prstClr val="black"/>
                  </a:solidFill>
                  <a:cs typeface="Calibri" panose="020F0502020204030204" pitchFamily="34" charset="0"/>
                </a:endParaRPr>
              </a:p>
              <a:p>
                <a:pPr lvl="0">
                  <a:defRPr/>
                </a:pPr>
                <a:r>
                  <a:rPr lang="en-GB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Demise evaluation </a:t>
                </a:r>
                <a:r>
                  <a:rPr lang="en-GB" sz="16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| TGA, Static reentry chamber with creep loading, PWT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GB" sz="1600" dirty="0">
                    <a:cs typeface="Calibri" panose="020F0502020204030204" pitchFamily="34" charset="0"/>
                  </a:rPr>
                  <a:t>1%wt AlMg matrix filler integration:</a:t>
                </a:r>
                <a:br>
                  <a:rPr lang="en-GB" sz="1600" dirty="0">
                    <a:cs typeface="Calibri" panose="020F0502020204030204" pitchFamily="34" charset="0"/>
                  </a:rPr>
                </a:br>
                <a:r>
                  <a:rPr lang="en-GB" sz="1600" dirty="0">
                    <a:cs typeface="Calibri" panose="020F0502020204030204" pitchFamily="34" charset="0"/>
                  </a:rPr>
                  <a:t>	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→ </a:t>
                </a:r>
                <a:r>
                  <a:rPr lang="en-GB" sz="1600" dirty="0">
                    <a:cs typeface="Calibri" panose="020F0502020204030204" pitchFamily="34" charset="0"/>
                  </a:rPr>
                  <a:t>10-45°C earlier degradation onset </a:t>
                </a:r>
                <a:r>
                  <a:rPr lang="en-GB" sz="1400" dirty="0">
                    <a:cs typeface="Calibri" panose="020F0502020204030204" pitchFamily="34" charset="0"/>
                  </a:rPr>
                  <a:t>  (390°C -&gt; 355°C with epoxy)</a:t>
                </a:r>
              </a:p>
              <a:p>
                <a:pPr marL="457200" lvl="1" indent="0">
                  <a:buNone/>
                </a:pPr>
                <a:r>
                  <a:rPr lang="en-GB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GB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→ </a:t>
                </a:r>
                <a:r>
                  <a:rPr lang="en-GB" sz="1600" dirty="0">
                    <a:cs typeface="Calibri" panose="020F0502020204030204" pitchFamily="34" charset="0"/>
                  </a:rPr>
                  <a:t>+10-50% degradation rate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endParaRPr lang="en-GB" sz="1600" dirty="0">
                  <a:cs typeface="Calibri" panose="020F0502020204030204" pitchFamily="34" charset="0"/>
                </a:endParaRP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GB" sz="1600" dirty="0">
                    <a:cs typeface="Calibri" panose="020F0502020204030204" pitchFamily="34" charset="0"/>
                  </a:rPr>
                  <a:t>Mechanical failure during static reentry test @ 370°C    vs   NO failure for </a:t>
                </a:r>
                <a:r>
                  <a:rPr lang="en-GB" sz="1600" dirty="0">
                    <a:solidFill>
                      <a:srgbClr val="C00000"/>
                    </a:solidFill>
                    <a:cs typeface="Calibri" panose="020F0502020204030204" pitchFamily="34" charset="0"/>
                  </a:rPr>
                  <a:t>CFRP</a:t>
                </a:r>
                <a:r>
                  <a:rPr lang="en-GB" sz="1600" dirty="0">
                    <a:cs typeface="Calibri" panose="020F0502020204030204" pitchFamily="34" charset="0"/>
                  </a:rPr>
                  <a:t> up to 850°C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endParaRPr lang="en-GB" sz="1600" dirty="0"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DCF13E1C-6661-453A-9D81-F36E3D3A3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99" y="2353413"/>
                <a:ext cx="7246487" cy="4056512"/>
              </a:xfrm>
              <a:prstGeom prst="rect">
                <a:avLst/>
              </a:prstGeom>
              <a:blipFill>
                <a:blip r:embed="rId3"/>
                <a:stretch>
                  <a:fillRect l="-1093" t="-21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905F038C-0B39-481E-95C7-4F35C73DB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496" y="2095726"/>
            <a:ext cx="3651504" cy="236819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DA636E-8E00-436F-89C3-FB59B0617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96" y="4463922"/>
            <a:ext cx="4565904" cy="205646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C9D772D-D929-4C25-BFDF-EE3BBD4E29B5}"/>
              </a:ext>
            </a:extLst>
          </p:cNvPr>
          <p:cNvGrpSpPr/>
          <p:nvPr/>
        </p:nvGrpSpPr>
        <p:grpSpPr>
          <a:xfrm>
            <a:off x="3651505" y="1042870"/>
            <a:ext cx="2751511" cy="817563"/>
            <a:chOff x="4485641" y="946150"/>
            <a:chExt cx="2751511" cy="8175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C7FB9C-F8A4-43FC-9BC6-EC3ED8CF1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" t="5742" r="12635" b="63371"/>
            <a:stretch/>
          </p:blipFill>
          <p:spPr>
            <a:xfrm rot="16200000">
              <a:off x="5393455" y="49764"/>
              <a:ext cx="806135" cy="26217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F5DF774-61EE-4CF1-9002-D2A69236696E}"/>
                </a:ext>
              </a:extLst>
            </p:cNvPr>
            <p:cNvSpPr txBox="1"/>
            <p:nvPr/>
          </p:nvSpPr>
          <p:spPr>
            <a:xfrm>
              <a:off x="6673022" y="1158241"/>
              <a:ext cx="5641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solidFill>
                    <a:srgbClr val="00FF00"/>
                  </a:solidFill>
                  <a:latin typeface="Bahnschrift SemiBold Condensed" panose="020B0502040204020203" pitchFamily="34" charset="0"/>
                  <a:cs typeface="Calibri" panose="020F0502020204030204" pitchFamily="34" charset="0"/>
                </a:rPr>
                <a:t>Flax</a:t>
              </a:r>
              <a:endParaRPr lang="en-GB" sz="1100" dirty="0">
                <a:solidFill>
                  <a:srgbClr val="00FF0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AB0CC8-980E-4602-B1FA-86FBE0185B9A}"/>
                </a:ext>
              </a:extLst>
            </p:cNvPr>
            <p:cNvSpPr txBox="1"/>
            <p:nvPr/>
          </p:nvSpPr>
          <p:spPr>
            <a:xfrm>
              <a:off x="6532880" y="946150"/>
              <a:ext cx="5641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solidFill>
                    <a:srgbClr val="FF0000"/>
                  </a:solidFill>
                  <a:latin typeface="Bahnschrift SemiBold Condensed" panose="020B0502040204020203" pitchFamily="34" charset="0"/>
                  <a:cs typeface="Calibri" panose="020F0502020204030204" pitchFamily="34" charset="0"/>
                </a:rPr>
                <a:t>Carbon</a:t>
              </a:r>
              <a:endParaRPr lang="en-GB" sz="1100" dirty="0">
                <a:solidFill>
                  <a:srgbClr val="FF0000"/>
                </a:solidFill>
                <a:latin typeface="Bahnschrift SemiBold Condensed" panose="020B050204020402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B58125-3226-45D9-BAD7-D77D765C61B9}"/>
                </a:ext>
              </a:extLst>
            </p:cNvPr>
            <p:cNvSpPr txBox="1"/>
            <p:nvPr/>
          </p:nvSpPr>
          <p:spPr>
            <a:xfrm>
              <a:off x="6543273" y="1419851"/>
              <a:ext cx="5641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solidFill>
                    <a:srgbClr val="FF0000"/>
                  </a:solidFill>
                  <a:latin typeface="Bahnschrift SemiBold Condensed" panose="020B0502040204020203" pitchFamily="34" charset="0"/>
                  <a:cs typeface="Calibri" panose="020F0502020204030204" pitchFamily="34" charset="0"/>
                </a:rPr>
                <a:t>Carbon</a:t>
              </a:r>
              <a:endParaRPr lang="en-GB" sz="1100" dirty="0">
                <a:solidFill>
                  <a:srgbClr val="FF0000"/>
                </a:solidFill>
                <a:latin typeface="Bahnschrift SemiBold Condensed" panose="020B0502040204020203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1E231B6-220C-4297-A0F7-378010E80384}"/>
              </a:ext>
            </a:extLst>
          </p:cNvPr>
          <p:cNvSpPr txBox="1"/>
          <p:nvPr/>
        </p:nvSpPr>
        <p:spPr>
          <a:xfrm>
            <a:off x="8540496" y="1789698"/>
            <a:ext cx="39463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en-GB" sz="1400" dirty="0">
                <a:latin typeface="Bahnschrift SemiBold Condensed" panose="020B0502040204020203" pitchFamily="34" charset="0"/>
                <a:cs typeface="Calibri" panose="020F0502020204030204" pitchFamily="34" charset="0"/>
              </a:rPr>
              <a:t>Self-developed static reentry chamber – 100 kW/m2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3F62B1E-BE58-4A47-A3F9-982336FF3A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6921">
            <a:off x="7566124" y="2472843"/>
            <a:ext cx="2397574" cy="15050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B19A8E4-8547-4EA1-902C-7704A8E0B6A5}"/>
              </a:ext>
            </a:extLst>
          </p:cNvPr>
          <p:cNvGrpSpPr/>
          <p:nvPr/>
        </p:nvGrpSpPr>
        <p:grpSpPr>
          <a:xfrm>
            <a:off x="9000455" y="1804192"/>
            <a:ext cx="3946394" cy="2392466"/>
            <a:chOff x="9000455" y="1804192"/>
            <a:chExt cx="3946394" cy="23924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D5E5C54-6539-41A6-B817-1111C9D8C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49" t="17980" r="23877" b="22701"/>
            <a:stretch/>
          </p:blipFill>
          <p:spPr>
            <a:xfrm rot="5400000">
              <a:off x="9935470" y="2215842"/>
              <a:ext cx="2100933" cy="18607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9BA095C-9391-452F-B0CC-E984CDAB219A}"/>
                </a:ext>
              </a:extLst>
            </p:cNvPr>
            <p:cNvSpPr txBox="1"/>
            <p:nvPr/>
          </p:nvSpPr>
          <p:spPr>
            <a:xfrm>
              <a:off x="9000455" y="1804192"/>
              <a:ext cx="39463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Font typeface="Wingdings" panose="05000000000000000000" pitchFamily="2" charset="2"/>
                <a:buNone/>
              </a:pPr>
              <a:r>
                <a:rPr lang="en-GB" sz="1400" dirty="0">
                  <a:latin typeface="Bahnschrift SemiBold Condensed" panose="020B0502040204020203" pitchFamily="34" charset="0"/>
                  <a:cs typeface="Calibri" panose="020F0502020204030204" pitchFamily="34" charset="0"/>
                </a:rPr>
                <a:t>DMA - 3-point bending setup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132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65463B-DA1F-4293-B306-7EB658DB64EA}"/>
              </a:ext>
            </a:extLst>
          </p:cNvPr>
          <p:cNvSpPr/>
          <p:nvPr/>
        </p:nvSpPr>
        <p:spPr>
          <a:xfrm>
            <a:off x="0" y="843256"/>
            <a:ext cx="12192000" cy="6071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A6B7F0-CD34-474B-869B-F5F1E5904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Plasma Wind Tunnel testing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04CF8-E2C0-460B-95C9-9ECAE973B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A742-526A-458B-94AB-3753DFDEB660}" type="slidenum">
              <a:rPr lang="en-GB" smtClean="0"/>
              <a:t>6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FC690-B166-4422-8AA9-8BD38D6F6C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Evaluation methods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F2326-D23A-4617-AA09-32DB22C50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13/10/2022</a:t>
            </a:r>
            <a:endParaRPr lang="en-GB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CF13E1C-6661-453A-9D81-F36E3D3A3853}"/>
              </a:ext>
            </a:extLst>
          </p:cNvPr>
          <p:cNvSpPr txBox="1">
            <a:spLocks/>
          </p:cNvSpPr>
          <p:nvPr/>
        </p:nvSpPr>
        <p:spPr>
          <a:xfrm>
            <a:off x="482599" y="1590041"/>
            <a:ext cx="5334001" cy="2417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GB" sz="1800" dirty="0">
              <a:cs typeface="Calibri" panose="020F0502020204030204" pitchFamily="34" charset="0"/>
            </a:endParaRPr>
          </a:p>
        </p:txBody>
      </p:sp>
      <p:pic>
        <p:nvPicPr>
          <p:cNvPr id="12" name="CF_MHF">
            <a:hlinkClick r:id="" action="ppaction://media"/>
            <a:extLst>
              <a:ext uri="{FF2B5EF4-FFF2-40B4-BE49-F238E27FC236}">
                <a16:creationId xmlns:a16="http://schemas.microsoft.com/office/drawing/2014/main" id="{F9965069-BEA0-4040-A44B-F26F12FA6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23" y="1737820"/>
            <a:ext cx="6051504" cy="4540007"/>
          </a:xfrm>
          <a:prstGeom prst="rect">
            <a:avLst/>
          </a:prstGeom>
        </p:spPr>
      </p:pic>
      <p:pic>
        <p:nvPicPr>
          <p:cNvPr id="13" name="CF-FF_a_MHF">
            <a:hlinkClick r:id="" action="ppaction://media"/>
            <a:extLst>
              <a:ext uri="{FF2B5EF4-FFF2-40B4-BE49-F238E27FC236}">
                <a16:creationId xmlns:a16="http://schemas.microsoft.com/office/drawing/2014/main" id="{DEA01462-EEA3-4B02-BEA2-7C133975658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89627" y="1780539"/>
            <a:ext cx="6050961" cy="4539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529E1-75A4-4A4F-AC5D-C078F202B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5235" y="1883771"/>
            <a:ext cx="1793241" cy="380999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>
                <a:solidFill>
                  <a:schemeClr val="accent4"/>
                </a:solidFill>
                <a:cs typeface="Calibri" panose="020F0502020204030204" pitchFamily="34" charset="0"/>
              </a:rPr>
              <a:t>CF+FF ply-ply hybrid</a:t>
            </a:r>
            <a:endParaRPr lang="en-GB" sz="1400" dirty="0">
              <a:solidFill>
                <a:schemeClr val="accent4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1800" dirty="0">
              <a:cs typeface="Calibri" panose="020F0502020204030204" pitchFamily="34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62A5A0B-78C9-47E4-80D2-904152DC18AF}"/>
              </a:ext>
            </a:extLst>
          </p:cNvPr>
          <p:cNvSpPr txBox="1">
            <a:spLocks/>
          </p:cNvSpPr>
          <p:nvPr/>
        </p:nvSpPr>
        <p:spPr>
          <a:xfrm>
            <a:off x="374014" y="1883772"/>
            <a:ext cx="1793241" cy="38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sz="1800" dirty="0">
                <a:solidFill>
                  <a:schemeClr val="accent4"/>
                </a:solidFill>
                <a:cs typeface="Calibri" panose="020F0502020204030204" pitchFamily="34" charset="0"/>
              </a:rPr>
              <a:t>CFRP</a:t>
            </a:r>
            <a:endParaRPr lang="en-GB" sz="1400" dirty="0">
              <a:solidFill>
                <a:schemeClr val="accent4"/>
              </a:solidFill>
              <a:cs typeface="Calibri" panose="020F050202020403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GB" sz="1800" dirty="0">
              <a:cs typeface="Calibri" panose="020F0502020204030204" pitchFamily="34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EA46876F-49E9-4B61-9F5B-7FC6E0A74163}"/>
              </a:ext>
            </a:extLst>
          </p:cNvPr>
          <p:cNvSpPr txBox="1">
            <a:spLocks/>
          </p:cNvSpPr>
          <p:nvPr/>
        </p:nvSpPr>
        <p:spPr>
          <a:xfrm>
            <a:off x="253364" y="882925"/>
            <a:ext cx="4496436" cy="854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sz="1600" b="1" u="sng" dirty="0">
                <a:solidFill>
                  <a:schemeClr val="accent4"/>
                </a:solidFill>
                <a:cs typeface="Calibri" panose="020F0502020204030204" pitchFamily="34" charset="0"/>
              </a:rPr>
              <a:t>IRS PWK-4 wind plasma facility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sz="1400" dirty="0">
                <a:solidFill>
                  <a:schemeClr val="accent4"/>
                </a:solidFill>
                <a:cs typeface="Calibri" panose="020F0502020204030204" pitchFamily="34" charset="0"/>
              </a:rPr>
              <a:t>Heat flux – 520 kW/m² | </a:t>
            </a:r>
            <a:r>
              <a:rPr lang="en-GB" sz="1400" dirty="0" err="1">
                <a:solidFill>
                  <a:schemeClr val="accent4"/>
                </a:solidFill>
                <a:cs typeface="Calibri" panose="020F0502020204030204" pitchFamily="34" charset="0"/>
              </a:rPr>
              <a:t>Ambiant</a:t>
            </a:r>
            <a:r>
              <a:rPr lang="en-GB" sz="1400" dirty="0">
                <a:solidFill>
                  <a:schemeClr val="accent4"/>
                </a:solidFill>
                <a:cs typeface="Calibri" panose="020F0502020204030204" pitchFamily="34" charset="0"/>
              </a:rPr>
              <a:t> pressure 41 Pa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GB" sz="1200" dirty="0">
              <a:solidFill>
                <a:schemeClr val="accent4"/>
              </a:solidFill>
              <a:cs typeface="Calibri" panose="020F050202020403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GB" sz="1800" dirty="0"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E3A84BB-97C5-4B71-BC74-89ED6FE488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90" y="836145"/>
            <a:ext cx="748710" cy="582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B49B39BA-1041-464B-BC5D-8F1CC8A08091}"/>
              </a:ext>
            </a:extLst>
          </p:cNvPr>
          <p:cNvSpPr txBox="1">
            <a:spLocks/>
          </p:cNvSpPr>
          <p:nvPr/>
        </p:nvSpPr>
        <p:spPr>
          <a:xfrm>
            <a:off x="4444764" y="5373370"/>
            <a:ext cx="3365972" cy="14846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  <a:cs typeface="Calibri" panose="020F0502020204030204" pitchFamily="34" charset="0"/>
              </a:rPr>
              <a:t>CF+FF hybrid shows</a:t>
            </a:r>
          </a:p>
          <a:p>
            <a:r>
              <a:rPr lang="en-GB" sz="1600" dirty="0">
                <a:solidFill>
                  <a:schemeClr val="bg1"/>
                </a:solidFill>
                <a:cs typeface="Calibri" panose="020F0502020204030204" pitchFamily="34" charset="0"/>
              </a:rPr>
              <a:t>High ablation rate </a:t>
            </a:r>
          </a:p>
          <a:p>
            <a:r>
              <a:rPr lang="en-GB" sz="1600" dirty="0">
                <a:solidFill>
                  <a:schemeClr val="bg1"/>
                </a:solidFill>
                <a:cs typeface="Calibri" panose="020F0502020204030204" pitchFamily="34" charset="0"/>
              </a:rPr>
              <a:t>Faster CF tow erosion</a:t>
            </a:r>
          </a:p>
          <a:p>
            <a:r>
              <a:rPr lang="en-GB" sz="1600" dirty="0">
                <a:solidFill>
                  <a:schemeClr val="bg1"/>
                </a:solidFill>
                <a:cs typeface="Calibri" panose="020F0502020204030204" pitchFamily="34" charset="0"/>
              </a:rPr>
              <a:t>Full ply spallation due to the flax layer</a:t>
            </a:r>
          </a:p>
          <a:p>
            <a:endParaRPr lang="en-GB" sz="16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18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1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6B7F0-CD34-474B-869B-F5F1E5904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Short-CF/PEEK fasteners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9529E1-75A4-4A4F-AC5D-C078F202B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25121" y="1325909"/>
                <a:ext cx="6707175" cy="5019663"/>
              </a:xfrm>
            </p:spPr>
            <p:txBody>
              <a:bodyPr>
                <a:normAutofit/>
              </a:bodyPr>
              <a:lstStyle/>
              <a:p>
                <a:r>
                  <a:rPr lang="en-GB" dirty="0">
                    <a:cs typeface="Calibri" panose="020F0502020204030204" pitchFamily="34" charset="0"/>
                  </a:rPr>
                  <a:t>Thermomechanical evaluation </a:t>
                </a:r>
                <a:r>
                  <a:rPr lang="en-GB" sz="1600" dirty="0">
                    <a:cs typeface="Calibri" panose="020F0502020204030204" pitchFamily="34" charset="0"/>
                  </a:rPr>
                  <a:t>| DMA, tensile, shear testing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GB" sz="1600" dirty="0">
                    <a:cs typeface="Calibri" panose="020F0502020204030204" pitchFamily="34" charset="0"/>
                  </a:rPr>
                  <a:t>No significant differences in tensile and shear properties between continuous and short CF reinforcement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GB" sz="1600" dirty="0">
                    <a:cs typeface="Calibri" panose="020F0502020204030204" pitchFamily="34" charset="0"/>
                  </a:rPr>
                  <a:t>Specific tensile failure stress (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CH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CH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CH" sz="16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fr-CH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𝑼</m:t>
                            </m:r>
                            <m:r>
                              <a:rPr lang="fr-CH" sz="1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𝑻</m:t>
                            </m:r>
                            <m:r>
                              <a:rPr lang="fr-CH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𝑺</m:t>
                            </m:r>
                          </m:sub>
                        </m:sSub>
                      </m:num>
                      <m:den>
                        <m:r>
                          <a:rPr lang="fr-CH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𝝆</m:t>
                        </m:r>
                      </m:den>
                    </m:f>
                  </m:oMath>
                </a14:m>
                <a:r>
                  <a:rPr lang="en-GB" sz="1600" dirty="0">
                    <a:cs typeface="Calibri" panose="020F0502020204030204" pitchFamily="34" charset="0"/>
                  </a:rPr>
                  <a:t>) :	 +80% vs </a:t>
                </a:r>
                <a:r>
                  <a:rPr lang="en-GB" sz="1600" dirty="0">
                    <a:solidFill>
                      <a:schemeClr val="accent1"/>
                    </a:solidFill>
                    <a:cs typeface="Calibri" panose="020F0502020204030204" pitchFamily="34" charset="0"/>
                  </a:rPr>
                  <a:t>stainless steel 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GB" sz="1600" dirty="0">
                    <a:cs typeface="Calibri" panose="020F0502020204030204" pitchFamily="34" charset="0"/>
                  </a:rPr>
                  <a:t>Specific shear failure stress (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CH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CH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CH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fr-CH" sz="16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𝑼𝑺𝑺</m:t>
                            </m:r>
                          </m:sub>
                        </m:sSub>
                      </m:num>
                      <m:den>
                        <m:r>
                          <a:rPr lang="fr-CH" sz="1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𝝆</m:t>
                        </m:r>
                      </m:den>
                    </m:f>
                  </m:oMath>
                </a14:m>
                <a:r>
                  <a:rPr lang="en-GB" sz="1600" dirty="0">
                    <a:cs typeface="Calibri" panose="020F0502020204030204" pitchFamily="34" charset="0"/>
                  </a:rPr>
                  <a:t>):	 +295%  vs </a:t>
                </a:r>
                <a:r>
                  <a:rPr lang="en-GB" sz="1600" dirty="0">
                    <a:solidFill>
                      <a:schemeClr val="accent1"/>
                    </a:solidFill>
                    <a:cs typeface="Calibri" panose="020F0502020204030204" pitchFamily="34" charset="0"/>
                  </a:rPr>
                  <a:t>stainless steel </a:t>
                </a:r>
              </a:p>
              <a:p>
                <a:endParaRPr lang="en-GB" sz="2000" dirty="0">
                  <a:cs typeface="Calibri" panose="020F0502020204030204" pitchFamily="34" charset="0"/>
                </a:endParaRPr>
              </a:p>
              <a:p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SemiBold Condensed" panose="020B0502040204020203" pitchFamily="34" charset="0"/>
                    <a:ea typeface="+mn-ea"/>
                    <a:cs typeface="Calibri" panose="020F0502020204030204" pitchFamily="34" charset="0"/>
                  </a:rPr>
                  <a:t>Demise behaviour evaluation </a:t>
                </a: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SemiBold Condensed" panose="020B0502040204020203" pitchFamily="34" charset="0"/>
                    <a:ea typeface="+mn-ea"/>
                    <a:cs typeface="Calibri" panose="020F0502020204030204" pitchFamily="34" charset="0"/>
                  </a:rPr>
                  <a:t>| TGA, Static reentry chamber with creep loading</a:t>
                </a:r>
                <a:endParaRPr lang="en-GB" sz="1600" dirty="0">
                  <a:cs typeface="Calibri" panose="020F0502020204030204" pitchFamily="34" charset="0"/>
                </a:endParaRP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GB" sz="1600" dirty="0">
                    <a:cs typeface="Calibri" panose="020F0502020204030204" pitchFamily="34" charset="0"/>
                  </a:rPr>
                  <a:t>High heating rate induce higher failure temperature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GB" sz="16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Higher strain at fracture with short fiber 	+30%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SemiBold Condensed" panose="020B0502040204020203" pitchFamily="34" charset="0"/>
                    <a:ea typeface="+mn-ea"/>
                    <a:cs typeface="Calibri" panose="020F0502020204030204" pitchFamily="34" charset="0"/>
                  </a:rPr>
                  <a:t>Complete bolt</a:t>
                </a:r>
                <a:r>
                  <a:rPr kumimoji="0" lang="en-GB" sz="16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SemiBold Condensed" panose="020B0502040204020203" pitchFamily="34" charset="0"/>
                    <a:ea typeface="+mn-ea"/>
                    <a:cs typeface="Calibri" panose="020F0502020204030204" pitchFamily="34" charset="0"/>
                  </a:rPr>
                  <a:t> separation with Short-CF design </a:t>
                </a:r>
                <a:r>
                  <a:rPr kumimoji="0" lang="en-GB" sz="16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SemiBold Condensed" panose="020B0502040204020203" pitchFamily="34" charset="0"/>
                    <a:ea typeface="+mn-ea"/>
                    <a:cs typeface="Calibri" panose="020F0502020204030204" pitchFamily="34" charset="0"/>
                  </a:rPr>
                  <a:t>=&gt; Allowing panel release !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9529E1-75A4-4A4F-AC5D-C078F202B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25121" y="1325909"/>
                <a:ext cx="6707175" cy="5019663"/>
              </a:xfrm>
              <a:blipFill>
                <a:blip r:embed="rId5"/>
                <a:stretch>
                  <a:fillRect l="-1273" t="-17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04CF8-E2C0-460B-95C9-9ECAE973B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A742-526A-458B-94AB-3753DFDEB660}" type="slidenum">
              <a:rPr lang="en-GB" smtClean="0"/>
              <a:t>7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FC690-B166-4422-8AA9-8BD38D6F6C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Evaluation methods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F2326-D23A-4617-AA09-32DB22C50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13/10/2022</a:t>
            </a:r>
            <a:endParaRPr lang="en-GB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CF13E1C-6661-453A-9D81-F36E3D3A3853}"/>
              </a:ext>
            </a:extLst>
          </p:cNvPr>
          <p:cNvSpPr txBox="1">
            <a:spLocks/>
          </p:cNvSpPr>
          <p:nvPr/>
        </p:nvSpPr>
        <p:spPr>
          <a:xfrm>
            <a:off x="482599" y="1590041"/>
            <a:ext cx="5334001" cy="2417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70309020205020404" pitchFamily="49" charset="0"/>
              <a:buChar char="o"/>
            </a:pPr>
            <a:endParaRPr lang="en-GB" sz="1400" dirty="0">
              <a:cs typeface="Calibri" panose="020F050202020403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GB" sz="1800" dirty="0"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06E14D-5A6B-4462-8F35-26BC11341D3A}"/>
              </a:ext>
            </a:extLst>
          </p:cNvPr>
          <p:cNvGrpSpPr/>
          <p:nvPr/>
        </p:nvGrpSpPr>
        <p:grpSpPr>
          <a:xfrm>
            <a:off x="1997749" y="1645396"/>
            <a:ext cx="3279464" cy="4301648"/>
            <a:chOff x="2930892" y="2278766"/>
            <a:chExt cx="3279464" cy="430164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F2C7EC5-9F80-446B-BBB6-0AF7C53EB654}"/>
                </a:ext>
              </a:extLst>
            </p:cNvPr>
            <p:cNvGrpSpPr/>
            <p:nvPr/>
          </p:nvGrpSpPr>
          <p:grpSpPr>
            <a:xfrm>
              <a:off x="2930893" y="2278766"/>
              <a:ext cx="3279463" cy="4261395"/>
              <a:chOff x="2589812" y="2376638"/>
              <a:chExt cx="2781402" cy="389083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A24AB2D-29F0-4170-9E84-9F8D8D6D000B}"/>
                  </a:ext>
                </a:extLst>
              </p:cNvPr>
              <p:cNvPicPr/>
              <p:nvPr/>
            </p:nvPicPr>
            <p:blipFill rotWithShape="1">
              <a:blip r:embed="rId6"/>
              <a:srcRect l="39575" r="6757"/>
              <a:stretch/>
            </p:blipFill>
            <p:spPr bwMode="auto">
              <a:xfrm>
                <a:off x="2589812" y="2563418"/>
                <a:ext cx="2304661" cy="3704050"/>
              </a:xfrm>
              <a:prstGeom prst="rect">
                <a:avLst/>
              </a:prstGeom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0">
                      <a:custGeom>
                        <a:avLst/>
                        <a:gdLst/>
                        <a:ahLst/>
                        <a:cxnLst/>
                        <a:rect l="0" t="0" r="0" b="0"/>
                        <a:pathLst/>
                      </a:custGeom>
                      <ask:type/>
                    </ask:lineSketchStyleProps>
                  </a:ext>
                </a:extLst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B0FA984-8322-4D91-BF43-27B65A5E20C0}"/>
                  </a:ext>
                </a:extLst>
              </p:cNvPr>
              <p:cNvSpPr txBox="1"/>
              <p:nvPr/>
            </p:nvSpPr>
            <p:spPr>
              <a:xfrm>
                <a:off x="3347258" y="2376638"/>
                <a:ext cx="2023956" cy="28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ahnschrift SemiBold Condensed" panose="020B0502040204020203" pitchFamily="34" charset="0"/>
                  </a:rPr>
                  <a:t>Recovered samples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23CCAD-DD71-4FBE-B8F3-6F188EF16998}"/>
                </a:ext>
              </a:extLst>
            </p:cNvPr>
            <p:cNvSpPr/>
            <p:nvPr/>
          </p:nvSpPr>
          <p:spPr>
            <a:xfrm>
              <a:off x="2930892" y="2523588"/>
              <a:ext cx="2740079" cy="4056826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MVI-10092021_failure_2x">
            <a:hlinkClick r:id="" action="ppaction://media"/>
            <a:extLst>
              <a:ext uri="{FF2B5EF4-FFF2-40B4-BE49-F238E27FC236}">
                <a16:creationId xmlns:a16="http://schemas.microsoft.com/office/drawing/2014/main" id="{E2905B9C-059A-4462-B1B0-E7844146856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534" end="511.3125"/>
                </p14:media>
              </p:ext>
            </p:extLst>
          </p:nvPr>
        </p:nvPicPr>
        <p:blipFill rotWithShape="1">
          <a:blip r:embed="rId7"/>
          <a:srcRect l="45789" t="3438" r="39526" b="11476"/>
          <a:stretch/>
        </p:blipFill>
        <p:spPr>
          <a:xfrm>
            <a:off x="482599" y="1867778"/>
            <a:ext cx="1251679" cy="40792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852CEA-ED8E-4262-815A-F68750525BD7}"/>
              </a:ext>
            </a:extLst>
          </p:cNvPr>
          <p:cNvSpPr txBox="1"/>
          <p:nvPr/>
        </p:nvSpPr>
        <p:spPr>
          <a:xfrm>
            <a:off x="304800" y="1305782"/>
            <a:ext cx="22047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SemiBold Condensed" panose="020B0502040204020203" pitchFamily="34" charset="0"/>
              </a:rPr>
              <a:t>Static reentry chamber test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FF9EBD-4510-47EC-815E-22F3CDE410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4236" y="4601935"/>
            <a:ext cx="3543430" cy="212982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5BECB81-8801-44E1-B350-4968924B9350}"/>
              </a:ext>
            </a:extLst>
          </p:cNvPr>
          <p:cNvGrpSpPr/>
          <p:nvPr/>
        </p:nvGrpSpPr>
        <p:grpSpPr>
          <a:xfrm>
            <a:off x="14452" y="1325909"/>
            <a:ext cx="2426292" cy="2858377"/>
            <a:chOff x="-803324" y="2559854"/>
            <a:chExt cx="2149820" cy="254766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6CD2D69-8411-42D0-95C2-5D5C8722A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803324" y="2930745"/>
              <a:ext cx="1428921" cy="217677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54A3F5B-D013-4170-BB6F-32816CD7CE5F}"/>
                </a:ext>
              </a:extLst>
            </p:cNvPr>
            <p:cNvSpPr txBox="1"/>
            <p:nvPr/>
          </p:nvSpPr>
          <p:spPr>
            <a:xfrm>
              <a:off x="-485117" y="2559854"/>
              <a:ext cx="1831613" cy="3017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 SemiBold Condensed" panose="020B0502040204020203" pitchFamily="34" charset="0"/>
                </a:rPr>
                <a:t>Single lap shear setup</a:t>
              </a:r>
            </a:p>
          </p:txBody>
        </p:sp>
      </p:grpSp>
      <p:sp>
        <p:nvSpPr>
          <p:cNvPr id="14" name="Arrow: Up 13">
            <a:extLst>
              <a:ext uri="{FF2B5EF4-FFF2-40B4-BE49-F238E27FC236}">
                <a16:creationId xmlns:a16="http://schemas.microsoft.com/office/drawing/2014/main" id="{04F4CF3B-CDFF-4244-A6A3-9039DB6FD2AC}"/>
              </a:ext>
            </a:extLst>
          </p:cNvPr>
          <p:cNvSpPr/>
          <p:nvPr/>
        </p:nvSpPr>
        <p:spPr>
          <a:xfrm>
            <a:off x="4389146" y="3456988"/>
            <a:ext cx="272902" cy="494040"/>
          </a:xfrm>
          <a:prstGeom prst="up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742B9976-9487-4578-9228-414B049E0B3D}"/>
              </a:ext>
            </a:extLst>
          </p:cNvPr>
          <p:cNvSpPr/>
          <p:nvPr/>
        </p:nvSpPr>
        <p:spPr>
          <a:xfrm rot="10800000">
            <a:off x="4389146" y="3951028"/>
            <a:ext cx="272902" cy="494040"/>
          </a:xfrm>
          <a:prstGeom prst="up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DC3640-03B7-49F1-8A0A-08C6D0EB1CE0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r="45" b="1880"/>
          <a:stretch/>
        </p:blipFill>
        <p:spPr bwMode="auto">
          <a:xfrm>
            <a:off x="1515031" y="3600800"/>
            <a:ext cx="4065003" cy="2657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3055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5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00026 -0.0497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5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0.00026 0.0541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5" grpId="0"/>
      <p:bldP spid="14" grpId="0" animBg="1"/>
      <p:bldP spid="14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037F-7699-417D-A1E9-52C018426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5403E-CC49-47CB-8EB9-A1AA2F86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359" y="1148109"/>
            <a:ext cx="4154715" cy="864060"/>
          </a:xfrm>
        </p:spPr>
        <p:txBody>
          <a:bodyPr>
            <a:noAutofit/>
          </a:bodyPr>
          <a:lstStyle/>
          <a:p>
            <a:r>
              <a:rPr lang="en-GB" sz="1800" dirty="0"/>
              <a:t>Novel hybrid skin sandwich panel manufacturing</a:t>
            </a:r>
          </a:p>
          <a:p>
            <a:r>
              <a:rPr lang="en-GB" sz="1800" dirty="0"/>
              <a:t>Space qualification test (vibration, TVAC cycling)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7F6E1-612D-4853-9469-4EA3A9F79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13/10/2022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02E590-725D-41DA-A521-CC631C483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A742-526A-458B-94AB-3753DFDEB660}" type="slidenum">
              <a:rPr lang="en-GB" smtClean="0"/>
              <a:t>8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2E25E8-6717-4D71-8D10-D605E8ADAB5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What’s next 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30B430-72D7-421F-8C3A-A467F923F9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2" t="39019" r="33333" b="18112"/>
          <a:stretch/>
        </p:blipFill>
        <p:spPr>
          <a:xfrm>
            <a:off x="6096000" y="1324220"/>
            <a:ext cx="3385579" cy="20128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3AB561-73BE-4CE3-A635-991DDD37871C}"/>
              </a:ext>
            </a:extLst>
          </p:cNvPr>
          <p:cNvSpPr txBox="1"/>
          <p:nvPr/>
        </p:nvSpPr>
        <p:spPr>
          <a:xfrm>
            <a:off x="932688" y="5545750"/>
            <a:ext cx="6094616" cy="968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en-GB" dirty="0">
                <a:solidFill>
                  <a:prstClr val="black"/>
                </a:solidFill>
                <a:latin typeface="Bahnschrift SemiBold Condensed" panose="020B0502040204020203" pitchFamily="34" charset="0"/>
              </a:rPr>
              <a:t>Increase novel assembly design TRL with PWT testing | highest environmental conditions relevancy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en-GB" dirty="0">
                <a:solidFill>
                  <a:prstClr val="black"/>
                </a:solidFill>
                <a:latin typeface="Bahnschrift SemiBold Condensed" panose="020B0502040204020203" pitchFamily="34" charset="0"/>
              </a:rPr>
              <a:t>Further development of an Experimental-to-Model correlation</a:t>
            </a:r>
          </a:p>
        </p:txBody>
      </p:sp>
      <p:pic>
        <p:nvPicPr>
          <p:cNvPr id="7" name="20211125_111857">
            <a:hlinkClick r:id="" action="ppaction://media"/>
            <a:extLst>
              <a:ext uri="{FF2B5EF4-FFF2-40B4-BE49-F238E27FC236}">
                <a16:creationId xmlns:a16="http://schemas.microsoft.com/office/drawing/2014/main" id="{48EB3DB2-2EF5-4263-9DB8-754CDB3FAF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3863" y="4856000"/>
            <a:ext cx="3559113" cy="200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4B3611-574F-41BB-A7FB-4ED9890ADA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9" t="15443" r="27985" b="6470"/>
          <a:stretch/>
        </p:blipFill>
        <p:spPr>
          <a:xfrm>
            <a:off x="932688" y="2217866"/>
            <a:ext cx="3639312" cy="247796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BE1A069-1C1D-4B0D-BE6B-D0D7EB1975E6}"/>
              </a:ext>
            </a:extLst>
          </p:cNvPr>
          <p:cNvSpPr txBox="1">
            <a:spLocks/>
          </p:cNvSpPr>
          <p:nvPr/>
        </p:nvSpPr>
        <p:spPr>
          <a:xfrm>
            <a:off x="6010020" y="3315559"/>
            <a:ext cx="5841619" cy="1061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Bahnschrift SemiBold Condensed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Composite fasteners Torque-Load evaluation</a:t>
            </a:r>
          </a:p>
          <a:p>
            <a:r>
              <a:rPr lang="en-GB" sz="1800" dirty="0"/>
              <a:t> Space qualification test (vibration, TVAC cycling)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BDEBED-4F64-40D3-9949-8DA8D16F80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t="14593" r="24925"/>
          <a:stretch/>
        </p:blipFill>
        <p:spPr>
          <a:xfrm>
            <a:off x="9428227" y="1327872"/>
            <a:ext cx="2423413" cy="20092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92E85EB-1813-4CC6-AE88-80B485F8CABF}"/>
              </a:ext>
            </a:extLst>
          </p:cNvPr>
          <p:cNvSpPr txBox="1"/>
          <p:nvPr/>
        </p:nvSpPr>
        <p:spPr>
          <a:xfrm>
            <a:off x="7003728" y="2866052"/>
            <a:ext cx="13917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TRL 3-4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cs typeface="Calibri" panose="020F0502020204030204" pitchFamily="34" charset="0"/>
              </a:rPr>
              <a:t>→ 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B74D72-0D17-44C6-8163-FE16A2644EB3}"/>
              </a:ext>
            </a:extLst>
          </p:cNvPr>
          <p:cNvSpPr txBox="1"/>
          <p:nvPr/>
        </p:nvSpPr>
        <p:spPr>
          <a:xfrm>
            <a:off x="2056486" y="4361129"/>
            <a:ext cx="13917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TRL </a:t>
            </a:r>
            <a:r>
              <a:rPr lang="en-GB" sz="2000" b="1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2-3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cs typeface="Calibri" panose="020F0502020204030204" pitchFamily="34" charset="0"/>
              </a:rPr>
              <a:t>→ 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6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3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3" grpId="0"/>
      <p:bldP spid="12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5403E-CC49-47CB-8EB9-A1AA2F86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621" y="1495017"/>
            <a:ext cx="7784578" cy="5018723"/>
          </a:xfrm>
        </p:spPr>
        <p:txBody>
          <a:bodyPr>
            <a:normAutofit/>
          </a:bodyPr>
          <a:lstStyle/>
          <a:p>
            <a:pPr algn="just"/>
            <a:r>
              <a:rPr lang="en-GB" dirty="0"/>
              <a:t>Promising composite demise improvement with a combination of carbon and natural fiber (flax) in addition with active metallic filler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An optimal short-CF/PEEK fastener design has been identified by comparative evaluations and relevant testing approaches to replace current critical baselines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Safe and sustainable uncontrolled re-entries can be achieve by selecting and applying efficient material selection and break-up sequence.</a:t>
            </a:r>
          </a:p>
          <a:p>
            <a:pPr algn="just"/>
            <a:endParaRPr lang="en-GB" dirty="0"/>
          </a:p>
          <a:p>
            <a:pPr algn="just"/>
            <a:endParaRPr lang="en-GB" dirty="0"/>
          </a:p>
          <a:p>
            <a:pPr marL="1371600" lvl="3" indent="0" algn="just">
              <a:buNone/>
            </a:pPr>
            <a:endParaRPr lang="en-GB" sz="2000" dirty="0"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7F6E1-612D-4853-9469-4EA3A9F79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13/10/2022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02E590-725D-41DA-A521-CC631C483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6A742-526A-458B-94AB-3753DFDEB660}" type="slidenum">
              <a:rPr lang="en-GB" smtClean="0"/>
              <a:t>9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2E25E8-6717-4D71-8D10-D605E8ADAB5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C137AC5-F96B-4A76-87D0-C53813374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3800" y="4209558"/>
            <a:ext cx="3413759" cy="267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EAC922-E39D-491A-B530-12F1C739C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800" y="2265001"/>
            <a:ext cx="3378200" cy="18781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98428-F5E8-4AAA-8634-6886D6CCB2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7977" y="353856"/>
            <a:ext cx="3024023" cy="185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7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22801</TotalTime>
  <Words>1343</Words>
  <Application>Microsoft Office PowerPoint</Application>
  <PresentationFormat>Widescreen</PresentationFormat>
  <Paragraphs>231</Paragraphs>
  <Slides>13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Bahnschrift</vt:lpstr>
      <vt:lpstr>Bahnschrift Condensed</vt:lpstr>
      <vt:lpstr>Bahnschrift Light Condensed</vt:lpstr>
      <vt:lpstr>Bahnschrift SemiBold Condensed</vt:lpstr>
      <vt:lpstr>Calibri</vt:lpstr>
      <vt:lpstr>Cambria Math</vt:lpstr>
      <vt:lpstr>Courier New</vt:lpstr>
      <vt:lpstr>Symbol</vt:lpstr>
      <vt:lpstr>Wingdings</vt:lpstr>
      <vt:lpstr>Office Theme</vt:lpstr>
      <vt:lpstr>EXPERIMENTAL DEMISE STUDY OF NOVEL MATERIALS COMBINATIONS FOR SPACECRAFT STRUCTURAL PANEL ASSEMBLIES</vt:lpstr>
      <vt:lpstr>Uncontrolled reentry events</vt:lpstr>
      <vt:lpstr>D4D applied to S/C external sandwich panel</vt:lpstr>
      <vt:lpstr>Novel composite design</vt:lpstr>
      <vt:lpstr>Hybrid reinforced composite skin</vt:lpstr>
      <vt:lpstr>Plasma Wind Tunnel testing</vt:lpstr>
      <vt:lpstr>Short-CF/PEEK fasteners</vt:lpstr>
      <vt:lpstr>PowerPoint Presentation</vt:lpstr>
      <vt:lpstr>PowerPoint Presentation</vt:lpstr>
      <vt:lpstr>PowerPoint Presentation</vt:lpstr>
      <vt:lpstr>Tank you for your attention !</vt:lpstr>
      <vt:lpstr>Annexes</vt:lpstr>
      <vt:lpstr>Demise testing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2nd International Conference on Flight Vehicles, Aerothermodynamics and Re-entry Missions &amp; Engineering (FAR) – June 2022   EXPERIMENTAL DEMISE STUDY OF CF/PEEK COMPOSITE FASTENERS FOR SPACECRAFT STRUCTURAL PANEL ASSEMBLY</dc:title>
  <dc:creator>alexandre looten</dc:creator>
  <cp:lastModifiedBy>alexandre looten</cp:lastModifiedBy>
  <cp:revision>533</cp:revision>
  <dcterms:created xsi:type="dcterms:W3CDTF">2022-06-07T15:13:40Z</dcterms:created>
  <dcterms:modified xsi:type="dcterms:W3CDTF">2022-10-09T21:30:08Z</dcterms:modified>
</cp:coreProperties>
</file>