
<file path=[Content_Types].xml><?xml version="1.0" encoding="utf-8"?>
<Types xmlns="http://schemas.openxmlformats.org/package/2006/content-types">
  <Default Extension="bin" ContentType="image/unknown"/>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81" r:id="rId3"/>
    <p:sldId id="287" r:id="rId4"/>
    <p:sldId id="257" r:id="rId5"/>
    <p:sldId id="278" r:id="rId6"/>
    <p:sldId id="282" r:id="rId7"/>
    <p:sldId id="284" r:id="rId8"/>
    <p:sldId id="285" r:id="rId9"/>
    <p:sldId id="283" r:id="rId10"/>
    <p:sldId id="266" r:id="rId11"/>
    <p:sldId id="265" r:id="rId12"/>
    <p:sldId id="264" r:id="rId13"/>
    <p:sldId id="263" r:id="rId14"/>
    <p:sldId id="286" r:id="rId15"/>
    <p:sldId id="289" r:id="rId16"/>
    <p:sldId id="280" r:id="rId17"/>
    <p:sldId id="288" r:id="rId18"/>
  </p:sldIdLst>
  <p:sldSz cx="12192000" cy="6858000"/>
  <p:notesSz cx="7102475" cy="9388475"/>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3186" autoAdjust="0"/>
  </p:normalViewPr>
  <p:slideViewPr>
    <p:cSldViewPr snapToGrid="0">
      <p:cViewPr varScale="1">
        <p:scale>
          <a:sx n="95" d="100"/>
          <a:sy n="95" d="100"/>
        </p:scale>
        <p:origin x="79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5299348-717F-4E8A-920A-35FE8B9D837D}" type="datetimeFigureOut">
              <a:rPr lang="en" smtClean="0"/>
              <a:t>11/14/2022</a:t>
            </a:fld>
            <a:endParaRPr lang="en"/>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8AC9637-4B12-42F6-91EA-DC91AD86731E}" type="slidenum">
              <a:rPr lang="en" smtClean="0"/>
              <a:t>‹n°›</a:t>
            </a:fld>
            <a:endParaRPr lang="en"/>
          </a:p>
        </p:txBody>
      </p:sp>
    </p:spTree>
    <p:extLst>
      <p:ext uri="{BB962C8B-B14F-4D97-AF65-F5344CB8AC3E}">
        <p14:creationId xmlns:p14="http://schemas.microsoft.com/office/powerpoint/2010/main" val="1942398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fld id="{78AC9637-4B12-42F6-91EA-DC91AD86731E}" type="slidenum">
              <a:rPr lang="en" smtClean="0"/>
              <a:t>1</a:t>
            </a:fld>
            <a:endParaRPr lang="en"/>
          </a:p>
        </p:txBody>
      </p:sp>
    </p:spTree>
    <p:extLst>
      <p:ext uri="{BB962C8B-B14F-4D97-AF65-F5344CB8AC3E}">
        <p14:creationId xmlns:p14="http://schemas.microsoft.com/office/powerpoint/2010/main" val="197811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 dirty="0"/>
          </a:p>
        </p:txBody>
      </p:sp>
      <p:sp>
        <p:nvSpPr>
          <p:cNvPr id="4" name="Slide Number Placeholder 3"/>
          <p:cNvSpPr>
            <a:spLocks noGrp="1"/>
          </p:cNvSpPr>
          <p:nvPr>
            <p:ph type="sldNum" sz="quarter" idx="5"/>
          </p:nvPr>
        </p:nvSpPr>
        <p:spPr/>
        <p:txBody>
          <a:bodyPr/>
          <a:lstStyle/>
          <a:p>
            <a:fld id="{78AC9637-4B12-42F6-91EA-DC91AD86731E}" type="slidenum">
              <a:rPr lang="en" smtClean="0"/>
              <a:t>13</a:t>
            </a:fld>
            <a:endParaRPr lang="en"/>
          </a:p>
        </p:txBody>
      </p:sp>
    </p:spTree>
    <p:extLst>
      <p:ext uri="{BB962C8B-B14F-4D97-AF65-F5344CB8AC3E}">
        <p14:creationId xmlns:p14="http://schemas.microsoft.com/office/powerpoint/2010/main" val="3096363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6E5BA-7750-69D4-0211-D1ACACCF24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
          </a:p>
        </p:txBody>
      </p:sp>
      <p:sp>
        <p:nvSpPr>
          <p:cNvPr id="3" name="Subtitle 2">
            <a:extLst>
              <a:ext uri="{FF2B5EF4-FFF2-40B4-BE49-F238E27FC236}">
                <a16:creationId xmlns:a16="http://schemas.microsoft.com/office/drawing/2014/main" id="{69047914-2819-661D-7259-51AC4B6B9E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
          </a:p>
        </p:txBody>
      </p:sp>
      <p:sp>
        <p:nvSpPr>
          <p:cNvPr id="4" name="Date Placeholder 3">
            <a:extLst>
              <a:ext uri="{FF2B5EF4-FFF2-40B4-BE49-F238E27FC236}">
                <a16:creationId xmlns:a16="http://schemas.microsoft.com/office/drawing/2014/main" id="{946CB55F-C22A-1826-114A-B9739A3CB3CC}"/>
              </a:ext>
            </a:extLst>
          </p:cNvPr>
          <p:cNvSpPr>
            <a:spLocks noGrp="1"/>
          </p:cNvSpPr>
          <p:nvPr>
            <p:ph type="dt" sz="half" idx="10"/>
          </p:nvPr>
        </p:nvSpPr>
        <p:spPr/>
        <p:txBody>
          <a:bodyPr/>
          <a:lstStyle/>
          <a:p>
            <a:fld id="{14D18FDE-4066-466D-87BA-8E61279F3DF0}" type="datetimeFigureOut">
              <a:rPr lang="en" smtClean="0"/>
              <a:t>11/14/2022</a:t>
            </a:fld>
            <a:endParaRPr lang="en"/>
          </a:p>
        </p:txBody>
      </p:sp>
      <p:sp>
        <p:nvSpPr>
          <p:cNvPr id="5" name="Footer Placeholder 4">
            <a:extLst>
              <a:ext uri="{FF2B5EF4-FFF2-40B4-BE49-F238E27FC236}">
                <a16:creationId xmlns:a16="http://schemas.microsoft.com/office/drawing/2014/main" id="{AF75A56C-3820-095C-C1AD-009A9DD12821}"/>
              </a:ext>
            </a:extLst>
          </p:cNvPr>
          <p:cNvSpPr>
            <a:spLocks noGrp="1"/>
          </p:cNvSpPr>
          <p:nvPr>
            <p:ph type="ftr" sz="quarter" idx="11"/>
          </p:nvPr>
        </p:nvSpPr>
        <p:spPr/>
        <p:txBody>
          <a:bodyPr/>
          <a:lstStyle/>
          <a:p>
            <a:endParaRPr lang="en"/>
          </a:p>
        </p:txBody>
      </p:sp>
      <p:sp>
        <p:nvSpPr>
          <p:cNvPr id="6" name="Slide Number Placeholder 5">
            <a:extLst>
              <a:ext uri="{FF2B5EF4-FFF2-40B4-BE49-F238E27FC236}">
                <a16:creationId xmlns:a16="http://schemas.microsoft.com/office/drawing/2014/main" id="{ABCD554B-DDCB-72E4-EF93-6ACF30875EE8}"/>
              </a:ext>
            </a:extLst>
          </p:cNvPr>
          <p:cNvSpPr>
            <a:spLocks noGrp="1"/>
          </p:cNvSpPr>
          <p:nvPr>
            <p:ph type="sldNum" sz="quarter" idx="12"/>
          </p:nvPr>
        </p:nvSpPr>
        <p:spPr/>
        <p:txBody>
          <a:bodyPr/>
          <a:lstStyle/>
          <a:p>
            <a:fld id="{20A3D4A2-1B52-42E5-9A32-67D9C61C8D1B}" type="slidenum">
              <a:rPr lang="en" smtClean="0"/>
              <a:t>‹n°›</a:t>
            </a:fld>
            <a:endParaRPr lang="en"/>
          </a:p>
        </p:txBody>
      </p:sp>
    </p:spTree>
    <p:extLst>
      <p:ext uri="{BB962C8B-B14F-4D97-AF65-F5344CB8AC3E}">
        <p14:creationId xmlns:p14="http://schemas.microsoft.com/office/powerpoint/2010/main" val="1079932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B5F2C-5D67-31F7-72DD-1501311CBE8B}"/>
              </a:ext>
            </a:extLst>
          </p:cNvPr>
          <p:cNvSpPr>
            <a:spLocks noGrp="1"/>
          </p:cNvSpPr>
          <p:nvPr>
            <p:ph type="title"/>
          </p:nvPr>
        </p:nvSpPr>
        <p:spPr/>
        <p:txBody>
          <a:bodyPr/>
          <a:lstStyle/>
          <a:p>
            <a:r>
              <a:rPr lang="en-US"/>
              <a:t>Click to edit Master title style</a:t>
            </a:r>
            <a:endParaRPr lang="en"/>
          </a:p>
        </p:txBody>
      </p:sp>
      <p:sp>
        <p:nvSpPr>
          <p:cNvPr id="3" name="Vertical Text Placeholder 2">
            <a:extLst>
              <a:ext uri="{FF2B5EF4-FFF2-40B4-BE49-F238E27FC236}">
                <a16:creationId xmlns:a16="http://schemas.microsoft.com/office/drawing/2014/main" id="{F39D38A5-580B-D783-BD12-4FCEB46F97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
          </a:p>
        </p:txBody>
      </p:sp>
      <p:sp>
        <p:nvSpPr>
          <p:cNvPr id="4" name="Date Placeholder 3">
            <a:extLst>
              <a:ext uri="{FF2B5EF4-FFF2-40B4-BE49-F238E27FC236}">
                <a16:creationId xmlns:a16="http://schemas.microsoft.com/office/drawing/2014/main" id="{AA4EF6E1-7C38-DACB-D02B-A61FECE6D0B5}"/>
              </a:ext>
            </a:extLst>
          </p:cNvPr>
          <p:cNvSpPr>
            <a:spLocks noGrp="1"/>
          </p:cNvSpPr>
          <p:nvPr>
            <p:ph type="dt" sz="half" idx="10"/>
          </p:nvPr>
        </p:nvSpPr>
        <p:spPr/>
        <p:txBody>
          <a:bodyPr/>
          <a:lstStyle/>
          <a:p>
            <a:fld id="{14D18FDE-4066-466D-87BA-8E61279F3DF0}" type="datetimeFigureOut">
              <a:rPr lang="en" smtClean="0"/>
              <a:t>11/14/2022</a:t>
            </a:fld>
            <a:endParaRPr lang="en"/>
          </a:p>
        </p:txBody>
      </p:sp>
      <p:sp>
        <p:nvSpPr>
          <p:cNvPr id="5" name="Footer Placeholder 4">
            <a:extLst>
              <a:ext uri="{FF2B5EF4-FFF2-40B4-BE49-F238E27FC236}">
                <a16:creationId xmlns:a16="http://schemas.microsoft.com/office/drawing/2014/main" id="{BC2EFC45-28A0-3753-5AF8-A2D57A0B3C60}"/>
              </a:ext>
            </a:extLst>
          </p:cNvPr>
          <p:cNvSpPr>
            <a:spLocks noGrp="1"/>
          </p:cNvSpPr>
          <p:nvPr>
            <p:ph type="ftr" sz="quarter" idx="11"/>
          </p:nvPr>
        </p:nvSpPr>
        <p:spPr/>
        <p:txBody>
          <a:bodyPr/>
          <a:lstStyle/>
          <a:p>
            <a:endParaRPr lang="en"/>
          </a:p>
        </p:txBody>
      </p:sp>
      <p:sp>
        <p:nvSpPr>
          <p:cNvPr id="6" name="Slide Number Placeholder 5">
            <a:extLst>
              <a:ext uri="{FF2B5EF4-FFF2-40B4-BE49-F238E27FC236}">
                <a16:creationId xmlns:a16="http://schemas.microsoft.com/office/drawing/2014/main" id="{EC543FCA-A44E-9296-3E60-996A9340DB7F}"/>
              </a:ext>
            </a:extLst>
          </p:cNvPr>
          <p:cNvSpPr>
            <a:spLocks noGrp="1"/>
          </p:cNvSpPr>
          <p:nvPr>
            <p:ph type="sldNum" sz="quarter" idx="12"/>
          </p:nvPr>
        </p:nvSpPr>
        <p:spPr/>
        <p:txBody>
          <a:bodyPr/>
          <a:lstStyle/>
          <a:p>
            <a:fld id="{20A3D4A2-1B52-42E5-9A32-67D9C61C8D1B}" type="slidenum">
              <a:rPr lang="en" smtClean="0"/>
              <a:t>‹n°›</a:t>
            </a:fld>
            <a:endParaRPr lang="en"/>
          </a:p>
        </p:txBody>
      </p:sp>
    </p:spTree>
    <p:extLst>
      <p:ext uri="{BB962C8B-B14F-4D97-AF65-F5344CB8AC3E}">
        <p14:creationId xmlns:p14="http://schemas.microsoft.com/office/powerpoint/2010/main" val="3944288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F715A9-B780-C87A-F25D-5189DDE72D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
          </a:p>
        </p:txBody>
      </p:sp>
      <p:sp>
        <p:nvSpPr>
          <p:cNvPr id="3" name="Vertical Text Placeholder 2">
            <a:extLst>
              <a:ext uri="{FF2B5EF4-FFF2-40B4-BE49-F238E27FC236}">
                <a16:creationId xmlns:a16="http://schemas.microsoft.com/office/drawing/2014/main" id="{B94EE880-F4D7-FE83-A334-DBE2049156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
          </a:p>
        </p:txBody>
      </p:sp>
      <p:sp>
        <p:nvSpPr>
          <p:cNvPr id="4" name="Date Placeholder 3">
            <a:extLst>
              <a:ext uri="{FF2B5EF4-FFF2-40B4-BE49-F238E27FC236}">
                <a16:creationId xmlns:a16="http://schemas.microsoft.com/office/drawing/2014/main" id="{08C53A32-33A0-314B-129D-1E28361CED70}"/>
              </a:ext>
            </a:extLst>
          </p:cNvPr>
          <p:cNvSpPr>
            <a:spLocks noGrp="1"/>
          </p:cNvSpPr>
          <p:nvPr>
            <p:ph type="dt" sz="half" idx="10"/>
          </p:nvPr>
        </p:nvSpPr>
        <p:spPr/>
        <p:txBody>
          <a:bodyPr/>
          <a:lstStyle/>
          <a:p>
            <a:fld id="{14D18FDE-4066-466D-87BA-8E61279F3DF0}" type="datetimeFigureOut">
              <a:rPr lang="en" smtClean="0"/>
              <a:t>11/14/2022</a:t>
            </a:fld>
            <a:endParaRPr lang="en"/>
          </a:p>
        </p:txBody>
      </p:sp>
      <p:sp>
        <p:nvSpPr>
          <p:cNvPr id="5" name="Footer Placeholder 4">
            <a:extLst>
              <a:ext uri="{FF2B5EF4-FFF2-40B4-BE49-F238E27FC236}">
                <a16:creationId xmlns:a16="http://schemas.microsoft.com/office/drawing/2014/main" id="{566770AA-A407-0B77-9D82-2D372165D53D}"/>
              </a:ext>
            </a:extLst>
          </p:cNvPr>
          <p:cNvSpPr>
            <a:spLocks noGrp="1"/>
          </p:cNvSpPr>
          <p:nvPr>
            <p:ph type="ftr" sz="quarter" idx="11"/>
          </p:nvPr>
        </p:nvSpPr>
        <p:spPr/>
        <p:txBody>
          <a:bodyPr/>
          <a:lstStyle/>
          <a:p>
            <a:endParaRPr lang="en"/>
          </a:p>
        </p:txBody>
      </p:sp>
      <p:sp>
        <p:nvSpPr>
          <p:cNvPr id="6" name="Slide Number Placeholder 5">
            <a:extLst>
              <a:ext uri="{FF2B5EF4-FFF2-40B4-BE49-F238E27FC236}">
                <a16:creationId xmlns:a16="http://schemas.microsoft.com/office/drawing/2014/main" id="{AB130DC3-DE44-9075-1E63-69026067F29E}"/>
              </a:ext>
            </a:extLst>
          </p:cNvPr>
          <p:cNvSpPr>
            <a:spLocks noGrp="1"/>
          </p:cNvSpPr>
          <p:nvPr>
            <p:ph type="sldNum" sz="quarter" idx="12"/>
          </p:nvPr>
        </p:nvSpPr>
        <p:spPr/>
        <p:txBody>
          <a:bodyPr/>
          <a:lstStyle/>
          <a:p>
            <a:fld id="{20A3D4A2-1B52-42E5-9A32-67D9C61C8D1B}" type="slidenum">
              <a:rPr lang="en" smtClean="0"/>
              <a:t>‹n°›</a:t>
            </a:fld>
            <a:endParaRPr lang="en"/>
          </a:p>
        </p:txBody>
      </p:sp>
    </p:spTree>
    <p:extLst>
      <p:ext uri="{BB962C8B-B14F-4D97-AF65-F5344CB8AC3E}">
        <p14:creationId xmlns:p14="http://schemas.microsoft.com/office/powerpoint/2010/main" val="3380712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6D1D-200D-CD15-3224-5A0D72DAC95F}"/>
              </a:ext>
            </a:extLst>
          </p:cNvPr>
          <p:cNvSpPr>
            <a:spLocks noGrp="1"/>
          </p:cNvSpPr>
          <p:nvPr>
            <p:ph type="title"/>
          </p:nvPr>
        </p:nvSpPr>
        <p:spPr/>
        <p:txBody>
          <a:bodyPr/>
          <a:lstStyle/>
          <a:p>
            <a:r>
              <a:rPr lang="en-US"/>
              <a:t>Click to edit Master title style</a:t>
            </a:r>
            <a:endParaRPr lang="en"/>
          </a:p>
        </p:txBody>
      </p:sp>
      <p:sp>
        <p:nvSpPr>
          <p:cNvPr id="3" name="Content Placeholder 2">
            <a:extLst>
              <a:ext uri="{FF2B5EF4-FFF2-40B4-BE49-F238E27FC236}">
                <a16:creationId xmlns:a16="http://schemas.microsoft.com/office/drawing/2014/main" id="{E7651791-E5F7-4E81-A92E-3A010435D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
          </a:p>
        </p:txBody>
      </p:sp>
      <p:sp>
        <p:nvSpPr>
          <p:cNvPr id="4" name="Date Placeholder 3">
            <a:extLst>
              <a:ext uri="{FF2B5EF4-FFF2-40B4-BE49-F238E27FC236}">
                <a16:creationId xmlns:a16="http://schemas.microsoft.com/office/drawing/2014/main" id="{36E8D2A6-22C4-BC73-4BA2-DE07C2DD9FA8}"/>
              </a:ext>
            </a:extLst>
          </p:cNvPr>
          <p:cNvSpPr>
            <a:spLocks noGrp="1"/>
          </p:cNvSpPr>
          <p:nvPr>
            <p:ph type="dt" sz="half" idx="10"/>
          </p:nvPr>
        </p:nvSpPr>
        <p:spPr/>
        <p:txBody>
          <a:bodyPr/>
          <a:lstStyle/>
          <a:p>
            <a:fld id="{14D18FDE-4066-466D-87BA-8E61279F3DF0}" type="datetimeFigureOut">
              <a:rPr lang="en" smtClean="0"/>
              <a:t>11/14/2022</a:t>
            </a:fld>
            <a:endParaRPr lang="en"/>
          </a:p>
        </p:txBody>
      </p:sp>
      <p:sp>
        <p:nvSpPr>
          <p:cNvPr id="5" name="Footer Placeholder 4">
            <a:extLst>
              <a:ext uri="{FF2B5EF4-FFF2-40B4-BE49-F238E27FC236}">
                <a16:creationId xmlns:a16="http://schemas.microsoft.com/office/drawing/2014/main" id="{3A4FA6BD-3F7B-515D-4577-F857E849D538}"/>
              </a:ext>
            </a:extLst>
          </p:cNvPr>
          <p:cNvSpPr>
            <a:spLocks noGrp="1"/>
          </p:cNvSpPr>
          <p:nvPr>
            <p:ph type="ftr" sz="quarter" idx="11"/>
          </p:nvPr>
        </p:nvSpPr>
        <p:spPr/>
        <p:txBody>
          <a:bodyPr/>
          <a:lstStyle/>
          <a:p>
            <a:endParaRPr lang="en"/>
          </a:p>
        </p:txBody>
      </p:sp>
      <p:sp>
        <p:nvSpPr>
          <p:cNvPr id="6" name="Slide Number Placeholder 5">
            <a:extLst>
              <a:ext uri="{FF2B5EF4-FFF2-40B4-BE49-F238E27FC236}">
                <a16:creationId xmlns:a16="http://schemas.microsoft.com/office/drawing/2014/main" id="{FAF608BF-C645-79C2-A564-037B6770C863}"/>
              </a:ext>
            </a:extLst>
          </p:cNvPr>
          <p:cNvSpPr>
            <a:spLocks noGrp="1"/>
          </p:cNvSpPr>
          <p:nvPr>
            <p:ph type="sldNum" sz="quarter" idx="12"/>
          </p:nvPr>
        </p:nvSpPr>
        <p:spPr/>
        <p:txBody>
          <a:bodyPr/>
          <a:lstStyle/>
          <a:p>
            <a:fld id="{20A3D4A2-1B52-42E5-9A32-67D9C61C8D1B}" type="slidenum">
              <a:rPr lang="en" smtClean="0"/>
              <a:t>‹n°›</a:t>
            </a:fld>
            <a:endParaRPr lang="en"/>
          </a:p>
        </p:txBody>
      </p:sp>
    </p:spTree>
    <p:extLst>
      <p:ext uri="{BB962C8B-B14F-4D97-AF65-F5344CB8AC3E}">
        <p14:creationId xmlns:p14="http://schemas.microsoft.com/office/powerpoint/2010/main" val="1662665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073A7-21C0-7216-295B-7854576D05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
          </a:p>
        </p:txBody>
      </p:sp>
      <p:sp>
        <p:nvSpPr>
          <p:cNvPr id="3" name="Text Placeholder 2">
            <a:extLst>
              <a:ext uri="{FF2B5EF4-FFF2-40B4-BE49-F238E27FC236}">
                <a16:creationId xmlns:a16="http://schemas.microsoft.com/office/drawing/2014/main" id="{C7C9CDB6-DF59-CB36-A4B0-13190BB2B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EF65E-6C76-DD52-BE1A-8843CB2F7343}"/>
              </a:ext>
            </a:extLst>
          </p:cNvPr>
          <p:cNvSpPr>
            <a:spLocks noGrp="1"/>
          </p:cNvSpPr>
          <p:nvPr>
            <p:ph type="dt" sz="half" idx="10"/>
          </p:nvPr>
        </p:nvSpPr>
        <p:spPr/>
        <p:txBody>
          <a:bodyPr/>
          <a:lstStyle/>
          <a:p>
            <a:fld id="{14D18FDE-4066-466D-87BA-8E61279F3DF0}" type="datetimeFigureOut">
              <a:rPr lang="en" smtClean="0"/>
              <a:t>11/14/2022</a:t>
            </a:fld>
            <a:endParaRPr lang="en"/>
          </a:p>
        </p:txBody>
      </p:sp>
      <p:sp>
        <p:nvSpPr>
          <p:cNvPr id="5" name="Footer Placeholder 4">
            <a:extLst>
              <a:ext uri="{FF2B5EF4-FFF2-40B4-BE49-F238E27FC236}">
                <a16:creationId xmlns:a16="http://schemas.microsoft.com/office/drawing/2014/main" id="{7BD6B10A-EE2B-CDEC-D400-B8F9C8120F9E}"/>
              </a:ext>
            </a:extLst>
          </p:cNvPr>
          <p:cNvSpPr>
            <a:spLocks noGrp="1"/>
          </p:cNvSpPr>
          <p:nvPr>
            <p:ph type="ftr" sz="quarter" idx="11"/>
          </p:nvPr>
        </p:nvSpPr>
        <p:spPr/>
        <p:txBody>
          <a:bodyPr/>
          <a:lstStyle/>
          <a:p>
            <a:endParaRPr lang="en"/>
          </a:p>
        </p:txBody>
      </p:sp>
      <p:sp>
        <p:nvSpPr>
          <p:cNvPr id="6" name="Slide Number Placeholder 5">
            <a:extLst>
              <a:ext uri="{FF2B5EF4-FFF2-40B4-BE49-F238E27FC236}">
                <a16:creationId xmlns:a16="http://schemas.microsoft.com/office/drawing/2014/main" id="{985EE739-1B05-7BAA-7E89-B4292A8506CD}"/>
              </a:ext>
            </a:extLst>
          </p:cNvPr>
          <p:cNvSpPr>
            <a:spLocks noGrp="1"/>
          </p:cNvSpPr>
          <p:nvPr>
            <p:ph type="sldNum" sz="quarter" idx="12"/>
          </p:nvPr>
        </p:nvSpPr>
        <p:spPr/>
        <p:txBody>
          <a:bodyPr/>
          <a:lstStyle/>
          <a:p>
            <a:fld id="{20A3D4A2-1B52-42E5-9A32-67D9C61C8D1B}" type="slidenum">
              <a:rPr lang="en" smtClean="0"/>
              <a:t>‹n°›</a:t>
            </a:fld>
            <a:endParaRPr lang="en"/>
          </a:p>
        </p:txBody>
      </p:sp>
    </p:spTree>
    <p:extLst>
      <p:ext uri="{BB962C8B-B14F-4D97-AF65-F5344CB8AC3E}">
        <p14:creationId xmlns:p14="http://schemas.microsoft.com/office/powerpoint/2010/main" val="1228431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47268-359C-D62F-F25D-3C1137F65217}"/>
              </a:ext>
            </a:extLst>
          </p:cNvPr>
          <p:cNvSpPr>
            <a:spLocks noGrp="1"/>
          </p:cNvSpPr>
          <p:nvPr>
            <p:ph type="title"/>
          </p:nvPr>
        </p:nvSpPr>
        <p:spPr/>
        <p:txBody>
          <a:bodyPr/>
          <a:lstStyle/>
          <a:p>
            <a:r>
              <a:rPr lang="en-US"/>
              <a:t>Click to edit Master title style</a:t>
            </a:r>
            <a:endParaRPr lang="en"/>
          </a:p>
        </p:txBody>
      </p:sp>
      <p:sp>
        <p:nvSpPr>
          <p:cNvPr id="3" name="Content Placeholder 2">
            <a:extLst>
              <a:ext uri="{FF2B5EF4-FFF2-40B4-BE49-F238E27FC236}">
                <a16:creationId xmlns:a16="http://schemas.microsoft.com/office/drawing/2014/main" id="{06548D70-C5AD-2BAE-9F1B-BAF02557AA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
          </a:p>
        </p:txBody>
      </p:sp>
      <p:sp>
        <p:nvSpPr>
          <p:cNvPr id="4" name="Content Placeholder 3">
            <a:extLst>
              <a:ext uri="{FF2B5EF4-FFF2-40B4-BE49-F238E27FC236}">
                <a16:creationId xmlns:a16="http://schemas.microsoft.com/office/drawing/2014/main" id="{C68D93A7-33EE-6ABE-1DC8-D209C7D51E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
          </a:p>
        </p:txBody>
      </p:sp>
      <p:sp>
        <p:nvSpPr>
          <p:cNvPr id="5" name="Date Placeholder 4">
            <a:extLst>
              <a:ext uri="{FF2B5EF4-FFF2-40B4-BE49-F238E27FC236}">
                <a16:creationId xmlns:a16="http://schemas.microsoft.com/office/drawing/2014/main" id="{B91F53C1-F12F-728A-09CD-D1CAA2704E9F}"/>
              </a:ext>
            </a:extLst>
          </p:cNvPr>
          <p:cNvSpPr>
            <a:spLocks noGrp="1"/>
          </p:cNvSpPr>
          <p:nvPr>
            <p:ph type="dt" sz="half" idx="10"/>
          </p:nvPr>
        </p:nvSpPr>
        <p:spPr/>
        <p:txBody>
          <a:bodyPr/>
          <a:lstStyle/>
          <a:p>
            <a:fld id="{14D18FDE-4066-466D-87BA-8E61279F3DF0}" type="datetimeFigureOut">
              <a:rPr lang="en" smtClean="0"/>
              <a:t>11/14/2022</a:t>
            </a:fld>
            <a:endParaRPr lang="en"/>
          </a:p>
        </p:txBody>
      </p:sp>
      <p:sp>
        <p:nvSpPr>
          <p:cNvPr id="6" name="Footer Placeholder 5">
            <a:extLst>
              <a:ext uri="{FF2B5EF4-FFF2-40B4-BE49-F238E27FC236}">
                <a16:creationId xmlns:a16="http://schemas.microsoft.com/office/drawing/2014/main" id="{0E52D69E-5C3D-D7C7-82E6-86BD6E193279}"/>
              </a:ext>
            </a:extLst>
          </p:cNvPr>
          <p:cNvSpPr>
            <a:spLocks noGrp="1"/>
          </p:cNvSpPr>
          <p:nvPr>
            <p:ph type="ftr" sz="quarter" idx="11"/>
          </p:nvPr>
        </p:nvSpPr>
        <p:spPr/>
        <p:txBody>
          <a:bodyPr/>
          <a:lstStyle/>
          <a:p>
            <a:endParaRPr lang="en"/>
          </a:p>
        </p:txBody>
      </p:sp>
      <p:sp>
        <p:nvSpPr>
          <p:cNvPr id="7" name="Slide Number Placeholder 6">
            <a:extLst>
              <a:ext uri="{FF2B5EF4-FFF2-40B4-BE49-F238E27FC236}">
                <a16:creationId xmlns:a16="http://schemas.microsoft.com/office/drawing/2014/main" id="{7ABFA0BA-3832-9218-553A-6A03D24DC8CE}"/>
              </a:ext>
            </a:extLst>
          </p:cNvPr>
          <p:cNvSpPr>
            <a:spLocks noGrp="1"/>
          </p:cNvSpPr>
          <p:nvPr>
            <p:ph type="sldNum" sz="quarter" idx="12"/>
          </p:nvPr>
        </p:nvSpPr>
        <p:spPr/>
        <p:txBody>
          <a:bodyPr/>
          <a:lstStyle/>
          <a:p>
            <a:fld id="{20A3D4A2-1B52-42E5-9A32-67D9C61C8D1B}" type="slidenum">
              <a:rPr lang="en" smtClean="0"/>
              <a:t>‹n°›</a:t>
            </a:fld>
            <a:endParaRPr lang="en"/>
          </a:p>
        </p:txBody>
      </p:sp>
    </p:spTree>
    <p:extLst>
      <p:ext uri="{BB962C8B-B14F-4D97-AF65-F5344CB8AC3E}">
        <p14:creationId xmlns:p14="http://schemas.microsoft.com/office/powerpoint/2010/main" val="488255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B6018-8281-44E4-3B42-728C72C00050}"/>
              </a:ext>
            </a:extLst>
          </p:cNvPr>
          <p:cNvSpPr>
            <a:spLocks noGrp="1"/>
          </p:cNvSpPr>
          <p:nvPr>
            <p:ph type="title"/>
          </p:nvPr>
        </p:nvSpPr>
        <p:spPr>
          <a:xfrm>
            <a:off x="839788" y="365125"/>
            <a:ext cx="10515600" cy="1325563"/>
          </a:xfrm>
        </p:spPr>
        <p:txBody>
          <a:bodyPr/>
          <a:lstStyle/>
          <a:p>
            <a:r>
              <a:rPr lang="en-US"/>
              <a:t>Click to edit Master title style</a:t>
            </a:r>
            <a:endParaRPr lang="en"/>
          </a:p>
        </p:txBody>
      </p:sp>
      <p:sp>
        <p:nvSpPr>
          <p:cNvPr id="3" name="Text Placeholder 2">
            <a:extLst>
              <a:ext uri="{FF2B5EF4-FFF2-40B4-BE49-F238E27FC236}">
                <a16:creationId xmlns:a16="http://schemas.microsoft.com/office/drawing/2014/main" id="{7391C474-6C43-D2BC-C828-F30D506DF0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CA7C18-CFAD-5ABC-09E4-4C6EBDF06D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
          </a:p>
        </p:txBody>
      </p:sp>
      <p:sp>
        <p:nvSpPr>
          <p:cNvPr id="5" name="Text Placeholder 4">
            <a:extLst>
              <a:ext uri="{FF2B5EF4-FFF2-40B4-BE49-F238E27FC236}">
                <a16:creationId xmlns:a16="http://schemas.microsoft.com/office/drawing/2014/main" id="{449645E4-7903-DAF8-C41B-4E8CEF260B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3F02D6-2786-96FA-ECED-C5FFB71F1D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
          </a:p>
        </p:txBody>
      </p:sp>
      <p:sp>
        <p:nvSpPr>
          <p:cNvPr id="7" name="Date Placeholder 6">
            <a:extLst>
              <a:ext uri="{FF2B5EF4-FFF2-40B4-BE49-F238E27FC236}">
                <a16:creationId xmlns:a16="http://schemas.microsoft.com/office/drawing/2014/main" id="{8FA856A3-0115-B005-9EE6-006890C355C0}"/>
              </a:ext>
            </a:extLst>
          </p:cNvPr>
          <p:cNvSpPr>
            <a:spLocks noGrp="1"/>
          </p:cNvSpPr>
          <p:nvPr>
            <p:ph type="dt" sz="half" idx="10"/>
          </p:nvPr>
        </p:nvSpPr>
        <p:spPr/>
        <p:txBody>
          <a:bodyPr/>
          <a:lstStyle/>
          <a:p>
            <a:fld id="{14D18FDE-4066-466D-87BA-8E61279F3DF0}" type="datetimeFigureOut">
              <a:rPr lang="en" smtClean="0"/>
              <a:t>11/14/2022</a:t>
            </a:fld>
            <a:endParaRPr lang="en"/>
          </a:p>
        </p:txBody>
      </p:sp>
      <p:sp>
        <p:nvSpPr>
          <p:cNvPr id="8" name="Footer Placeholder 7">
            <a:extLst>
              <a:ext uri="{FF2B5EF4-FFF2-40B4-BE49-F238E27FC236}">
                <a16:creationId xmlns:a16="http://schemas.microsoft.com/office/drawing/2014/main" id="{811F8B7F-3E8B-390D-6F36-2DDA044DB774}"/>
              </a:ext>
            </a:extLst>
          </p:cNvPr>
          <p:cNvSpPr>
            <a:spLocks noGrp="1"/>
          </p:cNvSpPr>
          <p:nvPr>
            <p:ph type="ftr" sz="quarter" idx="11"/>
          </p:nvPr>
        </p:nvSpPr>
        <p:spPr/>
        <p:txBody>
          <a:bodyPr/>
          <a:lstStyle/>
          <a:p>
            <a:endParaRPr lang="en"/>
          </a:p>
        </p:txBody>
      </p:sp>
      <p:sp>
        <p:nvSpPr>
          <p:cNvPr id="9" name="Slide Number Placeholder 8">
            <a:extLst>
              <a:ext uri="{FF2B5EF4-FFF2-40B4-BE49-F238E27FC236}">
                <a16:creationId xmlns:a16="http://schemas.microsoft.com/office/drawing/2014/main" id="{86FAB1CE-5EFF-6FC2-1B1A-CA6BF1343E50}"/>
              </a:ext>
            </a:extLst>
          </p:cNvPr>
          <p:cNvSpPr>
            <a:spLocks noGrp="1"/>
          </p:cNvSpPr>
          <p:nvPr>
            <p:ph type="sldNum" sz="quarter" idx="12"/>
          </p:nvPr>
        </p:nvSpPr>
        <p:spPr/>
        <p:txBody>
          <a:bodyPr/>
          <a:lstStyle/>
          <a:p>
            <a:fld id="{20A3D4A2-1B52-42E5-9A32-67D9C61C8D1B}" type="slidenum">
              <a:rPr lang="en" smtClean="0"/>
              <a:t>‹n°›</a:t>
            </a:fld>
            <a:endParaRPr lang="en"/>
          </a:p>
        </p:txBody>
      </p:sp>
    </p:spTree>
    <p:extLst>
      <p:ext uri="{BB962C8B-B14F-4D97-AF65-F5344CB8AC3E}">
        <p14:creationId xmlns:p14="http://schemas.microsoft.com/office/powerpoint/2010/main" val="192538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C4E7-BAE8-0CC1-87DA-E225E99CCA56}"/>
              </a:ext>
            </a:extLst>
          </p:cNvPr>
          <p:cNvSpPr>
            <a:spLocks noGrp="1"/>
          </p:cNvSpPr>
          <p:nvPr>
            <p:ph type="title"/>
          </p:nvPr>
        </p:nvSpPr>
        <p:spPr/>
        <p:txBody>
          <a:bodyPr/>
          <a:lstStyle/>
          <a:p>
            <a:r>
              <a:rPr lang="en-US"/>
              <a:t>Click to edit Master title style</a:t>
            </a:r>
            <a:endParaRPr lang="en"/>
          </a:p>
        </p:txBody>
      </p:sp>
      <p:sp>
        <p:nvSpPr>
          <p:cNvPr id="3" name="Date Placeholder 2">
            <a:extLst>
              <a:ext uri="{FF2B5EF4-FFF2-40B4-BE49-F238E27FC236}">
                <a16:creationId xmlns:a16="http://schemas.microsoft.com/office/drawing/2014/main" id="{F814BBCC-AF68-57DB-72D7-9815908C3FF5}"/>
              </a:ext>
            </a:extLst>
          </p:cNvPr>
          <p:cNvSpPr>
            <a:spLocks noGrp="1"/>
          </p:cNvSpPr>
          <p:nvPr>
            <p:ph type="dt" sz="half" idx="10"/>
          </p:nvPr>
        </p:nvSpPr>
        <p:spPr/>
        <p:txBody>
          <a:bodyPr/>
          <a:lstStyle/>
          <a:p>
            <a:fld id="{14D18FDE-4066-466D-87BA-8E61279F3DF0}" type="datetimeFigureOut">
              <a:rPr lang="en" smtClean="0"/>
              <a:t>11/14/2022</a:t>
            </a:fld>
            <a:endParaRPr lang="en"/>
          </a:p>
        </p:txBody>
      </p:sp>
      <p:sp>
        <p:nvSpPr>
          <p:cNvPr id="4" name="Footer Placeholder 3">
            <a:extLst>
              <a:ext uri="{FF2B5EF4-FFF2-40B4-BE49-F238E27FC236}">
                <a16:creationId xmlns:a16="http://schemas.microsoft.com/office/drawing/2014/main" id="{962404F7-23C0-6E8B-2A46-B6D4EC41D9E7}"/>
              </a:ext>
            </a:extLst>
          </p:cNvPr>
          <p:cNvSpPr>
            <a:spLocks noGrp="1"/>
          </p:cNvSpPr>
          <p:nvPr>
            <p:ph type="ftr" sz="quarter" idx="11"/>
          </p:nvPr>
        </p:nvSpPr>
        <p:spPr/>
        <p:txBody>
          <a:bodyPr/>
          <a:lstStyle/>
          <a:p>
            <a:endParaRPr lang="en"/>
          </a:p>
        </p:txBody>
      </p:sp>
      <p:sp>
        <p:nvSpPr>
          <p:cNvPr id="5" name="Slide Number Placeholder 4">
            <a:extLst>
              <a:ext uri="{FF2B5EF4-FFF2-40B4-BE49-F238E27FC236}">
                <a16:creationId xmlns:a16="http://schemas.microsoft.com/office/drawing/2014/main" id="{67EDC528-D5A2-2549-602D-71CDF51D14E5}"/>
              </a:ext>
            </a:extLst>
          </p:cNvPr>
          <p:cNvSpPr>
            <a:spLocks noGrp="1"/>
          </p:cNvSpPr>
          <p:nvPr>
            <p:ph type="sldNum" sz="quarter" idx="12"/>
          </p:nvPr>
        </p:nvSpPr>
        <p:spPr/>
        <p:txBody>
          <a:bodyPr/>
          <a:lstStyle/>
          <a:p>
            <a:fld id="{20A3D4A2-1B52-42E5-9A32-67D9C61C8D1B}" type="slidenum">
              <a:rPr lang="en" smtClean="0"/>
              <a:t>‹n°›</a:t>
            </a:fld>
            <a:endParaRPr lang="en"/>
          </a:p>
        </p:txBody>
      </p:sp>
    </p:spTree>
    <p:extLst>
      <p:ext uri="{BB962C8B-B14F-4D97-AF65-F5344CB8AC3E}">
        <p14:creationId xmlns:p14="http://schemas.microsoft.com/office/powerpoint/2010/main" val="4022823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319A4D-FEE3-498A-5719-803CD32AFD9C}"/>
              </a:ext>
            </a:extLst>
          </p:cNvPr>
          <p:cNvSpPr>
            <a:spLocks noGrp="1"/>
          </p:cNvSpPr>
          <p:nvPr>
            <p:ph type="dt" sz="half" idx="10"/>
          </p:nvPr>
        </p:nvSpPr>
        <p:spPr/>
        <p:txBody>
          <a:bodyPr/>
          <a:lstStyle/>
          <a:p>
            <a:fld id="{14D18FDE-4066-466D-87BA-8E61279F3DF0}" type="datetimeFigureOut">
              <a:rPr lang="en" smtClean="0"/>
              <a:t>11/14/2022</a:t>
            </a:fld>
            <a:endParaRPr lang="en"/>
          </a:p>
        </p:txBody>
      </p:sp>
      <p:sp>
        <p:nvSpPr>
          <p:cNvPr id="3" name="Footer Placeholder 2">
            <a:extLst>
              <a:ext uri="{FF2B5EF4-FFF2-40B4-BE49-F238E27FC236}">
                <a16:creationId xmlns:a16="http://schemas.microsoft.com/office/drawing/2014/main" id="{0D607FD1-F0BF-750E-5CD8-009084086789}"/>
              </a:ext>
            </a:extLst>
          </p:cNvPr>
          <p:cNvSpPr>
            <a:spLocks noGrp="1"/>
          </p:cNvSpPr>
          <p:nvPr>
            <p:ph type="ftr" sz="quarter" idx="11"/>
          </p:nvPr>
        </p:nvSpPr>
        <p:spPr/>
        <p:txBody>
          <a:bodyPr/>
          <a:lstStyle/>
          <a:p>
            <a:endParaRPr lang="en"/>
          </a:p>
        </p:txBody>
      </p:sp>
      <p:sp>
        <p:nvSpPr>
          <p:cNvPr id="4" name="Slide Number Placeholder 3">
            <a:extLst>
              <a:ext uri="{FF2B5EF4-FFF2-40B4-BE49-F238E27FC236}">
                <a16:creationId xmlns:a16="http://schemas.microsoft.com/office/drawing/2014/main" id="{EFE465F0-A5F4-715F-B63C-808AD724EA4B}"/>
              </a:ext>
            </a:extLst>
          </p:cNvPr>
          <p:cNvSpPr>
            <a:spLocks noGrp="1"/>
          </p:cNvSpPr>
          <p:nvPr>
            <p:ph type="sldNum" sz="quarter" idx="12"/>
          </p:nvPr>
        </p:nvSpPr>
        <p:spPr/>
        <p:txBody>
          <a:bodyPr/>
          <a:lstStyle/>
          <a:p>
            <a:fld id="{20A3D4A2-1B52-42E5-9A32-67D9C61C8D1B}" type="slidenum">
              <a:rPr lang="en" smtClean="0"/>
              <a:t>‹n°›</a:t>
            </a:fld>
            <a:endParaRPr lang="en"/>
          </a:p>
        </p:txBody>
      </p:sp>
    </p:spTree>
    <p:extLst>
      <p:ext uri="{BB962C8B-B14F-4D97-AF65-F5344CB8AC3E}">
        <p14:creationId xmlns:p14="http://schemas.microsoft.com/office/powerpoint/2010/main" val="3797584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00159-6BFD-5FFC-871B-D4F8624272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
          </a:p>
        </p:txBody>
      </p:sp>
      <p:sp>
        <p:nvSpPr>
          <p:cNvPr id="3" name="Content Placeholder 2">
            <a:extLst>
              <a:ext uri="{FF2B5EF4-FFF2-40B4-BE49-F238E27FC236}">
                <a16:creationId xmlns:a16="http://schemas.microsoft.com/office/drawing/2014/main" id="{F6BF177E-7B60-ECEA-D37B-EE00A624A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
          </a:p>
        </p:txBody>
      </p:sp>
      <p:sp>
        <p:nvSpPr>
          <p:cNvPr id="4" name="Text Placeholder 3">
            <a:extLst>
              <a:ext uri="{FF2B5EF4-FFF2-40B4-BE49-F238E27FC236}">
                <a16:creationId xmlns:a16="http://schemas.microsoft.com/office/drawing/2014/main" id="{7B06FFCF-2EAA-A415-685A-3D502A5E2A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3E037E-E48F-6C49-0FFF-65830C004301}"/>
              </a:ext>
            </a:extLst>
          </p:cNvPr>
          <p:cNvSpPr>
            <a:spLocks noGrp="1"/>
          </p:cNvSpPr>
          <p:nvPr>
            <p:ph type="dt" sz="half" idx="10"/>
          </p:nvPr>
        </p:nvSpPr>
        <p:spPr/>
        <p:txBody>
          <a:bodyPr/>
          <a:lstStyle/>
          <a:p>
            <a:fld id="{14D18FDE-4066-466D-87BA-8E61279F3DF0}" type="datetimeFigureOut">
              <a:rPr lang="en" smtClean="0"/>
              <a:t>11/14/2022</a:t>
            </a:fld>
            <a:endParaRPr lang="en"/>
          </a:p>
        </p:txBody>
      </p:sp>
      <p:sp>
        <p:nvSpPr>
          <p:cNvPr id="6" name="Footer Placeholder 5">
            <a:extLst>
              <a:ext uri="{FF2B5EF4-FFF2-40B4-BE49-F238E27FC236}">
                <a16:creationId xmlns:a16="http://schemas.microsoft.com/office/drawing/2014/main" id="{554794A9-E6E5-2663-5832-4C2A7E6BE3DD}"/>
              </a:ext>
            </a:extLst>
          </p:cNvPr>
          <p:cNvSpPr>
            <a:spLocks noGrp="1"/>
          </p:cNvSpPr>
          <p:nvPr>
            <p:ph type="ftr" sz="quarter" idx="11"/>
          </p:nvPr>
        </p:nvSpPr>
        <p:spPr/>
        <p:txBody>
          <a:bodyPr/>
          <a:lstStyle/>
          <a:p>
            <a:endParaRPr lang="en"/>
          </a:p>
        </p:txBody>
      </p:sp>
      <p:sp>
        <p:nvSpPr>
          <p:cNvPr id="7" name="Slide Number Placeholder 6">
            <a:extLst>
              <a:ext uri="{FF2B5EF4-FFF2-40B4-BE49-F238E27FC236}">
                <a16:creationId xmlns:a16="http://schemas.microsoft.com/office/drawing/2014/main" id="{29BD020A-A1B1-18C8-42D1-1FD07009E95F}"/>
              </a:ext>
            </a:extLst>
          </p:cNvPr>
          <p:cNvSpPr>
            <a:spLocks noGrp="1"/>
          </p:cNvSpPr>
          <p:nvPr>
            <p:ph type="sldNum" sz="quarter" idx="12"/>
          </p:nvPr>
        </p:nvSpPr>
        <p:spPr/>
        <p:txBody>
          <a:bodyPr/>
          <a:lstStyle/>
          <a:p>
            <a:fld id="{20A3D4A2-1B52-42E5-9A32-67D9C61C8D1B}" type="slidenum">
              <a:rPr lang="en" smtClean="0"/>
              <a:t>‹n°›</a:t>
            </a:fld>
            <a:endParaRPr lang="en"/>
          </a:p>
        </p:txBody>
      </p:sp>
    </p:spTree>
    <p:extLst>
      <p:ext uri="{BB962C8B-B14F-4D97-AF65-F5344CB8AC3E}">
        <p14:creationId xmlns:p14="http://schemas.microsoft.com/office/powerpoint/2010/main" val="2495639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92D3E-E040-1D0F-4880-117B7CF490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
          </a:p>
        </p:txBody>
      </p:sp>
      <p:sp>
        <p:nvSpPr>
          <p:cNvPr id="3" name="Picture Placeholder 2">
            <a:extLst>
              <a:ext uri="{FF2B5EF4-FFF2-40B4-BE49-F238E27FC236}">
                <a16:creationId xmlns:a16="http://schemas.microsoft.com/office/drawing/2014/main" id="{7E156F93-F86F-5F80-4036-FC7239B093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
          </a:p>
        </p:txBody>
      </p:sp>
      <p:sp>
        <p:nvSpPr>
          <p:cNvPr id="4" name="Text Placeholder 3">
            <a:extLst>
              <a:ext uri="{FF2B5EF4-FFF2-40B4-BE49-F238E27FC236}">
                <a16:creationId xmlns:a16="http://schemas.microsoft.com/office/drawing/2014/main" id="{4857E940-35A5-6255-07CB-BDF0FAE67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5C52FD-33A7-9DA1-085F-87A9B8C7B6F5}"/>
              </a:ext>
            </a:extLst>
          </p:cNvPr>
          <p:cNvSpPr>
            <a:spLocks noGrp="1"/>
          </p:cNvSpPr>
          <p:nvPr>
            <p:ph type="dt" sz="half" idx="10"/>
          </p:nvPr>
        </p:nvSpPr>
        <p:spPr/>
        <p:txBody>
          <a:bodyPr/>
          <a:lstStyle/>
          <a:p>
            <a:fld id="{14D18FDE-4066-466D-87BA-8E61279F3DF0}" type="datetimeFigureOut">
              <a:rPr lang="en" smtClean="0"/>
              <a:t>11/14/2022</a:t>
            </a:fld>
            <a:endParaRPr lang="en"/>
          </a:p>
        </p:txBody>
      </p:sp>
      <p:sp>
        <p:nvSpPr>
          <p:cNvPr id="6" name="Footer Placeholder 5">
            <a:extLst>
              <a:ext uri="{FF2B5EF4-FFF2-40B4-BE49-F238E27FC236}">
                <a16:creationId xmlns:a16="http://schemas.microsoft.com/office/drawing/2014/main" id="{B20E703F-499D-4324-E2F0-B21AAE56A694}"/>
              </a:ext>
            </a:extLst>
          </p:cNvPr>
          <p:cNvSpPr>
            <a:spLocks noGrp="1"/>
          </p:cNvSpPr>
          <p:nvPr>
            <p:ph type="ftr" sz="quarter" idx="11"/>
          </p:nvPr>
        </p:nvSpPr>
        <p:spPr/>
        <p:txBody>
          <a:bodyPr/>
          <a:lstStyle/>
          <a:p>
            <a:endParaRPr lang="en"/>
          </a:p>
        </p:txBody>
      </p:sp>
      <p:sp>
        <p:nvSpPr>
          <p:cNvPr id="7" name="Slide Number Placeholder 6">
            <a:extLst>
              <a:ext uri="{FF2B5EF4-FFF2-40B4-BE49-F238E27FC236}">
                <a16:creationId xmlns:a16="http://schemas.microsoft.com/office/drawing/2014/main" id="{BFB28290-E98E-B1B8-7F10-4C0E6500C170}"/>
              </a:ext>
            </a:extLst>
          </p:cNvPr>
          <p:cNvSpPr>
            <a:spLocks noGrp="1"/>
          </p:cNvSpPr>
          <p:nvPr>
            <p:ph type="sldNum" sz="quarter" idx="12"/>
          </p:nvPr>
        </p:nvSpPr>
        <p:spPr/>
        <p:txBody>
          <a:bodyPr/>
          <a:lstStyle/>
          <a:p>
            <a:fld id="{20A3D4A2-1B52-42E5-9A32-67D9C61C8D1B}" type="slidenum">
              <a:rPr lang="en" smtClean="0"/>
              <a:t>‹n°›</a:t>
            </a:fld>
            <a:endParaRPr lang="en"/>
          </a:p>
        </p:txBody>
      </p:sp>
    </p:spTree>
    <p:extLst>
      <p:ext uri="{BB962C8B-B14F-4D97-AF65-F5344CB8AC3E}">
        <p14:creationId xmlns:p14="http://schemas.microsoft.com/office/powerpoint/2010/main" val="1739931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8989A-AB89-E109-9956-0EC04197FA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
          </a:p>
        </p:txBody>
      </p:sp>
      <p:sp>
        <p:nvSpPr>
          <p:cNvPr id="3" name="Text Placeholder 2">
            <a:extLst>
              <a:ext uri="{FF2B5EF4-FFF2-40B4-BE49-F238E27FC236}">
                <a16:creationId xmlns:a16="http://schemas.microsoft.com/office/drawing/2014/main" id="{86A111B9-175B-9AB6-BB13-F685FFEE0C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
          </a:p>
        </p:txBody>
      </p:sp>
      <p:sp>
        <p:nvSpPr>
          <p:cNvPr id="4" name="Date Placeholder 3">
            <a:extLst>
              <a:ext uri="{FF2B5EF4-FFF2-40B4-BE49-F238E27FC236}">
                <a16:creationId xmlns:a16="http://schemas.microsoft.com/office/drawing/2014/main" id="{6CDA0E68-F820-44B9-E5A0-C9105CC1C1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18FDE-4066-466D-87BA-8E61279F3DF0}" type="datetimeFigureOut">
              <a:rPr lang="en" smtClean="0"/>
              <a:t>11/14/2022</a:t>
            </a:fld>
            <a:endParaRPr lang="en"/>
          </a:p>
        </p:txBody>
      </p:sp>
      <p:sp>
        <p:nvSpPr>
          <p:cNvPr id="5" name="Footer Placeholder 4">
            <a:extLst>
              <a:ext uri="{FF2B5EF4-FFF2-40B4-BE49-F238E27FC236}">
                <a16:creationId xmlns:a16="http://schemas.microsoft.com/office/drawing/2014/main" id="{1AFAF1D4-C3B3-1A7E-CB5B-4A174E07C1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
          </a:p>
        </p:txBody>
      </p:sp>
      <p:sp>
        <p:nvSpPr>
          <p:cNvPr id="6" name="Slide Number Placeholder 5">
            <a:extLst>
              <a:ext uri="{FF2B5EF4-FFF2-40B4-BE49-F238E27FC236}">
                <a16:creationId xmlns:a16="http://schemas.microsoft.com/office/drawing/2014/main" id="{BAF5830D-8FF4-D5FF-ECF3-0C13B82C9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3D4A2-1B52-42E5-9A32-67D9C61C8D1B}" type="slidenum">
              <a:rPr lang="en" smtClean="0"/>
              <a:t>‹n°›</a:t>
            </a:fld>
            <a:endParaRPr lang="en"/>
          </a:p>
        </p:txBody>
      </p:sp>
    </p:spTree>
    <p:extLst>
      <p:ext uri="{BB962C8B-B14F-4D97-AF65-F5344CB8AC3E}">
        <p14:creationId xmlns:p14="http://schemas.microsoft.com/office/powerpoint/2010/main" val="2524254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hyperlink" Target="https://www.engadget.com/nasa-insight-mole-drill-mars-failure-122006403.html" TargetMode="External"/><Relationship Id="rId3" Type="http://schemas.openxmlformats.org/officeDocument/2006/relationships/hyperlink" Target="https://scitechdaily.com/life-could-exist-deep-underground-on-mars/" TargetMode="External"/><Relationship Id="rId7" Type="http://schemas.openxmlformats.org/officeDocument/2006/relationships/hyperlink" Target="https://www.jpl.nasa.gov/missions/viking-1" TargetMode="External"/><Relationship Id="rId2" Type="http://schemas.openxmlformats.org/officeDocument/2006/relationships/hyperlink" Target="https://phys.org/news/2013-05-private-industry-moon-base.html" TargetMode="External"/><Relationship Id="rId1" Type="http://schemas.openxmlformats.org/officeDocument/2006/relationships/slideLayout" Target="../slideLayouts/slideLayout2.xml"/><Relationship Id="rId6" Type="http://schemas.openxmlformats.org/officeDocument/2006/relationships/hyperlink" Target="https://scitechdaily.com/nasas-mars-perseverance-rover-laser-marking-on-mars/" TargetMode="External"/><Relationship Id="rId5" Type="http://schemas.openxmlformats.org/officeDocument/2006/relationships/hyperlink" Target="https://scitechdaily.com/nasas-mars-2020-perseverance-rover-will-launch-in-less-than-a-month-7-things-to-know/" TargetMode="External"/><Relationship Id="rId10" Type="http://schemas.openxmlformats.org/officeDocument/2006/relationships/hyperlink" Target="http://www.scielo.org.za/pdf/jsaimm/v114n10/17.pdf" TargetMode="External"/><Relationship Id="rId4" Type="http://schemas.openxmlformats.org/officeDocument/2006/relationships/hyperlink" Target="https://www.globalspaceexploration.org/wordpress/wp-content/uploads/2021/04/ISECG-ISRU-Technology-Gap-Assessment-Report-Apr-2021.pdf" TargetMode="External"/><Relationship Id="rId9" Type="http://schemas.openxmlformats.org/officeDocument/2006/relationships/hyperlink" Target="https://www.atomionics.com/our-solution"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zonge.com/example-projects/geothermal-case-studies/" TargetMode="External"/><Relationship Id="rId7" Type="http://schemas.openxmlformats.org/officeDocument/2006/relationships/hyperlink" Target="https://www.firstpost.com/tech/science/lava-tubes-on-mars-and-moon-are-massive-could-act-as-shield-from-cosmic-and-solar-radiation-8720511.html" TargetMode="External"/><Relationship Id="rId2" Type="http://schemas.openxmlformats.org/officeDocument/2006/relationships/hyperlink" Target="https://burgex.com/geophysical-exploration-methods/" TargetMode="External"/><Relationship Id="rId1" Type="http://schemas.openxmlformats.org/officeDocument/2006/relationships/slideLayout" Target="../slideLayouts/slideLayout2.xml"/><Relationship Id="rId6" Type="http://schemas.openxmlformats.org/officeDocument/2006/relationships/hyperlink" Target="https://earthsky.org/space/mars-express-spacecraft-finds-evidence-of-subsurface-lake-on-mars/" TargetMode="External"/><Relationship Id="rId5" Type="http://schemas.openxmlformats.org/officeDocument/2006/relationships/hyperlink" Target="https://en.wikipedia.org/w/index.php?title=NASA_lunar_outpost_concepts&amp;oldid=1116436670" TargetMode="External"/><Relationship Id="rId4" Type="http://schemas.openxmlformats.org/officeDocument/2006/relationships/hyperlink" Target="https://www.thebusinessresearchcompany.com/report/geophysical-services-global-market-repor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bin"/><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2" name="Picture 12" descr="New report indicates private industry interested in building moon base">
            <a:extLst>
              <a:ext uri="{FF2B5EF4-FFF2-40B4-BE49-F238E27FC236}">
                <a16:creationId xmlns:a16="http://schemas.microsoft.com/office/drawing/2014/main" id="{A88D97F9-1AE2-F4AF-2CE2-0CC1331E75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29420" b="143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39834F4-7F93-9DDE-CEBC-7EF70148A078}"/>
              </a:ext>
            </a:extLst>
          </p:cNvPr>
          <p:cNvSpPr>
            <a:spLocks noGrp="1"/>
          </p:cNvSpPr>
          <p:nvPr>
            <p:ph type="ctrTitle"/>
          </p:nvPr>
        </p:nvSpPr>
        <p:spPr>
          <a:xfrm>
            <a:off x="187018" y="177584"/>
            <a:ext cx="9755360" cy="1130712"/>
          </a:xfrm>
        </p:spPr>
        <p:txBody>
          <a:bodyPr>
            <a:noAutofit/>
          </a:bodyPr>
          <a:lstStyle/>
          <a:p>
            <a:r>
              <a:rPr lang="fr-CA" sz="3600" dirty="0">
                <a:solidFill>
                  <a:schemeClr val="bg1"/>
                </a:solidFill>
                <a:effectLst/>
                <a:latin typeface="Calibri" panose="020F0502020204030204" pitchFamily="34" charset="0"/>
                <a:ea typeface="Calibri" panose="020F0502020204030204" pitchFamily="34" charset="0"/>
                <a:cs typeface="Arial" panose="020B0604020202020204" pitchFamily="34" charset="0"/>
              </a:rPr>
              <a:t>Advanced </a:t>
            </a:r>
            <a:r>
              <a:rPr lang="fr-CA" sz="36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hybrid</a:t>
            </a:r>
            <a:r>
              <a:rPr lang="fr-CA" sz="36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a:t>
            </a:r>
            <a:r>
              <a:rPr lang="fr-CA" sz="36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sensing</a:t>
            </a:r>
            <a:r>
              <a:rPr lang="fr-CA" sz="36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system for </a:t>
            </a:r>
            <a:r>
              <a:rPr lang="fr-CA" sz="36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prospecting</a:t>
            </a:r>
            <a:r>
              <a:rPr lang="fr-CA" sz="36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on the Moon and Mars </a:t>
            </a:r>
            <a:r>
              <a:rPr lang="fr-CA" sz="1800" dirty="0">
                <a:effectLst/>
                <a:latin typeface="Calibri" panose="020F0502020204030204" pitchFamily="34" charset="0"/>
                <a:ea typeface="Calibri" panose="020F0502020204030204" pitchFamily="34" charset="0"/>
                <a:cs typeface="Arial" panose="020B0604020202020204" pitchFamily="34" charset="0"/>
              </a:rPr>
              <a:t>and Mars</a:t>
            </a:r>
            <a:endParaRPr lang="en" sz="2800" b="1" dirty="0">
              <a:solidFill>
                <a:schemeClr val="bg1"/>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3459F0B9-9FE4-C030-F24E-B47BF02825AA}"/>
              </a:ext>
            </a:extLst>
          </p:cNvPr>
          <p:cNvSpPr>
            <a:spLocks noGrp="1"/>
          </p:cNvSpPr>
          <p:nvPr>
            <p:ph type="subTitle" idx="1"/>
          </p:nvPr>
        </p:nvSpPr>
        <p:spPr>
          <a:xfrm>
            <a:off x="4218710" y="2616591"/>
            <a:ext cx="7973290" cy="1624818"/>
          </a:xfrm>
        </p:spPr>
        <p:txBody>
          <a:bodyPr>
            <a:noAutofit/>
          </a:bodyPr>
          <a:lstStyle/>
          <a:p>
            <a:endParaRPr lang="es-PE" sz="1400" b="1" dirty="0">
              <a:solidFill>
                <a:schemeClr val="bg1"/>
              </a:solidFill>
              <a:latin typeface="Times New Roman" panose="02020603050405020304" pitchFamily="18" charset="0"/>
              <a:cs typeface="Times New Roman" panose="02020603050405020304" pitchFamily="18" charset="0"/>
            </a:endParaRPr>
          </a:p>
          <a:p>
            <a:r>
              <a:rPr lang="es-PE" sz="1400" b="1" dirty="0" err="1">
                <a:solidFill>
                  <a:schemeClr val="bg1"/>
                </a:solidFill>
                <a:latin typeface="Times New Roman" panose="02020603050405020304" pitchFamily="18" charset="0"/>
                <a:cs typeface="Times New Roman" panose="02020603050405020304" pitchFamily="18" charset="0"/>
              </a:rPr>
              <a:t>Authors</a:t>
            </a:r>
            <a:r>
              <a:rPr lang="es-PE" sz="1400" b="1" dirty="0">
                <a:solidFill>
                  <a:schemeClr val="bg1"/>
                </a:solidFill>
                <a:latin typeface="Times New Roman" panose="02020603050405020304" pitchFamily="18" charset="0"/>
                <a:cs typeface="Times New Roman" panose="02020603050405020304" pitchFamily="18" charset="0"/>
              </a:rPr>
              <a:t>:</a:t>
            </a:r>
          </a:p>
          <a:p>
            <a:r>
              <a:rPr lang="es-PE" sz="1400" b="1" dirty="0" err="1">
                <a:solidFill>
                  <a:schemeClr val="bg1"/>
                </a:solidFill>
                <a:latin typeface="Times New Roman" panose="02020603050405020304" pitchFamily="18" charset="0"/>
                <a:cs typeface="Times New Roman" panose="02020603050405020304" pitchFamily="18" charset="0"/>
              </a:rPr>
              <a:t>B.Eng</a:t>
            </a:r>
            <a:r>
              <a:rPr lang="es-PE" sz="1400" b="1" dirty="0">
                <a:solidFill>
                  <a:schemeClr val="bg1"/>
                </a:solidFill>
                <a:latin typeface="Times New Roman" panose="02020603050405020304" pitchFamily="18" charset="0"/>
                <a:cs typeface="Times New Roman" panose="02020603050405020304" pitchFamily="18" charset="0"/>
              </a:rPr>
              <a:t>., </a:t>
            </a:r>
            <a:r>
              <a:rPr lang="es-PE" sz="1400" b="1" dirty="0" err="1">
                <a:solidFill>
                  <a:schemeClr val="bg1"/>
                </a:solidFill>
                <a:latin typeface="Times New Roman" panose="02020603050405020304" pitchFamily="18" charset="0"/>
                <a:cs typeface="Times New Roman" panose="02020603050405020304" pitchFamily="18" charset="0"/>
              </a:rPr>
              <a:t>M.Sc</a:t>
            </a:r>
            <a:r>
              <a:rPr lang="es-PE" sz="1400" b="1" dirty="0">
                <a:solidFill>
                  <a:schemeClr val="bg1"/>
                </a:solidFill>
                <a:latin typeface="Times New Roman" panose="02020603050405020304" pitchFamily="18" charset="0"/>
                <a:cs typeface="Times New Roman" panose="02020603050405020304" pitchFamily="18" charset="0"/>
              </a:rPr>
              <a:t>. Gustavo Jamanca-Lino,  Canadian </a:t>
            </a:r>
            <a:r>
              <a:rPr lang="es-PE" sz="1400" b="1" dirty="0" err="1">
                <a:solidFill>
                  <a:schemeClr val="bg1"/>
                </a:solidFill>
                <a:latin typeface="Times New Roman" panose="02020603050405020304" pitchFamily="18" charset="0"/>
                <a:cs typeface="Times New Roman" panose="02020603050405020304" pitchFamily="18" charset="0"/>
              </a:rPr>
              <a:t>Space</a:t>
            </a:r>
            <a:r>
              <a:rPr lang="es-PE" sz="1400" b="1" dirty="0">
                <a:solidFill>
                  <a:schemeClr val="bg1"/>
                </a:solidFill>
                <a:latin typeface="Times New Roman" panose="02020603050405020304" pitchFamily="18" charset="0"/>
                <a:cs typeface="Times New Roman" panose="02020603050405020304" pitchFamily="18" charset="0"/>
              </a:rPr>
              <a:t> Mining </a:t>
            </a:r>
            <a:r>
              <a:rPr lang="es-PE" sz="1400" b="1" dirty="0" err="1">
                <a:solidFill>
                  <a:schemeClr val="bg1"/>
                </a:solidFill>
                <a:latin typeface="Times New Roman" panose="02020603050405020304" pitchFamily="18" charset="0"/>
                <a:cs typeface="Times New Roman" panose="02020603050405020304" pitchFamily="18" charset="0"/>
              </a:rPr>
              <a:t>Corporation</a:t>
            </a:r>
            <a:endParaRPr lang="es-PE" sz="1400" b="1" dirty="0">
              <a:solidFill>
                <a:schemeClr val="bg1"/>
              </a:solidFill>
              <a:latin typeface="Times New Roman" panose="02020603050405020304" pitchFamily="18" charset="0"/>
              <a:cs typeface="Times New Roman" panose="02020603050405020304" pitchFamily="18" charset="0"/>
            </a:endParaRPr>
          </a:p>
          <a:p>
            <a:r>
              <a:rPr lang="es-PE" sz="1400" b="1" dirty="0">
                <a:solidFill>
                  <a:schemeClr val="bg1"/>
                </a:solidFill>
                <a:latin typeface="Times New Roman" panose="02020603050405020304" pitchFamily="18" charset="0"/>
                <a:cs typeface="Times New Roman" panose="02020603050405020304" pitchFamily="18" charset="0"/>
              </a:rPr>
              <a:t>B.E., </a:t>
            </a:r>
            <a:r>
              <a:rPr lang="es-PE" sz="1400" b="1" dirty="0" err="1">
                <a:solidFill>
                  <a:schemeClr val="bg1"/>
                </a:solidFill>
                <a:latin typeface="Times New Roman" panose="02020603050405020304" pitchFamily="18" charset="0"/>
                <a:cs typeface="Times New Roman" panose="02020603050405020304" pitchFamily="18" charset="0"/>
              </a:rPr>
              <a:t>B.Sc</a:t>
            </a:r>
            <a:r>
              <a:rPr lang="es-PE" sz="1400" b="1" dirty="0">
                <a:solidFill>
                  <a:schemeClr val="bg1"/>
                </a:solidFill>
                <a:latin typeface="Times New Roman" panose="02020603050405020304" pitchFamily="18" charset="0"/>
                <a:cs typeface="Times New Roman" panose="02020603050405020304" pitchFamily="18" charset="0"/>
              </a:rPr>
              <a:t>., M.S. </a:t>
            </a:r>
            <a:r>
              <a:rPr lang="es-PE" sz="1400" b="1" dirty="0" err="1">
                <a:solidFill>
                  <a:schemeClr val="bg1"/>
                </a:solidFill>
                <a:latin typeface="Times New Roman" panose="02020603050405020304" pitchFamily="18" charset="0"/>
                <a:cs typeface="Times New Roman" panose="02020603050405020304" pitchFamily="18" charset="0"/>
              </a:rPr>
              <a:t>Elise</a:t>
            </a:r>
            <a:r>
              <a:rPr lang="es-PE" sz="1400" b="1" dirty="0">
                <a:solidFill>
                  <a:schemeClr val="bg1"/>
                </a:solidFill>
                <a:latin typeface="Times New Roman" panose="02020603050405020304" pitchFamily="18" charset="0"/>
                <a:cs typeface="Times New Roman" panose="02020603050405020304" pitchFamily="18" charset="0"/>
              </a:rPr>
              <a:t> Marie </a:t>
            </a:r>
            <a:r>
              <a:rPr lang="es-PE" sz="1400" b="1" dirty="0" err="1">
                <a:solidFill>
                  <a:schemeClr val="bg1"/>
                </a:solidFill>
                <a:latin typeface="Times New Roman" panose="02020603050405020304" pitchFamily="18" charset="0"/>
                <a:cs typeface="Times New Roman" panose="02020603050405020304" pitchFamily="18" charset="0"/>
              </a:rPr>
              <a:t>Eckman</a:t>
            </a:r>
            <a:r>
              <a:rPr lang="es-PE" sz="1400" b="1" dirty="0">
                <a:solidFill>
                  <a:schemeClr val="bg1"/>
                </a:solidFill>
                <a:latin typeface="Times New Roman" panose="02020603050405020304" pitchFamily="18" charset="0"/>
                <a:cs typeface="Times New Roman" panose="02020603050405020304" pitchFamily="18" charset="0"/>
              </a:rPr>
              <a:t>, Canadian </a:t>
            </a:r>
            <a:r>
              <a:rPr lang="es-PE" sz="1400" b="1" dirty="0" err="1">
                <a:solidFill>
                  <a:schemeClr val="bg1"/>
                </a:solidFill>
                <a:latin typeface="Times New Roman" panose="02020603050405020304" pitchFamily="18" charset="0"/>
                <a:cs typeface="Times New Roman" panose="02020603050405020304" pitchFamily="18" charset="0"/>
              </a:rPr>
              <a:t>Space</a:t>
            </a:r>
            <a:r>
              <a:rPr lang="es-PE" sz="1400" b="1" dirty="0">
                <a:solidFill>
                  <a:schemeClr val="bg1"/>
                </a:solidFill>
                <a:latin typeface="Times New Roman" panose="02020603050405020304" pitchFamily="18" charset="0"/>
                <a:cs typeface="Times New Roman" panose="02020603050405020304" pitchFamily="18" charset="0"/>
              </a:rPr>
              <a:t> Mining </a:t>
            </a:r>
            <a:r>
              <a:rPr lang="es-PE" sz="1400" b="1" dirty="0" err="1">
                <a:solidFill>
                  <a:schemeClr val="bg1"/>
                </a:solidFill>
                <a:latin typeface="Times New Roman" panose="02020603050405020304" pitchFamily="18" charset="0"/>
                <a:cs typeface="Times New Roman" panose="02020603050405020304" pitchFamily="18" charset="0"/>
              </a:rPr>
              <a:t>Corporation</a:t>
            </a:r>
            <a:endParaRPr lang="es-PE" sz="1400" b="1" dirty="0">
              <a:solidFill>
                <a:schemeClr val="bg1"/>
              </a:solidFill>
              <a:latin typeface="Times New Roman" panose="02020603050405020304" pitchFamily="18" charset="0"/>
              <a:cs typeface="Times New Roman" panose="02020603050405020304" pitchFamily="18" charset="0"/>
            </a:endParaRPr>
          </a:p>
          <a:p>
            <a:r>
              <a:rPr lang="es-PE" sz="1400" b="1" dirty="0">
                <a:solidFill>
                  <a:schemeClr val="bg1"/>
                </a:solidFill>
                <a:latin typeface="Times New Roman" panose="02020603050405020304" pitchFamily="18" charset="0"/>
                <a:cs typeface="Times New Roman" panose="02020603050405020304" pitchFamily="18" charset="0"/>
              </a:rPr>
              <a:t>Pr. </a:t>
            </a:r>
            <a:r>
              <a:rPr lang="es-PE" sz="1400" b="1" i="0" dirty="0" err="1">
                <a:solidFill>
                  <a:schemeClr val="bg1"/>
                </a:solidFill>
                <a:effectLst/>
                <a:latin typeface="Times New Roman" panose="02020603050405020304" pitchFamily="18" charset="0"/>
                <a:cs typeface="Times New Roman" panose="02020603050405020304" pitchFamily="18" charset="0"/>
              </a:rPr>
              <a:t>Pooneh</a:t>
            </a:r>
            <a:r>
              <a:rPr lang="es-PE" sz="1400" b="1" i="0" dirty="0">
                <a:solidFill>
                  <a:schemeClr val="bg1"/>
                </a:solidFill>
                <a:effectLst/>
                <a:latin typeface="Times New Roman" panose="02020603050405020304" pitchFamily="18" charset="0"/>
                <a:cs typeface="Times New Roman" panose="02020603050405020304" pitchFamily="18" charset="0"/>
              </a:rPr>
              <a:t> </a:t>
            </a:r>
            <a:r>
              <a:rPr lang="es-PE" sz="1400" b="1" i="0" dirty="0" err="1">
                <a:solidFill>
                  <a:schemeClr val="bg1"/>
                </a:solidFill>
                <a:effectLst/>
                <a:latin typeface="Times New Roman" panose="02020603050405020304" pitchFamily="18" charset="0"/>
                <a:cs typeface="Times New Roman" panose="02020603050405020304" pitchFamily="18" charset="0"/>
              </a:rPr>
              <a:t>Maghoul</a:t>
            </a:r>
            <a:r>
              <a:rPr lang="es-PE" sz="1400" b="1" dirty="0">
                <a:solidFill>
                  <a:schemeClr val="bg1"/>
                </a:solidFill>
                <a:latin typeface="Times New Roman" panose="02020603050405020304" pitchFamily="18" charset="0"/>
                <a:cs typeface="Times New Roman" panose="02020603050405020304" pitchFamily="18" charset="0"/>
              </a:rPr>
              <a:t>, </a:t>
            </a:r>
            <a:r>
              <a:rPr lang="es-PE" sz="1400" b="1" dirty="0" err="1">
                <a:solidFill>
                  <a:schemeClr val="bg1"/>
                </a:solidFill>
                <a:latin typeface="Times New Roman" panose="02020603050405020304" pitchFamily="18" charset="0"/>
                <a:cs typeface="Times New Roman" panose="02020603050405020304" pitchFamily="18" charset="0"/>
              </a:rPr>
              <a:t>Polytechnique</a:t>
            </a:r>
            <a:r>
              <a:rPr lang="es-PE" sz="1400" b="1" dirty="0">
                <a:solidFill>
                  <a:schemeClr val="bg1"/>
                </a:solidFill>
                <a:latin typeface="Times New Roman" panose="02020603050405020304" pitchFamily="18" charset="0"/>
                <a:cs typeface="Times New Roman" panose="02020603050405020304" pitchFamily="18" charset="0"/>
              </a:rPr>
              <a:t> </a:t>
            </a:r>
            <a:r>
              <a:rPr lang="es-PE" sz="1400" b="1" dirty="0" err="1">
                <a:solidFill>
                  <a:schemeClr val="bg1"/>
                </a:solidFill>
                <a:latin typeface="Times New Roman" panose="02020603050405020304" pitchFamily="18" charset="0"/>
                <a:cs typeface="Times New Roman" panose="02020603050405020304" pitchFamily="18" charset="0"/>
              </a:rPr>
              <a:t>of</a:t>
            </a:r>
            <a:r>
              <a:rPr lang="es-PE" sz="1400" b="1" dirty="0">
                <a:solidFill>
                  <a:schemeClr val="bg1"/>
                </a:solidFill>
                <a:latin typeface="Times New Roman" panose="02020603050405020304" pitchFamily="18" charset="0"/>
                <a:cs typeface="Times New Roman" panose="02020603050405020304" pitchFamily="18" charset="0"/>
              </a:rPr>
              <a:t> Montreal</a:t>
            </a:r>
          </a:p>
          <a:p>
            <a:r>
              <a:rPr lang="es-PE" sz="1400" b="1" dirty="0">
                <a:solidFill>
                  <a:schemeClr val="bg1"/>
                </a:solidFill>
                <a:latin typeface="Times New Roman" panose="02020603050405020304" pitchFamily="18" charset="0"/>
                <a:cs typeface="Times New Roman" panose="02020603050405020304" pitchFamily="18" charset="0"/>
              </a:rPr>
              <a:t> Richard Boudreault, Canadian </a:t>
            </a:r>
            <a:r>
              <a:rPr lang="es-PE" sz="1400" b="1" dirty="0" err="1">
                <a:solidFill>
                  <a:schemeClr val="bg1"/>
                </a:solidFill>
                <a:latin typeface="Times New Roman" panose="02020603050405020304" pitchFamily="18" charset="0"/>
                <a:cs typeface="Times New Roman" panose="02020603050405020304" pitchFamily="18" charset="0"/>
              </a:rPr>
              <a:t>Space</a:t>
            </a:r>
            <a:r>
              <a:rPr lang="es-PE" sz="1400" b="1" dirty="0">
                <a:solidFill>
                  <a:schemeClr val="bg1"/>
                </a:solidFill>
                <a:latin typeface="Times New Roman" panose="02020603050405020304" pitchFamily="18" charset="0"/>
                <a:cs typeface="Times New Roman" panose="02020603050405020304" pitchFamily="18" charset="0"/>
              </a:rPr>
              <a:t> Mining </a:t>
            </a:r>
            <a:r>
              <a:rPr lang="es-PE" sz="1400" b="1" dirty="0" err="1">
                <a:solidFill>
                  <a:schemeClr val="bg1"/>
                </a:solidFill>
                <a:latin typeface="Times New Roman" panose="02020603050405020304" pitchFamily="18" charset="0"/>
                <a:cs typeface="Times New Roman" panose="02020603050405020304" pitchFamily="18" charset="0"/>
              </a:rPr>
              <a:t>Corporation</a:t>
            </a:r>
            <a:endParaRPr lang="en" sz="1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174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1487D-86DA-EA65-8911-0D685D1A652C}"/>
              </a:ext>
            </a:extLst>
          </p:cNvPr>
          <p:cNvSpPr>
            <a:spLocks noGrp="1"/>
          </p:cNvSpPr>
          <p:nvPr>
            <p:ph type="title"/>
          </p:nvPr>
        </p:nvSpPr>
        <p:spPr>
          <a:xfrm>
            <a:off x="602478" y="550590"/>
            <a:ext cx="10987044" cy="1325563"/>
          </a:xfrm>
        </p:spPr>
        <p:txBody>
          <a:bodyPr>
            <a:noAutofit/>
          </a:bodyPr>
          <a:lstStyle/>
          <a:p>
            <a:r>
              <a:rPr lang="en-US" dirty="0">
                <a:latin typeface="Times New Roman" panose="02020603050405020304" pitchFamily="18" charset="0"/>
                <a:cs typeface="Times New Roman" panose="02020603050405020304" pitchFamily="18" charset="0"/>
              </a:rPr>
              <a:t>T.I.P.S. Temporal Impedance and Prospecting Sensor</a:t>
            </a:r>
            <a:br>
              <a:rPr lang="en-US" dirty="0">
                <a:latin typeface="Times New Roman" panose="02020603050405020304" pitchFamily="18" charset="0"/>
                <a:cs typeface="Times New Roman" panose="02020603050405020304" pitchFamily="18" charset="0"/>
              </a:rPr>
            </a:br>
            <a:endParaRPr lang="e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E1019EA-A125-5A35-3915-2F64E33C795A}"/>
              </a:ext>
            </a:extLst>
          </p:cNvPr>
          <p:cNvSpPr>
            <a:spLocks noGrp="1"/>
          </p:cNvSpPr>
          <p:nvPr>
            <p:ph idx="1"/>
          </p:nvPr>
        </p:nvSpPr>
        <p:spPr>
          <a:xfrm>
            <a:off x="602478" y="1549582"/>
            <a:ext cx="11056471" cy="4351338"/>
          </a:xfrm>
        </p:spPr>
        <p:txBody>
          <a:bodyPr>
            <a:normAutofit/>
          </a:bodyPr>
          <a:lstStyle/>
          <a:p>
            <a:pPr algn="just"/>
            <a:r>
              <a:rPr lang="en-US" sz="2000" dirty="0">
                <a:latin typeface="Times New Roman" panose="02020603050405020304" pitchFamily="18" charset="0"/>
                <a:cs typeface="Times New Roman" panose="02020603050405020304" pitchFamily="18" charset="0"/>
              </a:rPr>
              <a:t>(TIPS) is a rover deployable sensor package that will provide geophysical information on surface and subsurface 3D tomography using AI/ML. TIPS is a novel design that combines measurements of ultrasound and electrical impedance interacting within the Time-Domain to generate non- invasive tomography. </a:t>
            </a:r>
            <a:endParaRPr lang="en"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A26CB5E-4EC2-A0D4-3420-8FAF6FF271DB}"/>
              </a:ext>
            </a:extLst>
          </p:cNvPr>
          <p:cNvPicPr>
            <a:picLocks noChangeAspect="1"/>
          </p:cNvPicPr>
          <p:nvPr/>
        </p:nvPicPr>
        <p:blipFill rotWithShape="1">
          <a:blip r:embed="rId2"/>
          <a:srcRect l="10225" r="7782"/>
          <a:stretch/>
        </p:blipFill>
        <p:spPr>
          <a:xfrm>
            <a:off x="6156076" y="2875145"/>
            <a:ext cx="5433446" cy="3190213"/>
          </a:xfrm>
          <a:prstGeom prst="rect">
            <a:avLst/>
          </a:prstGeom>
        </p:spPr>
      </p:pic>
      <p:pic>
        <p:nvPicPr>
          <p:cNvPr id="6" name="Picture 5">
            <a:extLst>
              <a:ext uri="{FF2B5EF4-FFF2-40B4-BE49-F238E27FC236}">
                <a16:creationId xmlns:a16="http://schemas.microsoft.com/office/drawing/2014/main" id="{B8CAAA42-2D49-3C2B-A596-EB7C7615D516}"/>
              </a:ext>
            </a:extLst>
          </p:cNvPr>
          <p:cNvPicPr>
            <a:picLocks noChangeAspect="1"/>
          </p:cNvPicPr>
          <p:nvPr/>
        </p:nvPicPr>
        <p:blipFill rotWithShape="1">
          <a:blip r:embed="rId3"/>
          <a:srcRect l="61788" t="32163" r="20461" b="39320"/>
          <a:stretch/>
        </p:blipFill>
        <p:spPr>
          <a:xfrm>
            <a:off x="1312829" y="2875145"/>
            <a:ext cx="3394142" cy="3190213"/>
          </a:xfrm>
          <a:prstGeom prst="rect">
            <a:avLst/>
          </a:prstGeom>
        </p:spPr>
      </p:pic>
      <p:sp>
        <p:nvSpPr>
          <p:cNvPr id="7" name="TextBox 6">
            <a:extLst>
              <a:ext uri="{FF2B5EF4-FFF2-40B4-BE49-F238E27FC236}">
                <a16:creationId xmlns:a16="http://schemas.microsoft.com/office/drawing/2014/main" id="{11A0C957-5326-6968-8B87-241EB2E68B03}"/>
              </a:ext>
            </a:extLst>
          </p:cNvPr>
          <p:cNvSpPr txBox="1"/>
          <p:nvPr/>
        </p:nvSpPr>
        <p:spPr>
          <a:xfrm>
            <a:off x="838200" y="6179396"/>
            <a:ext cx="4343400" cy="646331"/>
          </a:xfrm>
          <a:prstGeom prst="rect">
            <a:avLst/>
          </a:prstGeom>
          <a:noFill/>
        </p:spPr>
        <p:txBody>
          <a:bodyPr wrap="square">
            <a:spAutoFit/>
          </a:bodyPr>
          <a:lstStyle/>
          <a:p>
            <a:pPr algn="ctr"/>
            <a:r>
              <a:rPr lang="es-PE" sz="1800" b="0" i="0" dirty="0">
                <a:effectLst/>
                <a:latin typeface="Times New Roman" panose="02020603050405020304" pitchFamily="18" charset="0"/>
                <a:cs typeface="Times New Roman" panose="02020603050405020304" pitchFamily="18" charset="0"/>
              </a:rPr>
              <a:t>Fig.14. </a:t>
            </a:r>
            <a:r>
              <a:rPr lang="es-ES" sz="1800" b="0" i="0" dirty="0" err="1">
                <a:effectLst/>
                <a:latin typeface="Times New Roman" panose="02020603050405020304" pitchFamily="18" charset="0"/>
                <a:cs typeface="Times New Roman" panose="02020603050405020304" pitchFamily="18" charset="0"/>
              </a:rPr>
              <a:t>Artistic</a:t>
            </a:r>
            <a:r>
              <a:rPr lang="es-ES" sz="1800" b="0" i="0" dirty="0">
                <a:effectLst/>
                <a:latin typeface="Times New Roman" panose="02020603050405020304" pitchFamily="18" charset="0"/>
                <a:cs typeface="Times New Roman" panose="02020603050405020304" pitchFamily="18" charset="0"/>
              </a:rPr>
              <a:t> </a:t>
            </a:r>
            <a:r>
              <a:rPr lang="es-ES" sz="1800" b="0" i="0" dirty="0" err="1">
                <a:effectLst/>
                <a:latin typeface="Times New Roman" panose="02020603050405020304" pitchFamily="18" charset="0"/>
                <a:cs typeface="Times New Roman" panose="02020603050405020304" pitchFamily="18" charset="0"/>
              </a:rPr>
              <a:t>view</a:t>
            </a:r>
            <a:r>
              <a:rPr lang="es-ES" sz="1800" b="0" i="0" dirty="0">
                <a:effectLst/>
                <a:latin typeface="Times New Roman" panose="02020603050405020304" pitchFamily="18" charset="0"/>
                <a:cs typeface="Times New Roman" panose="02020603050405020304" pitchFamily="18" charset="0"/>
              </a:rPr>
              <a:t> </a:t>
            </a:r>
            <a:r>
              <a:rPr lang="es-ES" sz="1800" b="0" i="0" dirty="0" err="1">
                <a:effectLst/>
                <a:latin typeface="Times New Roman" panose="02020603050405020304" pitchFamily="18" charset="0"/>
                <a:cs typeface="Times New Roman" panose="02020603050405020304" pitchFamily="18" charset="0"/>
              </a:rPr>
              <a:t>of</a:t>
            </a:r>
            <a:r>
              <a:rPr lang="es-ES" sz="1800" b="0" i="0" dirty="0">
                <a:effectLst/>
                <a:latin typeface="Times New Roman" panose="02020603050405020304" pitchFamily="18" charset="0"/>
                <a:cs typeface="Times New Roman" panose="02020603050405020304" pitchFamily="18" charset="0"/>
              </a:rPr>
              <a:t> TIPS </a:t>
            </a:r>
            <a:r>
              <a:rPr lang="es-ES" sz="1800" b="0" i="0" dirty="0" err="1">
                <a:effectLst/>
                <a:latin typeface="Times New Roman" panose="02020603050405020304" pitchFamily="18" charset="0"/>
                <a:cs typeface="Times New Roman" panose="02020603050405020304" pitchFamily="18" charset="0"/>
              </a:rPr>
              <a:t>on</a:t>
            </a:r>
            <a:r>
              <a:rPr lang="es-ES" sz="1800" b="0" i="0" dirty="0">
                <a:effectLst/>
                <a:latin typeface="Times New Roman" panose="02020603050405020304" pitchFamily="18" charset="0"/>
                <a:cs typeface="Times New Roman" panose="02020603050405020304" pitchFamily="18" charset="0"/>
              </a:rPr>
              <a:t> </a:t>
            </a:r>
            <a:r>
              <a:rPr lang="es-ES" sz="1800" b="0" i="0" dirty="0" err="1">
                <a:effectLst/>
                <a:latin typeface="Times New Roman" panose="02020603050405020304" pitchFamily="18" charset="0"/>
                <a:cs typeface="Times New Roman" panose="02020603050405020304" pitchFamily="18" charset="0"/>
              </a:rPr>
              <a:t>board</a:t>
            </a:r>
            <a:r>
              <a:rPr lang="es-ES" sz="1800" b="0" i="0" dirty="0">
                <a:effectLst/>
                <a:latin typeface="Times New Roman" panose="02020603050405020304" pitchFamily="18" charset="0"/>
                <a:cs typeface="Times New Roman" panose="02020603050405020304" pitchFamily="18" charset="0"/>
              </a:rPr>
              <a:t> </a:t>
            </a:r>
            <a:r>
              <a:rPr lang="es-ES" sz="1800" b="0" i="0" dirty="0" err="1">
                <a:effectLst/>
                <a:latin typeface="Times New Roman" panose="02020603050405020304" pitchFamily="18" charset="0"/>
                <a:cs typeface="Times New Roman" panose="02020603050405020304" pitchFamily="18" charset="0"/>
              </a:rPr>
              <a:t>of</a:t>
            </a:r>
            <a:r>
              <a:rPr lang="es-ES" sz="1800" b="0" i="0" dirty="0">
                <a:effectLst/>
                <a:latin typeface="Times New Roman" panose="02020603050405020304" pitchFamily="18" charset="0"/>
                <a:cs typeface="Times New Roman" panose="02020603050405020304" pitchFamily="18" charset="0"/>
              </a:rPr>
              <a:t> a lunar </a:t>
            </a:r>
            <a:r>
              <a:rPr lang="es-ES" sz="1800" b="0" i="0" dirty="0" err="1">
                <a:effectLst/>
                <a:latin typeface="Times New Roman" panose="02020603050405020304" pitchFamily="18" charset="0"/>
                <a:cs typeface="Times New Roman" panose="02020603050405020304" pitchFamily="18" charset="0"/>
              </a:rPr>
              <a:t>rover</a:t>
            </a:r>
            <a:endParaRPr lang="en"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827B596-C873-BC6F-E3E6-F1369E140188}"/>
              </a:ext>
            </a:extLst>
          </p:cNvPr>
          <p:cNvSpPr txBox="1"/>
          <p:nvPr/>
        </p:nvSpPr>
        <p:spPr>
          <a:xfrm>
            <a:off x="5900999" y="6179396"/>
            <a:ext cx="5943600" cy="646331"/>
          </a:xfrm>
          <a:prstGeom prst="rect">
            <a:avLst/>
          </a:prstGeom>
          <a:noFill/>
        </p:spPr>
        <p:txBody>
          <a:bodyPr wrap="square">
            <a:spAutoFit/>
          </a:bodyPr>
          <a:lstStyle/>
          <a:p>
            <a:pPr algn="ctr"/>
            <a:r>
              <a:rPr lang="es-PE" sz="1800" b="0" i="0" dirty="0">
                <a:effectLst/>
                <a:latin typeface="Times New Roman" panose="02020603050405020304" pitchFamily="18" charset="0"/>
                <a:cs typeface="Times New Roman" panose="02020603050405020304" pitchFamily="18" charset="0"/>
              </a:rPr>
              <a:t>Fig.15. Performance </a:t>
            </a:r>
            <a:r>
              <a:rPr lang="es-PE" sz="1800" b="0" i="0" dirty="0" err="1">
                <a:effectLst/>
                <a:latin typeface="Times New Roman" panose="02020603050405020304" pitchFamily="18" charset="0"/>
                <a:cs typeface="Times New Roman" panose="02020603050405020304" pitchFamily="18" charset="0"/>
              </a:rPr>
              <a:t>of</a:t>
            </a:r>
            <a:r>
              <a:rPr lang="es-PE" sz="1800" b="0" i="0" dirty="0">
                <a:effectLst/>
                <a:latin typeface="Times New Roman" panose="02020603050405020304" pitchFamily="18" charset="0"/>
                <a:cs typeface="Times New Roman" panose="02020603050405020304" pitchFamily="18" charset="0"/>
              </a:rPr>
              <a:t> TIPS in </a:t>
            </a:r>
            <a:r>
              <a:rPr lang="es-PE" sz="1800" b="0" i="0" dirty="0" err="1">
                <a:effectLst/>
                <a:latin typeface="Times New Roman" panose="02020603050405020304" pitchFamily="18" charset="0"/>
                <a:cs typeface="Times New Roman" panose="02020603050405020304" pitchFamily="18" charset="0"/>
              </a:rPr>
              <a:t>the</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detection</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of</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underground</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bodies</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on</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the</a:t>
            </a:r>
            <a:r>
              <a:rPr lang="es-PE" sz="1800" b="0" i="0" dirty="0">
                <a:effectLst/>
                <a:latin typeface="Times New Roman" panose="02020603050405020304" pitchFamily="18" charset="0"/>
                <a:cs typeface="Times New Roman" panose="02020603050405020304" pitchFamily="18" charset="0"/>
              </a:rPr>
              <a:t> Moon</a:t>
            </a:r>
            <a:endParaRPr lang="e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997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F5561-8711-7848-FF63-375E552BF4A8}"/>
              </a:ext>
            </a:extLst>
          </p:cNvPr>
          <p:cNvSpPr>
            <a:spLocks noGrp="1"/>
          </p:cNvSpPr>
          <p:nvPr>
            <p:ph type="title"/>
          </p:nvPr>
        </p:nvSpPr>
        <p:spPr>
          <a:xfrm>
            <a:off x="509160" y="149632"/>
            <a:ext cx="10844640" cy="675708"/>
          </a:xfrm>
        </p:spPr>
        <p:txBody>
          <a:bodyPr>
            <a:noAutofit/>
          </a:bodyPr>
          <a:lstStyle/>
          <a:p>
            <a:r>
              <a:rPr lang="es-PE" dirty="0">
                <a:latin typeface="Times New Roman" panose="02020603050405020304" pitchFamily="18" charset="0"/>
                <a:cs typeface="Times New Roman" panose="02020603050405020304" pitchFamily="18" charset="0"/>
              </a:rPr>
              <a:t>(QASM) Quantum </a:t>
            </a:r>
            <a:r>
              <a:rPr lang="es-PE" dirty="0" err="1">
                <a:latin typeface="Times New Roman" panose="02020603050405020304" pitchFamily="18" charset="0"/>
                <a:cs typeface="Times New Roman" panose="02020603050405020304" pitchFamily="18" charset="0"/>
              </a:rPr>
              <a:t>Atomic</a:t>
            </a:r>
            <a:r>
              <a:rPr lang="es-PE" dirty="0">
                <a:latin typeface="Times New Roman" panose="02020603050405020304" pitchFamily="18" charset="0"/>
                <a:cs typeface="Times New Roman" panose="02020603050405020304" pitchFamily="18" charset="0"/>
              </a:rPr>
              <a:t> </a:t>
            </a:r>
            <a:r>
              <a:rPr lang="es-PE" dirty="0" err="1">
                <a:latin typeface="Times New Roman" panose="02020603050405020304" pitchFamily="18" charset="0"/>
                <a:cs typeface="Times New Roman" panose="02020603050405020304" pitchFamily="18" charset="0"/>
              </a:rPr>
              <a:t>Subsurface</a:t>
            </a:r>
            <a:r>
              <a:rPr lang="es-PE" dirty="0">
                <a:latin typeface="Times New Roman" panose="02020603050405020304" pitchFamily="18" charset="0"/>
                <a:cs typeface="Times New Roman" panose="02020603050405020304" pitchFamily="18" charset="0"/>
              </a:rPr>
              <a:t> </a:t>
            </a:r>
            <a:r>
              <a:rPr lang="es-PE" dirty="0" err="1">
                <a:latin typeface="Times New Roman" panose="02020603050405020304" pitchFamily="18" charset="0"/>
                <a:cs typeface="Times New Roman" panose="02020603050405020304" pitchFamily="18" charset="0"/>
              </a:rPr>
              <a:t>Mapper</a:t>
            </a:r>
            <a:r>
              <a:rPr lang="es-PE" dirty="0">
                <a:latin typeface="Times New Roman" panose="02020603050405020304" pitchFamily="18" charset="0"/>
                <a:cs typeface="Times New Roman" panose="02020603050405020304" pitchFamily="18" charset="0"/>
              </a:rPr>
              <a:t> </a:t>
            </a:r>
            <a:endParaRPr lang="e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E2C4603C-7FDD-2608-115E-E57C2187F750}"/>
              </a:ext>
            </a:extLst>
          </p:cNvPr>
          <p:cNvSpPr>
            <a:spLocks noGrp="1"/>
          </p:cNvSpPr>
          <p:nvPr>
            <p:ph idx="1"/>
          </p:nvPr>
        </p:nvSpPr>
        <p:spPr>
          <a:xfrm>
            <a:off x="293390" y="1273711"/>
            <a:ext cx="6552526" cy="4959911"/>
          </a:xfrm>
        </p:spPr>
        <p:txBody>
          <a:bodyPr>
            <a:noAutofit/>
          </a:bodyPr>
          <a:lstStyle/>
          <a:p>
            <a:pPr algn="just"/>
            <a:r>
              <a:rPr lang="en-US" sz="2400" dirty="0">
                <a:latin typeface="Times New Roman" panose="02020603050405020304" pitchFamily="18" charset="0"/>
                <a:cs typeface="Times New Roman" panose="02020603050405020304" pitchFamily="18" charset="0"/>
              </a:rPr>
              <a:t>It is an orbital sensor that combines modern AI/ML techniques with Quantum Mechanics to create 3D subsurface maps faster and more precise than existing technologies. </a:t>
            </a:r>
          </a:p>
          <a:p>
            <a:pPr algn="just"/>
            <a:r>
              <a:rPr lang="en-US" sz="2400" dirty="0">
                <a:latin typeface="Times New Roman" panose="02020603050405020304" pitchFamily="18" charset="0"/>
                <a:cs typeface="Times New Roman" panose="02020603050405020304" pitchFamily="18" charset="0"/>
              </a:rPr>
              <a:t>QASM will be ready to answer:</a:t>
            </a:r>
          </a:p>
          <a:p>
            <a:pPr lvl="1" algn="just"/>
            <a:r>
              <a:rPr lang="en-US" sz="2000" dirty="0">
                <a:latin typeface="Times New Roman" panose="02020603050405020304" pitchFamily="18" charset="0"/>
                <a:cs typeface="Times New Roman" panose="02020603050405020304" pitchFamily="18" charset="0"/>
              </a:rPr>
              <a:t>Fundamental questions about the universe. Dark Matter, local black holes,  NE and EC Asteroids</a:t>
            </a:r>
          </a:p>
          <a:p>
            <a:pPr lvl="1" algn="just"/>
            <a:r>
              <a:rPr lang="en-US" sz="2000" dirty="0">
                <a:latin typeface="Times New Roman" panose="02020603050405020304" pitchFamily="18" charset="0"/>
                <a:cs typeface="Times New Roman" panose="02020603050405020304" pitchFamily="18" charset="0"/>
              </a:rPr>
              <a:t>It can remote sense near earth asteroids, provide tomography of Lunar Resources (Water, REE, He3) and identify infrastructure ready Lava Tubes, provide geotechnical survey of lunar real estate. </a:t>
            </a:r>
          </a:p>
          <a:p>
            <a:pPr lvl="1" algn="just"/>
            <a:r>
              <a:rPr lang="en-US" sz="2000" dirty="0">
                <a:latin typeface="Times New Roman" panose="02020603050405020304" pitchFamily="18" charset="0"/>
                <a:cs typeface="Times New Roman" panose="02020603050405020304" pitchFamily="18" charset="0"/>
              </a:rPr>
              <a:t>It can be used to survey under-ice conditions of Jovian and Neptunian icy moons, monitor for life there. </a:t>
            </a:r>
            <a:endParaRPr lang="en" sz="2000" dirty="0">
              <a:latin typeface="Times New Roman" panose="02020603050405020304" pitchFamily="18" charset="0"/>
              <a:cs typeface="Times New Roman" panose="02020603050405020304" pitchFamily="18" charset="0"/>
            </a:endParaRPr>
          </a:p>
        </p:txBody>
      </p:sp>
      <p:pic>
        <p:nvPicPr>
          <p:cNvPr id="9218" name="Picture 2" descr="Fig. 4">
            <a:extLst>
              <a:ext uri="{FF2B5EF4-FFF2-40B4-BE49-F238E27FC236}">
                <a16:creationId xmlns:a16="http://schemas.microsoft.com/office/drawing/2014/main" id="{8B4D9C7F-FB81-99FC-26BC-4E85EF4E47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547"/>
          <a:stretch/>
        </p:blipFill>
        <p:spPr bwMode="auto">
          <a:xfrm>
            <a:off x="7151494" y="2788170"/>
            <a:ext cx="4405922" cy="33301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F5D118-D8C4-DF7A-7802-AA3163CD0F45}"/>
              </a:ext>
            </a:extLst>
          </p:cNvPr>
          <p:cNvSpPr txBox="1"/>
          <p:nvPr/>
        </p:nvSpPr>
        <p:spPr>
          <a:xfrm>
            <a:off x="7151494" y="6118310"/>
            <a:ext cx="4405923" cy="646331"/>
          </a:xfrm>
          <a:prstGeom prst="rect">
            <a:avLst/>
          </a:prstGeom>
          <a:noFill/>
        </p:spPr>
        <p:txBody>
          <a:bodyPr wrap="square">
            <a:spAutoFit/>
          </a:bodyPr>
          <a:lstStyle/>
          <a:p>
            <a:pPr algn="ctr"/>
            <a:r>
              <a:rPr lang="en" dirty="0">
                <a:latin typeface="Times New Roman" panose="02020603050405020304" pitchFamily="18" charset="0"/>
                <a:cs typeface="Times New Roman" panose="02020603050405020304" pitchFamily="18" charset="0"/>
              </a:rPr>
              <a:t>Fig. 13. Possible results of detection with quantum gravity </a:t>
            </a:r>
            <a:r>
              <a:rPr lang="es-PE" sz="1800" b="0" i="0" dirty="0">
                <a:effectLst/>
                <a:latin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18</a:t>
            </a:r>
            <a:r>
              <a:rPr lang="es-PE" sz="1800" b="0" i="0" dirty="0">
                <a:effectLst/>
                <a:latin typeface="Times New Roman" panose="02020603050405020304" pitchFamily="18" charset="0"/>
                <a:cs typeface="Times New Roman" panose="02020603050405020304" pitchFamily="18" charset="0"/>
              </a:rPr>
              <a:t>]</a:t>
            </a:r>
            <a:r>
              <a:rPr lang="en"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60FE57A1-1AB9-B389-8CC2-D08B2B00A45C}"/>
              </a:ext>
            </a:extLst>
          </p:cNvPr>
          <p:cNvPicPr>
            <a:picLocks noChangeAspect="1"/>
          </p:cNvPicPr>
          <p:nvPr/>
        </p:nvPicPr>
        <p:blipFill rotWithShape="1">
          <a:blip r:embed="rId3"/>
          <a:srcRect l="27946" t="32999" r="26933" b="36920"/>
          <a:stretch/>
        </p:blipFill>
        <p:spPr>
          <a:xfrm>
            <a:off x="7151494" y="955660"/>
            <a:ext cx="4405922" cy="1702190"/>
          </a:xfrm>
          <a:prstGeom prst="rect">
            <a:avLst/>
          </a:prstGeom>
        </p:spPr>
      </p:pic>
    </p:spTree>
    <p:extLst>
      <p:ext uri="{BB962C8B-B14F-4D97-AF65-F5344CB8AC3E}">
        <p14:creationId xmlns:p14="http://schemas.microsoft.com/office/powerpoint/2010/main" val="1243601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8F9F5-1C54-15A5-97C4-8E7F64C19DC8}"/>
              </a:ext>
            </a:extLst>
          </p:cNvPr>
          <p:cNvSpPr>
            <a:spLocks noGrp="1"/>
          </p:cNvSpPr>
          <p:nvPr>
            <p:ph type="title"/>
          </p:nvPr>
        </p:nvSpPr>
        <p:spPr>
          <a:xfrm>
            <a:off x="349316" y="-238167"/>
            <a:ext cx="10515600" cy="1325563"/>
          </a:xfrm>
        </p:spPr>
        <p:txBody>
          <a:bodyPr/>
          <a:lstStyle/>
          <a:p>
            <a:r>
              <a:rPr lang="en" dirty="0">
                <a:latin typeface="Times New Roman" panose="02020603050405020304" pitchFamily="18" charset="0"/>
                <a:cs typeface="Times New Roman" panose="02020603050405020304" pitchFamily="18" charset="0"/>
              </a:rPr>
              <a:t>Applications</a:t>
            </a:r>
          </a:p>
        </p:txBody>
      </p:sp>
      <p:sp>
        <p:nvSpPr>
          <p:cNvPr id="3" name="TextBox 2">
            <a:extLst>
              <a:ext uri="{FF2B5EF4-FFF2-40B4-BE49-F238E27FC236}">
                <a16:creationId xmlns:a16="http://schemas.microsoft.com/office/drawing/2014/main" id="{82F48D14-13F4-228F-A8E3-A0FA438D244F}"/>
              </a:ext>
            </a:extLst>
          </p:cNvPr>
          <p:cNvSpPr txBox="1"/>
          <p:nvPr/>
        </p:nvSpPr>
        <p:spPr>
          <a:xfrm>
            <a:off x="349316" y="765512"/>
            <a:ext cx="5746684" cy="6524863"/>
          </a:xfrm>
          <a:prstGeom prst="rect">
            <a:avLst/>
          </a:prstGeom>
          <a:noFill/>
        </p:spPr>
        <p:txBody>
          <a:bodyPr wrap="square">
            <a:spAutoFit/>
          </a:bodyPr>
          <a:lstStyle/>
          <a:p>
            <a:pPr marL="285750" indent="-28575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Almost all space agencies are working on instruments for physical/geotechnical and mineral/chemistry characterization of lunar/</a:t>
            </a:r>
            <a:r>
              <a:rPr lang="en-US" sz="2200" dirty="0" err="1">
                <a:latin typeface="Times New Roman" panose="02020603050405020304" pitchFamily="18" charset="0"/>
                <a:cs typeface="Times New Roman" panose="02020603050405020304" pitchFamily="18" charset="0"/>
              </a:rPr>
              <a:t>martian</a:t>
            </a:r>
            <a:r>
              <a:rPr lang="en-US" sz="2200" dirty="0">
                <a:latin typeface="Times New Roman" panose="02020603050405020304" pitchFamily="18" charset="0"/>
                <a:cs typeface="Times New Roman" panose="02020603050405020304" pitchFamily="18" charset="0"/>
              </a:rPr>
              <a:t> regolith. </a:t>
            </a:r>
          </a:p>
          <a:p>
            <a:pPr marL="285750" indent="-285750" algn="just">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There is strong interest on instruments and hardware for subsurface ice indirect and direct characterization. </a:t>
            </a:r>
          </a:p>
          <a:p>
            <a:pPr marL="285750" indent="-285750" algn="just">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Requires ground truth at the 10 meter scale (laterally) over 1‐5 km baselines. Must determine trafficability, compressibility, rolling resistance, bulk density variations, and grain sizes.  </a:t>
            </a:r>
          </a:p>
          <a:p>
            <a:pPr marL="285750" indent="-285750" algn="just">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Requires knowledge of regolith, in particular in PSRs, of mineral/chemical characteristics as a function of depth and lateral distribution</a:t>
            </a:r>
          </a:p>
          <a:p>
            <a:pPr marL="285750" indent="-285750" algn="just">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p:txBody>
      </p:sp>
      <p:pic>
        <p:nvPicPr>
          <p:cNvPr id="4098" name="Picture 2" descr="NASA lunar outpost concepts - Wikipedia">
            <a:extLst>
              <a:ext uri="{FF2B5EF4-FFF2-40B4-BE49-F238E27FC236}">
                <a16:creationId xmlns:a16="http://schemas.microsoft.com/office/drawing/2014/main" id="{47FFE74D-B966-7E22-AE40-3C53AC90B3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74"/>
          <a:stretch/>
        </p:blipFill>
        <p:spPr bwMode="auto">
          <a:xfrm>
            <a:off x="6343650" y="2900279"/>
            <a:ext cx="5431208" cy="3088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165807A-F9AD-58B7-6C06-8CFAD7572362}"/>
              </a:ext>
            </a:extLst>
          </p:cNvPr>
          <p:cNvSpPr txBox="1"/>
          <p:nvPr/>
        </p:nvSpPr>
        <p:spPr>
          <a:xfrm>
            <a:off x="6096000" y="6049737"/>
            <a:ext cx="5678858" cy="383648"/>
          </a:xfrm>
          <a:prstGeom prst="rect">
            <a:avLst/>
          </a:prstGeom>
          <a:noFill/>
        </p:spPr>
        <p:txBody>
          <a:bodyPr wrap="square">
            <a:spAutoFit/>
          </a:bodyPr>
          <a:lstStyle/>
          <a:p>
            <a:pPr algn="ctr"/>
            <a:r>
              <a:rPr lang="en" dirty="0">
                <a:latin typeface="Times New Roman" panose="02020603050405020304" pitchFamily="18" charset="0"/>
                <a:cs typeface="Times New Roman" panose="02020603050405020304" pitchFamily="18" charset="0"/>
              </a:rPr>
              <a:t>Fig. 16. Future human operations on the Moon </a:t>
            </a:r>
            <a:r>
              <a:rPr lang="es-PE" sz="1800" b="0" i="0" dirty="0">
                <a:effectLst/>
                <a:latin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cs typeface="Times New Roman" panose="02020603050405020304" pitchFamily="18" charset="0"/>
              </a:rPr>
              <a:t>19</a:t>
            </a:r>
            <a:r>
              <a:rPr lang="es-PE" sz="1800" b="0" i="0" dirty="0">
                <a:effectLst/>
                <a:latin typeface="Times New Roman" panose="02020603050405020304" pitchFamily="18" charset="0"/>
                <a:cs typeface="Times New Roman" panose="02020603050405020304" pitchFamily="18" charset="0"/>
              </a:rPr>
              <a:t>]</a:t>
            </a:r>
            <a:r>
              <a:rPr lang="en"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8A7A8F44-E85C-8E1D-5D12-EBA623873188}"/>
              </a:ext>
            </a:extLst>
          </p:cNvPr>
          <p:cNvSpPr txBox="1"/>
          <p:nvPr/>
        </p:nvSpPr>
        <p:spPr>
          <a:xfrm>
            <a:off x="6343650" y="917912"/>
            <a:ext cx="5431208" cy="1631216"/>
          </a:xfrm>
          <a:prstGeom prst="rect">
            <a:avLst/>
          </a:prstGeom>
          <a:noFill/>
        </p:spPr>
        <p:txBody>
          <a:bodyPr wrap="square">
            <a:spAutoFit/>
          </a:bodyPr>
          <a:lstStyle/>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Must determine the form, concentration (including mineralogical, elemental, molecular, isotopic make‐up of volatiles), and distribution of these species and how they vary from depths 0-3 m over distances of 10‐100 m scales. </a:t>
            </a:r>
          </a:p>
        </p:txBody>
      </p:sp>
    </p:spTree>
    <p:extLst>
      <p:ext uri="{BB962C8B-B14F-4D97-AF65-F5344CB8AC3E}">
        <p14:creationId xmlns:p14="http://schemas.microsoft.com/office/powerpoint/2010/main" val="165847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E3BF-60C9-96AB-EDAB-E20A7234A7A7}"/>
              </a:ext>
            </a:extLst>
          </p:cNvPr>
          <p:cNvSpPr>
            <a:spLocks noGrp="1"/>
          </p:cNvSpPr>
          <p:nvPr>
            <p:ph type="title"/>
          </p:nvPr>
        </p:nvSpPr>
        <p:spPr>
          <a:xfrm>
            <a:off x="277186" y="-185984"/>
            <a:ext cx="10515600" cy="1325563"/>
          </a:xfrm>
        </p:spPr>
        <p:txBody>
          <a:bodyPr/>
          <a:lstStyle/>
          <a:p>
            <a:r>
              <a:rPr lang="en" dirty="0">
                <a:latin typeface="Times New Roman" panose="02020603050405020304" pitchFamily="18" charset="0"/>
                <a:cs typeface="Times New Roman" panose="02020603050405020304" pitchFamily="18" charset="0"/>
              </a:rPr>
              <a:t>Applications</a:t>
            </a:r>
          </a:p>
        </p:txBody>
      </p:sp>
      <p:pic>
        <p:nvPicPr>
          <p:cNvPr id="7172" name="Picture 4" descr="Lava tubes channels of rivers of lava that at some earlier time flowed downslope from a volcanic vent or fissure. Image credit: NPS Photo/D. Boyle">
            <a:extLst>
              <a:ext uri="{FF2B5EF4-FFF2-40B4-BE49-F238E27FC236}">
                <a16:creationId xmlns:a16="http://schemas.microsoft.com/office/drawing/2014/main" id="{411D698B-DB04-8F34-EAFE-8C959F11B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536" y="2109076"/>
            <a:ext cx="5704740" cy="385504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ubsurface lake discovered on Mars? | Space | EarthSky">
            <a:extLst>
              <a:ext uri="{FF2B5EF4-FFF2-40B4-BE49-F238E27FC236}">
                <a16:creationId xmlns:a16="http://schemas.microsoft.com/office/drawing/2014/main" id="{3ED9766E-1902-0517-1EE0-8171CAA054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27" t="15934" r="2702" b="5699"/>
          <a:stretch/>
        </p:blipFill>
        <p:spPr bwMode="auto">
          <a:xfrm>
            <a:off x="277188" y="2109076"/>
            <a:ext cx="5778530" cy="38657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CFAB8C9-4C6A-E5FB-4C1F-0E52170E5676}"/>
              </a:ext>
            </a:extLst>
          </p:cNvPr>
          <p:cNvSpPr txBox="1"/>
          <p:nvPr/>
        </p:nvSpPr>
        <p:spPr>
          <a:xfrm>
            <a:off x="236905" y="6113357"/>
            <a:ext cx="5818813" cy="369332"/>
          </a:xfrm>
          <a:prstGeom prst="rect">
            <a:avLst/>
          </a:prstGeom>
          <a:noFill/>
        </p:spPr>
        <p:txBody>
          <a:bodyPr wrap="square">
            <a:spAutoFit/>
          </a:bodyPr>
          <a:lstStyle/>
          <a:p>
            <a:pPr algn="ctr"/>
            <a:r>
              <a:rPr lang="es-PE" sz="1800" b="0" i="0" dirty="0">
                <a:effectLst/>
                <a:latin typeface="Times New Roman" panose="02020603050405020304" pitchFamily="18" charset="0"/>
                <a:cs typeface="Times New Roman" panose="02020603050405020304" pitchFamily="18" charset="0"/>
              </a:rPr>
              <a:t>Radar </a:t>
            </a:r>
            <a:r>
              <a:rPr lang="es-PE" sz="1800" b="0" i="0" dirty="0" err="1">
                <a:effectLst/>
                <a:latin typeface="Times New Roman" panose="02020603050405020304" pitchFamily="18" charset="0"/>
                <a:cs typeface="Times New Roman" panose="02020603050405020304" pitchFamily="18" charset="0"/>
              </a:rPr>
              <a:t>images</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of</a:t>
            </a:r>
            <a:r>
              <a:rPr lang="es-PE" sz="1800" b="0" i="0" dirty="0">
                <a:effectLst/>
                <a:latin typeface="Times New Roman" panose="02020603050405020304" pitchFamily="18" charset="0"/>
                <a:cs typeface="Times New Roman" panose="02020603050405020304" pitchFamily="18" charset="0"/>
              </a:rPr>
              <a:t> Mars </a:t>
            </a:r>
            <a:r>
              <a:rPr lang="es-PE" sz="1800" b="0" i="0" dirty="0" err="1">
                <a:effectLst/>
                <a:latin typeface="Times New Roman" panose="02020603050405020304" pitchFamily="18" charset="0"/>
                <a:cs typeface="Times New Roman" panose="02020603050405020304" pitchFamily="18" charset="0"/>
              </a:rPr>
              <a:t>subsurface</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for</a:t>
            </a:r>
            <a:r>
              <a:rPr lang="es-PE" sz="1800" b="0" i="0" dirty="0">
                <a:effectLst/>
                <a:latin typeface="Times New Roman" panose="02020603050405020304" pitchFamily="18" charset="0"/>
                <a:cs typeface="Times New Roman" panose="02020603050405020304" pitchFamily="18" charset="0"/>
              </a:rPr>
              <a:t> wáter </a:t>
            </a:r>
            <a:r>
              <a:rPr lang="es-PE" sz="1800" b="0" i="0" dirty="0" err="1">
                <a:effectLst/>
                <a:latin typeface="Times New Roman" panose="02020603050405020304" pitchFamily="18" charset="0"/>
                <a:cs typeface="Times New Roman" panose="02020603050405020304" pitchFamily="18" charset="0"/>
              </a:rPr>
              <a:t>detection</a:t>
            </a:r>
            <a:r>
              <a:rPr lang="es-PE" sz="1800" b="0" i="0" dirty="0">
                <a:effectLst/>
                <a:latin typeface="Times New Roman" panose="02020603050405020304" pitchFamily="18" charset="0"/>
                <a:cs typeface="Times New Roman" panose="02020603050405020304" pitchFamily="18" charset="0"/>
              </a:rPr>
              <a:t> [</a:t>
            </a:r>
            <a:r>
              <a:rPr lang="en-US" b="0" i="0" dirty="0">
                <a:latin typeface="Times New Roman" panose="02020603050405020304" pitchFamily="18" charset="0"/>
                <a:cs typeface="Times New Roman" panose="02020603050405020304" pitchFamily="18" charset="0"/>
              </a:rPr>
              <a:t>20</a:t>
            </a:r>
            <a:r>
              <a:rPr lang="es-PE" sz="1800" b="0" i="0" dirty="0">
                <a:effectLst/>
                <a:latin typeface="Times New Roman" panose="02020603050405020304" pitchFamily="18" charset="0"/>
                <a:cs typeface="Times New Roman" panose="02020603050405020304" pitchFamily="18" charset="0"/>
              </a:rPr>
              <a:t>]</a:t>
            </a:r>
            <a:endParaRPr lang="en" dirty="0"/>
          </a:p>
        </p:txBody>
      </p:sp>
      <p:sp>
        <p:nvSpPr>
          <p:cNvPr id="8" name="TextBox 7">
            <a:extLst>
              <a:ext uri="{FF2B5EF4-FFF2-40B4-BE49-F238E27FC236}">
                <a16:creationId xmlns:a16="http://schemas.microsoft.com/office/drawing/2014/main" id="{64284A68-19F1-9D26-D6E9-12C24CC5D792}"/>
              </a:ext>
            </a:extLst>
          </p:cNvPr>
          <p:cNvSpPr txBox="1"/>
          <p:nvPr/>
        </p:nvSpPr>
        <p:spPr>
          <a:xfrm>
            <a:off x="220173" y="883142"/>
            <a:ext cx="11671089" cy="1446550"/>
          </a:xfrm>
          <a:prstGeom prst="rect">
            <a:avLst/>
          </a:prstGeom>
          <a:noFill/>
        </p:spPr>
        <p:txBody>
          <a:bodyPr wrap="square">
            <a:spAutoFit/>
          </a:bodyPr>
          <a:lstStyle/>
          <a:p>
            <a:pPr marL="285750" indent="-285750" algn="just">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Prospection and characterization of water underground on Mars and geological formations as lava tubes. On Mars, localizing and sizing underground water reservoirs and thus be a decisive advantage in astrobiology research and finding life in the solar system. </a:t>
            </a:r>
          </a:p>
          <a:p>
            <a:pPr marL="285750" indent="-285750" algn="just">
              <a:buFont typeface="Arial" panose="020B0604020202020204" pitchFamily="34" charset="0"/>
              <a:buChar char="•"/>
            </a:pPr>
            <a:endParaRPr lang="en-US" sz="2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0C45A0DD-BFDA-0FD6-3725-DF3FDD5D1E17}"/>
              </a:ext>
            </a:extLst>
          </p:cNvPr>
          <p:cNvSpPr txBox="1"/>
          <p:nvPr/>
        </p:nvSpPr>
        <p:spPr>
          <a:xfrm>
            <a:off x="6243536" y="6054813"/>
            <a:ext cx="5704740" cy="646331"/>
          </a:xfrm>
          <a:prstGeom prst="rect">
            <a:avLst/>
          </a:prstGeom>
          <a:noFill/>
        </p:spPr>
        <p:txBody>
          <a:bodyPr wrap="square">
            <a:spAutoFit/>
          </a:bodyPr>
          <a:lstStyle/>
          <a:p>
            <a:pPr algn="ctr"/>
            <a:r>
              <a:rPr lang="es-PE" sz="1800" b="0" i="0" dirty="0">
                <a:effectLst/>
                <a:latin typeface="Times New Roman" panose="02020603050405020304" pitchFamily="18" charset="0"/>
                <a:cs typeface="Times New Roman" panose="02020603050405020304" pitchFamily="18" charset="0"/>
              </a:rPr>
              <a:t>Lava </a:t>
            </a:r>
            <a:r>
              <a:rPr lang="es-PE" sz="1800" b="0" i="0" dirty="0" err="1">
                <a:effectLst/>
                <a:latin typeface="Times New Roman" panose="02020603050405020304" pitchFamily="18" charset="0"/>
                <a:cs typeface="Times New Roman" panose="02020603050405020304" pitchFamily="18" charset="0"/>
              </a:rPr>
              <a:t>tubes</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on</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Earth</a:t>
            </a:r>
            <a:r>
              <a:rPr lang="es-PE" sz="1800" b="0" i="0" dirty="0">
                <a:effectLst/>
                <a:latin typeface="Times New Roman" panose="02020603050405020304" pitchFamily="18" charset="0"/>
                <a:cs typeface="Times New Roman" panose="02020603050405020304" pitchFamily="18" charset="0"/>
              </a:rPr>
              <a:t>, posible </a:t>
            </a:r>
            <a:r>
              <a:rPr lang="es-PE" sz="1800" b="0" i="0" dirty="0" err="1">
                <a:effectLst/>
                <a:latin typeface="Times New Roman" panose="02020603050405020304" pitchFamily="18" charset="0"/>
                <a:cs typeface="Times New Roman" panose="02020603050405020304" pitchFamily="18" charset="0"/>
              </a:rPr>
              <a:t>to</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find</a:t>
            </a:r>
            <a:r>
              <a:rPr lang="es-PE" sz="1800" b="0" i="0" dirty="0">
                <a:effectLst/>
                <a:latin typeface="Times New Roman" panose="02020603050405020304" pitchFamily="18" charset="0"/>
                <a:cs typeface="Times New Roman" panose="02020603050405020304" pitchFamily="18" charset="0"/>
              </a:rPr>
              <a:t> similar </a:t>
            </a:r>
            <a:r>
              <a:rPr lang="es-PE" sz="1800" b="0" i="0" dirty="0" err="1">
                <a:effectLst/>
                <a:latin typeface="Times New Roman" panose="02020603050405020304" pitchFamily="18" charset="0"/>
                <a:cs typeface="Times New Roman" panose="02020603050405020304" pitchFamily="18" charset="0"/>
              </a:rPr>
              <a:t>on</a:t>
            </a:r>
            <a:r>
              <a:rPr lang="es-PE" sz="1800" b="0" i="0" dirty="0">
                <a:effectLst/>
                <a:latin typeface="Times New Roman" panose="02020603050405020304" pitchFamily="18" charset="0"/>
                <a:cs typeface="Times New Roman" panose="02020603050405020304" pitchFamily="18" charset="0"/>
              </a:rPr>
              <a:t> Mars </a:t>
            </a:r>
            <a:r>
              <a:rPr lang="es-PE" sz="1800" b="0" i="0" dirty="0" err="1">
                <a:effectLst/>
                <a:latin typeface="Times New Roman" panose="02020603050405020304" pitchFamily="18" charset="0"/>
                <a:cs typeface="Times New Roman" panose="02020603050405020304" pitchFamily="18" charset="0"/>
              </a:rPr>
              <a:t>for</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shield</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radiation</a:t>
            </a:r>
            <a:r>
              <a:rPr lang="es-PE" sz="1800" b="0" i="0" dirty="0">
                <a:effectLst/>
                <a:latin typeface="Times New Roman" panose="02020603050405020304" pitchFamily="18" charset="0"/>
                <a:cs typeface="Times New Roman" panose="02020603050405020304" pitchFamily="18" charset="0"/>
              </a:rPr>
              <a:t> [</a:t>
            </a:r>
            <a:r>
              <a:rPr lang="en-US" b="0" i="0" dirty="0">
                <a:latin typeface="Times New Roman" panose="02020603050405020304" pitchFamily="18" charset="0"/>
                <a:cs typeface="Times New Roman" panose="02020603050405020304" pitchFamily="18" charset="0"/>
              </a:rPr>
              <a:t>21</a:t>
            </a:r>
            <a:r>
              <a:rPr lang="es-PE" sz="1800" b="0" i="0" dirty="0">
                <a:effectLst/>
                <a:latin typeface="Times New Roman" panose="02020603050405020304" pitchFamily="18" charset="0"/>
                <a:cs typeface="Times New Roman" panose="02020603050405020304" pitchFamily="18" charset="0"/>
              </a:rPr>
              <a:t>]</a:t>
            </a:r>
            <a:r>
              <a:rPr lang="en" dirty="0">
                <a:latin typeface="Times New Roman" panose="02020603050405020304" pitchFamily="18" charset="0"/>
                <a:cs typeface="Times New Roman" panose="02020603050405020304" pitchFamily="18" charset="0"/>
              </a:rPr>
              <a:t> </a:t>
            </a:r>
            <a:endParaRPr lang="en" dirty="0"/>
          </a:p>
        </p:txBody>
      </p:sp>
    </p:spTree>
    <p:extLst>
      <p:ext uri="{BB962C8B-B14F-4D97-AF65-F5344CB8AC3E}">
        <p14:creationId xmlns:p14="http://schemas.microsoft.com/office/powerpoint/2010/main" val="942400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9140-E982-FFA7-E110-EA7A45A22BE9}"/>
              </a:ext>
            </a:extLst>
          </p:cNvPr>
          <p:cNvSpPr>
            <a:spLocks noGrp="1"/>
          </p:cNvSpPr>
          <p:nvPr>
            <p:ph type="title"/>
          </p:nvPr>
        </p:nvSpPr>
        <p:spPr/>
        <p:txBody>
          <a:bodyPr/>
          <a:lstStyle/>
          <a:p>
            <a:r>
              <a:rPr lang="en" dirty="0">
                <a:latin typeface="Times New Roman" panose="02020603050405020304" pitchFamily="18" charset="0"/>
                <a:cs typeface="Times New Roman" panose="02020603050405020304" pitchFamily="18" charset="0"/>
              </a:rPr>
              <a:t>Conclusions</a:t>
            </a:r>
          </a:p>
        </p:txBody>
      </p:sp>
      <p:sp>
        <p:nvSpPr>
          <p:cNvPr id="3" name="Content Placeholder 2">
            <a:extLst>
              <a:ext uri="{FF2B5EF4-FFF2-40B4-BE49-F238E27FC236}">
                <a16:creationId xmlns:a16="http://schemas.microsoft.com/office/drawing/2014/main" id="{F74B4B69-A89D-7719-91F2-F6ACBDE90367}"/>
              </a:ext>
            </a:extLst>
          </p:cNvPr>
          <p:cNvSpPr>
            <a:spLocks noGrp="1"/>
          </p:cNvSpPr>
          <p:nvPr>
            <p:ph idx="1"/>
          </p:nvPr>
        </p:nvSpPr>
        <p:spPr/>
        <p:txBody>
          <a:bodyPr/>
          <a:lstStyle/>
          <a:p>
            <a:pPr algn="just"/>
            <a:r>
              <a:rPr lang="en" dirty="0">
                <a:latin typeface="Times New Roman" panose="02020603050405020304" pitchFamily="18" charset="0"/>
                <a:cs typeface="Times New Roman" panose="02020603050405020304" pitchFamily="18" charset="0"/>
              </a:rPr>
              <a:t>Geochemical methodologies are not sufficient to fill all the gaps required for planetary exploration. Geophysical services are a keystone option to acquire conclusive results to move forward in ISRU technologies.</a:t>
            </a:r>
          </a:p>
          <a:p>
            <a:pPr algn="just"/>
            <a:r>
              <a:rPr lang="en-US" dirty="0">
                <a:latin typeface="Times New Roman" panose="02020603050405020304" pitchFamily="18" charset="0"/>
                <a:cs typeface="Times New Roman" panose="02020603050405020304" pitchFamily="18" charset="0"/>
              </a:rPr>
              <a:t>We conclude that a layer of instrumentation is missing between low orbit optical and radar systems and inground chemistry sensors.</a:t>
            </a:r>
          </a:p>
          <a:p>
            <a:pPr algn="just"/>
            <a:r>
              <a:rPr lang="en-US" dirty="0">
                <a:latin typeface="Times New Roman" panose="02020603050405020304" pitchFamily="18" charset="0"/>
                <a:cs typeface="Times New Roman" panose="02020603050405020304" pitchFamily="18" charset="0"/>
              </a:rPr>
              <a:t> The absence of this instrumentation layer is artificially augmenting the relative costs of space missions, slowing, and reducing data acquisition that can lead to the tomographic knowledge required for improve siting of chemical and biological sensor samplings.</a:t>
            </a:r>
            <a:endParaRPr lang="e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79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641D8-895B-EBC3-BB9C-1543E1669990}"/>
              </a:ext>
            </a:extLst>
          </p:cNvPr>
          <p:cNvSpPr>
            <a:spLocks noGrp="1"/>
          </p:cNvSpPr>
          <p:nvPr>
            <p:ph type="title"/>
          </p:nvPr>
        </p:nvSpPr>
        <p:spPr/>
        <p:txBody>
          <a:bodyPr/>
          <a:lstStyle/>
          <a:p>
            <a:endParaRPr lang="en"/>
          </a:p>
        </p:txBody>
      </p:sp>
      <p:sp>
        <p:nvSpPr>
          <p:cNvPr id="3" name="Content Placeholder 2">
            <a:extLst>
              <a:ext uri="{FF2B5EF4-FFF2-40B4-BE49-F238E27FC236}">
                <a16:creationId xmlns:a16="http://schemas.microsoft.com/office/drawing/2014/main" id="{ED1770CF-5774-D21B-E5BE-AB9253ECE58B}"/>
              </a:ext>
            </a:extLst>
          </p:cNvPr>
          <p:cNvSpPr>
            <a:spLocks noGrp="1"/>
          </p:cNvSpPr>
          <p:nvPr>
            <p:ph idx="1"/>
          </p:nvPr>
        </p:nvSpPr>
        <p:spPr/>
        <p:txBody>
          <a:bodyPr/>
          <a:lstStyle/>
          <a:p>
            <a:endParaRPr lang="en"/>
          </a:p>
        </p:txBody>
      </p:sp>
      <p:pic>
        <p:nvPicPr>
          <p:cNvPr id="9218" name="Picture 2" descr="Can a Moon Base Be Safe for Astronauts?">
            <a:extLst>
              <a:ext uri="{FF2B5EF4-FFF2-40B4-BE49-F238E27FC236}">
                <a16:creationId xmlns:a16="http://schemas.microsoft.com/office/drawing/2014/main" id="{4E58FEF8-27A1-2371-0E6D-CA35AC2F93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06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B2653F-7718-744D-09B9-11954E575FA4}"/>
              </a:ext>
            </a:extLst>
          </p:cNvPr>
          <p:cNvSpPr txBox="1"/>
          <p:nvPr/>
        </p:nvSpPr>
        <p:spPr>
          <a:xfrm>
            <a:off x="5609492" y="3798277"/>
            <a:ext cx="3763108" cy="769441"/>
          </a:xfrm>
          <a:prstGeom prst="rect">
            <a:avLst/>
          </a:prstGeom>
          <a:noFill/>
        </p:spPr>
        <p:txBody>
          <a:bodyPr wrap="square" rtlCol="0">
            <a:spAutoFit/>
          </a:bodyPr>
          <a:lstStyle/>
          <a:p>
            <a:r>
              <a:rPr lang="en" sz="4400" dirty="0">
                <a:solidFill>
                  <a:schemeClr val="bg1"/>
                </a:solidFill>
                <a:latin typeface="Times New Roman" panose="02020603050405020304" pitchFamily="18" charset="0"/>
                <a:cs typeface="Times New Roman" panose="02020603050405020304" pitchFamily="18" charset="0"/>
              </a:rPr>
              <a:t>Questions?</a:t>
            </a:r>
          </a:p>
        </p:txBody>
      </p:sp>
    </p:spTree>
    <p:extLst>
      <p:ext uri="{BB962C8B-B14F-4D97-AF65-F5344CB8AC3E}">
        <p14:creationId xmlns:p14="http://schemas.microsoft.com/office/powerpoint/2010/main" val="3132614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159C1-6F65-F8C4-43A5-4DC9E17E14A5}"/>
              </a:ext>
            </a:extLst>
          </p:cNvPr>
          <p:cNvSpPr>
            <a:spLocks noGrp="1"/>
          </p:cNvSpPr>
          <p:nvPr>
            <p:ph type="title"/>
          </p:nvPr>
        </p:nvSpPr>
        <p:spPr>
          <a:xfrm>
            <a:off x="421106" y="-193234"/>
            <a:ext cx="10515600" cy="1325563"/>
          </a:xfrm>
        </p:spPr>
        <p:txBody>
          <a:bodyPr/>
          <a:lstStyle/>
          <a:p>
            <a:r>
              <a:rPr lang="en" dirty="0">
                <a:latin typeface="Times New Roman" panose="02020603050405020304" pitchFamily="18" charset="0"/>
                <a:cs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805D9B15-E577-C54B-D133-3D9DEE6B9585}"/>
              </a:ext>
            </a:extLst>
          </p:cNvPr>
          <p:cNvSpPr>
            <a:spLocks noGrp="1"/>
          </p:cNvSpPr>
          <p:nvPr>
            <p:ph idx="1"/>
          </p:nvPr>
        </p:nvSpPr>
        <p:spPr>
          <a:xfrm>
            <a:off x="421106" y="1132329"/>
            <a:ext cx="11349788" cy="5971259"/>
          </a:xfrm>
        </p:spPr>
        <p:txBody>
          <a:bodyPr>
            <a:noAutofit/>
          </a:bodyPr>
          <a:lstStyle/>
          <a:p>
            <a:pPr marL="355600" indent="-355600"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[1]	B.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Yirka</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“New report indicates private industry interested in building moon base,” Phys.org, 27-May-2013. [Online]. Available: </a:t>
            </a:r>
            <a:r>
              <a:rPr lang="en-US" sz="1300" dirty="0">
                <a:effectLst/>
                <a:latin typeface="Times New Roman" panose="02020603050405020304" pitchFamily="18" charset="0"/>
                <a:ea typeface="Calibri" panose="020F0502020204030204" pitchFamily="34" charset="0"/>
                <a:cs typeface="Times New Roman" panose="02020603050405020304" pitchFamily="18" charset="0"/>
                <a:hlinkClick r:id="rId2"/>
              </a:rPr>
              <a:t>https://phys.org/news/2013-05-private-industry-moon-base.html</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 [Accessed: 30-Oct-2022].</a:t>
            </a:r>
          </a:p>
          <a:p>
            <a:pPr marL="0" indent="0"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[2]	“NASA selects Astrobotic to fly water-hunting rover to the Moon,” 2020.</a:t>
            </a:r>
          </a:p>
          <a:p>
            <a:pPr marL="0" indent="0" algn="just">
              <a:buNone/>
              <a:tabLst>
                <a:tab pos="357188"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[3]	J. Amos, “Emirates Mars Mission: Hope spacecraft enters orbit,” BBC, BBC News, 09-Feb-2021.</a:t>
            </a:r>
          </a:p>
          <a:p>
            <a:pPr marL="0" indent="0"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[4]	J.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Bernstien</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“Humans want to mine the moon. Here’s what space law experts say the rules are,” CBC News.</a:t>
            </a:r>
          </a:p>
          <a:p>
            <a:pPr marL="355600" indent="-355600"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[5]	M. O’Neill, “Life could exist deep underground on mars,”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SciTechDaily</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17-Oct-2020. [Online]. Available: </a:t>
            </a:r>
            <a:r>
              <a:rPr lang="en-US" sz="1300" dirty="0">
                <a:effectLst/>
                <a:latin typeface="Times New Roman" panose="02020603050405020304" pitchFamily="18" charset="0"/>
                <a:ea typeface="Calibri" panose="020F0502020204030204" pitchFamily="34" charset="0"/>
                <a:cs typeface="Times New Roman" panose="02020603050405020304" pitchFamily="18" charset="0"/>
                <a:hlinkClick r:id="rId3"/>
              </a:rPr>
              <a:t>https://scitechdaily.com/life-could-exist-deep-underground-on-mars/</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[Accessed: 30-Oct-2022].</a:t>
            </a:r>
          </a:p>
          <a:p>
            <a:pPr marL="352425" indent="-352425"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[6]	“In-situ resource utilization gap assessment report,” Globalspaceexploration.org. [Online]. Available: </a:t>
            </a:r>
            <a:r>
              <a:rPr lang="en-US" sz="1300" dirty="0">
                <a:latin typeface="Times New Roman" panose="02020603050405020304" pitchFamily="18" charset="0"/>
                <a:ea typeface="Calibri" panose="020F0502020204030204" pitchFamily="34" charset="0"/>
                <a:cs typeface="Times New Roman" panose="02020603050405020304" pitchFamily="18" charset="0"/>
                <a:hlinkClick r:id="rId4"/>
              </a:rPr>
              <a:t>https://www.globalspaceexploration.org/wordpress/wp-</a:t>
            </a:r>
            <a:r>
              <a:rPr lang="en-US" sz="1300" dirty="0">
                <a:effectLst/>
                <a:latin typeface="Times New Roman" panose="02020603050405020304" pitchFamily="18" charset="0"/>
                <a:ea typeface="Calibri" panose="020F0502020204030204" pitchFamily="34" charset="0"/>
                <a:cs typeface="Times New Roman" panose="02020603050405020304" pitchFamily="18" charset="0"/>
                <a:hlinkClick r:id="rId4"/>
              </a:rPr>
              <a:t>content/uploads/2021/04/ISECG-ISRU-Technology-Gap-Assessment-Report-Apr-2021.pdf</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[Accessed: 30-Oct-2022].</a:t>
            </a:r>
          </a:p>
          <a:p>
            <a:pPr marL="357188" indent="-357188" algn="just">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[7]	M. O’Neill, “NASA’s Mars 2020 Perseverance rover will launch in less than a month – 7 things to know,”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SciTechDaily</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12-Jul-2020. [Online]. Available: </a:t>
            </a:r>
            <a:r>
              <a:rPr lang="en-US" sz="1300" dirty="0">
                <a:effectLst/>
                <a:latin typeface="Times New Roman" panose="02020603050405020304" pitchFamily="18" charset="0"/>
                <a:ea typeface="Calibri" panose="020F0502020204030204" pitchFamily="34" charset="0"/>
                <a:cs typeface="Times New Roman" panose="02020603050405020304" pitchFamily="18" charset="0"/>
                <a:hlinkClick r:id="rId5"/>
              </a:rPr>
              <a:t>https://scitechdaily.com/nasas-mars-2020-perseverance-rover-will-launch-in-less-than-a-month-7-things-to-know/</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 [Accessed: 30-Oct-2022].</a:t>
            </a:r>
          </a:p>
          <a:p>
            <a:pPr marL="352425" indent="-352425"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[8]	M. O’Neill, “NASA’s Mars perseverance rover: Laser marking on Mars,”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SciTechDaily</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04-Aug-2022. [Online]. Available: </a:t>
            </a:r>
            <a:r>
              <a:rPr lang="en-US" sz="1300" dirty="0">
                <a:effectLst/>
                <a:latin typeface="Times New Roman" panose="02020603050405020304" pitchFamily="18" charset="0"/>
                <a:ea typeface="Calibri" panose="020F0502020204030204" pitchFamily="34" charset="0"/>
                <a:cs typeface="Times New Roman" panose="02020603050405020304" pitchFamily="18" charset="0"/>
                <a:hlinkClick r:id="rId6"/>
              </a:rPr>
              <a:t>https://scitechdaily.com/nasas-mars-perseverance-rover-laser-marking-on-mars/</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 [Accessed: 30-Oct-2022].</a:t>
            </a:r>
          </a:p>
          <a:p>
            <a:pPr marL="0" indent="0"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[9]	“Viking 1,” NASA Jet Propulsion Laboratory (JPL). [Online]. Available: </a:t>
            </a:r>
            <a:r>
              <a:rPr lang="en-US" sz="1300" dirty="0">
                <a:effectLst/>
                <a:latin typeface="Times New Roman" panose="02020603050405020304" pitchFamily="18" charset="0"/>
                <a:ea typeface="Calibri" panose="020F0502020204030204" pitchFamily="34" charset="0"/>
                <a:cs typeface="Times New Roman" panose="02020603050405020304" pitchFamily="18" charset="0"/>
                <a:hlinkClick r:id="rId7"/>
              </a:rPr>
              <a:t>https://www.jpl.nasa.gov/missions/viking-1</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 [Accessed: 30-Oct-2022].</a:t>
            </a:r>
          </a:p>
          <a:p>
            <a:pPr marL="357188" indent="-357188" algn="just">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[10]	D. Cooper, “NASA abandons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InSight</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mission to crack the surface of Mars,”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Engadget</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15-Jan-2021. [Online]. Available: </a:t>
            </a:r>
            <a:r>
              <a:rPr lang="en-US" sz="1300" dirty="0">
                <a:effectLst/>
                <a:latin typeface="Times New Roman" panose="02020603050405020304" pitchFamily="18" charset="0"/>
                <a:ea typeface="Calibri" panose="020F0502020204030204" pitchFamily="34" charset="0"/>
                <a:cs typeface="Times New Roman" panose="02020603050405020304" pitchFamily="18" charset="0"/>
                <a:hlinkClick r:id="rId8"/>
              </a:rPr>
              <a:t>https://www.engadget.com/nasa-insight-mole-drill-mars-failure-122006403.html</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 [Accessed: 30-Oct-2022].</a:t>
            </a:r>
          </a:p>
          <a:p>
            <a:pPr marL="0" indent="0"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[11]	K. Erkan, “A comparative overview of geophysical methods,” 2008.</a:t>
            </a:r>
          </a:p>
          <a:p>
            <a:pPr marL="0" indent="0"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[12]	R. Knight et al., “Geophysics at the interface: Response of geophysical properties to solid-fluid, fluid-fluid, and solid-solid interfaces,” Rev.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Geophys</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vol. 48, no. 	4, 	2010.</a:t>
            </a:r>
          </a:p>
          <a:p>
            <a:pPr marL="0" indent="0"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[13]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Atomionics</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Atomionics</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Atomionics.com. [Online]. Available: </a:t>
            </a:r>
            <a:r>
              <a:rPr lang="en-US" sz="1300" dirty="0">
                <a:effectLst/>
                <a:latin typeface="Times New Roman" panose="02020603050405020304" pitchFamily="18" charset="0"/>
                <a:ea typeface="Calibri" panose="020F0502020204030204" pitchFamily="34" charset="0"/>
                <a:cs typeface="Times New Roman" panose="02020603050405020304" pitchFamily="18" charset="0"/>
                <a:hlinkClick r:id="rId9"/>
              </a:rPr>
              <a:t>https://www.atomionics.com/our-solution</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 [Accessed: 30-Oct-2022].</a:t>
            </a:r>
          </a:p>
          <a:p>
            <a:pPr marL="0" indent="0"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[14]	“Overview of coal mining problems,” Org.za. [Online]. Available: </a:t>
            </a:r>
            <a:r>
              <a:rPr lang="en-US" sz="1300" dirty="0">
                <a:effectLst/>
                <a:latin typeface="Times New Roman" panose="02020603050405020304" pitchFamily="18" charset="0"/>
                <a:ea typeface="Calibri" panose="020F0502020204030204" pitchFamily="34" charset="0"/>
                <a:cs typeface="Times New Roman" panose="02020603050405020304" pitchFamily="18" charset="0"/>
                <a:hlinkClick r:id="rId10"/>
              </a:rPr>
              <a:t>http://www.scielo.org.za/pdf/jsaimm/v114n10/17.pdf</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 [Accessed: 30-Oct-2022].</a:t>
            </a:r>
            <a:r>
              <a:rPr lang="es-PE" sz="1300" dirty="0">
                <a:effectLst/>
                <a:latin typeface="Times New Roman" panose="02020603050405020304" pitchFamily="18" charset="0"/>
                <a:ea typeface="Calibri" panose="020F0502020204030204" pitchFamily="34" charset="0"/>
                <a:cs typeface="Times New Roman" panose="02020603050405020304" pitchFamily="18" charset="0"/>
              </a:rPr>
              <a:t> </a:t>
            </a:r>
          </a:p>
          <a:p>
            <a:pPr marL="514350" indent="-514350" algn="just">
              <a:buFont typeface="+mj-lt"/>
              <a:buAutoNum type="arabicPeriod"/>
            </a:pPr>
            <a:endParaRPr lang="en" sz="1300" dirty="0">
              <a:latin typeface="Times New Roman" panose="02020603050405020304" pitchFamily="18" charset="0"/>
              <a:cs typeface="Times New Roman" panose="02020603050405020304" pitchFamily="18" charset="0"/>
            </a:endParaRPr>
          </a:p>
          <a:p>
            <a:pPr algn="just"/>
            <a:endParaRPr lang="en" sz="1300" dirty="0">
              <a:latin typeface="Times New Roman" panose="02020603050405020304" pitchFamily="18" charset="0"/>
              <a:cs typeface="Times New Roman" panose="02020603050405020304" pitchFamily="18" charset="0"/>
            </a:endParaRPr>
          </a:p>
          <a:p>
            <a:pPr algn="just"/>
            <a:endParaRPr lang="en" sz="1300" dirty="0">
              <a:latin typeface="Times New Roman" panose="02020603050405020304" pitchFamily="18" charset="0"/>
              <a:cs typeface="Times New Roman" panose="02020603050405020304" pitchFamily="18" charset="0"/>
            </a:endParaRPr>
          </a:p>
          <a:p>
            <a:pPr algn="just"/>
            <a:endParaRPr lang="en" sz="1300" dirty="0">
              <a:latin typeface="Times New Roman" panose="02020603050405020304" pitchFamily="18" charset="0"/>
              <a:cs typeface="Times New Roman" panose="02020603050405020304" pitchFamily="18" charset="0"/>
            </a:endParaRPr>
          </a:p>
          <a:p>
            <a:pPr algn="just"/>
            <a:endParaRPr lang="en"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7339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7468A-8C87-DC6D-6ED7-5E50795A3D9D}"/>
              </a:ext>
            </a:extLst>
          </p:cNvPr>
          <p:cNvSpPr>
            <a:spLocks noGrp="1"/>
          </p:cNvSpPr>
          <p:nvPr>
            <p:ph type="title"/>
          </p:nvPr>
        </p:nvSpPr>
        <p:spPr>
          <a:xfrm>
            <a:off x="565483" y="0"/>
            <a:ext cx="10515600" cy="1325563"/>
          </a:xfrm>
        </p:spPr>
        <p:txBody>
          <a:bodyPr/>
          <a:lstStyle/>
          <a:p>
            <a:r>
              <a:rPr lang="en" dirty="0">
                <a:latin typeface="Times New Roman" panose="02020603050405020304" pitchFamily="18" charset="0"/>
                <a:cs typeface="Times New Roman" panose="02020603050405020304" pitchFamily="18" charset="0"/>
              </a:rPr>
              <a:t>References</a:t>
            </a:r>
            <a:endParaRPr lang="en" dirty="0"/>
          </a:p>
        </p:txBody>
      </p:sp>
      <p:sp>
        <p:nvSpPr>
          <p:cNvPr id="3" name="Content Placeholder 2">
            <a:extLst>
              <a:ext uri="{FF2B5EF4-FFF2-40B4-BE49-F238E27FC236}">
                <a16:creationId xmlns:a16="http://schemas.microsoft.com/office/drawing/2014/main" id="{B70F1E1F-D5D7-0B2F-8F19-8EAACB7FC1E2}"/>
              </a:ext>
            </a:extLst>
          </p:cNvPr>
          <p:cNvSpPr>
            <a:spLocks noGrp="1"/>
          </p:cNvSpPr>
          <p:nvPr>
            <p:ph idx="1"/>
          </p:nvPr>
        </p:nvSpPr>
        <p:spPr>
          <a:xfrm>
            <a:off x="565483" y="1253331"/>
            <a:ext cx="11268963" cy="4351338"/>
          </a:xfrm>
        </p:spPr>
        <p:txBody>
          <a:bodyPr>
            <a:noAutofit/>
          </a:bodyPr>
          <a:lstStyle/>
          <a:p>
            <a:pPr marL="355600" indent="-355600" algn="just" defTabSz="357188">
              <a:buNone/>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[15] “Illustrative geophysical exploration methods poster,”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Burgex</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Mining Consultants, 03-Jul-2017. [Online]. Available: </a:t>
            </a:r>
            <a:r>
              <a:rPr lang="en-US" sz="1300" dirty="0">
                <a:latin typeface="Times New Roman" panose="02020603050405020304" pitchFamily="18" charset="0"/>
                <a:ea typeface="Calibri" panose="020F0502020204030204" pitchFamily="34" charset="0"/>
                <a:cs typeface="Times New Roman" panose="02020603050405020304" pitchFamily="18" charset="0"/>
                <a:hlinkClick r:id="rId2"/>
              </a:rPr>
              <a:t>https://burgex.com/geophysical-</a:t>
            </a:r>
            <a:r>
              <a:rPr lang="en-US" sz="1300" dirty="0">
                <a:effectLst/>
                <a:latin typeface="Times New Roman" panose="02020603050405020304" pitchFamily="18" charset="0"/>
                <a:ea typeface="Calibri" panose="020F0502020204030204" pitchFamily="34" charset="0"/>
                <a:cs typeface="Times New Roman" panose="02020603050405020304" pitchFamily="18" charset="0"/>
                <a:hlinkClick r:id="rId2"/>
              </a:rPr>
              <a:t>exploration-methods/</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 [Accessed: 30-Oct-2022].</a:t>
            </a:r>
          </a:p>
          <a:p>
            <a:pPr marL="0" indent="0" algn="just">
              <a:buNone/>
              <a:tabLst>
                <a:tab pos="357188"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[16]	“Geophysics for geothermal exploration,” </a:t>
            </a:r>
            <a:r>
              <a:rPr lang="en-US" sz="1300" dirty="0" err="1">
                <a:effectLst/>
                <a:latin typeface="Times New Roman" panose="02020603050405020304" pitchFamily="18" charset="0"/>
                <a:ea typeface="Calibri" panose="020F0502020204030204" pitchFamily="34" charset="0"/>
                <a:cs typeface="Times New Roman" panose="02020603050405020304" pitchFamily="18" charset="0"/>
              </a:rPr>
              <a:t>Zonge</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International. [Online]. Available: </a:t>
            </a:r>
            <a:r>
              <a:rPr lang="en-US" sz="1300" dirty="0">
                <a:effectLst/>
                <a:latin typeface="Times New Roman" panose="02020603050405020304" pitchFamily="18" charset="0"/>
                <a:ea typeface="Calibri" panose="020F0502020204030204" pitchFamily="34" charset="0"/>
                <a:cs typeface="Times New Roman" panose="02020603050405020304" pitchFamily="18" charset="0"/>
                <a:hlinkClick r:id="rId3"/>
              </a:rPr>
              <a:t>http://zonge.com/example-projects/geothermal-case-studies/</a:t>
            </a: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 	[Accessed: 30-	Oct-2022].</a:t>
            </a:r>
          </a:p>
          <a:p>
            <a:pPr marL="0" indent="0" algn="just">
              <a:buNone/>
              <a:tabLst>
                <a:tab pos="357188" algn="l"/>
              </a:tabLst>
            </a:pPr>
            <a:r>
              <a:rPr lang="en-US" sz="13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300" dirty="0">
                <a:latin typeface="Times New Roman" panose="02020603050405020304" pitchFamily="18" charset="0"/>
                <a:cs typeface="Times New Roman" panose="02020603050405020304" pitchFamily="18" charset="0"/>
              </a:rPr>
              <a:t>17]	 “Geophysical Services market size 2022 and growth analysis,” Thebusinessresearchcompany.com. [Online]. Available: 	</a:t>
            </a:r>
            <a:r>
              <a:rPr lang="en-US" sz="1300" dirty="0">
                <a:latin typeface="Times New Roman" panose="02020603050405020304" pitchFamily="18" charset="0"/>
                <a:cs typeface="Times New Roman" panose="02020603050405020304" pitchFamily="18" charset="0"/>
                <a:hlinkClick r:id="rId4"/>
              </a:rPr>
              <a:t>https://www.thebusinessresearchcompany.com/report/geophysical-services-global-market-report</a:t>
            </a:r>
            <a:r>
              <a:rPr lang="en-US" sz="1300" dirty="0">
                <a:latin typeface="Times New Roman" panose="02020603050405020304" pitchFamily="18" charset="0"/>
                <a:cs typeface="Times New Roman" panose="02020603050405020304" pitchFamily="18" charset="0"/>
              </a:rPr>
              <a:t> . [Accessed: 30-Oct-2022].</a:t>
            </a:r>
          </a:p>
          <a:p>
            <a:pPr marL="0" indent="0" algn="just" defTabSz="355600">
              <a:buNone/>
            </a:pPr>
            <a:r>
              <a:rPr lang="es-PE" sz="1300" b="0" i="0" dirty="0">
                <a:solidFill>
                  <a:srgbClr val="37393C"/>
                </a:solidFill>
                <a:effectLst/>
                <a:latin typeface="Times New Roman" panose="02020603050405020304" pitchFamily="18" charset="0"/>
                <a:cs typeface="Times New Roman" panose="02020603050405020304" pitchFamily="18" charset="0"/>
              </a:rPr>
              <a:t>[18] 	B. </a:t>
            </a:r>
            <a:r>
              <a:rPr lang="es-PE" sz="1300" b="0" i="0" dirty="0" err="1">
                <a:solidFill>
                  <a:srgbClr val="37393C"/>
                </a:solidFill>
                <a:effectLst/>
                <a:latin typeface="Times New Roman" panose="02020603050405020304" pitchFamily="18" charset="0"/>
                <a:cs typeface="Times New Roman" panose="02020603050405020304" pitchFamily="18" charset="0"/>
              </a:rPr>
              <a:t>Stray</a:t>
            </a:r>
            <a:r>
              <a:rPr lang="es-PE" sz="1300" b="0" i="0" dirty="0">
                <a:solidFill>
                  <a:srgbClr val="37393C"/>
                </a:solidFill>
                <a:effectLst/>
                <a:latin typeface="Times New Roman" panose="02020603050405020304" pitchFamily="18" charset="0"/>
                <a:cs typeface="Times New Roman" panose="02020603050405020304" pitchFamily="18" charset="0"/>
              </a:rPr>
              <a:t> </a:t>
            </a:r>
            <a:r>
              <a:rPr lang="es-PE" sz="1300" b="0" i="1" dirty="0">
                <a:solidFill>
                  <a:srgbClr val="37393C"/>
                </a:solidFill>
                <a:effectLst/>
                <a:latin typeface="Times New Roman" panose="02020603050405020304" pitchFamily="18" charset="0"/>
                <a:cs typeface="Times New Roman" panose="02020603050405020304" pitchFamily="18" charset="0"/>
              </a:rPr>
              <a:t>et al.</a:t>
            </a:r>
            <a:r>
              <a:rPr lang="es-PE" sz="1300" b="0" i="0" dirty="0">
                <a:solidFill>
                  <a:srgbClr val="37393C"/>
                </a:solidFill>
                <a:effectLst/>
                <a:latin typeface="Times New Roman" panose="02020603050405020304" pitchFamily="18" charset="0"/>
                <a:cs typeface="Times New Roman" panose="02020603050405020304" pitchFamily="18" charset="0"/>
              </a:rPr>
              <a:t>, “Quantum </a:t>
            </a:r>
            <a:r>
              <a:rPr lang="es-PE" sz="1300" b="0" i="0" dirty="0" err="1">
                <a:solidFill>
                  <a:srgbClr val="37393C"/>
                </a:solidFill>
                <a:effectLst/>
                <a:latin typeface="Times New Roman" panose="02020603050405020304" pitchFamily="18" charset="0"/>
                <a:cs typeface="Times New Roman" panose="02020603050405020304" pitchFamily="18" charset="0"/>
              </a:rPr>
              <a:t>sensing</a:t>
            </a:r>
            <a:r>
              <a:rPr lang="es-PE" sz="1300" b="0" i="0" dirty="0">
                <a:solidFill>
                  <a:srgbClr val="37393C"/>
                </a:solidFill>
                <a:effectLst/>
                <a:latin typeface="Times New Roman" panose="02020603050405020304" pitchFamily="18" charset="0"/>
                <a:cs typeface="Times New Roman" panose="02020603050405020304" pitchFamily="18" charset="0"/>
              </a:rPr>
              <a:t> </a:t>
            </a:r>
            <a:r>
              <a:rPr lang="es-PE" sz="1300" b="0" i="0" dirty="0" err="1">
                <a:solidFill>
                  <a:srgbClr val="37393C"/>
                </a:solidFill>
                <a:effectLst/>
                <a:latin typeface="Times New Roman" panose="02020603050405020304" pitchFamily="18" charset="0"/>
                <a:cs typeface="Times New Roman" panose="02020603050405020304" pitchFamily="18" charset="0"/>
              </a:rPr>
              <a:t>for</a:t>
            </a:r>
            <a:r>
              <a:rPr lang="es-PE" sz="1300" b="0" i="0" dirty="0">
                <a:solidFill>
                  <a:srgbClr val="37393C"/>
                </a:solidFill>
                <a:effectLst/>
                <a:latin typeface="Times New Roman" panose="02020603050405020304" pitchFamily="18" charset="0"/>
                <a:cs typeface="Times New Roman" panose="02020603050405020304" pitchFamily="18" charset="0"/>
              </a:rPr>
              <a:t> </a:t>
            </a:r>
            <a:r>
              <a:rPr lang="es-PE" sz="1300" b="0" i="0" dirty="0" err="1">
                <a:solidFill>
                  <a:srgbClr val="37393C"/>
                </a:solidFill>
                <a:effectLst/>
                <a:latin typeface="Times New Roman" panose="02020603050405020304" pitchFamily="18" charset="0"/>
                <a:cs typeface="Times New Roman" panose="02020603050405020304" pitchFamily="18" charset="0"/>
              </a:rPr>
              <a:t>gravity</a:t>
            </a:r>
            <a:r>
              <a:rPr lang="es-PE" sz="1300" b="0" i="0" dirty="0">
                <a:solidFill>
                  <a:srgbClr val="37393C"/>
                </a:solidFill>
                <a:effectLst/>
                <a:latin typeface="Times New Roman" panose="02020603050405020304" pitchFamily="18" charset="0"/>
                <a:cs typeface="Times New Roman" panose="02020603050405020304" pitchFamily="18" charset="0"/>
              </a:rPr>
              <a:t> </a:t>
            </a:r>
            <a:r>
              <a:rPr lang="es-PE" sz="1300" b="0" i="0" dirty="0" err="1">
                <a:solidFill>
                  <a:srgbClr val="37393C"/>
                </a:solidFill>
                <a:effectLst/>
                <a:latin typeface="Times New Roman" panose="02020603050405020304" pitchFamily="18" charset="0"/>
                <a:cs typeface="Times New Roman" panose="02020603050405020304" pitchFamily="18" charset="0"/>
              </a:rPr>
              <a:t>cartography</a:t>
            </a:r>
            <a:r>
              <a:rPr lang="es-PE" sz="1300" b="0" i="0" dirty="0">
                <a:solidFill>
                  <a:srgbClr val="37393C"/>
                </a:solidFill>
                <a:effectLst/>
                <a:latin typeface="Times New Roman" panose="02020603050405020304" pitchFamily="18" charset="0"/>
                <a:cs typeface="Times New Roman" panose="02020603050405020304" pitchFamily="18" charset="0"/>
              </a:rPr>
              <a:t>,” </a:t>
            </a:r>
            <a:r>
              <a:rPr lang="es-PE" sz="1300" b="0" i="1" dirty="0" err="1">
                <a:solidFill>
                  <a:srgbClr val="37393C"/>
                </a:solidFill>
                <a:effectLst/>
                <a:latin typeface="Times New Roman" panose="02020603050405020304" pitchFamily="18" charset="0"/>
                <a:cs typeface="Times New Roman" panose="02020603050405020304" pitchFamily="18" charset="0"/>
              </a:rPr>
              <a:t>Nature</a:t>
            </a:r>
            <a:r>
              <a:rPr lang="es-PE" sz="1300" b="0" i="0" dirty="0">
                <a:solidFill>
                  <a:srgbClr val="37393C"/>
                </a:solidFill>
                <a:effectLst/>
                <a:latin typeface="Times New Roman" panose="02020603050405020304" pitchFamily="18" charset="0"/>
                <a:cs typeface="Times New Roman" panose="02020603050405020304" pitchFamily="18" charset="0"/>
              </a:rPr>
              <a:t>, vol. 602, no. 7898, pp. 590–594, 2022.</a:t>
            </a:r>
          </a:p>
          <a:p>
            <a:pPr marL="0" indent="0" algn="l" defTabSz="355600">
              <a:buNone/>
            </a:pPr>
            <a:r>
              <a:rPr lang="en-US" sz="1300" b="0" i="0" dirty="0">
                <a:solidFill>
                  <a:srgbClr val="37393C"/>
                </a:solidFill>
                <a:effectLst/>
                <a:latin typeface="Times New Roman" panose="02020603050405020304" pitchFamily="18" charset="0"/>
                <a:cs typeface="Times New Roman" panose="02020603050405020304" pitchFamily="18" charset="0"/>
              </a:rPr>
              <a:t>[19] 	Wikipedia contributors, “NASA lunar outpost concepts,” </a:t>
            </a:r>
            <a:r>
              <a:rPr lang="en-US" sz="1300" b="0" i="1" dirty="0">
                <a:solidFill>
                  <a:srgbClr val="37393C"/>
                </a:solidFill>
                <a:effectLst/>
                <a:latin typeface="Times New Roman" panose="02020603050405020304" pitchFamily="18" charset="0"/>
                <a:cs typeface="Times New Roman" panose="02020603050405020304" pitchFamily="18" charset="0"/>
              </a:rPr>
              <a:t>Wikipedia, The Free Encyclopedia</a:t>
            </a:r>
            <a:r>
              <a:rPr lang="en-US" sz="1300" b="0" i="0" dirty="0">
                <a:solidFill>
                  <a:srgbClr val="37393C"/>
                </a:solidFill>
                <a:effectLst/>
                <a:latin typeface="Times New Roman" panose="02020603050405020304" pitchFamily="18" charset="0"/>
                <a:cs typeface="Times New Roman" panose="02020603050405020304" pitchFamily="18" charset="0"/>
              </a:rPr>
              <a:t>, 16-Oct-2022. [Online]. Available: 	</a:t>
            </a:r>
            <a:r>
              <a:rPr lang="en-US" sz="1300" b="0" i="0" dirty="0">
                <a:solidFill>
                  <a:srgbClr val="37393C"/>
                </a:solidFill>
                <a:effectLst/>
                <a:latin typeface="Times New Roman" panose="02020603050405020304" pitchFamily="18" charset="0"/>
                <a:cs typeface="Times New Roman" panose="02020603050405020304" pitchFamily="18" charset="0"/>
                <a:hlinkClick r:id="rId5"/>
              </a:rPr>
              <a:t>https://en.wikipedia.org/w/index.php?title=NASA_lunar_outpost_concepts&amp;oldid=1116436670</a:t>
            </a:r>
            <a:r>
              <a:rPr lang="en-US" sz="1300" b="0" i="0" dirty="0">
                <a:solidFill>
                  <a:srgbClr val="37393C"/>
                </a:solidFill>
                <a:effectLst/>
                <a:latin typeface="Times New Roman" panose="02020603050405020304" pitchFamily="18" charset="0"/>
                <a:cs typeface="Times New Roman" panose="02020603050405020304" pitchFamily="18" charset="0"/>
              </a:rPr>
              <a:t>. </a:t>
            </a:r>
          </a:p>
          <a:p>
            <a:pPr marL="355600" indent="-355600" algn="just">
              <a:buNone/>
            </a:pPr>
            <a:r>
              <a:rPr lang="en-US" sz="1300" b="0" i="0" dirty="0">
                <a:solidFill>
                  <a:srgbClr val="37393C"/>
                </a:solidFill>
                <a:effectLst/>
                <a:latin typeface="Times New Roman" panose="02020603050405020304" pitchFamily="18" charset="0"/>
                <a:cs typeface="Times New Roman" panose="02020603050405020304" pitchFamily="18" charset="0"/>
              </a:rPr>
              <a:t>[20] P. S. Anderson, “Subsurface lake discovered on Mars?,” </a:t>
            </a:r>
            <a:r>
              <a:rPr lang="en-US" sz="1300" b="0" i="1" dirty="0" err="1">
                <a:solidFill>
                  <a:srgbClr val="37393C"/>
                </a:solidFill>
                <a:effectLst/>
                <a:latin typeface="Times New Roman" panose="02020603050405020304" pitchFamily="18" charset="0"/>
                <a:cs typeface="Times New Roman" panose="02020603050405020304" pitchFamily="18" charset="0"/>
              </a:rPr>
              <a:t>EarthSky</a:t>
            </a:r>
            <a:r>
              <a:rPr lang="en-US" sz="1300" b="0" i="1" dirty="0">
                <a:solidFill>
                  <a:srgbClr val="37393C"/>
                </a:solidFill>
                <a:effectLst/>
                <a:latin typeface="Times New Roman" panose="02020603050405020304" pitchFamily="18" charset="0"/>
                <a:cs typeface="Times New Roman" panose="02020603050405020304" pitchFamily="18" charset="0"/>
              </a:rPr>
              <a:t> | Updates on your cosmos and world</a:t>
            </a:r>
            <a:r>
              <a:rPr lang="en-US" sz="1300" b="0" i="0" dirty="0">
                <a:solidFill>
                  <a:srgbClr val="37393C"/>
                </a:solidFill>
                <a:effectLst/>
                <a:latin typeface="Times New Roman" panose="02020603050405020304" pitchFamily="18" charset="0"/>
                <a:cs typeface="Times New Roman" panose="02020603050405020304" pitchFamily="18" charset="0"/>
              </a:rPr>
              <a:t>, 26-Jul-2018. [Online]. Available: </a:t>
            </a:r>
            <a:r>
              <a:rPr lang="en-US" sz="1300" b="0" i="0" dirty="0">
                <a:solidFill>
                  <a:srgbClr val="37393C"/>
                </a:solidFill>
                <a:effectLst/>
                <a:latin typeface="Times New Roman" panose="02020603050405020304" pitchFamily="18" charset="0"/>
                <a:cs typeface="Times New Roman" panose="02020603050405020304" pitchFamily="18" charset="0"/>
                <a:hlinkClick r:id="rId6"/>
              </a:rPr>
              <a:t>https://earthsky.org/space/mars-express-spacecraft-finds-evidence-of-subsurface-lake-on-mars/</a:t>
            </a:r>
            <a:r>
              <a:rPr lang="en-US" sz="1300" b="0" i="0" dirty="0">
                <a:solidFill>
                  <a:srgbClr val="37393C"/>
                </a:solidFill>
                <a:effectLst/>
                <a:latin typeface="Times New Roman" panose="02020603050405020304" pitchFamily="18" charset="0"/>
                <a:cs typeface="Times New Roman" panose="02020603050405020304" pitchFamily="18" charset="0"/>
              </a:rPr>
              <a:t> . [Accessed: 30-Oct-2022]. </a:t>
            </a:r>
          </a:p>
          <a:p>
            <a:pPr marL="355600" indent="-355600" algn="just">
              <a:buNone/>
            </a:pPr>
            <a:r>
              <a:rPr lang="en-US" sz="1300" b="0" i="0" dirty="0">
                <a:solidFill>
                  <a:srgbClr val="37393C"/>
                </a:solidFill>
                <a:effectLst/>
                <a:latin typeface="Times New Roman" panose="02020603050405020304" pitchFamily="18" charset="0"/>
                <a:cs typeface="Times New Roman" panose="02020603050405020304" pitchFamily="18" charset="0"/>
              </a:rPr>
              <a:t>[21] 	F. P. Trending, “Lava tubes on Mars and Moon are massive; could act as shield from cosmic and solar radiation,” Tech2, 17-Aug-2020. [Online]. Available: </a:t>
            </a:r>
            <a:r>
              <a:rPr lang="en-US" sz="1300" b="0" i="0" dirty="0">
                <a:solidFill>
                  <a:srgbClr val="37393C"/>
                </a:solidFill>
                <a:effectLst/>
                <a:latin typeface="Times New Roman" panose="02020603050405020304" pitchFamily="18" charset="0"/>
                <a:cs typeface="Times New Roman" panose="02020603050405020304" pitchFamily="18" charset="0"/>
                <a:hlinkClick r:id="rId7"/>
              </a:rPr>
              <a:t>https://www.firstpost.com/tech/science/lava-tubes-on-mars-and-moon-are-massive-could-act-as-shield-from-cosmic-and-solar-radiation-8720511.html</a:t>
            </a:r>
            <a:r>
              <a:rPr lang="en-US" sz="1300" b="0" i="0" dirty="0">
                <a:solidFill>
                  <a:srgbClr val="37393C"/>
                </a:solidFill>
                <a:effectLst/>
                <a:latin typeface="Times New Roman" panose="02020603050405020304" pitchFamily="18" charset="0"/>
                <a:cs typeface="Times New Roman" panose="02020603050405020304" pitchFamily="18" charset="0"/>
              </a:rPr>
              <a:t> . [Accessed: 30-Oct-2022]. </a:t>
            </a:r>
          </a:p>
          <a:p>
            <a:pPr marL="355600" indent="-355600" algn="just">
              <a:buNone/>
            </a:pPr>
            <a:r>
              <a:rPr lang="en-US" sz="1300" b="0" i="0" dirty="0">
                <a:solidFill>
                  <a:srgbClr val="37393C"/>
                </a:solidFill>
                <a:effectLst/>
                <a:latin typeface="Times New Roman" panose="02020603050405020304" pitchFamily="18" charset="0"/>
                <a:cs typeface="Times New Roman" panose="02020603050405020304" pitchFamily="18" charset="0"/>
              </a:rPr>
              <a:t>[22] 	R. Boyle, “Can a moon base be safe for astronauts?,” Scientific American, 2022.</a:t>
            </a:r>
          </a:p>
          <a:p>
            <a:pPr marL="514350" indent="-514350" algn="just">
              <a:buFont typeface="+mj-lt"/>
              <a:buAutoNum type="arabicPeriod"/>
            </a:pPr>
            <a:endParaRPr lang="en" sz="13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748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6AE86-3DC7-2227-A360-235CA5E48AC3}"/>
              </a:ext>
            </a:extLst>
          </p:cNvPr>
          <p:cNvSpPr>
            <a:spLocks noGrp="1"/>
          </p:cNvSpPr>
          <p:nvPr>
            <p:ph type="title"/>
          </p:nvPr>
        </p:nvSpPr>
        <p:spPr>
          <a:xfrm>
            <a:off x="325299" y="293852"/>
            <a:ext cx="10515600" cy="923330"/>
          </a:xfrm>
        </p:spPr>
        <p:txBody>
          <a:bodyPr/>
          <a:lstStyle/>
          <a:p>
            <a:r>
              <a:rPr lang="en" dirty="0">
                <a:latin typeface="Times New Roman" panose="02020603050405020304" pitchFamily="18" charset="0"/>
                <a:cs typeface="Times New Roman" panose="02020603050405020304" pitchFamily="18" charset="0"/>
              </a:rPr>
              <a:t>Introduction </a:t>
            </a:r>
          </a:p>
        </p:txBody>
      </p:sp>
      <p:sp>
        <p:nvSpPr>
          <p:cNvPr id="3" name="Content Placeholder 2">
            <a:extLst>
              <a:ext uri="{FF2B5EF4-FFF2-40B4-BE49-F238E27FC236}">
                <a16:creationId xmlns:a16="http://schemas.microsoft.com/office/drawing/2014/main" id="{858BB0B0-3341-A845-5DF3-9E50A107A3EF}"/>
              </a:ext>
            </a:extLst>
          </p:cNvPr>
          <p:cNvSpPr>
            <a:spLocks noGrp="1"/>
          </p:cNvSpPr>
          <p:nvPr>
            <p:ph idx="1"/>
          </p:nvPr>
        </p:nvSpPr>
        <p:spPr>
          <a:xfrm>
            <a:off x="307015" y="1340094"/>
            <a:ext cx="6168736" cy="5224054"/>
          </a:xfrm>
        </p:spPr>
        <p:txBody>
          <a:bodyPr>
            <a:normAutofit lnSpcReduction="10000"/>
          </a:bodyPr>
          <a:lstStyle/>
          <a:p>
            <a:pPr algn="just"/>
            <a:r>
              <a:rPr lang="en-US" dirty="0">
                <a:latin typeface="Times New Roman" panose="02020603050405020304" pitchFamily="18" charset="0"/>
                <a:cs typeface="Times New Roman" panose="02020603050405020304" pitchFamily="18" charset="0"/>
              </a:rPr>
              <a:t>Planetary exploration is based on gathering new data from Off-Earth solid objects with scientific purposes and, more recently, business opportunities. </a:t>
            </a:r>
          </a:p>
          <a:p>
            <a:pPr algn="just"/>
            <a:r>
              <a:rPr lang="en-US" dirty="0">
                <a:latin typeface="Times New Roman" panose="02020603050405020304" pitchFamily="18" charset="0"/>
                <a:cs typeface="Times New Roman" panose="02020603050405020304" pitchFamily="18" charset="0"/>
              </a:rPr>
              <a:t>Future places for a detailed exploration are Moon, Mars, and asteroids. Every year different missions are launched to sense the surface from orbit or measure the properties directly from the soil by landers and rovers.</a:t>
            </a:r>
          </a:p>
          <a:p>
            <a:pPr algn="just"/>
            <a:r>
              <a:rPr lang="en-US" dirty="0">
                <a:latin typeface="Times New Roman" panose="02020603050405020304" pitchFamily="18" charset="0"/>
                <a:cs typeface="Times New Roman" panose="02020603050405020304" pitchFamily="18" charset="0"/>
              </a:rPr>
              <a:t>Resources' prospection is focused on finding elements to use as prime matters for a sustainable human settlement on other worlds.</a:t>
            </a:r>
            <a:endParaRPr lang="en" dirty="0">
              <a:latin typeface="Times New Roman" panose="02020603050405020304" pitchFamily="18" charset="0"/>
              <a:cs typeface="Times New Roman" panose="02020603050405020304" pitchFamily="18" charset="0"/>
            </a:endParaRPr>
          </a:p>
        </p:txBody>
      </p:sp>
      <p:pic>
        <p:nvPicPr>
          <p:cNvPr id="12290" name="Picture 2" descr="NASA Selects Astrobotic to Fly Water-Hunting Rover to the Moon | NASA">
            <a:extLst>
              <a:ext uri="{FF2B5EF4-FFF2-40B4-BE49-F238E27FC236}">
                <a16:creationId xmlns:a16="http://schemas.microsoft.com/office/drawing/2014/main" id="{C3766969-2F7A-30F3-33F5-228B2AD54C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114" t="4951" b="10866"/>
          <a:stretch/>
        </p:blipFill>
        <p:spPr bwMode="auto">
          <a:xfrm>
            <a:off x="6844146" y="475322"/>
            <a:ext cx="4565072" cy="28866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F6D77B-2837-B4EF-8775-6C72A5239DE5}"/>
              </a:ext>
            </a:extLst>
          </p:cNvPr>
          <p:cNvSpPr txBox="1"/>
          <p:nvPr/>
        </p:nvSpPr>
        <p:spPr>
          <a:xfrm>
            <a:off x="6844146" y="3346486"/>
            <a:ext cx="4565072" cy="338554"/>
          </a:xfrm>
          <a:prstGeom prst="rect">
            <a:avLst/>
          </a:prstGeom>
          <a:noFill/>
        </p:spPr>
        <p:txBody>
          <a:bodyPr wrap="square">
            <a:spAutoFit/>
          </a:bodyPr>
          <a:lstStyle/>
          <a:p>
            <a:pPr algn="ctr"/>
            <a:r>
              <a:rPr lang="en-US" sz="1600" b="0" i="0" dirty="0">
                <a:effectLst/>
                <a:latin typeface="Times New Roman" panose="02020603050405020304" pitchFamily="18" charset="0"/>
                <a:cs typeface="Times New Roman" panose="02020603050405020304" pitchFamily="18" charset="0"/>
              </a:rPr>
              <a:t>Fig.2. Rover exploration on the Moon [2</a:t>
            </a:r>
            <a:r>
              <a:rPr lang="es-PE" sz="1600" b="0" i="0" dirty="0">
                <a:effectLst/>
                <a:latin typeface="Times New Roman" panose="02020603050405020304" pitchFamily="18" charset="0"/>
                <a:cs typeface="Times New Roman" panose="02020603050405020304" pitchFamily="18" charset="0"/>
              </a:rPr>
              <a:t>]</a:t>
            </a:r>
            <a:endParaRPr lang="en" sz="1600" dirty="0">
              <a:latin typeface="Times New Roman" panose="02020603050405020304" pitchFamily="18" charset="0"/>
              <a:cs typeface="Times New Roman" panose="02020603050405020304" pitchFamily="18" charset="0"/>
            </a:endParaRPr>
          </a:p>
        </p:txBody>
      </p:sp>
      <p:pic>
        <p:nvPicPr>
          <p:cNvPr id="12292" name="Picture 4" descr="Emirates Mars Mission: Hope spacecraft enters orbit - BBC News">
            <a:extLst>
              <a:ext uri="{FF2B5EF4-FFF2-40B4-BE49-F238E27FC236}">
                <a16:creationId xmlns:a16="http://schemas.microsoft.com/office/drawing/2014/main" id="{6EF647B0-5CD2-3A9B-14BF-A22D285F4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4146" y="3814825"/>
            <a:ext cx="4565072" cy="25678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917B4F-2E7D-2EF4-C006-40892D932D73}"/>
              </a:ext>
            </a:extLst>
          </p:cNvPr>
          <p:cNvSpPr txBox="1"/>
          <p:nvPr/>
        </p:nvSpPr>
        <p:spPr>
          <a:xfrm>
            <a:off x="6844146" y="6394871"/>
            <a:ext cx="4565072" cy="338554"/>
          </a:xfrm>
          <a:prstGeom prst="rect">
            <a:avLst/>
          </a:prstGeom>
          <a:noFill/>
        </p:spPr>
        <p:txBody>
          <a:bodyPr wrap="square">
            <a:spAutoFit/>
          </a:bodyPr>
          <a:lstStyle/>
          <a:p>
            <a:pPr algn="ctr"/>
            <a:r>
              <a:rPr lang="en-US" sz="1600" b="0" i="0" dirty="0">
                <a:effectLst/>
                <a:latin typeface="Times New Roman" panose="02020603050405020304" pitchFamily="18" charset="0"/>
                <a:cs typeface="Times New Roman" panose="02020603050405020304" pitchFamily="18" charset="0"/>
              </a:rPr>
              <a:t>Fig</a:t>
            </a:r>
            <a:r>
              <a:rPr lang="es-PE" sz="1600" dirty="0">
                <a:latin typeface="Times New Roman" panose="02020603050405020304" pitchFamily="18" charset="0"/>
                <a:cs typeface="Times New Roman" panose="02020603050405020304" pitchFamily="18" charset="0"/>
              </a:rPr>
              <a:t> 3</a:t>
            </a:r>
            <a:r>
              <a:rPr lang="en-US" sz="1600" dirty="0">
                <a:latin typeface="Times New Roman" panose="02020603050405020304" pitchFamily="18" charset="0"/>
                <a:cs typeface="Times New Roman" panose="02020603050405020304" pitchFamily="18" charset="0"/>
              </a:rPr>
              <a:t>. Exploration of Mars by remote sensing</a:t>
            </a:r>
            <a:r>
              <a:rPr lang="es-PE" sz="1600" b="0" i="0" dirty="0">
                <a:effectLst/>
                <a:latin typeface="Times New Roman" panose="02020603050405020304" pitchFamily="18" charset="0"/>
                <a:cs typeface="Times New Roman" panose="02020603050405020304" pitchFamily="18" charset="0"/>
              </a:rPr>
              <a:t>[3]</a:t>
            </a:r>
            <a:endParaRPr lang="e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1392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81A3F-3263-42A6-A089-8F7E2105B77E}"/>
              </a:ext>
            </a:extLst>
          </p:cNvPr>
          <p:cNvSpPr>
            <a:spLocks noGrp="1"/>
          </p:cNvSpPr>
          <p:nvPr>
            <p:ph type="title"/>
          </p:nvPr>
        </p:nvSpPr>
        <p:spPr>
          <a:xfrm>
            <a:off x="315398" y="246851"/>
            <a:ext cx="10515600" cy="924029"/>
          </a:xfrm>
        </p:spPr>
        <p:txBody>
          <a:bodyPr>
            <a:noAutofit/>
          </a:bodyPr>
          <a:lstStyle/>
          <a:p>
            <a:r>
              <a:rPr lang="en" dirty="0">
                <a:latin typeface="Times New Roman" panose="02020603050405020304" pitchFamily="18" charset="0"/>
                <a:cs typeface="Times New Roman" panose="02020603050405020304" pitchFamily="18" charset="0"/>
              </a:rPr>
              <a:t>ISRU</a:t>
            </a:r>
            <a:br>
              <a:rPr lang="en" dirty="0">
                <a:latin typeface="Times New Roman" panose="02020603050405020304" pitchFamily="18" charset="0"/>
                <a:cs typeface="Times New Roman" panose="02020603050405020304" pitchFamily="18" charset="0"/>
              </a:rPr>
            </a:br>
            <a:endParaRPr lang="e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F601C8B-8099-92A3-92B1-A52CDA7195CE}"/>
              </a:ext>
            </a:extLst>
          </p:cNvPr>
          <p:cNvSpPr>
            <a:spLocks noGrp="1"/>
          </p:cNvSpPr>
          <p:nvPr>
            <p:ph idx="1"/>
          </p:nvPr>
        </p:nvSpPr>
        <p:spPr>
          <a:xfrm>
            <a:off x="268567" y="3473501"/>
            <a:ext cx="4535911" cy="481273"/>
          </a:xfrm>
        </p:spPr>
        <p:txBody>
          <a:bodyPr>
            <a:noAutofit/>
          </a:bodyPr>
          <a:lstStyle/>
          <a:p>
            <a:pPr marL="0" indent="0" algn="ctr">
              <a:buNone/>
            </a:pPr>
            <a:r>
              <a:rPr lang="en-US" sz="1600" b="0" i="0">
                <a:effectLst/>
                <a:latin typeface="Times New Roman" panose="02020603050405020304" pitchFamily="18" charset="0"/>
                <a:cs typeface="Times New Roman" panose="02020603050405020304" pitchFamily="18" charset="0"/>
              </a:rPr>
              <a:t>Fig. 4. Artistic view of human activities</a:t>
            </a:r>
            <a:r>
              <a:rPr lang="en-US" sz="1600">
                <a:latin typeface="Times New Roman" panose="02020603050405020304" pitchFamily="18" charset="0"/>
                <a:cs typeface="Times New Roman" panose="02020603050405020304" pitchFamily="18" charset="0"/>
              </a:rPr>
              <a:t> planned on the Moon </a:t>
            </a:r>
            <a:r>
              <a:rPr lang="en-US" sz="1600" b="0" i="0">
                <a:effectLst/>
                <a:latin typeface="Times New Roman" panose="02020603050405020304" pitchFamily="18" charset="0"/>
                <a:cs typeface="Times New Roman" panose="02020603050405020304" pitchFamily="18" charset="0"/>
              </a:rPr>
              <a:t>[4]</a:t>
            </a:r>
            <a:endParaRPr lang="en-US" sz="1600"/>
          </a:p>
        </p:txBody>
      </p:sp>
      <p:pic>
        <p:nvPicPr>
          <p:cNvPr id="7" name="Picture 6">
            <a:extLst>
              <a:ext uri="{FF2B5EF4-FFF2-40B4-BE49-F238E27FC236}">
                <a16:creationId xmlns:a16="http://schemas.microsoft.com/office/drawing/2014/main" id="{95297290-CB27-5FE5-CF94-83923519C077}"/>
              </a:ext>
            </a:extLst>
          </p:cNvPr>
          <p:cNvPicPr>
            <a:picLocks noChangeAspect="1"/>
          </p:cNvPicPr>
          <p:nvPr/>
        </p:nvPicPr>
        <p:blipFill rotWithShape="1">
          <a:blip r:embed="rId2"/>
          <a:srcRect l="19603" t="24641" r="20988" b="5302"/>
          <a:stretch/>
        </p:blipFill>
        <p:spPr>
          <a:xfrm>
            <a:off x="5016960" y="1617838"/>
            <a:ext cx="6961683" cy="4673872"/>
          </a:xfrm>
          <a:prstGeom prst="rect">
            <a:avLst/>
          </a:prstGeom>
        </p:spPr>
      </p:pic>
      <p:pic>
        <p:nvPicPr>
          <p:cNvPr id="8" name="Picture 4" descr="Humans want to mine the moon. Here's what space law experts say the rules  are | CBC News">
            <a:extLst>
              <a:ext uri="{FF2B5EF4-FFF2-40B4-BE49-F238E27FC236}">
                <a16:creationId xmlns:a16="http://schemas.microsoft.com/office/drawing/2014/main" id="{9F95A3F7-5636-8777-6A93-C166C46B9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98" y="805721"/>
            <a:ext cx="4489080" cy="26232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ife Could Exist Deep Underground on Mars">
            <a:extLst>
              <a:ext uri="{FF2B5EF4-FFF2-40B4-BE49-F238E27FC236}">
                <a16:creationId xmlns:a16="http://schemas.microsoft.com/office/drawing/2014/main" id="{50687DED-3129-89CB-BDFA-4C2ECFBD9D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371" b="25605"/>
          <a:stretch/>
        </p:blipFill>
        <p:spPr bwMode="auto">
          <a:xfrm>
            <a:off x="268569" y="3987891"/>
            <a:ext cx="4535911" cy="22528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791272-02A3-D360-035D-D0431A6A36FF}"/>
              </a:ext>
            </a:extLst>
          </p:cNvPr>
          <p:cNvSpPr txBox="1"/>
          <p:nvPr/>
        </p:nvSpPr>
        <p:spPr>
          <a:xfrm>
            <a:off x="4906527" y="719049"/>
            <a:ext cx="7072116" cy="923330"/>
          </a:xfrm>
          <a:prstGeom prst="rect">
            <a:avLst/>
          </a:prstGeom>
          <a:noFill/>
        </p:spPr>
        <p:txBody>
          <a:bodyPr wrap="square">
            <a:spAutoFit/>
          </a:bodyPr>
          <a:lstStyle/>
          <a:p>
            <a:pPr algn="just"/>
            <a:r>
              <a:rPr lang="en-US" dirty="0">
                <a:latin typeface="Times New Roman" panose="02020603050405020304" pitchFamily="18" charset="0"/>
                <a:cs typeface="Times New Roman" panose="02020603050405020304" pitchFamily="18" charset="0"/>
              </a:rPr>
              <a:t>In-Situ Resource Utilization (ISRU) is related to major resources (polar water, solar wind volatiles, oxygen/metals from regolith, and construction and manufacturing) </a:t>
            </a:r>
            <a:endParaRPr lang="en"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C0D1F67-A9C5-1DEB-F9BE-7BAA01AF1F1E}"/>
              </a:ext>
            </a:extLst>
          </p:cNvPr>
          <p:cNvSpPr txBox="1"/>
          <p:nvPr/>
        </p:nvSpPr>
        <p:spPr>
          <a:xfrm>
            <a:off x="268567" y="6261149"/>
            <a:ext cx="4535911" cy="584775"/>
          </a:xfrm>
          <a:prstGeom prst="rect">
            <a:avLst/>
          </a:prstGeom>
          <a:noFill/>
        </p:spPr>
        <p:txBody>
          <a:bodyPr wrap="square">
            <a:spAutoFit/>
          </a:bodyPr>
          <a:lstStyle/>
          <a:p>
            <a:pPr marL="0" indent="0" algn="ctr">
              <a:buNone/>
            </a:pPr>
            <a:r>
              <a:rPr lang="en-US" sz="1600" b="0" i="0">
                <a:effectLst/>
                <a:latin typeface="Times New Roman" panose="02020603050405020304" pitchFamily="18" charset="0"/>
                <a:cs typeface="Times New Roman" panose="02020603050405020304" pitchFamily="18" charset="0"/>
              </a:rPr>
              <a:t>Fig. 5. Artistic view of human activities</a:t>
            </a:r>
            <a:r>
              <a:rPr lang="en-US" sz="1600">
                <a:latin typeface="Times New Roman" panose="02020603050405020304" pitchFamily="18" charset="0"/>
                <a:cs typeface="Times New Roman" panose="02020603050405020304" pitchFamily="18" charset="0"/>
              </a:rPr>
              <a:t> planned on Mars </a:t>
            </a:r>
            <a:r>
              <a:rPr lang="en-US" sz="1600" b="0" i="0">
                <a:effectLst/>
                <a:latin typeface="Times New Roman" panose="02020603050405020304" pitchFamily="18" charset="0"/>
                <a:cs typeface="Times New Roman" panose="02020603050405020304" pitchFamily="18" charset="0"/>
              </a:rPr>
              <a:t>[5]</a:t>
            </a:r>
            <a:endParaRPr lang="en-US" sz="1600"/>
          </a:p>
        </p:txBody>
      </p:sp>
      <p:sp>
        <p:nvSpPr>
          <p:cNvPr id="13" name="TextBox 12">
            <a:extLst>
              <a:ext uri="{FF2B5EF4-FFF2-40B4-BE49-F238E27FC236}">
                <a16:creationId xmlns:a16="http://schemas.microsoft.com/office/drawing/2014/main" id="{489B3023-8008-0670-B849-63B53DBB782C}"/>
              </a:ext>
            </a:extLst>
          </p:cNvPr>
          <p:cNvSpPr txBox="1"/>
          <p:nvPr/>
        </p:nvSpPr>
        <p:spPr>
          <a:xfrm>
            <a:off x="6295087" y="6384259"/>
            <a:ext cx="4535911" cy="338554"/>
          </a:xfrm>
          <a:prstGeom prst="rect">
            <a:avLst/>
          </a:prstGeom>
          <a:noFill/>
        </p:spPr>
        <p:txBody>
          <a:bodyPr wrap="square">
            <a:spAutoFit/>
          </a:bodyPr>
          <a:lstStyle/>
          <a:p>
            <a:pPr marL="0" indent="0" algn="ctr">
              <a:buNone/>
            </a:pPr>
            <a:r>
              <a:rPr lang="en-US" sz="1600" b="0" i="0">
                <a:effectLst/>
                <a:latin typeface="Times New Roman" panose="02020603050405020304" pitchFamily="18" charset="0"/>
                <a:cs typeface="Times New Roman" panose="02020603050405020304" pitchFamily="18" charset="0"/>
              </a:rPr>
              <a:t>Fig. 6. ISRU description [6] </a:t>
            </a:r>
            <a:endParaRPr lang="en-US" sz="1600"/>
          </a:p>
        </p:txBody>
      </p:sp>
    </p:spTree>
    <p:extLst>
      <p:ext uri="{BB962C8B-B14F-4D97-AF65-F5344CB8AC3E}">
        <p14:creationId xmlns:p14="http://schemas.microsoft.com/office/powerpoint/2010/main" val="391500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19619-775C-BAF0-0251-3A857BFC59A4}"/>
              </a:ext>
            </a:extLst>
          </p:cNvPr>
          <p:cNvSpPr>
            <a:spLocks noGrp="1"/>
          </p:cNvSpPr>
          <p:nvPr>
            <p:ph type="title"/>
          </p:nvPr>
        </p:nvSpPr>
        <p:spPr>
          <a:xfrm>
            <a:off x="517431" y="0"/>
            <a:ext cx="10515600" cy="1325563"/>
          </a:xfrm>
        </p:spPr>
        <p:txBody>
          <a:bodyPr/>
          <a:lstStyle/>
          <a:p>
            <a:r>
              <a:rPr lang="en" dirty="0">
                <a:latin typeface="Times New Roman" panose="02020603050405020304" pitchFamily="18" charset="0"/>
                <a:cs typeface="Times New Roman" panose="02020603050405020304" pitchFamily="18" charset="0"/>
              </a:rPr>
              <a:t>Geochemical methods</a:t>
            </a:r>
          </a:p>
        </p:txBody>
      </p:sp>
      <p:sp>
        <p:nvSpPr>
          <p:cNvPr id="3" name="Content Placeholder 2">
            <a:extLst>
              <a:ext uri="{FF2B5EF4-FFF2-40B4-BE49-F238E27FC236}">
                <a16:creationId xmlns:a16="http://schemas.microsoft.com/office/drawing/2014/main" id="{6A47D25B-6B10-E55B-5FF3-11BE1B989A00}"/>
              </a:ext>
            </a:extLst>
          </p:cNvPr>
          <p:cNvSpPr>
            <a:spLocks noGrp="1"/>
          </p:cNvSpPr>
          <p:nvPr>
            <p:ph idx="1"/>
          </p:nvPr>
        </p:nvSpPr>
        <p:spPr>
          <a:xfrm>
            <a:off x="286773" y="1221775"/>
            <a:ext cx="11387796" cy="2175669"/>
          </a:xfrm>
        </p:spPr>
        <p:txBody>
          <a:bodyPr>
            <a:normAutofit/>
          </a:bodyPr>
          <a:lstStyle/>
          <a:p>
            <a:pPr algn="just"/>
            <a:r>
              <a:rPr lang="en-US" sz="2400" b="0" i="0" dirty="0">
                <a:solidFill>
                  <a:srgbClr val="202124"/>
                </a:solidFill>
                <a:effectLst/>
                <a:latin typeface="Times New Roman" panose="02020603050405020304" pitchFamily="18" charset="0"/>
                <a:cs typeface="Times New Roman" panose="02020603050405020304" pitchFamily="18" charset="0"/>
              </a:rPr>
              <a:t>Most of the projects on surface exploration are based on geochemical methods to identify </a:t>
            </a:r>
            <a:r>
              <a:rPr lang="en-US" sz="2400" b="1" i="0" dirty="0">
                <a:solidFill>
                  <a:srgbClr val="202124"/>
                </a:solidFill>
                <a:effectLst/>
                <a:latin typeface="Times New Roman" panose="02020603050405020304" pitchFamily="18" charset="0"/>
                <a:cs typeface="Times New Roman" panose="02020603050405020304" pitchFamily="18" charset="0"/>
              </a:rPr>
              <a:t>chemical properties on regolith and rocks.</a:t>
            </a:r>
            <a:endParaRPr lang="en" sz="2400" dirty="0">
              <a:latin typeface="Times New Roman" panose="02020603050405020304" pitchFamily="18" charset="0"/>
              <a:cs typeface="Times New Roman" panose="02020603050405020304" pitchFamily="18" charset="0"/>
            </a:endParaRPr>
          </a:p>
        </p:txBody>
      </p:sp>
      <p:pic>
        <p:nvPicPr>
          <p:cNvPr id="1028" name="Picture 4" descr="NASA's Mars Perseverance Rover: Laser Marking on Mars">
            <a:extLst>
              <a:ext uri="{FF2B5EF4-FFF2-40B4-BE49-F238E27FC236}">
                <a16:creationId xmlns:a16="http://schemas.microsoft.com/office/drawing/2014/main" id="{F2E8C8F5-E032-BC17-F787-8E03F94B62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720" y="2228990"/>
            <a:ext cx="4841178" cy="3669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A850C8-99BE-25B7-F1A3-7D9AB1460BE5}"/>
              </a:ext>
            </a:extLst>
          </p:cNvPr>
          <p:cNvSpPr txBox="1"/>
          <p:nvPr/>
        </p:nvSpPr>
        <p:spPr>
          <a:xfrm>
            <a:off x="6948720" y="6034006"/>
            <a:ext cx="4841178" cy="646331"/>
          </a:xfrm>
          <a:prstGeom prst="rect">
            <a:avLst/>
          </a:prstGeom>
          <a:noFill/>
        </p:spPr>
        <p:txBody>
          <a:bodyPr wrap="square">
            <a:spAutoFit/>
          </a:bodyPr>
          <a:lstStyle/>
          <a:p>
            <a:r>
              <a:rPr lang="en-US" sz="1800" b="0" i="0">
                <a:effectLst/>
                <a:latin typeface="Times New Roman" panose="02020603050405020304" pitchFamily="18" charset="0"/>
                <a:cs typeface="Times New Roman" panose="02020603050405020304" pitchFamily="18" charset="0"/>
              </a:rPr>
              <a:t>Fig. 8. Perseverance Rover on Mars, measuring the chemical composition of rocks by lasers [8]</a:t>
            </a:r>
            <a:endParaRPr lang="en-US"/>
          </a:p>
        </p:txBody>
      </p:sp>
      <p:pic>
        <p:nvPicPr>
          <p:cNvPr id="1032" name="Picture 8" descr="NASA's Mars 2020 Perseverance Rover Will Launch in Less Than a Month – 7  Things to Know">
            <a:extLst>
              <a:ext uri="{FF2B5EF4-FFF2-40B4-BE49-F238E27FC236}">
                <a16:creationId xmlns:a16="http://schemas.microsoft.com/office/drawing/2014/main" id="{CA4B39C1-EE81-8068-9072-062434B8A5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12" t="19317" r="11788" b="9650"/>
          <a:stretch/>
        </p:blipFill>
        <p:spPr bwMode="auto">
          <a:xfrm>
            <a:off x="441551" y="2228990"/>
            <a:ext cx="6198400" cy="36691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1FF696-3B65-5568-D915-0238B9B94DCA}"/>
              </a:ext>
            </a:extLst>
          </p:cNvPr>
          <p:cNvSpPr txBox="1"/>
          <p:nvPr/>
        </p:nvSpPr>
        <p:spPr>
          <a:xfrm>
            <a:off x="402102" y="6027048"/>
            <a:ext cx="6237849" cy="369332"/>
          </a:xfrm>
          <a:prstGeom prst="rect">
            <a:avLst/>
          </a:prstGeom>
          <a:noFill/>
        </p:spPr>
        <p:txBody>
          <a:bodyPr wrap="square">
            <a:spAutoFit/>
          </a:bodyPr>
          <a:lstStyle/>
          <a:p>
            <a:pPr algn="ctr"/>
            <a:r>
              <a:rPr lang="en-US" sz="1800" b="0" i="0">
                <a:effectLst/>
                <a:latin typeface="Times New Roman" panose="02020603050405020304" pitchFamily="18" charset="0"/>
                <a:cs typeface="Times New Roman" panose="02020603050405020304" pitchFamily="18" charset="0"/>
              </a:rPr>
              <a:t>Fig. 7. Perseverance Rover on Mars, ready to drill the Surface [7]</a:t>
            </a:r>
            <a:endParaRPr lang="en-US"/>
          </a:p>
        </p:txBody>
      </p:sp>
    </p:spTree>
    <p:extLst>
      <p:ext uri="{BB962C8B-B14F-4D97-AF65-F5344CB8AC3E}">
        <p14:creationId xmlns:p14="http://schemas.microsoft.com/office/powerpoint/2010/main" val="1991533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7DE82-26C7-6772-8216-D0F8CBDAF83C}"/>
              </a:ext>
            </a:extLst>
          </p:cNvPr>
          <p:cNvSpPr>
            <a:spLocks noGrp="1"/>
          </p:cNvSpPr>
          <p:nvPr>
            <p:ph type="title"/>
          </p:nvPr>
        </p:nvSpPr>
        <p:spPr>
          <a:xfrm>
            <a:off x="314794" y="-195753"/>
            <a:ext cx="10515600" cy="1325563"/>
          </a:xfrm>
        </p:spPr>
        <p:txBody>
          <a:bodyPr/>
          <a:lstStyle/>
          <a:p>
            <a:r>
              <a:rPr lang="en" dirty="0">
                <a:latin typeface="Times New Roman" panose="02020603050405020304" pitchFamily="18" charset="0"/>
                <a:cs typeface="Times New Roman" panose="02020603050405020304" pitchFamily="18" charset="0"/>
              </a:rPr>
              <a:t>Challenges of Geochemical studies</a:t>
            </a:r>
          </a:p>
        </p:txBody>
      </p:sp>
      <p:sp>
        <p:nvSpPr>
          <p:cNvPr id="3" name="Content Placeholder 2">
            <a:extLst>
              <a:ext uri="{FF2B5EF4-FFF2-40B4-BE49-F238E27FC236}">
                <a16:creationId xmlns:a16="http://schemas.microsoft.com/office/drawing/2014/main" id="{7CC509B7-6C19-C656-4F1F-04A5F7DE8908}"/>
              </a:ext>
            </a:extLst>
          </p:cNvPr>
          <p:cNvSpPr>
            <a:spLocks noGrp="1"/>
          </p:cNvSpPr>
          <p:nvPr>
            <p:ph idx="1"/>
          </p:nvPr>
        </p:nvSpPr>
        <p:spPr>
          <a:xfrm>
            <a:off x="314794" y="857735"/>
            <a:ext cx="6674953" cy="5646307"/>
          </a:xfrm>
        </p:spPr>
        <p:txBody>
          <a:bodyPr>
            <a:noAutofit/>
          </a:bodyPr>
          <a:lstStyle/>
          <a:p>
            <a:pPr algn="just"/>
            <a:r>
              <a:rPr lang="en-US" sz="2300" dirty="0">
                <a:latin typeface="Times New Roman" panose="02020603050405020304" pitchFamily="18" charset="0"/>
                <a:cs typeface="Times New Roman" panose="02020603050405020304" pitchFamily="18" charset="0"/>
              </a:rPr>
              <a:t>Since Viking, we assumed that precise instrumentation where the key to discovery successes, hoping that extraterrestrial life or valuable planetary resources were ubiquitous. </a:t>
            </a:r>
          </a:p>
          <a:p>
            <a:pPr algn="just"/>
            <a:r>
              <a:rPr lang="en-US" sz="2300" dirty="0">
                <a:latin typeface="Times New Roman" panose="02020603050405020304" pitchFamily="18" charset="0"/>
                <a:cs typeface="Times New Roman" panose="02020603050405020304" pitchFamily="18" charset="0"/>
              </a:rPr>
              <a:t>Well, we were wrong in many cases. Imaging techniques from orbit or from soil perspective reveals only partial information onto the underground structures.</a:t>
            </a:r>
          </a:p>
          <a:p>
            <a:pPr algn="just"/>
            <a:r>
              <a:rPr lang="en" sz="2300" dirty="0">
                <a:latin typeface="Times New Roman" panose="02020603050405020304" pitchFamily="18" charset="0"/>
                <a:cs typeface="Times New Roman" panose="02020603050405020304" pitchFamily="18" charset="0"/>
              </a:rPr>
              <a:t>Thus, identify a material only based on chemical properties, is restricted to specific areas and shallow depth, whi</a:t>
            </a:r>
            <a:r>
              <a:rPr lang="es-PE" sz="2300" dirty="0">
                <a:latin typeface="Times New Roman" panose="02020603050405020304" pitchFamily="18" charset="0"/>
                <a:cs typeface="Times New Roman" panose="02020603050405020304" pitchFamily="18" charset="0"/>
              </a:rPr>
              <a:t>ch</a:t>
            </a:r>
            <a:r>
              <a:rPr lang="en" sz="2300" dirty="0">
                <a:latin typeface="Times New Roman" panose="02020603050405020304" pitchFamily="18" charset="0"/>
                <a:cs typeface="Times New Roman" panose="02020603050405020304" pitchFamily="18" charset="0"/>
              </a:rPr>
              <a:t> is not representative for ISRU projects, restricted to “extrapolate” the information to present models and designs.</a:t>
            </a:r>
          </a:p>
          <a:p>
            <a:pPr algn="just"/>
            <a:r>
              <a:rPr lang="en-US" sz="2300" dirty="0">
                <a:latin typeface="Times New Roman" panose="02020603050405020304" pitchFamily="18" charset="0"/>
                <a:cs typeface="Times New Roman" panose="02020603050405020304" pitchFamily="18" charset="0"/>
              </a:rPr>
              <a:t>Planetary surfaces scarcity of geomechanics information, so it is hard to predict the efficiency of drills and excavators to recover a sample, as in the Insight mission on Mars. </a:t>
            </a:r>
            <a:endParaRPr lang="en" sz="2300" dirty="0">
              <a:latin typeface="Times New Roman" panose="02020603050405020304" pitchFamily="18" charset="0"/>
              <a:cs typeface="Times New Roman" panose="02020603050405020304" pitchFamily="18" charset="0"/>
            </a:endParaRPr>
          </a:p>
        </p:txBody>
      </p:sp>
      <p:pic>
        <p:nvPicPr>
          <p:cNvPr id="4" name="Picture 2" descr="Viking 1 - Mars Missions - NASA Jet Propulsion Laboratory">
            <a:extLst>
              <a:ext uri="{FF2B5EF4-FFF2-40B4-BE49-F238E27FC236}">
                <a16:creationId xmlns:a16="http://schemas.microsoft.com/office/drawing/2014/main" id="{921F9B11-B78C-2116-86FE-D166B685B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2909" y="976312"/>
            <a:ext cx="4360818" cy="24526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630F08A-18E3-0293-CFEF-01AAA60D6C41}"/>
              </a:ext>
            </a:extLst>
          </p:cNvPr>
          <p:cNvSpPr txBox="1"/>
          <p:nvPr/>
        </p:nvSpPr>
        <p:spPr>
          <a:xfrm>
            <a:off x="7342909" y="3438297"/>
            <a:ext cx="4360818" cy="369332"/>
          </a:xfrm>
          <a:prstGeom prst="rect">
            <a:avLst/>
          </a:prstGeom>
          <a:noFill/>
        </p:spPr>
        <p:txBody>
          <a:bodyPr wrap="square">
            <a:spAutoFit/>
          </a:bodyPr>
          <a:lstStyle/>
          <a:p>
            <a:pPr algn="ctr"/>
            <a:r>
              <a:rPr lang="en-US" sz="1800" b="0" i="0">
                <a:effectLst/>
                <a:latin typeface="Times New Roman" panose="02020603050405020304" pitchFamily="18" charset="0"/>
                <a:cs typeface="Times New Roman" panose="02020603050405020304" pitchFamily="18" charset="0"/>
              </a:rPr>
              <a:t>Fig. 9. Viking Lander [9]</a:t>
            </a:r>
            <a:endParaRPr lang="en-US"/>
          </a:p>
        </p:txBody>
      </p:sp>
      <p:sp>
        <p:nvSpPr>
          <p:cNvPr id="7" name="AutoShape 4" descr="Render of NASA's InSight lander, which today failed to complete its mission to drill down into the Martian soil.">
            <a:extLst>
              <a:ext uri="{FF2B5EF4-FFF2-40B4-BE49-F238E27FC236}">
                <a16:creationId xmlns:a16="http://schemas.microsoft.com/office/drawing/2014/main" id="{02DCA95D-12E0-ED25-E5C9-DC900196753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
          </a:p>
        </p:txBody>
      </p:sp>
      <p:pic>
        <p:nvPicPr>
          <p:cNvPr id="9" name="Picture 8">
            <a:extLst>
              <a:ext uri="{FF2B5EF4-FFF2-40B4-BE49-F238E27FC236}">
                <a16:creationId xmlns:a16="http://schemas.microsoft.com/office/drawing/2014/main" id="{B25D6AC7-D2F0-C7F5-6478-63075DCF210E}"/>
              </a:ext>
            </a:extLst>
          </p:cNvPr>
          <p:cNvPicPr>
            <a:picLocks noChangeAspect="1"/>
          </p:cNvPicPr>
          <p:nvPr/>
        </p:nvPicPr>
        <p:blipFill rotWithShape="1">
          <a:blip r:embed="rId3">
            <a:extLst>
              <a:ext uri="{28A0092B-C50C-407E-A947-70E740481C1C}">
                <a14:useLocalDpi xmlns:a14="http://schemas.microsoft.com/office/drawing/2010/main" val="0"/>
              </a:ext>
            </a:extLst>
          </a:blip>
          <a:srcRect t="18097" r="15918" b="18917"/>
          <a:stretch/>
        </p:blipFill>
        <p:spPr>
          <a:xfrm>
            <a:off x="7342909" y="3807629"/>
            <a:ext cx="4360818" cy="2308487"/>
          </a:xfrm>
          <a:prstGeom prst="rect">
            <a:avLst/>
          </a:prstGeom>
        </p:spPr>
      </p:pic>
      <p:sp>
        <p:nvSpPr>
          <p:cNvPr id="10" name="TextBox 9">
            <a:extLst>
              <a:ext uri="{FF2B5EF4-FFF2-40B4-BE49-F238E27FC236}">
                <a16:creationId xmlns:a16="http://schemas.microsoft.com/office/drawing/2014/main" id="{8A6376F0-FE87-4771-F20E-9B6365AB5D17}"/>
              </a:ext>
            </a:extLst>
          </p:cNvPr>
          <p:cNvSpPr txBox="1"/>
          <p:nvPr/>
        </p:nvSpPr>
        <p:spPr>
          <a:xfrm>
            <a:off x="7342909" y="6134710"/>
            <a:ext cx="4360818" cy="369332"/>
          </a:xfrm>
          <a:prstGeom prst="rect">
            <a:avLst/>
          </a:prstGeom>
          <a:noFill/>
        </p:spPr>
        <p:txBody>
          <a:bodyPr wrap="square">
            <a:spAutoFit/>
          </a:bodyPr>
          <a:lstStyle/>
          <a:p>
            <a:pPr algn="ctr"/>
            <a:r>
              <a:rPr lang="en" dirty="0">
                <a:latin typeface="Times New Roman" panose="02020603050405020304" pitchFamily="18" charset="0"/>
                <a:cs typeface="Times New Roman" panose="02020603050405020304" pitchFamily="18" charset="0"/>
              </a:rPr>
              <a:t>Fig. 10. Insight mission</a:t>
            </a:r>
            <a:r>
              <a:rPr lang="es-PE" sz="1800" b="0" i="0" dirty="0">
                <a:effectLst/>
                <a:latin typeface="Times New Roman" panose="02020603050405020304" pitchFamily="18" charset="0"/>
                <a:cs typeface="Times New Roman" panose="02020603050405020304" pitchFamily="18" charset="0"/>
              </a:rPr>
              <a:t> [10]</a:t>
            </a:r>
            <a:endParaRPr lang="e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3615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3337A0-448B-824D-E6EB-681578F3085E}"/>
              </a:ext>
            </a:extLst>
          </p:cNvPr>
          <p:cNvSpPr>
            <a:spLocks noGrp="1"/>
          </p:cNvSpPr>
          <p:nvPr>
            <p:ph type="ctrTitle"/>
          </p:nvPr>
        </p:nvSpPr>
        <p:spPr/>
        <p:txBody>
          <a:bodyPr/>
          <a:lstStyle/>
          <a:p>
            <a:endParaRPr lang="fr-CA"/>
          </a:p>
        </p:txBody>
      </p:sp>
      <p:sp>
        <p:nvSpPr>
          <p:cNvPr id="3" name="Sous-titre 2">
            <a:extLst>
              <a:ext uri="{FF2B5EF4-FFF2-40B4-BE49-F238E27FC236}">
                <a16:creationId xmlns:a16="http://schemas.microsoft.com/office/drawing/2014/main" id="{081844C7-E301-F0A6-0B3E-36FA27C7ABC1}"/>
              </a:ext>
            </a:extLst>
          </p:cNvPr>
          <p:cNvSpPr>
            <a:spLocks noGrp="1"/>
          </p:cNvSpPr>
          <p:nvPr>
            <p:ph type="subTitle" idx="1"/>
          </p:nvPr>
        </p:nvSpPr>
        <p:spPr/>
        <p:txBody>
          <a:bodyPr/>
          <a:lstStyle/>
          <a:p>
            <a:endParaRPr lang="fr-CA"/>
          </a:p>
        </p:txBody>
      </p:sp>
      <p:pic>
        <p:nvPicPr>
          <p:cNvPr id="1026" name="Picture 2" descr="See the source image">
            <a:extLst>
              <a:ext uri="{FF2B5EF4-FFF2-40B4-BE49-F238E27FC236}">
                <a16:creationId xmlns:a16="http://schemas.microsoft.com/office/drawing/2014/main" id="{BD93AA87-1EA9-29E3-DAE8-32C15A2D49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32"/>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328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4A6ED-2FEE-49D6-4A05-DD2728ED83ED}"/>
              </a:ext>
            </a:extLst>
          </p:cNvPr>
          <p:cNvSpPr>
            <a:spLocks noGrp="1"/>
          </p:cNvSpPr>
          <p:nvPr>
            <p:ph type="title"/>
          </p:nvPr>
        </p:nvSpPr>
        <p:spPr>
          <a:xfrm>
            <a:off x="575248" y="-90169"/>
            <a:ext cx="10515600" cy="1325563"/>
          </a:xfrm>
        </p:spPr>
        <p:txBody>
          <a:bodyPr/>
          <a:lstStyle/>
          <a:p>
            <a:r>
              <a:rPr lang="en" dirty="0">
                <a:latin typeface="Times New Roman" panose="02020603050405020304" pitchFamily="18" charset="0"/>
                <a:cs typeface="Times New Roman" panose="02020603050405020304" pitchFamily="18" charset="0"/>
              </a:rPr>
              <a:t>Geophysics methods</a:t>
            </a:r>
          </a:p>
        </p:txBody>
      </p:sp>
      <p:graphicFrame>
        <p:nvGraphicFramePr>
          <p:cNvPr id="4" name="Content Placeholder 3">
            <a:extLst>
              <a:ext uri="{FF2B5EF4-FFF2-40B4-BE49-F238E27FC236}">
                <a16:creationId xmlns:a16="http://schemas.microsoft.com/office/drawing/2014/main" id="{AD6496DA-9158-2641-88A6-4EF378747D01}"/>
              </a:ext>
            </a:extLst>
          </p:cNvPr>
          <p:cNvGraphicFramePr>
            <a:graphicFrameLocks noGrp="1"/>
          </p:cNvGraphicFramePr>
          <p:nvPr>
            <p:ph idx="1"/>
            <p:extLst>
              <p:ext uri="{D42A27DB-BD31-4B8C-83A1-F6EECF244321}">
                <p14:modId xmlns:p14="http://schemas.microsoft.com/office/powerpoint/2010/main" val="2293306187"/>
              </p:ext>
            </p:extLst>
          </p:nvPr>
        </p:nvGraphicFramePr>
        <p:xfrm>
          <a:off x="580869" y="913090"/>
          <a:ext cx="11035882" cy="5624630"/>
        </p:xfrm>
        <a:graphic>
          <a:graphicData uri="http://schemas.openxmlformats.org/drawingml/2006/table">
            <a:tbl>
              <a:tblPr firstRow="1" firstCol="1" bandRow="1">
                <a:tableStyleId>{5C22544A-7EE6-4342-B048-85BDC9FD1C3A}</a:tableStyleId>
              </a:tblPr>
              <a:tblGrid>
                <a:gridCol w="2016848">
                  <a:extLst>
                    <a:ext uri="{9D8B030D-6E8A-4147-A177-3AD203B41FA5}">
                      <a16:colId xmlns:a16="http://schemas.microsoft.com/office/drawing/2014/main" val="2264072128"/>
                    </a:ext>
                  </a:extLst>
                </a:gridCol>
                <a:gridCol w="1988000">
                  <a:extLst>
                    <a:ext uri="{9D8B030D-6E8A-4147-A177-3AD203B41FA5}">
                      <a16:colId xmlns:a16="http://schemas.microsoft.com/office/drawing/2014/main" val="2015983899"/>
                    </a:ext>
                  </a:extLst>
                </a:gridCol>
                <a:gridCol w="2563654">
                  <a:extLst>
                    <a:ext uri="{9D8B030D-6E8A-4147-A177-3AD203B41FA5}">
                      <a16:colId xmlns:a16="http://schemas.microsoft.com/office/drawing/2014/main" val="3625718104"/>
                    </a:ext>
                  </a:extLst>
                </a:gridCol>
                <a:gridCol w="933450">
                  <a:extLst>
                    <a:ext uri="{9D8B030D-6E8A-4147-A177-3AD203B41FA5}">
                      <a16:colId xmlns:a16="http://schemas.microsoft.com/office/drawing/2014/main" val="3163259610"/>
                    </a:ext>
                  </a:extLst>
                </a:gridCol>
                <a:gridCol w="1711490">
                  <a:extLst>
                    <a:ext uri="{9D8B030D-6E8A-4147-A177-3AD203B41FA5}">
                      <a16:colId xmlns:a16="http://schemas.microsoft.com/office/drawing/2014/main" val="4049216991"/>
                    </a:ext>
                  </a:extLst>
                </a:gridCol>
                <a:gridCol w="1822440">
                  <a:extLst>
                    <a:ext uri="{9D8B030D-6E8A-4147-A177-3AD203B41FA5}">
                      <a16:colId xmlns:a16="http://schemas.microsoft.com/office/drawing/2014/main" val="1291817524"/>
                    </a:ext>
                  </a:extLst>
                </a:gridCol>
              </a:tblGrid>
              <a:tr h="279586">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Method</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Physical Properties</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Measured Parameter</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Depth (m)</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Vertical</a:t>
                      </a:r>
                      <a:r>
                        <a:rPr lang="es-PE" sz="1300" dirty="0">
                          <a:solidFill>
                            <a:schemeClr val="tx1"/>
                          </a:solidFill>
                          <a:effectLst/>
                          <a:latin typeface="Times New Roman" panose="02020603050405020304" pitchFamily="18" charset="0"/>
                          <a:cs typeface="Times New Roman" panose="02020603050405020304" pitchFamily="18" charset="0"/>
                        </a:rPr>
                        <a:t> </a:t>
                      </a:r>
                      <a:r>
                        <a:rPr lang="en-US" sz="1300" dirty="0">
                          <a:solidFill>
                            <a:schemeClr val="tx1"/>
                          </a:solidFill>
                          <a:effectLst/>
                          <a:latin typeface="Times New Roman" panose="02020603050405020304" pitchFamily="18" charset="0"/>
                          <a:cs typeface="Times New Roman" panose="02020603050405020304" pitchFamily="18" charset="0"/>
                        </a:rPr>
                        <a:t>Resolution (m)</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Main applications</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extLst>
                  <a:ext uri="{0D108BD9-81ED-4DB2-BD59-A6C34878D82A}">
                    <a16:rowId xmlns:a16="http://schemas.microsoft.com/office/drawing/2014/main" val="2979331600"/>
                  </a:ext>
                </a:extLst>
              </a:tr>
              <a:tr h="427346">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Seismic reflection</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Density and acoustic velocity</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Travel times of refracted seismic energy (p- or s- wave)</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0 – 10,000</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1 - 10</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Geology (Basin analysis)</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4603825"/>
                  </a:ext>
                </a:extLst>
              </a:tr>
              <a:tr h="427346">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Seismic refraction</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Acoustic velocity</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Travel times of refracted seismic energy (p- or s- wave)</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0– 150,000</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1 - 10</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Geology (Plate tectonics)</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51167294"/>
                  </a:ext>
                </a:extLst>
              </a:tr>
              <a:tr h="427346">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Electromagnetic radiation or Ground penetrating Radar</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Dielectric constant, Electromagnetic velocity (EM)</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Travel times and amplitudes of reflected pulsed EM energy</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0-50</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0.1 - 2</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Geology, Hydrology, Archeology</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96169556"/>
                  </a:ext>
                </a:extLst>
              </a:tr>
              <a:tr h="533684">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Electromagnetic induction (FDEM/TDEM)</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Electrical</a:t>
                      </a:r>
                      <a:r>
                        <a:rPr lang="es-PE" sz="1300" dirty="0">
                          <a:solidFill>
                            <a:schemeClr val="tx1"/>
                          </a:solidFill>
                          <a:effectLst/>
                          <a:latin typeface="Times New Roman" panose="02020603050405020304" pitchFamily="18" charset="0"/>
                          <a:cs typeface="Times New Roman" panose="02020603050405020304" pitchFamily="18" charset="0"/>
                        </a:rPr>
                        <a:t> </a:t>
                      </a:r>
                      <a:r>
                        <a:rPr lang="en-US" sz="1300" dirty="0">
                          <a:solidFill>
                            <a:schemeClr val="tx1"/>
                          </a:solidFill>
                          <a:effectLst/>
                          <a:latin typeface="Times New Roman" panose="02020603050405020304" pitchFamily="18" charset="0"/>
                          <a:cs typeface="Times New Roman" panose="02020603050405020304" pitchFamily="18" charset="0"/>
                        </a:rPr>
                        <a:t>conductivity and</a:t>
                      </a:r>
                      <a:r>
                        <a:rPr lang="es-PE" sz="1300" dirty="0">
                          <a:solidFill>
                            <a:schemeClr val="tx1"/>
                          </a:solidFill>
                          <a:effectLst/>
                          <a:latin typeface="Times New Roman" panose="02020603050405020304" pitchFamily="18" charset="0"/>
                          <a:cs typeface="Times New Roman" panose="02020603050405020304" pitchFamily="18" charset="0"/>
                        </a:rPr>
                        <a:t> </a:t>
                      </a:r>
                      <a:r>
                        <a:rPr lang="en-US" sz="1300" dirty="0">
                          <a:solidFill>
                            <a:schemeClr val="tx1"/>
                          </a:solidFill>
                          <a:effectLst/>
                          <a:latin typeface="Times New Roman" panose="02020603050405020304" pitchFamily="18" charset="0"/>
                          <a:cs typeface="Times New Roman" panose="02020603050405020304" pitchFamily="18" charset="0"/>
                        </a:rPr>
                        <a:t>inductivity</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Response to natural–induced EM energy</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0 – 10,000</a:t>
                      </a:r>
                      <a:endParaRPr lang="es-PE" sz="13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 </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0.5 - 10</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Geology and Mining, metal detection</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15717469"/>
                  </a:ext>
                </a:extLst>
              </a:tr>
              <a:tr h="427346">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Electrical Resistivity</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Electrical resistivity/conductivity</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Potential differences in response to induced current</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0 – 100</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0.5 - 10</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Geology, Hydrology, Mining, Civil construction</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43022"/>
                  </a:ext>
                </a:extLst>
              </a:tr>
              <a:tr h="647466">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Induced polarization</a:t>
                      </a:r>
                      <a:r>
                        <a:rPr lang="es-PE" sz="1300" dirty="0">
                          <a:solidFill>
                            <a:schemeClr val="tx1"/>
                          </a:solidFill>
                          <a:effectLst/>
                          <a:latin typeface="Times New Roman" panose="02020603050405020304" pitchFamily="18" charset="0"/>
                          <a:cs typeface="Times New Roman" panose="02020603050405020304" pitchFamily="18" charset="0"/>
                        </a:rPr>
                        <a:t> </a:t>
                      </a:r>
                      <a:r>
                        <a:rPr lang="en-US" sz="1300" dirty="0">
                          <a:solidFill>
                            <a:schemeClr val="tx1"/>
                          </a:solidFill>
                          <a:effectLst/>
                          <a:latin typeface="Times New Roman" panose="02020603050405020304" pitchFamily="18" charset="0"/>
                          <a:cs typeface="Times New Roman" panose="02020603050405020304" pitchFamily="18" charset="0"/>
                        </a:rPr>
                        <a:t>(IP)</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Electrical capacity</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Polarization voltages or frequency dependent ground resistance</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0 – 100</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0.5 - 10</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Geology, Hydrology, Mining, sulfide detection, Civil construction</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2204921"/>
                  </a:ext>
                </a:extLst>
              </a:tr>
              <a:tr h="427346">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Gravimetry/Gradiometer</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Bulk density</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Gravity effect measured in free-fall</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Earth</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0.2</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Geology, Hydrology and Mining</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5049709"/>
                  </a:ext>
                </a:extLst>
              </a:tr>
              <a:tr h="427346">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Nuclear magnetic resonance</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Decay in nuclear magnetization</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Relaxation time constant</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50 - 100</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1 - 10</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Hydrology</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1742739"/>
                  </a:ext>
                </a:extLst>
              </a:tr>
              <a:tr h="247840">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Magnetostatic</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Magnetic permeability</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Magnetic field vector</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0 – 20,000</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3- 5</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Geology (Plate tectonics)</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7152905"/>
                  </a:ext>
                </a:extLst>
              </a:tr>
              <a:tr h="427346">
                <a:tc>
                  <a:txBody>
                    <a:bodyPr/>
                    <a:lstStyle/>
                    <a:p>
                      <a:pPr algn="ctr">
                        <a:lnSpc>
                          <a:spcPct val="115000"/>
                        </a:lnSpc>
                        <a:spcAft>
                          <a:spcPts val="800"/>
                        </a:spcAft>
                      </a:pPr>
                      <a:r>
                        <a:rPr lang="en-US" sz="1300" dirty="0" err="1">
                          <a:solidFill>
                            <a:schemeClr val="tx1"/>
                          </a:solidFill>
                          <a:effectLst/>
                          <a:latin typeface="Times New Roman" panose="02020603050405020304" pitchFamily="18" charset="0"/>
                          <a:cs typeface="Times New Roman" panose="02020603050405020304" pitchFamily="18" charset="0"/>
                        </a:rPr>
                        <a:t>Magnetotellurics</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Resistivity/Conductivity</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Amplitude of electromagnetic fields</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0 – 150,000</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a:solidFill>
                            <a:schemeClr val="tx1"/>
                          </a:solidFill>
                          <a:effectLst/>
                          <a:latin typeface="Times New Roman" panose="02020603050405020304" pitchFamily="18" charset="0"/>
                          <a:cs typeface="Times New Roman" panose="02020603050405020304" pitchFamily="18" charset="0"/>
                        </a:rPr>
                        <a:t>Lower than seismic</a:t>
                      </a:r>
                      <a:endParaRPr lang="es-PE" sz="13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800"/>
                        </a:spcAft>
                      </a:pPr>
                      <a:r>
                        <a:rPr lang="en-US" sz="1300" dirty="0">
                          <a:solidFill>
                            <a:schemeClr val="tx1"/>
                          </a:solidFill>
                          <a:effectLst/>
                          <a:latin typeface="Times New Roman" panose="02020603050405020304" pitchFamily="18" charset="0"/>
                          <a:cs typeface="Times New Roman" panose="02020603050405020304" pitchFamily="18" charset="0"/>
                        </a:rPr>
                        <a:t>Geology, Hydrology</a:t>
                      </a:r>
                      <a:endParaRPr lang="es-PE" sz="13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8316800"/>
                  </a:ext>
                </a:extLst>
              </a:tr>
            </a:tbl>
          </a:graphicData>
        </a:graphic>
      </p:graphicFrame>
      <p:sp>
        <p:nvSpPr>
          <p:cNvPr id="6" name="TextBox 5">
            <a:extLst>
              <a:ext uri="{FF2B5EF4-FFF2-40B4-BE49-F238E27FC236}">
                <a16:creationId xmlns:a16="http://schemas.microsoft.com/office/drawing/2014/main" id="{16E3C276-28F0-9784-01C1-CB7720DB8265}"/>
              </a:ext>
            </a:extLst>
          </p:cNvPr>
          <p:cNvSpPr txBox="1"/>
          <p:nvPr/>
        </p:nvSpPr>
        <p:spPr>
          <a:xfrm>
            <a:off x="575249" y="6537720"/>
            <a:ext cx="10515599" cy="320280"/>
          </a:xfrm>
          <a:prstGeom prst="rect">
            <a:avLst/>
          </a:prstGeom>
          <a:noFill/>
        </p:spPr>
        <p:txBody>
          <a:bodyPr wrap="square">
            <a:spAutoFit/>
          </a:bodyPr>
          <a:lstStyle/>
          <a:p>
            <a:pPr algn="ctr">
              <a:lnSpc>
                <a:spcPct val="115000"/>
              </a:lnSpc>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Table 1. Main geophysical methods </a:t>
            </a:r>
            <a:r>
              <a:rPr lang="es-PE" sz="1400" b="0" i="0" dirty="0">
                <a:solidFill>
                  <a:srgbClr val="4D5156"/>
                </a:solidFill>
                <a:effectLst/>
                <a:latin typeface="arial" panose="020B0604020202020204" pitchFamily="34" charset="0"/>
              </a:rPr>
              <a: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11, 12, 13, 14</a:t>
            </a:r>
            <a:r>
              <a:rPr lang="es-PE" sz="1400" b="0" i="0" dirty="0">
                <a:solidFill>
                  <a:srgbClr val="4D5156"/>
                </a:solidFill>
                <a:effectLst/>
                <a:latin typeface="arial" panose="020B0604020202020204" pitchFamily="34" charset="0"/>
              </a:rPr>
              <a:t>]</a:t>
            </a:r>
            <a:endParaRPr lang="es-PE"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5544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4EBBB-D156-F163-41BC-D6A1FA47D679}"/>
              </a:ext>
            </a:extLst>
          </p:cNvPr>
          <p:cNvSpPr>
            <a:spLocks noGrp="1"/>
          </p:cNvSpPr>
          <p:nvPr>
            <p:ph type="title"/>
          </p:nvPr>
        </p:nvSpPr>
        <p:spPr>
          <a:xfrm>
            <a:off x="838200" y="496207"/>
            <a:ext cx="10515600" cy="1178836"/>
          </a:xfrm>
        </p:spPr>
        <p:txBody>
          <a:bodyPr>
            <a:noAutofit/>
          </a:bodyPr>
          <a:lstStyle/>
          <a:p>
            <a:r>
              <a:rPr lang="en" dirty="0">
                <a:latin typeface="Times New Roman" panose="02020603050405020304" pitchFamily="18" charset="0"/>
                <a:cs typeface="Times New Roman" panose="02020603050405020304" pitchFamily="18" charset="0"/>
              </a:rPr>
              <a:t>Efficiency of Geophysics</a:t>
            </a:r>
            <a:br>
              <a:rPr lang="en" dirty="0">
                <a:latin typeface="Times New Roman" panose="02020603050405020304" pitchFamily="18" charset="0"/>
                <a:cs typeface="Times New Roman" panose="02020603050405020304" pitchFamily="18" charset="0"/>
              </a:rPr>
            </a:br>
            <a:endParaRPr lang="en"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2E3D1A7-604A-184B-5732-BFAEA0112B87}"/>
              </a:ext>
            </a:extLst>
          </p:cNvPr>
          <p:cNvSpPr>
            <a:spLocks noGrp="1"/>
          </p:cNvSpPr>
          <p:nvPr>
            <p:ph idx="1"/>
          </p:nvPr>
        </p:nvSpPr>
        <p:spPr>
          <a:xfrm>
            <a:off x="539646" y="1374413"/>
            <a:ext cx="5277786" cy="4987380"/>
          </a:xfrm>
        </p:spPr>
        <p:txBody>
          <a:bodyPr>
            <a:noAutofit/>
          </a:bodyPr>
          <a:lstStyle/>
          <a:p>
            <a:pPr algn="just"/>
            <a:r>
              <a:rPr lang="en-US" sz="2400" dirty="0">
                <a:latin typeface="Times New Roman" panose="02020603050405020304" pitchFamily="18" charset="0"/>
                <a:cs typeface="Times New Roman" panose="02020603050405020304" pitchFamily="18" charset="0"/>
              </a:rPr>
              <a:t>Geophysics can offer ground truth data in a resolution of meters and even centimeters according to the method selected. </a:t>
            </a:r>
          </a:p>
          <a:p>
            <a:pPr algn="just"/>
            <a:r>
              <a:rPr lang="en-US" sz="2400" dirty="0">
                <a:latin typeface="Times New Roman" panose="02020603050405020304" pitchFamily="18" charset="0"/>
                <a:cs typeface="Times New Roman" panose="02020603050405020304" pitchFamily="18" charset="0"/>
              </a:rPr>
              <a:t>Geophysics can cover extensive areas and support the definition of deposits without extrapolation of chemical data or </a:t>
            </a:r>
            <a:r>
              <a:rPr lang="en-US" sz="2400" dirty="0" err="1">
                <a:latin typeface="Times New Roman" panose="02020603050405020304" pitchFamily="18" charset="0"/>
                <a:cs typeface="Times New Roman" panose="02020603050405020304" pitchFamily="18" charset="0"/>
              </a:rPr>
              <a:t>geostatistics</a:t>
            </a:r>
            <a:r>
              <a:rPr lang="en-US" sz="2400" dirty="0">
                <a:latin typeface="Times New Roman" panose="02020603050405020304" pitchFamily="18" charset="0"/>
                <a:cs typeface="Times New Roman" panose="02020603050405020304" pitchFamily="18" charset="0"/>
              </a:rPr>
              <a:t>, which increases the risk of the resources model.</a:t>
            </a:r>
          </a:p>
          <a:p>
            <a:pPr algn="just"/>
            <a:r>
              <a:rPr lang="en-US" sz="2400" dirty="0">
                <a:latin typeface="Times New Roman" panose="02020603050405020304" pitchFamily="18" charset="0"/>
                <a:cs typeface="Times New Roman" panose="02020603050405020304" pitchFamily="18" charset="0"/>
              </a:rPr>
              <a:t>Both methodologies are critical (geochemical and geophysics) and need to be harmonized.</a:t>
            </a:r>
          </a:p>
        </p:txBody>
      </p:sp>
      <p:pic>
        <p:nvPicPr>
          <p:cNvPr id="3074" name="Picture 2">
            <a:extLst>
              <a:ext uri="{FF2B5EF4-FFF2-40B4-BE49-F238E27FC236}">
                <a16:creationId xmlns:a16="http://schemas.microsoft.com/office/drawing/2014/main" id="{79180A02-A750-E9EC-C225-1CF21767DD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18" r="7873"/>
          <a:stretch/>
        </p:blipFill>
        <p:spPr bwMode="auto">
          <a:xfrm>
            <a:off x="6230911" y="1390112"/>
            <a:ext cx="5536368" cy="40777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E88F3A6-2ADE-9BEF-E557-0A22A55DFBB1}"/>
              </a:ext>
            </a:extLst>
          </p:cNvPr>
          <p:cNvSpPr txBox="1"/>
          <p:nvPr/>
        </p:nvSpPr>
        <p:spPr>
          <a:xfrm>
            <a:off x="6675622" y="5639024"/>
            <a:ext cx="4678178" cy="369332"/>
          </a:xfrm>
          <a:prstGeom prst="rect">
            <a:avLst/>
          </a:prstGeom>
          <a:noFill/>
        </p:spPr>
        <p:txBody>
          <a:bodyPr wrap="square">
            <a:spAutoFit/>
          </a:bodyPr>
          <a:lstStyle/>
          <a:p>
            <a:pPr algn="ctr"/>
            <a:r>
              <a:rPr lang="es-PE" sz="1800" b="0" i="0" dirty="0">
                <a:effectLst/>
                <a:latin typeface="Times New Roman" panose="02020603050405020304" pitchFamily="18" charset="0"/>
                <a:cs typeface="Times New Roman" panose="02020603050405020304" pitchFamily="18" charset="0"/>
              </a:rPr>
              <a:t>Fig.12. </a:t>
            </a:r>
            <a:r>
              <a:rPr lang="es-PE" sz="1800" b="0" i="0" dirty="0" err="1">
                <a:effectLst/>
                <a:latin typeface="Times New Roman" panose="02020603050405020304" pitchFamily="18" charset="0"/>
                <a:cs typeface="Times New Roman" panose="02020603050405020304" pitchFamily="18" charset="0"/>
              </a:rPr>
              <a:t>Resistivity</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model</a:t>
            </a:r>
            <a:r>
              <a:rPr lang="es-PE" sz="1800" b="0" i="0" dirty="0">
                <a:effectLst/>
                <a:latin typeface="Times New Roman" panose="02020603050405020304" pitchFamily="18" charset="0"/>
                <a:cs typeface="Times New Roman" panose="02020603050405020304" pitchFamily="18" charset="0"/>
              </a:rPr>
              <a:t> </a:t>
            </a:r>
            <a:r>
              <a:rPr lang="es-PE" sz="1800" b="0" i="0" dirty="0" err="1">
                <a:effectLst/>
                <a:latin typeface="Times New Roman" panose="02020603050405020304" pitchFamily="18" charset="0"/>
                <a:cs typeface="Times New Roman" panose="02020603050405020304" pitchFamily="18" charset="0"/>
              </a:rPr>
              <a:t>of</a:t>
            </a:r>
            <a:r>
              <a:rPr lang="es-PE" sz="1800" b="0" i="0" dirty="0">
                <a:effectLst/>
                <a:latin typeface="Times New Roman" panose="02020603050405020304" pitchFamily="18" charset="0"/>
                <a:cs typeface="Times New Roman" panose="02020603050405020304" pitchFamily="18" charset="0"/>
              </a:rPr>
              <a:t> a </a:t>
            </a:r>
            <a:r>
              <a:rPr lang="es-PE" sz="1800" b="0" i="0" dirty="0" err="1">
                <a:effectLst/>
                <a:latin typeface="Times New Roman" panose="02020603050405020304" pitchFamily="18" charset="0"/>
                <a:cs typeface="Times New Roman" panose="02020603050405020304" pitchFamily="18" charset="0"/>
              </a:rPr>
              <a:t>deposit</a:t>
            </a:r>
            <a:r>
              <a:rPr lang="es-PE" sz="1800" b="0" i="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16</a:t>
            </a:r>
            <a:r>
              <a:rPr lang="es-PE" sz="1800" b="0" i="0" dirty="0">
                <a:effectLst/>
                <a:latin typeface="Times New Roman" panose="02020603050405020304" pitchFamily="18" charset="0"/>
                <a:cs typeface="Times New Roman" panose="02020603050405020304" pitchFamily="18" charset="0"/>
              </a:rPr>
              <a:t>]</a:t>
            </a:r>
            <a:endParaRPr lang="e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318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3C65-83DB-2E6A-903D-4C9B973C7D46}"/>
              </a:ext>
            </a:extLst>
          </p:cNvPr>
          <p:cNvSpPr>
            <a:spLocks noGrp="1"/>
          </p:cNvSpPr>
          <p:nvPr>
            <p:ph type="title"/>
          </p:nvPr>
        </p:nvSpPr>
        <p:spPr>
          <a:xfrm>
            <a:off x="838200" y="155575"/>
            <a:ext cx="10515600" cy="1325563"/>
          </a:xfrm>
        </p:spPr>
        <p:txBody>
          <a:bodyPr/>
          <a:lstStyle/>
          <a:p>
            <a:r>
              <a:rPr lang="en" dirty="0">
                <a:latin typeface="Times New Roman" panose="02020603050405020304" pitchFamily="18" charset="0"/>
                <a:cs typeface="Times New Roman" panose="02020603050405020304" pitchFamily="18" charset="0"/>
              </a:rPr>
              <a:t>Geophysics current market</a:t>
            </a:r>
          </a:p>
        </p:txBody>
      </p:sp>
      <p:sp>
        <p:nvSpPr>
          <p:cNvPr id="3" name="Content Placeholder 2">
            <a:extLst>
              <a:ext uri="{FF2B5EF4-FFF2-40B4-BE49-F238E27FC236}">
                <a16:creationId xmlns:a16="http://schemas.microsoft.com/office/drawing/2014/main" id="{0E3157EC-8A30-C2B3-3112-DC976CFB1DE7}"/>
              </a:ext>
            </a:extLst>
          </p:cNvPr>
          <p:cNvSpPr>
            <a:spLocks noGrp="1"/>
          </p:cNvSpPr>
          <p:nvPr>
            <p:ph idx="1"/>
          </p:nvPr>
        </p:nvSpPr>
        <p:spPr>
          <a:xfrm>
            <a:off x="838200" y="1514476"/>
            <a:ext cx="10515600" cy="4351338"/>
          </a:xfrm>
        </p:spPr>
        <p:txBody>
          <a:bodyPr>
            <a:normAutofit/>
          </a:bodyPr>
          <a:lstStyle/>
          <a:p>
            <a:pPr algn="just"/>
            <a:r>
              <a:rPr lang="en-US" sz="2400" dirty="0">
                <a:effectLst/>
                <a:latin typeface="Times New Roman" panose="02020603050405020304" pitchFamily="18" charset="0"/>
                <a:ea typeface="Calibri" panose="020F0502020204030204" pitchFamily="34" charset="0"/>
              </a:rPr>
              <a:t>The market study about the geophysical equipment and services size was estimated at </a:t>
            </a:r>
            <a:r>
              <a:rPr lang="es-PE" sz="2400" dirty="0">
                <a:latin typeface="Times New Roman" panose="02020603050405020304" pitchFamily="18" charset="0"/>
              </a:rPr>
              <a:t>$12.8 </a:t>
            </a:r>
            <a:r>
              <a:rPr lang="es-PE" sz="2400" dirty="0" err="1">
                <a:latin typeface="Times New Roman" panose="02020603050405020304" pitchFamily="18" charset="0"/>
              </a:rPr>
              <a:t>billion</a:t>
            </a:r>
            <a:r>
              <a:rPr lang="es-PE" sz="2400" dirty="0">
                <a:latin typeface="Times New Roman" panose="02020603050405020304" pitchFamily="18" charset="0"/>
              </a:rPr>
              <a:t> in 2021</a:t>
            </a:r>
            <a:r>
              <a:rPr lang="en-US" sz="2400" dirty="0">
                <a:latin typeface="Times New Roman" panose="02020603050405020304" pitchFamily="18" charset="0"/>
              </a:rPr>
              <a:t>, and it is expected to increase to USD 14.3 billion in 2026, considering a 1.6% CARG </a:t>
            </a:r>
            <a:r>
              <a:rPr lang="es-PE" sz="2400" b="0" i="0" dirty="0">
                <a:effectLst/>
                <a:latin typeface="Times New Roman" panose="02020603050405020304" pitchFamily="18" charset="0"/>
                <a:cs typeface="Times New Roman" panose="02020603050405020304" pitchFamily="18" charset="0"/>
              </a:rPr>
              <a: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17</a:t>
            </a:r>
            <a:r>
              <a:rPr lang="es-PE" sz="2400" b="0" i="0" dirty="0">
                <a:effectLst/>
                <a:latin typeface="Times New Roman" panose="02020603050405020304" pitchFamily="18" charset="0"/>
                <a:cs typeface="Times New Roman" panose="02020603050405020304" pitchFamily="18" charset="0"/>
              </a:rPr>
              <a:t>]. E</a:t>
            </a:r>
            <a:r>
              <a:rPr lang="en-US" sz="2400" dirty="0" err="1">
                <a:latin typeface="Times New Roman" panose="02020603050405020304" pitchFamily="18" charset="0"/>
              </a:rPr>
              <a:t>xploration</a:t>
            </a:r>
            <a:r>
              <a:rPr lang="en-US" sz="2400" dirty="0">
                <a:latin typeface="Times New Roman" panose="02020603050405020304" pitchFamily="18" charset="0"/>
              </a:rPr>
              <a:t> activities contributes to the growth of this market.</a:t>
            </a:r>
          </a:p>
          <a:p>
            <a:pPr algn="just"/>
            <a:r>
              <a:rPr lang="en-US" sz="2400" dirty="0">
                <a:latin typeface="Times New Roman" panose="02020603050405020304" pitchFamily="18" charset="0"/>
              </a:rPr>
              <a:t>The market is directly related to explo</a:t>
            </a:r>
            <a:r>
              <a:rPr lang="en-US" sz="2400" dirty="0">
                <a:effectLst/>
                <a:latin typeface="Times New Roman" panose="02020603050405020304" pitchFamily="18" charset="0"/>
                <a:ea typeface="Calibri" panose="020F0502020204030204" pitchFamily="34" charset="0"/>
              </a:rPr>
              <a:t>ration projects, especially in the oil and gas industry, conventional mining, and materials for clean energy such as lithium. North America (48%) represents the highest demand in the world, mainly in the United States and Mexico. </a:t>
            </a:r>
          </a:p>
          <a:p>
            <a:pPr algn="just"/>
            <a:r>
              <a:rPr lang="en-US" sz="2400" dirty="0">
                <a:effectLst/>
                <a:latin typeface="Times New Roman" panose="02020603050405020304" pitchFamily="18" charset="0"/>
                <a:ea typeface="Calibri" panose="020F0502020204030204" pitchFamily="34" charset="0"/>
              </a:rPr>
              <a:t>Geophysical instruments generally include these technologies: Electrical Resistivity, Electromagnetic, Seismic, Multispectral imager, Hyper-spectral optical imagers, Gravity, </a:t>
            </a:r>
            <a:r>
              <a:rPr lang="en-US" sz="2400" dirty="0" err="1">
                <a:effectLst/>
                <a:latin typeface="Times New Roman" panose="02020603050405020304" pitchFamily="18" charset="0"/>
                <a:ea typeface="Calibri" panose="020F0502020204030204" pitchFamily="34" charset="0"/>
              </a:rPr>
              <a:t>Gradiometry</a:t>
            </a:r>
            <a:r>
              <a:rPr lang="en-US" sz="2400" dirty="0">
                <a:effectLst/>
                <a:latin typeface="Times New Roman" panose="02020603050405020304" pitchFamily="18" charset="0"/>
                <a:ea typeface="Calibri" panose="020F0502020204030204" pitchFamily="34" charset="0"/>
              </a:rPr>
              <a:t>, Light Detection, and Ranging.</a:t>
            </a:r>
            <a:endParaRPr lang="en" sz="2400" dirty="0"/>
          </a:p>
        </p:txBody>
      </p:sp>
    </p:spTree>
    <p:extLst>
      <p:ext uri="{BB962C8B-B14F-4D97-AF65-F5344CB8AC3E}">
        <p14:creationId xmlns:p14="http://schemas.microsoft.com/office/powerpoint/2010/main" val="39270026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3815</TotalTime>
  <Words>2340</Words>
  <Application>Microsoft Office PowerPoint</Application>
  <PresentationFormat>Grand écran</PresentationFormat>
  <Paragraphs>166</Paragraphs>
  <Slides>17</Slides>
  <Notes>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17</vt:i4>
      </vt:variant>
    </vt:vector>
  </HeadingPairs>
  <TitlesOfParts>
    <vt:vector size="23" baseType="lpstr">
      <vt:lpstr>Arial</vt:lpstr>
      <vt:lpstr>Arial</vt:lpstr>
      <vt:lpstr>Calibri</vt:lpstr>
      <vt:lpstr>Calibri Light</vt:lpstr>
      <vt:lpstr>Times New Roman</vt:lpstr>
      <vt:lpstr>Office Theme</vt:lpstr>
      <vt:lpstr>Advanced hybrid sensing system for prospecting on the Moon and Mars and Mars</vt:lpstr>
      <vt:lpstr>Introduction </vt:lpstr>
      <vt:lpstr>ISRU </vt:lpstr>
      <vt:lpstr>Geochemical methods</vt:lpstr>
      <vt:lpstr>Challenges of Geochemical studies</vt:lpstr>
      <vt:lpstr>Présentation PowerPoint</vt:lpstr>
      <vt:lpstr>Geophysics methods</vt:lpstr>
      <vt:lpstr>Efficiency of Geophysics </vt:lpstr>
      <vt:lpstr>Geophysics current market</vt:lpstr>
      <vt:lpstr>T.I.P.S. Temporal Impedance and Prospecting Sensor </vt:lpstr>
      <vt:lpstr>(QASM) Quantum Atomic Subsurface Mapper </vt:lpstr>
      <vt:lpstr>Applications</vt:lpstr>
      <vt:lpstr>Applications</vt:lpstr>
      <vt:lpstr>Conclusions</vt:lpstr>
      <vt:lpstr>Présentation PowerPoint</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purpose for In-Situ Resources Utilisation in lunar and planetary exploration: Can we afford not to include geophysics sensors anymore?</dc:title>
  <dc:creator>Gustavo Jamanca Lino</dc:creator>
  <cp:lastModifiedBy>Richard Boudreault</cp:lastModifiedBy>
  <cp:revision>19</cp:revision>
  <cp:lastPrinted>2022-10-30T19:55:12Z</cp:lastPrinted>
  <dcterms:created xsi:type="dcterms:W3CDTF">2022-10-27T20:33:52Z</dcterms:created>
  <dcterms:modified xsi:type="dcterms:W3CDTF">2022-11-14T15:34:57Z</dcterms:modified>
</cp:coreProperties>
</file>