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4"/>
  </p:sldMasterIdLst>
  <p:notesMasterIdLst>
    <p:notesMasterId r:id="rId28"/>
  </p:notesMasterIdLst>
  <p:sldIdLst>
    <p:sldId id="257" r:id="rId5"/>
    <p:sldId id="259" r:id="rId6"/>
    <p:sldId id="260" r:id="rId7"/>
    <p:sldId id="288" r:id="rId8"/>
    <p:sldId id="263" r:id="rId9"/>
    <p:sldId id="289" r:id="rId10"/>
    <p:sldId id="271" r:id="rId11"/>
    <p:sldId id="264" r:id="rId12"/>
    <p:sldId id="265" r:id="rId13"/>
    <p:sldId id="285" r:id="rId14"/>
    <p:sldId id="287" r:id="rId15"/>
    <p:sldId id="268" r:id="rId16"/>
    <p:sldId id="269" r:id="rId17"/>
    <p:sldId id="272" r:id="rId18"/>
    <p:sldId id="273" r:id="rId19"/>
    <p:sldId id="286" r:id="rId20"/>
    <p:sldId id="275" r:id="rId21"/>
    <p:sldId id="276" r:id="rId22"/>
    <p:sldId id="277" r:id="rId23"/>
    <p:sldId id="278" r:id="rId24"/>
    <p:sldId id="292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7F95"/>
    <a:srgbClr val="76D6FF"/>
    <a:srgbClr val="FFFC00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76"/>
  </p:normalViewPr>
  <p:slideViewPr>
    <p:cSldViewPr snapToGrid="0">
      <p:cViewPr>
        <p:scale>
          <a:sx n="110" d="100"/>
          <a:sy n="110" d="100"/>
        </p:scale>
        <p:origin x="392" y="80"/>
      </p:cViewPr>
      <p:guideLst>
        <p:guide orient="horz" pos="9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upaerotlse.sharepoint.com/sites/SEEDSXIV-MARS105/Documents%20partages/ASI%20phase/02%20-%20Workspace/Mass%20Budget/Mass%20Budget_It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43896200224772"/>
          <c:y val="0.13979022708283873"/>
          <c:w val="0.73512207599550461"/>
          <c:h val="0.7725354721944495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169-0B49-8B30-646ECF3CC3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169-0B49-8B30-646ECF3CC3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169-0B49-8B30-646ECF3CC3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169-0B49-8B30-646ECF3CC3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169-0B49-8B30-646ECF3CC3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169-0B49-8B30-646ECF3CC3B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169-0B49-8B30-646ECF3CC3B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169-0B49-8B30-646ECF3CC3B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169-0B49-8B30-646ECF3CC3B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7169-0B49-8B30-646ECF3CC3B6}"/>
              </c:ext>
            </c:extLst>
          </c:dPt>
          <c:dLbls>
            <c:dLbl>
              <c:idx val="0"/>
              <c:layout>
                <c:manualLayout>
                  <c:x val="6.2015930538557182E-2"/>
                  <c:y val="2.243517077583758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69-0B49-8B30-646ECF3CC3B6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169-0B49-8B30-646ECF3CC3B6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169-0B49-8B30-646ECF3CC3B6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169-0B49-8B30-646ECF3CC3B6}"/>
                </c:ext>
              </c:extLst>
            </c:dLbl>
            <c:dLbl>
              <c:idx val="4"/>
              <c:layout>
                <c:manualLayout>
                  <c:x val="-6.2174180323053718E-2"/>
                  <c:y val="-2.176574754187128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169-0B49-8B30-646ECF3CC3B6}"/>
                </c:ext>
              </c:extLst>
            </c:dLbl>
            <c:dLbl>
              <c:idx val="5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169-0B49-8B30-646ECF3CC3B6}"/>
                </c:ext>
              </c:extLst>
            </c:dLbl>
            <c:dLbl>
              <c:idx val="6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169-0B49-8B30-646ECF3CC3B6}"/>
                </c:ext>
              </c:extLst>
            </c:dLbl>
            <c:dLbl>
              <c:idx val="7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169-0B49-8B30-646ECF3CC3B6}"/>
                </c:ext>
              </c:extLst>
            </c:dLbl>
            <c:dLbl>
              <c:idx val="8"/>
              <c:layout>
                <c:manualLayout>
                  <c:x val="1.6068995821518797E-2"/>
                  <c:y val="-3.753846500949792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337670154669051"/>
                      <c:h val="0.217780739540709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7169-0B49-8B30-646ECF3CC3B6}"/>
                </c:ext>
              </c:extLst>
            </c:dLbl>
            <c:dLbl>
              <c:idx val="9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169-0B49-8B30-646ECF3CC3B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(MassBudget!$D$5,MassBudget!$D$15,MassBudget!$D$24,MassBudget!$D$30,MassBudget!$D$43,MassBudget!$D$50,MassBudget!$D$61,MassBudget!$D$68,MassBudget!$D$80,MassBudget!$D$102)</c:f>
              <c:strCache>
                <c:ptCount val="10"/>
                <c:pt idx="0">
                  <c:v>Structures</c:v>
                </c:pt>
                <c:pt idx="1">
                  <c:v>AOCS</c:v>
                </c:pt>
                <c:pt idx="2">
                  <c:v>EPS</c:v>
                </c:pt>
                <c:pt idx="3">
                  <c:v>TCS</c:v>
                </c:pt>
                <c:pt idx="4">
                  <c:v>Propulsion</c:v>
                </c:pt>
                <c:pt idx="5">
                  <c:v>TT&amp;C</c:v>
                </c:pt>
                <c:pt idx="6">
                  <c:v>OBDH</c:v>
                </c:pt>
                <c:pt idx="7">
                  <c:v>Payload</c:v>
                </c:pt>
                <c:pt idx="8">
                  <c:v>ECLSS</c:v>
                </c:pt>
                <c:pt idx="9">
                  <c:v>Harness</c:v>
                </c:pt>
              </c:strCache>
            </c:strRef>
          </c:cat>
          <c:val>
            <c:numRef>
              <c:f>(MassBudget!$F$5,MassBudget!$F$15,MassBudget!$F$24,MassBudget!$F$30,MassBudget!$F$43,MassBudget!$F$50,MassBudget!$F$61,MassBudget!$F$68,MassBudget!$F$80,MassBudget!$F$102)</c:f>
              <c:numCache>
                <c:formatCode>0.00</c:formatCode>
                <c:ptCount val="10"/>
                <c:pt idx="0">
                  <c:v>28.267655600000001</c:v>
                </c:pt>
                <c:pt idx="1">
                  <c:v>0.56206</c:v>
                </c:pt>
                <c:pt idx="2">
                  <c:v>10.240000000000002</c:v>
                </c:pt>
                <c:pt idx="3">
                  <c:v>12.622</c:v>
                </c:pt>
                <c:pt idx="4">
                  <c:v>50.4</c:v>
                </c:pt>
                <c:pt idx="5">
                  <c:v>0.48934000000000005</c:v>
                </c:pt>
                <c:pt idx="6">
                  <c:v>0.68680000000000008</c:v>
                </c:pt>
                <c:pt idx="7">
                  <c:v>0.38</c:v>
                </c:pt>
                <c:pt idx="8">
                  <c:v>27.921933600000003</c:v>
                </c:pt>
                <c:pt idx="9" formatCode="0.0">
                  <c:v>6.5784894600000001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169-0B49-8B30-646ECF3CC3B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563EE-4B62-7944-8534-AAA6868F9357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31446-D2EE-204D-A1F2-5709252F12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92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support the crew The environmental control system provide O2 and remove CO2 from the internal atmosphere. A oxygen generator unit create oxygen from water electrolysis while a </a:t>
            </a:r>
            <a:r>
              <a:rPr lang="en-GB" dirty="0" err="1"/>
              <a:t>corbon</a:t>
            </a:r>
            <a:r>
              <a:rPr lang="en-GB" dirty="0"/>
              <a:t> removal assembly based on a </a:t>
            </a:r>
            <a:r>
              <a:rPr lang="en-GB" dirty="0" err="1"/>
              <a:t>sabbatier</a:t>
            </a:r>
            <a:r>
              <a:rPr lang="en-GB" dirty="0"/>
              <a:t> reactor will process the  (</a:t>
            </a:r>
            <a:r>
              <a:rPr lang="en-GB" dirty="0" err="1"/>
              <a:t>Comon</a:t>
            </a:r>
            <a:r>
              <a:rPr lang="en-GB" dirty="0"/>
              <a:t> </a:t>
            </a:r>
            <a:r>
              <a:rPr lang="en-GB" dirty="0" err="1"/>
              <a:t>Cambin</a:t>
            </a:r>
            <a:r>
              <a:rPr lang="en-GB" dirty="0"/>
              <a:t> Assembly) and </a:t>
            </a:r>
            <a:r>
              <a:rPr lang="en-GB" dirty="0" err="1"/>
              <a:t>Methan</a:t>
            </a:r>
            <a:r>
              <a:rPr lang="en-GB" dirty="0"/>
              <a:t> Processing </a:t>
            </a:r>
            <a:r>
              <a:rPr lang="en-GB" dirty="0" err="1"/>
              <a:t>Assenbly</a:t>
            </a:r>
            <a:r>
              <a:rPr lang="en-GB" dirty="0"/>
              <a:t> (MPA)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31446-D2EE-204D-A1F2-5709252F12E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73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food resources are composed by a supply of 8500 kg that cam ensure 1.8 kg per CM per </a:t>
            </a:r>
            <a:r>
              <a:rPr lang="en-GB" dirty="0" err="1"/>
              <a:t>Dauwe</a:t>
            </a:r>
            <a:r>
              <a:rPr lang="en-GB" dirty="0"/>
              <a:t> also implement a </a:t>
            </a:r>
            <a:r>
              <a:rPr lang="en-GB" dirty="0" err="1"/>
              <a:t>grwwnhouse</a:t>
            </a:r>
            <a:r>
              <a:rPr lang="en-GB" dirty="0"/>
              <a:t> to provide about 2% of the crew needed but most important it can provide fresh food.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31446-D2EE-204D-A1F2-5709252F12E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876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5EC87E-FAD9-744A-89A7-360EE03239B9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13DFDF-E5A4-0845-A91C-A3A562DC5660}"/>
              </a:ext>
            </a:extLst>
          </p:cNvPr>
          <p:cNvSpPr/>
          <p:nvPr userDrawn="1"/>
        </p:nvSpPr>
        <p:spPr>
          <a:xfrm>
            <a:off x="0" y="0"/>
            <a:ext cx="1219200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0579AF-A035-C74A-AC20-0830299BA652}"/>
              </a:ext>
            </a:extLst>
          </p:cNvPr>
          <p:cNvGrpSpPr/>
          <p:nvPr userDrawn="1"/>
        </p:nvGrpSpPr>
        <p:grpSpPr>
          <a:xfrm>
            <a:off x="7363923" y="63653"/>
            <a:ext cx="4664471" cy="647921"/>
            <a:chOff x="180294" y="266824"/>
            <a:chExt cx="4664471" cy="64792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15B22B-DB46-374B-976B-1943FABBCEE4}"/>
                </a:ext>
              </a:extLst>
            </p:cNvPr>
            <p:cNvGrpSpPr/>
            <p:nvPr userDrawn="1"/>
          </p:nvGrpSpPr>
          <p:grpSpPr>
            <a:xfrm>
              <a:off x="180294" y="266824"/>
              <a:ext cx="4664471" cy="647921"/>
              <a:chOff x="8392558" y="320056"/>
              <a:chExt cx="5135341" cy="708561"/>
            </a:xfrm>
          </p:grpSpPr>
          <p:pic>
            <p:nvPicPr>
              <p:cNvPr id="12" name="Image 4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380E46AB-6794-464F-97DF-948F3F7E52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7374" y="358522"/>
                <a:ext cx="1040525" cy="631628"/>
              </a:xfrm>
              <a:prstGeom prst="rect">
                <a:avLst/>
              </a:prstGeom>
            </p:spPr>
          </p:pic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1CCC0904-6B8E-5E4C-A227-7E5220107B7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2558" y="320056"/>
                <a:ext cx="1608083" cy="708561"/>
              </a:xfrm>
              <a:prstGeom prst="rect">
                <a:avLst/>
              </a:prstGeom>
              <a:noFill/>
            </p:spPr>
          </p:pic>
        </p:grpSp>
        <p:pic>
          <p:nvPicPr>
            <p:cNvPr id="11" name="Picture 10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E5629677-4EDE-1E4A-B2E5-B66B7E925A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23" y="279745"/>
              <a:ext cx="1943100" cy="635000"/>
            </a:xfrm>
            <a:prstGeom prst="rect">
              <a:avLst/>
            </a:prstGeom>
          </p:spPr>
        </p:pic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99456B25-D0E2-8B4C-BA7D-6290CC993B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51" y="31000"/>
            <a:ext cx="977349" cy="7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ogo – ESA Brand Centre">
            <a:extLst>
              <a:ext uri="{FF2B5EF4-FFF2-40B4-BE49-F238E27FC236}">
                <a16:creationId xmlns:a16="http://schemas.microsoft.com/office/drawing/2014/main" id="{92629449-B3EC-774C-994A-3A415E97438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191" y1="51477" x2="46582" y2="54743"/>
                        <a14:foregroundMark x1="58301" y1="47589" x2="59961" y2="49611"/>
                        <a14:foregroundMark x1="76465" y1="46967" x2="76758" y2="52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11734" r="12074" b="18571"/>
          <a:stretch/>
        </p:blipFill>
        <p:spPr bwMode="auto">
          <a:xfrm>
            <a:off x="163606" y="-183356"/>
            <a:ext cx="1706349" cy="107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08E718-2142-43D2-AEC4-38FFDAEA8F90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2D4613B-E4CE-CA71-D55C-14BC1471F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7E6EAED-E98E-FE97-319C-4952B45C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524C5B-8AC2-F7EC-C6E6-010E10FA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9E23FE-23C4-4510-ED27-CBBFCFB64DA0}"/>
              </a:ext>
            </a:extLst>
          </p:cNvPr>
          <p:cNvSpPr/>
          <p:nvPr userDrawn="1"/>
        </p:nvSpPr>
        <p:spPr>
          <a:xfrm>
            <a:off x="0" y="0"/>
            <a:ext cx="12192000" cy="80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FB4B33-5383-2D8A-F636-1963617FEC24}"/>
              </a:ext>
            </a:extLst>
          </p:cNvPr>
          <p:cNvGrpSpPr/>
          <p:nvPr userDrawn="1"/>
        </p:nvGrpSpPr>
        <p:grpSpPr>
          <a:xfrm>
            <a:off x="7363923" y="63653"/>
            <a:ext cx="4664471" cy="647921"/>
            <a:chOff x="180294" y="266824"/>
            <a:chExt cx="4664471" cy="6479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248820-8C69-AC5F-1FD5-C2C966FC2551}"/>
                </a:ext>
              </a:extLst>
            </p:cNvPr>
            <p:cNvGrpSpPr/>
            <p:nvPr userDrawn="1"/>
          </p:nvGrpSpPr>
          <p:grpSpPr>
            <a:xfrm>
              <a:off x="180294" y="266824"/>
              <a:ext cx="4664471" cy="647921"/>
              <a:chOff x="8392558" y="320056"/>
              <a:chExt cx="5135341" cy="708561"/>
            </a:xfrm>
          </p:grpSpPr>
          <p:pic>
            <p:nvPicPr>
              <p:cNvPr id="16" name="Image 4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5FA76602-D94C-29DA-0AB8-D0ED21501A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7374" y="358522"/>
                <a:ext cx="1040525" cy="631628"/>
              </a:xfrm>
              <a:prstGeom prst="rect">
                <a:avLst/>
              </a:prstGeom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A72263CB-B40E-7537-76C3-EA5508F4EDE2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2558" y="320056"/>
                <a:ext cx="1608083" cy="708561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14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1698F984-67B4-6B7B-83B2-7CD342913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23" y="279745"/>
              <a:ext cx="1943100" cy="635000"/>
            </a:xfrm>
            <a:prstGeom prst="rect">
              <a:avLst/>
            </a:prstGeom>
          </p:spPr>
        </p:pic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BDBE2088-4B50-A5B3-4C15-38F3D8DAEE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51" y="31000"/>
            <a:ext cx="977349" cy="7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ogo – ESA Brand Centre">
            <a:extLst>
              <a:ext uri="{FF2B5EF4-FFF2-40B4-BE49-F238E27FC236}">
                <a16:creationId xmlns:a16="http://schemas.microsoft.com/office/drawing/2014/main" id="{6E375FF5-F5FC-433B-6BD9-A91B5800703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191" y1="51477" x2="46582" y2="54743"/>
                        <a14:foregroundMark x1="58301" y1="47589" x2="59961" y2="49611"/>
                        <a14:foregroundMark x1="76465" y1="46967" x2="76758" y2="52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11734" r="12074" b="18571"/>
          <a:stretch/>
        </p:blipFill>
        <p:spPr bwMode="auto">
          <a:xfrm>
            <a:off x="163606" y="-183356"/>
            <a:ext cx="1706349" cy="107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D6E7CE1-A850-34AE-ECA2-592E237F84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6591"/>
            <a:ext cx="10515600" cy="480131"/>
          </a:xfrm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E92ECF7D-6073-C94A-A6B2-3B4F7AE55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8F67BC-1702-814C-96BC-71EB3D34A9D1}"/>
              </a:ext>
            </a:extLst>
          </p:cNvPr>
          <p:cNvGrpSpPr/>
          <p:nvPr userDrawn="1"/>
        </p:nvGrpSpPr>
        <p:grpSpPr>
          <a:xfrm>
            <a:off x="8409709" y="269394"/>
            <a:ext cx="3486739" cy="464898"/>
            <a:chOff x="180294" y="266824"/>
            <a:chExt cx="4664471" cy="6479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1B669E-E67C-CC42-AC19-46A9E3E42F4B}"/>
                </a:ext>
              </a:extLst>
            </p:cNvPr>
            <p:cNvGrpSpPr/>
            <p:nvPr userDrawn="1"/>
          </p:nvGrpSpPr>
          <p:grpSpPr>
            <a:xfrm>
              <a:off x="180294" y="266824"/>
              <a:ext cx="4664471" cy="647921"/>
              <a:chOff x="8392558" y="320056"/>
              <a:chExt cx="5135341" cy="708561"/>
            </a:xfrm>
          </p:grpSpPr>
          <p:pic>
            <p:nvPicPr>
              <p:cNvPr id="11" name="Image 4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49B366CA-1441-3342-B880-95132B20E3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7374" y="358522"/>
                <a:ext cx="1040525" cy="631628"/>
              </a:xfrm>
              <a:prstGeom prst="rect">
                <a:avLst/>
              </a:prstGeom>
            </p:spPr>
          </p:pic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F5057650-B38B-8545-B717-393AF3AF7DD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2558" y="320056"/>
                <a:ext cx="1608083" cy="708561"/>
              </a:xfrm>
              <a:prstGeom prst="rect">
                <a:avLst/>
              </a:prstGeom>
              <a:noFill/>
            </p:spPr>
          </p:pic>
        </p:grpSp>
        <p:pic>
          <p:nvPicPr>
            <p:cNvPr id="10" name="Picture 9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C6C9EF8D-6B7F-1448-B3D7-E32EB6DF0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23" y="279745"/>
              <a:ext cx="1943100" cy="635000"/>
            </a:xfrm>
            <a:prstGeom prst="rect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F9ADA511-9135-4A4C-8A43-D24BE1CD4F19}"/>
              </a:ext>
            </a:extLst>
          </p:cNvPr>
          <p:cNvSpPr txBox="1">
            <a:spLocks/>
          </p:cNvSpPr>
          <p:nvPr userDrawn="1"/>
        </p:nvSpPr>
        <p:spPr>
          <a:xfrm>
            <a:off x="2970151" y="3116312"/>
            <a:ext cx="6251698" cy="21798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Thank you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17C800-EB4C-8F47-81A4-593ECBBBF0AB}"/>
              </a:ext>
            </a:extLst>
          </p:cNvPr>
          <p:cNvCxnSpPr/>
          <p:nvPr userDrawn="1"/>
        </p:nvCxnSpPr>
        <p:spPr>
          <a:xfrm>
            <a:off x="3726873" y="4781204"/>
            <a:ext cx="4738254" cy="0"/>
          </a:xfrm>
          <a:prstGeom prst="line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16EEFC-3F17-9D4E-B0AC-BB50F89F8D49}"/>
              </a:ext>
            </a:extLst>
          </p:cNvPr>
          <p:cNvCxnSpPr/>
          <p:nvPr userDrawn="1"/>
        </p:nvCxnSpPr>
        <p:spPr>
          <a:xfrm>
            <a:off x="3726873" y="3465022"/>
            <a:ext cx="4738254" cy="0"/>
          </a:xfrm>
          <a:prstGeom prst="line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6D9F56C-2284-5A4B-A5B8-A91B1B13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22/09/22</a:t>
            </a:r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95EF8A8-E89B-9744-BB57-6779B9C3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SEEDS XIV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42A6C57-B2F0-9749-9C24-AA173C8BC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271C3EA5-9C7B-CA4B-A093-5E0973C50D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51" y="31000"/>
            <a:ext cx="977349" cy="7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ogo – ESA Brand Centre">
            <a:extLst>
              <a:ext uri="{FF2B5EF4-FFF2-40B4-BE49-F238E27FC236}">
                <a16:creationId xmlns:a16="http://schemas.microsoft.com/office/drawing/2014/main" id="{835AF6EC-8AD6-944E-966C-78DA3DABA6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91" y1="51477" x2="46582" y2="54743"/>
                        <a14:foregroundMark x1="58301" y1="47589" x2="59961" y2="49611"/>
                        <a14:foregroundMark x1="76465" y1="46967" x2="76758" y2="52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11734" r="12074" b="18571"/>
          <a:stretch/>
        </p:blipFill>
        <p:spPr bwMode="auto">
          <a:xfrm>
            <a:off x="163606" y="-183356"/>
            <a:ext cx="1706349" cy="107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49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E92ECF7D-6073-C94A-A6B2-3B4F7AE55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8F67BC-1702-814C-96BC-71EB3D34A9D1}"/>
              </a:ext>
            </a:extLst>
          </p:cNvPr>
          <p:cNvGrpSpPr/>
          <p:nvPr userDrawn="1"/>
        </p:nvGrpSpPr>
        <p:grpSpPr>
          <a:xfrm>
            <a:off x="8409709" y="269394"/>
            <a:ext cx="3486739" cy="464898"/>
            <a:chOff x="180294" y="266824"/>
            <a:chExt cx="4664471" cy="6479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1B669E-E67C-CC42-AC19-46A9E3E42F4B}"/>
                </a:ext>
              </a:extLst>
            </p:cNvPr>
            <p:cNvGrpSpPr/>
            <p:nvPr userDrawn="1"/>
          </p:nvGrpSpPr>
          <p:grpSpPr>
            <a:xfrm>
              <a:off x="180294" y="266824"/>
              <a:ext cx="4664471" cy="647921"/>
              <a:chOff x="8392558" y="320056"/>
              <a:chExt cx="5135341" cy="708561"/>
            </a:xfrm>
          </p:grpSpPr>
          <p:pic>
            <p:nvPicPr>
              <p:cNvPr id="11" name="Image 4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49B366CA-1441-3342-B880-95132B20E3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7374" y="358522"/>
                <a:ext cx="1040525" cy="631628"/>
              </a:xfrm>
              <a:prstGeom prst="rect">
                <a:avLst/>
              </a:prstGeom>
            </p:spPr>
          </p:pic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F5057650-B38B-8545-B717-393AF3AF7DD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2558" y="320056"/>
                <a:ext cx="1608083" cy="708561"/>
              </a:xfrm>
              <a:prstGeom prst="rect">
                <a:avLst/>
              </a:prstGeom>
              <a:noFill/>
            </p:spPr>
          </p:pic>
        </p:grpSp>
        <p:pic>
          <p:nvPicPr>
            <p:cNvPr id="10" name="Picture 9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C6C9EF8D-6B7F-1448-B3D7-E32EB6DF0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23" y="279745"/>
              <a:ext cx="1943100" cy="635000"/>
            </a:xfrm>
            <a:prstGeom prst="rect">
              <a:avLst/>
            </a:prstGeom>
          </p:spPr>
        </p:pic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6D9F56C-2284-5A4B-A5B8-A91B1B13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22/09/22</a:t>
            </a:r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95EF8A8-E89B-9744-BB57-6779B9C3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SEEDS XIV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42A6C57-B2F0-9749-9C24-AA173C8BC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271C3EA5-9C7B-CA4B-A093-5E0973C50D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51" y="31000"/>
            <a:ext cx="977349" cy="7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ogo – ESA Brand Centre">
            <a:extLst>
              <a:ext uri="{FF2B5EF4-FFF2-40B4-BE49-F238E27FC236}">
                <a16:creationId xmlns:a16="http://schemas.microsoft.com/office/drawing/2014/main" id="{835AF6EC-8AD6-944E-966C-78DA3DABA6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91" y1="51477" x2="46582" y2="54743"/>
                        <a14:foregroundMark x1="58301" y1="47589" x2="59961" y2="49611"/>
                        <a14:foregroundMark x1="76465" y1="46967" x2="76758" y2="52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11734" r="12074" b="18571"/>
          <a:stretch/>
        </p:blipFill>
        <p:spPr bwMode="auto">
          <a:xfrm>
            <a:off x="163606" y="-183356"/>
            <a:ext cx="1706349" cy="107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3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it-IT"/>
              <a:t>11/17/22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SEEDS XIV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11/17/22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Master SEEDS XIV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73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3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60.svg"/><Relationship Id="rId5" Type="http://schemas.openxmlformats.org/officeDocument/2006/relationships/image" Target="../media/image56.sv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didattica.polito.it/master/seeds/2023/introduction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tiff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5.wdp"/><Relationship Id="rId7" Type="http://schemas.openxmlformats.org/officeDocument/2006/relationships/image" Target="../media/image93.png"/><Relationship Id="rId12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2.png"/><Relationship Id="rId5" Type="http://schemas.openxmlformats.org/officeDocument/2006/relationships/image" Target="../media/image92.png"/><Relationship Id="rId10" Type="http://schemas.openxmlformats.org/officeDocument/2006/relationships/image" Target="../media/image1.png"/><Relationship Id="rId4" Type="http://schemas.openxmlformats.org/officeDocument/2006/relationships/image" Target="../media/image91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445594EB-4E24-F34D-9601-E5C22994A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6"/>
          <a:stretch/>
        </p:blipFill>
        <p:spPr>
          <a:xfrm>
            <a:off x="3829050" y="0"/>
            <a:ext cx="836295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56236C-9CF4-C047-9E64-045F2A7B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96AE8-4D27-0A41-8F24-9AFCF9DE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2880" y="1573208"/>
            <a:ext cx="5400675" cy="801687"/>
          </a:xfrm>
        </p:spPr>
        <p:txBody>
          <a:bodyPr anchor="ctr">
            <a:no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MAVERIC</a:t>
            </a: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9CF73-4426-1C44-AA01-6A0C79A7A352}"/>
              </a:ext>
            </a:extLst>
          </p:cNvPr>
          <p:cNvSpPr txBox="1"/>
          <p:nvPr/>
        </p:nvSpPr>
        <p:spPr>
          <a:xfrm>
            <a:off x="152305" y="2552231"/>
            <a:ext cx="59436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Arial"/>
                <a:cs typeface="Arial"/>
              </a:rPr>
              <a:t>Speaker</a:t>
            </a: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GB" sz="2400">
                <a:solidFill>
                  <a:schemeClr val="bg1"/>
                </a:solidFill>
                <a:effectLst/>
                <a:latin typeface="Arial"/>
                <a:cs typeface="Arial"/>
              </a:rPr>
              <a:t> Antonio Rotondi, Riccardo Moro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7767B6-A418-7049-A86B-F75C4EBFFB4B}"/>
              </a:ext>
            </a:extLst>
          </p:cNvPr>
          <p:cNvGrpSpPr>
            <a:grpSpLocks noChangeAspect="1"/>
          </p:cNvGrpSpPr>
          <p:nvPr/>
        </p:nvGrpSpPr>
        <p:grpSpPr>
          <a:xfrm>
            <a:off x="284176" y="71202"/>
            <a:ext cx="5830589" cy="900000"/>
            <a:chOff x="1606388" y="266824"/>
            <a:chExt cx="4664470" cy="64792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9147E3A-F86B-674D-A79E-1C78DF075A0C}"/>
                </a:ext>
              </a:extLst>
            </p:cNvPr>
            <p:cNvGrpSpPr/>
            <p:nvPr userDrawn="1"/>
          </p:nvGrpSpPr>
          <p:grpSpPr>
            <a:xfrm>
              <a:off x="1606388" y="266824"/>
              <a:ext cx="4664470" cy="647921"/>
              <a:chOff x="9962613" y="320056"/>
              <a:chExt cx="5135340" cy="708561"/>
            </a:xfrm>
          </p:grpSpPr>
          <p:pic>
            <p:nvPicPr>
              <p:cNvPr id="24" name="Image 4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982898E3-6BCC-C441-8498-0BEA89C57A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57428" y="358522"/>
                <a:ext cx="1040525" cy="631628"/>
              </a:xfrm>
              <a:prstGeom prst="rect">
                <a:avLst/>
              </a:prstGeom>
            </p:spPr>
          </p:pic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57F937C1-A309-B942-9741-23BBD82006E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2613" y="320056"/>
                <a:ext cx="1608083" cy="708561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22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E05F8EA5-5DF7-9D44-AF9C-DA1C73F65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317" y="279745"/>
              <a:ext cx="1943100" cy="63500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CFD1B29-430F-E046-B412-92D821E7FC51}"/>
              </a:ext>
            </a:extLst>
          </p:cNvPr>
          <p:cNvCxnSpPr/>
          <p:nvPr/>
        </p:nvCxnSpPr>
        <p:spPr>
          <a:xfrm>
            <a:off x="243794" y="2380160"/>
            <a:ext cx="540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E6258F-61D3-2A45-8D99-638560B71F1F}"/>
              </a:ext>
            </a:extLst>
          </p:cNvPr>
          <p:cNvSpPr txBox="1"/>
          <p:nvPr/>
        </p:nvSpPr>
        <p:spPr>
          <a:xfrm>
            <a:off x="171069" y="3690704"/>
            <a:ext cx="59436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effectLst/>
                <a:latin typeface="Arial"/>
                <a:cs typeface="Arial"/>
              </a:rPr>
              <a:t>Moving To Mars Workshop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48E252FE-508B-3244-9829-B2F7A4E0A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36" y="4305055"/>
            <a:ext cx="2064385" cy="151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o – ESA Brand Centre">
            <a:extLst>
              <a:ext uri="{FF2B5EF4-FFF2-40B4-BE49-F238E27FC236}">
                <a16:creationId xmlns:a16="http://schemas.microsoft.com/office/drawing/2014/main" id="{AD32FFF1-CCBC-C442-84CB-3D4A6DACE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191" y1="51477" x2="46582" y2="54743"/>
                        <a14:foregroundMark x1="58301" y1="47589" x2="59961" y2="49611"/>
                        <a14:foregroundMark x1="76465" y1="46967" x2="76758" y2="52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11734" r="12074" b="18571"/>
          <a:stretch/>
        </p:blipFill>
        <p:spPr bwMode="auto">
          <a:xfrm>
            <a:off x="171069" y="4288848"/>
            <a:ext cx="2464238" cy="15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001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4369F-2C24-6348-8369-EA4371625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F435CF-CEED-3845-9F75-43BAAA78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AF496-C948-C346-BD82-040C6B51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AA9780-5093-D643-B207-DE0BCE6A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Thermal Control System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D0EC8C8-70DF-1B46-B58A-BE91FF563AB4}"/>
              </a:ext>
            </a:extLst>
          </p:cNvPr>
          <p:cNvGrpSpPr/>
          <p:nvPr/>
        </p:nvGrpSpPr>
        <p:grpSpPr>
          <a:xfrm>
            <a:off x="2794779" y="1718630"/>
            <a:ext cx="8837664" cy="3787200"/>
            <a:chOff x="1692158" y="1383006"/>
            <a:chExt cx="8837664" cy="3781988"/>
          </a:xfrm>
        </p:grpSpPr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79A8A832-87BC-8044-9CB0-BB3B80970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6731" y="1626787"/>
              <a:ext cx="1268797" cy="1332000"/>
            </a:xfrm>
            <a:prstGeom prst="arc">
              <a:avLst>
                <a:gd name="adj1" fmla="val 17053065"/>
                <a:gd name="adj2" fmla="val 19244273"/>
              </a:avLst>
            </a:prstGeom>
            <a:ln w="38100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FFF5F864-6396-9046-B81A-AC49350D6D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6336" y="1616364"/>
              <a:ext cx="1268797" cy="1332000"/>
            </a:xfrm>
            <a:prstGeom prst="arc">
              <a:avLst>
                <a:gd name="adj1" fmla="val 17053065"/>
                <a:gd name="adj2" fmla="val 19244273"/>
              </a:avLst>
            </a:prstGeom>
            <a:ln w="38100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31776C6E-DD95-BC40-B7F0-5F32426E3A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6529" y="2745056"/>
              <a:ext cx="1096544" cy="1350887"/>
            </a:xfrm>
            <a:prstGeom prst="arc">
              <a:avLst>
                <a:gd name="adj1" fmla="val 17304122"/>
                <a:gd name="adj2" fmla="val 19244273"/>
              </a:avLst>
            </a:prstGeom>
            <a:ln w="38100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1804AEB1-E57C-C049-BB3F-3F382685DE8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6233388" y="3470757"/>
              <a:ext cx="1268797" cy="1337372"/>
            </a:xfrm>
            <a:prstGeom prst="arc">
              <a:avLst>
                <a:gd name="adj1" fmla="val 17587041"/>
                <a:gd name="adj2" fmla="val 19244273"/>
              </a:avLst>
            </a:prstGeom>
            <a:ln w="38100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F2E68AF7-0E9F-8841-BC5D-8B159367E31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68400" y="3470757"/>
              <a:ext cx="1268797" cy="1337372"/>
            </a:xfrm>
            <a:prstGeom prst="arc">
              <a:avLst>
                <a:gd name="adj1" fmla="val 17587041"/>
                <a:gd name="adj2" fmla="val 19244273"/>
              </a:avLst>
            </a:prstGeom>
            <a:ln w="38100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4602138-792C-0C4D-ACD0-D21EFF846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7" t="35852" r="8198" b="17507"/>
            <a:stretch/>
          </p:blipFill>
          <p:spPr>
            <a:xfrm rot="10800000">
              <a:off x="1692158" y="1383006"/>
              <a:ext cx="8837664" cy="3766718"/>
            </a:xfrm>
            <a:prstGeom prst="rect">
              <a:avLst/>
            </a:prstGeom>
          </p:spPr>
        </p:pic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F3A823E6-0B85-9F48-A15A-9D7F29089BBA}"/>
                </a:ext>
              </a:extLst>
            </p:cNvPr>
            <p:cNvSpPr/>
            <p:nvPr/>
          </p:nvSpPr>
          <p:spPr>
            <a:xfrm>
              <a:off x="5057280" y="1847877"/>
              <a:ext cx="135818" cy="74420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A58E639D-B278-1448-90B0-F2AEE56C6971}"/>
                </a:ext>
              </a:extLst>
            </p:cNvPr>
            <p:cNvSpPr/>
            <p:nvPr/>
          </p:nvSpPr>
          <p:spPr>
            <a:xfrm>
              <a:off x="5049652" y="3829139"/>
              <a:ext cx="135818" cy="74420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43BB4501-8375-0D47-B8B3-09F99F95D4E3}"/>
                </a:ext>
              </a:extLst>
            </p:cNvPr>
            <p:cNvSpPr/>
            <p:nvPr/>
          </p:nvSpPr>
          <p:spPr>
            <a:xfrm>
              <a:off x="7323645" y="3822591"/>
              <a:ext cx="135818" cy="74420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58552879-E9FB-AD48-B027-530E295C8E41}"/>
                </a:ext>
              </a:extLst>
            </p:cNvPr>
            <p:cNvSpPr/>
            <p:nvPr/>
          </p:nvSpPr>
          <p:spPr>
            <a:xfrm>
              <a:off x="7333271" y="1858721"/>
              <a:ext cx="135818" cy="74420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BA5C5030-D9ED-A944-AE4F-89885979C356}"/>
                </a:ext>
              </a:extLst>
            </p:cNvPr>
            <p:cNvSpPr/>
            <p:nvPr/>
          </p:nvSpPr>
          <p:spPr>
            <a:xfrm>
              <a:off x="7332806" y="2837371"/>
              <a:ext cx="135818" cy="74420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84FE9F59-3013-EF4B-8A39-4FD2261918D7}"/>
                </a:ext>
              </a:extLst>
            </p:cNvPr>
            <p:cNvSpPr/>
            <p:nvPr/>
          </p:nvSpPr>
          <p:spPr>
            <a:xfrm>
              <a:off x="8924328" y="3034279"/>
              <a:ext cx="92766" cy="32822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658FD18-EF78-3446-9E0A-92C3F9DA7B1C}"/>
                </a:ext>
              </a:extLst>
            </p:cNvPr>
            <p:cNvSpPr/>
            <p:nvPr/>
          </p:nvSpPr>
          <p:spPr>
            <a:xfrm>
              <a:off x="2752730" y="3628984"/>
              <a:ext cx="490654" cy="153601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7B6E49-2A0A-5948-AC0F-C32D44A2BEA2}"/>
                </a:ext>
              </a:extLst>
            </p:cNvPr>
            <p:cNvCxnSpPr>
              <a:cxnSpLocks/>
            </p:cNvCxnSpPr>
            <p:nvPr/>
          </p:nvCxnSpPr>
          <p:spPr>
            <a:xfrm>
              <a:off x="1933731" y="3414010"/>
              <a:ext cx="3117954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B723F5-D7F8-8F42-9FF3-E75446D5B19B}"/>
                </a:ext>
              </a:extLst>
            </p:cNvPr>
            <p:cNvCxnSpPr>
              <a:cxnSpLocks/>
            </p:cNvCxnSpPr>
            <p:nvPr/>
          </p:nvCxnSpPr>
          <p:spPr>
            <a:xfrm>
              <a:off x="1887102" y="3558569"/>
              <a:ext cx="3300248" cy="0"/>
            </a:xfrm>
            <a:prstGeom prst="line">
              <a:avLst/>
            </a:prstGeom>
            <a:ln w="381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615375-D67D-B747-854D-0F9F2B546076}"/>
                </a:ext>
              </a:extLst>
            </p:cNvPr>
            <p:cNvCxnSpPr>
              <a:cxnSpLocks/>
            </p:cNvCxnSpPr>
            <p:nvPr/>
          </p:nvCxnSpPr>
          <p:spPr>
            <a:xfrm>
              <a:off x="3000531" y="3414010"/>
              <a:ext cx="0" cy="25858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FD0E805-541F-284B-AC52-0A112638A505}"/>
                </a:ext>
              </a:extLst>
            </p:cNvPr>
            <p:cNvCxnSpPr>
              <a:cxnSpLocks/>
            </p:cNvCxnSpPr>
            <p:nvPr/>
          </p:nvCxnSpPr>
          <p:spPr>
            <a:xfrm>
              <a:off x="1881351" y="2847854"/>
              <a:ext cx="3300248" cy="0"/>
            </a:xfrm>
            <a:prstGeom prst="line">
              <a:avLst/>
            </a:prstGeom>
            <a:ln w="381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CAF72F-2315-8A4C-B15B-8C1C86C509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5823" y="2847854"/>
              <a:ext cx="55528" cy="228901"/>
            </a:xfrm>
            <a:prstGeom prst="line">
              <a:avLst/>
            </a:prstGeom>
            <a:ln w="381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AE328A8-E4D4-F449-8036-FCDB249BD3F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436" y="3284218"/>
              <a:ext cx="56915" cy="259082"/>
            </a:xfrm>
            <a:prstGeom prst="line">
              <a:avLst/>
            </a:prstGeom>
            <a:ln w="381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C817FF-0E88-1C4A-BF5D-317BB41F1D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7204" y="3082506"/>
              <a:ext cx="2983" cy="201712"/>
            </a:xfrm>
            <a:prstGeom prst="line">
              <a:avLst/>
            </a:prstGeom>
            <a:ln w="381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ABA958C-6131-1645-812B-DB73CBC061B5}"/>
                </a:ext>
              </a:extLst>
            </p:cNvPr>
            <p:cNvCxnSpPr>
              <a:cxnSpLocks/>
            </p:cNvCxnSpPr>
            <p:nvPr/>
          </p:nvCxnSpPr>
          <p:spPr>
            <a:xfrm>
              <a:off x="5193101" y="2847017"/>
              <a:ext cx="1" cy="704555"/>
            </a:xfrm>
            <a:prstGeom prst="line">
              <a:avLst/>
            </a:prstGeom>
            <a:ln w="3810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3B2C213-4DEE-B147-A202-3C5101FA1F4E}"/>
                </a:ext>
              </a:extLst>
            </p:cNvPr>
            <p:cNvGrpSpPr/>
            <p:nvPr/>
          </p:nvGrpSpPr>
          <p:grpSpPr>
            <a:xfrm>
              <a:off x="3287793" y="1553841"/>
              <a:ext cx="1784018" cy="1338703"/>
              <a:chOff x="3287793" y="1553841"/>
              <a:chExt cx="1784018" cy="1338703"/>
            </a:xfrm>
          </p:grpSpPr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6F151610-631F-D642-9E5E-88F2CC5639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66936">
                <a:off x="3287793" y="1553841"/>
                <a:ext cx="1332000" cy="1332000"/>
              </a:xfrm>
              <a:prstGeom prst="arc">
                <a:avLst>
                  <a:gd name="adj1" fmla="val 15912259"/>
                  <a:gd name="adj2" fmla="val 278021"/>
                </a:avLst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1E1D2397-466C-8049-963C-E80983A70B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551086">
                <a:off x="3739811" y="1560544"/>
                <a:ext cx="1332000" cy="1332000"/>
              </a:xfrm>
              <a:prstGeom prst="arc">
                <a:avLst>
                  <a:gd name="adj1" fmla="val 15940773"/>
                  <a:gd name="adj2" fmla="val 333138"/>
                </a:avLst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D2570DA-0E1E-034C-BFF1-F49FC560B0A2}"/>
                  </a:ext>
                </a:extLst>
              </p:cNvPr>
              <p:cNvCxnSpPr>
                <a:cxnSpLocks/>
                <a:endCxn id="43" idx="0"/>
              </p:cNvCxnSpPr>
              <p:nvPr/>
            </p:nvCxnSpPr>
            <p:spPr>
              <a:xfrm>
                <a:off x="3531475" y="1703147"/>
                <a:ext cx="1286174" cy="0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733817A-D987-424A-A9F4-2AC5E6A20A4B}"/>
                  </a:ext>
                </a:extLst>
              </p:cNvPr>
              <p:cNvCxnSpPr>
                <a:cxnSpLocks/>
                <a:endCxn id="43" idx="2"/>
              </p:cNvCxnSpPr>
              <p:nvPr/>
            </p:nvCxnSpPr>
            <p:spPr>
              <a:xfrm flipV="1">
                <a:off x="3519850" y="2722025"/>
                <a:ext cx="1330994" cy="1718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B1FA1D4-BA8A-C741-9CB0-00CAFB540CD1}"/>
                </a:ext>
              </a:extLst>
            </p:cNvPr>
            <p:cNvGrpSpPr/>
            <p:nvPr/>
          </p:nvGrpSpPr>
          <p:grpSpPr>
            <a:xfrm>
              <a:off x="3282553" y="3525342"/>
              <a:ext cx="1784018" cy="1338703"/>
              <a:chOff x="3287793" y="1553841"/>
              <a:chExt cx="1784018" cy="1338703"/>
            </a:xfrm>
          </p:grpSpPr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8557F2CD-6406-AD4B-9FAF-8A99A582655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66936">
                <a:off x="3287793" y="1553841"/>
                <a:ext cx="1332000" cy="1332000"/>
              </a:xfrm>
              <a:prstGeom prst="arc">
                <a:avLst>
                  <a:gd name="adj1" fmla="val 15912259"/>
                  <a:gd name="adj2" fmla="val 278021"/>
                </a:avLst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9D4E6036-88B6-5741-9282-CBF84C8D21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551086">
                <a:off x="3739811" y="1560544"/>
                <a:ext cx="1332000" cy="1332000"/>
              </a:xfrm>
              <a:prstGeom prst="arc">
                <a:avLst>
                  <a:gd name="adj1" fmla="val 15940773"/>
                  <a:gd name="adj2" fmla="val 333138"/>
                </a:avLst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737BCD5-9544-4444-89FA-0E88B1BD99E1}"/>
                  </a:ext>
                </a:extLst>
              </p:cNvPr>
              <p:cNvCxnSpPr>
                <a:cxnSpLocks/>
                <a:endCxn id="59" idx="0"/>
              </p:cNvCxnSpPr>
              <p:nvPr/>
            </p:nvCxnSpPr>
            <p:spPr>
              <a:xfrm>
                <a:off x="3531475" y="1703147"/>
                <a:ext cx="1286174" cy="0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AEB42A9-2FE4-9A42-A19D-8B1BB82BC793}"/>
                  </a:ext>
                </a:extLst>
              </p:cNvPr>
              <p:cNvCxnSpPr>
                <a:cxnSpLocks/>
                <a:endCxn id="59" idx="2"/>
              </p:cNvCxnSpPr>
              <p:nvPr/>
            </p:nvCxnSpPr>
            <p:spPr>
              <a:xfrm flipV="1">
                <a:off x="3519850" y="2722025"/>
                <a:ext cx="1330994" cy="1718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5160762-EDC3-F54E-AE37-25DC7149DB94}"/>
                </a:ext>
              </a:extLst>
            </p:cNvPr>
            <p:cNvGrpSpPr/>
            <p:nvPr/>
          </p:nvGrpSpPr>
          <p:grpSpPr>
            <a:xfrm>
              <a:off x="5557522" y="3521990"/>
              <a:ext cx="1773858" cy="1338703"/>
              <a:chOff x="3297953" y="1553841"/>
              <a:chExt cx="1773858" cy="1338703"/>
            </a:xfrm>
          </p:grpSpPr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3DE578FD-E0E8-5F48-9153-ADF0493AFD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66936">
                <a:off x="3297953" y="1553841"/>
                <a:ext cx="1332000" cy="1332000"/>
              </a:xfrm>
              <a:prstGeom prst="arc">
                <a:avLst>
                  <a:gd name="adj1" fmla="val 15912259"/>
                  <a:gd name="adj2" fmla="val 278021"/>
                </a:avLst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E3F4254F-DA93-AA46-AF6B-27DCDAC563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551086">
                <a:off x="3739811" y="1560544"/>
                <a:ext cx="1332000" cy="1332000"/>
              </a:xfrm>
              <a:prstGeom prst="arc">
                <a:avLst>
                  <a:gd name="adj1" fmla="val 15940773"/>
                  <a:gd name="adj2" fmla="val 333138"/>
                </a:avLst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19F7BDC-8282-3C4C-8159-ADA399D34ED6}"/>
                  </a:ext>
                </a:extLst>
              </p:cNvPr>
              <p:cNvCxnSpPr>
                <a:cxnSpLocks/>
                <a:endCxn id="64" idx="0"/>
              </p:cNvCxnSpPr>
              <p:nvPr/>
            </p:nvCxnSpPr>
            <p:spPr>
              <a:xfrm>
                <a:off x="3531475" y="1703147"/>
                <a:ext cx="1286174" cy="0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BC802DC-CEB9-7147-9082-0876E7EEE37C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 flipV="1">
                <a:off x="3519850" y="2722025"/>
                <a:ext cx="1330994" cy="1718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CA83BE2-30C9-434D-989B-6DE13F65BF58}"/>
                </a:ext>
              </a:extLst>
            </p:cNvPr>
            <p:cNvGrpSpPr/>
            <p:nvPr/>
          </p:nvGrpSpPr>
          <p:grpSpPr>
            <a:xfrm>
              <a:off x="5557987" y="1558970"/>
              <a:ext cx="1768778" cy="1338703"/>
              <a:chOff x="3292873" y="1553841"/>
              <a:chExt cx="1768778" cy="1338703"/>
            </a:xfrm>
          </p:grpSpPr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106C92FD-ADA6-1648-9608-E06614E17C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66936">
                <a:off x="3292873" y="1553841"/>
                <a:ext cx="1332000" cy="1332000"/>
              </a:xfrm>
              <a:prstGeom prst="arc">
                <a:avLst>
                  <a:gd name="adj1" fmla="val 15912259"/>
                  <a:gd name="adj2" fmla="val 278021"/>
                </a:avLst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DEC0696F-C021-924B-A431-6652C5337D3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551086">
                <a:off x="3729651" y="1560544"/>
                <a:ext cx="1332000" cy="1332000"/>
              </a:xfrm>
              <a:prstGeom prst="arc">
                <a:avLst>
                  <a:gd name="adj1" fmla="val 15940773"/>
                  <a:gd name="adj2" fmla="val 333138"/>
                </a:avLst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915D03F-4DF3-3B4E-A95D-BF520CF9DEBD}"/>
                  </a:ext>
                </a:extLst>
              </p:cNvPr>
              <p:cNvCxnSpPr>
                <a:cxnSpLocks/>
                <a:endCxn id="69" idx="0"/>
              </p:cNvCxnSpPr>
              <p:nvPr/>
            </p:nvCxnSpPr>
            <p:spPr>
              <a:xfrm>
                <a:off x="3521315" y="1703147"/>
                <a:ext cx="1286174" cy="0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827ABB8-6AC5-6049-BF91-133D73D640E1}"/>
                  </a:ext>
                </a:extLst>
              </p:cNvPr>
              <p:cNvCxnSpPr>
                <a:cxnSpLocks/>
                <a:endCxn id="69" idx="2"/>
              </p:cNvCxnSpPr>
              <p:nvPr/>
            </p:nvCxnSpPr>
            <p:spPr>
              <a:xfrm flipV="1">
                <a:off x="3509690" y="2722025"/>
                <a:ext cx="1330994" cy="1718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16620AA-AAE9-9E45-8699-552370312EE7}"/>
                </a:ext>
              </a:extLst>
            </p:cNvPr>
            <p:cNvGrpSpPr/>
            <p:nvPr/>
          </p:nvGrpSpPr>
          <p:grpSpPr>
            <a:xfrm>
              <a:off x="5604817" y="2582948"/>
              <a:ext cx="1750686" cy="1237085"/>
              <a:chOff x="3287793" y="1553841"/>
              <a:chExt cx="1784018" cy="1338703"/>
            </a:xfrm>
          </p:grpSpPr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9D24A7D5-7BB5-B545-9F36-B091904A88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66936">
                <a:off x="3287793" y="1553841"/>
                <a:ext cx="1332000" cy="1332000"/>
              </a:xfrm>
              <a:prstGeom prst="arc">
                <a:avLst>
                  <a:gd name="adj1" fmla="val 16158346"/>
                  <a:gd name="adj2" fmla="val 139037"/>
                </a:avLst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9DB6EAE6-14C3-B644-8AE8-84416196B4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551086">
                <a:off x="3739811" y="1560544"/>
                <a:ext cx="1332000" cy="1332000"/>
              </a:xfrm>
              <a:prstGeom prst="arc">
                <a:avLst>
                  <a:gd name="adj1" fmla="val 15940773"/>
                  <a:gd name="adj2" fmla="val 333138"/>
                </a:avLst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021A209-67C8-8B44-85D6-3BF655B0E91D}"/>
                  </a:ext>
                </a:extLst>
              </p:cNvPr>
              <p:cNvCxnSpPr>
                <a:cxnSpLocks/>
                <a:endCxn id="74" idx="0"/>
              </p:cNvCxnSpPr>
              <p:nvPr/>
            </p:nvCxnSpPr>
            <p:spPr>
              <a:xfrm>
                <a:off x="3531475" y="1703147"/>
                <a:ext cx="1286174" cy="0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F20C1AE-5EB8-5441-B72D-438494053865}"/>
                  </a:ext>
                </a:extLst>
              </p:cNvPr>
              <p:cNvCxnSpPr>
                <a:cxnSpLocks/>
                <a:endCxn id="74" idx="2"/>
              </p:cNvCxnSpPr>
              <p:nvPr/>
            </p:nvCxnSpPr>
            <p:spPr>
              <a:xfrm flipV="1">
                <a:off x="3519850" y="2722025"/>
                <a:ext cx="1330994" cy="1718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7925DD1-469A-0443-A478-41B20369F1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3126" y="3543300"/>
              <a:ext cx="1127630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C89E0D6-FA92-6942-A27B-947FEEDB49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3126" y="2852697"/>
              <a:ext cx="1127630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E9E7E066-4956-E84F-A9EB-04A834332547}"/>
                </a:ext>
              </a:extLst>
            </p:cNvPr>
            <p:cNvSpPr>
              <a:spLocks noChangeAspect="1"/>
            </p:cNvSpPr>
            <p:nvPr/>
          </p:nvSpPr>
          <p:spPr>
            <a:xfrm rot="2551086">
              <a:off x="8058337" y="2766403"/>
              <a:ext cx="875340" cy="875340"/>
            </a:xfrm>
            <a:prstGeom prst="arc">
              <a:avLst>
                <a:gd name="adj1" fmla="val 15940773"/>
                <a:gd name="adj2" fmla="val 528297"/>
              </a:avLst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3776A106-0D22-BF45-868B-BF333255882C}"/>
                </a:ext>
              </a:extLst>
            </p:cNvPr>
            <p:cNvSpPr>
              <a:spLocks noChangeAspect="1"/>
            </p:cNvSpPr>
            <p:nvPr/>
          </p:nvSpPr>
          <p:spPr>
            <a:xfrm rot="12902411">
              <a:off x="7471842" y="2753456"/>
              <a:ext cx="842969" cy="875340"/>
            </a:xfrm>
            <a:prstGeom prst="arc">
              <a:avLst>
                <a:gd name="adj1" fmla="val 16442569"/>
                <a:gd name="adj2" fmla="val 960497"/>
              </a:avLst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D2366A43-709F-2745-B387-064B546BDE19}"/>
                </a:ext>
              </a:extLst>
            </p:cNvPr>
            <p:cNvSpPr/>
            <p:nvPr/>
          </p:nvSpPr>
          <p:spPr>
            <a:xfrm rot="5400000">
              <a:off x="4562021" y="4480714"/>
              <a:ext cx="45719" cy="53672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277C1F66-9488-7445-ACD4-3E4BC56C7544}"/>
                </a:ext>
              </a:extLst>
            </p:cNvPr>
            <p:cNvSpPr/>
            <p:nvPr/>
          </p:nvSpPr>
          <p:spPr>
            <a:xfrm rot="5400000">
              <a:off x="6844736" y="4483702"/>
              <a:ext cx="45719" cy="53672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8BD83F72-2861-7F45-9A86-568860B60864}"/>
                </a:ext>
              </a:extLst>
            </p:cNvPr>
            <p:cNvSpPr/>
            <p:nvPr/>
          </p:nvSpPr>
          <p:spPr>
            <a:xfrm rot="5400000">
              <a:off x="6757383" y="1367192"/>
              <a:ext cx="45719" cy="53672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0857DFBD-5160-7A48-B6A9-2B15117AA1BB}"/>
                </a:ext>
              </a:extLst>
            </p:cNvPr>
            <p:cNvSpPr/>
            <p:nvPr/>
          </p:nvSpPr>
          <p:spPr>
            <a:xfrm rot="5400000">
              <a:off x="4521187" y="1370861"/>
              <a:ext cx="45719" cy="53672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0E1B96B7-27FC-9B49-9FA6-A2CF35E256B5}"/>
                </a:ext>
              </a:extLst>
            </p:cNvPr>
            <p:cNvSpPr/>
            <p:nvPr/>
          </p:nvSpPr>
          <p:spPr>
            <a:xfrm rot="5400000">
              <a:off x="8449534" y="2518988"/>
              <a:ext cx="45719" cy="53672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C2B5AB7A-E7B6-584C-8A16-69C83C7DEC42}"/>
                </a:ext>
              </a:extLst>
            </p:cNvPr>
            <p:cNvSpPr/>
            <p:nvPr/>
          </p:nvSpPr>
          <p:spPr>
            <a:xfrm rot="6837309">
              <a:off x="9709670" y="2569007"/>
              <a:ext cx="45719" cy="53672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46AB973D-521F-C948-99E4-32AD882FBE5E}"/>
                </a:ext>
              </a:extLst>
            </p:cNvPr>
            <p:cNvSpPr/>
            <p:nvPr/>
          </p:nvSpPr>
          <p:spPr>
            <a:xfrm rot="4089997">
              <a:off x="9700617" y="3331502"/>
              <a:ext cx="45719" cy="53672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13" name="Connecteur droit 21">
            <a:extLst>
              <a:ext uri="{FF2B5EF4-FFF2-40B4-BE49-F238E27FC236}">
                <a16:creationId xmlns:a16="http://schemas.microsoft.com/office/drawing/2014/main" id="{7DD7DD27-69B5-CA45-BD1C-59B42E500EC0}"/>
              </a:ext>
            </a:extLst>
          </p:cNvPr>
          <p:cNvCxnSpPr>
            <a:cxnSpLocks/>
          </p:cNvCxnSpPr>
          <p:nvPr/>
        </p:nvCxnSpPr>
        <p:spPr>
          <a:xfrm flipV="1">
            <a:off x="2948666" y="3740793"/>
            <a:ext cx="920096" cy="765278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Connecteur droit 21">
            <a:extLst>
              <a:ext uri="{FF2B5EF4-FFF2-40B4-BE49-F238E27FC236}">
                <a16:creationId xmlns:a16="http://schemas.microsoft.com/office/drawing/2014/main" id="{017A097D-2C9B-8E4B-A2BC-4922CC26C44E}"/>
              </a:ext>
            </a:extLst>
          </p:cNvPr>
          <p:cNvCxnSpPr>
            <a:cxnSpLocks/>
          </p:cNvCxnSpPr>
          <p:nvPr/>
        </p:nvCxnSpPr>
        <p:spPr>
          <a:xfrm flipV="1">
            <a:off x="1298233" y="4504436"/>
            <a:ext cx="1652394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080EBF91-5642-CB4D-906A-88C34C689A12}"/>
              </a:ext>
            </a:extLst>
          </p:cNvPr>
          <p:cNvSpPr txBox="1"/>
          <p:nvPr/>
        </p:nvSpPr>
        <p:spPr>
          <a:xfrm>
            <a:off x="1549757" y="416477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Fluid Loops</a:t>
            </a:r>
          </a:p>
        </p:txBody>
      </p:sp>
      <p:cxnSp>
        <p:nvCxnSpPr>
          <p:cNvPr id="119" name="Connecteur droit 21">
            <a:extLst>
              <a:ext uri="{FF2B5EF4-FFF2-40B4-BE49-F238E27FC236}">
                <a16:creationId xmlns:a16="http://schemas.microsoft.com/office/drawing/2014/main" id="{7A1093C4-D313-6D48-9660-3AD28291E7A4}"/>
              </a:ext>
            </a:extLst>
          </p:cNvPr>
          <p:cNvCxnSpPr>
            <a:cxnSpLocks/>
          </p:cNvCxnSpPr>
          <p:nvPr/>
        </p:nvCxnSpPr>
        <p:spPr>
          <a:xfrm flipV="1">
            <a:off x="3194878" y="5025798"/>
            <a:ext cx="633246" cy="560150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Connecteur droit 21">
            <a:extLst>
              <a:ext uri="{FF2B5EF4-FFF2-40B4-BE49-F238E27FC236}">
                <a16:creationId xmlns:a16="http://schemas.microsoft.com/office/drawing/2014/main" id="{33C35A94-97A4-AF48-B07E-623CE917ED72}"/>
              </a:ext>
            </a:extLst>
          </p:cNvPr>
          <p:cNvCxnSpPr>
            <a:cxnSpLocks/>
          </p:cNvCxnSpPr>
          <p:nvPr/>
        </p:nvCxnSpPr>
        <p:spPr>
          <a:xfrm>
            <a:off x="1786746" y="5584148"/>
            <a:ext cx="1410258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42A00173-95D0-EF48-861A-3F6F4FC06086}"/>
              </a:ext>
            </a:extLst>
          </p:cNvPr>
          <p:cNvSpPr txBox="1"/>
          <p:nvPr/>
        </p:nvSpPr>
        <p:spPr>
          <a:xfrm>
            <a:off x="1987826" y="524174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Radiators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E4AA0506-52EB-FB46-837D-08F51249947B}"/>
              </a:ext>
            </a:extLst>
          </p:cNvPr>
          <p:cNvSpPr>
            <a:spLocks/>
          </p:cNvSpPr>
          <p:nvPr/>
        </p:nvSpPr>
        <p:spPr>
          <a:xfrm>
            <a:off x="1379727" y="4249380"/>
            <a:ext cx="180000" cy="18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F5FC996-5981-A143-9253-CCD46CB4226A}"/>
              </a:ext>
            </a:extLst>
          </p:cNvPr>
          <p:cNvSpPr>
            <a:spLocks/>
          </p:cNvSpPr>
          <p:nvPr/>
        </p:nvSpPr>
        <p:spPr>
          <a:xfrm>
            <a:off x="1854792" y="5336414"/>
            <a:ext cx="180000" cy="180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2698092-3731-8745-80C4-0C228A0E3A21}"/>
              </a:ext>
            </a:extLst>
          </p:cNvPr>
          <p:cNvSpPr txBox="1"/>
          <p:nvPr/>
        </p:nvSpPr>
        <p:spPr>
          <a:xfrm>
            <a:off x="5602455" y="554246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60 Layer MLI</a:t>
            </a:r>
          </a:p>
        </p:txBody>
      </p:sp>
      <p:cxnSp>
        <p:nvCxnSpPr>
          <p:cNvPr id="126" name="Connecteur droit 21">
            <a:extLst>
              <a:ext uri="{FF2B5EF4-FFF2-40B4-BE49-F238E27FC236}">
                <a16:creationId xmlns:a16="http://schemas.microsoft.com/office/drawing/2014/main" id="{758BDBDA-9D60-2841-87A3-F762BBED2CEE}"/>
              </a:ext>
            </a:extLst>
          </p:cNvPr>
          <p:cNvCxnSpPr>
            <a:cxnSpLocks/>
          </p:cNvCxnSpPr>
          <p:nvPr/>
        </p:nvCxnSpPr>
        <p:spPr>
          <a:xfrm flipH="1" flipV="1">
            <a:off x="4982624" y="5072226"/>
            <a:ext cx="443324" cy="810281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Connecteur droit 21">
            <a:extLst>
              <a:ext uri="{FF2B5EF4-FFF2-40B4-BE49-F238E27FC236}">
                <a16:creationId xmlns:a16="http://schemas.microsoft.com/office/drawing/2014/main" id="{12A045DE-A4C9-E34E-A9C7-33D2419E8B66}"/>
              </a:ext>
            </a:extLst>
          </p:cNvPr>
          <p:cNvCxnSpPr>
            <a:cxnSpLocks/>
          </p:cNvCxnSpPr>
          <p:nvPr/>
        </p:nvCxnSpPr>
        <p:spPr>
          <a:xfrm>
            <a:off x="5425948" y="5882507"/>
            <a:ext cx="170769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Oval 130">
            <a:extLst>
              <a:ext uri="{FF2B5EF4-FFF2-40B4-BE49-F238E27FC236}">
                <a16:creationId xmlns:a16="http://schemas.microsoft.com/office/drawing/2014/main" id="{827B579A-EF81-374D-95E4-F3204E9BC290}"/>
              </a:ext>
            </a:extLst>
          </p:cNvPr>
          <p:cNvSpPr>
            <a:spLocks/>
          </p:cNvSpPr>
          <p:nvPr/>
        </p:nvSpPr>
        <p:spPr>
          <a:xfrm>
            <a:off x="5425948" y="5634692"/>
            <a:ext cx="180000" cy="180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B494F31-43FD-A742-803D-66CD178DF2D4}"/>
              </a:ext>
            </a:extLst>
          </p:cNvPr>
          <p:cNvSpPr txBox="1"/>
          <p:nvPr/>
        </p:nvSpPr>
        <p:spPr>
          <a:xfrm>
            <a:off x="2005987" y="206952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25 Layer MLI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D3574794-104B-4C46-A8B2-EF024CC69C3C}"/>
              </a:ext>
            </a:extLst>
          </p:cNvPr>
          <p:cNvSpPr>
            <a:spLocks/>
          </p:cNvSpPr>
          <p:nvPr/>
        </p:nvSpPr>
        <p:spPr>
          <a:xfrm>
            <a:off x="1838391" y="2164187"/>
            <a:ext cx="180000" cy="180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4" name="Connecteur droit 21">
            <a:extLst>
              <a:ext uri="{FF2B5EF4-FFF2-40B4-BE49-F238E27FC236}">
                <a16:creationId xmlns:a16="http://schemas.microsoft.com/office/drawing/2014/main" id="{234156EF-91D7-9045-809B-31263903D71E}"/>
              </a:ext>
            </a:extLst>
          </p:cNvPr>
          <p:cNvCxnSpPr>
            <a:cxnSpLocks/>
          </p:cNvCxnSpPr>
          <p:nvPr/>
        </p:nvCxnSpPr>
        <p:spPr>
          <a:xfrm>
            <a:off x="1798035" y="2375607"/>
            <a:ext cx="1713466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Connecteur droit 21">
            <a:extLst>
              <a:ext uri="{FF2B5EF4-FFF2-40B4-BE49-F238E27FC236}">
                <a16:creationId xmlns:a16="http://schemas.microsoft.com/office/drawing/2014/main" id="{8E7DAF0D-E275-8740-81E2-7688E51ABFC1}"/>
              </a:ext>
            </a:extLst>
          </p:cNvPr>
          <p:cNvCxnSpPr>
            <a:cxnSpLocks/>
          </p:cNvCxnSpPr>
          <p:nvPr/>
        </p:nvCxnSpPr>
        <p:spPr>
          <a:xfrm>
            <a:off x="3511917" y="2375607"/>
            <a:ext cx="448832" cy="718507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12DC24C8-8090-BF42-9CA3-8EB96C10939C}"/>
              </a:ext>
            </a:extLst>
          </p:cNvPr>
          <p:cNvSpPr txBox="1"/>
          <p:nvPr/>
        </p:nvSpPr>
        <p:spPr>
          <a:xfrm>
            <a:off x="9310858" y="514170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Cryocooler </a:t>
            </a:r>
          </a:p>
        </p:txBody>
      </p:sp>
      <p:cxnSp>
        <p:nvCxnSpPr>
          <p:cNvPr id="145" name="Connecteur droit 21">
            <a:extLst>
              <a:ext uri="{FF2B5EF4-FFF2-40B4-BE49-F238E27FC236}">
                <a16:creationId xmlns:a16="http://schemas.microsoft.com/office/drawing/2014/main" id="{C7B6CDFB-142C-7642-9A7B-DCF161EE6DB3}"/>
              </a:ext>
            </a:extLst>
          </p:cNvPr>
          <p:cNvCxnSpPr>
            <a:cxnSpLocks/>
          </p:cNvCxnSpPr>
          <p:nvPr/>
        </p:nvCxnSpPr>
        <p:spPr>
          <a:xfrm>
            <a:off x="9134351" y="5481749"/>
            <a:ext cx="1445421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1D641B76-3799-9643-978F-DC3739DEEBC5}"/>
              </a:ext>
            </a:extLst>
          </p:cNvPr>
          <p:cNvSpPr>
            <a:spLocks/>
          </p:cNvSpPr>
          <p:nvPr/>
        </p:nvSpPr>
        <p:spPr>
          <a:xfrm>
            <a:off x="9134351" y="5233934"/>
            <a:ext cx="180000" cy="180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8" name="Connecteur droit 21">
            <a:extLst>
              <a:ext uri="{FF2B5EF4-FFF2-40B4-BE49-F238E27FC236}">
                <a16:creationId xmlns:a16="http://schemas.microsoft.com/office/drawing/2014/main" id="{3BB71690-96EE-534A-8D5D-F43624EA92A9}"/>
              </a:ext>
            </a:extLst>
          </p:cNvPr>
          <p:cNvCxnSpPr>
            <a:cxnSpLocks/>
          </p:cNvCxnSpPr>
          <p:nvPr/>
        </p:nvCxnSpPr>
        <p:spPr>
          <a:xfrm flipH="1" flipV="1">
            <a:off x="8578879" y="4536407"/>
            <a:ext cx="559192" cy="948941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686A083E-06E2-7846-BBA8-2DEF18CACBFF}"/>
              </a:ext>
            </a:extLst>
          </p:cNvPr>
          <p:cNvSpPr/>
          <p:nvPr/>
        </p:nvSpPr>
        <p:spPr>
          <a:xfrm>
            <a:off x="10493590" y="3103258"/>
            <a:ext cx="45719" cy="88392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5E2A38E-B6E5-7C44-B493-24CDACE131F4}"/>
              </a:ext>
            </a:extLst>
          </p:cNvPr>
          <p:cNvSpPr txBox="1"/>
          <p:nvPr/>
        </p:nvSpPr>
        <p:spPr>
          <a:xfrm>
            <a:off x="8960109" y="211039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40 layer MLI</a:t>
            </a: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400D78E1-A246-B543-B26C-1F42A5260D3E}"/>
              </a:ext>
            </a:extLst>
          </p:cNvPr>
          <p:cNvSpPr>
            <a:spLocks/>
          </p:cNvSpPr>
          <p:nvPr/>
        </p:nvSpPr>
        <p:spPr>
          <a:xfrm>
            <a:off x="8780109" y="2201873"/>
            <a:ext cx="180000" cy="1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5" name="Connecteur droit 21">
            <a:extLst>
              <a:ext uri="{FF2B5EF4-FFF2-40B4-BE49-F238E27FC236}">
                <a16:creationId xmlns:a16="http://schemas.microsoft.com/office/drawing/2014/main" id="{29124D08-21A7-3E43-B93B-C3E119B7CB05}"/>
              </a:ext>
            </a:extLst>
          </p:cNvPr>
          <p:cNvCxnSpPr>
            <a:cxnSpLocks/>
          </p:cNvCxnSpPr>
          <p:nvPr/>
        </p:nvCxnSpPr>
        <p:spPr>
          <a:xfrm>
            <a:off x="8756221" y="2473713"/>
            <a:ext cx="165813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Connecteur droit 21">
            <a:extLst>
              <a:ext uri="{FF2B5EF4-FFF2-40B4-BE49-F238E27FC236}">
                <a16:creationId xmlns:a16="http://schemas.microsoft.com/office/drawing/2014/main" id="{9FFE8EE9-B756-D946-91DD-8FD35CD610FC}"/>
              </a:ext>
            </a:extLst>
          </p:cNvPr>
          <p:cNvCxnSpPr>
            <a:cxnSpLocks/>
          </p:cNvCxnSpPr>
          <p:nvPr/>
        </p:nvCxnSpPr>
        <p:spPr>
          <a:xfrm>
            <a:off x="10421302" y="2473713"/>
            <a:ext cx="95147" cy="571404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3242A5EF-DF14-1448-86C6-F7BA40EC97EF}"/>
              </a:ext>
            </a:extLst>
          </p:cNvPr>
          <p:cNvSpPr txBox="1"/>
          <p:nvPr/>
        </p:nvSpPr>
        <p:spPr>
          <a:xfrm>
            <a:off x="608269" y="2561947"/>
            <a:ext cx="153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Helvetica" pitchFamily="2" charset="0"/>
              </a:rPr>
              <a:t>25 Layer MLI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0BC37E09-CF49-714D-ADE1-7A4C799C684C}"/>
              </a:ext>
            </a:extLst>
          </p:cNvPr>
          <p:cNvSpPr>
            <a:spLocks/>
          </p:cNvSpPr>
          <p:nvPr/>
        </p:nvSpPr>
        <p:spPr>
          <a:xfrm>
            <a:off x="440673" y="2656613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2" name="Connecteur droit 21">
            <a:extLst>
              <a:ext uri="{FF2B5EF4-FFF2-40B4-BE49-F238E27FC236}">
                <a16:creationId xmlns:a16="http://schemas.microsoft.com/office/drawing/2014/main" id="{679BF903-DFB0-9944-B0F8-F6C037B6BF56}"/>
              </a:ext>
            </a:extLst>
          </p:cNvPr>
          <p:cNvCxnSpPr>
            <a:cxnSpLocks/>
          </p:cNvCxnSpPr>
          <p:nvPr/>
        </p:nvCxnSpPr>
        <p:spPr>
          <a:xfrm>
            <a:off x="400317" y="2868033"/>
            <a:ext cx="1713466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Connecteur droit 21">
            <a:extLst>
              <a:ext uri="{FF2B5EF4-FFF2-40B4-BE49-F238E27FC236}">
                <a16:creationId xmlns:a16="http://schemas.microsoft.com/office/drawing/2014/main" id="{0555C469-1E49-DA40-A9F3-AF4CC19942AD}"/>
              </a:ext>
            </a:extLst>
          </p:cNvPr>
          <p:cNvCxnSpPr>
            <a:cxnSpLocks/>
          </p:cNvCxnSpPr>
          <p:nvPr/>
        </p:nvCxnSpPr>
        <p:spPr>
          <a:xfrm>
            <a:off x="2114199" y="2868034"/>
            <a:ext cx="862461" cy="247406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8" name="Rounded Rectangle 167">
            <a:extLst>
              <a:ext uri="{FF2B5EF4-FFF2-40B4-BE49-F238E27FC236}">
                <a16:creationId xmlns:a16="http://schemas.microsoft.com/office/drawing/2014/main" id="{C9564C72-4513-6245-910F-A1E6D1C5833D}"/>
              </a:ext>
            </a:extLst>
          </p:cNvPr>
          <p:cNvSpPr/>
          <p:nvPr/>
        </p:nvSpPr>
        <p:spPr>
          <a:xfrm rot="5400000">
            <a:off x="3281823" y="2843985"/>
            <a:ext cx="45782" cy="5367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          </a:t>
            </a:r>
          </a:p>
        </p:txBody>
      </p:sp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7FF35169-8EFC-D443-BB9F-2328C2ABC5AD}"/>
              </a:ext>
            </a:extLst>
          </p:cNvPr>
          <p:cNvSpPr/>
          <p:nvPr/>
        </p:nvSpPr>
        <p:spPr>
          <a:xfrm rot="5400000">
            <a:off x="3987117" y="2838661"/>
            <a:ext cx="45782" cy="5367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AB2EE40E-97EA-B248-924D-87BD8E7BD8E5}"/>
              </a:ext>
            </a:extLst>
          </p:cNvPr>
          <p:cNvSpPr/>
          <p:nvPr/>
        </p:nvSpPr>
        <p:spPr>
          <a:xfrm rot="5400000">
            <a:off x="4669905" y="2845077"/>
            <a:ext cx="45782" cy="5367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AEA9A5FC-7E69-8A4D-96AA-41A8275FBD8B}"/>
              </a:ext>
            </a:extLst>
          </p:cNvPr>
          <p:cNvSpPr/>
          <p:nvPr/>
        </p:nvSpPr>
        <p:spPr>
          <a:xfrm rot="5400000">
            <a:off x="5362184" y="2861166"/>
            <a:ext cx="45782" cy="5367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ounded Rectangle 171">
            <a:extLst>
              <a:ext uri="{FF2B5EF4-FFF2-40B4-BE49-F238E27FC236}">
                <a16:creationId xmlns:a16="http://schemas.microsoft.com/office/drawing/2014/main" id="{5135B4A4-EF05-D642-9832-F475AFEE138B}"/>
              </a:ext>
            </a:extLst>
          </p:cNvPr>
          <p:cNvSpPr/>
          <p:nvPr/>
        </p:nvSpPr>
        <p:spPr>
          <a:xfrm rot="5400000">
            <a:off x="6019466" y="2861615"/>
            <a:ext cx="45782" cy="5367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ounded Rectangle 172">
            <a:extLst>
              <a:ext uri="{FF2B5EF4-FFF2-40B4-BE49-F238E27FC236}">
                <a16:creationId xmlns:a16="http://schemas.microsoft.com/office/drawing/2014/main" id="{DC087981-B688-194B-BECC-2652A0FA3372}"/>
              </a:ext>
            </a:extLst>
          </p:cNvPr>
          <p:cNvSpPr/>
          <p:nvPr/>
        </p:nvSpPr>
        <p:spPr>
          <a:xfrm rot="5400000">
            <a:off x="3230840" y="3685275"/>
            <a:ext cx="45782" cy="5367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         </a:t>
            </a:r>
          </a:p>
        </p:txBody>
      </p:sp>
      <p:sp>
        <p:nvSpPr>
          <p:cNvPr id="176" name="Rounded Rectangle 175">
            <a:extLst>
              <a:ext uri="{FF2B5EF4-FFF2-40B4-BE49-F238E27FC236}">
                <a16:creationId xmlns:a16="http://schemas.microsoft.com/office/drawing/2014/main" id="{8CD89015-659E-B24A-9F57-D5BACB0FC465}"/>
              </a:ext>
            </a:extLst>
          </p:cNvPr>
          <p:cNvSpPr/>
          <p:nvPr/>
        </p:nvSpPr>
        <p:spPr>
          <a:xfrm rot="5400000">
            <a:off x="5311201" y="3702456"/>
            <a:ext cx="45782" cy="5367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ounded Rectangle 176">
            <a:extLst>
              <a:ext uri="{FF2B5EF4-FFF2-40B4-BE49-F238E27FC236}">
                <a16:creationId xmlns:a16="http://schemas.microsoft.com/office/drawing/2014/main" id="{00723438-63BD-7043-B9C4-1DC17CA17EE3}"/>
              </a:ext>
            </a:extLst>
          </p:cNvPr>
          <p:cNvSpPr/>
          <p:nvPr/>
        </p:nvSpPr>
        <p:spPr>
          <a:xfrm rot="5400000">
            <a:off x="5968483" y="3702905"/>
            <a:ext cx="45782" cy="5367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511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D2D69-2DDB-0449-8757-FAE7644E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6D3A1D-EFE4-DC46-ABC5-2D37233F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8262A-15A0-1D41-8E1A-0FB209598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6F5D52-678C-2940-A9FF-C137EC4B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Attitude and Orbital Control System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2FFD31-00BA-9E9B-D748-B41479C6AC42}"/>
              </a:ext>
            </a:extLst>
          </p:cNvPr>
          <p:cNvCxnSpPr>
            <a:stCxn id="5" idx="2"/>
          </p:cNvCxnSpPr>
          <p:nvPr/>
        </p:nvCxnSpPr>
        <p:spPr>
          <a:xfrm>
            <a:off x="6096000" y="1466722"/>
            <a:ext cx="0" cy="4749252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reeform 22">
            <a:extLst>
              <a:ext uri="{FF2B5EF4-FFF2-40B4-BE49-F238E27FC236}">
                <a16:creationId xmlns:a16="http://schemas.microsoft.com/office/drawing/2014/main" id="{2C6D992C-5AC8-8261-4A2D-29CCE34777AC}"/>
              </a:ext>
            </a:extLst>
          </p:cNvPr>
          <p:cNvSpPr/>
          <p:nvPr/>
        </p:nvSpPr>
        <p:spPr>
          <a:xfrm flipH="1">
            <a:off x="862222" y="1748883"/>
            <a:ext cx="3564000" cy="710486"/>
          </a:xfrm>
          <a:custGeom>
            <a:avLst/>
            <a:gdLst>
              <a:gd name="connsiteX0" fmla="*/ 0 w 6081998"/>
              <a:gd name="connsiteY0" fmla="*/ 325 h 900000"/>
              <a:gd name="connsiteX1" fmla="*/ 676405 w 6081998"/>
              <a:gd name="connsiteY1" fmla="*/ 325 h 900000"/>
              <a:gd name="connsiteX2" fmla="*/ 676405 w 6081998"/>
              <a:gd name="connsiteY2" fmla="*/ 893125 h 900000"/>
              <a:gd name="connsiteX3" fmla="*/ 683280 w 6081998"/>
              <a:gd name="connsiteY3" fmla="*/ 0 h 900000"/>
              <a:gd name="connsiteX4" fmla="*/ 6081998 w 6081998"/>
              <a:gd name="connsiteY4" fmla="*/ 0 h 900000"/>
              <a:gd name="connsiteX5" fmla="*/ 6081998 w 6081998"/>
              <a:gd name="connsiteY5" fmla="*/ 900000 h 900000"/>
              <a:gd name="connsiteX6" fmla="*/ 683280 w 6081998"/>
              <a:gd name="connsiteY6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1998" h="900000">
                <a:moveTo>
                  <a:pt x="0" y="325"/>
                </a:moveTo>
                <a:lnTo>
                  <a:pt x="676405" y="325"/>
                </a:lnTo>
                <a:lnTo>
                  <a:pt x="676405" y="893125"/>
                </a:lnTo>
                <a:close/>
                <a:moveTo>
                  <a:pt x="683280" y="0"/>
                </a:moveTo>
                <a:lnTo>
                  <a:pt x="6081998" y="0"/>
                </a:lnTo>
                <a:lnTo>
                  <a:pt x="6081998" y="900000"/>
                </a:lnTo>
                <a:lnTo>
                  <a:pt x="683280" y="90000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sz="2400" b="1">
                <a:latin typeface="Helvetica" panose="020B0604020202020204" pitchFamily="34" charset="0"/>
                <a:cs typeface="Helvetica" panose="020B0604020202020204" pitchFamily="34" charset="0"/>
              </a:rPr>
              <a:t>Sensors</a:t>
            </a:r>
            <a:endParaRPr lang="en-GB" sz="2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reeform 22">
            <a:extLst>
              <a:ext uri="{FF2B5EF4-FFF2-40B4-BE49-F238E27FC236}">
                <a16:creationId xmlns:a16="http://schemas.microsoft.com/office/drawing/2014/main" id="{55F9098C-6FE5-0747-CEE6-6CD21F091F34}"/>
              </a:ext>
            </a:extLst>
          </p:cNvPr>
          <p:cNvSpPr/>
          <p:nvPr/>
        </p:nvSpPr>
        <p:spPr>
          <a:xfrm flipH="1">
            <a:off x="6588211" y="1748883"/>
            <a:ext cx="3557098" cy="710486"/>
          </a:xfrm>
          <a:custGeom>
            <a:avLst/>
            <a:gdLst>
              <a:gd name="connsiteX0" fmla="*/ 0 w 6081998"/>
              <a:gd name="connsiteY0" fmla="*/ 325 h 900000"/>
              <a:gd name="connsiteX1" fmla="*/ 676405 w 6081998"/>
              <a:gd name="connsiteY1" fmla="*/ 325 h 900000"/>
              <a:gd name="connsiteX2" fmla="*/ 676405 w 6081998"/>
              <a:gd name="connsiteY2" fmla="*/ 893125 h 900000"/>
              <a:gd name="connsiteX3" fmla="*/ 683280 w 6081998"/>
              <a:gd name="connsiteY3" fmla="*/ 0 h 900000"/>
              <a:gd name="connsiteX4" fmla="*/ 6081998 w 6081998"/>
              <a:gd name="connsiteY4" fmla="*/ 0 h 900000"/>
              <a:gd name="connsiteX5" fmla="*/ 6081998 w 6081998"/>
              <a:gd name="connsiteY5" fmla="*/ 900000 h 900000"/>
              <a:gd name="connsiteX6" fmla="*/ 683280 w 6081998"/>
              <a:gd name="connsiteY6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1998" h="900000">
                <a:moveTo>
                  <a:pt x="0" y="325"/>
                </a:moveTo>
                <a:lnTo>
                  <a:pt x="676405" y="325"/>
                </a:lnTo>
                <a:lnTo>
                  <a:pt x="676405" y="893125"/>
                </a:lnTo>
                <a:close/>
                <a:moveTo>
                  <a:pt x="683280" y="0"/>
                </a:moveTo>
                <a:lnTo>
                  <a:pt x="6081998" y="0"/>
                </a:lnTo>
                <a:lnTo>
                  <a:pt x="6081998" y="900000"/>
                </a:lnTo>
                <a:lnTo>
                  <a:pt x="683280" y="90000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it-IT" sz="2400" b="1" err="1">
                <a:latin typeface="Helvetica" panose="020B0604020202020204" pitchFamily="34" charset="0"/>
                <a:cs typeface="Helvetica" panose="020B0604020202020204" pitchFamily="34" charset="0"/>
              </a:rPr>
              <a:t>Actuators</a:t>
            </a:r>
            <a:endParaRPr lang="en-GB" sz="2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4A2234-08EB-5C4E-8FAD-92540309229E}"/>
              </a:ext>
            </a:extLst>
          </p:cNvPr>
          <p:cNvSpPr txBox="1"/>
          <p:nvPr/>
        </p:nvSpPr>
        <p:spPr>
          <a:xfrm>
            <a:off x="1231881" y="2830068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latin typeface="Helvetica" pitchFamily="2" charset="0"/>
              </a:rPr>
              <a:t>Inertial Measurement Unit</a:t>
            </a: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D2AC14BA-D24A-C241-A21B-A8569CF4CEA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0557" y="2464943"/>
            <a:ext cx="736098" cy="36348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BC885B6-E5B0-C343-8534-56E226D23E85}"/>
              </a:ext>
            </a:extLst>
          </p:cNvPr>
          <p:cNvSpPr txBox="1"/>
          <p:nvPr/>
        </p:nvSpPr>
        <p:spPr>
          <a:xfrm>
            <a:off x="1231881" y="336838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latin typeface="Helvetica" pitchFamily="2" charset="0"/>
              </a:rPr>
              <a:t>Sun sensors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E689B838-C61E-AA42-B9DE-D9EDADA9F00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6857" y="2749554"/>
            <a:ext cx="1239611" cy="36737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8E8E298-148B-3D4F-A081-167E641A9C2A}"/>
              </a:ext>
            </a:extLst>
          </p:cNvPr>
          <p:cNvSpPr txBox="1"/>
          <p:nvPr/>
        </p:nvSpPr>
        <p:spPr>
          <a:xfrm>
            <a:off x="1231881" y="390669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latin typeface="Helvetica" pitchFamily="2" charset="0"/>
              </a:rPr>
              <a:t>Star trackers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37631DFE-FBDC-AB49-B821-A7FD9FF4CBF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4464" y="3035473"/>
            <a:ext cx="1744399" cy="36736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2F3FC89-9635-8647-806C-3D0938168F19}"/>
              </a:ext>
            </a:extLst>
          </p:cNvPr>
          <p:cNvSpPr txBox="1"/>
          <p:nvPr/>
        </p:nvSpPr>
        <p:spPr>
          <a:xfrm>
            <a:off x="1231881" y="443900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latin typeface="Helvetica" pitchFamily="2" charset="0"/>
              </a:rPr>
              <a:t>Navigation Camera</a:t>
            </a:r>
          </a:p>
        </p:txBody>
      </p: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184F6992-BC8B-494D-B695-AA879B1713DD}"/>
              </a:ext>
            </a:extLst>
          </p:cNvPr>
          <p:cNvCxnSpPr>
            <a:cxnSpLocks/>
          </p:cNvCxnSpPr>
          <p:nvPr/>
        </p:nvCxnSpPr>
        <p:spPr>
          <a:xfrm rot="16200000" flipH="1">
            <a:off x="-96512" y="3286811"/>
            <a:ext cx="2310235" cy="363486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58D8F72-FD3D-E249-967B-001FE46AC3E2}"/>
              </a:ext>
            </a:extLst>
          </p:cNvPr>
          <p:cNvSpPr txBox="1"/>
          <p:nvPr/>
        </p:nvSpPr>
        <p:spPr>
          <a:xfrm>
            <a:off x="1231881" y="497132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latin typeface="Helvetica" pitchFamily="2" charset="0"/>
              </a:rPr>
              <a:t>Space sextant</a:t>
            </a: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942E6FEC-8238-5D4D-B304-2DFDAE06A91A}"/>
              </a:ext>
            </a:extLst>
          </p:cNvPr>
          <p:cNvCxnSpPr>
            <a:cxnSpLocks/>
          </p:cNvCxnSpPr>
          <p:nvPr/>
        </p:nvCxnSpPr>
        <p:spPr>
          <a:xfrm rot="16200000" flipH="1">
            <a:off x="-345851" y="3566062"/>
            <a:ext cx="2809026" cy="37082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" descr="Understanding Star trackers | Sodern">
            <a:extLst>
              <a:ext uri="{FF2B5EF4-FFF2-40B4-BE49-F238E27FC236}">
                <a16:creationId xmlns:a16="http://schemas.microsoft.com/office/drawing/2014/main" id="{EB1DB14B-F2BB-DC45-846A-A03B51D00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26" y="3484090"/>
            <a:ext cx="1441169" cy="15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31A7632-BD77-AED7-4119-0360273090B8}"/>
              </a:ext>
            </a:extLst>
          </p:cNvPr>
          <p:cNvGrpSpPr/>
          <p:nvPr/>
        </p:nvGrpSpPr>
        <p:grpSpPr>
          <a:xfrm>
            <a:off x="6588211" y="2618460"/>
            <a:ext cx="4896411" cy="1465040"/>
            <a:chOff x="6588211" y="2495772"/>
            <a:chExt cx="4896411" cy="146504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AE9FECD-3A04-D840-B806-9B7D02128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6145" y="2680377"/>
              <a:ext cx="848477" cy="1095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F199E6-0001-0365-E3A1-BB18474B7A6F}"/>
                </a:ext>
              </a:extLst>
            </p:cNvPr>
            <p:cNvSpPr txBox="1"/>
            <p:nvPr/>
          </p:nvSpPr>
          <p:spPr>
            <a:xfrm>
              <a:off x="6844468" y="2495772"/>
              <a:ext cx="2641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Helvetica" pitchFamily="2" charset="0"/>
                </a:rPr>
                <a:t>Control moment gyros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A779049-D9A0-734E-ACD7-B81A48742800}"/>
                </a:ext>
              </a:extLst>
            </p:cNvPr>
            <p:cNvSpPr txBox="1"/>
            <p:nvPr/>
          </p:nvSpPr>
          <p:spPr>
            <a:xfrm>
              <a:off x="7346783" y="2875961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" panose="020B0604020202020204" pitchFamily="34" charset="0"/>
                  <a:cs typeface="Helvetica" panose="020B0604020202020204" pitchFamily="34" charset="0"/>
                </a:rPr>
                <a:t>Radius: 0.4 m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5B6FC8-9C69-604E-BE40-C16EB067BD3E}"/>
                </a:ext>
              </a:extLst>
            </p:cNvPr>
            <p:cNvSpPr txBox="1"/>
            <p:nvPr/>
          </p:nvSpPr>
          <p:spPr>
            <a:xfrm>
              <a:off x="7342900" y="3591480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Helvetica" panose="020B0604020202020204" pitchFamily="34" charset="0"/>
                  <a:cs typeface="Helvetica" panose="020B0604020202020204" pitchFamily="34" charset="0"/>
                </a:rPr>
                <a:t>Mass: 109 kg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B3C536B-59DB-4D44-99C5-BAF31D04D127}"/>
                </a:ext>
              </a:extLst>
            </p:cNvPr>
            <p:cNvSpPr txBox="1"/>
            <p:nvPr/>
          </p:nvSpPr>
          <p:spPr>
            <a:xfrm>
              <a:off x="7342900" y="3233720"/>
              <a:ext cx="3262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" panose="020B0604020202020204" pitchFamily="34" charset="0"/>
                  <a:cs typeface="Helvetica" panose="020B0604020202020204" pitchFamily="34" charset="0"/>
                </a:rPr>
                <a:t>Angular momentum: 6000 Nm</a:t>
              </a:r>
            </a:p>
          </p:txBody>
        </p:sp>
        <p:cxnSp>
          <p:nvCxnSpPr>
            <p:cNvPr id="10" name="Elbow Connector 58">
              <a:extLst>
                <a:ext uri="{FF2B5EF4-FFF2-40B4-BE49-F238E27FC236}">
                  <a16:creationId xmlns:a16="http://schemas.microsoft.com/office/drawing/2014/main" id="{9EB6F972-786B-5909-339E-BBE1D8B10867}"/>
                </a:ext>
              </a:extLst>
            </p:cNvPr>
            <p:cNvCxnSpPr>
              <a:cxnSpLocks/>
              <a:endCxn id="65" idx="1"/>
            </p:cNvCxnSpPr>
            <p:nvPr/>
          </p:nvCxnSpPr>
          <p:spPr>
            <a:xfrm>
              <a:off x="6961515" y="2860968"/>
              <a:ext cx="385268" cy="199659"/>
            </a:xfrm>
            <a:prstGeom prst="bentConnector3">
              <a:avLst>
                <a:gd name="adj1" fmla="val 55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21">
              <a:extLst>
                <a:ext uri="{FF2B5EF4-FFF2-40B4-BE49-F238E27FC236}">
                  <a16:creationId xmlns:a16="http://schemas.microsoft.com/office/drawing/2014/main" id="{471C2036-FA58-7284-017F-64F779379C39}"/>
                </a:ext>
              </a:extLst>
            </p:cNvPr>
            <p:cNvCxnSpPr>
              <a:cxnSpLocks/>
            </p:cNvCxnSpPr>
            <p:nvPr/>
          </p:nvCxnSpPr>
          <p:spPr>
            <a:xfrm>
              <a:off x="6954757" y="2865104"/>
              <a:ext cx="237902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Elbow Connector 58">
              <a:extLst>
                <a:ext uri="{FF2B5EF4-FFF2-40B4-BE49-F238E27FC236}">
                  <a16:creationId xmlns:a16="http://schemas.microsoft.com/office/drawing/2014/main" id="{7A50B6E3-CF89-BCA1-845F-178B749B413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872743" y="2949740"/>
              <a:ext cx="562810" cy="385268"/>
            </a:xfrm>
            <a:prstGeom prst="bentConnector3">
              <a:avLst>
                <a:gd name="adj1" fmla="val 10043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58">
              <a:extLst>
                <a:ext uri="{FF2B5EF4-FFF2-40B4-BE49-F238E27FC236}">
                  <a16:creationId xmlns:a16="http://schemas.microsoft.com/office/drawing/2014/main" id="{ECB66B18-6833-0716-E5D6-F5BA9DFB047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700277" y="3126340"/>
              <a:ext cx="907741" cy="385265"/>
            </a:xfrm>
            <a:prstGeom prst="bentConnector3">
              <a:avLst>
                <a:gd name="adj1" fmla="val 100157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Ellipse 32">
              <a:extLst>
                <a:ext uri="{FF2B5EF4-FFF2-40B4-BE49-F238E27FC236}">
                  <a16:creationId xmlns:a16="http://schemas.microsoft.com/office/drawing/2014/main" id="{1C5085FD-B455-471E-4A26-C20A281D089D}"/>
                </a:ext>
              </a:extLst>
            </p:cNvPr>
            <p:cNvSpPr/>
            <p:nvPr/>
          </p:nvSpPr>
          <p:spPr>
            <a:xfrm>
              <a:off x="6588211" y="2557926"/>
              <a:ext cx="276133" cy="27214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3A637C8-6574-34C5-1C44-942400FE93BE}"/>
              </a:ext>
            </a:extLst>
          </p:cNvPr>
          <p:cNvGrpSpPr/>
          <p:nvPr/>
        </p:nvGrpSpPr>
        <p:grpSpPr>
          <a:xfrm>
            <a:off x="6588211" y="4242591"/>
            <a:ext cx="5009727" cy="1418996"/>
            <a:chOff x="6588211" y="4230570"/>
            <a:chExt cx="5009727" cy="1418996"/>
          </a:xfrm>
        </p:grpSpPr>
        <p:pic>
          <p:nvPicPr>
            <p:cNvPr id="63" name="Picture 2" descr="10N Bi - ArianeGroup">
              <a:extLst>
                <a:ext uri="{FF2B5EF4-FFF2-40B4-BE49-F238E27FC236}">
                  <a16:creationId xmlns:a16="http://schemas.microsoft.com/office/drawing/2014/main" id="{6CE909F0-E527-624C-8F38-2A4985BC59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57" b="11970"/>
            <a:stretch/>
          </p:blipFill>
          <p:spPr bwMode="auto">
            <a:xfrm>
              <a:off x="10522829" y="4743075"/>
              <a:ext cx="1075109" cy="39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12E4618-C0CD-7273-EE8F-65998EDF329F}"/>
                </a:ext>
              </a:extLst>
            </p:cNvPr>
            <p:cNvGrpSpPr/>
            <p:nvPr/>
          </p:nvGrpSpPr>
          <p:grpSpPr>
            <a:xfrm>
              <a:off x="6844468" y="4230570"/>
              <a:ext cx="3158134" cy="1418996"/>
              <a:chOff x="6587628" y="4230570"/>
              <a:chExt cx="3158134" cy="141899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0F34D2-7650-3076-605B-23AAB1486AA7}"/>
                  </a:ext>
                </a:extLst>
              </p:cNvPr>
              <p:cNvSpPr txBox="1"/>
              <p:nvPr/>
            </p:nvSpPr>
            <p:spPr>
              <a:xfrm>
                <a:off x="6587628" y="4230570"/>
                <a:ext cx="2787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latin typeface="Helvetica" pitchFamily="2" charset="0"/>
                  </a:rPr>
                  <a:t>Reaction control system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B97FAFA-376B-C54E-902A-C081ED308FEA}"/>
                  </a:ext>
                </a:extLst>
              </p:cNvPr>
              <p:cNvSpPr txBox="1"/>
              <p:nvPr/>
            </p:nvSpPr>
            <p:spPr>
              <a:xfrm>
                <a:off x="7086060" y="4930346"/>
                <a:ext cx="1445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latin typeface="Helvetica" panose="020B0604020202020204" pitchFamily="34" charset="0"/>
                    <a:cs typeface="Helvetica" panose="020B0604020202020204" pitchFamily="34" charset="0"/>
                  </a:rPr>
                  <a:t>Trust: 219 N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B115BBA-5C3B-FD41-970A-F0D6666371D5}"/>
                  </a:ext>
                </a:extLst>
              </p:cNvPr>
              <p:cNvSpPr txBox="1"/>
              <p:nvPr/>
            </p:nvSpPr>
            <p:spPr>
              <a:xfrm>
                <a:off x="7086060" y="5280234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latin typeface="Helvetica" panose="020B0604020202020204" pitchFamily="34" charset="0"/>
                    <a:cs typeface="Helvetica" panose="020B0604020202020204" pitchFamily="34" charset="0"/>
                  </a:rPr>
                  <a:t>Propellant mass: 449 kg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9E27A73-3463-B54E-85C3-B628DAE01673}"/>
                  </a:ext>
                </a:extLst>
              </p:cNvPr>
              <p:cNvSpPr txBox="1"/>
              <p:nvPr/>
            </p:nvSpPr>
            <p:spPr>
              <a:xfrm>
                <a:off x="7086060" y="4580458"/>
                <a:ext cx="1813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latin typeface="Helvetica" panose="020B0604020202020204" pitchFamily="34" charset="0"/>
                    <a:cs typeface="Helvetica" panose="020B0604020202020204" pitchFamily="34" charset="0"/>
                  </a:rPr>
                  <a:t>Arm lever: 20 m</a:t>
                </a:r>
              </a:p>
            </p:txBody>
          </p:sp>
          <p:cxnSp>
            <p:nvCxnSpPr>
              <p:cNvPr id="62" name="Elbow Connector 58">
                <a:extLst>
                  <a:ext uri="{FF2B5EF4-FFF2-40B4-BE49-F238E27FC236}">
                    <a16:creationId xmlns:a16="http://schemas.microsoft.com/office/drawing/2014/main" id="{6DE4B6CF-481F-9AC7-E52B-20769E5ED66B}"/>
                  </a:ext>
                </a:extLst>
              </p:cNvPr>
              <p:cNvCxnSpPr>
                <a:cxnSpLocks/>
                <a:endCxn id="79" idx="1"/>
              </p:cNvCxnSpPr>
              <p:nvPr/>
            </p:nvCxnSpPr>
            <p:spPr>
              <a:xfrm>
                <a:off x="6704675" y="4599900"/>
                <a:ext cx="381385" cy="165224"/>
              </a:xfrm>
              <a:prstGeom prst="bentConnector3">
                <a:avLst>
                  <a:gd name="adj1" fmla="val 51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21">
                <a:extLst>
                  <a:ext uri="{FF2B5EF4-FFF2-40B4-BE49-F238E27FC236}">
                    <a16:creationId xmlns:a16="http://schemas.microsoft.com/office/drawing/2014/main" id="{6F4442D5-3575-104C-B07F-34F5B6442B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7917" y="4599902"/>
                <a:ext cx="2379027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Elbow Connector 58">
                <a:extLst>
                  <a:ext uri="{FF2B5EF4-FFF2-40B4-BE49-F238E27FC236}">
                    <a16:creationId xmlns:a16="http://schemas.microsoft.com/office/drawing/2014/main" id="{75CCCC5F-5194-3942-0EB1-3159A4DA4837}"/>
                  </a:ext>
                </a:extLst>
              </p:cNvPr>
              <p:cNvCxnSpPr>
                <a:cxnSpLocks/>
                <a:endCxn id="77" idx="1"/>
              </p:cNvCxnSpPr>
              <p:nvPr/>
            </p:nvCxnSpPr>
            <p:spPr>
              <a:xfrm rot="16200000" flipH="1">
                <a:off x="6643242" y="4672194"/>
                <a:ext cx="504252" cy="381383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Elbow Connector 58">
                <a:extLst>
                  <a:ext uri="{FF2B5EF4-FFF2-40B4-BE49-F238E27FC236}">
                    <a16:creationId xmlns:a16="http://schemas.microsoft.com/office/drawing/2014/main" id="{2DBC34D0-542E-AB6F-B26D-824FEEB67621}"/>
                  </a:ext>
                </a:extLst>
              </p:cNvPr>
              <p:cNvCxnSpPr>
                <a:cxnSpLocks/>
                <a:endCxn id="78" idx="1"/>
              </p:cNvCxnSpPr>
              <p:nvPr/>
            </p:nvCxnSpPr>
            <p:spPr>
              <a:xfrm rot="16200000" flipH="1">
                <a:off x="6463211" y="4842050"/>
                <a:ext cx="864999" cy="380700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Ellipse 32">
              <a:extLst>
                <a:ext uri="{FF2B5EF4-FFF2-40B4-BE49-F238E27FC236}">
                  <a16:creationId xmlns:a16="http://schemas.microsoft.com/office/drawing/2014/main" id="{BF14A097-3B2D-1CF2-BF99-309368518892}"/>
                </a:ext>
              </a:extLst>
            </p:cNvPr>
            <p:cNvSpPr/>
            <p:nvPr/>
          </p:nvSpPr>
          <p:spPr>
            <a:xfrm>
              <a:off x="6588211" y="4263342"/>
              <a:ext cx="276133" cy="27214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29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09D967-D7F8-E742-8EE6-99E4EFBB1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F9A0C-22B6-5844-8758-AFFC56CE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A28E2-7113-E043-840D-8B6D877E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671E57-F211-8149-97D9-75B4875A9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Communication strategy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60089-5605-2E4C-B880-15EEFEA78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11" y="2985946"/>
            <a:ext cx="1320612" cy="132061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9B8CE2-0216-1C46-90A0-2839536397BB}"/>
              </a:ext>
            </a:extLst>
          </p:cNvPr>
          <p:cNvCxnSpPr>
            <a:cxnSpLocks/>
          </p:cNvCxnSpPr>
          <p:nvPr/>
        </p:nvCxnSpPr>
        <p:spPr>
          <a:xfrm>
            <a:off x="2348285" y="4490672"/>
            <a:ext cx="3972314" cy="116954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2A4B80-C007-FF44-9B7D-3985E7FD6296}"/>
              </a:ext>
            </a:extLst>
          </p:cNvPr>
          <p:cNvCxnSpPr>
            <a:cxnSpLocks/>
          </p:cNvCxnSpPr>
          <p:nvPr/>
        </p:nvCxnSpPr>
        <p:spPr>
          <a:xfrm flipH="1" flipV="1">
            <a:off x="2447737" y="4241548"/>
            <a:ext cx="3919940" cy="1182982"/>
          </a:xfrm>
          <a:prstGeom prst="straightConnector1">
            <a:avLst/>
          </a:prstGeom>
          <a:ln w="28575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1EB6762-03AF-BF46-AC6E-8F662BDBE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" b="-1360"/>
          <a:stretch/>
        </p:blipFill>
        <p:spPr>
          <a:xfrm>
            <a:off x="820621" y="3331114"/>
            <a:ext cx="1527664" cy="15316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682285-447A-B444-8C3A-519E4BCA63EB}"/>
              </a:ext>
            </a:extLst>
          </p:cNvPr>
          <p:cNvSpPr txBox="1"/>
          <p:nvPr/>
        </p:nvSpPr>
        <p:spPr>
          <a:xfrm>
            <a:off x="368020" y="4921770"/>
            <a:ext cx="243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Helvetica" panose="020B0604020202020204" pitchFamily="34" charset="0"/>
                <a:cs typeface="Helvetica" panose="020B0604020202020204" pitchFamily="34" charset="0"/>
              </a:rPr>
              <a:t>Deep Space Network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A99ACC-ABFA-9F41-995D-9C6B89E8BB45}"/>
              </a:ext>
            </a:extLst>
          </p:cNvPr>
          <p:cNvSpPr txBox="1"/>
          <p:nvPr/>
        </p:nvSpPr>
        <p:spPr>
          <a:xfrm>
            <a:off x="6209068" y="5741571"/>
            <a:ext cx="146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Helvetica" panose="020B0604020202020204" pitchFamily="34" charset="0"/>
                <a:cs typeface="Helvetica" panose="020B0604020202020204" pitchFamily="34" charset="0"/>
              </a:rPr>
              <a:t>L4/L5 Relay</a:t>
            </a:r>
          </a:p>
        </p:txBody>
      </p:sp>
      <p:sp>
        <p:nvSpPr>
          <p:cNvPr id="14" name="Isosceles Triangle 29">
            <a:extLst>
              <a:ext uri="{FF2B5EF4-FFF2-40B4-BE49-F238E27FC236}">
                <a16:creationId xmlns:a16="http://schemas.microsoft.com/office/drawing/2014/main" id="{0D96A34C-6D3D-3344-8096-73F47104C911}"/>
              </a:ext>
            </a:extLst>
          </p:cNvPr>
          <p:cNvSpPr/>
          <p:nvPr/>
        </p:nvSpPr>
        <p:spPr>
          <a:xfrm rot="5400000">
            <a:off x="338387" y="2005704"/>
            <a:ext cx="1048476" cy="717623"/>
          </a:xfrm>
          <a:prstGeom prst="triangl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Moon 14">
            <a:extLst>
              <a:ext uri="{FF2B5EF4-FFF2-40B4-BE49-F238E27FC236}">
                <a16:creationId xmlns:a16="http://schemas.microsoft.com/office/drawing/2014/main" id="{C4596EE2-64CC-D340-8C69-51687F0C7884}"/>
              </a:ext>
            </a:extLst>
          </p:cNvPr>
          <p:cNvSpPr/>
          <p:nvPr/>
        </p:nvSpPr>
        <p:spPr>
          <a:xfrm>
            <a:off x="446533" y="1420479"/>
            <a:ext cx="165965" cy="1888073"/>
          </a:xfrm>
          <a:prstGeom prst="mo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162235-F036-2C41-8960-21E4D668C4DE}"/>
              </a:ext>
            </a:extLst>
          </p:cNvPr>
          <p:cNvSpPr/>
          <p:nvPr/>
        </p:nvSpPr>
        <p:spPr>
          <a:xfrm>
            <a:off x="1007721" y="2316071"/>
            <a:ext cx="185259" cy="9688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CA726-2A25-7748-8791-821BC49C0D6C}"/>
              </a:ext>
            </a:extLst>
          </p:cNvPr>
          <p:cNvSpPr txBox="1"/>
          <p:nvPr/>
        </p:nvSpPr>
        <p:spPr>
          <a:xfrm>
            <a:off x="1311317" y="2035420"/>
            <a:ext cx="343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Helvetica" panose="020B0604020202020204" pitchFamily="34" charset="0"/>
                <a:cs typeface="Helvetica" panose="020B0604020202020204" pitchFamily="34" charset="0"/>
              </a:rPr>
              <a:t>MAVERIC High Gain Antenna x2</a:t>
            </a:r>
          </a:p>
          <a:p>
            <a:r>
              <a:rPr lang="en-GB">
                <a:latin typeface="Helvetica" panose="020B0604020202020204" pitchFamily="34" charset="0"/>
                <a:cs typeface="Helvetica" panose="020B0604020202020204" pitchFamily="34" charset="0"/>
              </a:rPr>
              <a:t>5 m diameter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96DD9C3-A7C6-DE46-80FD-04250A123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>
            <a:off x="6589156" y="5099035"/>
            <a:ext cx="708324" cy="661233"/>
          </a:xfrm>
          <a:prstGeom prst="rect">
            <a:avLst/>
          </a:prstGeom>
        </p:spPr>
      </p:pic>
      <p:grpSp>
        <p:nvGrpSpPr>
          <p:cNvPr id="22" name="Graphic 37">
            <a:extLst>
              <a:ext uri="{FF2B5EF4-FFF2-40B4-BE49-F238E27FC236}">
                <a16:creationId xmlns:a16="http://schemas.microsoft.com/office/drawing/2014/main" id="{0FEB27F9-7568-844D-B653-E512AC12E732}"/>
              </a:ext>
            </a:extLst>
          </p:cNvPr>
          <p:cNvGrpSpPr/>
          <p:nvPr/>
        </p:nvGrpSpPr>
        <p:grpSpPr>
          <a:xfrm rot="2700000">
            <a:off x="9670901" y="3439579"/>
            <a:ext cx="705558" cy="705865"/>
            <a:chOff x="8696405" y="5084348"/>
            <a:chExt cx="697251" cy="654054"/>
          </a:xfrm>
        </p:grpSpPr>
        <p:sp>
          <p:nvSpPr>
            <p:cNvPr id="23" name="Freeform: Shape 39">
              <a:extLst>
                <a:ext uri="{FF2B5EF4-FFF2-40B4-BE49-F238E27FC236}">
                  <a16:creationId xmlns:a16="http://schemas.microsoft.com/office/drawing/2014/main" id="{D87CADB9-F414-9C41-B198-3AD367DA21C2}"/>
                </a:ext>
              </a:extLst>
            </p:cNvPr>
            <p:cNvSpPr/>
            <p:nvPr/>
          </p:nvSpPr>
          <p:spPr>
            <a:xfrm flipV="1">
              <a:off x="9013133" y="5706996"/>
              <a:ext cx="63671" cy="31406"/>
            </a:xfrm>
            <a:custGeom>
              <a:avLst/>
              <a:gdLst>
                <a:gd name="connsiteX0" fmla="*/ 1474 w 63671"/>
                <a:gd name="connsiteY0" fmla="*/ 31260 h 31406"/>
                <a:gd name="connsiteX1" fmla="*/ 33309 w 63671"/>
                <a:gd name="connsiteY1" fmla="*/ -97 h 31406"/>
                <a:gd name="connsiteX2" fmla="*/ 65145 w 63671"/>
                <a:gd name="connsiteY2" fmla="*/ 31309 h 3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71" h="31406">
                  <a:moveTo>
                    <a:pt x="1474" y="31260"/>
                  </a:moveTo>
                  <a:cubicBezTo>
                    <a:pt x="1474" y="14009"/>
                    <a:pt x="15734" y="-48"/>
                    <a:pt x="33309" y="-97"/>
                  </a:cubicBezTo>
                  <a:cubicBezTo>
                    <a:pt x="50884" y="-97"/>
                    <a:pt x="65145" y="13960"/>
                    <a:pt x="65145" y="31309"/>
                  </a:cubicBezTo>
                </a:path>
              </a:pathLst>
            </a:custGeom>
            <a:solidFill>
              <a:srgbClr val="FFFFFF"/>
            </a:solidFill>
            <a:ln w="9336" cap="rnd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EDB7A7CE-1305-674E-A7CC-AF0F44E4A685}"/>
                </a:ext>
              </a:extLst>
            </p:cNvPr>
            <p:cNvSpPr/>
            <p:nvPr/>
          </p:nvSpPr>
          <p:spPr>
            <a:xfrm flipV="1">
              <a:off x="8921379" y="5216138"/>
              <a:ext cx="247240" cy="339561"/>
            </a:xfrm>
            <a:custGeom>
              <a:avLst/>
              <a:gdLst>
                <a:gd name="connsiteX0" fmla="*/ 205934 w 247240"/>
                <a:gd name="connsiteY0" fmla="*/ -175 h 339561"/>
                <a:gd name="connsiteX1" fmla="*/ 44255 w 247240"/>
                <a:gd name="connsiteY1" fmla="*/ -225 h 339561"/>
                <a:gd name="connsiteX2" fmla="*/ 1474 w 247240"/>
                <a:gd name="connsiteY2" fmla="*/ 41915 h 339561"/>
                <a:gd name="connsiteX3" fmla="*/ 1474 w 247240"/>
                <a:gd name="connsiteY3" fmla="*/ 297148 h 339561"/>
                <a:gd name="connsiteX4" fmla="*/ 44255 w 247240"/>
                <a:gd name="connsiteY4" fmla="*/ 339288 h 339561"/>
                <a:gd name="connsiteX5" fmla="*/ 205934 w 247240"/>
                <a:gd name="connsiteY5" fmla="*/ 339337 h 339561"/>
                <a:gd name="connsiteX6" fmla="*/ 248714 w 247240"/>
                <a:gd name="connsiteY6" fmla="*/ 297197 h 339561"/>
                <a:gd name="connsiteX7" fmla="*/ 248652 w 247240"/>
                <a:gd name="connsiteY7" fmla="*/ 41921 h 339561"/>
                <a:gd name="connsiteX8" fmla="*/ 205934 w 247240"/>
                <a:gd name="connsiteY8" fmla="*/ -175 h 33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240" h="339561">
                  <a:moveTo>
                    <a:pt x="205934" y="-175"/>
                  </a:moveTo>
                  <a:lnTo>
                    <a:pt x="44255" y="-225"/>
                  </a:lnTo>
                  <a:cubicBezTo>
                    <a:pt x="20675" y="-175"/>
                    <a:pt x="1536" y="18684"/>
                    <a:pt x="1474" y="41915"/>
                  </a:cubicBezTo>
                  <a:lnTo>
                    <a:pt x="1474" y="297148"/>
                  </a:lnTo>
                  <a:cubicBezTo>
                    <a:pt x="1474" y="320428"/>
                    <a:pt x="20675" y="339337"/>
                    <a:pt x="44255" y="339288"/>
                  </a:cubicBezTo>
                  <a:lnTo>
                    <a:pt x="205934" y="339337"/>
                  </a:lnTo>
                  <a:cubicBezTo>
                    <a:pt x="229576" y="339337"/>
                    <a:pt x="248714" y="320477"/>
                    <a:pt x="248714" y="297197"/>
                  </a:cubicBezTo>
                  <a:lnTo>
                    <a:pt x="248652" y="41921"/>
                  </a:lnTo>
                  <a:cubicBezTo>
                    <a:pt x="248652" y="18635"/>
                    <a:pt x="229513" y="-175"/>
                    <a:pt x="205934" y="-175"/>
                  </a:cubicBezTo>
                  <a:close/>
                </a:path>
              </a:pathLst>
            </a:custGeom>
            <a:solidFill>
              <a:srgbClr val="FFFFFF"/>
            </a:solidFill>
            <a:ln w="9336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41">
              <a:extLst>
                <a:ext uri="{FF2B5EF4-FFF2-40B4-BE49-F238E27FC236}">
                  <a16:creationId xmlns:a16="http://schemas.microsoft.com/office/drawing/2014/main" id="{57E7BEAE-DA79-2B41-A59E-41EAAD950F6A}"/>
                </a:ext>
              </a:extLst>
            </p:cNvPr>
            <p:cNvSpPr/>
            <p:nvPr/>
          </p:nvSpPr>
          <p:spPr>
            <a:xfrm flipV="1">
              <a:off x="9168619" y="5385912"/>
              <a:ext cx="59229" cy="4624"/>
            </a:xfrm>
            <a:custGeom>
              <a:avLst/>
              <a:gdLst>
                <a:gd name="connsiteX0" fmla="*/ 1482 w 59229"/>
                <a:gd name="connsiteY0" fmla="*/ -225 h 4624"/>
                <a:gd name="connsiteX1" fmla="*/ 60712 w 59229"/>
                <a:gd name="connsiteY1" fmla="*/ -225 h 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229" h="4624">
                  <a:moveTo>
                    <a:pt x="1482" y="-225"/>
                  </a:moveTo>
                  <a:lnTo>
                    <a:pt x="60712" y="-225"/>
                  </a:lnTo>
                </a:path>
              </a:pathLst>
            </a:custGeom>
            <a:noFill/>
            <a:ln w="9336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42">
              <a:extLst>
                <a:ext uri="{FF2B5EF4-FFF2-40B4-BE49-F238E27FC236}">
                  <a16:creationId xmlns:a16="http://schemas.microsoft.com/office/drawing/2014/main" id="{93095860-A945-E545-B778-C6B1E9F7B22A}"/>
                </a:ext>
              </a:extLst>
            </p:cNvPr>
            <p:cNvSpPr/>
            <p:nvPr/>
          </p:nvSpPr>
          <p:spPr>
            <a:xfrm flipV="1">
              <a:off x="8862149" y="5385863"/>
              <a:ext cx="59229" cy="4624"/>
            </a:xfrm>
            <a:custGeom>
              <a:avLst/>
              <a:gdLst>
                <a:gd name="connsiteX0" fmla="*/ 60695 w 59229"/>
                <a:gd name="connsiteY0" fmla="*/ -225 h 4624"/>
                <a:gd name="connsiteX1" fmla="*/ 1465 w 59229"/>
                <a:gd name="connsiteY1" fmla="*/ -225 h 4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229" h="4624">
                  <a:moveTo>
                    <a:pt x="60695" y="-225"/>
                  </a:moveTo>
                  <a:lnTo>
                    <a:pt x="1465" y="-225"/>
                  </a:lnTo>
                </a:path>
              </a:pathLst>
            </a:custGeom>
            <a:noFill/>
            <a:ln w="9336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43">
              <a:extLst>
                <a:ext uri="{FF2B5EF4-FFF2-40B4-BE49-F238E27FC236}">
                  <a16:creationId xmlns:a16="http://schemas.microsoft.com/office/drawing/2014/main" id="{8A04A30B-4AD9-A44E-A3B2-6362FAB7E686}"/>
                </a:ext>
              </a:extLst>
            </p:cNvPr>
            <p:cNvSpPr/>
            <p:nvPr/>
          </p:nvSpPr>
          <p:spPr>
            <a:xfrm flipV="1">
              <a:off x="8867278" y="5604917"/>
              <a:ext cx="355505" cy="76696"/>
            </a:xfrm>
            <a:custGeom>
              <a:avLst/>
              <a:gdLst>
                <a:gd name="connsiteX0" fmla="*/ 179163 w 355505"/>
                <a:gd name="connsiteY0" fmla="*/ 76569 h 76696"/>
                <a:gd name="connsiteX1" fmla="*/ 1474 w 355505"/>
                <a:gd name="connsiteY1" fmla="*/ -127 h 76696"/>
                <a:gd name="connsiteX2" fmla="*/ 356979 w 355505"/>
                <a:gd name="connsiteY2" fmla="*/ -127 h 76696"/>
                <a:gd name="connsiteX3" fmla="*/ 179163 w 355505"/>
                <a:gd name="connsiteY3" fmla="*/ 76569 h 7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505" h="76696">
                  <a:moveTo>
                    <a:pt x="179163" y="76569"/>
                  </a:moveTo>
                  <a:cubicBezTo>
                    <a:pt x="108926" y="76520"/>
                    <a:pt x="45630" y="47019"/>
                    <a:pt x="1474" y="-127"/>
                  </a:cubicBezTo>
                  <a:lnTo>
                    <a:pt x="356979" y="-127"/>
                  </a:lnTo>
                  <a:cubicBezTo>
                    <a:pt x="312698" y="47019"/>
                    <a:pt x="249464" y="76569"/>
                    <a:pt x="179163" y="76569"/>
                  </a:cubicBezTo>
                  <a:close/>
                </a:path>
              </a:pathLst>
            </a:custGeom>
            <a:solidFill>
              <a:srgbClr val="FFFFFF"/>
            </a:solidFill>
            <a:ln w="9336" cap="flat">
              <a:solidFill>
                <a:srgbClr val="66666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44">
              <a:extLst>
                <a:ext uri="{FF2B5EF4-FFF2-40B4-BE49-F238E27FC236}">
                  <a16:creationId xmlns:a16="http://schemas.microsoft.com/office/drawing/2014/main" id="{030A40E7-0E3D-2740-874A-7B413D757E46}"/>
                </a:ext>
              </a:extLst>
            </p:cNvPr>
            <p:cNvSpPr/>
            <p:nvPr/>
          </p:nvSpPr>
          <p:spPr>
            <a:xfrm flipV="1">
              <a:off x="9044968" y="5555601"/>
              <a:ext cx="62" cy="49341"/>
            </a:xfrm>
            <a:custGeom>
              <a:avLst/>
              <a:gdLst>
                <a:gd name="connsiteX0" fmla="*/ 1474 w 62"/>
                <a:gd name="connsiteY0" fmla="*/ -151 h 49341"/>
                <a:gd name="connsiteX1" fmla="*/ 1536 w 62"/>
                <a:gd name="connsiteY1" fmla="*/ 49190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" h="49341">
                  <a:moveTo>
                    <a:pt x="1474" y="-151"/>
                  </a:moveTo>
                  <a:lnTo>
                    <a:pt x="1536" y="49190"/>
                  </a:lnTo>
                </a:path>
              </a:pathLst>
            </a:custGeom>
            <a:noFill/>
            <a:ln w="9336" cap="flat">
              <a:solidFill>
                <a:srgbClr val="66666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45">
              <a:extLst>
                <a:ext uri="{FF2B5EF4-FFF2-40B4-BE49-F238E27FC236}">
                  <a16:creationId xmlns:a16="http://schemas.microsoft.com/office/drawing/2014/main" id="{A2621ACE-F9AD-F545-A577-FA12A8896397}"/>
                </a:ext>
              </a:extLst>
            </p:cNvPr>
            <p:cNvSpPr/>
            <p:nvPr/>
          </p:nvSpPr>
          <p:spPr>
            <a:xfrm flipV="1">
              <a:off x="9022890" y="5084348"/>
              <a:ext cx="44218" cy="21054"/>
            </a:xfrm>
            <a:custGeom>
              <a:avLst/>
              <a:gdLst>
                <a:gd name="connsiteX0" fmla="*/ 1474 w 44218"/>
                <a:gd name="connsiteY0" fmla="*/ -304 h 21054"/>
                <a:gd name="connsiteX1" fmla="*/ 23551 w 44218"/>
                <a:gd name="connsiteY1" fmla="*/ 20720 h 21054"/>
                <a:gd name="connsiteX2" fmla="*/ 45693 w 44218"/>
                <a:gd name="connsiteY2" fmla="*/ -335 h 2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18" h="21054">
                  <a:moveTo>
                    <a:pt x="1474" y="-304"/>
                  </a:moveTo>
                  <a:cubicBezTo>
                    <a:pt x="1474" y="11262"/>
                    <a:pt x="11355" y="20689"/>
                    <a:pt x="23551" y="20720"/>
                  </a:cubicBezTo>
                  <a:cubicBezTo>
                    <a:pt x="35811" y="20720"/>
                    <a:pt x="45693" y="11293"/>
                    <a:pt x="45693" y="-335"/>
                  </a:cubicBezTo>
                </a:path>
              </a:pathLst>
            </a:custGeom>
            <a:solidFill>
              <a:srgbClr val="FFFFFF"/>
            </a:solidFill>
            <a:ln w="9336" cap="rnd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46">
              <a:extLst>
                <a:ext uri="{FF2B5EF4-FFF2-40B4-BE49-F238E27FC236}">
                  <a16:creationId xmlns:a16="http://schemas.microsoft.com/office/drawing/2014/main" id="{32AC1D92-DF70-904A-93DE-51D2107591F1}"/>
                </a:ext>
              </a:extLst>
            </p:cNvPr>
            <p:cNvSpPr/>
            <p:nvPr/>
          </p:nvSpPr>
          <p:spPr>
            <a:xfrm flipV="1">
              <a:off x="9044968" y="5158819"/>
              <a:ext cx="62" cy="49341"/>
            </a:xfrm>
            <a:custGeom>
              <a:avLst/>
              <a:gdLst>
                <a:gd name="connsiteX0" fmla="*/ 1474 w 62"/>
                <a:gd name="connsiteY0" fmla="*/ 49040 h 49341"/>
                <a:gd name="connsiteX1" fmla="*/ 1536 w 62"/>
                <a:gd name="connsiteY1" fmla="*/ -301 h 4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" h="49341">
                  <a:moveTo>
                    <a:pt x="1474" y="49040"/>
                  </a:moveTo>
                  <a:lnTo>
                    <a:pt x="1536" y="-301"/>
                  </a:lnTo>
                </a:path>
              </a:pathLst>
            </a:custGeom>
            <a:noFill/>
            <a:ln w="9336" cap="flat">
              <a:solidFill>
                <a:srgbClr val="66666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47">
              <a:extLst>
                <a:ext uri="{FF2B5EF4-FFF2-40B4-BE49-F238E27FC236}">
                  <a16:creationId xmlns:a16="http://schemas.microsoft.com/office/drawing/2014/main" id="{32D72898-A098-1045-A972-10D1431283FF}"/>
                </a:ext>
              </a:extLst>
            </p:cNvPr>
            <p:cNvSpPr/>
            <p:nvPr/>
          </p:nvSpPr>
          <p:spPr>
            <a:xfrm flipV="1">
              <a:off x="8921441" y="5122419"/>
              <a:ext cx="247177" cy="51418"/>
            </a:xfrm>
            <a:custGeom>
              <a:avLst/>
              <a:gdLst>
                <a:gd name="connsiteX0" fmla="*/ 125000 w 247177"/>
                <a:gd name="connsiteY0" fmla="*/ -315 h 51418"/>
                <a:gd name="connsiteX1" fmla="*/ 1474 w 247177"/>
                <a:gd name="connsiteY1" fmla="*/ 51104 h 51418"/>
                <a:gd name="connsiteX2" fmla="*/ 248652 w 247177"/>
                <a:gd name="connsiteY2" fmla="*/ 51104 h 51418"/>
                <a:gd name="connsiteX3" fmla="*/ 125000 w 247177"/>
                <a:gd name="connsiteY3" fmla="*/ -315 h 51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177" h="51418">
                  <a:moveTo>
                    <a:pt x="125000" y="-315"/>
                  </a:moveTo>
                  <a:cubicBezTo>
                    <a:pt x="76215" y="-284"/>
                    <a:pt x="32183" y="19494"/>
                    <a:pt x="1474" y="51104"/>
                  </a:cubicBezTo>
                  <a:lnTo>
                    <a:pt x="248652" y="51104"/>
                  </a:lnTo>
                  <a:cubicBezTo>
                    <a:pt x="217880" y="19494"/>
                    <a:pt x="173911" y="-315"/>
                    <a:pt x="125000" y="-315"/>
                  </a:cubicBezTo>
                  <a:close/>
                </a:path>
              </a:pathLst>
            </a:custGeom>
            <a:solidFill>
              <a:srgbClr val="FFFFFF"/>
            </a:solidFill>
            <a:ln w="9336" cap="flat">
              <a:solidFill>
                <a:srgbClr val="66666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48">
              <a:extLst>
                <a:ext uri="{FF2B5EF4-FFF2-40B4-BE49-F238E27FC236}">
                  <a16:creationId xmlns:a16="http://schemas.microsoft.com/office/drawing/2014/main" id="{DE650359-AE7A-4D41-BE0F-F7E80ED84970}"/>
                </a:ext>
              </a:extLst>
            </p:cNvPr>
            <p:cNvSpPr/>
            <p:nvPr/>
          </p:nvSpPr>
          <p:spPr>
            <a:xfrm flipV="1">
              <a:off x="8964785" y="5260762"/>
              <a:ext cx="160428" cy="250312"/>
            </a:xfrm>
            <a:custGeom>
              <a:avLst/>
              <a:gdLst>
                <a:gd name="connsiteX0" fmla="*/ 1474 w 160428"/>
                <a:gd name="connsiteY0" fmla="*/ 67187 h 250312"/>
                <a:gd name="connsiteX1" fmla="*/ 1474 w 160428"/>
                <a:gd name="connsiteY1" fmla="*/ 250088 h 250312"/>
                <a:gd name="connsiteX2" fmla="*/ 161839 w 160428"/>
                <a:gd name="connsiteY2" fmla="*/ 250088 h 250312"/>
                <a:gd name="connsiteX3" fmla="*/ 161902 w 160428"/>
                <a:gd name="connsiteY3" fmla="*/ -225 h 250312"/>
                <a:gd name="connsiteX4" fmla="*/ 1474 w 160428"/>
                <a:gd name="connsiteY4" fmla="*/ 67187 h 25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428" h="250312">
                  <a:moveTo>
                    <a:pt x="1474" y="67187"/>
                  </a:moveTo>
                  <a:lnTo>
                    <a:pt x="1474" y="250088"/>
                  </a:lnTo>
                  <a:lnTo>
                    <a:pt x="161839" y="250088"/>
                  </a:lnTo>
                  <a:lnTo>
                    <a:pt x="161902" y="-225"/>
                  </a:lnTo>
                  <a:cubicBezTo>
                    <a:pt x="129003" y="49184"/>
                    <a:pt x="69897" y="67187"/>
                    <a:pt x="1474" y="67187"/>
                  </a:cubicBezTo>
                  <a:close/>
                </a:path>
              </a:pathLst>
            </a:custGeom>
            <a:solidFill>
              <a:srgbClr val="7030A0"/>
            </a:solidFill>
            <a:ln w="6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49">
              <a:extLst>
                <a:ext uri="{FF2B5EF4-FFF2-40B4-BE49-F238E27FC236}">
                  <a16:creationId xmlns:a16="http://schemas.microsoft.com/office/drawing/2014/main" id="{9F39CF0D-A721-DA44-ADD4-9F122210EFAC}"/>
                </a:ext>
              </a:extLst>
            </p:cNvPr>
            <p:cNvSpPr/>
            <p:nvPr/>
          </p:nvSpPr>
          <p:spPr>
            <a:xfrm flipV="1">
              <a:off x="8696405" y="5212414"/>
              <a:ext cx="165744" cy="347040"/>
            </a:xfrm>
            <a:custGeom>
              <a:avLst/>
              <a:gdLst>
                <a:gd name="connsiteX0" fmla="*/ 1459 w 165744"/>
                <a:gd name="connsiteY0" fmla="*/ -225 h 347040"/>
                <a:gd name="connsiteX1" fmla="*/ 167204 w 165744"/>
                <a:gd name="connsiteY1" fmla="*/ -225 h 347040"/>
                <a:gd name="connsiteX2" fmla="*/ 167204 w 165744"/>
                <a:gd name="connsiteY2" fmla="*/ 346815 h 347040"/>
                <a:gd name="connsiteX3" fmla="*/ 1459 w 165744"/>
                <a:gd name="connsiteY3" fmla="*/ 346815 h 34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744" h="347040">
                  <a:moveTo>
                    <a:pt x="1459" y="-225"/>
                  </a:moveTo>
                  <a:lnTo>
                    <a:pt x="167204" y="-225"/>
                  </a:lnTo>
                  <a:lnTo>
                    <a:pt x="167204" y="346815"/>
                  </a:lnTo>
                  <a:lnTo>
                    <a:pt x="1459" y="346815"/>
                  </a:lnTo>
                  <a:close/>
                </a:path>
              </a:pathLst>
            </a:custGeom>
            <a:solidFill>
              <a:srgbClr val="FFFFFF"/>
            </a:solidFill>
            <a:ln w="9336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50">
              <a:extLst>
                <a:ext uri="{FF2B5EF4-FFF2-40B4-BE49-F238E27FC236}">
                  <a16:creationId xmlns:a16="http://schemas.microsoft.com/office/drawing/2014/main" id="{AC372467-8A7E-4443-822E-0EC494D45EB6}"/>
                </a:ext>
              </a:extLst>
            </p:cNvPr>
            <p:cNvSpPr/>
            <p:nvPr/>
          </p:nvSpPr>
          <p:spPr>
            <a:xfrm flipV="1">
              <a:off x="8718108" y="5345893"/>
              <a:ext cx="122338" cy="80094"/>
            </a:xfrm>
            <a:custGeom>
              <a:avLst/>
              <a:gdLst>
                <a:gd name="connsiteX0" fmla="*/ 105222 w 122338"/>
                <a:gd name="connsiteY0" fmla="*/ 79863 h 80094"/>
                <a:gd name="connsiteX1" fmla="*/ 20099 w 122338"/>
                <a:gd name="connsiteY1" fmla="*/ 79863 h 80094"/>
                <a:gd name="connsiteX2" fmla="*/ 1459 w 122338"/>
                <a:gd name="connsiteY2" fmla="*/ 61509 h 80094"/>
                <a:gd name="connsiteX3" fmla="*/ 1459 w 122338"/>
                <a:gd name="connsiteY3" fmla="*/ 18118 h 80094"/>
                <a:gd name="connsiteX4" fmla="*/ 20036 w 122338"/>
                <a:gd name="connsiteY4" fmla="*/ -224 h 80094"/>
                <a:gd name="connsiteX5" fmla="*/ 105160 w 122338"/>
                <a:gd name="connsiteY5" fmla="*/ -224 h 80094"/>
                <a:gd name="connsiteX6" fmla="*/ 123798 w 122338"/>
                <a:gd name="connsiteY6" fmla="*/ 18130 h 80094"/>
                <a:gd name="connsiteX7" fmla="*/ 123798 w 122338"/>
                <a:gd name="connsiteY7" fmla="*/ 61528 h 80094"/>
                <a:gd name="connsiteX8" fmla="*/ 105222 w 122338"/>
                <a:gd name="connsiteY8" fmla="*/ 79869 h 8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38" h="80094">
                  <a:moveTo>
                    <a:pt x="105222" y="79863"/>
                  </a:moveTo>
                  <a:lnTo>
                    <a:pt x="20099" y="79863"/>
                  </a:lnTo>
                  <a:cubicBezTo>
                    <a:pt x="9841" y="79863"/>
                    <a:pt x="1459" y="71626"/>
                    <a:pt x="1459" y="61509"/>
                  </a:cubicBezTo>
                  <a:lnTo>
                    <a:pt x="1459" y="18118"/>
                  </a:lnTo>
                  <a:cubicBezTo>
                    <a:pt x="1459" y="8006"/>
                    <a:pt x="9778" y="-249"/>
                    <a:pt x="20036" y="-224"/>
                  </a:cubicBezTo>
                  <a:lnTo>
                    <a:pt x="105160" y="-224"/>
                  </a:lnTo>
                  <a:cubicBezTo>
                    <a:pt x="115542" y="-286"/>
                    <a:pt x="123860" y="7951"/>
                    <a:pt x="123798" y="18130"/>
                  </a:cubicBezTo>
                  <a:lnTo>
                    <a:pt x="123798" y="61528"/>
                  </a:lnTo>
                  <a:cubicBezTo>
                    <a:pt x="123798" y="71633"/>
                    <a:pt x="115542" y="79814"/>
                    <a:pt x="105222" y="79869"/>
                  </a:cubicBezTo>
                </a:path>
              </a:pathLst>
            </a:custGeom>
            <a:solidFill>
              <a:srgbClr val="52B9D0"/>
            </a:solidFill>
            <a:ln w="1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51">
              <a:extLst>
                <a:ext uri="{FF2B5EF4-FFF2-40B4-BE49-F238E27FC236}">
                  <a16:creationId xmlns:a16="http://schemas.microsoft.com/office/drawing/2014/main" id="{D7C37761-D34E-9149-AE99-94EA853E6984}"/>
                </a:ext>
              </a:extLst>
            </p:cNvPr>
            <p:cNvSpPr/>
            <p:nvPr/>
          </p:nvSpPr>
          <p:spPr>
            <a:xfrm flipV="1">
              <a:off x="8718108" y="5452245"/>
              <a:ext cx="122338" cy="80094"/>
            </a:xfrm>
            <a:custGeom>
              <a:avLst/>
              <a:gdLst>
                <a:gd name="connsiteX0" fmla="*/ 105222 w 122338"/>
                <a:gd name="connsiteY0" fmla="*/ 79903 h 80094"/>
                <a:gd name="connsiteX1" fmla="*/ 20099 w 122338"/>
                <a:gd name="connsiteY1" fmla="*/ 79903 h 80094"/>
                <a:gd name="connsiteX2" fmla="*/ 1459 w 122338"/>
                <a:gd name="connsiteY2" fmla="*/ 61549 h 80094"/>
                <a:gd name="connsiteX3" fmla="*/ 1459 w 122338"/>
                <a:gd name="connsiteY3" fmla="*/ 18158 h 80094"/>
                <a:gd name="connsiteX4" fmla="*/ 20036 w 122338"/>
                <a:gd name="connsiteY4" fmla="*/ -184 h 80094"/>
                <a:gd name="connsiteX5" fmla="*/ 105160 w 122338"/>
                <a:gd name="connsiteY5" fmla="*/ -184 h 80094"/>
                <a:gd name="connsiteX6" fmla="*/ 123798 w 122338"/>
                <a:gd name="connsiteY6" fmla="*/ 18170 h 80094"/>
                <a:gd name="connsiteX7" fmla="*/ 123798 w 122338"/>
                <a:gd name="connsiteY7" fmla="*/ 61568 h 80094"/>
                <a:gd name="connsiteX8" fmla="*/ 105222 w 122338"/>
                <a:gd name="connsiteY8" fmla="*/ 79910 h 8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38" h="80094">
                  <a:moveTo>
                    <a:pt x="105222" y="79903"/>
                  </a:moveTo>
                  <a:lnTo>
                    <a:pt x="20099" y="79903"/>
                  </a:lnTo>
                  <a:cubicBezTo>
                    <a:pt x="9841" y="79903"/>
                    <a:pt x="1459" y="71667"/>
                    <a:pt x="1459" y="61549"/>
                  </a:cubicBezTo>
                  <a:lnTo>
                    <a:pt x="1459" y="18158"/>
                  </a:lnTo>
                  <a:cubicBezTo>
                    <a:pt x="1459" y="8047"/>
                    <a:pt x="9778" y="-209"/>
                    <a:pt x="20036" y="-184"/>
                  </a:cubicBezTo>
                  <a:lnTo>
                    <a:pt x="105160" y="-184"/>
                  </a:lnTo>
                  <a:cubicBezTo>
                    <a:pt x="115542" y="-246"/>
                    <a:pt x="123860" y="7991"/>
                    <a:pt x="123798" y="18170"/>
                  </a:cubicBezTo>
                  <a:lnTo>
                    <a:pt x="123798" y="61568"/>
                  </a:lnTo>
                  <a:cubicBezTo>
                    <a:pt x="123798" y="71673"/>
                    <a:pt x="115542" y="79854"/>
                    <a:pt x="105222" y="79910"/>
                  </a:cubicBezTo>
                </a:path>
              </a:pathLst>
            </a:custGeom>
            <a:solidFill>
              <a:srgbClr val="52B9D0"/>
            </a:solidFill>
            <a:ln w="1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52">
              <a:extLst>
                <a:ext uri="{FF2B5EF4-FFF2-40B4-BE49-F238E27FC236}">
                  <a16:creationId xmlns:a16="http://schemas.microsoft.com/office/drawing/2014/main" id="{3FD2144D-766F-524B-9D01-14ADB3A3FC1F}"/>
                </a:ext>
              </a:extLst>
            </p:cNvPr>
            <p:cNvSpPr/>
            <p:nvPr/>
          </p:nvSpPr>
          <p:spPr>
            <a:xfrm flipV="1">
              <a:off x="8718108" y="5239541"/>
              <a:ext cx="122338" cy="80094"/>
            </a:xfrm>
            <a:custGeom>
              <a:avLst/>
              <a:gdLst>
                <a:gd name="connsiteX0" fmla="*/ 105222 w 122338"/>
                <a:gd name="connsiteY0" fmla="*/ 79823 h 80094"/>
                <a:gd name="connsiteX1" fmla="*/ 20099 w 122338"/>
                <a:gd name="connsiteY1" fmla="*/ 79823 h 80094"/>
                <a:gd name="connsiteX2" fmla="*/ 1459 w 122338"/>
                <a:gd name="connsiteY2" fmla="*/ 61469 h 80094"/>
                <a:gd name="connsiteX3" fmla="*/ 1459 w 122338"/>
                <a:gd name="connsiteY3" fmla="*/ 18077 h 80094"/>
                <a:gd name="connsiteX4" fmla="*/ 20036 w 122338"/>
                <a:gd name="connsiteY4" fmla="*/ -265 h 80094"/>
                <a:gd name="connsiteX5" fmla="*/ 105160 w 122338"/>
                <a:gd name="connsiteY5" fmla="*/ -265 h 80094"/>
                <a:gd name="connsiteX6" fmla="*/ 123798 w 122338"/>
                <a:gd name="connsiteY6" fmla="*/ 18090 h 80094"/>
                <a:gd name="connsiteX7" fmla="*/ 123798 w 122338"/>
                <a:gd name="connsiteY7" fmla="*/ 61487 h 80094"/>
                <a:gd name="connsiteX8" fmla="*/ 105222 w 122338"/>
                <a:gd name="connsiteY8" fmla="*/ 79829 h 8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38" h="80094">
                  <a:moveTo>
                    <a:pt x="105222" y="79823"/>
                  </a:moveTo>
                  <a:lnTo>
                    <a:pt x="20099" y="79823"/>
                  </a:lnTo>
                  <a:cubicBezTo>
                    <a:pt x="9841" y="79823"/>
                    <a:pt x="1459" y="71586"/>
                    <a:pt x="1459" y="61469"/>
                  </a:cubicBezTo>
                  <a:lnTo>
                    <a:pt x="1459" y="18077"/>
                  </a:lnTo>
                  <a:cubicBezTo>
                    <a:pt x="1459" y="7966"/>
                    <a:pt x="9778" y="-289"/>
                    <a:pt x="20036" y="-265"/>
                  </a:cubicBezTo>
                  <a:lnTo>
                    <a:pt x="105160" y="-265"/>
                  </a:lnTo>
                  <a:cubicBezTo>
                    <a:pt x="115542" y="-326"/>
                    <a:pt x="123860" y="7911"/>
                    <a:pt x="123798" y="18090"/>
                  </a:cubicBezTo>
                  <a:lnTo>
                    <a:pt x="123798" y="61487"/>
                  </a:lnTo>
                  <a:cubicBezTo>
                    <a:pt x="123798" y="71592"/>
                    <a:pt x="115542" y="79774"/>
                    <a:pt x="105222" y="79829"/>
                  </a:cubicBezTo>
                </a:path>
              </a:pathLst>
            </a:custGeom>
            <a:solidFill>
              <a:srgbClr val="52B9D0"/>
            </a:solidFill>
            <a:ln w="1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53">
              <a:extLst>
                <a:ext uri="{FF2B5EF4-FFF2-40B4-BE49-F238E27FC236}">
                  <a16:creationId xmlns:a16="http://schemas.microsoft.com/office/drawing/2014/main" id="{447248A9-8191-0B42-972F-4ADD55EF8A01}"/>
                </a:ext>
              </a:extLst>
            </p:cNvPr>
            <p:cNvSpPr/>
            <p:nvPr/>
          </p:nvSpPr>
          <p:spPr>
            <a:xfrm flipV="1">
              <a:off x="9227849" y="5212315"/>
              <a:ext cx="165806" cy="347206"/>
            </a:xfrm>
            <a:custGeom>
              <a:avLst/>
              <a:gdLst>
                <a:gd name="connsiteX0" fmla="*/ 1550 w 165806"/>
                <a:gd name="connsiteY0" fmla="*/ 346982 h 347206"/>
                <a:gd name="connsiteX1" fmla="*/ 167232 w 165806"/>
                <a:gd name="connsiteY1" fmla="*/ 346914 h 347206"/>
                <a:gd name="connsiteX2" fmla="*/ 167295 w 165806"/>
                <a:gd name="connsiteY2" fmla="*/ -225 h 347206"/>
                <a:gd name="connsiteX3" fmla="*/ 1488 w 165806"/>
                <a:gd name="connsiteY3" fmla="*/ -157 h 347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806" h="347206">
                  <a:moveTo>
                    <a:pt x="1550" y="346982"/>
                  </a:moveTo>
                  <a:lnTo>
                    <a:pt x="167232" y="346914"/>
                  </a:lnTo>
                  <a:lnTo>
                    <a:pt x="167295" y="-225"/>
                  </a:lnTo>
                  <a:lnTo>
                    <a:pt x="1488" y="-157"/>
                  </a:lnTo>
                  <a:close/>
                </a:path>
              </a:pathLst>
            </a:custGeom>
            <a:solidFill>
              <a:srgbClr val="FFFFFF"/>
            </a:solidFill>
            <a:ln w="9336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54">
              <a:extLst>
                <a:ext uri="{FF2B5EF4-FFF2-40B4-BE49-F238E27FC236}">
                  <a16:creationId xmlns:a16="http://schemas.microsoft.com/office/drawing/2014/main" id="{FE896B15-896C-2945-8955-2819B3E55740}"/>
                </a:ext>
              </a:extLst>
            </p:cNvPr>
            <p:cNvSpPr/>
            <p:nvPr/>
          </p:nvSpPr>
          <p:spPr>
            <a:xfrm flipV="1">
              <a:off x="9249553" y="5345893"/>
              <a:ext cx="122337" cy="80094"/>
            </a:xfrm>
            <a:custGeom>
              <a:avLst/>
              <a:gdLst>
                <a:gd name="connsiteX0" fmla="*/ 105250 w 122337"/>
                <a:gd name="connsiteY0" fmla="*/ 79863 h 80094"/>
                <a:gd name="connsiteX1" fmla="*/ 20126 w 122337"/>
                <a:gd name="connsiteY1" fmla="*/ 79863 h 80094"/>
                <a:gd name="connsiteX2" fmla="*/ 1488 w 122337"/>
                <a:gd name="connsiteY2" fmla="*/ 61509 h 80094"/>
                <a:gd name="connsiteX3" fmla="*/ 1488 w 122337"/>
                <a:gd name="connsiteY3" fmla="*/ 18118 h 80094"/>
                <a:gd name="connsiteX4" fmla="*/ 20126 w 122337"/>
                <a:gd name="connsiteY4" fmla="*/ -224 h 80094"/>
                <a:gd name="connsiteX5" fmla="*/ 105250 w 122337"/>
                <a:gd name="connsiteY5" fmla="*/ -224 h 80094"/>
                <a:gd name="connsiteX6" fmla="*/ 123825 w 122337"/>
                <a:gd name="connsiteY6" fmla="*/ 18130 h 80094"/>
                <a:gd name="connsiteX7" fmla="*/ 123825 w 122337"/>
                <a:gd name="connsiteY7" fmla="*/ 61528 h 80094"/>
                <a:gd name="connsiteX8" fmla="*/ 105250 w 122337"/>
                <a:gd name="connsiteY8" fmla="*/ 79869 h 8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37" h="80094">
                  <a:moveTo>
                    <a:pt x="105250" y="79863"/>
                  </a:moveTo>
                  <a:lnTo>
                    <a:pt x="20126" y="79863"/>
                  </a:lnTo>
                  <a:cubicBezTo>
                    <a:pt x="9869" y="79863"/>
                    <a:pt x="1550" y="71626"/>
                    <a:pt x="1488" y="61509"/>
                  </a:cubicBezTo>
                  <a:lnTo>
                    <a:pt x="1488" y="18118"/>
                  </a:lnTo>
                  <a:cubicBezTo>
                    <a:pt x="1488" y="8006"/>
                    <a:pt x="9869" y="-249"/>
                    <a:pt x="20126" y="-224"/>
                  </a:cubicBezTo>
                  <a:lnTo>
                    <a:pt x="105250" y="-224"/>
                  </a:lnTo>
                  <a:cubicBezTo>
                    <a:pt x="115570" y="-286"/>
                    <a:pt x="123888" y="7951"/>
                    <a:pt x="123825" y="18130"/>
                  </a:cubicBezTo>
                  <a:lnTo>
                    <a:pt x="123825" y="61528"/>
                  </a:lnTo>
                  <a:cubicBezTo>
                    <a:pt x="123825" y="71633"/>
                    <a:pt x="115570" y="79814"/>
                    <a:pt x="105250" y="79869"/>
                  </a:cubicBezTo>
                </a:path>
              </a:pathLst>
            </a:custGeom>
            <a:solidFill>
              <a:srgbClr val="52B9D0"/>
            </a:solidFill>
            <a:ln w="1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55">
              <a:extLst>
                <a:ext uri="{FF2B5EF4-FFF2-40B4-BE49-F238E27FC236}">
                  <a16:creationId xmlns:a16="http://schemas.microsoft.com/office/drawing/2014/main" id="{867D326A-37C2-0843-952C-28BF2D250080}"/>
                </a:ext>
              </a:extLst>
            </p:cNvPr>
            <p:cNvSpPr/>
            <p:nvPr/>
          </p:nvSpPr>
          <p:spPr>
            <a:xfrm flipV="1">
              <a:off x="9249553" y="5239541"/>
              <a:ext cx="122337" cy="80094"/>
            </a:xfrm>
            <a:custGeom>
              <a:avLst/>
              <a:gdLst>
                <a:gd name="connsiteX0" fmla="*/ 105250 w 122337"/>
                <a:gd name="connsiteY0" fmla="*/ 79823 h 80094"/>
                <a:gd name="connsiteX1" fmla="*/ 20126 w 122337"/>
                <a:gd name="connsiteY1" fmla="*/ 79823 h 80094"/>
                <a:gd name="connsiteX2" fmla="*/ 1488 w 122337"/>
                <a:gd name="connsiteY2" fmla="*/ 61469 h 80094"/>
                <a:gd name="connsiteX3" fmla="*/ 1488 w 122337"/>
                <a:gd name="connsiteY3" fmla="*/ 18077 h 80094"/>
                <a:gd name="connsiteX4" fmla="*/ 20126 w 122337"/>
                <a:gd name="connsiteY4" fmla="*/ -265 h 80094"/>
                <a:gd name="connsiteX5" fmla="*/ 105250 w 122337"/>
                <a:gd name="connsiteY5" fmla="*/ -265 h 80094"/>
                <a:gd name="connsiteX6" fmla="*/ 123825 w 122337"/>
                <a:gd name="connsiteY6" fmla="*/ 18090 h 80094"/>
                <a:gd name="connsiteX7" fmla="*/ 123825 w 122337"/>
                <a:gd name="connsiteY7" fmla="*/ 61487 h 80094"/>
                <a:gd name="connsiteX8" fmla="*/ 105250 w 122337"/>
                <a:gd name="connsiteY8" fmla="*/ 79829 h 8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37" h="80094">
                  <a:moveTo>
                    <a:pt x="105250" y="79823"/>
                  </a:moveTo>
                  <a:lnTo>
                    <a:pt x="20126" y="79823"/>
                  </a:lnTo>
                  <a:cubicBezTo>
                    <a:pt x="9869" y="79823"/>
                    <a:pt x="1550" y="71586"/>
                    <a:pt x="1488" y="61469"/>
                  </a:cubicBezTo>
                  <a:lnTo>
                    <a:pt x="1488" y="18077"/>
                  </a:lnTo>
                  <a:cubicBezTo>
                    <a:pt x="1488" y="7966"/>
                    <a:pt x="9869" y="-289"/>
                    <a:pt x="20126" y="-265"/>
                  </a:cubicBezTo>
                  <a:lnTo>
                    <a:pt x="105250" y="-265"/>
                  </a:lnTo>
                  <a:cubicBezTo>
                    <a:pt x="115570" y="-326"/>
                    <a:pt x="123888" y="7911"/>
                    <a:pt x="123825" y="18090"/>
                  </a:cubicBezTo>
                  <a:lnTo>
                    <a:pt x="123825" y="61487"/>
                  </a:lnTo>
                  <a:cubicBezTo>
                    <a:pt x="123825" y="71592"/>
                    <a:pt x="115570" y="79774"/>
                    <a:pt x="105250" y="79829"/>
                  </a:cubicBezTo>
                </a:path>
              </a:pathLst>
            </a:custGeom>
            <a:solidFill>
              <a:srgbClr val="52B9D0"/>
            </a:solidFill>
            <a:ln w="1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56">
              <a:extLst>
                <a:ext uri="{FF2B5EF4-FFF2-40B4-BE49-F238E27FC236}">
                  <a16:creationId xmlns:a16="http://schemas.microsoft.com/office/drawing/2014/main" id="{BB6F12A6-F29A-9549-9A30-31AD89070CE0}"/>
                </a:ext>
              </a:extLst>
            </p:cNvPr>
            <p:cNvSpPr/>
            <p:nvPr/>
          </p:nvSpPr>
          <p:spPr>
            <a:xfrm flipV="1">
              <a:off x="9249553" y="5452245"/>
              <a:ext cx="122337" cy="80094"/>
            </a:xfrm>
            <a:custGeom>
              <a:avLst/>
              <a:gdLst>
                <a:gd name="connsiteX0" fmla="*/ 105250 w 122337"/>
                <a:gd name="connsiteY0" fmla="*/ 79903 h 80094"/>
                <a:gd name="connsiteX1" fmla="*/ 20126 w 122337"/>
                <a:gd name="connsiteY1" fmla="*/ 79903 h 80094"/>
                <a:gd name="connsiteX2" fmla="*/ 1488 w 122337"/>
                <a:gd name="connsiteY2" fmla="*/ 61549 h 80094"/>
                <a:gd name="connsiteX3" fmla="*/ 1488 w 122337"/>
                <a:gd name="connsiteY3" fmla="*/ 18158 h 80094"/>
                <a:gd name="connsiteX4" fmla="*/ 20126 w 122337"/>
                <a:gd name="connsiteY4" fmla="*/ -184 h 80094"/>
                <a:gd name="connsiteX5" fmla="*/ 105250 w 122337"/>
                <a:gd name="connsiteY5" fmla="*/ -184 h 80094"/>
                <a:gd name="connsiteX6" fmla="*/ 123825 w 122337"/>
                <a:gd name="connsiteY6" fmla="*/ 18170 h 80094"/>
                <a:gd name="connsiteX7" fmla="*/ 123825 w 122337"/>
                <a:gd name="connsiteY7" fmla="*/ 61568 h 80094"/>
                <a:gd name="connsiteX8" fmla="*/ 105250 w 122337"/>
                <a:gd name="connsiteY8" fmla="*/ 79910 h 8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337" h="80094">
                  <a:moveTo>
                    <a:pt x="105250" y="79903"/>
                  </a:moveTo>
                  <a:lnTo>
                    <a:pt x="20126" y="79903"/>
                  </a:lnTo>
                  <a:cubicBezTo>
                    <a:pt x="9869" y="79903"/>
                    <a:pt x="1550" y="71667"/>
                    <a:pt x="1488" y="61549"/>
                  </a:cubicBezTo>
                  <a:lnTo>
                    <a:pt x="1488" y="18158"/>
                  </a:lnTo>
                  <a:cubicBezTo>
                    <a:pt x="1488" y="8047"/>
                    <a:pt x="9869" y="-209"/>
                    <a:pt x="20126" y="-184"/>
                  </a:cubicBezTo>
                  <a:lnTo>
                    <a:pt x="105250" y="-184"/>
                  </a:lnTo>
                  <a:cubicBezTo>
                    <a:pt x="115570" y="-246"/>
                    <a:pt x="123888" y="7991"/>
                    <a:pt x="123825" y="18170"/>
                  </a:cubicBezTo>
                  <a:lnTo>
                    <a:pt x="123825" y="61568"/>
                  </a:lnTo>
                  <a:cubicBezTo>
                    <a:pt x="123825" y="71673"/>
                    <a:pt x="115570" y="79854"/>
                    <a:pt x="105250" y="79910"/>
                  </a:cubicBezTo>
                </a:path>
              </a:pathLst>
            </a:custGeom>
            <a:solidFill>
              <a:srgbClr val="52B9D0"/>
            </a:solidFill>
            <a:ln w="10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127112C-FBDA-BB4F-A435-384073A6653F}"/>
              </a:ext>
            </a:extLst>
          </p:cNvPr>
          <p:cNvCxnSpPr>
            <a:cxnSpLocks/>
          </p:cNvCxnSpPr>
          <p:nvPr/>
        </p:nvCxnSpPr>
        <p:spPr>
          <a:xfrm flipV="1">
            <a:off x="8547073" y="1948679"/>
            <a:ext cx="277533" cy="144215"/>
          </a:xfrm>
          <a:prstGeom prst="straightConnector1">
            <a:avLst/>
          </a:prstGeom>
          <a:ln w="19050"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7351F9B-7B23-AB41-9C16-0C59A395EFA8}"/>
              </a:ext>
            </a:extLst>
          </p:cNvPr>
          <p:cNvCxnSpPr>
            <a:cxnSpLocks/>
          </p:cNvCxnSpPr>
          <p:nvPr/>
        </p:nvCxnSpPr>
        <p:spPr>
          <a:xfrm flipV="1">
            <a:off x="8620510" y="2021935"/>
            <a:ext cx="363695" cy="144888"/>
          </a:xfrm>
          <a:prstGeom prst="straightConnector1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3">
            <a:extLst>
              <a:ext uri="{FF2B5EF4-FFF2-40B4-BE49-F238E27FC236}">
                <a16:creationId xmlns:a16="http://schemas.microsoft.com/office/drawing/2014/main" id="{984E56AD-A551-5C4F-BE19-FDB7C43369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827095">
            <a:off x="8130410" y="2174464"/>
            <a:ext cx="390715" cy="147857"/>
          </a:xfrm>
          <a:prstGeom prst="rect">
            <a:avLst/>
          </a:prstGeom>
        </p:spPr>
      </p:pic>
      <p:sp>
        <p:nvSpPr>
          <p:cNvPr id="44" name="Rectangle: Rounded Corners 20">
            <a:extLst>
              <a:ext uri="{FF2B5EF4-FFF2-40B4-BE49-F238E27FC236}">
                <a16:creationId xmlns:a16="http://schemas.microsoft.com/office/drawing/2014/main" id="{9ECF8F9E-90B5-374A-ADF0-31B00F833E87}"/>
              </a:ext>
            </a:extLst>
          </p:cNvPr>
          <p:cNvSpPr/>
          <p:nvPr/>
        </p:nvSpPr>
        <p:spPr>
          <a:xfrm>
            <a:off x="10738595" y="4077950"/>
            <a:ext cx="1165155" cy="3693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 Band</a:t>
            </a:r>
          </a:p>
        </p:txBody>
      </p:sp>
      <p:sp>
        <p:nvSpPr>
          <p:cNvPr id="45" name="Rectangle: Rounded Corners 22">
            <a:extLst>
              <a:ext uri="{FF2B5EF4-FFF2-40B4-BE49-F238E27FC236}">
                <a16:creationId xmlns:a16="http://schemas.microsoft.com/office/drawing/2014/main" id="{B5B4FDA1-0FAE-F043-B7A7-1F84CFECB5DF}"/>
              </a:ext>
            </a:extLst>
          </p:cNvPr>
          <p:cNvSpPr/>
          <p:nvPr/>
        </p:nvSpPr>
        <p:spPr>
          <a:xfrm>
            <a:off x="10723794" y="4613190"/>
            <a:ext cx="1165155" cy="3693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 Band</a:t>
            </a:r>
          </a:p>
        </p:txBody>
      </p:sp>
      <p:sp>
        <p:nvSpPr>
          <p:cNvPr id="46" name="Rectangle: Rounded Corners 35">
            <a:extLst>
              <a:ext uri="{FF2B5EF4-FFF2-40B4-BE49-F238E27FC236}">
                <a16:creationId xmlns:a16="http://schemas.microsoft.com/office/drawing/2014/main" id="{3269A1FF-9DBB-2944-9366-E855E1D48FC0}"/>
              </a:ext>
            </a:extLst>
          </p:cNvPr>
          <p:cNvSpPr/>
          <p:nvPr/>
        </p:nvSpPr>
        <p:spPr>
          <a:xfrm>
            <a:off x="10723794" y="5124279"/>
            <a:ext cx="1179955" cy="3623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 Band</a:t>
            </a:r>
          </a:p>
        </p:txBody>
      </p:sp>
      <p:sp>
        <p:nvSpPr>
          <p:cNvPr id="47" name="Rectangle: Rounded Corners 37">
            <a:extLst>
              <a:ext uri="{FF2B5EF4-FFF2-40B4-BE49-F238E27FC236}">
                <a16:creationId xmlns:a16="http://schemas.microsoft.com/office/drawing/2014/main" id="{7260A2FD-BE3A-5E4A-BF6D-247FE550DC0B}"/>
              </a:ext>
            </a:extLst>
          </p:cNvPr>
          <p:cNvSpPr/>
          <p:nvPr/>
        </p:nvSpPr>
        <p:spPr>
          <a:xfrm>
            <a:off x="10738594" y="5643941"/>
            <a:ext cx="1165155" cy="3693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3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*S Band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59F2F3-68EA-C441-94BC-78F5655F3869}"/>
              </a:ext>
            </a:extLst>
          </p:cNvPr>
          <p:cNvGrpSpPr/>
          <p:nvPr/>
        </p:nvGrpSpPr>
        <p:grpSpPr>
          <a:xfrm>
            <a:off x="6953050" y="997907"/>
            <a:ext cx="5108037" cy="4363014"/>
            <a:chOff x="6715710" y="2283366"/>
            <a:chExt cx="3610460" cy="3120929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1729879B-5E93-5C46-A038-CC5916815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21426" y="3165350"/>
              <a:ext cx="752169" cy="723782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3A0E2BA-9EED-C54C-8D5F-7365DDEA7612}"/>
                </a:ext>
              </a:extLst>
            </p:cNvPr>
            <p:cNvSpPr/>
            <p:nvPr/>
          </p:nvSpPr>
          <p:spPr>
            <a:xfrm>
              <a:off x="7231136" y="2760331"/>
              <a:ext cx="1395289" cy="1448617"/>
            </a:xfrm>
            <a:prstGeom prst="ellipse">
              <a:avLst/>
            </a:prstGeom>
            <a:noFill/>
            <a:ln w="190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65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2A44AF0-F0C8-E64F-83B1-7B1F47A003E3}"/>
                </a:ext>
              </a:extLst>
            </p:cNvPr>
            <p:cNvCxnSpPr>
              <a:cxnSpLocks/>
            </p:cNvCxnSpPr>
            <p:nvPr/>
          </p:nvCxnSpPr>
          <p:spPr>
            <a:xfrm>
              <a:off x="8755984" y="3046295"/>
              <a:ext cx="312811" cy="93408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377AE7F-53BC-EF4F-92C3-2BA28D2D0E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5416" y="3108998"/>
              <a:ext cx="275282" cy="823688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8AB59DF7-A11E-D847-A8B9-5ADA0A253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880892" y="2614416"/>
              <a:ext cx="854023" cy="511370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9A11480-4E7D-2147-AD65-3950A4586DB5}"/>
                </a:ext>
              </a:extLst>
            </p:cNvPr>
            <p:cNvSpPr/>
            <p:nvPr/>
          </p:nvSpPr>
          <p:spPr>
            <a:xfrm>
              <a:off x="6715710" y="2283366"/>
              <a:ext cx="2426140" cy="2449184"/>
            </a:xfrm>
            <a:prstGeom prst="ellipse">
              <a:avLst/>
            </a:prstGeom>
            <a:noFill/>
            <a:ln w="190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65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E0DA5EC-199A-9143-92EB-F78C58A334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8895" y="4515064"/>
              <a:ext cx="1659040" cy="88923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7F75EDE-1AF3-8D43-AA9F-2EB52686AF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4062" y="4373946"/>
              <a:ext cx="1588261" cy="852257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121C6D2-3A37-654B-B517-5E4560740237}"/>
                </a:ext>
              </a:extLst>
            </p:cNvPr>
            <p:cNvSpPr txBox="1"/>
            <p:nvPr/>
          </p:nvSpPr>
          <p:spPr>
            <a:xfrm>
              <a:off x="8857671" y="4051537"/>
              <a:ext cx="1468499" cy="28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Mars Relay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9ACC8AC-2191-4B4B-958F-041B75927313}"/>
                </a:ext>
              </a:extLst>
            </p:cNvPr>
            <p:cNvSpPr txBox="1"/>
            <p:nvPr/>
          </p:nvSpPr>
          <p:spPr>
            <a:xfrm>
              <a:off x="8701088" y="2283366"/>
              <a:ext cx="1468499" cy="310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err="1"/>
                <a:t>MAVERIC</a:t>
              </a:r>
              <a:endParaRPr lang="en-GB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524B9B4-7F15-6E4E-8D31-71FD3DA197A4}"/>
                </a:ext>
              </a:extLst>
            </p:cNvPr>
            <p:cNvSpPr txBox="1"/>
            <p:nvPr/>
          </p:nvSpPr>
          <p:spPr>
            <a:xfrm>
              <a:off x="8912389" y="2538434"/>
              <a:ext cx="1375169" cy="262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HGA</a:t>
              </a:r>
              <a:endParaRPr lang="en-GB" sz="1400"/>
            </a:p>
          </p:txBody>
        </p:sp>
      </p:grpSp>
    </p:spTree>
    <p:extLst>
      <p:ext uri="{BB962C8B-B14F-4D97-AF65-F5344CB8AC3E}">
        <p14:creationId xmlns:p14="http://schemas.microsoft.com/office/powerpoint/2010/main" val="3088109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D32A2-13B7-D24A-99D8-F29A1007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8324AC-B740-9443-A81A-B81E68D9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4CBC0-9B2B-DC40-9692-C2D9AE67D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FE2F06-CAAF-EE4C-B45C-46C760F5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Environmental Control System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13D06A4-B2A9-A34F-A460-8B490FEF0EA5}"/>
              </a:ext>
            </a:extLst>
          </p:cNvPr>
          <p:cNvSpPr txBox="1"/>
          <p:nvPr/>
        </p:nvSpPr>
        <p:spPr>
          <a:xfrm>
            <a:off x="8318680" y="4501279"/>
            <a:ext cx="3395845" cy="1555807"/>
          </a:xfrm>
          <a:prstGeom prst="roundRect">
            <a:avLst/>
          </a:prstGeom>
          <a:solidFill>
            <a:srgbClr val="52B9D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endParaRPr lang="en-GB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85C503-A54A-1849-BC1B-5391031C3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448" y="1453384"/>
            <a:ext cx="3960000" cy="3072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51C451-6E5E-824E-9BED-34FD67E5C2F7}"/>
              </a:ext>
            </a:extLst>
          </p:cNvPr>
          <p:cNvSpPr txBox="1"/>
          <p:nvPr/>
        </p:nvSpPr>
        <p:spPr>
          <a:xfrm>
            <a:off x="1193401" y="4711376"/>
            <a:ext cx="3353753" cy="868305"/>
          </a:xfrm>
          <a:prstGeom prst="roundRect">
            <a:avLst/>
          </a:prstGeom>
          <a:ln w="25400">
            <a:solidFill>
              <a:srgbClr val="52B9D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GB" sz="1600" b="1">
                <a:latin typeface="Helvetica" panose="020B0604020202020204" pitchFamily="34" charset="0"/>
                <a:cs typeface="Helvetica" panose="020B0604020202020204" pitchFamily="34" charset="0"/>
              </a:rPr>
              <a:t>Remove CO</a:t>
            </a:r>
            <a:r>
              <a:rPr lang="en-GB" sz="1600" b="1" baseline="-2500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GB" sz="1600" b="1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  <a:r>
              <a:rPr lang="en-GB" sz="1600">
                <a:latin typeface="Helvetica" panose="020B0604020202020204" pitchFamily="34" charset="0"/>
                <a:cs typeface="Helvetica" panose="020B0604020202020204" pitchFamily="34" charset="0"/>
              </a:rPr>
              <a:t> 	4.0 kg/day</a:t>
            </a:r>
            <a:endParaRPr lang="en-GB" sz="16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sz="1600" b="1">
                <a:latin typeface="Helvetica" panose="020B0604020202020204" pitchFamily="34" charset="0"/>
                <a:cs typeface="Helvetica" panose="020B0604020202020204" pitchFamily="34" charset="0"/>
              </a:rPr>
              <a:t>Provide  O</a:t>
            </a:r>
            <a:r>
              <a:rPr lang="en-GB" sz="1600" b="1" baseline="-2500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GB" sz="1600" b="1">
                <a:latin typeface="Helvetica" panose="020B0604020202020204" pitchFamily="34" charset="0"/>
                <a:cs typeface="Helvetica" panose="020B0604020202020204" pitchFamily="34" charset="0"/>
              </a:rPr>
              <a:t>: 	</a:t>
            </a:r>
            <a:r>
              <a:rPr lang="en-GB" sz="1600">
                <a:latin typeface="Helvetica" panose="020B0604020202020204" pitchFamily="34" charset="0"/>
                <a:cs typeface="Helvetica" panose="020B0604020202020204" pitchFamily="34" charset="0"/>
              </a:rPr>
              <a:t>3.3 kg/day</a:t>
            </a:r>
            <a:endParaRPr lang="en-GB" sz="16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47EFE09-DF95-DA43-A398-34A84A630ECB}"/>
              </a:ext>
            </a:extLst>
          </p:cNvPr>
          <p:cNvSpPr txBox="1"/>
          <p:nvPr/>
        </p:nvSpPr>
        <p:spPr>
          <a:xfrm>
            <a:off x="8318681" y="3058753"/>
            <a:ext cx="3395845" cy="1191816"/>
          </a:xfrm>
          <a:prstGeom prst="roundRect">
            <a:avLst/>
          </a:prstGeom>
          <a:ln w="25400">
            <a:solidFill>
              <a:srgbClr val="52B9D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>
                <a:latin typeface="Helvetica" panose="020B0604020202020204" pitchFamily="34" charset="0"/>
                <a:cs typeface="Helvetica" panose="020B0604020202020204" pitchFamily="34" charset="0"/>
              </a:rPr>
              <a:t>Crew metabolic heat: </a:t>
            </a:r>
            <a:r>
              <a:rPr lang="it-IT" sz="1600">
                <a:latin typeface="Helvetica" panose="020B0604020202020204" pitchFamily="34" charset="0"/>
                <a:cs typeface="Helvetica" panose="020B0604020202020204" pitchFamily="34" charset="0"/>
              </a:rPr>
              <a:t>440 W</a:t>
            </a:r>
            <a:r>
              <a:rPr lang="it-IT" sz="1600" baseline="-25000"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endParaRPr lang="it-IT" sz="16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600" b="1">
                <a:latin typeface="Helvetica" panose="020B0604020202020204" pitchFamily="34" charset="0"/>
                <a:cs typeface="Helvetica" panose="020B0604020202020204" pitchFamily="34" charset="0"/>
              </a:rPr>
              <a:t>Pressure:</a:t>
            </a:r>
            <a:r>
              <a:rPr lang="en-GB" sz="1600">
                <a:latin typeface="Helvetica" panose="020B0604020202020204" pitchFamily="34" charset="0"/>
                <a:cs typeface="Helvetica" panose="020B0604020202020204" pitchFamily="34" charset="0"/>
              </a:rPr>
              <a:t> 	 97 - 103 kPa</a:t>
            </a:r>
          </a:p>
          <a:p>
            <a:r>
              <a:rPr lang="en-GB" sz="1600" b="1">
                <a:latin typeface="Helvetica" panose="020B0604020202020204" pitchFamily="34" charset="0"/>
                <a:cs typeface="Helvetica" panose="020B0604020202020204" pitchFamily="34" charset="0"/>
              </a:rPr>
              <a:t>Temperature:	 </a:t>
            </a:r>
            <a:r>
              <a:rPr lang="en-GB" sz="1600">
                <a:latin typeface="Helvetica" panose="020B0604020202020204" pitchFamily="34" charset="0"/>
                <a:cs typeface="Helvetica" panose="020B0604020202020204" pitchFamily="34" charset="0"/>
              </a:rPr>
              <a:t>18 - 27 °C</a:t>
            </a:r>
          </a:p>
          <a:p>
            <a:r>
              <a:rPr lang="en-GB" sz="1600" b="1">
                <a:latin typeface="Helvetica" panose="020B0604020202020204" pitchFamily="34" charset="0"/>
                <a:cs typeface="Helvetica" panose="020B0604020202020204" pitchFamily="34" charset="0"/>
              </a:rPr>
              <a:t>Humidity:</a:t>
            </a:r>
            <a:r>
              <a:rPr lang="en-GB" sz="1600">
                <a:latin typeface="Helvetica" panose="020B0604020202020204" pitchFamily="34" charset="0"/>
                <a:cs typeface="Helvetica" panose="020B0604020202020204" pitchFamily="34" charset="0"/>
              </a:rPr>
              <a:t> 	 40 - 70%</a:t>
            </a:r>
          </a:p>
        </p:txBody>
      </p:sp>
      <p:graphicFrame>
        <p:nvGraphicFramePr>
          <p:cNvPr id="10" name="Table 65">
            <a:extLst>
              <a:ext uri="{FF2B5EF4-FFF2-40B4-BE49-F238E27FC236}">
                <a16:creationId xmlns:a16="http://schemas.microsoft.com/office/drawing/2014/main" id="{CDABA0BC-92D0-964F-B21C-573D37114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768390"/>
              </p:ext>
            </p:extLst>
          </p:nvPr>
        </p:nvGraphicFramePr>
        <p:xfrm>
          <a:off x="8664291" y="4545760"/>
          <a:ext cx="2801415" cy="1394976"/>
        </p:xfrm>
        <a:graphic>
          <a:graphicData uri="http://schemas.openxmlformats.org/drawingml/2006/table">
            <a:tbl>
              <a:tblPr firstRow="1" bandRow="1"/>
              <a:tblGrid>
                <a:gridCol w="1877871">
                  <a:extLst>
                    <a:ext uri="{9D8B030D-6E8A-4147-A177-3AD203B41FA5}">
                      <a16:colId xmlns:a16="http://schemas.microsoft.com/office/drawing/2014/main" val="2341597734"/>
                    </a:ext>
                  </a:extLst>
                </a:gridCol>
                <a:gridCol w="923544">
                  <a:extLst>
                    <a:ext uri="{9D8B030D-6E8A-4147-A177-3AD203B41FA5}">
                      <a16:colId xmlns:a16="http://schemas.microsoft.com/office/drawing/2014/main" val="613565733"/>
                    </a:ext>
                  </a:extLst>
                </a:gridCol>
              </a:tblGrid>
              <a:tr h="198027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</a:rPr>
                        <a:t>Mass budget</a:t>
                      </a:r>
                    </a:p>
                  </a:txBody>
                  <a:tcPr marL="74424" marR="74424" marT="37212" marB="37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2640 kg</a:t>
                      </a:r>
                    </a:p>
                  </a:txBody>
                  <a:tcPr marL="74424" marR="74424" marT="37212" marB="372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225783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</a:rPr>
                        <a:t>Nominal power</a:t>
                      </a:r>
                    </a:p>
                  </a:txBody>
                  <a:tcPr marL="74424" marR="74424" marT="37212" marB="37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8.23 kW</a:t>
                      </a:r>
                    </a:p>
                  </a:txBody>
                  <a:tcPr marL="74424" marR="74424" marT="37212" marB="372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1790526"/>
                  </a:ext>
                </a:extLst>
              </a:tr>
              <a:tr h="19412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</a:rPr>
                        <a:t>Safe mode</a:t>
                      </a:r>
                    </a:p>
                  </a:txBody>
                  <a:tcPr marL="74424" marR="74424" marT="37212" marB="37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>
                          <a:solidFill>
                            <a:schemeClr val="bg1"/>
                          </a:solidFill>
                          <a:latin typeface="+mn-lt"/>
                          <a:cs typeface="Arial"/>
                          <a:sym typeface="Arial"/>
                        </a:rPr>
                        <a:t>4.15 kW</a:t>
                      </a:r>
                    </a:p>
                  </a:txBody>
                  <a:tcPr marL="74424" marR="74424" marT="37212" marB="372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1503183"/>
                  </a:ext>
                </a:extLst>
              </a:tr>
              <a:tr h="19412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  <a:latin typeface="+mn-lt"/>
                        </a:rPr>
                        <a:t>Subsystem margin</a:t>
                      </a:r>
                    </a:p>
                  </a:txBody>
                  <a:tcPr marL="74424" marR="74424" marT="37212" marB="37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+mn-lt"/>
                        </a:rPr>
                        <a:t>10%</a:t>
                      </a:r>
                    </a:p>
                  </a:txBody>
                  <a:tcPr marL="74424" marR="74424" marT="37212" marB="372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4485920"/>
                  </a:ext>
                </a:extLst>
              </a:tr>
            </a:tbl>
          </a:graphicData>
        </a:graphic>
      </p:graphicFrame>
      <p:grpSp>
        <p:nvGrpSpPr>
          <p:cNvPr id="11" name="Gruppo 35">
            <a:extLst>
              <a:ext uri="{FF2B5EF4-FFF2-40B4-BE49-F238E27FC236}">
                <a16:creationId xmlns:a16="http://schemas.microsoft.com/office/drawing/2014/main" id="{41ECF626-585D-8348-8A52-726B39F3D572}"/>
              </a:ext>
            </a:extLst>
          </p:cNvPr>
          <p:cNvGrpSpPr>
            <a:grpSpLocks noChangeAspect="1"/>
          </p:cNvGrpSpPr>
          <p:nvPr/>
        </p:nvGrpSpPr>
        <p:grpSpPr>
          <a:xfrm>
            <a:off x="9065150" y="849346"/>
            <a:ext cx="2376000" cy="2072130"/>
            <a:chOff x="7402294" y="810550"/>
            <a:chExt cx="3596294" cy="3400295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74AE877C-89DE-5047-A09C-3365EBE79BB3}"/>
                </a:ext>
              </a:extLst>
            </p:cNvPr>
            <p:cNvGrpSpPr/>
            <p:nvPr/>
          </p:nvGrpSpPr>
          <p:grpSpPr>
            <a:xfrm>
              <a:off x="7673315" y="1163984"/>
              <a:ext cx="2880000" cy="2880001"/>
              <a:chOff x="271023" y="884407"/>
              <a:chExt cx="2880000" cy="2880001"/>
            </a:xfrm>
          </p:grpSpPr>
          <p:sp>
            <p:nvSpPr>
              <p:cNvPr id="30" name="Block Arc 13">
                <a:extLst>
                  <a:ext uri="{FF2B5EF4-FFF2-40B4-BE49-F238E27FC236}">
                    <a16:creationId xmlns:a16="http://schemas.microsoft.com/office/drawing/2014/main" id="{0409CE0F-04CF-6640-B345-6699457ED95D}"/>
                  </a:ext>
                </a:extLst>
              </p:cNvPr>
              <p:cNvSpPr/>
              <p:nvPr/>
            </p:nvSpPr>
            <p:spPr>
              <a:xfrm rot="16200000">
                <a:off x="271023" y="884407"/>
                <a:ext cx="2880000" cy="2880000"/>
              </a:xfrm>
              <a:prstGeom prst="blockArc">
                <a:avLst>
                  <a:gd name="adj1" fmla="val 8813748"/>
                  <a:gd name="adj2" fmla="val 1606772"/>
                  <a:gd name="adj3" fmla="val 7523"/>
                </a:avLst>
              </a:prstGeom>
              <a:gradFill flip="none" rotWithShape="1">
                <a:gsLst>
                  <a:gs pos="82000">
                    <a:schemeClr val="accent1">
                      <a:shade val="30000"/>
                      <a:satMod val="115000"/>
                    </a:schemeClr>
                  </a:gs>
                  <a:gs pos="100000">
                    <a:srgbClr val="A4FDFF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Block Arc 39">
                <a:extLst>
                  <a:ext uri="{FF2B5EF4-FFF2-40B4-BE49-F238E27FC236}">
                    <a16:creationId xmlns:a16="http://schemas.microsoft.com/office/drawing/2014/main" id="{65B0EAE4-F2D7-3F4A-BE30-CF58236B6247}"/>
                  </a:ext>
                </a:extLst>
              </p:cNvPr>
              <p:cNvSpPr/>
              <p:nvPr/>
            </p:nvSpPr>
            <p:spPr>
              <a:xfrm rot="1747400">
                <a:off x="271023" y="884408"/>
                <a:ext cx="2880000" cy="2880000"/>
              </a:xfrm>
              <a:prstGeom prst="blockArc">
                <a:avLst>
                  <a:gd name="adj1" fmla="val 18638552"/>
                  <a:gd name="adj2" fmla="val 1606772"/>
                  <a:gd name="adj3" fmla="val 7523"/>
                </a:avLst>
              </a:prstGeom>
              <a:gradFill flip="none" rotWithShape="1">
                <a:gsLst>
                  <a:gs pos="60000">
                    <a:schemeClr val="tx1">
                      <a:lumMod val="65000"/>
                      <a:lumOff val="35000"/>
                    </a:schemeClr>
                  </a:gs>
                  <a:gs pos="100000">
                    <a:srgbClr val="A4FDFF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Block Arc 40">
                <a:extLst>
                  <a:ext uri="{FF2B5EF4-FFF2-40B4-BE49-F238E27FC236}">
                    <a16:creationId xmlns:a16="http://schemas.microsoft.com/office/drawing/2014/main" id="{F7912754-B9BD-024A-87DC-88DB0AA18489}"/>
                  </a:ext>
                </a:extLst>
              </p:cNvPr>
              <p:cNvSpPr/>
              <p:nvPr/>
            </p:nvSpPr>
            <p:spPr>
              <a:xfrm rot="18716155">
                <a:off x="271023" y="884408"/>
                <a:ext cx="2880000" cy="2880000"/>
              </a:xfrm>
              <a:prstGeom prst="blockArc">
                <a:avLst>
                  <a:gd name="adj1" fmla="val 20744537"/>
                  <a:gd name="adj2" fmla="val 1606772"/>
                  <a:gd name="adj3" fmla="val 7523"/>
                </a:avLst>
              </a:prstGeom>
              <a:gradFill flip="none" rotWithShape="1">
                <a:gsLst>
                  <a:gs pos="20000">
                    <a:srgbClr val="BA3637"/>
                  </a:gs>
                  <a:gs pos="0">
                    <a:srgbClr val="C00000"/>
                  </a:gs>
                  <a:gs pos="100000">
                    <a:srgbClr val="A4FDFF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C67C1FF-CB91-1240-A27E-9F75D8DCE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22510" y="2229823"/>
              <a:ext cx="850593" cy="850593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5B019C86-384E-6F46-B7F1-C888601A5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16384" y="1460066"/>
              <a:ext cx="423418" cy="423418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D5B4F1A7-7D41-4F48-8FE3-FD25F57F0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44686" y="810550"/>
              <a:ext cx="737394" cy="737394"/>
            </a:xfrm>
            <a:prstGeom prst="rect">
              <a:avLst/>
            </a:prstGeom>
          </p:spPr>
        </p:pic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B7C49908-2F2C-3D44-877E-406084E19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294" y="2355070"/>
              <a:ext cx="607667" cy="607667"/>
            </a:xfrm>
            <a:prstGeom prst="rect">
              <a:avLst/>
            </a:prstGeom>
          </p:spPr>
        </p:pic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id="{B25F4248-292F-3244-8A47-8C043A950795}"/>
                </a:ext>
              </a:extLst>
            </p:cNvPr>
            <p:cNvGrpSpPr/>
            <p:nvPr/>
          </p:nvGrpSpPr>
          <p:grpSpPr>
            <a:xfrm>
              <a:off x="8585252" y="3763741"/>
              <a:ext cx="1127761" cy="447104"/>
              <a:chOff x="329564" y="3285275"/>
              <a:chExt cx="1127761" cy="447104"/>
            </a:xfrm>
          </p:grpSpPr>
          <p:grpSp>
            <p:nvGrpSpPr>
              <p:cNvPr id="23" name="Group 23">
                <a:extLst>
                  <a:ext uri="{FF2B5EF4-FFF2-40B4-BE49-F238E27FC236}">
                    <a16:creationId xmlns:a16="http://schemas.microsoft.com/office/drawing/2014/main" id="{ED630C42-BF1D-8C49-895D-5F1DD140F17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9564" y="3367066"/>
                <a:ext cx="559987" cy="313573"/>
                <a:chOff x="501230" y="3157194"/>
                <a:chExt cx="2544554" cy="624399"/>
              </a:xfrm>
            </p:grpSpPr>
            <p:sp>
              <p:nvSpPr>
                <p:cNvPr id="28" name="Rectangle: Rounded Corners 24">
                  <a:extLst>
                    <a:ext uri="{FF2B5EF4-FFF2-40B4-BE49-F238E27FC236}">
                      <a16:creationId xmlns:a16="http://schemas.microsoft.com/office/drawing/2014/main" id="{59ECEFDE-B5A2-FD4F-8B06-2E98F413A24C}"/>
                    </a:ext>
                  </a:extLst>
                </p:cNvPr>
                <p:cNvSpPr/>
                <p:nvPr/>
              </p:nvSpPr>
              <p:spPr>
                <a:xfrm>
                  <a:off x="501230" y="3157194"/>
                  <a:ext cx="2544554" cy="624399"/>
                </a:xfrm>
                <a:prstGeom prst="roundRect">
                  <a:avLst>
                    <a:gd name="adj" fmla="val 36837"/>
                  </a:avLst>
                </a:prstGeom>
                <a:gradFill flip="none" rotWithShape="1">
                  <a:gsLst>
                    <a:gs pos="0">
                      <a:srgbClr val="52B9D0"/>
                    </a:gs>
                    <a:gs pos="31000">
                      <a:srgbClr val="A1D7F3"/>
                    </a:gs>
                    <a:gs pos="100000">
                      <a:srgbClr val="AFAAB4"/>
                    </a:gs>
                  </a:gsLst>
                  <a:lin ang="2700000" scaled="1"/>
                  <a:tileRect/>
                </a:gra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CAECC225-6A8C-6544-B31B-67BE450CA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20608" y="3194518"/>
                  <a:ext cx="1150220" cy="549749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4" name="Rectangle: Rounded Corners 26">
                <a:extLst>
                  <a:ext uri="{FF2B5EF4-FFF2-40B4-BE49-F238E27FC236}">
                    <a16:creationId xmlns:a16="http://schemas.microsoft.com/office/drawing/2014/main" id="{3451D008-9040-FE4A-8132-8C1B2E18BF04}"/>
                  </a:ext>
                </a:extLst>
              </p:cNvPr>
              <p:cNvSpPr/>
              <p:nvPr/>
            </p:nvSpPr>
            <p:spPr>
              <a:xfrm>
                <a:off x="979219" y="3367065"/>
                <a:ext cx="478106" cy="313573"/>
              </a:xfrm>
              <a:prstGeom prst="roundRect">
                <a:avLst>
                  <a:gd name="adj" fmla="val 36837"/>
                </a:avLst>
              </a:prstGeom>
              <a:gradFill flip="none" rotWithShape="1">
                <a:gsLst>
                  <a:gs pos="0">
                    <a:srgbClr val="52B9D0"/>
                  </a:gs>
                  <a:gs pos="31000">
                    <a:srgbClr val="A1D7F3"/>
                  </a:gs>
                  <a:gs pos="100000">
                    <a:srgbClr val="AFAAB4"/>
                  </a:gs>
                </a:gsLst>
                <a:lin ang="2700000" scaled="1"/>
                <a:tileRect/>
              </a:gra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grpSp>
            <p:nvGrpSpPr>
              <p:cNvPr id="25" name="Group 27">
                <a:extLst>
                  <a:ext uri="{FF2B5EF4-FFF2-40B4-BE49-F238E27FC236}">
                    <a16:creationId xmlns:a16="http://schemas.microsoft.com/office/drawing/2014/main" id="{6D6B2481-E40C-EA4F-AC0B-B7EC737A91B6}"/>
                  </a:ext>
                </a:extLst>
              </p:cNvPr>
              <p:cNvGrpSpPr/>
              <p:nvPr/>
            </p:nvGrpSpPr>
            <p:grpSpPr>
              <a:xfrm>
                <a:off x="691353" y="3285275"/>
                <a:ext cx="434341" cy="447104"/>
                <a:chOff x="2018928" y="3174786"/>
                <a:chExt cx="618124" cy="618124"/>
              </a:xfrm>
            </p:grpSpPr>
            <p:sp>
              <p:nvSpPr>
                <p:cNvPr id="26" name="Oval 28">
                  <a:extLst>
                    <a:ext uri="{FF2B5EF4-FFF2-40B4-BE49-F238E27FC236}">
                      <a16:creationId xmlns:a16="http://schemas.microsoft.com/office/drawing/2014/main" id="{921E2371-B10D-2C41-A048-2492A2E7CE42}"/>
                    </a:ext>
                  </a:extLst>
                </p:cNvPr>
                <p:cNvSpPr/>
                <p:nvPr/>
              </p:nvSpPr>
              <p:spPr>
                <a:xfrm>
                  <a:off x="2045971" y="3192781"/>
                  <a:ext cx="563880" cy="5734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7" name="Picture 29">
                  <a:extLst>
                    <a:ext uri="{FF2B5EF4-FFF2-40B4-BE49-F238E27FC236}">
                      <a16:creationId xmlns:a16="http://schemas.microsoft.com/office/drawing/2014/main" id="{B63FD9B3-0AF6-734A-A86B-001E98516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18928" y="3174786"/>
                  <a:ext cx="618124" cy="6181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32">
              <a:extLst>
                <a:ext uri="{FF2B5EF4-FFF2-40B4-BE49-F238E27FC236}">
                  <a16:creationId xmlns:a16="http://schemas.microsoft.com/office/drawing/2014/main" id="{4E4B4952-5A89-0E45-9C60-E23E9674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43303" y="3220868"/>
              <a:ext cx="555891" cy="555891"/>
            </a:xfrm>
            <a:prstGeom prst="rect">
              <a:avLst/>
            </a:prstGeom>
          </p:spPr>
        </p:pic>
        <p:pic>
          <p:nvPicPr>
            <p:cNvPr id="19" name="Picture 34">
              <a:extLst>
                <a:ext uri="{FF2B5EF4-FFF2-40B4-BE49-F238E27FC236}">
                  <a16:creationId xmlns:a16="http://schemas.microsoft.com/office/drawing/2014/main" id="{408B6EFC-7A5F-384D-854D-3F677340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02164" y="2355068"/>
              <a:ext cx="596424" cy="596424"/>
            </a:xfrm>
            <a:prstGeom prst="rect">
              <a:avLst/>
            </a:prstGeom>
          </p:spPr>
        </p:pic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id="{32467FE1-2232-8E45-B793-754D5837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73877" y="3165407"/>
              <a:ext cx="555891" cy="555891"/>
            </a:xfrm>
            <a:prstGeom prst="rect">
              <a:avLst/>
            </a:prstGeom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id="{9F850685-1548-C34E-AAA5-5903B06F1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14238" y="1254679"/>
              <a:ext cx="673100" cy="673100"/>
            </a:xfrm>
            <a:prstGeom prst="rect">
              <a:avLst/>
            </a:prstGeom>
          </p:spPr>
        </p:pic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552CA067-A382-D24D-9F11-3D0B7168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087483" y="1766620"/>
              <a:ext cx="423418" cy="423418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1875EC8-6BD9-E04A-8E8B-B1EC93AA57D2}"/>
              </a:ext>
            </a:extLst>
          </p:cNvPr>
          <p:cNvSpPr txBox="1"/>
          <p:nvPr/>
        </p:nvSpPr>
        <p:spPr>
          <a:xfrm>
            <a:off x="6340466" y="3329742"/>
            <a:ext cx="1656000" cy="1069200"/>
          </a:xfrm>
          <a:prstGeom prst="roundRect">
            <a:avLst/>
          </a:prstGeom>
          <a:ln w="25400">
            <a:solidFill>
              <a:srgbClr val="52B9D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0000" tIns="72000" bIns="36000" anchor="ctr" anchorCtr="0">
            <a:noAutofit/>
          </a:bodyPr>
          <a:lstStyle/>
          <a:p>
            <a:pPr>
              <a:lnSpc>
                <a:spcPts val="2000"/>
              </a:lnSpc>
            </a:pPr>
            <a:r>
              <a:rPr lang="it-IT" b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T</a:t>
            </a:r>
            <a:r>
              <a:rPr lang="it-IT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emperature </a:t>
            </a:r>
            <a:r>
              <a:rPr lang="it-IT" b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H</a:t>
            </a:r>
            <a:r>
              <a:rPr lang="it-IT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umidity </a:t>
            </a:r>
            <a:r>
              <a:rPr lang="it-IT" b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C</a:t>
            </a:r>
            <a:r>
              <a:rPr lang="it-IT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4E50DD-FA0C-8E49-9379-993BFE4B9787}"/>
              </a:ext>
            </a:extLst>
          </p:cNvPr>
          <p:cNvSpPr txBox="1"/>
          <p:nvPr/>
        </p:nvSpPr>
        <p:spPr>
          <a:xfrm>
            <a:off x="6340465" y="909798"/>
            <a:ext cx="1656000" cy="1069200"/>
          </a:xfrm>
          <a:prstGeom prst="roundRect">
            <a:avLst/>
          </a:prstGeom>
          <a:ln w="25400">
            <a:solidFill>
              <a:srgbClr val="52B9D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0000" tIns="36000" rIns="0" bIns="0" anchor="ctr" anchorCtr="0">
            <a:noAutofit/>
          </a:bodyPr>
          <a:lstStyle/>
          <a:p>
            <a:pPr>
              <a:lnSpc>
                <a:spcPts val="2400"/>
              </a:lnSpc>
            </a:pPr>
            <a:r>
              <a:rPr lang="it-IT" b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A</a:t>
            </a:r>
            <a:r>
              <a:rPr lang="it-IT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ir</a:t>
            </a:r>
            <a:endParaRPr lang="it-IT" b="1">
              <a:solidFill>
                <a:srgbClr val="003571"/>
              </a:solidFill>
              <a:latin typeface="Helvetica" panose="020B0604020202020204" pitchFamily="34" charset="0"/>
              <a:cs typeface="Helvetica" panose="020B0604020202020204" pitchFamily="34" charset="0"/>
              <a:sym typeface="Avenir"/>
            </a:endParaRPr>
          </a:p>
          <a:p>
            <a:pPr>
              <a:lnSpc>
                <a:spcPts val="2000"/>
              </a:lnSpc>
            </a:pPr>
            <a:r>
              <a:rPr lang="it-IT" b="1" err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R</a:t>
            </a:r>
            <a:r>
              <a:rPr lang="it-IT" err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evitalisation</a:t>
            </a:r>
            <a:r>
              <a:rPr lang="it-IT" b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 S</a:t>
            </a:r>
            <a:r>
              <a:rPr lang="it-IT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ystem</a:t>
            </a: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BB0EAC-EB95-874E-BD77-1A852FB3ABD5}"/>
              </a:ext>
            </a:extLst>
          </p:cNvPr>
          <p:cNvSpPr txBox="1"/>
          <p:nvPr/>
        </p:nvSpPr>
        <p:spPr>
          <a:xfrm>
            <a:off x="1280883" y="5676986"/>
            <a:ext cx="6777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it-IT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OGA = </a:t>
            </a:r>
            <a:r>
              <a:rPr lang="en-US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Oxygen</a:t>
            </a:r>
            <a:r>
              <a:rPr lang="it-IT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Generation Unit (Water </a:t>
            </a:r>
            <a:r>
              <a:rPr lang="en-US" sz="1050" kern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Electrolyser</a:t>
            </a:r>
            <a:r>
              <a:rPr lang="it-IT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)	CCA = Carbon </a:t>
            </a:r>
            <a:r>
              <a:rPr lang="en-US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Concentration</a:t>
            </a:r>
            <a:r>
              <a:rPr lang="it-IT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Assembly (4BMS)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it-IT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CRA = Carbon </a:t>
            </a:r>
            <a:r>
              <a:rPr lang="en-US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Removal</a:t>
            </a:r>
            <a:r>
              <a:rPr lang="it-IT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Assembly (</a:t>
            </a:r>
            <a:r>
              <a:rPr lang="it-IT" sz="1050" kern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Sabatier</a:t>
            </a:r>
            <a:r>
              <a:rPr lang="it-IT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it-IT" sz="1050" kern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Reactor</a:t>
            </a:r>
            <a:r>
              <a:rPr lang="it-IT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)	MPA = </a:t>
            </a:r>
            <a:r>
              <a:rPr lang="it-IT" sz="1050" kern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Methane</a:t>
            </a:r>
            <a:r>
              <a:rPr lang="it-IT" sz="105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Processing Assembly</a:t>
            </a:r>
            <a:endParaRPr lang="en-US" sz="1050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ED55C6-156D-C54E-B2C4-3B242DBF704F}"/>
              </a:ext>
            </a:extLst>
          </p:cNvPr>
          <p:cNvSpPr txBox="1"/>
          <p:nvPr/>
        </p:nvSpPr>
        <p:spPr>
          <a:xfrm>
            <a:off x="6340466" y="4566373"/>
            <a:ext cx="1656000" cy="1069200"/>
          </a:xfrm>
          <a:prstGeom prst="roundRect">
            <a:avLst/>
          </a:prstGeom>
          <a:ln w="25400">
            <a:solidFill>
              <a:srgbClr val="52B9D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0000" tIns="72000" anchor="ctr" anchorCtr="0">
            <a:noAutofit/>
          </a:bodyPr>
          <a:lstStyle/>
          <a:p>
            <a:pPr>
              <a:lnSpc>
                <a:spcPts val="2000"/>
              </a:lnSpc>
            </a:pPr>
            <a:r>
              <a:rPr lang="it-IT" b="1" err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F</a:t>
            </a:r>
            <a:r>
              <a:rPr lang="it-IT" err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ire</a:t>
            </a:r>
            <a:endParaRPr lang="it-IT">
              <a:solidFill>
                <a:srgbClr val="003571"/>
              </a:solidFill>
              <a:latin typeface="Helvetica" panose="020B0604020202020204" pitchFamily="34" charset="0"/>
              <a:cs typeface="Helvetica" panose="020B0604020202020204" pitchFamily="34" charset="0"/>
              <a:sym typeface="Avenir"/>
            </a:endParaRPr>
          </a:p>
          <a:p>
            <a:pPr>
              <a:lnSpc>
                <a:spcPts val="2000"/>
              </a:lnSpc>
            </a:pPr>
            <a:r>
              <a:rPr lang="it-IT" b="1" err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D</a:t>
            </a:r>
            <a:r>
              <a:rPr lang="it-IT" err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etection</a:t>
            </a:r>
            <a:endParaRPr lang="it-IT">
              <a:solidFill>
                <a:srgbClr val="003571"/>
              </a:solidFill>
              <a:latin typeface="Helvetica" panose="020B0604020202020204" pitchFamily="34" charset="0"/>
              <a:cs typeface="Helvetica" panose="020B0604020202020204" pitchFamily="34" charset="0"/>
              <a:sym typeface="Avenir"/>
            </a:endParaRPr>
          </a:p>
          <a:p>
            <a:pPr>
              <a:lnSpc>
                <a:spcPts val="2000"/>
              </a:lnSpc>
            </a:pPr>
            <a:r>
              <a:rPr lang="it-IT" b="1" err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S</a:t>
            </a:r>
            <a:r>
              <a:rPr lang="it-IT" err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uppression</a:t>
            </a: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BB0096-D80A-E745-B908-E83FD7039422}"/>
              </a:ext>
            </a:extLst>
          </p:cNvPr>
          <p:cNvSpPr txBox="1"/>
          <p:nvPr/>
        </p:nvSpPr>
        <p:spPr>
          <a:xfrm>
            <a:off x="6340466" y="2096355"/>
            <a:ext cx="1656000" cy="1069200"/>
          </a:xfrm>
          <a:prstGeom prst="roundRect">
            <a:avLst/>
          </a:prstGeom>
          <a:ln w="25400">
            <a:solidFill>
              <a:srgbClr val="52B9D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0000" tIns="72000" anchor="ctr" anchorCtr="0">
            <a:noAutofit/>
          </a:bodyPr>
          <a:lstStyle/>
          <a:p>
            <a:pPr>
              <a:lnSpc>
                <a:spcPts val="2000"/>
              </a:lnSpc>
            </a:pPr>
            <a:r>
              <a:rPr lang="it-IT" b="1" err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A</a:t>
            </a:r>
            <a:r>
              <a:rPr lang="it-IT" err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tmosphere</a:t>
            </a:r>
            <a:endParaRPr lang="it-IT">
              <a:solidFill>
                <a:srgbClr val="003571"/>
              </a:solidFill>
              <a:latin typeface="Helvetica" panose="020B0604020202020204" pitchFamily="34" charset="0"/>
              <a:cs typeface="Helvetica" panose="020B0604020202020204" pitchFamily="34" charset="0"/>
              <a:sym typeface="Avenir"/>
            </a:endParaRPr>
          </a:p>
          <a:p>
            <a:pPr>
              <a:lnSpc>
                <a:spcPts val="2000"/>
              </a:lnSpc>
            </a:pPr>
            <a:r>
              <a:rPr lang="it-IT" b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C</a:t>
            </a:r>
            <a:r>
              <a:rPr lang="it-IT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ontrol</a:t>
            </a:r>
          </a:p>
          <a:p>
            <a:pPr>
              <a:lnSpc>
                <a:spcPts val="2000"/>
              </a:lnSpc>
            </a:pPr>
            <a:r>
              <a:rPr lang="it-IT" b="1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S</a:t>
            </a:r>
            <a:r>
              <a:rPr lang="it-IT">
                <a:solidFill>
                  <a:srgbClr val="00357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venir"/>
              </a:rPr>
              <a:t>upply</a:t>
            </a:r>
            <a:endParaRPr lang="en-GB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54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69851A-2A06-BC41-8A97-29D38D37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89A54-26E7-4F42-A500-ABB22343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9DB69-9680-3D48-A355-7217C412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EC3260-184E-584B-9191-BF45790D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Life Support</a:t>
            </a:r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003F83E2-2F07-1C49-9936-CBC18C66E357}"/>
              </a:ext>
            </a:extLst>
          </p:cNvPr>
          <p:cNvSpPr txBox="1"/>
          <p:nvPr/>
        </p:nvSpPr>
        <p:spPr>
          <a:xfrm>
            <a:off x="918208" y="2209226"/>
            <a:ext cx="2291946" cy="1106686"/>
          </a:xfrm>
          <a:prstGeom prst="roundRect">
            <a:avLst/>
          </a:prstGeom>
          <a:noFill/>
          <a:ln w="25400">
            <a:solidFill>
              <a:schemeClr val="accent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>
                <a:latin typeface="Helvetica" panose="020B0604020202020204" pitchFamily="34" charset="0"/>
                <a:cs typeface="Helvetica" panose="020B0604020202020204" pitchFamily="34" charset="0"/>
              </a:rPr>
              <a:t>Supply</a:t>
            </a:r>
          </a:p>
          <a:p>
            <a:pPr algn="ctr"/>
            <a:r>
              <a:rPr lang="en-GB">
                <a:latin typeface="Helvetica" panose="020B0604020202020204" pitchFamily="34" charset="0"/>
                <a:cs typeface="Helvetica" panose="020B0604020202020204" pitchFamily="34" charset="0"/>
              </a:rPr>
              <a:t>1,8 kg/CM/day</a:t>
            </a:r>
          </a:p>
          <a:p>
            <a:pPr algn="ctr"/>
            <a:r>
              <a:rPr lang="en-GB" b="1">
                <a:latin typeface="Helvetica" panose="020B0604020202020204" pitchFamily="34" charset="0"/>
                <a:cs typeface="Helvetica" panose="020B0604020202020204" pitchFamily="34" charset="0"/>
              </a:rPr>
              <a:t>Total of 8500 kg</a:t>
            </a:r>
          </a:p>
        </p:txBody>
      </p:sp>
      <p:sp>
        <p:nvSpPr>
          <p:cNvPr id="7" name="Rettangolo 20">
            <a:extLst>
              <a:ext uri="{FF2B5EF4-FFF2-40B4-BE49-F238E27FC236}">
                <a16:creationId xmlns:a16="http://schemas.microsoft.com/office/drawing/2014/main" id="{A7E360C3-5836-EC46-859A-6B6358E8006D}"/>
              </a:ext>
            </a:extLst>
          </p:cNvPr>
          <p:cNvSpPr/>
          <p:nvPr/>
        </p:nvSpPr>
        <p:spPr>
          <a:xfrm>
            <a:off x="891856" y="4123380"/>
            <a:ext cx="2344651" cy="1939931"/>
          </a:xfrm>
          <a:prstGeom prst="round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it-IT" b="1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Greenhouse</a:t>
            </a:r>
            <a:endParaRPr lang="it-IT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Surface: </a:t>
            </a:r>
            <a:r>
              <a:rPr lang="it-IT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11.8 m</a:t>
            </a:r>
            <a:r>
              <a:rPr lang="it-IT" baseline="30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  <a:p>
            <a:pPr algn="ctr"/>
            <a:r>
              <a:rPr lang="it-IT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Mass</a:t>
            </a:r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1200 kg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Volume: 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 m</a:t>
            </a:r>
            <a:r>
              <a:rPr lang="en-US" baseline="30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Power: 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6.5 kW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0DD1A0-FA08-5845-81C2-D457341B5E5E}"/>
              </a:ext>
            </a:extLst>
          </p:cNvPr>
          <p:cNvGrpSpPr/>
          <p:nvPr/>
        </p:nvGrpSpPr>
        <p:grpSpPr>
          <a:xfrm>
            <a:off x="3949341" y="2206779"/>
            <a:ext cx="3325059" cy="1072069"/>
            <a:chOff x="3949341" y="1741629"/>
            <a:chExt cx="3325059" cy="991304"/>
          </a:xfrm>
        </p:grpSpPr>
        <p:sp>
          <p:nvSpPr>
            <p:cNvPr id="9" name="Rectangle: Rounded Corners 1">
              <a:extLst>
                <a:ext uri="{FF2B5EF4-FFF2-40B4-BE49-F238E27FC236}">
                  <a16:creationId xmlns:a16="http://schemas.microsoft.com/office/drawing/2014/main" id="{7B5C4760-7504-D04B-B100-36171373A88E}"/>
                </a:ext>
              </a:extLst>
            </p:cNvPr>
            <p:cNvSpPr/>
            <p:nvPr/>
          </p:nvSpPr>
          <p:spPr>
            <a:xfrm>
              <a:off x="5654400" y="1741629"/>
              <a:ext cx="1620000" cy="99130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" panose="020B0604020202020204" pitchFamily="34" charset="0"/>
                  <a:cs typeface="Helvetica" panose="020B0604020202020204" pitchFamily="34" charset="0"/>
                </a:rPr>
                <a:t>Water Processor</a:t>
              </a:r>
            </a:p>
            <a:p>
              <a:pPr algn="ctr"/>
              <a:r>
                <a:rPr lang="en-US">
                  <a:latin typeface="Helvetica" panose="020B0604020202020204" pitchFamily="34" charset="0"/>
                  <a:cs typeface="Helvetica" panose="020B0604020202020204" pitchFamily="34" charset="0"/>
                </a:rPr>
                <a:t>Assembly</a:t>
              </a:r>
            </a:p>
          </p:txBody>
        </p:sp>
        <p:sp>
          <p:nvSpPr>
            <p:cNvPr id="10" name="Rectangle: Rounded Corners 2">
              <a:extLst>
                <a:ext uri="{FF2B5EF4-FFF2-40B4-BE49-F238E27FC236}">
                  <a16:creationId xmlns:a16="http://schemas.microsoft.com/office/drawing/2014/main" id="{FDBF2D61-07E9-C647-A5D7-43BE7201D708}"/>
                </a:ext>
              </a:extLst>
            </p:cNvPr>
            <p:cNvSpPr/>
            <p:nvPr/>
          </p:nvSpPr>
          <p:spPr>
            <a:xfrm>
              <a:off x="3949341" y="1741629"/>
              <a:ext cx="1620000" cy="99130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" panose="020B0604020202020204" pitchFamily="34" charset="0"/>
                  <a:cs typeface="Helvetica" panose="020B0604020202020204" pitchFamily="34" charset="0"/>
                </a:rPr>
                <a:t>Urine Processor</a:t>
              </a:r>
            </a:p>
            <a:p>
              <a:pPr algn="ctr"/>
              <a:r>
                <a:rPr lang="en-US">
                  <a:latin typeface="Helvetica" panose="020B0604020202020204" pitchFamily="34" charset="0"/>
                  <a:cs typeface="Helvetica" panose="020B0604020202020204" pitchFamily="34" charset="0"/>
                </a:rPr>
                <a:t>Assembly</a:t>
              </a:r>
            </a:p>
          </p:txBody>
        </p:sp>
      </p:grp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BF36454E-FBB5-BC44-8B30-9235CD6156F1}"/>
              </a:ext>
            </a:extLst>
          </p:cNvPr>
          <p:cNvSpPr/>
          <p:nvPr/>
        </p:nvSpPr>
        <p:spPr>
          <a:xfrm>
            <a:off x="7987233" y="2206056"/>
            <a:ext cx="3849165" cy="99130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Heat Melt Compactor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6357DE-BFCD-3749-8905-5C6C88CF9A60}"/>
              </a:ext>
            </a:extLst>
          </p:cNvPr>
          <p:cNvGrpSpPr/>
          <p:nvPr/>
        </p:nvGrpSpPr>
        <p:grpSpPr>
          <a:xfrm>
            <a:off x="3946819" y="3465937"/>
            <a:ext cx="3303749" cy="1072068"/>
            <a:chOff x="3949341" y="2897616"/>
            <a:chExt cx="3303749" cy="991304"/>
          </a:xfrm>
        </p:grpSpPr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4C7681D5-7415-3746-B068-88D501B87290}"/>
                </a:ext>
              </a:extLst>
            </p:cNvPr>
            <p:cNvSpPr/>
            <p:nvPr/>
          </p:nvSpPr>
          <p:spPr>
            <a:xfrm>
              <a:off x="3949341" y="2897616"/>
              <a:ext cx="1620000" cy="99130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" panose="020B0604020202020204" pitchFamily="34" charset="0"/>
                  <a:cs typeface="Helvetica" panose="020B0604020202020204" pitchFamily="34" charset="0"/>
                </a:rPr>
                <a:t>Sabatier cycle</a:t>
              </a:r>
            </a:p>
          </p:txBody>
        </p:sp>
        <p:sp>
          <p:nvSpPr>
            <p:cNvPr id="14" name="Rectangle: Rounded Corners 3">
              <a:extLst>
                <a:ext uri="{FF2B5EF4-FFF2-40B4-BE49-F238E27FC236}">
                  <a16:creationId xmlns:a16="http://schemas.microsoft.com/office/drawing/2014/main" id="{008F13A6-180A-CE4B-B2F1-720155215C78}"/>
                </a:ext>
              </a:extLst>
            </p:cNvPr>
            <p:cNvSpPr/>
            <p:nvPr/>
          </p:nvSpPr>
          <p:spPr>
            <a:xfrm>
              <a:off x="5633090" y="2897616"/>
              <a:ext cx="1620000" cy="99130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" panose="020B0604020202020204" pitchFamily="34" charset="0"/>
                  <a:cs typeface="Helvetica" panose="020B0604020202020204" pitchFamily="34" charset="0"/>
                </a:rPr>
                <a:t>Brine Processor</a:t>
              </a:r>
            </a:p>
            <a:p>
              <a:pPr algn="ctr"/>
              <a:r>
                <a:rPr lang="en-US">
                  <a:latin typeface="Helvetica" panose="020B0604020202020204" pitchFamily="34" charset="0"/>
                  <a:cs typeface="Helvetica" panose="020B0604020202020204" pitchFamily="34" charset="0"/>
                </a:rPr>
                <a:t>Assembly</a:t>
              </a:r>
            </a:p>
          </p:txBody>
        </p:sp>
      </p:grpSp>
      <p:sp>
        <p:nvSpPr>
          <p:cNvPr id="15" name="TextBox 61">
            <a:extLst>
              <a:ext uri="{FF2B5EF4-FFF2-40B4-BE49-F238E27FC236}">
                <a16:creationId xmlns:a16="http://schemas.microsoft.com/office/drawing/2014/main" id="{E635A0A3-48DA-6545-9075-563EAF7037F5}"/>
              </a:ext>
            </a:extLst>
          </p:cNvPr>
          <p:cNvSpPr txBox="1"/>
          <p:nvPr/>
        </p:nvSpPr>
        <p:spPr>
          <a:xfrm>
            <a:off x="7987234" y="4258562"/>
            <a:ext cx="3849166" cy="1634490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Recover 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Reduce volume of trash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Reduce biological activity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Stabilize processed trash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>
                <a:latin typeface="Helvetica" panose="020B0604020202020204" pitchFamily="34" charset="0"/>
                <a:cs typeface="Helvetica" panose="020B0604020202020204" pitchFamily="34" charset="0"/>
              </a:rPr>
              <a:t>Tiles used as radiation shields</a:t>
            </a: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Segno di addizione 2">
            <a:extLst>
              <a:ext uri="{FF2B5EF4-FFF2-40B4-BE49-F238E27FC236}">
                <a16:creationId xmlns:a16="http://schemas.microsoft.com/office/drawing/2014/main" id="{B43A6050-4F99-E84B-BA29-E1FBCC4CCF15}"/>
              </a:ext>
            </a:extLst>
          </p:cNvPr>
          <p:cNvSpPr/>
          <p:nvPr/>
        </p:nvSpPr>
        <p:spPr>
          <a:xfrm>
            <a:off x="1739717" y="3454956"/>
            <a:ext cx="648929" cy="631537"/>
          </a:xfrm>
          <a:prstGeom prst="mathPlu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4">
            <a:extLst>
              <a:ext uri="{FF2B5EF4-FFF2-40B4-BE49-F238E27FC236}">
                <a16:creationId xmlns:a16="http://schemas.microsoft.com/office/drawing/2014/main" id="{1EBB8AD9-EF70-9B48-82B1-51D6A15C087E}"/>
              </a:ext>
            </a:extLst>
          </p:cNvPr>
          <p:cNvSpPr txBox="1"/>
          <p:nvPr/>
        </p:nvSpPr>
        <p:spPr>
          <a:xfrm>
            <a:off x="912784" y="1459580"/>
            <a:ext cx="2291946" cy="510778"/>
          </a:xfrm>
          <a:prstGeom prst="round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FOOD</a:t>
            </a:r>
            <a:endParaRPr lang="en-US" sz="2400" b="1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ttangolo 5">
            <a:extLst>
              <a:ext uri="{FF2B5EF4-FFF2-40B4-BE49-F238E27FC236}">
                <a16:creationId xmlns:a16="http://schemas.microsoft.com/office/drawing/2014/main" id="{D8A7CFD3-503C-EB44-B1CA-F1C957397BC2}"/>
              </a:ext>
            </a:extLst>
          </p:cNvPr>
          <p:cNvSpPr/>
          <p:nvPr/>
        </p:nvSpPr>
        <p:spPr>
          <a:xfrm>
            <a:off x="3936165" y="4725094"/>
            <a:ext cx="3325059" cy="1338217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13.02 kg/CM/day</a:t>
            </a:r>
          </a:p>
          <a:p>
            <a:pPr algn="ctr">
              <a:spcAft>
                <a:spcPts val="1200"/>
              </a:spcAft>
            </a:pPr>
            <a:r>
              <a:rPr lang="el-GR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97.6%</a:t>
            </a:r>
            <a:endParaRPr lang="it-IT" sz="160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it-IT" sz="1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water </a:t>
            </a:r>
            <a:r>
              <a:rPr lang="it-IT" sz="1600" b="1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onboard</a:t>
            </a:r>
            <a:r>
              <a:rPr lang="it-IT" sz="1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1940 kg</a:t>
            </a:r>
          </a:p>
        </p:txBody>
      </p:sp>
      <p:sp>
        <p:nvSpPr>
          <p:cNvPr id="19" name="CasellaDiTesto 6">
            <a:extLst>
              <a:ext uri="{FF2B5EF4-FFF2-40B4-BE49-F238E27FC236}">
                <a16:creationId xmlns:a16="http://schemas.microsoft.com/office/drawing/2014/main" id="{8F165C19-EA8D-F84E-9D90-6782C78FA13D}"/>
              </a:ext>
            </a:extLst>
          </p:cNvPr>
          <p:cNvSpPr txBox="1"/>
          <p:nvPr/>
        </p:nvSpPr>
        <p:spPr>
          <a:xfrm>
            <a:off x="3949341" y="1459580"/>
            <a:ext cx="3325059" cy="510778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WATER</a:t>
            </a:r>
            <a:endParaRPr lang="en-US" sz="2400" b="1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CasellaDiTesto 7">
            <a:extLst>
              <a:ext uri="{FF2B5EF4-FFF2-40B4-BE49-F238E27FC236}">
                <a16:creationId xmlns:a16="http://schemas.microsoft.com/office/drawing/2014/main" id="{DC530AC6-3AF7-B64D-98FA-DCFE34BBFEDD}"/>
              </a:ext>
            </a:extLst>
          </p:cNvPr>
          <p:cNvSpPr txBox="1"/>
          <p:nvPr/>
        </p:nvSpPr>
        <p:spPr>
          <a:xfrm>
            <a:off x="7987233" y="1459580"/>
            <a:ext cx="3849165" cy="510778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WASTE</a:t>
            </a:r>
            <a:endParaRPr lang="en-US" sz="2400" b="1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Segno di addizione 2">
            <a:extLst>
              <a:ext uri="{FF2B5EF4-FFF2-40B4-BE49-F238E27FC236}">
                <a16:creationId xmlns:a16="http://schemas.microsoft.com/office/drawing/2014/main" id="{C39A3610-1E5A-304F-8B0C-D30FBEAEB378}"/>
              </a:ext>
            </a:extLst>
          </p:cNvPr>
          <p:cNvSpPr/>
          <p:nvPr/>
        </p:nvSpPr>
        <p:spPr>
          <a:xfrm>
            <a:off x="9587350" y="3412192"/>
            <a:ext cx="648929" cy="631537"/>
          </a:xfrm>
          <a:prstGeom prst="downArrow">
            <a:avLst>
              <a:gd name="adj1" fmla="val 40393"/>
              <a:gd name="adj2" fmla="val 417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8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7EEACD-A4A1-FE43-ACD0-6945E0A08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1E7BC-6978-FF47-A6D2-7DF4A7C4D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8DA1B-8655-C34C-A325-4CE3207C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E91779-9E5A-1241-B09A-3ACDA534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Spare Management</a:t>
            </a:r>
          </a:p>
        </p:txBody>
      </p:sp>
      <p:sp>
        <p:nvSpPr>
          <p:cNvPr id="6" name="Rectangle: Rounded Corners 35">
            <a:extLst>
              <a:ext uri="{FF2B5EF4-FFF2-40B4-BE49-F238E27FC236}">
                <a16:creationId xmlns:a16="http://schemas.microsoft.com/office/drawing/2014/main" id="{2B349359-3DBE-3C42-8DA4-66DB2D5B9270}"/>
              </a:ext>
            </a:extLst>
          </p:cNvPr>
          <p:cNvSpPr>
            <a:spLocks noChangeAspect="1"/>
          </p:cNvSpPr>
          <p:nvPr/>
        </p:nvSpPr>
        <p:spPr>
          <a:xfrm>
            <a:off x="696719" y="1565619"/>
            <a:ext cx="6836701" cy="4392000"/>
          </a:xfrm>
          <a:prstGeom prst="roundRect">
            <a:avLst/>
          </a:prstGeom>
          <a:noFill/>
          <a:ln w="25400">
            <a:solidFill>
              <a:srgbClr val="52B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BCC97-0173-C142-9A0B-AFB809E57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830" y="3409389"/>
            <a:ext cx="713074" cy="713074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801386CF-5FB7-1F45-90C6-479A006CF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826604"/>
              </p:ext>
            </p:extLst>
          </p:nvPr>
        </p:nvGraphicFramePr>
        <p:xfrm>
          <a:off x="8469120" y="1693295"/>
          <a:ext cx="3122494" cy="13716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755443">
                  <a:extLst>
                    <a:ext uri="{9D8B030D-6E8A-4147-A177-3AD203B41FA5}">
                      <a16:colId xmlns:a16="http://schemas.microsoft.com/office/drawing/2014/main" val="1653494312"/>
                    </a:ext>
                  </a:extLst>
                </a:gridCol>
                <a:gridCol w="1367051">
                  <a:extLst>
                    <a:ext uri="{9D8B030D-6E8A-4147-A177-3AD203B41FA5}">
                      <a16:colId xmlns:a16="http://schemas.microsoft.com/office/drawing/2014/main" val="4141616789"/>
                    </a:ext>
                  </a:extLst>
                </a:gridCol>
              </a:tblGrid>
              <a:tr h="237057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/>
                        <a:t>Reduction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B9D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389359"/>
                  </a:ext>
                </a:extLst>
              </a:tr>
              <a:tr h="243098">
                <a:tc>
                  <a:txBody>
                    <a:bodyPr/>
                    <a:lstStyle/>
                    <a:p>
                      <a:pPr algn="ctr"/>
                      <a:r>
                        <a:rPr lang="en-GB" sz="2400"/>
                        <a:t>37%</a:t>
                      </a:r>
                    </a:p>
                  </a:txBody>
                  <a:tcPr>
                    <a:lnL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/>
                        <a:t>Volume</a:t>
                      </a:r>
                    </a:p>
                  </a:txBody>
                  <a:tcPr>
                    <a:lnL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7182888"/>
                  </a:ext>
                </a:extLst>
              </a:tr>
              <a:tr h="273853">
                <a:tc>
                  <a:txBody>
                    <a:bodyPr/>
                    <a:lstStyle/>
                    <a:p>
                      <a:pPr algn="ctr"/>
                      <a:r>
                        <a:rPr lang="en-GB" sz="2400"/>
                        <a:t>37%</a:t>
                      </a:r>
                    </a:p>
                  </a:txBody>
                  <a:tcPr>
                    <a:lnL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/>
                        <a:t>Mass</a:t>
                      </a:r>
                    </a:p>
                  </a:txBody>
                  <a:tcPr>
                    <a:lnL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2B9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075823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CDF7378-5344-934A-9DEB-126B05090E27}"/>
              </a:ext>
            </a:extLst>
          </p:cNvPr>
          <p:cNvSpPr txBox="1"/>
          <p:nvPr/>
        </p:nvSpPr>
        <p:spPr>
          <a:xfrm>
            <a:off x="8469120" y="4466957"/>
            <a:ext cx="3122494" cy="1208842"/>
          </a:xfrm>
          <a:prstGeom prst="roundRect">
            <a:avLst/>
          </a:prstGeom>
          <a:ln w="25400">
            <a:solidFill>
              <a:srgbClr val="52B9D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">
              <a:spcAft>
                <a:spcPts val="600"/>
              </a:spcAft>
            </a:pPr>
            <a:r>
              <a:rPr lang="it-IT" sz="2000" b="1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From ground</a:t>
            </a:r>
          </a:p>
          <a:p>
            <a:pPr algn="ctr" fontAlgn="b"/>
            <a:r>
              <a:rPr lang="it-IT" sz="2000" b="1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Mass:</a:t>
            </a:r>
            <a:r>
              <a:rPr lang="it-IT" sz="2000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 2495.48 kg</a:t>
            </a:r>
            <a:endParaRPr lang="it-IT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b"/>
            <a:r>
              <a:rPr lang="it-IT" sz="2000" b="1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it-IT" sz="2000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 8.25 m</a:t>
            </a:r>
            <a:r>
              <a:rPr lang="it-IT" sz="2000" baseline="30000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3</a:t>
            </a:r>
            <a:endParaRPr lang="it-IT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EC0901-BF5D-5C4E-89C1-4C7FDE8E0521}"/>
              </a:ext>
            </a:extLst>
          </p:cNvPr>
          <p:cNvGrpSpPr>
            <a:grpSpLocks noChangeAspect="1"/>
          </p:cNvGrpSpPr>
          <p:nvPr/>
        </p:nvGrpSpPr>
        <p:grpSpPr>
          <a:xfrm>
            <a:off x="1445959" y="1801464"/>
            <a:ext cx="5724000" cy="3903961"/>
            <a:chOff x="2847352" y="2179141"/>
            <a:chExt cx="3971824" cy="2815537"/>
          </a:xfrm>
        </p:grpSpPr>
        <p:sp>
          <p:nvSpPr>
            <p:cNvPr id="11" name="Arrow: Right 11">
              <a:extLst>
                <a:ext uri="{FF2B5EF4-FFF2-40B4-BE49-F238E27FC236}">
                  <a16:creationId xmlns:a16="http://schemas.microsoft.com/office/drawing/2014/main" id="{FC8F050E-F350-D846-A9CE-273385F6835B}"/>
                </a:ext>
              </a:extLst>
            </p:cNvPr>
            <p:cNvSpPr/>
            <p:nvPr/>
          </p:nvSpPr>
          <p:spPr>
            <a:xfrm>
              <a:off x="3794565" y="4293257"/>
              <a:ext cx="1046543" cy="518381"/>
            </a:xfrm>
            <a:prstGeom prst="rightArrow">
              <a:avLst/>
            </a:prstGeom>
            <a:solidFill>
              <a:srgbClr val="52B9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Helvetica" panose="020B0604020202020204" pitchFamily="34" charset="0"/>
                  <a:cs typeface="Helvetica" panose="020B0604020202020204" pitchFamily="34" charset="0"/>
                </a:rPr>
                <a:t>Foam</a:t>
              </a:r>
              <a:endParaRPr lang="en-GB" sz="16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" name="Arrow: Bent 12">
              <a:extLst>
                <a:ext uri="{FF2B5EF4-FFF2-40B4-BE49-F238E27FC236}">
                  <a16:creationId xmlns:a16="http://schemas.microsoft.com/office/drawing/2014/main" id="{0C4BB022-EB95-1849-9F12-80A8EC248CF3}"/>
                </a:ext>
              </a:extLst>
            </p:cNvPr>
            <p:cNvSpPr/>
            <p:nvPr/>
          </p:nvSpPr>
          <p:spPr>
            <a:xfrm rot="5400000">
              <a:off x="4997106" y="1609638"/>
              <a:ext cx="669600" cy="2567226"/>
            </a:xfrm>
            <a:prstGeom prst="bentArrow">
              <a:avLst>
                <a:gd name="adj1" fmla="val 29859"/>
                <a:gd name="adj2" fmla="val 25804"/>
                <a:gd name="adj3" fmla="val 25000"/>
                <a:gd name="adj4" fmla="val 43750"/>
              </a:avLst>
            </a:prstGeom>
            <a:solidFill>
              <a:srgbClr val="52B9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" name="Arrow: Bent 14">
              <a:extLst>
                <a:ext uri="{FF2B5EF4-FFF2-40B4-BE49-F238E27FC236}">
                  <a16:creationId xmlns:a16="http://schemas.microsoft.com/office/drawing/2014/main" id="{A3A45D04-F067-A341-B518-2F1D14B70374}"/>
                </a:ext>
              </a:extLst>
            </p:cNvPr>
            <p:cNvSpPr/>
            <p:nvPr/>
          </p:nvSpPr>
          <p:spPr>
            <a:xfrm rot="16200000" flipV="1">
              <a:off x="5862134" y="3918355"/>
              <a:ext cx="636822" cy="869947"/>
            </a:xfrm>
            <a:prstGeom prst="bentArrow">
              <a:avLst>
                <a:gd name="adj1" fmla="val 29087"/>
                <a:gd name="adj2" fmla="val 25000"/>
                <a:gd name="adj3" fmla="val 25000"/>
                <a:gd name="adj4" fmla="val 43750"/>
              </a:avLst>
            </a:prstGeom>
            <a:solidFill>
              <a:srgbClr val="52B9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4DE183-C243-2D4B-8690-754A0504E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0889" y="3285642"/>
              <a:ext cx="768287" cy="768287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1E60839-7275-B744-A186-C47DF20EF402}"/>
                </a:ext>
              </a:extLst>
            </p:cNvPr>
            <p:cNvGrpSpPr/>
            <p:nvPr/>
          </p:nvGrpSpPr>
          <p:grpSpPr>
            <a:xfrm>
              <a:off x="2856973" y="2179141"/>
              <a:ext cx="1145899" cy="1210586"/>
              <a:chOff x="1274893" y="969774"/>
              <a:chExt cx="1145899" cy="121058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B30C396-0644-6D4D-B6C7-3901A8228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5152" y="969774"/>
                <a:ext cx="933860" cy="93386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2893DF-9E16-6D47-9C20-849F1BE2AC04}"/>
                  </a:ext>
                </a:extLst>
              </p:cNvPr>
              <p:cNvSpPr txBox="1"/>
              <p:nvPr/>
            </p:nvSpPr>
            <p:spPr>
              <a:xfrm>
                <a:off x="1274893" y="1891801"/>
                <a:ext cx="1145899" cy="288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latin typeface="Helvetica" panose="020B0604020202020204" pitchFamily="34" charset="0"/>
                    <a:cs typeface="Helvetica" panose="020B0604020202020204" pitchFamily="34" charset="0"/>
                  </a:rPr>
                  <a:t>From ground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AB79D52-9020-794F-9738-FC214AA77674}"/>
                </a:ext>
              </a:extLst>
            </p:cNvPr>
            <p:cNvGrpSpPr/>
            <p:nvPr/>
          </p:nvGrpSpPr>
          <p:grpSpPr>
            <a:xfrm>
              <a:off x="2847352" y="3688772"/>
              <a:ext cx="957843" cy="1305906"/>
              <a:chOff x="476376" y="2510193"/>
              <a:chExt cx="957843" cy="130590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63C2314-E20C-0840-9520-F684BFF40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002" y="2935508"/>
                <a:ext cx="880591" cy="88059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D6F9A9-3678-E64A-A11A-16C51359797A}"/>
                  </a:ext>
                </a:extLst>
              </p:cNvPr>
              <p:cNvSpPr txBox="1"/>
              <p:nvPr/>
            </p:nvSpPr>
            <p:spPr>
              <a:xfrm>
                <a:off x="476376" y="2510193"/>
                <a:ext cx="957843" cy="510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>
                    <a:latin typeface="Helvetica" panose="020B0604020202020204" pitchFamily="34" charset="0"/>
                    <a:cs typeface="Helvetica" panose="020B0604020202020204" pitchFamily="34" charset="0"/>
                  </a:rPr>
                  <a:t>Waste on board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F2AFCA-9C6F-D045-AD2D-E4D9B5655F89}"/>
                </a:ext>
              </a:extLst>
            </p:cNvPr>
            <p:cNvGrpSpPr/>
            <p:nvPr/>
          </p:nvGrpSpPr>
          <p:grpSpPr>
            <a:xfrm>
              <a:off x="4870467" y="3913991"/>
              <a:ext cx="768286" cy="1024532"/>
              <a:chOff x="2499492" y="2735414"/>
              <a:chExt cx="768286" cy="102453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00E9E1E-447D-594C-8B7A-39C3D6ED5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9492" y="2991660"/>
                <a:ext cx="768286" cy="768286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518C72-B24D-B140-AEB8-6CFEFB73C619}"/>
                  </a:ext>
                </a:extLst>
              </p:cNvPr>
              <p:cNvSpPr txBox="1"/>
              <p:nvPr/>
            </p:nvSpPr>
            <p:spPr>
              <a:xfrm>
                <a:off x="2525477" y="2735414"/>
                <a:ext cx="732121" cy="288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latin typeface="Helvetica" panose="020B0604020202020204" pitchFamily="34" charset="0"/>
                    <a:cs typeface="Helvetica" panose="020B0604020202020204" pitchFamily="34" charset="0"/>
                  </a:rPr>
                  <a:t>Printing</a:t>
                </a:r>
              </a:p>
            </p:txBody>
          </p:sp>
        </p:grpSp>
        <p:sp>
          <p:nvSpPr>
            <p:cNvPr id="18" name="Arrow: Right 30">
              <a:extLst>
                <a:ext uri="{FF2B5EF4-FFF2-40B4-BE49-F238E27FC236}">
                  <a16:creationId xmlns:a16="http://schemas.microsoft.com/office/drawing/2014/main" id="{15B1243D-596C-FE4B-85C2-B5CD43A8473A}"/>
                </a:ext>
              </a:extLst>
            </p:cNvPr>
            <p:cNvSpPr/>
            <p:nvPr/>
          </p:nvSpPr>
          <p:spPr>
            <a:xfrm rot="2384700">
              <a:off x="3872497" y="3208344"/>
              <a:ext cx="1267922" cy="515816"/>
            </a:xfrm>
            <a:prstGeom prst="rightArrow">
              <a:avLst/>
            </a:prstGeom>
            <a:solidFill>
              <a:srgbClr val="52B9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Helvetica" panose="020B0604020202020204" pitchFamily="34" charset="0"/>
                  <a:cs typeface="Helvetica" panose="020B0604020202020204" pitchFamily="34" charset="0"/>
                </a:rPr>
                <a:t>Raw material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557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rrow&#10;&#10;Description automatically generated with medium confidence">
            <a:extLst>
              <a:ext uri="{FF2B5EF4-FFF2-40B4-BE49-F238E27FC236}">
                <a16:creationId xmlns:a16="http://schemas.microsoft.com/office/drawing/2014/main" id="{61E94ACA-B702-A041-8CDC-05BD65C04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1" t="33601" r="45310" b="30336"/>
          <a:stretch/>
        </p:blipFill>
        <p:spPr>
          <a:xfrm>
            <a:off x="10549059" y="3560448"/>
            <a:ext cx="652317" cy="8039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BF3B87-8C38-854F-B291-E5B90832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7DFAD-4397-7B45-8198-E2CE0D7F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CC7B2-171C-2048-8068-08FE89DF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166E89-8BEF-7442-8282-EA9C9E2C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Zero-G countermeasures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BD5561-A1B0-C74E-9E06-B9E5547F8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 r="18568"/>
          <a:stretch/>
        </p:blipFill>
        <p:spPr>
          <a:xfrm>
            <a:off x="1023598" y="2749301"/>
            <a:ext cx="3544561" cy="2910040"/>
          </a:xfrm>
          <a:prstGeom prst="rect">
            <a:avLst/>
          </a:prstGeom>
        </p:spPr>
      </p:pic>
      <p:sp>
        <p:nvSpPr>
          <p:cNvPr id="14" name="Snip Single Corner of Rectangle 13">
            <a:extLst>
              <a:ext uri="{FF2B5EF4-FFF2-40B4-BE49-F238E27FC236}">
                <a16:creationId xmlns:a16="http://schemas.microsoft.com/office/drawing/2014/main" id="{98B58716-F79C-664C-95E5-29A23424B70F}"/>
              </a:ext>
            </a:extLst>
          </p:cNvPr>
          <p:cNvSpPr/>
          <p:nvPr/>
        </p:nvSpPr>
        <p:spPr>
          <a:xfrm>
            <a:off x="316089" y="1653756"/>
            <a:ext cx="5159022" cy="4154311"/>
          </a:xfrm>
          <a:prstGeom prst="snip1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489E32-D3CE-8C41-950A-8A8D6736D6D3}"/>
              </a:ext>
            </a:extLst>
          </p:cNvPr>
          <p:cNvSpPr>
            <a:spLocks noChangeAspect="1"/>
          </p:cNvSpPr>
          <p:nvPr/>
        </p:nvSpPr>
        <p:spPr>
          <a:xfrm>
            <a:off x="507844" y="1840427"/>
            <a:ext cx="324000" cy="324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41BFCF-8E0F-2543-9D9F-612F5E2AB179}"/>
              </a:ext>
            </a:extLst>
          </p:cNvPr>
          <p:cNvSpPr txBox="1"/>
          <p:nvPr/>
        </p:nvSpPr>
        <p:spPr>
          <a:xfrm>
            <a:off x="1023599" y="1825971"/>
            <a:ext cx="3544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latin typeface="Helvetica" pitchFamily="2" charset="0"/>
              </a:rPr>
              <a:t>Short Arm Centrifuge</a:t>
            </a:r>
          </a:p>
          <a:p>
            <a:r>
              <a:rPr lang="en-GB">
                <a:latin typeface="Helvetica" pitchFamily="2" charset="0"/>
              </a:rPr>
              <a:t>Combination of a centrifuge with </a:t>
            </a:r>
          </a:p>
          <a:p>
            <a:r>
              <a:rPr lang="en-GB">
                <a:latin typeface="Helvetica" pitchFamily="2" charset="0"/>
              </a:rPr>
              <a:t>a cycle ergometer</a:t>
            </a:r>
          </a:p>
        </p:txBody>
      </p:sp>
      <p:sp>
        <p:nvSpPr>
          <p:cNvPr id="25" name="Snip Single Corner of Rectangle 24">
            <a:extLst>
              <a:ext uri="{FF2B5EF4-FFF2-40B4-BE49-F238E27FC236}">
                <a16:creationId xmlns:a16="http://schemas.microsoft.com/office/drawing/2014/main" id="{94F5E0AB-94C2-2D49-8332-F38BC62FA74D}"/>
              </a:ext>
            </a:extLst>
          </p:cNvPr>
          <p:cNvSpPr/>
          <p:nvPr/>
        </p:nvSpPr>
        <p:spPr>
          <a:xfrm>
            <a:off x="6318958" y="1597311"/>
            <a:ext cx="5159022" cy="1320977"/>
          </a:xfrm>
          <a:prstGeom prst="snip1Rect">
            <a:avLst>
              <a:gd name="adj" fmla="val 4907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6D9A6C-53A3-D645-97E1-FFA1BAF2618A}"/>
              </a:ext>
            </a:extLst>
          </p:cNvPr>
          <p:cNvSpPr txBox="1"/>
          <p:nvPr/>
        </p:nvSpPr>
        <p:spPr>
          <a:xfrm>
            <a:off x="526626" y="184545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B88333-D16B-A846-A5ED-1F3170AE03C7}"/>
              </a:ext>
            </a:extLst>
          </p:cNvPr>
          <p:cNvSpPr txBox="1"/>
          <p:nvPr/>
        </p:nvSpPr>
        <p:spPr>
          <a:xfrm>
            <a:off x="7108782" y="1783982"/>
            <a:ext cx="2525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Helvetica" pitchFamily="2" charset="0"/>
              </a:rPr>
              <a:t>Suits </a:t>
            </a:r>
          </a:p>
          <a:p>
            <a:r>
              <a:rPr lang="en-GB">
                <a:latin typeface="Helvetica" pitchFamily="2" charset="0"/>
              </a:rPr>
              <a:t>Lower body negative suits and gravity suits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9537BC-FF06-E946-945A-5C6DA9498F32}"/>
              </a:ext>
            </a:extLst>
          </p:cNvPr>
          <p:cNvSpPr>
            <a:spLocks noChangeAspect="1"/>
          </p:cNvSpPr>
          <p:nvPr/>
        </p:nvSpPr>
        <p:spPr>
          <a:xfrm>
            <a:off x="6562569" y="1818532"/>
            <a:ext cx="324000" cy="324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D0120F-05E2-8145-9EF9-401CBC78398F}"/>
              </a:ext>
            </a:extLst>
          </p:cNvPr>
          <p:cNvSpPr txBox="1"/>
          <p:nvPr/>
        </p:nvSpPr>
        <p:spPr>
          <a:xfrm>
            <a:off x="6582543" y="184419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Helvetica" pitchFamily="2" charset="0"/>
              </a:rPr>
              <a:t>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5D4F8E-16C5-F249-B779-A0268DA3B030}"/>
              </a:ext>
            </a:extLst>
          </p:cNvPr>
          <p:cNvGrpSpPr/>
          <p:nvPr/>
        </p:nvGrpSpPr>
        <p:grpSpPr>
          <a:xfrm>
            <a:off x="9346159" y="1725031"/>
            <a:ext cx="898695" cy="743519"/>
            <a:chOff x="8583248" y="4211185"/>
            <a:chExt cx="898695" cy="743519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240CD101-1544-0847-9E79-81D281A3F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8" t="6482" r="50275" b="18465"/>
            <a:stretch/>
          </p:blipFill>
          <p:spPr>
            <a:xfrm>
              <a:off x="8956820" y="4211185"/>
              <a:ext cx="525123" cy="74351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C30D92-71AB-1E43-B716-DB5D2729B79E}"/>
                </a:ext>
              </a:extLst>
            </p:cNvPr>
            <p:cNvSpPr txBox="1"/>
            <p:nvPr/>
          </p:nvSpPr>
          <p:spPr>
            <a:xfrm>
              <a:off x="8583248" y="4346886"/>
              <a:ext cx="636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P</a:t>
              </a:r>
              <a:r>
                <a:rPr lang="en-GB" b="1" baseline="-25000"/>
                <a:t>neg</a:t>
              </a:r>
              <a:endParaRPr lang="en-GB" b="1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8FB5CB-00D5-8B45-9168-11F997747ED6}"/>
              </a:ext>
            </a:extLst>
          </p:cNvPr>
          <p:cNvGrpSpPr/>
          <p:nvPr/>
        </p:nvGrpSpPr>
        <p:grpSpPr>
          <a:xfrm>
            <a:off x="10330201" y="2053479"/>
            <a:ext cx="802819" cy="762753"/>
            <a:chOff x="9571315" y="4208840"/>
            <a:chExt cx="802819" cy="762753"/>
          </a:xfrm>
        </p:grpSpPr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AD2AF8E8-3792-7346-93A1-00FB65649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5" t="6481" r="50000" b="17530"/>
            <a:stretch/>
          </p:blipFill>
          <p:spPr>
            <a:xfrm>
              <a:off x="9833877" y="4208840"/>
              <a:ext cx="540257" cy="76275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197A73E-120E-F147-8669-491734BA9B00}"/>
                </a:ext>
              </a:extLst>
            </p:cNvPr>
            <p:cNvSpPr txBox="1"/>
            <p:nvPr/>
          </p:nvSpPr>
          <p:spPr>
            <a:xfrm>
              <a:off x="9571315" y="4369858"/>
              <a:ext cx="636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F</a:t>
              </a:r>
            </a:p>
          </p:txBody>
        </p:sp>
      </p:grpSp>
      <p:sp>
        <p:nvSpPr>
          <p:cNvPr id="40" name="Snip Single Corner of Rectangle 39">
            <a:extLst>
              <a:ext uri="{FF2B5EF4-FFF2-40B4-BE49-F238E27FC236}">
                <a16:creationId xmlns:a16="http://schemas.microsoft.com/office/drawing/2014/main" id="{6D738DCA-6DF4-FA4C-8F36-D430B9F46585}"/>
              </a:ext>
            </a:extLst>
          </p:cNvPr>
          <p:cNvSpPr/>
          <p:nvPr/>
        </p:nvSpPr>
        <p:spPr>
          <a:xfrm>
            <a:off x="6318958" y="3074971"/>
            <a:ext cx="5159022" cy="1320977"/>
          </a:xfrm>
          <a:prstGeom prst="snip1Rect">
            <a:avLst>
              <a:gd name="adj" fmla="val 4907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65B6F4-4D3B-4945-9A9C-83FA7BF73DA8}"/>
              </a:ext>
            </a:extLst>
          </p:cNvPr>
          <p:cNvSpPr txBox="1"/>
          <p:nvPr/>
        </p:nvSpPr>
        <p:spPr>
          <a:xfrm>
            <a:off x="7108782" y="3261642"/>
            <a:ext cx="2525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Helvetica" pitchFamily="2" charset="0"/>
              </a:rPr>
              <a:t>Exercises Equipment</a:t>
            </a:r>
          </a:p>
          <a:p>
            <a:r>
              <a:rPr lang="en-GB">
                <a:latin typeface="Helvetica" pitchFamily="2" charset="0"/>
              </a:rPr>
              <a:t>Treadmill and resistive exercise machine</a:t>
            </a:r>
            <a:r>
              <a:rPr lang="en-GB" b="1">
                <a:latin typeface="Helvetica" pitchFamily="2" charset="0"/>
              </a:rPr>
              <a:t> </a:t>
            </a:r>
          </a:p>
          <a:p>
            <a:endParaRPr lang="en-GB">
              <a:latin typeface="Helvetica" pitchFamily="2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623BCEF-621D-944F-8BD2-231BF583B51C}"/>
              </a:ext>
            </a:extLst>
          </p:cNvPr>
          <p:cNvSpPr>
            <a:spLocks noChangeAspect="1"/>
          </p:cNvSpPr>
          <p:nvPr/>
        </p:nvSpPr>
        <p:spPr>
          <a:xfrm>
            <a:off x="6562569" y="3296192"/>
            <a:ext cx="324000" cy="324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8476E0B-FD3D-FB4F-A607-946F0D8A41EB}"/>
              </a:ext>
            </a:extLst>
          </p:cNvPr>
          <p:cNvSpPr txBox="1"/>
          <p:nvPr/>
        </p:nvSpPr>
        <p:spPr>
          <a:xfrm>
            <a:off x="6582543" y="332185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Helvetica" pitchFamily="2" charset="0"/>
              </a:rPr>
              <a:t>3</a:t>
            </a:r>
          </a:p>
        </p:txBody>
      </p:sp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0797686-F1D4-FF42-A47E-8B5A6DA5D2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6121" r="25391"/>
          <a:stretch/>
        </p:blipFill>
        <p:spPr>
          <a:xfrm>
            <a:off x="9719731" y="3191780"/>
            <a:ext cx="750923" cy="803963"/>
          </a:xfrm>
          <a:prstGeom prst="rect">
            <a:avLst/>
          </a:prstGeom>
        </p:spPr>
      </p:pic>
      <p:sp>
        <p:nvSpPr>
          <p:cNvPr id="53" name="Snip Single Corner of Rectangle 52">
            <a:extLst>
              <a:ext uri="{FF2B5EF4-FFF2-40B4-BE49-F238E27FC236}">
                <a16:creationId xmlns:a16="http://schemas.microsoft.com/office/drawing/2014/main" id="{A29142D8-44BF-954D-B2B7-A5A6F5AA5240}"/>
              </a:ext>
            </a:extLst>
          </p:cNvPr>
          <p:cNvSpPr/>
          <p:nvPr/>
        </p:nvSpPr>
        <p:spPr>
          <a:xfrm>
            <a:off x="6318958" y="4552631"/>
            <a:ext cx="5159022" cy="1320977"/>
          </a:xfrm>
          <a:prstGeom prst="snip1Rect">
            <a:avLst>
              <a:gd name="adj" fmla="val 4907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86A6F1-B540-EF40-949F-A775BFBE33E4}"/>
              </a:ext>
            </a:extLst>
          </p:cNvPr>
          <p:cNvSpPr txBox="1"/>
          <p:nvPr/>
        </p:nvSpPr>
        <p:spPr>
          <a:xfrm>
            <a:off x="7108781" y="4739302"/>
            <a:ext cx="2920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Helvetica" pitchFamily="2" charset="0"/>
              </a:rPr>
              <a:t>Drugs</a:t>
            </a:r>
          </a:p>
          <a:p>
            <a:r>
              <a:rPr lang="en-GB" b="1">
                <a:latin typeface="Helvetica" pitchFamily="2" charset="0"/>
              </a:rPr>
              <a:t> </a:t>
            </a:r>
            <a:r>
              <a:rPr lang="en-GB" sz="1800"/>
              <a:t>Promethazine, Amoxicillin, Bisphosphonates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3F641D2-063C-7848-AB9F-3C84CC9D5083}"/>
              </a:ext>
            </a:extLst>
          </p:cNvPr>
          <p:cNvSpPr>
            <a:spLocks noChangeAspect="1"/>
          </p:cNvSpPr>
          <p:nvPr/>
        </p:nvSpPr>
        <p:spPr>
          <a:xfrm>
            <a:off x="6562569" y="4773852"/>
            <a:ext cx="324000" cy="324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3F5858-B1C4-2E42-B413-59F06E49D0C2}"/>
              </a:ext>
            </a:extLst>
          </p:cNvPr>
          <p:cNvSpPr txBox="1"/>
          <p:nvPr/>
        </p:nvSpPr>
        <p:spPr>
          <a:xfrm>
            <a:off x="6582543" y="479951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Helvetica" pitchFamily="2" charset="0"/>
              </a:rPr>
              <a:t>4</a:t>
            </a:r>
          </a:p>
        </p:txBody>
      </p:sp>
      <p:pic>
        <p:nvPicPr>
          <p:cNvPr id="58" name="Picture 57" descr="Shape&#10;&#10;Description automatically generated with low confidence">
            <a:extLst>
              <a:ext uri="{FF2B5EF4-FFF2-40B4-BE49-F238E27FC236}">
                <a16:creationId xmlns:a16="http://schemas.microsoft.com/office/drawing/2014/main" id="{88CA2048-8C1E-A041-85BD-52ED84A19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95" y="5086258"/>
            <a:ext cx="527117" cy="5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9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5FE7AE-D042-7549-BFA0-7CAF6260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A78B1D-4235-4548-854B-D064E1F8F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D0A91-18E3-B246-92C9-4F9EC9E46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8EA852-A847-7341-B254-BDDE363A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Radiation Protection</a:t>
            </a:r>
          </a:p>
        </p:txBody>
      </p:sp>
      <p:pic>
        <p:nvPicPr>
          <p:cNvPr id="7" name="Picture 6" descr="A picture containing dark, light, automaton&#10;&#10;Description automatically generated">
            <a:extLst>
              <a:ext uri="{FF2B5EF4-FFF2-40B4-BE49-F238E27FC236}">
                <a16:creationId xmlns:a16="http://schemas.microsoft.com/office/drawing/2014/main" id="{A585DEE2-01BD-DBF2-9C2E-D7874B4EC8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t="23656" r="4503" b="12794"/>
          <a:stretch/>
        </p:blipFill>
        <p:spPr>
          <a:xfrm>
            <a:off x="836870" y="3527364"/>
            <a:ext cx="4492800" cy="20592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6D49463-8706-BA71-2A99-D7CEFC8AD2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7" t="19874" r="8198" b="17507"/>
          <a:stretch/>
        </p:blipFill>
        <p:spPr>
          <a:xfrm>
            <a:off x="4817415" y="691211"/>
            <a:ext cx="5834743" cy="33387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00C650-421C-DBE7-0034-A80D610CCF76}"/>
              </a:ext>
            </a:extLst>
          </p:cNvPr>
          <p:cNvCxnSpPr>
            <a:cxnSpLocks/>
          </p:cNvCxnSpPr>
          <p:nvPr/>
        </p:nvCxnSpPr>
        <p:spPr>
          <a:xfrm>
            <a:off x="2102184" y="3342698"/>
            <a:ext cx="552187" cy="6717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A135FC-A02E-FB0E-6347-AC2417B3D54D}"/>
              </a:ext>
            </a:extLst>
          </p:cNvPr>
          <p:cNvCxnSpPr>
            <a:cxnSpLocks/>
          </p:cNvCxnSpPr>
          <p:nvPr/>
        </p:nvCxnSpPr>
        <p:spPr>
          <a:xfrm>
            <a:off x="305475" y="3342698"/>
            <a:ext cx="1796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E804718-05E5-AE91-2A74-D3B6B95DA511}"/>
              </a:ext>
            </a:extLst>
          </p:cNvPr>
          <p:cNvSpPr txBox="1"/>
          <p:nvPr/>
        </p:nvSpPr>
        <p:spPr>
          <a:xfrm>
            <a:off x="277086" y="297013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Hydrogen tank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252340-46AE-BC29-6318-D1A9F8097410}"/>
              </a:ext>
            </a:extLst>
          </p:cNvPr>
          <p:cNvCxnSpPr>
            <a:cxnSpLocks/>
          </p:cNvCxnSpPr>
          <p:nvPr/>
        </p:nvCxnSpPr>
        <p:spPr>
          <a:xfrm>
            <a:off x="9300119" y="2631038"/>
            <a:ext cx="691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02A05B-6B1C-519B-223D-00C16C80B578}"/>
              </a:ext>
            </a:extLst>
          </p:cNvPr>
          <p:cNvCxnSpPr>
            <a:cxnSpLocks/>
          </p:cNvCxnSpPr>
          <p:nvPr/>
        </p:nvCxnSpPr>
        <p:spPr>
          <a:xfrm>
            <a:off x="9300119" y="3030339"/>
            <a:ext cx="691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D38BBC-9409-BC1F-EE65-49F5D3887242}"/>
              </a:ext>
            </a:extLst>
          </p:cNvPr>
          <p:cNvCxnSpPr>
            <a:cxnSpLocks/>
          </p:cNvCxnSpPr>
          <p:nvPr/>
        </p:nvCxnSpPr>
        <p:spPr>
          <a:xfrm>
            <a:off x="9991572" y="2615647"/>
            <a:ext cx="0" cy="4146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6149CA-0B66-4521-7B91-98E999F640C4}"/>
              </a:ext>
            </a:extLst>
          </p:cNvPr>
          <p:cNvCxnSpPr>
            <a:cxnSpLocks/>
          </p:cNvCxnSpPr>
          <p:nvPr/>
        </p:nvCxnSpPr>
        <p:spPr>
          <a:xfrm>
            <a:off x="9524115" y="3044948"/>
            <a:ext cx="247116" cy="802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66B9A0-BDE7-64E7-BD18-BF82F38D196F}"/>
              </a:ext>
            </a:extLst>
          </p:cNvPr>
          <p:cNvCxnSpPr>
            <a:cxnSpLocks/>
          </p:cNvCxnSpPr>
          <p:nvPr/>
        </p:nvCxnSpPr>
        <p:spPr>
          <a:xfrm>
            <a:off x="9764622" y="3848228"/>
            <a:ext cx="1621482" cy="105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44">
            <a:extLst>
              <a:ext uri="{FF2B5EF4-FFF2-40B4-BE49-F238E27FC236}">
                <a16:creationId xmlns:a16="http://schemas.microsoft.com/office/drawing/2014/main" id="{718CC78B-5F4C-614D-5664-5E7137247536}"/>
              </a:ext>
            </a:extLst>
          </p:cNvPr>
          <p:cNvSpPr/>
          <p:nvPr/>
        </p:nvSpPr>
        <p:spPr>
          <a:xfrm>
            <a:off x="10094687" y="2695445"/>
            <a:ext cx="376287" cy="2450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846E4F-F38F-9A58-1120-B086DC2BB9A8}"/>
              </a:ext>
            </a:extLst>
          </p:cNvPr>
          <p:cNvCxnSpPr>
            <a:cxnSpLocks/>
          </p:cNvCxnSpPr>
          <p:nvPr/>
        </p:nvCxnSpPr>
        <p:spPr>
          <a:xfrm flipV="1">
            <a:off x="10302828" y="2144008"/>
            <a:ext cx="305310" cy="682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0449EB-52DB-6E9A-D4AD-9D4F2FC35616}"/>
              </a:ext>
            </a:extLst>
          </p:cNvPr>
          <p:cNvCxnSpPr>
            <a:cxnSpLocks/>
          </p:cNvCxnSpPr>
          <p:nvPr/>
        </p:nvCxnSpPr>
        <p:spPr>
          <a:xfrm>
            <a:off x="10596708" y="2144008"/>
            <a:ext cx="7910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76C54B2-A5AB-1B0C-A710-AE594B98B9CE}"/>
              </a:ext>
            </a:extLst>
          </p:cNvPr>
          <p:cNvSpPr txBox="1"/>
          <p:nvPr/>
        </p:nvSpPr>
        <p:spPr>
          <a:xfrm>
            <a:off x="10582213" y="1773573"/>
            <a:ext cx="943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Helvetica" pitchFamily="2" charset="0"/>
              </a:rPr>
              <a:t>Cargo</a:t>
            </a:r>
            <a:endParaRPr lang="en-GB"/>
          </a:p>
        </p:txBody>
      </p:sp>
      <p:sp>
        <p:nvSpPr>
          <p:cNvPr id="21" name="Rounded Rectangle 59">
            <a:extLst>
              <a:ext uri="{FF2B5EF4-FFF2-40B4-BE49-F238E27FC236}">
                <a16:creationId xmlns:a16="http://schemas.microsoft.com/office/drawing/2014/main" id="{868898B6-3B94-0BD6-D3BD-3FA08F9ED536}"/>
              </a:ext>
            </a:extLst>
          </p:cNvPr>
          <p:cNvSpPr/>
          <p:nvPr/>
        </p:nvSpPr>
        <p:spPr>
          <a:xfrm>
            <a:off x="8373097" y="2667514"/>
            <a:ext cx="154076" cy="314751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4BF3C7-2F4C-5E58-8987-C84D330E9EE5}"/>
              </a:ext>
            </a:extLst>
          </p:cNvPr>
          <p:cNvCxnSpPr>
            <a:cxnSpLocks/>
          </p:cNvCxnSpPr>
          <p:nvPr/>
        </p:nvCxnSpPr>
        <p:spPr>
          <a:xfrm>
            <a:off x="5422265" y="1432519"/>
            <a:ext cx="2879963" cy="202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41057A7-8A05-C990-76E8-B0B4F9E51429}"/>
              </a:ext>
            </a:extLst>
          </p:cNvPr>
          <p:cNvSpPr txBox="1"/>
          <p:nvPr/>
        </p:nvSpPr>
        <p:spPr>
          <a:xfrm>
            <a:off x="5412740" y="1071805"/>
            <a:ext cx="2933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Helvetica" pitchFamily="2" charset="0"/>
              </a:rPr>
              <a:t>Polyethylene + Waste tiles</a:t>
            </a:r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DFE1F5-030E-032D-30BC-EA83624D22D8}"/>
              </a:ext>
            </a:extLst>
          </p:cNvPr>
          <p:cNvCxnSpPr>
            <a:cxnSpLocks/>
          </p:cNvCxnSpPr>
          <p:nvPr/>
        </p:nvCxnSpPr>
        <p:spPr>
          <a:xfrm>
            <a:off x="8437806" y="2824889"/>
            <a:ext cx="763408" cy="1585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FA245E-8272-7736-7267-25ACD5BBB829}"/>
              </a:ext>
            </a:extLst>
          </p:cNvPr>
          <p:cNvCxnSpPr>
            <a:cxnSpLocks/>
          </p:cNvCxnSpPr>
          <p:nvPr/>
        </p:nvCxnSpPr>
        <p:spPr>
          <a:xfrm flipH="1" flipV="1">
            <a:off x="9196412" y="4410290"/>
            <a:ext cx="707141" cy="68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DD4FAFF-AD96-EDB6-DD4C-6D78AAE949E6}"/>
              </a:ext>
            </a:extLst>
          </p:cNvPr>
          <p:cNvSpPr txBox="1"/>
          <p:nvPr/>
        </p:nvSpPr>
        <p:spPr>
          <a:xfrm>
            <a:off x="9111280" y="4079492"/>
            <a:ext cx="93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Helvetica" pitchFamily="2" charset="0"/>
              </a:rPr>
              <a:t>Water</a:t>
            </a:r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FDDC03-36E5-10BD-4155-C741DAA48AD4}"/>
              </a:ext>
            </a:extLst>
          </p:cNvPr>
          <p:cNvCxnSpPr>
            <a:cxnSpLocks/>
          </p:cNvCxnSpPr>
          <p:nvPr/>
        </p:nvCxnSpPr>
        <p:spPr>
          <a:xfrm>
            <a:off x="5206700" y="2695445"/>
            <a:ext cx="1368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D5737D-4DBE-7EE1-9CA7-EFA1BF6DDC88}"/>
              </a:ext>
            </a:extLst>
          </p:cNvPr>
          <p:cNvCxnSpPr>
            <a:cxnSpLocks/>
          </p:cNvCxnSpPr>
          <p:nvPr/>
        </p:nvCxnSpPr>
        <p:spPr>
          <a:xfrm>
            <a:off x="5206700" y="2926942"/>
            <a:ext cx="1368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9DD0CA-79AE-8075-84B1-67E8D5F73041}"/>
              </a:ext>
            </a:extLst>
          </p:cNvPr>
          <p:cNvCxnSpPr>
            <a:cxnSpLocks/>
          </p:cNvCxnSpPr>
          <p:nvPr/>
        </p:nvCxnSpPr>
        <p:spPr>
          <a:xfrm>
            <a:off x="4817415" y="2125693"/>
            <a:ext cx="669751" cy="4518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9CA11D-89C0-8FAE-105D-96E7A8AD461F}"/>
              </a:ext>
            </a:extLst>
          </p:cNvPr>
          <p:cNvCxnSpPr>
            <a:cxnSpLocks/>
          </p:cNvCxnSpPr>
          <p:nvPr/>
        </p:nvCxnSpPr>
        <p:spPr>
          <a:xfrm flipH="1">
            <a:off x="1150566" y="2125693"/>
            <a:ext cx="36668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540A0F7-E733-7434-6A79-CA6B9ED86669}"/>
              </a:ext>
            </a:extLst>
          </p:cNvPr>
          <p:cNvSpPr txBox="1"/>
          <p:nvPr/>
        </p:nvSpPr>
        <p:spPr>
          <a:xfrm>
            <a:off x="1201594" y="1810934"/>
            <a:ext cx="3714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Helvetica" pitchFamily="2" charset="0"/>
              </a:rPr>
              <a:t>External reactor shielding </a:t>
            </a:r>
          </a:p>
          <a:p>
            <a:r>
              <a:rPr lang="en-GB">
                <a:latin typeface="Helvetica" pitchFamily="2" charset="0"/>
              </a:rPr>
              <a:t>(180mm Be, 20mm W, 50mm </a:t>
            </a:r>
            <a:r>
              <a:rPr lang="en-GB" err="1">
                <a:latin typeface="Helvetica" pitchFamily="2" charset="0"/>
              </a:rPr>
              <a:t>LiH</a:t>
            </a:r>
            <a:r>
              <a:rPr lang="en-GB">
                <a:latin typeface="Helvetica" pitchFamily="2" charset="0"/>
              </a:rPr>
              <a:t>) </a:t>
            </a:r>
            <a:endParaRPr lang="en-GB"/>
          </a:p>
        </p:txBody>
      </p:sp>
      <p:sp>
        <p:nvSpPr>
          <p:cNvPr id="32" name="Rounded Rectangle 84">
            <a:extLst>
              <a:ext uri="{FF2B5EF4-FFF2-40B4-BE49-F238E27FC236}">
                <a16:creationId xmlns:a16="http://schemas.microsoft.com/office/drawing/2014/main" id="{B21A938A-6E6D-FD69-BD2C-6CDA483FFA36}"/>
              </a:ext>
            </a:extLst>
          </p:cNvPr>
          <p:cNvSpPr/>
          <p:nvPr/>
        </p:nvSpPr>
        <p:spPr>
          <a:xfrm>
            <a:off x="5472126" y="2549610"/>
            <a:ext cx="45719" cy="550558"/>
          </a:xfrm>
          <a:prstGeom prst="roundRect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4D5241-A84C-B2FE-6BE4-6BE41AB297FA}"/>
              </a:ext>
            </a:extLst>
          </p:cNvPr>
          <p:cNvSpPr txBox="1"/>
          <p:nvPr/>
        </p:nvSpPr>
        <p:spPr>
          <a:xfrm>
            <a:off x="5974587" y="3960788"/>
            <a:ext cx="295327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Helvetica"/>
                <a:cs typeface="Helvetica"/>
              </a:rPr>
              <a:t>Internal Reactor shielding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C87D082-1676-EA61-6A6F-333FDF05A3A8}"/>
              </a:ext>
            </a:extLst>
          </p:cNvPr>
          <p:cNvCxnSpPr>
            <a:cxnSpLocks/>
          </p:cNvCxnSpPr>
          <p:nvPr/>
        </p:nvCxnSpPr>
        <p:spPr>
          <a:xfrm>
            <a:off x="5295264" y="2937863"/>
            <a:ext cx="709867" cy="14066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238E62-5CD1-A242-1451-53B1B692BA0F}"/>
              </a:ext>
            </a:extLst>
          </p:cNvPr>
          <p:cNvCxnSpPr>
            <a:cxnSpLocks/>
          </p:cNvCxnSpPr>
          <p:nvPr/>
        </p:nvCxnSpPr>
        <p:spPr>
          <a:xfrm>
            <a:off x="6003232" y="4339894"/>
            <a:ext cx="2774836" cy="247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35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41FC63A-5BFD-D956-B1A7-D7C81C0485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3" t="10900" r="21299" b="11838"/>
          <a:stretch/>
        </p:blipFill>
        <p:spPr>
          <a:xfrm>
            <a:off x="7883525" y="4712510"/>
            <a:ext cx="1321675" cy="13356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3CD166-AA5B-CB63-2BD4-A76DFE73334B}"/>
              </a:ext>
            </a:extLst>
          </p:cNvPr>
          <p:cNvCxnSpPr>
            <a:cxnSpLocks/>
          </p:cNvCxnSpPr>
          <p:nvPr/>
        </p:nvCxnSpPr>
        <p:spPr>
          <a:xfrm>
            <a:off x="8527173" y="2615647"/>
            <a:ext cx="674041" cy="90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C9FA74-C676-E8B4-693C-D955844137DC}"/>
              </a:ext>
            </a:extLst>
          </p:cNvPr>
          <p:cNvCxnSpPr>
            <a:cxnSpLocks/>
          </p:cNvCxnSpPr>
          <p:nvPr/>
        </p:nvCxnSpPr>
        <p:spPr>
          <a:xfrm>
            <a:off x="8542369" y="3030339"/>
            <a:ext cx="6588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B6FD1B-2EA0-BD4D-EAD5-38EBE3E9582D}"/>
              </a:ext>
            </a:extLst>
          </p:cNvPr>
          <p:cNvCxnSpPr>
            <a:cxnSpLocks/>
          </p:cNvCxnSpPr>
          <p:nvPr/>
        </p:nvCxnSpPr>
        <p:spPr>
          <a:xfrm>
            <a:off x="9300119" y="2615647"/>
            <a:ext cx="3022" cy="4257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73CF5B-AA93-1ED3-094C-D10F38BB04A3}"/>
              </a:ext>
            </a:extLst>
          </p:cNvPr>
          <p:cNvCxnSpPr>
            <a:cxnSpLocks/>
          </p:cNvCxnSpPr>
          <p:nvPr/>
        </p:nvCxnSpPr>
        <p:spPr>
          <a:xfrm>
            <a:off x="9198193" y="2617548"/>
            <a:ext cx="3022" cy="4257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D336F13-0F05-E1C6-0B7F-48AA7DC45A1D}"/>
              </a:ext>
            </a:extLst>
          </p:cNvPr>
          <p:cNvSpPr/>
          <p:nvPr/>
        </p:nvSpPr>
        <p:spPr>
          <a:xfrm>
            <a:off x="8630707" y="2675625"/>
            <a:ext cx="501691" cy="30664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1B52A3D-F61B-4AE3-6F5B-8F237FF9AA05}"/>
              </a:ext>
            </a:extLst>
          </p:cNvPr>
          <p:cNvSpPr/>
          <p:nvPr/>
        </p:nvSpPr>
        <p:spPr>
          <a:xfrm>
            <a:off x="9355604" y="2677305"/>
            <a:ext cx="208633" cy="30664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67C28BB-06F1-96A1-E5FF-F8B7C5C8C8FD}"/>
              </a:ext>
            </a:extLst>
          </p:cNvPr>
          <p:cNvSpPr>
            <a:spLocks noChangeAspect="1"/>
          </p:cNvSpPr>
          <p:nvPr/>
        </p:nvSpPr>
        <p:spPr>
          <a:xfrm>
            <a:off x="8047894" y="4874296"/>
            <a:ext cx="1044000" cy="104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0873A73F-230A-2AE5-70A3-3AC80720321B}"/>
              </a:ext>
            </a:extLst>
          </p:cNvPr>
          <p:cNvSpPr>
            <a:spLocks noChangeAspect="1"/>
          </p:cNvSpPr>
          <p:nvPr/>
        </p:nvSpPr>
        <p:spPr>
          <a:xfrm>
            <a:off x="8047894" y="4910296"/>
            <a:ext cx="972000" cy="972000"/>
          </a:xfrm>
          <a:prstGeom prst="arc">
            <a:avLst>
              <a:gd name="adj1" fmla="val 18151227"/>
              <a:gd name="adj2" fmla="val 1977100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468BC53A-092E-B8F6-259E-7E01ABD6519D}"/>
              </a:ext>
            </a:extLst>
          </p:cNvPr>
          <p:cNvSpPr>
            <a:spLocks noChangeAspect="1"/>
          </p:cNvSpPr>
          <p:nvPr/>
        </p:nvSpPr>
        <p:spPr>
          <a:xfrm rot="5400000">
            <a:off x="8056369" y="4910296"/>
            <a:ext cx="972000" cy="972000"/>
          </a:xfrm>
          <a:prstGeom prst="arc">
            <a:avLst>
              <a:gd name="adj1" fmla="val 18151227"/>
              <a:gd name="adj2" fmla="val 1977100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16988606-6901-08DB-CF3E-300BC4DC0E61}"/>
              </a:ext>
            </a:extLst>
          </p:cNvPr>
          <p:cNvSpPr>
            <a:spLocks noChangeAspect="1"/>
          </p:cNvSpPr>
          <p:nvPr/>
        </p:nvSpPr>
        <p:spPr>
          <a:xfrm rot="10800000">
            <a:off x="8085994" y="4884016"/>
            <a:ext cx="972000" cy="972000"/>
          </a:xfrm>
          <a:prstGeom prst="arc">
            <a:avLst>
              <a:gd name="adj1" fmla="val 18151227"/>
              <a:gd name="adj2" fmla="val 1977100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E76362A7-A7FB-DB0E-C1FD-5619BCE4EED4}"/>
              </a:ext>
            </a:extLst>
          </p:cNvPr>
          <p:cNvSpPr>
            <a:spLocks noChangeAspect="1"/>
          </p:cNvSpPr>
          <p:nvPr/>
        </p:nvSpPr>
        <p:spPr>
          <a:xfrm rot="16200000">
            <a:off x="8096088" y="4919278"/>
            <a:ext cx="972000" cy="972000"/>
          </a:xfrm>
          <a:prstGeom prst="arc">
            <a:avLst>
              <a:gd name="adj1" fmla="val 18151227"/>
              <a:gd name="adj2" fmla="val 1977100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EBF94EE1-1C35-38BD-1173-8C8E166C5F77}"/>
              </a:ext>
            </a:extLst>
          </p:cNvPr>
          <p:cNvSpPr>
            <a:spLocks noChangeAspect="1"/>
          </p:cNvSpPr>
          <p:nvPr/>
        </p:nvSpPr>
        <p:spPr>
          <a:xfrm rot="18815241">
            <a:off x="8078000" y="4939481"/>
            <a:ext cx="972000" cy="972000"/>
          </a:xfrm>
          <a:prstGeom prst="arc">
            <a:avLst>
              <a:gd name="adj1" fmla="val 17699786"/>
              <a:gd name="adj2" fmla="val 2043222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318DE4C0-B0FC-4E3E-DC25-AC520333FD6E}"/>
              </a:ext>
            </a:extLst>
          </p:cNvPr>
          <p:cNvSpPr>
            <a:spLocks noChangeAspect="1"/>
          </p:cNvSpPr>
          <p:nvPr/>
        </p:nvSpPr>
        <p:spPr>
          <a:xfrm rot="2580555">
            <a:off x="8047893" y="4893999"/>
            <a:ext cx="972000" cy="972000"/>
          </a:xfrm>
          <a:prstGeom prst="arc">
            <a:avLst>
              <a:gd name="adj1" fmla="val 17699786"/>
              <a:gd name="adj2" fmla="val 2043222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90DE5BCB-3EE4-A8E6-7956-8C2E593643FD}"/>
              </a:ext>
            </a:extLst>
          </p:cNvPr>
          <p:cNvSpPr>
            <a:spLocks noChangeAspect="1"/>
          </p:cNvSpPr>
          <p:nvPr/>
        </p:nvSpPr>
        <p:spPr>
          <a:xfrm rot="8077742">
            <a:off x="8081202" y="4878929"/>
            <a:ext cx="972000" cy="972000"/>
          </a:xfrm>
          <a:prstGeom prst="arc">
            <a:avLst>
              <a:gd name="adj1" fmla="val 17699786"/>
              <a:gd name="adj2" fmla="val 2043222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2C352F8D-3F2F-3B44-D4F2-7BE2CD15BDA1}"/>
              </a:ext>
            </a:extLst>
          </p:cNvPr>
          <p:cNvSpPr>
            <a:spLocks noChangeAspect="1"/>
          </p:cNvSpPr>
          <p:nvPr/>
        </p:nvSpPr>
        <p:spPr>
          <a:xfrm rot="13198997">
            <a:off x="8110325" y="4888884"/>
            <a:ext cx="972000" cy="972000"/>
          </a:xfrm>
          <a:prstGeom prst="arc">
            <a:avLst>
              <a:gd name="adj1" fmla="val 17699786"/>
              <a:gd name="adj2" fmla="val 2043222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69D8CC8-9F7C-4D49-A24A-9DACAEE88B02}"/>
              </a:ext>
            </a:extLst>
          </p:cNvPr>
          <p:cNvCxnSpPr>
            <a:cxnSpLocks/>
          </p:cNvCxnSpPr>
          <p:nvPr/>
        </p:nvCxnSpPr>
        <p:spPr>
          <a:xfrm>
            <a:off x="8292703" y="1452722"/>
            <a:ext cx="788973" cy="13361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E942EFD-DF94-F3F1-1191-FDE77BF6D5BF}"/>
              </a:ext>
            </a:extLst>
          </p:cNvPr>
          <p:cNvCxnSpPr>
            <a:cxnSpLocks/>
          </p:cNvCxnSpPr>
          <p:nvPr/>
        </p:nvCxnSpPr>
        <p:spPr>
          <a:xfrm>
            <a:off x="8314297" y="1456608"/>
            <a:ext cx="1243109" cy="13609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6A1BB2A-878F-2685-B014-0515A14D52D7}"/>
              </a:ext>
            </a:extLst>
          </p:cNvPr>
          <p:cNvCxnSpPr>
            <a:cxnSpLocks/>
          </p:cNvCxnSpPr>
          <p:nvPr/>
        </p:nvCxnSpPr>
        <p:spPr>
          <a:xfrm>
            <a:off x="9392029" y="5876241"/>
            <a:ext cx="1767475" cy="45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1D5F05C-69F6-B41A-679F-16F5F664B03F}"/>
              </a:ext>
            </a:extLst>
          </p:cNvPr>
          <p:cNvCxnSpPr>
            <a:cxnSpLocks/>
          </p:cNvCxnSpPr>
          <p:nvPr/>
        </p:nvCxnSpPr>
        <p:spPr>
          <a:xfrm>
            <a:off x="9067508" y="5562263"/>
            <a:ext cx="336027" cy="3165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EA577F4-6989-7A2A-18D4-F981AC3D39A3}"/>
              </a:ext>
            </a:extLst>
          </p:cNvPr>
          <p:cNvSpPr txBox="1"/>
          <p:nvPr/>
        </p:nvSpPr>
        <p:spPr>
          <a:xfrm>
            <a:off x="9280607" y="4682895"/>
            <a:ext cx="130593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Helvetica"/>
                <a:cs typeface="Helvetica"/>
              </a:rPr>
              <a:t>Waste tiles (50mm)</a:t>
            </a:r>
            <a:endParaRPr lang="en-GB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6AFED7B-6ABC-CC94-3040-63BB4F4F7E44}"/>
              </a:ext>
            </a:extLst>
          </p:cNvPr>
          <p:cNvCxnSpPr>
            <a:cxnSpLocks/>
          </p:cNvCxnSpPr>
          <p:nvPr/>
        </p:nvCxnSpPr>
        <p:spPr>
          <a:xfrm flipH="1">
            <a:off x="9377819" y="4981182"/>
            <a:ext cx="1083630" cy="69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703607B-DBC0-7429-673A-34EEF67BC895}"/>
              </a:ext>
            </a:extLst>
          </p:cNvPr>
          <p:cNvCxnSpPr>
            <a:cxnSpLocks/>
          </p:cNvCxnSpPr>
          <p:nvPr/>
        </p:nvCxnSpPr>
        <p:spPr>
          <a:xfrm flipV="1">
            <a:off x="9009319" y="4981182"/>
            <a:ext cx="367832" cy="334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1ACDE0F-0E5D-AA5D-B377-7E8C286D26DF}"/>
              </a:ext>
            </a:extLst>
          </p:cNvPr>
          <p:cNvSpPr txBox="1"/>
          <p:nvPr/>
        </p:nvSpPr>
        <p:spPr>
          <a:xfrm>
            <a:off x="6241287" y="4515330"/>
            <a:ext cx="165479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Helvetica"/>
                <a:cs typeface="Helvetica"/>
              </a:rPr>
              <a:t>Polyethylene (50mm)</a:t>
            </a:r>
            <a:endParaRPr lang="en-GB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E790D85-B35F-5DA6-DAAD-111D98489219}"/>
              </a:ext>
            </a:extLst>
          </p:cNvPr>
          <p:cNvCxnSpPr>
            <a:cxnSpLocks/>
          </p:cNvCxnSpPr>
          <p:nvPr/>
        </p:nvCxnSpPr>
        <p:spPr>
          <a:xfrm>
            <a:off x="6323788" y="4843041"/>
            <a:ext cx="1371130" cy="47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56B139B-2EB7-7F98-18C1-C549ADCD4019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7699894" y="4847279"/>
            <a:ext cx="472399" cy="296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537D1F4-6A27-E716-CF49-5F4353E63641}"/>
              </a:ext>
            </a:extLst>
          </p:cNvPr>
          <p:cNvSpPr txBox="1"/>
          <p:nvPr/>
        </p:nvSpPr>
        <p:spPr>
          <a:xfrm>
            <a:off x="6117205" y="5553904"/>
            <a:ext cx="1654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Helvetica" pitchFamily="2" charset="0"/>
              </a:rPr>
              <a:t>Al structure</a:t>
            </a:r>
            <a:endParaRPr lang="en-GB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BCC49CA-18ED-6E72-E6F2-5BB06168DA19}"/>
              </a:ext>
            </a:extLst>
          </p:cNvPr>
          <p:cNvCxnSpPr>
            <a:cxnSpLocks/>
          </p:cNvCxnSpPr>
          <p:nvPr/>
        </p:nvCxnSpPr>
        <p:spPr>
          <a:xfrm>
            <a:off x="6145713" y="5882296"/>
            <a:ext cx="12574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8179CCC-AC98-0E50-9E65-6B3C938288F6}"/>
              </a:ext>
            </a:extLst>
          </p:cNvPr>
          <p:cNvCxnSpPr>
            <a:cxnSpLocks/>
          </p:cNvCxnSpPr>
          <p:nvPr/>
        </p:nvCxnSpPr>
        <p:spPr>
          <a:xfrm flipV="1">
            <a:off x="7395984" y="5627143"/>
            <a:ext cx="594090" cy="255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848613C-9B0A-1BD1-1C89-8F42158FF096}"/>
              </a:ext>
            </a:extLst>
          </p:cNvPr>
          <p:cNvSpPr txBox="1"/>
          <p:nvPr/>
        </p:nvSpPr>
        <p:spPr>
          <a:xfrm>
            <a:off x="9634034" y="5551979"/>
            <a:ext cx="189709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latin typeface="Helvetica"/>
                <a:cs typeface="Helvetica"/>
              </a:rPr>
              <a:t>BNNT (20% H</a:t>
            </a:r>
            <a:r>
              <a:rPr lang="en-GB" baseline="-25000">
                <a:latin typeface="Helvetica"/>
                <a:cs typeface="Helvetica"/>
              </a:rPr>
              <a:t>2</a:t>
            </a:r>
            <a:r>
              <a:rPr lang="en-GB">
                <a:latin typeface="Helvetica"/>
                <a:cs typeface="Helvetica"/>
              </a:rPr>
              <a:t>) (2mm)</a:t>
            </a:r>
            <a:endParaRPr lang="en-GB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B73FE6F-06CA-EE00-0B83-ABB9A1C29116}"/>
              </a:ext>
            </a:extLst>
          </p:cNvPr>
          <p:cNvSpPr txBox="1"/>
          <p:nvPr/>
        </p:nvSpPr>
        <p:spPr>
          <a:xfrm>
            <a:off x="9753218" y="3501431"/>
            <a:ext cx="182161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err="1">
                <a:latin typeface="Helvetica"/>
                <a:cs typeface="Helvetica"/>
              </a:rPr>
              <a:t>BNNT</a:t>
            </a:r>
            <a:r>
              <a:rPr lang="en-GB">
                <a:latin typeface="Helvetica"/>
                <a:cs typeface="Helvetica"/>
              </a:rPr>
              <a:t> (20% H</a:t>
            </a:r>
            <a:r>
              <a:rPr lang="en-GB" baseline="-25000">
                <a:latin typeface="Helvetica"/>
                <a:cs typeface="Helvetica"/>
              </a:rPr>
              <a:t>2</a:t>
            </a:r>
            <a:r>
              <a:rPr lang="en-GB">
                <a:latin typeface="Helvetica"/>
                <a:cs typeface="Helvetica"/>
              </a:rPr>
              <a:t>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195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749C29-7775-1A48-80F9-A8756620E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6095D-948C-5D43-A47A-A2D9333C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ED0FC-DAFC-9D40-B9C5-890FDD09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42046C-3E94-8844-9FF8-C87776D3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Habitable Module Configuration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FF987-1AB8-7744-8070-EB420F15F9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29845" r="6239" b="30193"/>
          <a:stretch/>
        </p:blipFill>
        <p:spPr>
          <a:xfrm>
            <a:off x="3359888" y="3383280"/>
            <a:ext cx="7574812" cy="2503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2099F-2A45-4345-A8D3-688C6AF4FA97}"/>
              </a:ext>
            </a:extLst>
          </p:cNvPr>
          <p:cNvSpPr txBox="1"/>
          <p:nvPr/>
        </p:nvSpPr>
        <p:spPr>
          <a:xfrm>
            <a:off x="308610" y="1766764"/>
            <a:ext cx="693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Helvetica" pitchFamily="2" charset="0"/>
              </a:rPr>
              <a:t>The habitable volume is designed to host </a:t>
            </a:r>
            <a:r>
              <a:rPr lang="en-GB" b="1">
                <a:latin typeface="Helvetica" pitchFamily="2" charset="0"/>
              </a:rPr>
              <a:t>4 astronauts</a:t>
            </a:r>
            <a:r>
              <a:rPr lang="en-GB">
                <a:latin typeface="Helvetica" pitchFamily="2" charset="0"/>
              </a:rPr>
              <a:t>.</a:t>
            </a:r>
            <a:endParaRPr lang="en-GB" b="1">
              <a:latin typeface="Helvetica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D3B8A1-34F8-5546-9EC5-5D107BAA0240}"/>
              </a:ext>
            </a:extLst>
          </p:cNvPr>
          <p:cNvCxnSpPr>
            <a:cxnSpLocks/>
          </p:cNvCxnSpPr>
          <p:nvPr/>
        </p:nvCxnSpPr>
        <p:spPr>
          <a:xfrm>
            <a:off x="1664745" y="4523956"/>
            <a:ext cx="0" cy="880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77BD4D-EC3C-7D4A-9FED-30B0DC5AFC91}"/>
              </a:ext>
            </a:extLst>
          </p:cNvPr>
          <p:cNvCxnSpPr>
            <a:cxnSpLocks/>
          </p:cNvCxnSpPr>
          <p:nvPr/>
        </p:nvCxnSpPr>
        <p:spPr>
          <a:xfrm>
            <a:off x="10538460" y="4766310"/>
            <a:ext cx="0" cy="880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E8460D-7BA3-0045-B258-BBF430CB3A52}"/>
              </a:ext>
            </a:extLst>
          </p:cNvPr>
          <p:cNvCxnSpPr>
            <a:cxnSpLocks/>
          </p:cNvCxnSpPr>
          <p:nvPr/>
        </p:nvCxnSpPr>
        <p:spPr>
          <a:xfrm>
            <a:off x="3836670" y="5623560"/>
            <a:ext cx="670179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388B84-5751-774C-905A-A8B3136323A8}"/>
              </a:ext>
            </a:extLst>
          </p:cNvPr>
          <p:cNvSpPr txBox="1"/>
          <p:nvPr/>
        </p:nvSpPr>
        <p:spPr>
          <a:xfrm>
            <a:off x="6798480" y="56464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21 m</a:t>
            </a:r>
          </a:p>
        </p:txBody>
      </p:sp>
      <p:sp>
        <p:nvSpPr>
          <p:cNvPr id="12" name="Snip Single Corner of Rectangle 11">
            <a:extLst>
              <a:ext uri="{FF2B5EF4-FFF2-40B4-BE49-F238E27FC236}">
                <a16:creationId xmlns:a16="http://schemas.microsoft.com/office/drawing/2014/main" id="{C67026AF-BB10-3649-95A1-C87FFE702593}"/>
              </a:ext>
            </a:extLst>
          </p:cNvPr>
          <p:cNvSpPr/>
          <p:nvPr/>
        </p:nvSpPr>
        <p:spPr>
          <a:xfrm>
            <a:off x="125726" y="2343674"/>
            <a:ext cx="3821427" cy="699673"/>
          </a:xfrm>
          <a:prstGeom prst="snip1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>
                <a:latin typeface="Helvetica" pitchFamily="2" charset="0"/>
              </a:rPr>
              <a:t>Internal </a:t>
            </a:r>
            <a:r>
              <a:rPr lang="en-GB" b="1">
                <a:latin typeface="Helvetica" pitchFamily="2" charset="0"/>
              </a:rPr>
              <a:t>habitable volume 25 m</a:t>
            </a:r>
            <a:r>
              <a:rPr lang="en-GB" b="1" baseline="30000">
                <a:latin typeface="Helvetica" pitchFamily="2" charset="0"/>
              </a:rPr>
              <a:t>3 </a:t>
            </a:r>
            <a:r>
              <a:rPr lang="en-GB">
                <a:latin typeface="Helvetica" pitchFamily="2" charset="0"/>
              </a:rPr>
              <a:t>per astronaut</a:t>
            </a:r>
          </a:p>
        </p:txBody>
      </p:sp>
      <p:sp>
        <p:nvSpPr>
          <p:cNvPr id="13" name="Snip Single Corner of Rectangle 12">
            <a:extLst>
              <a:ext uri="{FF2B5EF4-FFF2-40B4-BE49-F238E27FC236}">
                <a16:creationId xmlns:a16="http://schemas.microsoft.com/office/drawing/2014/main" id="{90FA2965-AE75-F341-88B8-82EB5575EF71}"/>
              </a:ext>
            </a:extLst>
          </p:cNvPr>
          <p:cNvSpPr/>
          <p:nvPr/>
        </p:nvSpPr>
        <p:spPr>
          <a:xfrm>
            <a:off x="4105783" y="2343582"/>
            <a:ext cx="3821427" cy="699673"/>
          </a:xfrm>
          <a:prstGeom prst="snip1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>
                <a:latin typeface="Helvetica" pitchFamily="2" charset="0"/>
              </a:rPr>
              <a:t>Divided in </a:t>
            </a:r>
            <a:r>
              <a:rPr lang="en-GB" b="1">
                <a:latin typeface="Helvetica" pitchFamily="2" charset="0"/>
              </a:rPr>
              <a:t>3 segments </a:t>
            </a:r>
            <a:r>
              <a:rPr lang="en-GB">
                <a:latin typeface="Helvetica" pitchFamily="2" charset="0"/>
              </a:rPr>
              <a:t>to optimize launch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E2A0F8-8D60-EC4F-ABA9-B104AF0C631C}"/>
              </a:ext>
            </a:extLst>
          </p:cNvPr>
          <p:cNvCxnSpPr>
            <a:cxnSpLocks/>
          </p:cNvCxnSpPr>
          <p:nvPr/>
        </p:nvCxnSpPr>
        <p:spPr>
          <a:xfrm>
            <a:off x="10317480" y="3924300"/>
            <a:ext cx="742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A7DBEB-64AE-E34F-A0F5-B7E65FC08566}"/>
              </a:ext>
            </a:extLst>
          </p:cNvPr>
          <p:cNvCxnSpPr>
            <a:cxnSpLocks/>
          </p:cNvCxnSpPr>
          <p:nvPr/>
        </p:nvCxnSpPr>
        <p:spPr>
          <a:xfrm>
            <a:off x="10328910" y="5356860"/>
            <a:ext cx="742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B64970-0C10-444E-BF51-5A821A2FBAB5}"/>
              </a:ext>
            </a:extLst>
          </p:cNvPr>
          <p:cNvCxnSpPr>
            <a:cxnSpLocks/>
          </p:cNvCxnSpPr>
          <p:nvPr/>
        </p:nvCxnSpPr>
        <p:spPr>
          <a:xfrm flipV="1">
            <a:off x="10927080" y="3924300"/>
            <a:ext cx="7620" cy="143256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6B1BBC-C30E-2747-A786-4C14C67BBD98}"/>
              </a:ext>
            </a:extLst>
          </p:cNvPr>
          <p:cNvSpPr txBox="1"/>
          <p:nvPr/>
        </p:nvSpPr>
        <p:spPr>
          <a:xfrm>
            <a:off x="10877550" y="450758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4.2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3C1EFC-2ACA-F24F-83DD-061989711DEE}"/>
              </a:ext>
            </a:extLst>
          </p:cNvPr>
          <p:cNvSpPr txBox="1"/>
          <p:nvPr/>
        </p:nvSpPr>
        <p:spPr>
          <a:xfrm>
            <a:off x="4431030" y="326653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Cargo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76D3CF-3E66-5341-A32A-6B1F5A046EBA}"/>
              </a:ext>
            </a:extLst>
          </p:cNvPr>
          <p:cNvCxnSpPr>
            <a:cxnSpLocks/>
          </p:cNvCxnSpPr>
          <p:nvPr/>
        </p:nvCxnSpPr>
        <p:spPr>
          <a:xfrm>
            <a:off x="4516780" y="3616373"/>
            <a:ext cx="691490" cy="80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54754F-4F98-2D46-9EFC-E6C78C03292B}"/>
              </a:ext>
            </a:extLst>
          </p:cNvPr>
          <p:cNvCxnSpPr>
            <a:cxnSpLocks/>
          </p:cNvCxnSpPr>
          <p:nvPr/>
        </p:nvCxnSpPr>
        <p:spPr>
          <a:xfrm flipV="1">
            <a:off x="4305300" y="3624439"/>
            <a:ext cx="222910" cy="4176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AC6947-339F-804E-8EEB-FD1058692A19}"/>
              </a:ext>
            </a:extLst>
          </p:cNvPr>
          <p:cNvSpPr txBox="1"/>
          <p:nvPr/>
        </p:nvSpPr>
        <p:spPr>
          <a:xfrm>
            <a:off x="6609724" y="322026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Habitable 1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D6AC1C-D96C-784A-BA60-24CD41C337EA}"/>
              </a:ext>
            </a:extLst>
          </p:cNvPr>
          <p:cNvCxnSpPr>
            <a:cxnSpLocks/>
          </p:cNvCxnSpPr>
          <p:nvPr/>
        </p:nvCxnSpPr>
        <p:spPr>
          <a:xfrm>
            <a:off x="6625590" y="3543048"/>
            <a:ext cx="1280160" cy="80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C2ADD9-BE65-1B4C-96FE-83DF6C89410E}"/>
              </a:ext>
            </a:extLst>
          </p:cNvPr>
          <p:cNvCxnSpPr>
            <a:cxnSpLocks/>
          </p:cNvCxnSpPr>
          <p:nvPr/>
        </p:nvCxnSpPr>
        <p:spPr>
          <a:xfrm flipV="1">
            <a:off x="6303617" y="3548602"/>
            <a:ext cx="317639" cy="587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2E88D2-ED3B-1742-A702-699A9A0C3964}"/>
              </a:ext>
            </a:extLst>
          </p:cNvPr>
          <p:cNvSpPr txBox="1"/>
          <p:nvPr/>
        </p:nvSpPr>
        <p:spPr>
          <a:xfrm>
            <a:off x="8772212" y="321185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Habitable 2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FC845-3A1B-9B42-97F5-92FFE31DCD35}"/>
              </a:ext>
            </a:extLst>
          </p:cNvPr>
          <p:cNvCxnSpPr>
            <a:cxnSpLocks/>
          </p:cNvCxnSpPr>
          <p:nvPr/>
        </p:nvCxnSpPr>
        <p:spPr>
          <a:xfrm>
            <a:off x="8840018" y="3534982"/>
            <a:ext cx="1280160" cy="80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E64A08-4065-9546-98FA-4BCE7356480B}"/>
              </a:ext>
            </a:extLst>
          </p:cNvPr>
          <p:cNvCxnSpPr>
            <a:cxnSpLocks/>
          </p:cNvCxnSpPr>
          <p:nvPr/>
        </p:nvCxnSpPr>
        <p:spPr>
          <a:xfrm flipV="1">
            <a:off x="8515350" y="3539266"/>
            <a:ext cx="317639" cy="587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Snip Single Corner of Rectangle 26">
            <a:extLst>
              <a:ext uri="{FF2B5EF4-FFF2-40B4-BE49-F238E27FC236}">
                <a16:creationId xmlns:a16="http://schemas.microsoft.com/office/drawing/2014/main" id="{0C2F657B-1745-E44A-A356-5C7B5D0E9F96}"/>
              </a:ext>
            </a:extLst>
          </p:cNvPr>
          <p:cNvSpPr/>
          <p:nvPr/>
        </p:nvSpPr>
        <p:spPr>
          <a:xfrm>
            <a:off x="8105707" y="2347420"/>
            <a:ext cx="3821427" cy="699673"/>
          </a:xfrm>
          <a:prstGeom prst="snip1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>
                <a:latin typeface="Helvetica" pitchFamily="2" charset="0"/>
              </a:rPr>
              <a:t>The length of the modules is </a:t>
            </a:r>
            <a:r>
              <a:rPr lang="en-GB" b="1">
                <a:latin typeface="Helvetica" pitchFamily="2" charset="0"/>
              </a:rPr>
              <a:t>21 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A1BBEC1-20DA-5646-AFA0-A785E8CFDF55}"/>
              </a:ext>
            </a:extLst>
          </p:cNvPr>
          <p:cNvSpPr/>
          <p:nvPr/>
        </p:nvSpPr>
        <p:spPr>
          <a:xfrm>
            <a:off x="879510" y="3729269"/>
            <a:ext cx="1800000" cy="1800000"/>
          </a:xfrm>
          <a:prstGeom prst="ellipse">
            <a:avLst/>
          </a:prstGeom>
          <a:solidFill>
            <a:srgbClr val="D4D4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939952-948D-494A-B8B0-913465C3B1BB}"/>
              </a:ext>
            </a:extLst>
          </p:cNvPr>
          <p:cNvSpPr/>
          <p:nvPr/>
        </p:nvSpPr>
        <p:spPr>
          <a:xfrm>
            <a:off x="1280665" y="4151962"/>
            <a:ext cx="992564" cy="9466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08FD9D-09EF-C84A-A21F-16E3C0AFBFE3}"/>
              </a:ext>
            </a:extLst>
          </p:cNvPr>
          <p:cNvCxnSpPr>
            <a:cxnSpLocks/>
            <a:stCxn id="28" idx="1"/>
          </p:cNvCxnSpPr>
          <p:nvPr/>
        </p:nvCxnSpPr>
        <p:spPr>
          <a:xfrm>
            <a:off x="1143114" y="3992873"/>
            <a:ext cx="137551" cy="1670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2962D3-86CD-6D4D-A0A9-0C2FE2AD8147}"/>
              </a:ext>
            </a:extLst>
          </p:cNvPr>
          <p:cNvCxnSpPr>
            <a:cxnSpLocks/>
            <a:stCxn id="28" idx="7"/>
          </p:cNvCxnSpPr>
          <p:nvPr/>
        </p:nvCxnSpPr>
        <p:spPr>
          <a:xfrm flipH="1">
            <a:off x="2269178" y="3992873"/>
            <a:ext cx="146728" cy="1670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CDFBAA-C87E-E941-84B5-CCF966924B61}"/>
              </a:ext>
            </a:extLst>
          </p:cNvPr>
          <p:cNvCxnSpPr>
            <a:cxnSpLocks/>
            <a:endCxn id="28" idx="5"/>
          </p:cNvCxnSpPr>
          <p:nvPr/>
        </p:nvCxnSpPr>
        <p:spPr>
          <a:xfrm>
            <a:off x="2272995" y="5087155"/>
            <a:ext cx="142911" cy="1785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85FFBF-FB0D-574C-8468-CA05F6BEF407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1143114" y="5087155"/>
            <a:ext cx="137551" cy="1785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7C74AE-6CE7-6F43-8BF0-E3B9B2D1AE6F}"/>
              </a:ext>
            </a:extLst>
          </p:cNvPr>
          <p:cNvCxnSpPr>
            <a:stCxn id="29" idx="1"/>
            <a:endCxn id="29" idx="3"/>
          </p:cNvCxnSpPr>
          <p:nvPr/>
        </p:nvCxnSpPr>
        <p:spPr>
          <a:xfrm>
            <a:off x="1280665" y="4625273"/>
            <a:ext cx="992564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7CBC817-CFFF-4D45-8D0F-1D52033B8734}"/>
              </a:ext>
            </a:extLst>
          </p:cNvPr>
          <p:cNvSpPr txBox="1"/>
          <p:nvPr/>
        </p:nvSpPr>
        <p:spPr>
          <a:xfrm>
            <a:off x="1396073" y="42640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" pitchFamily="2" charset="0"/>
              </a:rPr>
              <a:t>2.2 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318A91-8FE5-2B42-AEAD-16356E47BDB1}"/>
              </a:ext>
            </a:extLst>
          </p:cNvPr>
          <p:cNvSpPr txBox="1"/>
          <p:nvPr/>
        </p:nvSpPr>
        <p:spPr>
          <a:xfrm>
            <a:off x="712788" y="330657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latin typeface="Helvetica" pitchFamily="2" charset="0"/>
              </a:rPr>
              <a:t>Internal Dimensions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3A35B8-2D06-F74C-B0B6-A4CC1AF7BE7C}"/>
              </a:ext>
            </a:extLst>
          </p:cNvPr>
          <p:cNvCxnSpPr>
            <a:cxnSpLocks/>
          </p:cNvCxnSpPr>
          <p:nvPr/>
        </p:nvCxnSpPr>
        <p:spPr>
          <a:xfrm>
            <a:off x="3836670" y="4723375"/>
            <a:ext cx="0" cy="880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23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D31FAEA-C3D7-274E-95BD-FD1A30682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3814" r="6343" b="24434"/>
          <a:stretch/>
        </p:blipFill>
        <p:spPr bwMode="auto">
          <a:xfrm>
            <a:off x="4697730" y="1938742"/>
            <a:ext cx="7208520" cy="207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1D8C1-72BE-BA45-A7F2-E308F12A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A7520-9851-3A40-9BA8-EC3B124F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3FBED-8249-9146-AA3F-1D6DCC33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1E3DA5-6DE4-5B46-B60A-FCA13A5A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591"/>
            <a:ext cx="10515600" cy="480131"/>
          </a:xfrm>
        </p:spPr>
        <p:txBody>
          <a:bodyPr/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Habitable Module description</a:t>
            </a:r>
            <a:endParaRPr lang="en-GB"/>
          </a:p>
        </p:txBody>
      </p:sp>
      <p:sp>
        <p:nvSpPr>
          <p:cNvPr id="8" name="Snip Single Corner of Rectangle 7">
            <a:extLst>
              <a:ext uri="{FF2B5EF4-FFF2-40B4-BE49-F238E27FC236}">
                <a16:creationId xmlns:a16="http://schemas.microsoft.com/office/drawing/2014/main" id="{C75CF6FC-0B33-C34E-BB99-D51534030F64}"/>
              </a:ext>
            </a:extLst>
          </p:cNvPr>
          <p:cNvSpPr/>
          <p:nvPr/>
        </p:nvSpPr>
        <p:spPr>
          <a:xfrm>
            <a:off x="838200" y="1703069"/>
            <a:ext cx="4114798" cy="880105"/>
          </a:xfrm>
          <a:prstGeom prst="snip1Rect">
            <a:avLst>
              <a:gd name="adj" fmla="val 14935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>
                <a:latin typeface="Helvetica" pitchFamily="2" charset="0"/>
              </a:rPr>
              <a:t>Medical Area</a:t>
            </a:r>
          </a:p>
          <a:p>
            <a:r>
              <a:rPr lang="en-GB" sz="1600">
                <a:latin typeface="Helvetica" pitchFamily="2" charset="0"/>
              </a:rPr>
              <a:t>Positioned to reduce passages in case a crew member is ill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996879-A67F-CD41-ACFE-AF2CA7DC0507}"/>
              </a:ext>
            </a:extLst>
          </p:cNvPr>
          <p:cNvCxnSpPr/>
          <p:nvPr/>
        </p:nvCxnSpPr>
        <p:spPr>
          <a:xfrm>
            <a:off x="5280860" y="2056538"/>
            <a:ext cx="69723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D425AB-D8FF-C343-837F-3265EF1E877E}"/>
              </a:ext>
            </a:extLst>
          </p:cNvPr>
          <p:cNvCxnSpPr>
            <a:cxnSpLocks/>
          </p:cNvCxnSpPr>
          <p:nvPr/>
        </p:nvCxnSpPr>
        <p:spPr>
          <a:xfrm>
            <a:off x="5971381" y="2056538"/>
            <a:ext cx="354027" cy="40091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948DAD-B6C2-AB49-B4B2-AA1B7118E96F}"/>
              </a:ext>
            </a:extLst>
          </p:cNvPr>
          <p:cNvSpPr txBox="1"/>
          <p:nvPr/>
        </p:nvSpPr>
        <p:spPr>
          <a:xfrm>
            <a:off x="5191466" y="1748761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Helvetica" pitchFamily="2" charset="0"/>
              </a:rPr>
              <a:t>Cargo</a:t>
            </a:r>
            <a:endParaRPr lang="en-GB">
              <a:latin typeface="Helvetica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6038A3-7697-F840-AFAA-E3F10DDA5DB5}"/>
              </a:ext>
            </a:extLst>
          </p:cNvPr>
          <p:cNvCxnSpPr>
            <a:cxnSpLocks/>
          </p:cNvCxnSpPr>
          <p:nvPr/>
        </p:nvCxnSpPr>
        <p:spPr>
          <a:xfrm>
            <a:off x="6412230" y="1708785"/>
            <a:ext cx="384812" cy="113728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9FF97-E685-3D43-9E92-2AC38E34DF76}"/>
              </a:ext>
            </a:extLst>
          </p:cNvPr>
          <p:cNvCxnSpPr>
            <a:cxnSpLocks/>
          </p:cNvCxnSpPr>
          <p:nvPr/>
        </p:nvCxnSpPr>
        <p:spPr>
          <a:xfrm>
            <a:off x="5554980" y="1708785"/>
            <a:ext cx="85725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8D30467-31BE-9143-A083-29F1C469E941}"/>
              </a:ext>
            </a:extLst>
          </p:cNvPr>
          <p:cNvSpPr txBox="1"/>
          <p:nvPr/>
        </p:nvSpPr>
        <p:spPr>
          <a:xfrm>
            <a:off x="5373598" y="1440984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Helvetica" pitchFamily="2" charset="0"/>
              </a:rPr>
              <a:t>Medical area</a:t>
            </a:r>
            <a:endParaRPr lang="en-GB">
              <a:latin typeface="Helvetica" pitchFamily="2" charset="0"/>
            </a:endParaRPr>
          </a:p>
        </p:txBody>
      </p:sp>
      <p:sp>
        <p:nvSpPr>
          <p:cNvPr id="15" name="Snip Single Corner of Rectangle 14">
            <a:extLst>
              <a:ext uri="{FF2B5EF4-FFF2-40B4-BE49-F238E27FC236}">
                <a16:creationId xmlns:a16="http://schemas.microsoft.com/office/drawing/2014/main" id="{E6FAD967-7178-8644-82B7-CB9DCCEBE464}"/>
              </a:ext>
            </a:extLst>
          </p:cNvPr>
          <p:cNvSpPr/>
          <p:nvPr/>
        </p:nvSpPr>
        <p:spPr>
          <a:xfrm>
            <a:off x="838199" y="2764287"/>
            <a:ext cx="4114799" cy="568643"/>
          </a:xfrm>
          <a:prstGeom prst="snip1Rect">
            <a:avLst>
              <a:gd name="adj" fmla="val 23902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>
                <a:latin typeface="Helvetica" pitchFamily="2" charset="0"/>
              </a:rPr>
              <a:t>Living Room</a:t>
            </a:r>
          </a:p>
          <a:p>
            <a:r>
              <a:rPr lang="en-GB" sz="1600">
                <a:latin typeface="Helvetica" pitchFamily="2" charset="0"/>
              </a:rPr>
              <a:t>L</a:t>
            </a:r>
            <a:r>
              <a:rPr lang="en-GB" sz="1600">
                <a:effectLst/>
                <a:latin typeface="Helvetica" pitchFamily="2" charset="0"/>
              </a:rPr>
              <a:t>eisure activities and institutional meetings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DD359D-6A0A-2E46-9A58-6B8C309E4972}"/>
              </a:ext>
            </a:extLst>
          </p:cNvPr>
          <p:cNvSpPr txBox="1"/>
          <p:nvPr/>
        </p:nvSpPr>
        <p:spPr>
          <a:xfrm>
            <a:off x="5776426" y="3677421"/>
            <a:ext cx="110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Helvetica" pitchFamily="2" charset="0"/>
              </a:rPr>
              <a:t>Galley and </a:t>
            </a:r>
          </a:p>
          <a:p>
            <a:r>
              <a:rPr lang="en-GB" sz="1400">
                <a:latin typeface="Helvetica" pitchFamily="2" charset="0"/>
              </a:rPr>
              <a:t>Living room</a:t>
            </a:r>
            <a:endParaRPr lang="en-GB">
              <a:latin typeface="Helvetica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5B82D1-C758-9D49-BD56-C9AA691DD107}"/>
              </a:ext>
            </a:extLst>
          </p:cNvPr>
          <p:cNvCxnSpPr>
            <a:cxnSpLocks/>
          </p:cNvCxnSpPr>
          <p:nvPr/>
        </p:nvCxnSpPr>
        <p:spPr>
          <a:xfrm>
            <a:off x="5867640" y="4200641"/>
            <a:ext cx="10183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619EB9-5D48-7F4F-BB83-E630DC30C054}"/>
              </a:ext>
            </a:extLst>
          </p:cNvPr>
          <p:cNvCxnSpPr>
            <a:cxnSpLocks/>
          </p:cNvCxnSpPr>
          <p:nvPr/>
        </p:nvCxnSpPr>
        <p:spPr>
          <a:xfrm flipV="1">
            <a:off x="6874595" y="3267713"/>
            <a:ext cx="977815" cy="93292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nip Single Corner of Rectangle 18">
            <a:extLst>
              <a:ext uri="{FF2B5EF4-FFF2-40B4-BE49-F238E27FC236}">
                <a16:creationId xmlns:a16="http://schemas.microsoft.com/office/drawing/2014/main" id="{5DA0630B-A063-3840-8CBC-65C846826DCE}"/>
              </a:ext>
            </a:extLst>
          </p:cNvPr>
          <p:cNvSpPr/>
          <p:nvPr/>
        </p:nvSpPr>
        <p:spPr>
          <a:xfrm>
            <a:off x="838199" y="3489735"/>
            <a:ext cx="4114799" cy="880110"/>
          </a:xfrm>
          <a:prstGeom prst="snip1Rect">
            <a:avLst>
              <a:gd name="adj" fmla="val 13636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>
                <a:latin typeface="Helvetica" pitchFamily="2" charset="0"/>
              </a:rPr>
              <a:t>Green House</a:t>
            </a:r>
          </a:p>
          <a:p>
            <a:r>
              <a:rPr lang="en-GB" sz="1600">
                <a:latin typeface="Helvetica" pitchFamily="2" charset="0"/>
              </a:rPr>
              <a:t>A small greenhouse is present to produce part of the food needed</a:t>
            </a:r>
            <a:endParaRPr lang="en-GB" sz="1600">
              <a:effectLst/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1AA5B6-8578-884B-9AE0-87027C14E5AF}"/>
              </a:ext>
            </a:extLst>
          </p:cNvPr>
          <p:cNvSpPr txBox="1"/>
          <p:nvPr/>
        </p:nvSpPr>
        <p:spPr>
          <a:xfrm>
            <a:off x="6804517" y="1666411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Helvetica" pitchFamily="2" charset="0"/>
              </a:rPr>
              <a:t>Greenhouse</a:t>
            </a:r>
            <a:endParaRPr lang="en-GB">
              <a:latin typeface="Helvetica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C97579-6D0A-5C4B-B8E7-6A218C5FE501}"/>
              </a:ext>
            </a:extLst>
          </p:cNvPr>
          <p:cNvCxnSpPr>
            <a:cxnSpLocks/>
          </p:cNvCxnSpPr>
          <p:nvPr/>
        </p:nvCxnSpPr>
        <p:spPr>
          <a:xfrm>
            <a:off x="7917178" y="1938742"/>
            <a:ext cx="384812" cy="113728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BE9C0B-5506-514E-9C2D-5164691450A9}"/>
              </a:ext>
            </a:extLst>
          </p:cNvPr>
          <p:cNvCxnSpPr>
            <a:cxnSpLocks/>
          </p:cNvCxnSpPr>
          <p:nvPr/>
        </p:nvCxnSpPr>
        <p:spPr>
          <a:xfrm>
            <a:off x="6898793" y="1938109"/>
            <a:ext cx="10183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9E2E50-F61B-6F48-8F7B-3583E7E34E63}"/>
              </a:ext>
            </a:extLst>
          </p:cNvPr>
          <p:cNvSpPr txBox="1"/>
          <p:nvPr/>
        </p:nvSpPr>
        <p:spPr>
          <a:xfrm>
            <a:off x="7565417" y="4011295"/>
            <a:ext cx="1168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Helvetica" pitchFamily="2" charset="0"/>
              </a:rPr>
              <a:t>Workspace</a:t>
            </a:r>
            <a:endParaRPr lang="en-GB">
              <a:latin typeface="Helvetica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D85A48-8DAB-704B-A51A-9DDEFC304059}"/>
              </a:ext>
            </a:extLst>
          </p:cNvPr>
          <p:cNvCxnSpPr>
            <a:cxnSpLocks/>
          </p:cNvCxnSpPr>
          <p:nvPr/>
        </p:nvCxnSpPr>
        <p:spPr>
          <a:xfrm flipV="1">
            <a:off x="8678078" y="3166110"/>
            <a:ext cx="452515" cy="11175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9EC51E-7A2B-424B-806D-AD3DD995A214}"/>
              </a:ext>
            </a:extLst>
          </p:cNvPr>
          <p:cNvCxnSpPr>
            <a:cxnSpLocks/>
          </p:cNvCxnSpPr>
          <p:nvPr/>
        </p:nvCxnSpPr>
        <p:spPr>
          <a:xfrm>
            <a:off x="7659693" y="4282993"/>
            <a:ext cx="10183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Snip Single Corner of Rectangle 25">
            <a:extLst>
              <a:ext uri="{FF2B5EF4-FFF2-40B4-BE49-F238E27FC236}">
                <a16:creationId xmlns:a16="http://schemas.microsoft.com/office/drawing/2014/main" id="{F9056E69-36D4-564A-AC7A-CF7572F9A154}"/>
              </a:ext>
            </a:extLst>
          </p:cNvPr>
          <p:cNvSpPr/>
          <p:nvPr/>
        </p:nvSpPr>
        <p:spPr>
          <a:xfrm>
            <a:off x="838199" y="4496790"/>
            <a:ext cx="4114799" cy="573925"/>
          </a:xfrm>
          <a:prstGeom prst="snip1Rect">
            <a:avLst>
              <a:gd name="adj" fmla="val 19956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>
                <a:latin typeface="Helvetica" pitchFamily="2" charset="0"/>
              </a:rPr>
              <a:t>Workspace</a:t>
            </a:r>
          </a:p>
          <a:p>
            <a:r>
              <a:rPr lang="en-GB" sz="1600">
                <a:latin typeface="Helvetica" pitchFamily="2" charset="0"/>
              </a:rPr>
              <a:t>Payload and 3D printer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BF361F-C3D3-D343-81FA-F374B03E68C2}"/>
              </a:ext>
            </a:extLst>
          </p:cNvPr>
          <p:cNvSpPr txBox="1"/>
          <p:nvPr/>
        </p:nvSpPr>
        <p:spPr>
          <a:xfrm>
            <a:off x="8328968" y="1784538"/>
            <a:ext cx="1340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Helvetica" pitchFamily="2" charset="0"/>
              </a:rPr>
              <a:t>Crew quarters</a:t>
            </a:r>
            <a:endParaRPr lang="en-GB">
              <a:latin typeface="Helvetica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970752-4593-544D-A484-D06631FCD44F}"/>
              </a:ext>
            </a:extLst>
          </p:cNvPr>
          <p:cNvCxnSpPr>
            <a:cxnSpLocks/>
          </p:cNvCxnSpPr>
          <p:nvPr/>
        </p:nvCxnSpPr>
        <p:spPr>
          <a:xfrm>
            <a:off x="8426618" y="2066787"/>
            <a:ext cx="120887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C8D117-14B8-894B-A7C2-AC82168D0F48}"/>
              </a:ext>
            </a:extLst>
          </p:cNvPr>
          <p:cNvCxnSpPr>
            <a:cxnSpLocks/>
          </p:cNvCxnSpPr>
          <p:nvPr/>
        </p:nvCxnSpPr>
        <p:spPr>
          <a:xfrm>
            <a:off x="9631678" y="2074545"/>
            <a:ext cx="384812" cy="113728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85423A0-D372-334F-B3F7-F7F8B773C6FF}"/>
              </a:ext>
            </a:extLst>
          </p:cNvPr>
          <p:cNvSpPr txBox="1"/>
          <p:nvPr/>
        </p:nvSpPr>
        <p:spPr>
          <a:xfrm>
            <a:off x="8927235" y="3978296"/>
            <a:ext cx="134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Helvetica" pitchFamily="2" charset="0"/>
              </a:rPr>
              <a:t>Waste and Hygiene</a:t>
            </a:r>
            <a:endParaRPr lang="en-GB">
              <a:latin typeface="Helvetica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322D7A-18E2-4C4A-B606-EF40EBC6F715}"/>
              </a:ext>
            </a:extLst>
          </p:cNvPr>
          <p:cNvCxnSpPr>
            <a:cxnSpLocks/>
          </p:cNvCxnSpPr>
          <p:nvPr/>
        </p:nvCxnSpPr>
        <p:spPr>
          <a:xfrm>
            <a:off x="8904335" y="4501516"/>
            <a:ext cx="10183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66CD5E7-D319-6748-B7F7-70CB51E542C8}"/>
              </a:ext>
            </a:extLst>
          </p:cNvPr>
          <p:cNvCxnSpPr>
            <a:cxnSpLocks/>
          </p:cNvCxnSpPr>
          <p:nvPr/>
        </p:nvCxnSpPr>
        <p:spPr>
          <a:xfrm flipV="1">
            <a:off x="9921222" y="3267713"/>
            <a:ext cx="539733" cy="122590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Snip Single Corner of Rectangle 32">
            <a:extLst>
              <a:ext uri="{FF2B5EF4-FFF2-40B4-BE49-F238E27FC236}">
                <a16:creationId xmlns:a16="http://schemas.microsoft.com/office/drawing/2014/main" id="{C4F3DAC0-4393-E342-963C-790720E5918F}"/>
              </a:ext>
            </a:extLst>
          </p:cNvPr>
          <p:cNvSpPr/>
          <p:nvPr/>
        </p:nvSpPr>
        <p:spPr>
          <a:xfrm>
            <a:off x="838199" y="5186685"/>
            <a:ext cx="4114799" cy="880110"/>
          </a:xfrm>
          <a:prstGeom prst="snip1Rect">
            <a:avLst>
              <a:gd name="adj" fmla="val 10825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 dirty="0">
                <a:latin typeface="Helvetica" pitchFamily="2" charset="0"/>
              </a:rPr>
              <a:t>Waste and Hygiene</a:t>
            </a:r>
          </a:p>
          <a:p>
            <a:r>
              <a:rPr lang="en-GB" sz="1600" dirty="0">
                <a:latin typeface="Helvetica" pitchFamily="2" charset="0"/>
              </a:rPr>
              <a:t>Area devoted to water recycling and waste management (</a:t>
            </a:r>
            <a:r>
              <a:rPr lang="en-GB" sz="1600" b="1" dirty="0">
                <a:latin typeface="Helvetica" pitchFamily="2" charset="0"/>
              </a:rPr>
              <a:t>tiles production</a:t>
            </a:r>
            <a:r>
              <a:rPr lang="en-GB" sz="1600" dirty="0">
                <a:latin typeface="Helvetica" pitchFamily="2" charset="0"/>
              </a:rPr>
              <a:t>)</a:t>
            </a:r>
          </a:p>
        </p:txBody>
      </p:sp>
      <p:sp>
        <p:nvSpPr>
          <p:cNvPr id="34" name="Snip Single Corner of Rectangle 33">
            <a:extLst>
              <a:ext uri="{FF2B5EF4-FFF2-40B4-BE49-F238E27FC236}">
                <a16:creationId xmlns:a16="http://schemas.microsoft.com/office/drawing/2014/main" id="{066FF21C-5280-EF4D-90A5-F8CCE07A299F}"/>
              </a:ext>
            </a:extLst>
          </p:cNvPr>
          <p:cNvSpPr/>
          <p:nvPr/>
        </p:nvSpPr>
        <p:spPr>
          <a:xfrm>
            <a:off x="5188798" y="4597195"/>
            <a:ext cx="4171048" cy="565906"/>
          </a:xfrm>
          <a:prstGeom prst="snip1Rect">
            <a:avLst>
              <a:gd name="adj" fmla="val 2496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>
                <a:latin typeface="Helvetica" pitchFamily="2" charset="0"/>
              </a:rPr>
              <a:t>Physical Exercise</a:t>
            </a:r>
          </a:p>
          <a:p>
            <a:r>
              <a:rPr lang="en-GB" sz="1600">
                <a:latin typeface="Helvetica" pitchFamily="2" charset="0"/>
              </a:rPr>
              <a:t>Short arm centrifuge and training machines</a:t>
            </a:r>
          </a:p>
        </p:txBody>
      </p:sp>
      <p:sp>
        <p:nvSpPr>
          <p:cNvPr id="35" name="Snip Single Corner of Rectangle 34">
            <a:extLst>
              <a:ext uri="{FF2B5EF4-FFF2-40B4-BE49-F238E27FC236}">
                <a16:creationId xmlns:a16="http://schemas.microsoft.com/office/drawing/2014/main" id="{A566BAEB-42CA-1542-9D94-F7FE93D1F6E7}"/>
              </a:ext>
            </a:extLst>
          </p:cNvPr>
          <p:cNvSpPr/>
          <p:nvPr/>
        </p:nvSpPr>
        <p:spPr>
          <a:xfrm>
            <a:off x="5192848" y="5399292"/>
            <a:ext cx="4171048" cy="565906"/>
          </a:xfrm>
          <a:prstGeom prst="snip1Rect">
            <a:avLst>
              <a:gd name="adj" fmla="val 26983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>
                <a:latin typeface="Helvetica" pitchFamily="2" charset="0"/>
              </a:rPr>
              <a:t>Water Tanks</a:t>
            </a:r>
          </a:p>
          <a:p>
            <a:r>
              <a:rPr lang="en-GB" sz="1600">
                <a:latin typeface="Helvetica" pitchFamily="2" charset="0"/>
              </a:rPr>
              <a:t>Clear water tanks and brine tanks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4DF630A-C7E7-204B-8541-2C825E51BD65}"/>
              </a:ext>
            </a:extLst>
          </p:cNvPr>
          <p:cNvCxnSpPr>
            <a:cxnSpLocks/>
          </p:cNvCxnSpPr>
          <p:nvPr/>
        </p:nvCxnSpPr>
        <p:spPr>
          <a:xfrm>
            <a:off x="10104761" y="4419175"/>
            <a:ext cx="101838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F7888F1-4365-9844-A9A9-BC6C805A7F2F}"/>
              </a:ext>
            </a:extLst>
          </p:cNvPr>
          <p:cNvCxnSpPr>
            <a:cxnSpLocks/>
          </p:cNvCxnSpPr>
          <p:nvPr/>
        </p:nvCxnSpPr>
        <p:spPr>
          <a:xfrm flipV="1">
            <a:off x="11123146" y="3507845"/>
            <a:ext cx="408754" cy="91133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44F95C4-E428-5046-BC74-0E0E36B8DD9A}"/>
              </a:ext>
            </a:extLst>
          </p:cNvPr>
          <p:cNvSpPr txBox="1"/>
          <p:nvPr/>
        </p:nvSpPr>
        <p:spPr>
          <a:xfrm>
            <a:off x="10050702" y="4137324"/>
            <a:ext cx="1340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Water tanks</a:t>
            </a:r>
            <a:endParaRPr lang="en-GB" dirty="0">
              <a:latin typeface="Helvetica" pitchFamily="2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03B9DB-13C7-9946-9A6D-61B886781529}"/>
              </a:ext>
            </a:extLst>
          </p:cNvPr>
          <p:cNvCxnSpPr>
            <a:cxnSpLocks/>
          </p:cNvCxnSpPr>
          <p:nvPr/>
        </p:nvCxnSpPr>
        <p:spPr>
          <a:xfrm>
            <a:off x="9970867" y="1991021"/>
            <a:ext cx="75024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97F7657-FAC8-994D-96FF-4149153BB632}"/>
              </a:ext>
            </a:extLst>
          </p:cNvPr>
          <p:cNvSpPr txBox="1"/>
          <p:nvPr/>
        </p:nvSpPr>
        <p:spPr>
          <a:xfrm>
            <a:off x="9870383" y="1493730"/>
            <a:ext cx="1094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Helvetica" pitchFamily="2" charset="0"/>
              </a:rPr>
              <a:t>Physical </a:t>
            </a:r>
          </a:p>
          <a:p>
            <a:r>
              <a:rPr lang="en-GB" sz="1400">
                <a:latin typeface="Helvetica" pitchFamily="2" charset="0"/>
              </a:rPr>
              <a:t>exercise</a:t>
            </a:r>
            <a:endParaRPr lang="en-GB">
              <a:latin typeface="Helvetica" pitchFamily="2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14A551-5334-5640-87D2-FB34911B6897}"/>
              </a:ext>
            </a:extLst>
          </p:cNvPr>
          <p:cNvCxnSpPr>
            <a:cxnSpLocks/>
          </p:cNvCxnSpPr>
          <p:nvPr/>
        </p:nvCxnSpPr>
        <p:spPr>
          <a:xfrm>
            <a:off x="10731040" y="1979591"/>
            <a:ext cx="234138" cy="73536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F944F21-F871-9045-8F2C-020BDBBA13AB}"/>
              </a:ext>
            </a:extLst>
          </p:cNvPr>
          <p:cNvSpPr txBox="1"/>
          <p:nvPr/>
        </p:nvSpPr>
        <p:spPr>
          <a:xfrm>
            <a:off x="9663977" y="467923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>
                <a:latin typeface="Helvetica" pitchFamily="2" charset="0"/>
              </a:rPr>
              <a:t>Racks Contents</a:t>
            </a:r>
            <a:endParaRPr lang="en-GB" u="sng" dirty="0">
              <a:latin typeface="Helvetica" pitchFamily="2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2E1203A-971E-014C-B6E1-424C2572A147}"/>
              </a:ext>
            </a:extLst>
          </p:cNvPr>
          <p:cNvSpPr/>
          <p:nvPr/>
        </p:nvSpPr>
        <p:spPr>
          <a:xfrm>
            <a:off x="9614332" y="5092861"/>
            <a:ext cx="180000" cy="180000"/>
          </a:xfrm>
          <a:prstGeom prst="ellipse">
            <a:avLst/>
          </a:prstGeom>
          <a:solidFill>
            <a:srgbClr val="FF7E79"/>
          </a:solidFill>
          <a:ln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6FBC4B-2C7C-284A-B931-D52401C20BBA}"/>
              </a:ext>
            </a:extLst>
          </p:cNvPr>
          <p:cNvSpPr txBox="1"/>
          <p:nvPr/>
        </p:nvSpPr>
        <p:spPr>
          <a:xfrm>
            <a:off x="9835997" y="5062609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Helvetica" pitchFamily="2" charset="0"/>
              </a:rPr>
              <a:t>ECLSS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0E773B3-045F-A349-B5B6-7683136726A9}"/>
              </a:ext>
            </a:extLst>
          </p:cNvPr>
          <p:cNvSpPr/>
          <p:nvPr/>
        </p:nvSpPr>
        <p:spPr>
          <a:xfrm>
            <a:off x="9620282" y="5392925"/>
            <a:ext cx="180000" cy="180000"/>
          </a:xfrm>
          <a:prstGeom prst="ellipse">
            <a:avLst/>
          </a:prstGeom>
          <a:solidFill>
            <a:srgbClr val="FFFC00"/>
          </a:solidFill>
          <a:ln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F9CC02-1556-C244-BD0F-96EABF60DB4C}"/>
              </a:ext>
            </a:extLst>
          </p:cNvPr>
          <p:cNvSpPr txBox="1"/>
          <p:nvPr/>
        </p:nvSpPr>
        <p:spPr>
          <a:xfrm>
            <a:off x="9841947" y="5362673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Helvetica" pitchFamily="2" charset="0"/>
              </a:rPr>
              <a:t>Stowage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FA4ABD6-29B6-F542-920C-617430738DA0}"/>
              </a:ext>
            </a:extLst>
          </p:cNvPr>
          <p:cNvSpPr/>
          <p:nvPr/>
        </p:nvSpPr>
        <p:spPr>
          <a:xfrm>
            <a:off x="9620282" y="574223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C62628-4013-8341-80A9-E4444B96AB19}"/>
              </a:ext>
            </a:extLst>
          </p:cNvPr>
          <p:cNvSpPr txBox="1"/>
          <p:nvPr/>
        </p:nvSpPr>
        <p:spPr>
          <a:xfrm>
            <a:off x="9841947" y="5711979"/>
            <a:ext cx="11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Helvetica" pitchFamily="2" charset="0"/>
              </a:rPr>
              <a:t>Surgery Table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6A922BA-63E6-994A-B12B-A0812EC0D38E}"/>
              </a:ext>
            </a:extLst>
          </p:cNvPr>
          <p:cNvSpPr/>
          <p:nvPr/>
        </p:nvSpPr>
        <p:spPr>
          <a:xfrm>
            <a:off x="10806884" y="5084662"/>
            <a:ext cx="180000" cy="180000"/>
          </a:xfrm>
          <a:prstGeom prst="ellipse">
            <a:avLst/>
          </a:prstGeom>
          <a:solidFill>
            <a:srgbClr val="5A7F95"/>
          </a:solidFill>
          <a:ln>
            <a:solidFill>
              <a:srgbClr val="5A7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D148EB-5C9A-BD43-A986-4C52B48CE5BE}"/>
              </a:ext>
            </a:extLst>
          </p:cNvPr>
          <p:cNvSpPr txBox="1"/>
          <p:nvPr/>
        </p:nvSpPr>
        <p:spPr>
          <a:xfrm>
            <a:off x="11028549" y="505441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Helvetica" pitchFamily="2" charset="0"/>
              </a:rPr>
              <a:t>Shower</a:t>
            </a:r>
          </a:p>
        </p:txBody>
      </p:sp>
    </p:spTree>
    <p:extLst>
      <p:ext uri="{BB962C8B-B14F-4D97-AF65-F5344CB8AC3E}">
        <p14:creationId xmlns:p14="http://schemas.microsoft.com/office/powerpoint/2010/main" val="2224739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786F8-7D0F-D040-8D53-A61F0584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A3895-6872-E648-9EEC-C25C5E60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E393B-3278-7C48-AEDF-93982CB3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15028-6499-274C-863F-B1A64B26287E}"/>
              </a:ext>
            </a:extLst>
          </p:cNvPr>
          <p:cNvSpPr txBox="1">
            <a:spLocks/>
          </p:cNvSpPr>
          <p:nvPr/>
        </p:nvSpPr>
        <p:spPr>
          <a:xfrm>
            <a:off x="786109" y="900334"/>
            <a:ext cx="10080000" cy="670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solidFill>
                  <a:schemeClr val="bg1"/>
                </a:solidFill>
                <a:latin typeface="Helvetica" pitchFamily="2" charset="0"/>
              </a:rPr>
              <a:t>SEEDS XIV: OUR TEAM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D6FB104-A507-7742-8617-1B8ABF47A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29279" r="11019" b="14753"/>
          <a:stretch/>
        </p:blipFill>
        <p:spPr>
          <a:xfrm>
            <a:off x="1644002" y="1980743"/>
            <a:ext cx="8903997" cy="396540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D3E66DF-C16A-6240-8F7D-7E9BD84AC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00" y="3110546"/>
            <a:ext cx="863999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776DD4C-3622-B544-B09B-F07968CA1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00" y="1980743"/>
            <a:ext cx="820800" cy="5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D7DD210-DA13-9C46-A9F2-BFDC5285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00" y="4269149"/>
            <a:ext cx="820673" cy="5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1AEC89-0ACE-B94F-B434-7BB38ABC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99" y="5398952"/>
            <a:ext cx="820673" cy="5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04155447-72A9-B547-B677-7A974CD3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263" y="3120146"/>
            <a:ext cx="820159" cy="5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73BF2D-4D96-0B42-8DD5-5FCE016F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263" y="1980743"/>
            <a:ext cx="820673" cy="5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D wallpaper: Flag, Latvia, Flag Of Latvia, Latvia Large Flag, Latvian Flag  | Wallpaper Flare">
            <a:extLst>
              <a:ext uri="{FF2B5EF4-FFF2-40B4-BE49-F238E27FC236}">
                <a16:creationId xmlns:a16="http://schemas.microsoft.com/office/drawing/2014/main" id="{CF899F39-2777-984E-B522-894A2D31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263" y="4259549"/>
            <a:ext cx="821364" cy="5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B2D995-77C3-BA4E-BEFE-8304F673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09" y="5398952"/>
            <a:ext cx="821313" cy="547200"/>
          </a:xfrm>
          <a:prstGeom prst="rect">
            <a:avLst/>
          </a:prstGeom>
          <a:noFill/>
          <a:ln w="6350">
            <a:solidFill>
              <a:schemeClr val="bg1">
                <a:lumMod val="50000"/>
                <a:alpha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098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CFB763-E1CC-D740-8FC6-0ABFC7B4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6AD94-6473-7E48-ACB0-01D3A6A0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C41D9-CACC-6C4E-9E76-9EE2B7CD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5D4B5D-4B35-1B40-83CA-98F22287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2"/>
          <a:lstStyle/>
          <a:p>
            <a:r>
              <a:rPr lang="en-GB"/>
              <a:t>Mass Budget</a:t>
            </a:r>
            <a:br>
              <a:rPr lang="en-GB"/>
            </a:br>
            <a:r>
              <a:rPr lang="en-GB"/>
              <a:t>Costs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1ECD316-B038-9742-AD45-A3576BA771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646998"/>
              </p:ext>
            </p:extLst>
          </p:nvPr>
        </p:nvGraphicFramePr>
        <p:xfrm>
          <a:off x="838200" y="1512589"/>
          <a:ext cx="5532393" cy="363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reparation 32">
            <a:extLst>
              <a:ext uri="{FF2B5EF4-FFF2-40B4-BE49-F238E27FC236}">
                <a16:creationId xmlns:a16="http://schemas.microsoft.com/office/drawing/2014/main" id="{03DA17EF-9A87-374D-60CC-C2B2EB88B913}"/>
              </a:ext>
            </a:extLst>
          </p:cNvPr>
          <p:cNvSpPr/>
          <p:nvPr/>
        </p:nvSpPr>
        <p:spPr>
          <a:xfrm>
            <a:off x="2187314" y="5213512"/>
            <a:ext cx="2788172" cy="876394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MASS: </a:t>
            </a:r>
            <a:br>
              <a:rPr lang="en-GB" sz="18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8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420 tons</a:t>
            </a:r>
            <a:endParaRPr lang="en-GB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 : coins arrondis 1">
            <a:extLst>
              <a:ext uri="{FF2B5EF4-FFF2-40B4-BE49-F238E27FC236}">
                <a16:creationId xmlns:a16="http://schemas.microsoft.com/office/drawing/2014/main" id="{9F2F6B92-7F61-7123-586F-F8411D484ABD}"/>
              </a:ext>
            </a:extLst>
          </p:cNvPr>
          <p:cNvSpPr/>
          <p:nvPr/>
        </p:nvSpPr>
        <p:spPr>
          <a:xfrm rot="16200000">
            <a:off x="4919721" y="2765751"/>
            <a:ext cx="3706039" cy="12794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sz="24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Advanced Missions </a:t>
            </a:r>
            <a:r>
              <a:rPr lang="fr-FR" sz="2400" b="1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Cost</a:t>
            </a:r>
            <a:r>
              <a:rPr lang="fr-FR" sz="24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Model*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368595-8BA2-3849-30A6-3F1A78A53CA3}"/>
              </a:ext>
            </a:extLst>
          </p:cNvPr>
          <p:cNvGrpSpPr/>
          <p:nvPr/>
        </p:nvGrpSpPr>
        <p:grpSpPr>
          <a:xfrm>
            <a:off x="7647761" y="1808914"/>
            <a:ext cx="3706039" cy="3193200"/>
            <a:chOff x="7052752" y="2232327"/>
            <a:chExt cx="3706039" cy="3193152"/>
          </a:xfrm>
        </p:grpSpPr>
        <p:pic>
          <p:nvPicPr>
            <p:cNvPr id="10" name="Image 13">
              <a:extLst>
                <a:ext uri="{FF2B5EF4-FFF2-40B4-BE49-F238E27FC236}">
                  <a16:creationId xmlns:a16="http://schemas.microsoft.com/office/drawing/2014/main" id="{9FCF1A1C-63C2-E742-E3EF-CE9FAFEF9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75" t="10472" r="25795" b="10156"/>
            <a:stretch/>
          </p:blipFill>
          <p:spPr>
            <a:xfrm>
              <a:off x="7052752" y="2232327"/>
              <a:ext cx="3706039" cy="3193152"/>
            </a:xfrm>
            <a:prstGeom prst="rect">
              <a:avLst/>
            </a:prstGeom>
          </p:spPr>
        </p:pic>
        <p:sp>
          <p:nvSpPr>
            <p:cNvPr id="11" name="ZoneTexte 21">
              <a:extLst>
                <a:ext uri="{FF2B5EF4-FFF2-40B4-BE49-F238E27FC236}">
                  <a16:creationId xmlns:a16="http://schemas.microsoft.com/office/drawing/2014/main" id="{80D0E4A4-76B6-B538-AD38-D72080146640}"/>
                </a:ext>
              </a:extLst>
            </p:cNvPr>
            <p:cNvSpPr txBox="1"/>
            <p:nvPr/>
          </p:nvSpPr>
          <p:spPr>
            <a:xfrm>
              <a:off x="8210268" y="3598071"/>
              <a:ext cx="13910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>
                  <a:solidFill>
                    <a:srgbClr val="FF0000"/>
                  </a:solidFill>
                </a:rPr>
                <a:t>66.65 B€*</a:t>
              </a:r>
              <a:endParaRPr lang="fr-FR" sz="2000"/>
            </a:p>
          </p:txBody>
        </p:sp>
      </p:grpSp>
      <p:sp>
        <p:nvSpPr>
          <p:cNvPr id="12" name="ZoneTexte 33">
            <a:extLst>
              <a:ext uri="{FF2B5EF4-FFF2-40B4-BE49-F238E27FC236}">
                <a16:creationId xmlns:a16="http://schemas.microsoft.com/office/drawing/2014/main" id="{900AE264-338C-F0EE-6580-D766DB2A4137}"/>
              </a:ext>
            </a:extLst>
          </p:cNvPr>
          <p:cNvSpPr txBox="1"/>
          <p:nvPr/>
        </p:nvSpPr>
        <p:spPr>
          <a:xfrm>
            <a:off x="6305549" y="5282377"/>
            <a:ext cx="50482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err="1">
                <a:latin typeface="Helvetica" panose="020B0604020202020204" pitchFamily="34" charset="0"/>
                <a:cs typeface="Helvetica" panose="020B0604020202020204" pitchFamily="34" charset="0"/>
              </a:rPr>
              <a:t>Ref</a:t>
            </a:r>
            <a:r>
              <a:rPr lang="fr-FR" sz="1200">
                <a:latin typeface="Helvetica" panose="020B0604020202020204" pitchFamily="34" charset="0"/>
                <a:cs typeface="Helvetica" panose="020B0604020202020204" pitchFamily="34" charset="0"/>
              </a:rPr>
              <a:t> : «</a:t>
            </a:r>
            <a:r>
              <a:rPr lang="fr-FR" sz="1200" err="1">
                <a:latin typeface="Helvetica" panose="020B0604020202020204" pitchFamily="34" charset="0"/>
                <a:cs typeface="Helvetica" panose="020B0604020202020204" pitchFamily="34" charset="0"/>
              </a:rPr>
              <a:t>Comparing</a:t>
            </a:r>
            <a:r>
              <a:rPr lang="fr-FR" sz="1200">
                <a:latin typeface="Helvetica" panose="020B0604020202020204" pitchFamily="34" charset="0"/>
                <a:cs typeface="Helvetica" panose="020B0604020202020204" pitchFamily="34" charset="0"/>
              </a:rPr>
              <a:t> NASA and ESA </a:t>
            </a:r>
            <a:r>
              <a:rPr lang="fr-FR" sz="1200" err="1">
                <a:latin typeface="Helvetica" panose="020B0604020202020204" pitchFamily="34" charset="0"/>
                <a:cs typeface="Helvetica" panose="020B0604020202020204" pitchFamily="34" charset="0"/>
              </a:rPr>
              <a:t>Cost</a:t>
            </a:r>
            <a:r>
              <a:rPr lang="fr-FR" sz="120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err="1">
                <a:latin typeface="Helvetica" panose="020B0604020202020204" pitchFamily="34" charset="0"/>
                <a:cs typeface="Helvetica" panose="020B0604020202020204" pitchFamily="34" charset="0"/>
              </a:rPr>
              <a:t>Estimating</a:t>
            </a:r>
            <a:r>
              <a:rPr lang="fr-FR" sz="1200">
                <a:latin typeface="Helvetica" panose="020B0604020202020204" pitchFamily="34" charset="0"/>
                <a:cs typeface="Helvetica" panose="020B0604020202020204" pitchFamily="34" charset="0"/>
              </a:rPr>
              <a:t> Methods for Human Missions to Mars» / ISS </a:t>
            </a:r>
            <a:r>
              <a:rPr lang="fr-FR" sz="1200" err="1">
                <a:latin typeface="Helvetica" panose="020B0604020202020204" pitchFamily="34" charset="0"/>
                <a:cs typeface="Helvetica" panose="020B0604020202020204" pitchFamily="34" charset="0"/>
              </a:rPr>
              <a:t>Operation</a:t>
            </a:r>
            <a:r>
              <a:rPr lang="fr-FR" sz="120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err="1">
                <a:latin typeface="Helvetica" panose="020B0604020202020204" pitchFamily="34" charset="0"/>
                <a:cs typeface="Helvetica" panose="020B0604020202020204" pitchFamily="34" charset="0"/>
              </a:rPr>
              <a:t>cost</a:t>
            </a:r>
            <a:r>
              <a:rPr lang="fr-FR" sz="1200">
                <a:latin typeface="Helvetica" panose="020B0604020202020204" pitchFamily="34" charset="0"/>
                <a:cs typeface="Helvetica" panose="020B0604020202020204" pitchFamily="34" charset="0"/>
              </a:rPr>
              <a:t> / Colombus </a:t>
            </a:r>
            <a:r>
              <a:rPr lang="fr-FR" sz="1200" err="1">
                <a:latin typeface="Helvetica" panose="020B0604020202020204" pitchFamily="34" charset="0"/>
                <a:cs typeface="Helvetica" panose="020B0604020202020204" pitchFamily="34" charset="0"/>
              </a:rPr>
              <a:t>cost</a:t>
            </a:r>
            <a:r>
              <a:rPr lang="fr-FR" sz="120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err="1">
                <a:latin typeface="Helvetica" panose="020B0604020202020204" pitchFamily="34" charset="0"/>
                <a:cs typeface="Helvetica" panose="020B0604020202020204" pitchFamily="34" charset="0"/>
              </a:rPr>
              <a:t>analysis</a:t>
            </a:r>
          </a:p>
          <a:p>
            <a:r>
              <a:rPr lang="fr-FR" sz="1200"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fr-FR" sz="1200" err="1">
                <a:latin typeface="Helvetica" panose="020B0604020202020204" pitchFamily="34" charset="0"/>
                <a:cs typeface="Helvetica" panose="020B0604020202020204" pitchFamily="34" charset="0"/>
              </a:rPr>
              <a:t>Neglecting</a:t>
            </a:r>
            <a:r>
              <a:rPr lang="fr-FR" sz="120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200" err="1">
                <a:latin typeface="Helvetica" panose="020B0604020202020204" pitchFamily="34" charset="0"/>
                <a:cs typeface="Helvetica" panose="020B0604020202020204" pitchFamily="34" charset="0"/>
              </a:rPr>
              <a:t>inflaction</a:t>
            </a:r>
            <a:r>
              <a:rPr lang="fr-FR" sz="1200">
                <a:latin typeface="Helvetica" panose="020B0604020202020204" pitchFamily="34" charset="0"/>
                <a:cs typeface="Helvetica" panose="020B0604020202020204" pitchFamily="34" charset="0"/>
              </a:rPr>
              <a:t> in 2040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B6A88-BA5C-D349-A298-EDED11EA5740}"/>
              </a:ext>
            </a:extLst>
          </p:cNvPr>
          <p:cNvSpPr txBox="1"/>
          <p:nvPr/>
        </p:nvSpPr>
        <p:spPr>
          <a:xfrm>
            <a:off x="8182437" y="1470408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" pitchFamily="2" charset="0"/>
              </a:rPr>
              <a:t>Launch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94723-C1F6-4640-9AE3-490C10910AA0}"/>
              </a:ext>
            </a:extLst>
          </p:cNvPr>
          <p:cNvSpPr txBox="1"/>
          <p:nvPr/>
        </p:nvSpPr>
        <p:spPr>
          <a:xfrm>
            <a:off x="7755683" y="4832789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" pitchFamily="2" charset="0"/>
              </a:rPr>
              <a:t>Manufacturing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99B7BD-F370-3A40-A888-5E5779039A0B}"/>
              </a:ext>
            </a:extLst>
          </p:cNvPr>
          <p:cNvSpPr txBox="1"/>
          <p:nvPr/>
        </p:nvSpPr>
        <p:spPr>
          <a:xfrm>
            <a:off x="7412480" y="2013076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" pitchFamily="2" charset="0"/>
              </a:rPr>
              <a:t>Operation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05082-D713-C24D-8C25-31CDACB36750}"/>
              </a:ext>
            </a:extLst>
          </p:cNvPr>
          <p:cNvSpPr txBox="1"/>
          <p:nvPr/>
        </p:nvSpPr>
        <p:spPr>
          <a:xfrm>
            <a:off x="10744498" y="1725087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" pitchFamily="2" charset="0"/>
              </a:rPr>
              <a:t>Development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A8D558-31C6-A24E-B1CD-44592E7FEBDE}"/>
              </a:ext>
            </a:extLst>
          </p:cNvPr>
          <p:cNvCxnSpPr/>
          <p:nvPr/>
        </p:nvCxnSpPr>
        <p:spPr>
          <a:xfrm>
            <a:off x="8228957" y="1800972"/>
            <a:ext cx="76328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DA5086-7061-C04E-98A4-4895B4D5B0D1}"/>
              </a:ext>
            </a:extLst>
          </p:cNvPr>
          <p:cNvCxnSpPr>
            <a:cxnSpLocks/>
          </p:cNvCxnSpPr>
          <p:nvPr/>
        </p:nvCxnSpPr>
        <p:spPr>
          <a:xfrm>
            <a:off x="8992241" y="1800972"/>
            <a:ext cx="152400" cy="1524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FEFBAF-2FE2-1848-A99F-AE9F36691BA2}"/>
              </a:ext>
            </a:extLst>
          </p:cNvPr>
          <p:cNvCxnSpPr>
            <a:cxnSpLocks/>
          </p:cNvCxnSpPr>
          <p:nvPr/>
        </p:nvCxnSpPr>
        <p:spPr>
          <a:xfrm>
            <a:off x="7528108" y="2309345"/>
            <a:ext cx="82881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E65B55-A696-6646-B151-D12EC0019615}"/>
              </a:ext>
            </a:extLst>
          </p:cNvPr>
          <p:cNvCxnSpPr>
            <a:cxnSpLocks/>
          </p:cNvCxnSpPr>
          <p:nvPr/>
        </p:nvCxnSpPr>
        <p:spPr>
          <a:xfrm>
            <a:off x="8356922" y="2309345"/>
            <a:ext cx="86870" cy="1524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991460-F3EF-B245-B481-3C79471F5A68}"/>
              </a:ext>
            </a:extLst>
          </p:cNvPr>
          <p:cNvCxnSpPr>
            <a:cxnSpLocks/>
          </p:cNvCxnSpPr>
          <p:nvPr/>
        </p:nvCxnSpPr>
        <p:spPr>
          <a:xfrm>
            <a:off x="7755683" y="5160152"/>
            <a:ext cx="140126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BF462C-743B-A649-8DA3-1BC4BE07901D}"/>
              </a:ext>
            </a:extLst>
          </p:cNvPr>
          <p:cNvCxnSpPr>
            <a:cxnSpLocks/>
          </p:cNvCxnSpPr>
          <p:nvPr/>
        </p:nvCxnSpPr>
        <p:spPr>
          <a:xfrm flipV="1">
            <a:off x="9156950" y="4854736"/>
            <a:ext cx="191357" cy="3054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3DB28C-5F10-BA4F-8419-927EFCE240F7}"/>
              </a:ext>
            </a:extLst>
          </p:cNvPr>
          <p:cNvCxnSpPr>
            <a:cxnSpLocks/>
          </p:cNvCxnSpPr>
          <p:nvPr/>
        </p:nvCxnSpPr>
        <p:spPr>
          <a:xfrm>
            <a:off x="10731895" y="2013076"/>
            <a:ext cx="140126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396F5FD-F33C-9E44-9B0C-08BA4D090A01}"/>
              </a:ext>
            </a:extLst>
          </p:cNvPr>
          <p:cNvCxnSpPr>
            <a:cxnSpLocks/>
          </p:cNvCxnSpPr>
          <p:nvPr/>
        </p:nvCxnSpPr>
        <p:spPr>
          <a:xfrm flipV="1">
            <a:off x="10537474" y="2007484"/>
            <a:ext cx="191357" cy="3054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001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F2BF00-CC0E-9D47-933A-A3B6D98D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22/09/22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DF4DD-8B1D-F846-90EB-27F4676D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Master SEEDS XIV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01FE2-EDDA-164D-940D-054A18D4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2AD84-7352-4743-8615-01B9CC1B4D95}"/>
              </a:ext>
            </a:extLst>
          </p:cNvPr>
          <p:cNvSpPr txBox="1"/>
          <p:nvPr/>
        </p:nvSpPr>
        <p:spPr>
          <a:xfrm>
            <a:off x="1518548" y="1674674"/>
            <a:ext cx="9154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Helvetica" pitchFamily="2" charset="0"/>
              </a:rPr>
              <a:t>2</a:t>
            </a:r>
            <a:r>
              <a:rPr lang="en-GB" sz="3600" baseline="30000" dirty="0">
                <a:solidFill>
                  <a:schemeClr val="bg1"/>
                </a:solidFill>
                <a:latin typeface="Helvetica" pitchFamily="2" charset="0"/>
              </a:rPr>
              <a:t>nd</a:t>
            </a:r>
            <a:r>
              <a:rPr lang="en-GB" sz="3600" dirty="0">
                <a:solidFill>
                  <a:schemeClr val="bg1"/>
                </a:solidFill>
                <a:latin typeface="Helvetica" pitchFamily="2" charset="0"/>
              </a:rPr>
              <a:t> Level Specialising Master’s Programme 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Helvetica" pitchFamily="2" charset="0"/>
              </a:rPr>
              <a:t>SPACE</a:t>
            </a:r>
            <a:r>
              <a:rPr lang="en-GB" sz="3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Helvetica" pitchFamily="2" charset="0"/>
              </a:rPr>
              <a:t>EXPLORATION AND DEVELOPMENT SYSTEMS</a:t>
            </a:r>
            <a:endParaRPr lang="en-GB" sz="3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7028BB-B1C9-AB41-8D75-0FDBE207FDD9}"/>
              </a:ext>
            </a:extLst>
          </p:cNvPr>
          <p:cNvSpPr txBox="1"/>
          <p:nvPr/>
        </p:nvSpPr>
        <p:spPr>
          <a:xfrm>
            <a:off x="6370914" y="4243422"/>
            <a:ext cx="2896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bit.ly/SEEDSMaster22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Scuola di Master e Formazione Permanente - Polito | Facebook">
            <a:extLst>
              <a:ext uri="{FF2B5EF4-FFF2-40B4-BE49-F238E27FC236}">
                <a16:creationId xmlns:a16="http://schemas.microsoft.com/office/drawing/2014/main" id="{F45C7579-E4DC-B041-956F-6FA7ECA8A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8000" r="92444">
                        <a14:foregroundMark x1="14222" y1="24444" x2="14222" y2="24444"/>
                        <a14:foregroundMark x1="12889" y1="23111" x2="15556" y2="83111"/>
                        <a14:foregroundMark x1="19111" y1="26667" x2="10667" y2="28444"/>
                        <a14:foregroundMark x1="12889" y1="47556" x2="9333" y2="48000"/>
                        <a14:foregroundMark x1="8889" y1="23111" x2="8889" y2="23111"/>
                        <a14:foregroundMark x1="8444" y1="34222" x2="8444" y2="34222"/>
                        <a14:foregroundMark x1="9778" y1="35111" x2="9778" y2="35111"/>
                        <a14:foregroundMark x1="8000" y1="42667" x2="8000" y2="42667"/>
                        <a14:foregroundMark x1="18222" y1="41778" x2="18222" y2="41778"/>
                        <a14:foregroundMark x1="15556" y1="55556" x2="15556" y2="55556"/>
                        <a14:foregroundMark x1="17778" y1="52444" x2="17778" y2="52444"/>
                        <a14:foregroundMark x1="11556" y1="54667" x2="11556" y2="54667"/>
                        <a14:foregroundMark x1="8889" y1="53778" x2="8889" y2="53778"/>
                        <a14:foregroundMark x1="8000" y1="51111" x2="8000" y2="51111"/>
                        <a14:foregroundMark x1="8444" y1="62222" x2="8444" y2="62222"/>
                        <a14:foregroundMark x1="17333" y1="62222" x2="17333" y2="62222"/>
                        <a14:foregroundMark x1="17333" y1="63556" x2="17333" y2="63556"/>
                        <a14:foregroundMark x1="16444" y1="60444" x2="16444" y2="60444"/>
                        <a14:foregroundMark x1="17778" y1="62667" x2="17778" y2="62667"/>
                        <a14:foregroundMark x1="18222" y1="57333" x2="18222" y2="64889"/>
                        <a14:foregroundMark x1="10222" y1="72000" x2="10222" y2="72000"/>
                        <a14:foregroundMark x1="10667" y1="77333" x2="10667" y2="77333"/>
                        <a14:foregroundMark x1="10222" y1="73778" x2="11111" y2="83556"/>
                        <a14:foregroundMark x1="16889" y1="85778" x2="16889" y2="85778"/>
                        <a14:foregroundMark x1="15111" y1="84889" x2="15111" y2="84889"/>
                        <a14:foregroundMark x1="33778" y1="77778" x2="30222" y2="80000"/>
                        <a14:foregroundMark x1="33778" y1="76889" x2="33778" y2="76889"/>
                        <a14:foregroundMark x1="33778" y1="76000" x2="33778" y2="76000"/>
                        <a14:foregroundMark x1="32000" y1="75556" x2="45778" y2="75556"/>
                        <a14:foregroundMark x1="31556" y1="83111" x2="48444" y2="82667"/>
                        <a14:foregroundMark x1="46222" y1="81778" x2="63111" y2="82222"/>
                        <a14:foregroundMark x1="63111" y1="82222" x2="88444" y2="79111"/>
                        <a14:foregroundMark x1="68444" y1="75556" x2="68444" y2="75556"/>
                        <a14:foregroundMark x1="68444" y1="76444" x2="68444" y2="76444"/>
                        <a14:foregroundMark x1="55556" y1="76000" x2="55556" y2="76000"/>
                        <a14:foregroundMark x1="41778" y1="75111" x2="68889" y2="75556"/>
                        <a14:foregroundMark x1="73333" y1="75556" x2="88000" y2="73778"/>
                        <a14:foregroundMark x1="41333" y1="85778" x2="41333" y2="85778"/>
                        <a14:foregroundMark x1="24889" y1="84444" x2="76889" y2="80444"/>
                        <a14:foregroundMark x1="76889" y1="80444" x2="88000" y2="83111"/>
                        <a14:foregroundMark x1="79556" y1="85778" x2="79556" y2="85778"/>
                        <a14:foregroundMark x1="72889" y1="84000" x2="88444" y2="84000"/>
                        <a14:foregroundMark x1="60889" y1="84889" x2="75111" y2="84000"/>
                        <a14:foregroundMark x1="43111" y1="84000" x2="52444" y2="84444"/>
                        <a14:foregroundMark x1="92444" y1="20889" x2="92444" y2="20889"/>
                        <a14:foregroundMark x1="32444" y1="85333" x2="32444" y2="85333"/>
                        <a14:foregroundMark x1="58667" y1="84889" x2="58667" y2="84889"/>
                        <a14:foregroundMark x1="89333" y1="85778" x2="89333" y2="85778"/>
                        <a14:foregroundMark x1="90222" y1="85778" x2="90222" y2="8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9" b="15075"/>
          <a:stretch/>
        </p:blipFill>
        <p:spPr bwMode="auto">
          <a:xfrm>
            <a:off x="2807400" y="3652592"/>
            <a:ext cx="1548000" cy="143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F031B28-00EC-E24D-8DE1-AEE69AE80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3"/>
          <a:stretch/>
        </p:blipFill>
        <p:spPr bwMode="auto">
          <a:xfrm>
            <a:off x="891721" y="3910557"/>
            <a:ext cx="1253653" cy="112739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347260-8735-324D-9DC8-A32AA5158F9B}"/>
              </a:ext>
            </a:extLst>
          </p:cNvPr>
          <p:cNvSpPr txBox="1"/>
          <p:nvPr/>
        </p:nvSpPr>
        <p:spPr>
          <a:xfrm>
            <a:off x="4750242" y="5387111"/>
            <a:ext cx="6024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Helvetica" pitchFamily="2" charset="0"/>
              </a:rPr>
              <a:t>Enrolment Deadline:  November 25</a:t>
            </a:r>
            <a:r>
              <a:rPr lang="en-GB" sz="2400" baseline="30000" dirty="0">
                <a:solidFill>
                  <a:schemeClr val="bg1"/>
                </a:solidFill>
                <a:latin typeface="Helvetica" pitchFamily="2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latin typeface="Helvetica" pitchFamily="2" charset="0"/>
              </a:rPr>
              <a:t> 2022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5CFF-4D66-8349-9749-ACA2BB6B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242" y="3910557"/>
            <a:ext cx="1225830" cy="12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24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2B6A9-1430-1B4C-A1ED-F7CEF80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8C82E-9C60-1149-9909-5292D2E8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CE275-22A9-0547-A846-700A1399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FBD865-52F4-6740-B875-62FFF2420325}"/>
              </a:ext>
            </a:extLst>
          </p:cNvPr>
          <p:cNvSpPr txBox="1">
            <a:spLocks/>
          </p:cNvSpPr>
          <p:nvPr/>
        </p:nvSpPr>
        <p:spPr>
          <a:xfrm>
            <a:off x="437357" y="470943"/>
            <a:ext cx="3601243" cy="11626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key partners and sponsors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BD0ECEA-48FD-414F-9945-ED7BEA6C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860" y="4523650"/>
            <a:ext cx="3421051" cy="138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LTEC | Aerospace Logistics Technology Engineering Company">
            <a:extLst>
              <a:ext uri="{FF2B5EF4-FFF2-40B4-BE49-F238E27FC236}">
                <a16:creationId xmlns:a16="http://schemas.microsoft.com/office/drawing/2014/main" id="{2DE9CAB5-FC9F-E841-85A9-ECDCF3863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47" y="2891663"/>
            <a:ext cx="2703325" cy="12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02C277E-67F3-B147-9387-01C243D09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861" y="470941"/>
            <a:ext cx="3611419" cy="169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4">
            <a:extLst>
              <a:ext uri="{FF2B5EF4-FFF2-40B4-BE49-F238E27FC236}">
                <a16:creationId xmlns:a16="http://schemas.microsoft.com/office/drawing/2014/main" id="{25BADD2C-B41D-1249-A833-10BC00A5C5C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09" y="446434"/>
            <a:ext cx="2064145" cy="1740926"/>
          </a:xfrm>
          <a:prstGeom prst="rect">
            <a:avLst/>
          </a:prstGeom>
        </p:spPr>
      </p:pic>
      <p:pic>
        <p:nvPicPr>
          <p:cNvPr id="12" name="Picture 2" descr="Logo – ESA Brand Centre">
            <a:extLst>
              <a:ext uri="{FF2B5EF4-FFF2-40B4-BE49-F238E27FC236}">
                <a16:creationId xmlns:a16="http://schemas.microsoft.com/office/drawing/2014/main" id="{6656D834-ABEC-8F4E-BF5F-33BEDB78E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6191" y1="51477" x2="46582" y2="54743"/>
                        <a14:foregroundMark x1="58301" y1="47589" x2="59961" y2="49611"/>
                        <a14:foregroundMark x1="76465" y1="46967" x2="76758" y2="52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7" t="11734" r="12074" b="18571"/>
          <a:stretch/>
        </p:blipFill>
        <p:spPr bwMode="auto">
          <a:xfrm>
            <a:off x="4303751" y="2652268"/>
            <a:ext cx="2853560" cy="15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15BD095-14B2-1A47-956B-01A15D7A9CB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24" y="4562082"/>
            <a:ext cx="1929630" cy="117921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902ADE9-57FC-194C-8210-69BF4A1F7E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7" y="4613904"/>
            <a:ext cx="2541539" cy="1127397"/>
          </a:xfrm>
          <a:prstGeom prst="rect">
            <a:avLst/>
          </a:prstGeom>
          <a:noFill/>
        </p:spPr>
      </p:pic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E84DEA5F-FA4F-4543-9D2D-1BD60AF3D9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8" y="2980847"/>
            <a:ext cx="3269304" cy="10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25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F9204-0CFC-DC48-8FB6-225B069F8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22/09/22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9F4B9-A120-224B-A692-7CA1A5554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6C40B-168F-4244-865F-423E076CC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1DB47E-CA7B-39B6-16D0-0C74D939001B}"/>
              </a:ext>
            </a:extLst>
          </p:cNvPr>
          <p:cNvGrpSpPr/>
          <p:nvPr/>
        </p:nvGrpSpPr>
        <p:grpSpPr>
          <a:xfrm>
            <a:off x="1427381" y="1539761"/>
            <a:ext cx="3954929" cy="830997"/>
            <a:chOff x="838200" y="1539761"/>
            <a:chExt cx="3954929" cy="83099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D149F5-F7E8-6B1F-260C-825E36AE9093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1539761"/>
              <a:ext cx="395492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5403337-6B41-8102-4A5A-57395953AFA6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2370758"/>
              <a:ext cx="395492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81639E-04C2-021E-C421-205AD4CA6607}"/>
                </a:ext>
              </a:extLst>
            </p:cNvPr>
            <p:cNvSpPr txBox="1"/>
            <p:nvPr/>
          </p:nvSpPr>
          <p:spPr>
            <a:xfrm>
              <a:off x="838200" y="1539761"/>
              <a:ext cx="38202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Moro Riccardo</a:t>
              </a:r>
              <a:br>
                <a:rPr lang="it-IT" sz="24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it-IT" sz="24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s305160@studenti.polito.it</a:t>
              </a:r>
              <a:endParaRPr lang="en-GB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C5D848-D6AC-7A5B-0F82-27E21B3F1183}"/>
              </a:ext>
            </a:extLst>
          </p:cNvPr>
          <p:cNvGrpSpPr/>
          <p:nvPr/>
        </p:nvGrpSpPr>
        <p:grpSpPr>
          <a:xfrm>
            <a:off x="6809691" y="1539761"/>
            <a:ext cx="3954929" cy="830997"/>
            <a:chOff x="7196847" y="1539761"/>
            <a:chExt cx="3954929" cy="8309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9904D81-D9F9-8CDE-D673-C23EE68CC9A3}"/>
                </a:ext>
              </a:extLst>
            </p:cNvPr>
            <p:cNvCxnSpPr>
              <a:cxnSpLocks/>
            </p:cNvCxnSpPr>
            <p:nvPr/>
          </p:nvCxnSpPr>
          <p:spPr>
            <a:xfrm>
              <a:off x="7196847" y="1539761"/>
              <a:ext cx="395492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E24F89F-5D92-B32D-9D58-24094982D13C}"/>
                </a:ext>
              </a:extLst>
            </p:cNvPr>
            <p:cNvCxnSpPr>
              <a:cxnSpLocks/>
            </p:cNvCxnSpPr>
            <p:nvPr/>
          </p:nvCxnSpPr>
          <p:spPr>
            <a:xfrm>
              <a:off x="7196847" y="2370758"/>
              <a:ext cx="395492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9EEEBD-CBB9-8755-571B-AD5E6160A789}"/>
                </a:ext>
              </a:extLst>
            </p:cNvPr>
            <p:cNvSpPr txBox="1"/>
            <p:nvPr/>
          </p:nvSpPr>
          <p:spPr>
            <a:xfrm>
              <a:off x="7196847" y="1539761"/>
              <a:ext cx="37974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Rotondi Antonio</a:t>
              </a:r>
              <a:br>
                <a:rPr lang="it-IT" sz="240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it-IT" sz="240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s305112@studenti.polito.it</a:t>
              </a:r>
              <a:endParaRPr lang="en-GB"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5585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786F8-7D0F-D040-8D53-A61F0584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A3895-6872-E648-9EEC-C25C5E60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E393B-3278-7C48-AEDF-93982CB3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57508-456F-A1C4-8304-B774DEF8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Mission Statement</a:t>
            </a:r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CB5E2D-8C34-2D93-43B2-4004741EEEC1}"/>
              </a:ext>
            </a:extLst>
          </p:cNvPr>
          <p:cNvSpPr txBox="1"/>
          <p:nvPr/>
        </p:nvSpPr>
        <p:spPr>
          <a:xfrm>
            <a:off x="8524873" y="1843126"/>
            <a:ext cx="3808154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b="1">
                <a:latin typeface="Helvetica" panose="020B0604020202020204" pitchFamily="34" charset="0"/>
                <a:cs typeface="Helvetica" panose="020B0604020202020204" pitchFamily="34" charset="0"/>
              </a:rPr>
              <a:t>Ma</a:t>
            </a:r>
            <a:r>
              <a:rPr lang="en-GB" sz="4000">
                <a:latin typeface="Helvetica" panose="020B0604020202020204" pitchFamily="34" charset="0"/>
                <a:cs typeface="Helvetica" panose="020B0604020202020204" pitchFamily="34" charset="0"/>
              </a:rPr>
              <a:t>rs</a:t>
            </a:r>
          </a:p>
          <a:p>
            <a:r>
              <a:rPr lang="en-GB" sz="4000" b="1" err="1">
                <a:latin typeface="Helvetica" panose="020B0604020202020204" pitchFamily="34" charset="0"/>
                <a:cs typeface="Helvetica" panose="020B0604020202020204" pitchFamily="34" charset="0"/>
              </a:rPr>
              <a:t>VE</a:t>
            </a:r>
            <a:r>
              <a:rPr lang="en-GB" sz="4000" err="1">
                <a:latin typeface="Helvetica" panose="020B0604020202020204" pitchFamily="34" charset="0"/>
                <a:cs typeface="Helvetica" panose="020B0604020202020204" pitchFamily="34" charset="0"/>
              </a:rPr>
              <a:t>hicle</a:t>
            </a:r>
            <a:endParaRPr lang="en-GB" sz="4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4000" err="1">
                <a:latin typeface="Helvetica" panose="020B0604020202020204" pitchFamily="34" charset="0"/>
                <a:cs typeface="Helvetica" panose="020B0604020202020204" pitchFamily="34" charset="0"/>
              </a:rPr>
              <a:t>for</a:t>
            </a:r>
            <a:r>
              <a:rPr lang="en-GB" sz="4000" b="1" err="1"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endParaRPr lang="en-GB" sz="4000" b="1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4000" b="1"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GB" sz="4000">
                <a:latin typeface="Helvetica" panose="020B0604020202020204" pitchFamily="34" charset="0"/>
                <a:cs typeface="Helvetica" panose="020B0604020202020204" pitchFamily="34" charset="0"/>
              </a:rPr>
              <a:t>nterplanetary</a:t>
            </a:r>
          </a:p>
          <a:p>
            <a:r>
              <a:rPr lang="en-GB" sz="4000" b="1"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GB" sz="4000">
                <a:latin typeface="Helvetica" panose="020B0604020202020204" pitchFamily="34" charset="0"/>
                <a:cs typeface="Helvetica" panose="020B0604020202020204" pitchFamily="34" charset="0"/>
              </a:rPr>
              <a:t>ruise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E3F218-DA0F-0425-C8AE-CCA47433121E}"/>
              </a:ext>
            </a:extLst>
          </p:cNvPr>
          <p:cNvSpPr txBox="1"/>
          <p:nvPr/>
        </p:nvSpPr>
        <p:spPr>
          <a:xfrm rot="10800000" flipV="1">
            <a:off x="371479" y="1720840"/>
            <a:ext cx="33929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Helvetica" panose="020B0604020202020204" pitchFamily="34" charset="0"/>
                <a:cs typeface="Helvetica" panose="020B0604020202020204" pitchFamily="34" charset="0"/>
              </a:rPr>
              <a:t>“To safely transfer the crew from Earth on a roundtrip mission to Mars, cooperating with international infrastructure to pave the way to human exploration of Mars.”</a:t>
            </a: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35FC37-EEAB-544F-9A4D-526407039D1B}"/>
              </a:ext>
            </a:extLst>
          </p:cNvPr>
          <p:cNvCxnSpPr>
            <a:cxnSpLocks/>
          </p:cNvCxnSpPr>
          <p:nvPr/>
        </p:nvCxnSpPr>
        <p:spPr>
          <a:xfrm>
            <a:off x="533400" y="5127375"/>
            <a:ext cx="33242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47F9CD-EB76-6040-8FCC-A626648B63FF}"/>
              </a:ext>
            </a:extLst>
          </p:cNvPr>
          <p:cNvCxnSpPr>
            <a:cxnSpLocks/>
          </p:cNvCxnSpPr>
          <p:nvPr/>
        </p:nvCxnSpPr>
        <p:spPr>
          <a:xfrm flipV="1">
            <a:off x="3849713" y="3428175"/>
            <a:ext cx="2232000" cy="169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FE8F70-878F-8243-A7B3-8F3C1CF7A61A}"/>
              </a:ext>
            </a:extLst>
          </p:cNvPr>
          <p:cNvCxnSpPr>
            <a:cxnSpLocks/>
          </p:cNvCxnSpPr>
          <p:nvPr/>
        </p:nvCxnSpPr>
        <p:spPr>
          <a:xfrm flipV="1">
            <a:off x="6110288" y="1763144"/>
            <a:ext cx="2232000" cy="1699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7828A9-CE00-DA46-A2AF-B5613AB7599F}"/>
              </a:ext>
            </a:extLst>
          </p:cNvPr>
          <p:cNvCxnSpPr>
            <a:cxnSpLocks/>
          </p:cNvCxnSpPr>
          <p:nvPr/>
        </p:nvCxnSpPr>
        <p:spPr>
          <a:xfrm>
            <a:off x="8328000" y="1763144"/>
            <a:ext cx="34306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FD98D3B-A6D7-F94F-BC26-E7AB0F065F16}"/>
              </a:ext>
            </a:extLst>
          </p:cNvPr>
          <p:cNvSpPr>
            <a:spLocks noChangeAspect="1"/>
          </p:cNvSpPr>
          <p:nvPr/>
        </p:nvSpPr>
        <p:spPr>
          <a:xfrm>
            <a:off x="4150163" y="1473780"/>
            <a:ext cx="3924000" cy="392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1FD022D2-D18A-7BBB-1746-2FA36A7F1C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9428" y="1630948"/>
            <a:ext cx="3601720" cy="359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2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B9549-AC07-229E-929D-39439F85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844DCC-4581-5268-3F61-4579CFBD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1E787-44A9-103A-B927-8750F672A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B5634C-D863-6EF5-4C12-F7743AE99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 Reference Mission</a:t>
            </a:r>
          </a:p>
        </p:txBody>
      </p:sp>
      <p:sp>
        <p:nvSpPr>
          <p:cNvPr id="40" name="ZoneTexte 16">
            <a:extLst>
              <a:ext uri="{FF2B5EF4-FFF2-40B4-BE49-F238E27FC236}">
                <a16:creationId xmlns:a16="http://schemas.microsoft.com/office/drawing/2014/main" id="{2C64A381-2E2D-5C0D-1B27-3B5C354BCAF3}"/>
              </a:ext>
            </a:extLst>
          </p:cNvPr>
          <p:cNvSpPr txBox="1"/>
          <p:nvPr/>
        </p:nvSpPr>
        <p:spPr>
          <a:xfrm>
            <a:off x="7370021" y="1850901"/>
            <a:ext cx="15219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Helvetica" panose="020B0604020202020204" pitchFamily="34" charset="0"/>
                <a:cs typeface="Helvetica" panose="020B0604020202020204" pitchFamily="34" charset="0"/>
              </a:rPr>
              <a:t>Mars Capture</a:t>
            </a:r>
          </a:p>
        </p:txBody>
      </p:sp>
      <p:sp>
        <p:nvSpPr>
          <p:cNvPr id="41" name="Ellipse 35">
            <a:extLst>
              <a:ext uri="{FF2B5EF4-FFF2-40B4-BE49-F238E27FC236}">
                <a16:creationId xmlns:a16="http://schemas.microsoft.com/office/drawing/2014/main" id="{DCC363AC-6F63-438D-880B-948F3FC9C7B9}"/>
              </a:ext>
            </a:extLst>
          </p:cNvPr>
          <p:cNvSpPr/>
          <p:nvPr/>
        </p:nvSpPr>
        <p:spPr>
          <a:xfrm>
            <a:off x="7107156" y="1897745"/>
            <a:ext cx="276133" cy="27214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ZoneTexte 50">
            <a:extLst>
              <a:ext uri="{FF2B5EF4-FFF2-40B4-BE49-F238E27FC236}">
                <a16:creationId xmlns:a16="http://schemas.microsoft.com/office/drawing/2014/main" id="{FAA80D9A-5AC9-DA6C-BC4F-B390902E0AF7}"/>
              </a:ext>
            </a:extLst>
          </p:cNvPr>
          <p:cNvSpPr txBox="1"/>
          <p:nvPr/>
        </p:nvSpPr>
        <p:spPr>
          <a:xfrm>
            <a:off x="4826721" y="1462889"/>
            <a:ext cx="20806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Interplanetary trajectory to Mars</a:t>
            </a:r>
          </a:p>
        </p:txBody>
      </p:sp>
      <p:sp>
        <p:nvSpPr>
          <p:cNvPr id="45" name="Ellipse 9">
            <a:extLst>
              <a:ext uri="{FF2B5EF4-FFF2-40B4-BE49-F238E27FC236}">
                <a16:creationId xmlns:a16="http://schemas.microsoft.com/office/drawing/2014/main" id="{A29164EE-6E05-FED8-3F14-CDC5EE9C6110}"/>
              </a:ext>
            </a:extLst>
          </p:cNvPr>
          <p:cNvSpPr/>
          <p:nvPr/>
        </p:nvSpPr>
        <p:spPr>
          <a:xfrm>
            <a:off x="1447177" y="2695318"/>
            <a:ext cx="914782" cy="90156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15">
            <a:extLst>
              <a:ext uri="{FF2B5EF4-FFF2-40B4-BE49-F238E27FC236}">
                <a16:creationId xmlns:a16="http://schemas.microsoft.com/office/drawing/2014/main" id="{3B4543E9-A4DE-87C5-CA5C-7A87462D57AB}"/>
              </a:ext>
            </a:extLst>
          </p:cNvPr>
          <p:cNvSpPr/>
          <p:nvPr/>
        </p:nvSpPr>
        <p:spPr>
          <a:xfrm rot="1150334">
            <a:off x="1416771" y="2713129"/>
            <a:ext cx="1567744" cy="107492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19">
            <a:extLst>
              <a:ext uri="{FF2B5EF4-FFF2-40B4-BE49-F238E27FC236}">
                <a16:creationId xmlns:a16="http://schemas.microsoft.com/office/drawing/2014/main" id="{8C00BB47-0675-B9B0-A56B-80F5F56E1FE5}"/>
              </a:ext>
            </a:extLst>
          </p:cNvPr>
          <p:cNvSpPr txBox="1"/>
          <p:nvPr/>
        </p:nvSpPr>
        <p:spPr>
          <a:xfrm>
            <a:off x="5702718" y="5402949"/>
            <a:ext cx="23292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>
                <a:latin typeface="Helvetica" panose="020B0604020202020204" pitchFamily="34" charset="0"/>
                <a:cs typeface="Helvetica" panose="020B0604020202020204" pitchFamily="34" charset="0"/>
              </a:rPr>
              <a:t>Interplanetary trajectory to the Moo</a:t>
            </a:r>
            <a:r>
              <a:rPr lang="fr-FR" sz="1600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</a:p>
        </p:txBody>
      </p:sp>
      <p:sp>
        <p:nvSpPr>
          <p:cNvPr id="48" name="ZoneTexte 20">
            <a:extLst>
              <a:ext uri="{FF2B5EF4-FFF2-40B4-BE49-F238E27FC236}">
                <a16:creationId xmlns:a16="http://schemas.microsoft.com/office/drawing/2014/main" id="{287E377A-D384-66A3-3734-C342220AAFA9}"/>
              </a:ext>
            </a:extLst>
          </p:cNvPr>
          <p:cNvSpPr txBox="1"/>
          <p:nvPr/>
        </p:nvSpPr>
        <p:spPr>
          <a:xfrm>
            <a:off x="3153452" y="5080638"/>
            <a:ext cx="15269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>
                <a:latin typeface="Helvetica" panose="020B0604020202020204" pitchFamily="34" charset="0"/>
                <a:cs typeface="Helvetica" panose="020B0604020202020204" pitchFamily="34" charset="0"/>
              </a:rPr>
              <a:t>Moon capture</a:t>
            </a:r>
          </a:p>
        </p:txBody>
      </p:sp>
      <p:cxnSp>
        <p:nvCxnSpPr>
          <p:cNvPr id="49" name="Connecteur droit 21">
            <a:extLst>
              <a:ext uri="{FF2B5EF4-FFF2-40B4-BE49-F238E27FC236}">
                <a16:creationId xmlns:a16="http://schemas.microsoft.com/office/drawing/2014/main" id="{C9F10B3B-6208-9073-875C-3F90BDAEEF93}"/>
              </a:ext>
            </a:extLst>
          </p:cNvPr>
          <p:cNvCxnSpPr>
            <a:cxnSpLocks/>
          </p:cNvCxnSpPr>
          <p:nvPr/>
        </p:nvCxnSpPr>
        <p:spPr>
          <a:xfrm flipH="1">
            <a:off x="655036" y="2041477"/>
            <a:ext cx="355824" cy="872072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ZoneTexte 31">
            <a:extLst>
              <a:ext uri="{FF2B5EF4-FFF2-40B4-BE49-F238E27FC236}">
                <a16:creationId xmlns:a16="http://schemas.microsoft.com/office/drawing/2014/main" id="{53E09B81-72A3-8A7F-FFE4-0252D8BDE477}"/>
              </a:ext>
            </a:extLst>
          </p:cNvPr>
          <p:cNvSpPr txBox="1"/>
          <p:nvPr/>
        </p:nvSpPr>
        <p:spPr>
          <a:xfrm>
            <a:off x="444414" y="4852831"/>
            <a:ext cx="141757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 panose="020B0604020202020204" pitchFamily="34" charset="0"/>
                <a:cs typeface="Helvetica" panose="020B0604020202020204" pitchFamily="34" charset="0"/>
              </a:rPr>
              <a:t>Transfer to Moon PO</a:t>
            </a:r>
          </a:p>
        </p:txBody>
      </p:sp>
      <p:sp>
        <p:nvSpPr>
          <p:cNvPr id="57" name="Ellipse 32">
            <a:extLst>
              <a:ext uri="{FF2B5EF4-FFF2-40B4-BE49-F238E27FC236}">
                <a16:creationId xmlns:a16="http://schemas.microsoft.com/office/drawing/2014/main" id="{D4FE0627-A2AC-A17B-841D-D812E4DEE4BC}"/>
              </a:ext>
            </a:extLst>
          </p:cNvPr>
          <p:cNvSpPr/>
          <p:nvPr/>
        </p:nvSpPr>
        <p:spPr>
          <a:xfrm>
            <a:off x="999550" y="1697882"/>
            <a:ext cx="276133" cy="27214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8" name="Ellipse 33">
            <a:extLst>
              <a:ext uri="{FF2B5EF4-FFF2-40B4-BE49-F238E27FC236}">
                <a16:creationId xmlns:a16="http://schemas.microsoft.com/office/drawing/2014/main" id="{833D3314-2BFF-22ED-D245-1EA03481F323}"/>
              </a:ext>
            </a:extLst>
          </p:cNvPr>
          <p:cNvSpPr/>
          <p:nvPr/>
        </p:nvSpPr>
        <p:spPr>
          <a:xfrm>
            <a:off x="2691454" y="1680115"/>
            <a:ext cx="276133" cy="27214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9" name="Ellipse 34">
            <a:extLst>
              <a:ext uri="{FF2B5EF4-FFF2-40B4-BE49-F238E27FC236}">
                <a16:creationId xmlns:a16="http://schemas.microsoft.com/office/drawing/2014/main" id="{730F1391-1CCD-20FF-958D-966DA40B905F}"/>
              </a:ext>
            </a:extLst>
          </p:cNvPr>
          <p:cNvSpPr/>
          <p:nvPr/>
        </p:nvSpPr>
        <p:spPr>
          <a:xfrm>
            <a:off x="4591776" y="1628236"/>
            <a:ext cx="276133" cy="27214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0" name="Ellipse 39">
            <a:extLst>
              <a:ext uri="{FF2B5EF4-FFF2-40B4-BE49-F238E27FC236}">
                <a16:creationId xmlns:a16="http://schemas.microsoft.com/office/drawing/2014/main" id="{D91CC7B9-AD3B-EE01-4DDA-C3B89C89AF0D}"/>
              </a:ext>
            </a:extLst>
          </p:cNvPr>
          <p:cNvSpPr/>
          <p:nvPr/>
        </p:nvSpPr>
        <p:spPr>
          <a:xfrm>
            <a:off x="5459179" y="5590043"/>
            <a:ext cx="276133" cy="27214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1" name="Ellipse 40">
            <a:extLst>
              <a:ext uri="{FF2B5EF4-FFF2-40B4-BE49-F238E27FC236}">
                <a16:creationId xmlns:a16="http://schemas.microsoft.com/office/drawing/2014/main" id="{3600FA03-32B1-5BF0-6400-4EC9DC8281F6}"/>
              </a:ext>
            </a:extLst>
          </p:cNvPr>
          <p:cNvSpPr/>
          <p:nvPr/>
        </p:nvSpPr>
        <p:spPr>
          <a:xfrm>
            <a:off x="2894720" y="5110646"/>
            <a:ext cx="276133" cy="27214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2" name="ZoneTexte 48">
            <a:extLst>
              <a:ext uri="{FF2B5EF4-FFF2-40B4-BE49-F238E27FC236}">
                <a16:creationId xmlns:a16="http://schemas.microsoft.com/office/drawing/2014/main" id="{280B9ACC-E3A1-3CF5-4368-16513C5DBE1B}"/>
              </a:ext>
            </a:extLst>
          </p:cNvPr>
          <p:cNvSpPr txBox="1"/>
          <p:nvPr/>
        </p:nvSpPr>
        <p:spPr>
          <a:xfrm>
            <a:off x="1264991" y="1696763"/>
            <a:ext cx="9287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Launch</a:t>
            </a:r>
          </a:p>
        </p:txBody>
      </p:sp>
      <p:sp>
        <p:nvSpPr>
          <p:cNvPr id="63" name="ZoneTexte 49">
            <a:extLst>
              <a:ext uri="{FF2B5EF4-FFF2-40B4-BE49-F238E27FC236}">
                <a16:creationId xmlns:a16="http://schemas.microsoft.com/office/drawing/2014/main" id="{0C845468-634B-B7C3-F04C-AC4173EA54A0}"/>
              </a:ext>
            </a:extLst>
          </p:cNvPr>
          <p:cNvSpPr txBox="1"/>
          <p:nvPr/>
        </p:nvSpPr>
        <p:spPr>
          <a:xfrm>
            <a:off x="2933212" y="1473636"/>
            <a:ext cx="17005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Assembly in Lunar orbit</a:t>
            </a:r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D6BA319F-409A-A14E-D938-8C6202E4F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710"/>
          <a:stretch/>
        </p:blipFill>
        <p:spPr>
          <a:xfrm>
            <a:off x="11480" y="3127490"/>
            <a:ext cx="357783" cy="151402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C8A4EBFE-FE16-BDB6-182D-6DC60BE5D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2660" y="2835207"/>
            <a:ext cx="565916" cy="501964"/>
          </a:xfrm>
          <a:prstGeom prst="rect">
            <a:avLst/>
          </a:prstGeom>
        </p:spPr>
      </p:pic>
      <p:sp>
        <p:nvSpPr>
          <p:cNvPr id="66" name="Ellipse 11">
            <a:extLst>
              <a:ext uri="{FF2B5EF4-FFF2-40B4-BE49-F238E27FC236}">
                <a16:creationId xmlns:a16="http://schemas.microsoft.com/office/drawing/2014/main" id="{D9898D47-10FE-8D3E-5A39-28F5188E39B2}"/>
              </a:ext>
            </a:extLst>
          </p:cNvPr>
          <p:cNvSpPr/>
          <p:nvPr/>
        </p:nvSpPr>
        <p:spPr>
          <a:xfrm rot="12182127">
            <a:off x="5818041" y="3070555"/>
            <a:ext cx="3453589" cy="210583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13">
            <a:extLst>
              <a:ext uri="{FF2B5EF4-FFF2-40B4-BE49-F238E27FC236}">
                <a16:creationId xmlns:a16="http://schemas.microsoft.com/office/drawing/2014/main" id="{4B7E934C-C19B-0C6A-64F0-600FF26FC11A}"/>
              </a:ext>
            </a:extLst>
          </p:cNvPr>
          <p:cNvSpPr/>
          <p:nvPr/>
        </p:nvSpPr>
        <p:spPr>
          <a:xfrm>
            <a:off x="7117602" y="3449668"/>
            <a:ext cx="1803536" cy="1777468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69" name="Ellipse 37">
            <a:extLst>
              <a:ext uri="{FF2B5EF4-FFF2-40B4-BE49-F238E27FC236}">
                <a16:creationId xmlns:a16="http://schemas.microsoft.com/office/drawing/2014/main" id="{7D695AEA-613B-F706-3E11-F4893EE14D57}"/>
              </a:ext>
            </a:extLst>
          </p:cNvPr>
          <p:cNvSpPr/>
          <p:nvPr/>
        </p:nvSpPr>
        <p:spPr>
          <a:xfrm>
            <a:off x="8439363" y="2611500"/>
            <a:ext cx="277198" cy="27319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A8B68A65-E136-79AC-5108-3C33980F9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29808" y="3742914"/>
            <a:ext cx="1194513" cy="119383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E40807CC-BE00-CD39-EC70-43D54D43D4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600000">
            <a:off x="679602" y="3157906"/>
            <a:ext cx="319336" cy="972059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37F8A1B7-D9D4-C906-0A40-C4DC5CCEC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600000" flipH="1">
            <a:off x="675453" y="2766214"/>
            <a:ext cx="323189" cy="941474"/>
          </a:xfrm>
          <a:prstGeom prst="rect">
            <a:avLst/>
          </a:prstGeom>
        </p:spPr>
      </p:pic>
      <p:sp>
        <p:nvSpPr>
          <p:cNvPr id="73" name="ZoneTexte 53">
            <a:extLst>
              <a:ext uri="{FF2B5EF4-FFF2-40B4-BE49-F238E27FC236}">
                <a16:creationId xmlns:a16="http://schemas.microsoft.com/office/drawing/2014/main" id="{36F1A825-6728-4C0E-7F21-EAC3C9BE6F47}"/>
              </a:ext>
            </a:extLst>
          </p:cNvPr>
          <p:cNvSpPr txBox="1"/>
          <p:nvPr/>
        </p:nvSpPr>
        <p:spPr>
          <a:xfrm>
            <a:off x="8670912" y="2443215"/>
            <a:ext cx="10199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Transfer to </a:t>
            </a:r>
            <a:r>
              <a:rPr lang="en-GB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MPO</a:t>
            </a:r>
            <a:endParaRPr lang="en-GB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4" name="Freeform: Shape 62">
            <a:extLst>
              <a:ext uri="{FF2B5EF4-FFF2-40B4-BE49-F238E27FC236}">
                <a16:creationId xmlns:a16="http://schemas.microsoft.com/office/drawing/2014/main" id="{828403EF-805A-7E38-7A80-3BFEB0348E02}"/>
              </a:ext>
            </a:extLst>
          </p:cNvPr>
          <p:cNvSpPr/>
          <p:nvPr/>
        </p:nvSpPr>
        <p:spPr>
          <a:xfrm>
            <a:off x="1789908" y="2398988"/>
            <a:ext cx="6230334" cy="772923"/>
          </a:xfrm>
          <a:custGeom>
            <a:avLst/>
            <a:gdLst>
              <a:gd name="connsiteX0" fmla="*/ 0 w 6468893"/>
              <a:gd name="connsiteY0" fmla="*/ 0 h 632298"/>
              <a:gd name="connsiteX1" fmla="*/ 6468893 w 6468893"/>
              <a:gd name="connsiteY1" fmla="*/ 632298 h 632298"/>
              <a:gd name="connsiteX0" fmla="*/ 0 w 6468893"/>
              <a:gd name="connsiteY0" fmla="*/ 0 h 632298"/>
              <a:gd name="connsiteX1" fmla="*/ 6468893 w 6468893"/>
              <a:gd name="connsiteY1" fmla="*/ 632298 h 632298"/>
              <a:gd name="connsiteX0" fmla="*/ 0 w 6468893"/>
              <a:gd name="connsiteY0" fmla="*/ 0 h 632298"/>
              <a:gd name="connsiteX1" fmla="*/ 6468893 w 6468893"/>
              <a:gd name="connsiteY1" fmla="*/ 632298 h 632298"/>
              <a:gd name="connsiteX0" fmla="*/ 0 w 6468893"/>
              <a:gd name="connsiteY0" fmla="*/ 222874 h 855172"/>
              <a:gd name="connsiteX1" fmla="*/ 6468893 w 6468893"/>
              <a:gd name="connsiteY1" fmla="*/ 855172 h 855172"/>
              <a:gd name="connsiteX0" fmla="*/ 0 w 6468893"/>
              <a:gd name="connsiteY0" fmla="*/ 266595 h 898893"/>
              <a:gd name="connsiteX1" fmla="*/ 6468893 w 6468893"/>
              <a:gd name="connsiteY1" fmla="*/ 898893 h 898893"/>
              <a:gd name="connsiteX0" fmla="*/ 0 w 6498076"/>
              <a:gd name="connsiteY0" fmla="*/ 321850 h 817961"/>
              <a:gd name="connsiteX1" fmla="*/ 6498076 w 6498076"/>
              <a:gd name="connsiteY1" fmla="*/ 817961 h 8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8076" h="817961">
                <a:moveTo>
                  <a:pt x="0" y="321850"/>
                </a:moveTo>
                <a:cubicBezTo>
                  <a:pt x="1251626" y="-51044"/>
                  <a:pt x="4542816" y="-320176"/>
                  <a:pt x="6498076" y="817961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63">
            <a:extLst>
              <a:ext uri="{FF2B5EF4-FFF2-40B4-BE49-F238E27FC236}">
                <a16:creationId xmlns:a16="http://schemas.microsoft.com/office/drawing/2014/main" id="{A8F2D0F6-FF0C-9CB2-9715-3F18543E754B}"/>
              </a:ext>
            </a:extLst>
          </p:cNvPr>
          <p:cNvSpPr/>
          <p:nvPr/>
        </p:nvSpPr>
        <p:spPr>
          <a:xfrm flipV="1">
            <a:off x="1733947" y="3603940"/>
            <a:ext cx="6343386" cy="1714060"/>
          </a:xfrm>
          <a:custGeom>
            <a:avLst/>
            <a:gdLst>
              <a:gd name="connsiteX0" fmla="*/ 0 w 6468893"/>
              <a:gd name="connsiteY0" fmla="*/ 0 h 632298"/>
              <a:gd name="connsiteX1" fmla="*/ 6468893 w 6468893"/>
              <a:gd name="connsiteY1" fmla="*/ 632298 h 632298"/>
              <a:gd name="connsiteX0" fmla="*/ 0 w 6468893"/>
              <a:gd name="connsiteY0" fmla="*/ 0 h 632298"/>
              <a:gd name="connsiteX1" fmla="*/ 6468893 w 6468893"/>
              <a:gd name="connsiteY1" fmla="*/ 632298 h 632298"/>
              <a:gd name="connsiteX0" fmla="*/ 0 w 6468893"/>
              <a:gd name="connsiteY0" fmla="*/ 0 h 632298"/>
              <a:gd name="connsiteX1" fmla="*/ 6468893 w 6468893"/>
              <a:gd name="connsiteY1" fmla="*/ 632298 h 632298"/>
              <a:gd name="connsiteX0" fmla="*/ 0 w 6468893"/>
              <a:gd name="connsiteY0" fmla="*/ 222874 h 855172"/>
              <a:gd name="connsiteX1" fmla="*/ 6468893 w 6468893"/>
              <a:gd name="connsiteY1" fmla="*/ 855172 h 855172"/>
              <a:gd name="connsiteX0" fmla="*/ 0 w 6468893"/>
              <a:gd name="connsiteY0" fmla="*/ 266595 h 898893"/>
              <a:gd name="connsiteX1" fmla="*/ 6468893 w 6468893"/>
              <a:gd name="connsiteY1" fmla="*/ 898893 h 898893"/>
              <a:gd name="connsiteX0" fmla="*/ 0 w 6614808"/>
              <a:gd name="connsiteY0" fmla="*/ 1832627 h 1832627"/>
              <a:gd name="connsiteX1" fmla="*/ 6614808 w 6614808"/>
              <a:gd name="connsiteY1" fmla="*/ 315112 h 1832627"/>
              <a:gd name="connsiteX0" fmla="*/ 0 w 6614808"/>
              <a:gd name="connsiteY0" fmla="*/ 1585417 h 1585417"/>
              <a:gd name="connsiteX1" fmla="*/ 6614808 w 6614808"/>
              <a:gd name="connsiteY1" fmla="*/ 67902 h 1585417"/>
              <a:gd name="connsiteX0" fmla="*/ 0 w 6614808"/>
              <a:gd name="connsiteY0" fmla="*/ 1620973 h 1620973"/>
              <a:gd name="connsiteX1" fmla="*/ 6614808 w 6614808"/>
              <a:gd name="connsiteY1" fmla="*/ 103458 h 1620973"/>
              <a:gd name="connsiteX0" fmla="*/ 0 w 6614808"/>
              <a:gd name="connsiteY0" fmla="*/ 577132 h 577132"/>
              <a:gd name="connsiteX1" fmla="*/ 6614808 w 6614808"/>
              <a:gd name="connsiteY1" fmla="*/ 577132 h 577132"/>
              <a:gd name="connsiteX0" fmla="*/ 0 w 6614808"/>
              <a:gd name="connsiteY0" fmla="*/ 577132 h 577132"/>
              <a:gd name="connsiteX1" fmla="*/ 6614808 w 6614808"/>
              <a:gd name="connsiteY1" fmla="*/ 577132 h 577132"/>
              <a:gd name="connsiteX0" fmla="*/ 0 w 6615219"/>
              <a:gd name="connsiteY0" fmla="*/ 1745221 h 1745221"/>
              <a:gd name="connsiteX1" fmla="*/ 6615219 w 6615219"/>
              <a:gd name="connsiteY1" fmla="*/ 93709 h 1745221"/>
              <a:gd name="connsiteX0" fmla="*/ 0 w 6615219"/>
              <a:gd name="connsiteY0" fmla="*/ 1775406 h 1775406"/>
              <a:gd name="connsiteX1" fmla="*/ 6615219 w 6615219"/>
              <a:gd name="connsiteY1" fmla="*/ 123894 h 1775406"/>
              <a:gd name="connsiteX0" fmla="*/ 1117084 w 1449603"/>
              <a:gd name="connsiteY0" fmla="*/ 1775406 h 1775406"/>
              <a:gd name="connsiteX1" fmla="*/ 1117084 w 1449603"/>
              <a:gd name="connsiteY1" fmla="*/ 123894 h 1775406"/>
              <a:gd name="connsiteX0" fmla="*/ 0 w 6536988"/>
              <a:gd name="connsiteY0" fmla="*/ 1732710 h 1732710"/>
              <a:gd name="connsiteX1" fmla="*/ 6536988 w 6536988"/>
              <a:gd name="connsiteY1" fmla="*/ 127645 h 1732710"/>
              <a:gd name="connsiteX0" fmla="*/ 0 w 6536988"/>
              <a:gd name="connsiteY0" fmla="*/ 1737105 h 1737105"/>
              <a:gd name="connsiteX1" fmla="*/ 6536988 w 6536988"/>
              <a:gd name="connsiteY1" fmla="*/ 132040 h 1737105"/>
              <a:gd name="connsiteX0" fmla="*/ 0 w 6614809"/>
              <a:gd name="connsiteY0" fmla="*/ 1737105 h 1737105"/>
              <a:gd name="connsiteX1" fmla="*/ 6614809 w 6614809"/>
              <a:gd name="connsiteY1" fmla="*/ 132040 h 1737105"/>
              <a:gd name="connsiteX0" fmla="*/ 0 w 6750996"/>
              <a:gd name="connsiteY0" fmla="*/ 1701710 h 1701710"/>
              <a:gd name="connsiteX1" fmla="*/ 6750996 w 6750996"/>
              <a:gd name="connsiteY1" fmla="*/ 135556 h 1701710"/>
              <a:gd name="connsiteX0" fmla="*/ 0 w 7336693"/>
              <a:gd name="connsiteY0" fmla="*/ 1865293 h 1865293"/>
              <a:gd name="connsiteX1" fmla="*/ 7336693 w 7336693"/>
              <a:gd name="connsiteY1" fmla="*/ 120720 h 1865293"/>
              <a:gd name="connsiteX0" fmla="*/ 0 w 7393463"/>
              <a:gd name="connsiteY0" fmla="*/ 1841818 h 1841818"/>
              <a:gd name="connsiteX1" fmla="*/ 7393463 w 7393463"/>
              <a:gd name="connsiteY1" fmla="*/ 122645 h 1841818"/>
              <a:gd name="connsiteX0" fmla="*/ 0 w 7393463"/>
              <a:gd name="connsiteY0" fmla="*/ 1802229 h 1802229"/>
              <a:gd name="connsiteX1" fmla="*/ 7393463 w 7393463"/>
              <a:gd name="connsiteY1" fmla="*/ 83056 h 1802229"/>
              <a:gd name="connsiteX0" fmla="*/ 0 w 7393463"/>
              <a:gd name="connsiteY0" fmla="*/ 1813938 h 1813938"/>
              <a:gd name="connsiteX1" fmla="*/ 7393463 w 7393463"/>
              <a:gd name="connsiteY1" fmla="*/ 94765 h 181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93463" h="1813938">
                <a:moveTo>
                  <a:pt x="0" y="1813938"/>
                </a:moveTo>
                <a:cubicBezTo>
                  <a:pt x="1177047" y="695258"/>
                  <a:pt x="4182507" y="-320065"/>
                  <a:pt x="7393463" y="94765"/>
                </a:cubicBezTo>
              </a:path>
            </a:pathLst>
          </a:custGeom>
          <a:noFill/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Ellipse 40">
            <a:extLst>
              <a:ext uri="{FF2B5EF4-FFF2-40B4-BE49-F238E27FC236}">
                <a16:creationId xmlns:a16="http://schemas.microsoft.com/office/drawing/2014/main" id="{9EBC8864-4F42-56E5-66A4-072CE2669B88}"/>
              </a:ext>
            </a:extLst>
          </p:cNvPr>
          <p:cNvSpPr>
            <a:spLocks/>
          </p:cNvSpPr>
          <p:nvPr/>
        </p:nvSpPr>
        <p:spPr>
          <a:xfrm>
            <a:off x="176848" y="5036281"/>
            <a:ext cx="276133" cy="27214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F278A93-07EA-60C0-70A6-E9A941E959A4}"/>
              </a:ext>
            </a:extLst>
          </p:cNvPr>
          <p:cNvSpPr/>
          <p:nvPr/>
        </p:nvSpPr>
        <p:spPr>
          <a:xfrm>
            <a:off x="3674072" y="3348596"/>
            <a:ext cx="1670258" cy="715883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>
                <a:latin typeface="Helvetica" panose="020B0604020202020204" pitchFamily="34" charset="0"/>
                <a:cs typeface="Helvetica" panose="020B0604020202020204" pitchFamily="34" charset="0"/>
              </a:rPr>
              <a:t>Total </a:t>
            </a:r>
            <a:r>
              <a:rPr lang="el-GR" sz="2000" b="1">
                <a:latin typeface="Helvetica" panose="020B0604020202020204" pitchFamily="34" charset="0"/>
                <a:cs typeface="Helvetica" panose="020B0604020202020204" pitchFamily="34" charset="0"/>
              </a:rPr>
              <a:t>Δ</a:t>
            </a:r>
            <a:r>
              <a:rPr lang="fr-FR" sz="2000" b="1">
                <a:latin typeface="Helvetica" panose="020B0604020202020204" pitchFamily="34" charset="0"/>
                <a:cs typeface="Helvetica" panose="020B0604020202020204" pitchFamily="34" charset="0"/>
              </a:rPr>
              <a:t>V </a:t>
            </a:r>
          </a:p>
          <a:p>
            <a:pPr algn="ctr"/>
            <a:r>
              <a:rPr lang="fr-FR" sz="2000" b="1">
                <a:latin typeface="Helvetica" panose="020B0604020202020204" pitchFamily="34" charset="0"/>
                <a:cs typeface="Helvetica" panose="020B0604020202020204" pitchFamily="34" charset="0"/>
              </a:rPr>
              <a:t>7.1 km/s</a:t>
            </a:r>
          </a:p>
        </p:txBody>
      </p:sp>
      <p:cxnSp>
        <p:nvCxnSpPr>
          <p:cNvPr id="79" name="Connecteur droit 21">
            <a:extLst>
              <a:ext uri="{FF2B5EF4-FFF2-40B4-BE49-F238E27FC236}">
                <a16:creationId xmlns:a16="http://schemas.microsoft.com/office/drawing/2014/main" id="{665BDD45-3A2A-A448-89A5-ABE2EAAA5460}"/>
              </a:ext>
            </a:extLst>
          </p:cNvPr>
          <p:cNvCxnSpPr>
            <a:cxnSpLocks/>
          </p:cNvCxnSpPr>
          <p:nvPr/>
        </p:nvCxnSpPr>
        <p:spPr>
          <a:xfrm>
            <a:off x="1004251" y="2037601"/>
            <a:ext cx="108808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necteur droit 21">
            <a:extLst>
              <a:ext uri="{FF2B5EF4-FFF2-40B4-BE49-F238E27FC236}">
                <a16:creationId xmlns:a16="http://schemas.microsoft.com/office/drawing/2014/main" id="{2181DDD6-168A-A041-B75B-DEAABC25F241}"/>
              </a:ext>
            </a:extLst>
          </p:cNvPr>
          <p:cNvCxnSpPr>
            <a:cxnSpLocks/>
          </p:cNvCxnSpPr>
          <p:nvPr/>
        </p:nvCxnSpPr>
        <p:spPr>
          <a:xfrm flipH="1">
            <a:off x="1948330" y="2090060"/>
            <a:ext cx="757339" cy="502393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eur droit 21">
            <a:extLst>
              <a:ext uri="{FF2B5EF4-FFF2-40B4-BE49-F238E27FC236}">
                <a16:creationId xmlns:a16="http://schemas.microsoft.com/office/drawing/2014/main" id="{AAF4B253-8B0A-9E4E-AD92-C2D4EAEB791A}"/>
              </a:ext>
            </a:extLst>
          </p:cNvPr>
          <p:cNvCxnSpPr>
            <a:cxnSpLocks/>
          </p:cNvCxnSpPr>
          <p:nvPr/>
        </p:nvCxnSpPr>
        <p:spPr>
          <a:xfrm>
            <a:off x="2691454" y="2088775"/>
            <a:ext cx="1599940" cy="128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onnecteur droit 21">
            <a:extLst>
              <a:ext uri="{FF2B5EF4-FFF2-40B4-BE49-F238E27FC236}">
                <a16:creationId xmlns:a16="http://schemas.microsoft.com/office/drawing/2014/main" id="{C7CF2596-1A1E-D44A-850D-0CB7F1246654}"/>
              </a:ext>
            </a:extLst>
          </p:cNvPr>
          <p:cNvCxnSpPr>
            <a:cxnSpLocks/>
          </p:cNvCxnSpPr>
          <p:nvPr/>
        </p:nvCxnSpPr>
        <p:spPr>
          <a:xfrm>
            <a:off x="4583684" y="2105275"/>
            <a:ext cx="207658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Connecteur droit 21">
            <a:extLst>
              <a:ext uri="{FF2B5EF4-FFF2-40B4-BE49-F238E27FC236}">
                <a16:creationId xmlns:a16="http://schemas.microsoft.com/office/drawing/2014/main" id="{A066F62D-F8D1-6849-87FA-FFCAC99843D7}"/>
              </a:ext>
            </a:extLst>
          </p:cNvPr>
          <p:cNvCxnSpPr>
            <a:cxnSpLocks/>
          </p:cNvCxnSpPr>
          <p:nvPr/>
        </p:nvCxnSpPr>
        <p:spPr>
          <a:xfrm flipH="1">
            <a:off x="4314042" y="2102408"/>
            <a:ext cx="277734" cy="267143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21">
            <a:extLst>
              <a:ext uri="{FF2B5EF4-FFF2-40B4-BE49-F238E27FC236}">
                <a16:creationId xmlns:a16="http://schemas.microsoft.com/office/drawing/2014/main" id="{6AB097B5-3541-B349-ACD7-E8E7C2033138}"/>
              </a:ext>
            </a:extLst>
          </p:cNvPr>
          <p:cNvCxnSpPr>
            <a:cxnSpLocks/>
          </p:cNvCxnSpPr>
          <p:nvPr/>
        </p:nvCxnSpPr>
        <p:spPr>
          <a:xfrm>
            <a:off x="7092708" y="2220233"/>
            <a:ext cx="171085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Connecteur droit 21">
            <a:extLst>
              <a:ext uri="{FF2B5EF4-FFF2-40B4-BE49-F238E27FC236}">
                <a16:creationId xmlns:a16="http://schemas.microsoft.com/office/drawing/2014/main" id="{E755B2CA-72D7-D945-B04D-A61CFB83EF48}"/>
              </a:ext>
            </a:extLst>
          </p:cNvPr>
          <p:cNvCxnSpPr>
            <a:cxnSpLocks/>
          </p:cNvCxnSpPr>
          <p:nvPr/>
        </p:nvCxnSpPr>
        <p:spPr>
          <a:xfrm flipH="1">
            <a:off x="6574537" y="2217799"/>
            <a:ext cx="532619" cy="685584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necteur droit 21">
            <a:extLst>
              <a:ext uri="{FF2B5EF4-FFF2-40B4-BE49-F238E27FC236}">
                <a16:creationId xmlns:a16="http://schemas.microsoft.com/office/drawing/2014/main" id="{EC307A04-E473-DA43-BBFD-544FC4018EA4}"/>
              </a:ext>
            </a:extLst>
          </p:cNvPr>
          <p:cNvCxnSpPr>
            <a:cxnSpLocks/>
          </p:cNvCxnSpPr>
          <p:nvPr/>
        </p:nvCxnSpPr>
        <p:spPr>
          <a:xfrm flipH="1">
            <a:off x="8268757" y="3086189"/>
            <a:ext cx="191872" cy="367259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Connecteur droit 21">
            <a:extLst>
              <a:ext uri="{FF2B5EF4-FFF2-40B4-BE49-F238E27FC236}">
                <a16:creationId xmlns:a16="http://schemas.microsoft.com/office/drawing/2014/main" id="{9A5F7937-1ECB-0F4F-ABE4-AF6F4102BC47}"/>
              </a:ext>
            </a:extLst>
          </p:cNvPr>
          <p:cNvCxnSpPr>
            <a:cxnSpLocks/>
          </p:cNvCxnSpPr>
          <p:nvPr/>
        </p:nvCxnSpPr>
        <p:spPr>
          <a:xfrm>
            <a:off x="8461764" y="3086189"/>
            <a:ext cx="1229071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Connecteur droit 21">
            <a:extLst>
              <a:ext uri="{FF2B5EF4-FFF2-40B4-BE49-F238E27FC236}">
                <a16:creationId xmlns:a16="http://schemas.microsoft.com/office/drawing/2014/main" id="{12A833F1-B10E-A143-8930-0C12360B6DDA}"/>
              </a:ext>
            </a:extLst>
          </p:cNvPr>
          <p:cNvCxnSpPr>
            <a:cxnSpLocks/>
          </p:cNvCxnSpPr>
          <p:nvPr/>
        </p:nvCxnSpPr>
        <p:spPr>
          <a:xfrm flipV="1">
            <a:off x="5353226" y="6041188"/>
            <a:ext cx="2666144" cy="4079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necteur droit 21">
            <a:extLst>
              <a:ext uri="{FF2B5EF4-FFF2-40B4-BE49-F238E27FC236}">
                <a16:creationId xmlns:a16="http://schemas.microsoft.com/office/drawing/2014/main" id="{BAAC74A2-3F17-B348-9B47-0C45AF2C30E1}"/>
              </a:ext>
            </a:extLst>
          </p:cNvPr>
          <p:cNvCxnSpPr>
            <a:cxnSpLocks/>
          </p:cNvCxnSpPr>
          <p:nvPr/>
        </p:nvCxnSpPr>
        <p:spPr>
          <a:xfrm flipH="1" flipV="1">
            <a:off x="4827987" y="5140588"/>
            <a:ext cx="525239" cy="90869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Connecteur droit 21">
            <a:extLst>
              <a:ext uri="{FF2B5EF4-FFF2-40B4-BE49-F238E27FC236}">
                <a16:creationId xmlns:a16="http://schemas.microsoft.com/office/drawing/2014/main" id="{90507D7C-EE45-7F43-8D21-1568C1375222}"/>
              </a:ext>
            </a:extLst>
          </p:cNvPr>
          <p:cNvCxnSpPr>
            <a:cxnSpLocks/>
          </p:cNvCxnSpPr>
          <p:nvPr/>
        </p:nvCxnSpPr>
        <p:spPr>
          <a:xfrm>
            <a:off x="2868625" y="5435682"/>
            <a:ext cx="1687508" cy="128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Connecteur droit 21">
            <a:extLst>
              <a:ext uri="{FF2B5EF4-FFF2-40B4-BE49-F238E27FC236}">
                <a16:creationId xmlns:a16="http://schemas.microsoft.com/office/drawing/2014/main" id="{1A03F0AE-4B99-9B45-A3C7-6552C412CF0D}"/>
              </a:ext>
            </a:extLst>
          </p:cNvPr>
          <p:cNvCxnSpPr>
            <a:cxnSpLocks/>
          </p:cNvCxnSpPr>
          <p:nvPr/>
        </p:nvCxnSpPr>
        <p:spPr>
          <a:xfrm flipH="1" flipV="1">
            <a:off x="2406997" y="3915957"/>
            <a:ext cx="470051" cy="151188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eur droit 21">
            <a:extLst>
              <a:ext uri="{FF2B5EF4-FFF2-40B4-BE49-F238E27FC236}">
                <a16:creationId xmlns:a16="http://schemas.microsoft.com/office/drawing/2014/main" id="{4CD7505D-4E5B-954B-B5C0-496308759105}"/>
              </a:ext>
            </a:extLst>
          </p:cNvPr>
          <p:cNvCxnSpPr>
            <a:cxnSpLocks/>
          </p:cNvCxnSpPr>
          <p:nvPr/>
        </p:nvCxnSpPr>
        <p:spPr>
          <a:xfrm flipV="1">
            <a:off x="144120" y="5499034"/>
            <a:ext cx="148179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Connecteur droit 21">
            <a:extLst>
              <a:ext uri="{FF2B5EF4-FFF2-40B4-BE49-F238E27FC236}">
                <a16:creationId xmlns:a16="http://schemas.microsoft.com/office/drawing/2014/main" id="{63F8B5F7-B271-DE4F-9FAF-BF7FC957671D}"/>
              </a:ext>
            </a:extLst>
          </p:cNvPr>
          <p:cNvCxnSpPr>
            <a:cxnSpLocks/>
          </p:cNvCxnSpPr>
          <p:nvPr/>
        </p:nvCxnSpPr>
        <p:spPr>
          <a:xfrm flipV="1">
            <a:off x="1628153" y="3619593"/>
            <a:ext cx="522391" cy="188901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E603BFDA-5AF8-C645-9378-05C7D275B1CD}"/>
              </a:ext>
            </a:extLst>
          </p:cNvPr>
          <p:cNvSpPr/>
          <p:nvPr/>
        </p:nvSpPr>
        <p:spPr>
          <a:xfrm>
            <a:off x="9942626" y="1526801"/>
            <a:ext cx="2017726" cy="510230"/>
          </a:xfrm>
          <a:prstGeom prst="hexag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Helvetica" pitchFamily="2" charset="0"/>
              </a:rPr>
              <a:t>Assumption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DB3A3032-6581-FD4E-BB86-8C61C5431D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55550" y="2537101"/>
            <a:ext cx="390857" cy="3600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AEB66E9E-6A14-DD4D-A7CF-08ADFCC134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29824" y="3305326"/>
            <a:ext cx="810000" cy="3600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8899133-A093-1541-82A5-D28818F09E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9993292" y="3978733"/>
            <a:ext cx="290284" cy="786186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79E2E2C2-0DB2-9D42-B198-C0B72735D7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09042" y="5014346"/>
            <a:ext cx="883871" cy="334481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E496FCC-CC9A-DA4C-A599-8A5CD9CDBCC8}"/>
              </a:ext>
            </a:extLst>
          </p:cNvPr>
          <p:cNvSpPr txBox="1"/>
          <p:nvPr/>
        </p:nvSpPr>
        <p:spPr>
          <a:xfrm>
            <a:off x="10576759" y="2468169"/>
            <a:ext cx="2017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Mars</a:t>
            </a:r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Ascent</a:t>
            </a:r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Descent</a:t>
            </a:r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Vehicle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20B4258-CF5E-BB47-A358-E82535D56D7F}"/>
              </a:ext>
            </a:extLst>
          </p:cNvPr>
          <p:cNvSpPr txBox="1"/>
          <p:nvPr/>
        </p:nvSpPr>
        <p:spPr>
          <a:xfrm>
            <a:off x="10576759" y="3236276"/>
            <a:ext cx="22183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Earth</a:t>
            </a:r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Ascent</a:t>
            </a:r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Descent</a:t>
            </a:r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Vehicle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F83A3D-E85F-0A4F-8D90-A38B942F8785}"/>
              </a:ext>
            </a:extLst>
          </p:cNvPr>
          <p:cNvSpPr txBox="1"/>
          <p:nvPr/>
        </p:nvSpPr>
        <p:spPr>
          <a:xfrm>
            <a:off x="10579924" y="4184575"/>
            <a:ext cx="13913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space</a:t>
            </a:r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tugs</a:t>
            </a:r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GB" sz="14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CAFB529-19B7-7E4D-BECC-AB07367BCF49}"/>
              </a:ext>
            </a:extLst>
          </p:cNvPr>
          <p:cNvSpPr txBox="1"/>
          <p:nvPr/>
        </p:nvSpPr>
        <p:spPr>
          <a:xfrm>
            <a:off x="10576759" y="4878178"/>
            <a:ext cx="1615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Infrastructure</a:t>
            </a:r>
            <a:r>
              <a:rPr lang="en-GB" sz="1400" dirty="0">
                <a:latin typeface="Helvetica" panose="020B0604020202020204" pitchFamily="34" charset="0"/>
                <a:cs typeface="Helvetica" panose="020B0604020202020204" pitchFamily="34" charset="0"/>
              </a:rPr>
              <a:t> with supply</a:t>
            </a:r>
            <a:endParaRPr lang="en-GB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2A5BCEB4-EB94-CE4C-93A6-063FE401F8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17700" y="4205488"/>
            <a:ext cx="459633" cy="173938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77FE8030-AFA1-D940-9FD1-548F322C41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1528030" y="2259095"/>
            <a:ext cx="227854" cy="617102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2F290138-FD3D-E544-8223-8A3DD7F598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00485" y="4160362"/>
            <a:ext cx="260144" cy="239606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3665D24C-4B91-8F49-8646-01135B8A31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734437">
            <a:off x="929445" y="3983322"/>
            <a:ext cx="538445" cy="2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9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3449E-19E6-9A7E-8FBD-4DE91D15B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CE85A4-5871-9438-0C60-64AB12BD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7E964-FFCB-FFE6-E827-24162017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9718C1-F8EF-9062-216C-D13A5ECA7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Trajectory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1668998-A43E-26DF-F125-F331EDF7864E}"/>
              </a:ext>
            </a:extLst>
          </p:cNvPr>
          <p:cNvCxnSpPr>
            <a:cxnSpLocks/>
          </p:cNvCxnSpPr>
          <p:nvPr/>
        </p:nvCxnSpPr>
        <p:spPr>
          <a:xfrm>
            <a:off x="4083563" y="1885414"/>
            <a:ext cx="0" cy="75285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535F443A-A392-438C-87EA-70863B70D022}"/>
              </a:ext>
            </a:extLst>
          </p:cNvPr>
          <p:cNvSpPr txBox="1"/>
          <p:nvPr/>
        </p:nvSpPr>
        <p:spPr>
          <a:xfrm>
            <a:off x="4098552" y="2061786"/>
            <a:ext cx="1437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>
                <a:latin typeface="Helvetica" panose="020B0604020202020204" pitchFamily="34" charset="0"/>
                <a:cs typeface="Helvetica" panose="020B0604020202020204" pitchFamily="34" charset="0"/>
              </a:rPr>
              <a:t>250 days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18D519A-34B8-B419-83CD-890DD241A97F}"/>
              </a:ext>
            </a:extLst>
          </p:cNvPr>
          <p:cNvSpPr txBox="1"/>
          <p:nvPr/>
        </p:nvSpPr>
        <p:spPr>
          <a:xfrm>
            <a:off x="4098552" y="3169309"/>
            <a:ext cx="1437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>
                <a:latin typeface="Helvetica" panose="020B0604020202020204" pitchFamily="34" charset="0"/>
                <a:cs typeface="Helvetica" panose="020B0604020202020204" pitchFamily="34" charset="0"/>
              </a:rPr>
              <a:t>381 days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2B09C2E-C7B4-011D-DFC9-E3C9FF186421}"/>
              </a:ext>
            </a:extLst>
          </p:cNvPr>
          <p:cNvSpPr txBox="1"/>
          <p:nvPr/>
        </p:nvSpPr>
        <p:spPr>
          <a:xfrm>
            <a:off x="4302417" y="4319467"/>
            <a:ext cx="1233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>
                <a:latin typeface="Helvetica" panose="020B0604020202020204" pitchFamily="34" charset="0"/>
                <a:cs typeface="Helvetica" panose="020B0604020202020204" pitchFamily="34" charset="0"/>
              </a:rPr>
              <a:t>265 days</a:t>
            </a:r>
          </a:p>
        </p:txBody>
      </p:sp>
      <p:pic>
        <p:nvPicPr>
          <p:cNvPr id="13" name="Mars Trajectory_prova">
            <a:hlinkClick r:id="" action="ppaction://media"/>
            <a:extLst>
              <a:ext uri="{FF2B5EF4-FFF2-40B4-BE49-F238E27FC236}">
                <a16:creationId xmlns:a16="http://schemas.microsoft.com/office/drawing/2014/main" id="{2D95E650-9CCC-5A83-9CCC-D421B7BA32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0462" y="1049372"/>
            <a:ext cx="4827730" cy="4827730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C989CAF6-B549-B247-A9C0-161CCDF20607}"/>
              </a:ext>
            </a:extLst>
          </p:cNvPr>
          <p:cNvSpPr/>
          <p:nvPr/>
        </p:nvSpPr>
        <p:spPr>
          <a:xfrm flipH="1">
            <a:off x="526465" y="1657621"/>
            <a:ext cx="3557098" cy="710486"/>
          </a:xfrm>
          <a:custGeom>
            <a:avLst/>
            <a:gdLst>
              <a:gd name="connsiteX0" fmla="*/ 0 w 6081998"/>
              <a:gd name="connsiteY0" fmla="*/ 325 h 900000"/>
              <a:gd name="connsiteX1" fmla="*/ 676405 w 6081998"/>
              <a:gd name="connsiteY1" fmla="*/ 325 h 900000"/>
              <a:gd name="connsiteX2" fmla="*/ 676405 w 6081998"/>
              <a:gd name="connsiteY2" fmla="*/ 893125 h 900000"/>
              <a:gd name="connsiteX3" fmla="*/ 683280 w 6081998"/>
              <a:gd name="connsiteY3" fmla="*/ 0 h 900000"/>
              <a:gd name="connsiteX4" fmla="*/ 6081998 w 6081998"/>
              <a:gd name="connsiteY4" fmla="*/ 0 h 900000"/>
              <a:gd name="connsiteX5" fmla="*/ 6081998 w 6081998"/>
              <a:gd name="connsiteY5" fmla="*/ 900000 h 900000"/>
              <a:gd name="connsiteX6" fmla="*/ 683280 w 6081998"/>
              <a:gd name="connsiteY6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1998" h="900000">
                <a:moveTo>
                  <a:pt x="0" y="325"/>
                </a:moveTo>
                <a:lnTo>
                  <a:pt x="676405" y="325"/>
                </a:lnTo>
                <a:lnTo>
                  <a:pt x="676405" y="893125"/>
                </a:lnTo>
                <a:close/>
                <a:moveTo>
                  <a:pt x="683280" y="0"/>
                </a:moveTo>
                <a:lnTo>
                  <a:pt x="6081998" y="0"/>
                </a:lnTo>
                <a:lnTo>
                  <a:pt x="6081998" y="900000"/>
                </a:lnTo>
                <a:lnTo>
                  <a:pt x="683280" y="90000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b="1">
                <a:latin typeface="Helvetica" panose="020B0604020202020204" pitchFamily="34" charset="0"/>
                <a:cs typeface="Helvetica" panose="020B0604020202020204" pitchFamily="34" charset="0"/>
              </a:rPr>
              <a:t>Departure from the Moon</a:t>
            </a:r>
            <a:br>
              <a:rPr lang="en-GB" b="1" u="sng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>
                <a:latin typeface="Helvetica" panose="020B0604020202020204" pitchFamily="34" charset="0"/>
                <a:cs typeface="Helvetica" panose="020B0604020202020204" pitchFamily="34" charset="0"/>
              </a:rPr>
              <a:t>13th of October 2039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3CDE129-59D8-CA40-8172-3524C242F687}"/>
              </a:ext>
            </a:extLst>
          </p:cNvPr>
          <p:cNvSpPr/>
          <p:nvPr/>
        </p:nvSpPr>
        <p:spPr>
          <a:xfrm flipH="1">
            <a:off x="526465" y="2752751"/>
            <a:ext cx="3557098" cy="710486"/>
          </a:xfrm>
          <a:custGeom>
            <a:avLst/>
            <a:gdLst>
              <a:gd name="connsiteX0" fmla="*/ 0 w 6081998"/>
              <a:gd name="connsiteY0" fmla="*/ 325 h 900000"/>
              <a:gd name="connsiteX1" fmla="*/ 676405 w 6081998"/>
              <a:gd name="connsiteY1" fmla="*/ 325 h 900000"/>
              <a:gd name="connsiteX2" fmla="*/ 676405 w 6081998"/>
              <a:gd name="connsiteY2" fmla="*/ 893125 h 900000"/>
              <a:gd name="connsiteX3" fmla="*/ 683280 w 6081998"/>
              <a:gd name="connsiteY3" fmla="*/ 0 h 900000"/>
              <a:gd name="connsiteX4" fmla="*/ 6081998 w 6081998"/>
              <a:gd name="connsiteY4" fmla="*/ 0 h 900000"/>
              <a:gd name="connsiteX5" fmla="*/ 6081998 w 6081998"/>
              <a:gd name="connsiteY5" fmla="*/ 900000 h 900000"/>
              <a:gd name="connsiteX6" fmla="*/ 683280 w 6081998"/>
              <a:gd name="connsiteY6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1998" h="900000">
                <a:moveTo>
                  <a:pt x="0" y="325"/>
                </a:moveTo>
                <a:lnTo>
                  <a:pt x="676405" y="325"/>
                </a:lnTo>
                <a:lnTo>
                  <a:pt x="676405" y="893125"/>
                </a:lnTo>
                <a:close/>
                <a:moveTo>
                  <a:pt x="683280" y="0"/>
                </a:moveTo>
                <a:lnTo>
                  <a:pt x="6081998" y="0"/>
                </a:lnTo>
                <a:lnTo>
                  <a:pt x="6081998" y="900000"/>
                </a:lnTo>
                <a:lnTo>
                  <a:pt x="683280" y="90000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GB" sz="1800" b="1">
                <a:latin typeface="Helvetica" panose="020B0604020202020204" pitchFamily="34" charset="0"/>
                <a:cs typeface="Helvetica" panose="020B0604020202020204" pitchFamily="34" charset="0"/>
              </a:rPr>
              <a:t>Arrival on Mars</a:t>
            </a:r>
            <a:br>
              <a:rPr lang="en-GB" sz="1800" b="1" u="sng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>
                <a:latin typeface="Helvetica" panose="020B0604020202020204" pitchFamily="34" charset="0"/>
                <a:cs typeface="Helvetica" panose="020B0604020202020204" pitchFamily="34" charset="0"/>
              </a:rPr>
              <a:t>19th of June 2040</a:t>
            </a:r>
          </a:p>
        </p:txBody>
      </p:sp>
      <p:cxnSp>
        <p:nvCxnSpPr>
          <p:cNvPr id="27" name="Connecteur droit avec flèche 6">
            <a:extLst>
              <a:ext uri="{FF2B5EF4-FFF2-40B4-BE49-F238E27FC236}">
                <a16:creationId xmlns:a16="http://schemas.microsoft.com/office/drawing/2014/main" id="{27C77CD5-5182-C347-BF81-33381111F0DF}"/>
              </a:ext>
            </a:extLst>
          </p:cNvPr>
          <p:cNvCxnSpPr>
            <a:cxnSpLocks/>
          </p:cNvCxnSpPr>
          <p:nvPr/>
        </p:nvCxnSpPr>
        <p:spPr>
          <a:xfrm>
            <a:off x="4098553" y="2992937"/>
            <a:ext cx="0" cy="75285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>
            <a:extLst>
              <a:ext uri="{FF2B5EF4-FFF2-40B4-BE49-F238E27FC236}">
                <a16:creationId xmlns:a16="http://schemas.microsoft.com/office/drawing/2014/main" id="{1D02664C-A312-CC4C-ACE1-E5BFD2CB2946}"/>
              </a:ext>
            </a:extLst>
          </p:cNvPr>
          <p:cNvSpPr/>
          <p:nvPr/>
        </p:nvSpPr>
        <p:spPr>
          <a:xfrm flipH="1">
            <a:off x="526465" y="3847881"/>
            <a:ext cx="3557098" cy="710486"/>
          </a:xfrm>
          <a:custGeom>
            <a:avLst/>
            <a:gdLst>
              <a:gd name="connsiteX0" fmla="*/ 0 w 6081998"/>
              <a:gd name="connsiteY0" fmla="*/ 325 h 900000"/>
              <a:gd name="connsiteX1" fmla="*/ 676405 w 6081998"/>
              <a:gd name="connsiteY1" fmla="*/ 325 h 900000"/>
              <a:gd name="connsiteX2" fmla="*/ 676405 w 6081998"/>
              <a:gd name="connsiteY2" fmla="*/ 893125 h 900000"/>
              <a:gd name="connsiteX3" fmla="*/ 683280 w 6081998"/>
              <a:gd name="connsiteY3" fmla="*/ 0 h 900000"/>
              <a:gd name="connsiteX4" fmla="*/ 6081998 w 6081998"/>
              <a:gd name="connsiteY4" fmla="*/ 0 h 900000"/>
              <a:gd name="connsiteX5" fmla="*/ 6081998 w 6081998"/>
              <a:gd name="connsiteY5" fmla="*/ 900000 h 900000"/>
              <a:gd name="connsiteX6" fmla="*/ 683280 w 6081998"/>
              <a:gd name="connsiteY6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1998" h="900000">
                <a:moveTo>
                  <a:pt x="0" y="325"/>
                </a:moveTo>
                <a:lnTo>
                  <a:pt x="676405" y="325"/>
                </a:lnTo>
                <a:lnTo>
                  <a:pt x="676405" y="893125"/>
                </a:lnTo>
                <a:close/>
                <a:moveTo>
                  <a:pt x="683280" y="0"/>
                </a:moveTo>
                <a:lnTo>
                  <a:pt x="6081998" y="0"/>
                </a:lnTo>
                <a:lnTo>
                  <a:pt x="6081998" y="900000"/>
                </a:lnTo>
                <a:lnTo>
                  <a:pt x="683280" y="90000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sz="1800" b="1">
                <a:latin typeface="Helvetica" panose="020B0604020202020204" pitchFamily="34" charset="0"/>
                <a:cs typeface="Helvetica" panose="020B0604020202020204" pitchFamily="34" charset="0"/>
              </a:rPr>
              <a:t>Departure from Mars</a:t>
            </a:r>
            <a:br>
              <a:rPr lang="en-GB" sz="18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>
                <a:latin typeface="Helvetica" panose="020B0604020202020204" pitchFamily="34" charset="0"/>
                <a:cs typeface="Helvetica" panose="020B0604020202020204" pitchFamily="34" charset="0"/>
              </a:rPr>
              <a:t>5th of July 2041</a:t>
            </a:r>
          </a:p>
        </p:txBody>
      </p:sp>
      <p:cxnSp>
        <p:nvCxnSpPr>
          <p:cNvPr id="31" name="Connecteur droit avec flèche 6">
            <a:extLst>
              <a:ext uri="{FF2B5EF4-FFF2-40B4-BE49-F238E27FC236}">
                <a16:creationId xmlns:a16="http://schemas.microsoft.com/office/drawing/2014/main" id="{673AFC3F-D706-DC4C-A789-C5F1EFEA28CF}"/>
              </a:ext>
            </a:extLst>
          </p:cNvPr>
          <p:cNvCxnSpPr>
            <a:cxnSpLocks/>
          </p:cNvCxnSpPr>
          <p:nvPr/>
        </p:nvCxnSpPr>
        <p:spPr>
          <a:xfrm>
            <a:off x="4104791" y="4143095"/>
            <a:ext cx="0" cy="75285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9E2713A9-E8F4-1443-95F3-071EF1971F35}"/>
              </a:ext>
            </a:extLst>
          </p:cNvPr>
          <p:cNvSpPr/>
          <p:nvPr/>
        </p:nvSpPr>
        <p:spPr>
          <a:xfrm flipH="1">
            <a:off x="513808" y="4943011"/>
            <a:ext cx="3557098" cy="710486"/>
          </a:xfrm>
          <a:custGeom>
            <a:avLst/>
            <a:gdLst>
              <a:gd name="connsiteX0" fmla="*/ 0 w 6081998"/>
              <a:gd name="connsiteY0" fmla="*/ 325 h 900000"/>
              <a:gd name="connsiteX1" fmla="*/ 676405 w 6081998"/>
              <a:gd name="connsiteY1" fmla="*/ 325 h 900000"/>
              <a:gd name="connsiteX2" fmla="*/ 676405 w 6081998"/>
              <a:gd name="connsiteY2" fmla="*/ 893125 h 900000"/>
              <a:gd name="connsiteX3" fmla="*/ 683280 w 6081998"/>
              <a:gd name="connsiteY3" fmla="*/ 0 h 900000"/>
              <a:gd name="connsiteX4" fmla="*/ 6081998 w 6081998"/>
              <a:gd name="connsiteY4" fmla="*/ 0 h 900000"/>
              <a:gd name="connsiteX5" fmla="*/ 6081998 w 6081998"/>
              <a:gd name="connsiteY5" fmla="*/ 900000 h 900000"/>
              <a:gd name="connsiteX6" fmla="*/ 683280 w 6081998"/>
              <a:gd name="connsiteY6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1998" h="900000">
                <a:moveTo>
                  <a:pt x="0" y="325"/>
                </a:moveTo>
                <a:lnTo>
                  <a:pt x="676405" y="325"/>
                </a:lnTo>
                <a:lnTo>
                  <a:pt x="676405" y="893125"/>
                </a:lnTo>
                <a:close/>
                <a:moveTo>
                  <a:pt x="683280" y="0"/>
                </a:moveTo>
                <a:lnTo>
                  <a:pt x="6081998" y="0"/>
                </a:lnTo>
                <a:lnTo>
                  <a:pt x="6081998" y="900000"/>
                </a:lnTo>
                <a:lnTo>
                  <a:pt x="683280" y="90000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GB" sz="1800" b="1">
                <a:latin typeface="Helvetica" panose="020B0604020202020204" pitchFamily="34" charset="0"/>
                <a:cs typeface="Helvetica" panose="020B0604020202020204" pitchFamily="34" charset="0"/>
              </a:rPr>
              <a:t>Arrival on the Earth</a:t>
            </a:r>
            <a:br>
              <a:rPr lang="en-GB" sz="18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>
                <a:latin typeface="Helvetica" panose="020B0604020202020204" pitchFamily="34" charset="0"/>
                <a:cs typeface="Helvetica" panose="020B0604020202020204" pitchFamily="34" charset="0"/>
              </a:rPr>
              <a:t>27th of March 2042</a:t>
            </a:r>
          </a:p>
        </p:txBody>
      </p:sp>
      <p:sp>
        <p:nvSpPr>
          <p:cNvPr id="33" name="Preparation 32">
            <a:extLst>
              <a:ext uri="{FF2B5EF4-FFF2-40B4-BE49-F238E27FC236}">
                <a16:creationId xmlns:a16="http://schemas.microsoft.com/office/drawing/2014/main" id="{28B62B45-F0FE-2849-83B0-911A4D690153}"/>
              </a:ext>
            </a:extLst>
          </p:cNvPr>
          <p:cNvSpPr/>
          <p:nvPr/>
        </p:nvSpPr>
        <p:spPr>
          <a:xfrm>
            <a:off x="4701914" y="5198825"/>
            <a:ext cx="2788172" cy="876394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TIME: 896 days</a:t>
            </a:r>
          </a:p>
        </p:txBody>
      </p:sp>
    </p:spTree>
    <p:extLst>
      <p:ext uri="{BB962C8B-B14F-4D97-AF65-F5344CB8AC3E}">
        <p14:creationId xmlns:p14="http://schemas.microsoft.com/office/powerpoint/2010/main" val="323971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dark, light, automaton&#10;&#10;Description automatically generated">
            <a:extLst>
              <a:ext uri="{FF2B5EF4-FFF2-40B4-BE49-F238E27FC236}">
                <a16:creationId xmlns:a16="http://schemas.microsoft.com/office/drawing/2014/main" id="{319DE180-3E46-E349-9EC8-46E97A9643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t="23656" r="4503" b="12794"/>
          <a:stretch/>
        </p:blipFill>
        <p:spPr>
          <a:xfrm>
            <a:off x="0" y="2008399"/>
            <a:ext cx="8346028" cy="38252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B2A1FE-31E6-A841-9A45-E8E37149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74515-921B-5D4B-8F07-22FF86D0B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CDC1B-9899-8B46-84C3-3FC24D59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BB49C1-17EB-F642-B7DE-18B83EA5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Overall view of the spacecraft </a:t>
            </a:r>
          </a:p>
        </p:txBody>
      </p:sp>
      <p:sp>
        <p:nvSpPr>
          <p:cNvPr id="57" name="CasellaDiTesto 28">
            <a:extLst>
              <a:ext uri="{FF2B5EF4-FFF2-40B4-BE49-F238E27FC236}">
                <a16:creationId xmlns:a16="http://schemas.microsoft.com/office/drawing/2014/main" id="{C03518BA-B609-0D4E-A446-C8D6F9453F39}"/>
              </a:ext>
            </a:extLst>
          </p:cNvPr>
          <p:cNvSpPr txBox="1"/>
          <p:nvPr/>
        </p:nvSpPr>
        <p:spPr>
          <a:xfrm>
            <a:off x="834087" y="1783776"/>
            <a:ext cx="1965571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GB">
                <a:latin typeface="Helvetica" pitchFamily="2" charset="0"/>
              </a:rPr>
              <a:t>Nuclear reactors</a:t>
            </a:r>
          </a:p>
        </p:txBody>
      </p:sp>
      <p:cxnSp>
        <p:nvCxnSpPr>
          <p:cNvPr id="59" name="Connecteur droit 21">
            <a:extLst>
              <a:ext uri="{FF2B5EF4-FFF2-40B4-BE49-F238E27FC236}">
                <a16:creationId xmlns:a16="http://schemas.microsoft.com/office/drawing/2014/main" id="{328B6C62-DA40-A64C-A34C-158FD6FA488A}"/>
              </a:ext>
            </a:extLst>
          </p:cNvPr>
          <p:cNvCxnSpPr>
            <a:cxnSpLocks/>
          </p:cNvCxnSpPr>
          <p:nvPr/>
        </p:nvCxnSpPr>
        <p:spPr>
          <a:xfrm flipH="1">
            <a:off x="432687" y="2098242"/>
            <a:ext cx="530203" cy="110852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cteur droit 21">
            <a:extLst>
              <a:ext uri="{FF2B5EF4-FFF2-40B4-BE49-F238E27FC236}">
                <a16:creationId xmlns:a16="http://schemas.microsoft.com/office/drawing/2014/main" id="{803DF8A9-3B96-A641-B23D-952D8A6E25C3}"/>
              </a:ext>
            </a:extLst>
          </p:cNvPr>
          <p:cNvCxnSpPr>
            <a:cxnSpLocks/>
          </p:cNvCxnSpPr>
          <p:nvPr/>
        </p:nvCxnSpPr>
        <p:spPr>
          <a:xfrm>
            <a:off x="962890" y="2098242"/>
            <a:ext cx="172737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CasellaDiTesto 30">
            <a:extLst>
              <a:ext uri="{FF2B5EF4-FFF2-40B4-BE49-F238E27FC236}">
                <a16:creationId xmlns:a16="http://schemas.microsoft.com/office/drawing/2014/main" id="{2BD59DAE-DF27-C64B-96AB-C1C683F99D14}"/>
              </a:ext>
            </a:extLst>
          </p:cNvPr>
          <p:cNvSpPr txBox="1"/>
          <p:nvPr/>
        </p:nvSpPr>
        <p:spPr>
          <a:xfrm>
            <a:off x="951600" y="2362099"/>
            <a:ext cx="116840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GB">
                <a:latin typeface="Helvetica" pitchFamily="2" charset="0"/>
              </a:rPr>
              <a:t>Radiators</a:t>
            </a:r>
          </a:p>
        </p:txBody>
      </p:sp>
      <p:cxnSp>
        <p:nvCxnSpPr>
          <p:cNvPr id="64" name="Connecteur droit 21">
            <a:extLst>
              <a:ext uri="{FF2B5EF4-FFF2-40B4-BE49-F238E27FC236}">
                <a16:creationId xmlns:a16="http://schemas.microsoft.com/office/drawing/2014/main" id="{579FCA08-7DA2-E04E-A25D-EDEFB0CAFFF4}"/>
              </a:ext>
            </a:extLst>
          </p:cNvPr>
          <p:cNvCxnSpPr>
            <a:cxnSpLocks/>
          </p:cNvCxnSpPr>
          <p:nvPr/>
        </p:nvCxnSpPr>
        <p:spPr>
          <a:xfrm>
            <a:off x="957288" y="2693474"/>
            <a:ext cx="104084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necteur droit 21">
            <a:extLst>
              <a:ext uri="{FF2B5EF4-FFF2-40B4-BE49-F238E27FC236}">
                <a16:creationId xmlns:a16="http://schemas.microsoft.com/office/drawing/2014/main" id="{CB065371-4C73-B84A-A17B-D7FF28275E7B}"/>
              </a:ext>
            </a:extLst>
          </p:cNvPr>
          <p:cNvCxnSpPr>
            <a:cxnSpLocks/>
          </p:cNvCxnSpPr>
          <p:nvPr/>
        </p:nvCxnSpPr>
        <p:spPr>
          <a:xfrm flipH="1">
            <a:off x="595360" y="2693474"/>
            <a:ext cx="367531" cy="78504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CasellaDiTesto 30">
            <a:extLst>
              <a:ext uri="{FF2B5EF4-FFF2-40B4-BE49-F238E27FC236}">
                <a16:creationId xmlns:a16="http://schemas.microsoft.com/office/drawing/2014/main" id="{1E6A7EB7-8857-2447-A5F8-8E3CEC71E172}"/>
              </a:ext>
            </a:extLst>
          </p:cNvPr>
          <p:cNvSpPr txBox="1"/>
          <p:nvPr/>
        </p:nvSpPr>
        <p:spPr>
          <a:xfrm>
            <a:off x="5728580" y="2050355"/>
            <a:ext cx="1163822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GB">
                <a:latin typeface="Helvetica" pitchFamily="2" charset="0"/>
              </a:rPr>
              <a:t>Radiators</a:t>
            </a:r>
          </a:p>
        </p:txBody>
      </p:sp>
      <p:cxnSp>
        <p:nvCxnSpPr>
          <p:cNvPr id="72" name="Connecteur droit 21">
            <a:extLst>
              <a:ext uri="{FF2B5EF4-FFF2-40B4-BE49-F238E27FC236}">
                <a16:creationId xmlns:a16="http://schemas.microsoft.com/office/drawing/2014/main" id="{CE83090D-9439-794C-8477-E8F1532F623E}"/>
              </a:ext>
            </a:extLst>
          </p:cNvPr>
          <p:cNvCxnSpPr>
            <a:cxnSpLocks/>
          </p:cNvCxnSpPr>
          <p:nvPr/>
        </p:nvCxnSpPr>
        <p:spPr>
          <a:xfrm>
            <a:off x="5734267" y="2381730"/>
            <a:ext cx="1163822" cy="797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necteur droit 21">
            <a:extLst>
              <a:ext uri="{FF2B5EF4-FFF2-40B4-BE49-F238E27FC236}">
                <a16:creationId xmlns:a16="http://schemas.microsoft.com/office/drawing/2014/main" id="{E536D554-874A-D048-B452-91232710E25C}"/>
              </a:ext>
            </a:extLst>
          </p:cNvPr>
          <p:cNvCxnSpPr>
            <a:cxnSpLocks/>
          </p:cNvCxnSpPr>
          <p:nvPr/>
        </p:nvCxnSpPr>
        <p:spPr>
          <a:xfrm>
            <a:off x="6892402" y="2381730"/>
            <a:ext cx="502377" cy="575045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CasellaDiTesto 47">
            <a:extLst>
              <a:ext uri="{FF2B5EF4-FFF2-40B4-BE49-F238E27FC236}">
                <a16:creationId xmlns:a16="http://schemas.microsoft.com/office/drawing/2014/main" id="{E68F97C6-B5A7-D947-8288-43C5110DB969}"/>
              </a:ext>
            </a:extLst>
          </p:cNvPr>
          <p:cNvSpPr txBox="1"/>
          <p:nvPr/>
        </p:nvSpPr>
        <p:spPr>
          <a:xfrm>
            <a:off x="7102999" y="5485837"/>
            <a:ext cx="1043876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it-IT">
                <a:latin typeface="Helvetica" pitchFamily="2" charset="0"/>
              </a:rPr>
              <a:t>Antenna</a:t>
            </a:r>
          </a:p>
        </p:txBody>
      </p:sp>
      <p:cxnSp>
        <p:nvCxnSpPr>
          <p:cNvPr id="77" name="Connecteur droit 21">
            <a:extLst>
              <a:ext uri="{FF2B5EF4-FFF2-40B4-BE49-F238E27FC236}">
                <a16:creationId xmlns:a16="http://schemas.microsoft.com/office/drawing/2014/main" id="{E8A14726-FDA7-CA47-8AC6-AB62415DD3E3}"/>
              </a:ext>
            </a:extLst>
          </p:cNvPr>
          <p:cNvCxnSpPr>
            <a:cxnSpLocks/>
          </p:cNvCxnSpPr>
          <p:nvPr/>
        </p:nvCxnSpPr>
        <p:spPr>
          <a:xfrm>
            <a:off x="7156286" y="5818828"/>
            <a:ext cx="892349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onnecteur droit 21">
            <a:extLst>
              <a:ext uri="{FF2B5EF4-FFF2-40B4-BE49-F238E27FC236}">
                <a16:creationId xmlns:a16="http://schemas.microsoft.com/office/drawing/2014/main" id="{F8BAC990-0060-6E44-803F-4F1772C0212E}"/>
              </a:ext>
            </a:extLst>
          </p:cNvPr>
          <p:cNvCxnSpPr>
            <a:cxnSpLocks/>
          </p:cNvCxnSpPr>
          <p:nvPr/>
        </p:nvCxnSpPr>
        <p:spPr>
          <a:xfrm flipH="1" flipV="1">
            <a:off x="6667478" y="5344457"/>
            <a:ext cx="488808" cy="47437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30">
            <a:extLst>
              <a:ext uri="{FF2B5EF4-FFF2-40B4-BE49-F238E27FC236}">
                <a16:creationId xmlns:a16="http://schemas.microsoft.com/office/drawing/2014/main" id="{D47E4F85-F58D-4A22-B0F5-22FA663FD3F7}"/>
              </a:ext>
            </a:extLst>
          </p:cNvPr>
          <p:cNvSpPr txBox="1"/>
          <p:nvPr/>
        </p:nvSpPr>
        <p:spPr>
          <a:xfrm>
            <a:off x="3264061" y="1669362"/>
            <a:ext cx="1163822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GB">
                <a:latin typeface="Helvetica" pitchFamily="2" charset="0"/>
              </a:rPr>
              <a:t>Tanks</a:t>
            </a:r>
          </a:p>
        </p:txBody>
      </p:sp>
      <p:cxnSp>
        <p:nvCxnSpPr>
          <p:cNvPr id="9" name="Connecteur droit 21">
            <a:extLst>
              <a:ext uri="{FF2B5EF4-FFF2-40B4-BE49-F238E27FC236}">
                <a16:creationId xmlns:a16="http://schemas.microsoft.com/office/drawing/2014/main" id="{88655E5A-85EE-CB06-3F34-D2111A328F88}"/>
              </a:ext>
            </a:extLst>
          </p:cNvPr>
          <p:cNvCxnSpPr>
            <a:cxnSpLocks/>
          </p:cNvCxnSpPr>
          <p:nvPr/>
        </p:nvCxnSpPr>
        <p:spPr>
          <a:xfrm>
            <a:off x="3269748" y="2000737"/>
            <a:ext cx="1163822" cy="797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21">
            <a:extLst>
              <a:ext uri="{FF2B5EF4-FFF2-40B4-BE49-F238E27FC236}">
                <a16:creationId xmlns:a16="http://schemas.microsoft.com/office/drawing/2014/main" id="{B38E9CBE-3CB2-7998-8F16-68D7D3385B7A}"/>
              </a:ext>
            </a:extLst>
          </p:cNvPr>
          <p:cNvCxnSpPr>
            <a:cxnSpLocks/>
          </p:cNvCxnSpPr>
          <p:nvPr/>
        </p:nvCxnSpPr>
        <p:spPr>
          <a:xfrm>
            <a:off x="4427883" y="2000737"/>
            <a:ext cx="438894" cy="68836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21">
            <a:extLst>
              <a:ext uri="{FF2B5EF4-FFF2-40B4-BE49-F238E27FC236}">
                <a16:creationId xmlns:a16="http://schemas.microsoft.com/office/drawing/2014/main" id="{FB4BD18E-3139-9D94-4D63-1E138F6DCCC2}"/>
              </a:ext>
            </a:extLst>
          </p:cNvPr>
          <p:cNvCxnSpPr>
            <a:cxnSpLocks/>
          </p:cNvCxnSpPr>
          <p:nvPr/>
        </p:nvCxnSpPr>
        <p:spPr>
          <a:xfrm flipH="1">
            <a:off x="3499008" y="2008714"/>
            <a:ext cx="930758" cy="554079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CasellaDiTesto 36">
            <a:extLst>
              <a:ext uri="{FF2B5EF4-FFF2-40B4-BE49-F238E27FC236}">
                <a16:creationId xmlns:a16="http://schemas.microsoft.com/office/drawing/2014/main" id="{615227CC-3A4A-5C4B-BA3F-4845A0933F31}"/>
              </a:ext>
            </a:extLst>
          </p:cNvPr>
          <p:cNvSpPr txBox="1"/>
          <p:nvPr/>
        </p:nvSpPr>
        <p:spPr>
          <a:xfrm>
            <a:off x="1693146" y="5160317"/>
            <a:ext cx="1715085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GB">
                <a:latin typeface="Helvetica" pitchFamily="2" charset="0"/>
              </a:rPr>
              <a:t>Truss</a:t>
            </a:r>
            <a:r>
              <a:rPr lang="it-IT">
                <a:latin typeface="Helvetica" pitchFamily="2" charset="0"/>
              </a:rPr>
              <a:t> </a:t>
            </a:r>
            <a:r>
              <a:rPr lang="en-GB">
                <a:latin typeface="Helvetica" pitchFamily="2" charset="0"/>
              </a:rPr>
              <a:t>structure</a:t>
            </a:r>
          </a:p>
        </p:txBody>
      </p:sp>
      <p:sp>
        <p:nvSpPr>
          <p:cNvPr id="16" name="CasellaDiTesto 47">
            <a:extLst>
              <a:ext uri="{FF2B5EF4-FFF2-40B4-BE49-F238E27FC236}">
                <a16:creationId xmlns:a16="http://schemas.microsoft.com/office/drawing/2014/main" id="{93D96ECC-246A-C9D1-9C66-129D5D98179D}"/>
              </a:ext>
            </a:extLst>
          </p:cNvPr>
          <p:cNvSpPr txBox="1"/>
          <p:nvPr/>
        </p:nvSpPr>
        <p:spPr>
          <a:xfrm>
            <a:off x="7100520" y="4206726"/>
            <a:ext cx="981552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it-IT">
                <a:latin typeface="Helvetica" pitchFamily="2" charset="0"/>
              </a:rPr>
              <a:t>Habitat</a:t>
            </a:r>
          </a:p>
        </p:txBody>
      </p:sp>
      <p:cxnSp>
        <p:nvCxnSpPr>
          <p:cNvPr id="17" name="Connecteur droit 21">
            <a:extLst>
              <a:ext uri="{FF2B5EF4-FFF2-40B4-BE49-F238E27FC236}">
                <a16:creationId xmlns:a16="http://schemas.microsoft.com/office/drawing/2014/main" id="{12D2FAC2-8FA7-EBCE-7676-137DD8ECCA94}"/>
              </a:ext>
            </a:extLst>
          </p:cNvPr>
          <p:cNvCxnSpPr>
            <a:cxnSpLocks/>
          </p:cNvCxnSpPr>
          <p:nvPr/>
        </p:nvCxnSpPr>
        <p:spPr>
          <a:xfrm>
            <a:off x="7180288" y="4565075"/>
            <a:ext cx="892349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21">
            <a:extLst>
              <a:ext uri="{FF2B5EF4-FFF2-40B4-BE49-F238E27FC236}">
                <a16:creationId xmlns:a16="http://schemas.microsoft.com/office/drawing/2014/main" id="{994A82E5-3C47-7F4A-9CF0-93E1859652F2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4152614"/>
            <a:ext cx="1236688" cy="412461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Connecteur droit 21">
            <a:extLst>
              <a:ext uri="{FF2B5EF4-FFF2-40B4-BE49-F238E27FC236}">
                <a16:creationId xmlns:a16="http://schemas.microsoft.com/office/drawing/2014/main" id="{E71C5E3D-F416-1A45-B5FA-49031B542713}"/>
              </a:ext>
            </a:extLst>
          </p:cNvPr>
          <p:cNvCxnSpPr>
            <a:cxnSpLocks/>
          </p:cNvCxnSpPr>
          <p:nvPr/>
        </p:nvCxnSpPr>
        <p:spPr>
          <a:xfrm>
            <a:off x="1783184" y="5483599"/>
            <a:ext cx="162697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necteur droit 21">
            <a:extLst>
              <a:ext uri="{FF2B5EF4-FFF2-40B4-BE49-F238E27FC236}">
                <a16:creationId xmlns:a16="http://schemas.microsoft.com/office/drawing/2014/main" id="{588F21B7-4548-F446-98B2-CBA7D3D3F015}"/>
              </a:ext>
            </a:extLst>
          </p:cNvPr>
          <p:cNvCxnSpPr>
            <a:cxnSpLocks/>
          </p:cNvCxnSpPr>
          <p:nvPr/>
        </p:nvCxnSpPr>
        <p:spPr>
          <a:xfrm flipH="1" flipV="1">
            <a:off x="1366548" y="4130387"/>
            <a:ext cx="414706" cy="1364633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36">
            <a:extLst>
              <a:ext uri="{FF2B5EF4-FFF2-40B4-BE49-F238E27FC236}">
                <a16:creationId xmlns:a16="http://schemas.microsoft.com/office/drawing/2014/main" id="{BEFC03D8-9CFC-6A92-D21C-CBA5C6EB92C8}"/>
              </a:ext>
            </a:extLst>
          </p:cNvPr>
          <p:cNvSpPr txBox="1"/>
          <p:nvPr/>
        </p:nvSpPr>
        <p:spPr>
          <a:xfrm>
            <a:off x="1559777" y="5550812"/>
            <a:ext cx="1939231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GB">
                <a:latin typeface="Helvetica" pitchFamily="2" charset="0"/>
              </a:rPr>
              <a:t>Bryton</a:t>
            </a:r>
            <a:r>
              <a:rPr lang="it-IT">
                <a:latin typeface="Helvetica" pitchFamily="2" charset="0"/>
              </a:rPr>
              <a:t> </a:t>
            </a:r>
            <a:r>
              <a:rPr lang="en-GB">
                <a:latin typeface="Helvetica" pitchFamily="2" charset="0"/>
              </a:rPr>
              <a:t>generator</a:t>
            </a:r>
          </a:p>
        </p:txBody>
      </p:sp>
      <p:cxnSp>
        <p:nvCxnSpPr>
          <p:cNvPr id="27" name="Connecteur droit 21">
            <a:extLst>
              <a:ext uri="{FF2B5EF4-FFF2-40B4-BE49-F238E27FC236}">
                <a16:creationId xmlns:a16="http://schemas.microsoft.com/office/drawing/2014/main" id="{F1A3F0AE-9317-98A4-D954-F6DB09B1C8E3}"/>
              </a:ext>
            </a:extLst>
          </p:cNvPr>
          <p:cNvCxnSpPr>
            <a:cxnSpLocks/>
          </p:cNvCxnSpPr>
          <p:nvPr/>
        </p:nvCxnSpPr>
        <p:spPr>
          <a:xfrm>
            <a:off x="1542846" y="5904352"/>
            <a:ext cx="186922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1">
            <a:extLst>
              <a:ext uri="{FF2B5EF4-FFF2-40B4-BE49-F238E27FC236}">
                <a16:creationId xmlns:a16="http://schemas.microsoft.com/office/drawing/2014/main" id="{F61C1070-5642-5240-C31D-83B58A11BC10}"/>
              </a:ext>
            </a:extLst>
          </p:cNvPr>
          <p:cNvCxnSpPr>
            <a:cxnSpLocks/>
          </p:cNvCxnSpPr>
          <p:nvPr/>
        </p:nvCxnSpPr>
        <p:spPr>
          <a:xfrm flipH="1" flipV="1">
            <a:off x="1148596" y="3522667"/>
            <a:ext cx="394250" cy="2379849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Hexagon 7">
            <a:extLst>
              <a:ext uri="{FF2B5EF4-FFF2-40B4-BE49-F238E27FC236}">
                <a16:creationId xmlns:a16="http://schemas.microsoft.com/office/drawing/2014/main" id="{9BE065ED-7D95-9941-9871-0D3DAE046607}"/>
              </a:ext>
            </a:extLst>
          </p:cNvPr>
          <p:cNvSpPr/>
          <p:nvPr/>
        </p:nvSpPr>
        <p:spPr>
          <a:xfrm>
            <a:off x="8610600" y="1756092"/>
            <a:ext cx="2917785" cy="598032"/>
          </a:xfrm>
          <a:prstGeom prst="hexag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Helvetica" pitchFamily="2" charset="0"/>
              </a:rPr>
              <a:t>Dimensions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F84C3-83B8-4043-970C-7FD1FC8BBE57}"/>
              </a:ext>
            </a:extLst>
          </p:cNvPr>
          <p:cNvSpPr txBox="1"/>
          <p:nvPr/>
        </p:nvSpPr>
        <p:spPr>
          <a:xfrm>
            <a:off x="9982200" y="2970102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" pitchFamily="2" charset="0"/>
              </a:rPr>
              <a:t>Length</a:t>
            </a:r>
            <a:r>
              <a:rPr lang="en-GB" dirty="0">
                <a:latin typeface="Helvetica" pitchFamily="2" charset="0"/>
              </a:rPr>
              <a:t> ∼ 60 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741D77-D083-C34B-B4A7-50618FF1F8FF}"/>
              </a:ext>
            </a:extLst>
          </p:cNvPr>
          <p:cNvSpPr txBox="1"/>
          <p:nvPr/>
        </p:nvSpPr>
        <p:spPr>
          <a:xfrm>
            <a:off x="9982200" y="4049751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" pitchFamily="2" charset="0"/>
              </a:rPr>
              <a:t>Diameter</a:t>
            </a:r>
            <a:r>
              <a:rPr lang="en-GB" dirty="0">
                <a:latin typeface="Helvetica" pitchFamily="2" charset="0"/>
              </a:rPr>
              <a:t> ∼ 22  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C86BBE-47A5-B34A-AD12-2AE24356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3478">
            <a:off x="8926340" y="2800131"/>
            <a:ext cx="712854" cy="7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B5852B14-515F-8B4D-A791-A82AA6665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1171">
            <a:off x="8987285" y="4055075"/>
            <a:ext cx="712854" cy="7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2B58B9-3518-9146-9E55-DF8EC45F2A42}"/>
              </a:ext>
            </a:extLst>
          </p:cNvPr>
          <p:cNvCxnSpPr>
            <a:cxnSpLocks/>
          </p:cNvCxnSpPr>
          <p:nvPr/>
        </p:nvCxnSpPr>
        <p:spPr>
          <a:xfrm>
            <a:off x="8960627" y="3525858"/>
            <a:ext cx="819567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38870C-8E19-E74D-86EE-781FEDD2D0F7}"/>
              </a:ext>
            </a:extLst>
          </p:cNvPr>
          <p:cNvCxnSpPr>
            <a:cxnSpLocks/>
          </p:cNvCxnSpPr>
          <p:nvPr/>
        </p:nvCxnSpPr>
        <p:spPr>
          <a:xfrm>
            <a:off x="8959239" y="3193518"/>
            <a:ext cx="0" cy="360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7CD5F8C-DCB7-3246-85A5-17E148A0216B}"/>
              </a:ext>
            </a:extLst>
          </p:cNvPr>
          <p:cNvCxnSpPr>
            <a:cxnSpLocks/>
          </p:cNvCxnSpPr>
          <p:nvPr/>
        </p:nvCxnSpPr>
        <p:spPr>
          <a:xfrm>
            <a:off x="9780194" y="3154768"/>
            <a:ext cx="0" cy="39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0A04045-4B42-3A4B-8669-302C58C9E753}"/>
              </a:ext>
            </a:extLst>
          </p:cNvPr>
          <p:cNvCxnSpPr>
            <a:cxnSpLocks/>
          </p:cNvCxnSpPr>
          <p:nvPr/>
        </p:nvCxnSpPr>
        <p:spPr>
          <a:xfrm>
            <a:off x="9063514" y="3812836"/>
            <a:ext cx="0" cy="82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C949041-69A6-7045-BC7F-802E37F9E7F5}"/>
              </a:ext>
            </a:extLst>
          </p:cNvPr>
          <p:cNvCxnSpPr>
            <a:cxnSpLocks/>
          </p:cNvCxnSpPr>
          <p:nvPr/>
        </p:nvCxnSpPr>
        <p:spPr>
          <a:xfrm>
            <a:off x="9610550" y="3820417"/>
            <a:ext cx="0" cy="82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26C835E-72A7-9242-A372-D09B1018A953}"/>
              </a:ext>
            </a:extLst>
          </p:cNvPr>
          <p:cNvCxnSpPr>
            <a:cxnSpLocks/>
          </p:cNvCxnSpPr>
          <p:nvPr/>
        </p:nvCxnSpPr>
        <p:spPr>
          <a:xfrm>
            <a:off x="9063514" y="3850699"/>
            <a:ext cx="5470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0C11282-5E2C-9540-9577-E9487E8DE78B}"/>
              </a:ext>
            </a:extLst>
          </p:cNvPr>
          <p:cNvSpPr txBox="1"/>
          <p:nvPr/>
        </p:nvSpPr>
        <p:spPr>
          <a:xfrm>
            <a:off x="9982200" y="5129400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" pitchFamily="2" charset="0"/>
              </a:rPr>
              <a:t>Mass</a:t>
            </a:r>
            <a:r>
              <a:rPr lang="en-GB" dirty="0">
                <a:latin typeface="Helvetica" pitchFamily="2" charset="0"/>
              </a:rPr>
              <a:t> ∼ 420  tons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7C7010C-0415-F149-99E6-6AE02BB9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094" y="4949286"/>
            <a:ext cx="645236" cy="6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35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FB51D-C24A-7E4E-986E-0596A9AE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E9B31-0602-A446-B410-02DBD3AE2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1676E-7A79-D447-AC4D-D4F7FA14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50FF06-D4C4-A74A-B158-D0FC61F4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Structures</a:t>
            </a:r>
          </a:p>
        </p:txBody>
      </p:sp>
      <p:pic>
        <p:nvPicPr>
          <p:cNvPr id="7" name="Picture 6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47768E3C-4E8E-3041-9DC2-2739EB75F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40" y="3163078"/>
            <a:ext cx="3898900" cy="311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6AF167-890A-814D-97AE-4F3ABEAC5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t="22301" r="9858" b="36829"/>
          <a:stretch/>
        </p:blipFill>
        <p:spPr>
          <a:xfrm rot="248831">
            <a:off x="-259206" y="2354950"/>
            <a:ext cx="7681211" cy="3564776"/>
          </a:xfrm>
          <a:prstGeom prst="rect">
            <a:avLst/>
          </a:prstGeom>
        </p:spPr>
      </p:pic>
      <p:sp>
        <p:nvSpPr>
          <p:cNvPr id="14" name="Hexagon 13">
            <a:extLst>
              <a:ext uri="{FF2B5EF4-FFF2-40B4-BE49-F238E27FC236}">
                <a16:creationId xmlns:a16="http://schemas.microsoft.com/office/drawing/2014/main" id="{F5CA2110-D017-5E44-9B4E-C58FAF6FFBA9}"/>
              </a:ext>
            </a:extLst>
          </p:cNvPr>
          <p:cNvSpPr/>
          <p:nvPr/>
        </p:nvSpPr>
        <p:spPr>
          <a:xfrm>
            <a:off x="4340382" y="3012077"/>
            <a:ext cx="2450161" cy="651552"/>
          </a:xfrm>
          <a:prstGeom prst="hexagon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Helvetica" pitchFamily="2" charset="0"/>
              </a:rPr>
              <a:t>Truss Structure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A7EC5AE7-6EA2-6145-91C3-EFDA3EAF2480}"/>
              </a:ext>
            </a:extLst>
          </p:cNvPr>
          <p:cNvSpPr/>
          <p:nvPr/>
        </p:nvSpPr>
        <p:spPr>
          <a:xfrm>
            <a:off x="8794732" y="3649179"/>
            <a:ext cx="3299065" cy="651552"/>
          </a:xfrm>
          <a:prstGeom prst="hexagon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Helvetica" pitchFamily="2" charset="0"/>
              </a:rPr>
              <a:t>Pressurized Module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785E21-FD64-B14E-B812-05C3C8DDC735}"/>
              </a:ext>
            </a:extLst>
          </p:cNvPr>
          <p:cNvSpPr txBox="1"/>
          <p:nvPr/>
        </p:nvSpPr>
        <p:spPr>
          <a:xfrm>
            <a:off x="452376" y="1562702"/>
            <a:ext cx="1090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Helvetica" pitchFamily="2" charset="0"/>
              </a:rPr>
              <a:t>The </a:t>
            </a:r>
            <a:r>
              <a:rPr lang="en-GB" sz="2000" b="1">
                <a:latin typeface="Helvetica" pitchFamily="2" charset="0"/>
              </a:rPr>
              <a:t>Truss structure </a:t>
            </a:r>
            <a:r>
              <a:rPr lang="en-GB" sz="2000">
                <a:latin typeface="Helvetica" pitchFamily="2" charset="0"/>
              </a:rPr>
              <a:t>have to sustain the loads during the orbital manoeuvres while </a:t>
            </a:r>
            <a:r>
              <a:rPr lang="en-GB" sz="2000" b="1">
                <a:latin typeface="Helvetica" pitchFamily="2" charset="0"/>
              </a:rPr>
              <a:t>habitable modules</a:t>
            </a:r>
            <a:r>
              <a:rPr lang="en-GB" sz="2000">
                <a:latin typeface="Helvetica" pitchFamily="2" charset="0"/>
              </a:rPr>
              <a:t> have to sustain the mechanical stress caused by the internal pressure</a:t>
            </a:r>
          </a:p>
        </p:txBody>
      </p:sp>
      <p:cxnSp>
        <p:nvCxnSpPr>
          <p:cNvPr id="17" name="Connecteur droit 21">
            <a:extLst>
              <a:ext uri="{FF2B5EF4-FFF2-40B4-BE49-F238E27FC236}">
                <a16:creationId xmlns:a16="http://schemas.microsoft.com/office/drawing/2014/main" id="{A6338CDB-4B03-1C47-B761-A84756ED9086}"/>
              </a:ext>
            </a:extLst>
          </p:cNvPr>
          <p:cNvCxnSpPr>
            <a:cxnSpLocks/>
            <a:endCxn id="14" idx="3"/>
          </p:cNvCxnSpPr>
          <p:nvPr/>
        </p:nvCxnSpPr>
        <p:spPr>
          <a:xfrm>
            <a:off x="4038600" y="3337853"/>
            <a:ext cx="30178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21">
            <a:extLst>
              <a:ext uri="{FF2B5EF4-FFF2-40B4-BE49-F238E27FC236}">
                <a16:creationId xmlns:a16="http://schemas.microsoft.com/office/drawing/2014/main" id="{276E2D13-F6C5-AA4F-A8F1-0FA3D7BDFBB6}"/>
              </a:ext>
            </a:extLst>
          </p:cNvPr>
          <p:cNvCxnSpPr>
            <a:cxnSpLocks/>
          </p:cNvCxnSpPr>
          <p:nvPr/>
        </p:nvCxnSpPr>
        <p:spPr>
          <a:xfrm flipV="1">
            <a:off x="3703093" y="3337853"/>
            <a:ext cx="335507" cy="679511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1">
            <a:extLst>
              <a:ext uri="{FF2B5EF4-FFF2-40B4-BE49-F238E27FC236}">
                <a16:creationId xmlns:a16="http://schemas.microsoft.com/office/drawing/2014/main" id="{7DD773AB-4F11-F440-B9CA-8742648B00E0}"/>
              </a:ext>
            </a:extLst>
          </p:cNvPr>
          <p:cNvCxnSpPr>
            <a:cxnSpLocks/>
          </p:cNvCxnSpPr>
          <p:nvPr/>
        </p:nvCxnSpPr>
        <p:spPr>
          <a:xfrm flipV="1">
            <a:off x="8164886" y="3974955"/>
            <a:ext cx="335507" cy="679511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1">
            <a:extLst>
              <a:ext uri="{FF2B5EF4-FFF2-40B4-BE49-F238E27FC236}">
                <a16:creationId xmlns:a16="http://schemas.microsoft.com/office/drawing/2014/main" id="{80F61DEC-9156-C248-951D-4EFEA92758D8}"/>
              </a:ext>
            </a:extLst>
          </p:cNvPr>
          <p:cNvCxnSpPr>
            <a:cxnSpLocks/>
          </p:cNvCxnSpPr>
          <p:nvPr/>
        </p:nvCxnSpPr>
        <p:spPr>
          <a:xfrm>
            <a:off x="8492950" y="3972500"/>
            <a:ext cx="30178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353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34ADB5-59B4-6F3B-0371-8E8AC02EF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4069D-4365-7A9E-C83F-47B2461B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F7CDE-A29F-41A3-9212-CFD8EAC1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D1E582-CC21-E57D-63FF-64F931CC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Electric Power System</a:t>
            </a:r>
            <a:endParaRPr lang="en-GB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66395E-3AA8-C0AA-61A5-37724A6924F9}"/>
              </a:ext>
            </a:extLst>
          </p:cNvPr>
          <p:cNvSpPr txBox="1"/>
          <p:nvPr/>
        </p:nvSpPr>
        <p:spPr>
          <a:xfrm>
            <a:off x="1342458" y="2679169"/>
            <a:ext cx="2055403" cy="66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Helvetica" panose="020B0604020202020204" pitchFamily="34" charset="0"/>
                <a:cs typeface="Helvetica" panose="020B0604020202020204" pitchFamily="34" charset="0"/>
              </a:rPr>
              <a:t>Bimodal Nuclear PG</a:t>
            </a:r>
          </a:p>
          <a:p>
            <a:pPr>
              <a:lnSpc>
                <a:spcPct val="150000"/>
              </a:lnSpc>
            </a:pPr>
            <a:r>
              <a:rPr lang="en-GB" sz="1600">
                <a:latin typeface="Helvetica" panose="020B0604020202020204" pitchFamily="34" charset="0"/>
                <a:cs typeface="Helvetica" panose="020B0604020202020204" pitchFamily="34" charset="0"/>
              </a:rPr>
              <a:t>Brayton Engine </a:t>
            </a:r>
            <a:endParaRPr lang="en-GB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2E85A9-04F7-90DF-C12F-8CB958F8C32B}"/>
              </a:ext>
            </a:extLst>
          </p:cNvPr>
          <p:cNvSpPr txBox="1"/>
          <p:nvPr/>
        </p:nvSpPr>
        <p:spPr>
          <a:xfrm>
            <a:off x="1398903" y="4600283"/>
            <a:ext cx="2055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Li-ion  batteries</a:t>
            </a:r>
          </a:p>
          <a:p>
            <a:r>
              <a:rPr lang="fr-FR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Autonomy 18 h </a:t>
            </a:r>
            <a:endParaRPr lang="fr-FR" sz="1600" b="0" i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Ellipse 3">
            <a:extLst>
              <a:ext uri="{FF2B5EF4-FFF2-40B4-BE49-F238E27FC236}">
                <a16:creationId xmlns:a16="http://schemas.microsoft.com/office/drawing/2014/main" id="{4574237F-1A0D-509E-B90A-9C0C504CDDC8}"/>
              </a:ext>
            </a:extLst>
          </p:cNvPr>
          <p:cNvSpPr/>
          <p:nvPr/>
        </p:nvSpPr>
        <p:spPr>
          <a:xfrm>
            <a:off x="6515100" y="2302810"/>
            <a:ext cx="242136" cy="23258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AAEE74-CE8C-CF43-8973-7D055793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72" y="4566581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E183629-0F1D-674A-96B2-2DFFEF78E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6" y="2692131"/>
            <a:ext cx="646332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exagon 15">
            <a:extLst>
              <a:ext uri="{FF2B5EF4-FFF2-40B4-BE49-F238E27FC236}">
                <a16:creationId xmlns:a16="http://schemas.microsoft.com/office/drawing/2014/main" id="{19FB3703-4BD6-FC45-B812-D5D4B75C13E2}"/>
              </a:ext>
            </a:extLst>
          </p:cNvPr>
          <p:cNvSpPr/>
          <p:nvPr/>
        </p:nvSpPr>
        <p:spPr>
          <a:xfrm>
            <a:off x="349956" y="3649007"/>
            <a:ext cx="3047905" cy="642961"/>
          </a:xfrm>
          <a:prstGeom prst="hexag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Safe mode = </a:t>
            </a:r>
            <a:r>
              <a:rPr lang="en-GB" sz="1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45.9 kW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9E6BAD94-43E3-5349-A2DA-B0E52ED8E62C}"/>
              </a:ext>
            </a:extLst>
          </p:cNvPr>
          <p:cNvSpPr/>
          <p:nvPr/>
        </p:nvSpPr>
        <p:spPr>
          <a:xfrm>
            <a:off x="349956" y="1862608"/>
            <a:ext cx="3338688" cy="642961"/>
          </a:xfrm>
          <a:prstGeom prst="hexag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Nominal mode</a:t>
            </a:r>
            <a:r>
              <a:rPr lang="en-GB"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en-GB" sz="1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58.8 kW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89D9C3-0A7E-164B-9DBC-81551B3347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" t="1053" b="1569"/>
          <a:stretch/>
        </p:blipFill>
        <p:spPr>
          <a:xfrm>
            <a:off x="3801979" y="1626670"/>
            <a:ext cx="839002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7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E54AF1-28EB-5EC5-F6F3-F1B14AA7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11/17/22</a:t>
            </a:r>
            <a:endParaRPr lang="en-US" sz="1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7EF487-8B96-9D1D-B71A-C41DF912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 SEEDS XIV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DBD35-3D3D-DEB0-A430-A75DA8CC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E09CB9-3EA6-0121-3531-4D3AB29D5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Propulsion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BCAB8E-3B83-129D-8DF5-B5D6F1E412C5}"/>
              </a:ext>
            </a:extLst>
          </p:cNvPr>
          <p:cNvGrpSpPr/>
          <p:nvPr/>
        </p:nvGrpSpPr>
        <p:grpSpPr>
          <a:xfrm>
            <a:off x="7013719" y="3649172"/>
            <a:ext cx="1815103" cy="2208559"/>
            <a:chOff x="817580" y="1334946"/>
            <a:chExt cx="1815103" cy="220855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892164-1EF8-B0BD-626F-91DE9AF5B935}"/>
                </a:ext>
              </a:extLst>
            </p:cNvPr>
            <p:cNvGrpSpPr/>
            <p:nvPr/>
          </p:nvGrpSpPr>
          <p:grpSpPr>
            <a:xfrm>
              <a:off x="898504" y="2045817"/>
              <a:ext cx="1443066" cy="720000"/>
              <a:chOff x="233475" y="1209971"/>
              <a:chExt cx="1550926" cy="72000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C225CFA-49BA-FFB1-E62B-729EC0D27155}"/>
                  </a:ext>
                </a:extLst>
              </p:cNvPr>
              <p:cNvSpPr txBox="1"/>
              <p:nvPr/>
            </p:nvSpPr>
            <p:spPr>
              <a:xfrm>
                <a:off x="850289" y="1337568"/>
                <a:ext cx="9341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>
                    <a:solidFill>
                      <a:schemeClr val="accent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33 </a:t>
                </a:r>
                <a:r>
                  <a:rPr lang="en-GB" sz="2000" b="1" err="1">
                    <a:solidFill>
                      <a:schemeClr val="accent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kN</a:t>
                </a:r>
                <a:endParaRPr lang="en-GB" sz="2000" b="1">
                  <a:solidFill>
                    <a:schemeClr val="accent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FD15DE3-BF96-4715-1F32-C1CB8CEF4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3475" y="1209971"/>
                <a:ext cx="720002" cy="72000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A3841F-6006-7CA4-14B7-C44F5F7D2351}"/>
                </a:ext>
              </a:extLst>
            </p:cNvPr>
            <p:cNvGrpSpPr/>
            <p:nvPr/>
          </p:nvGrpSpPr>
          <p:grpSpPr>
            <a:xfrm>
              <a:off x="927470" y="2931505"/>
              <a:ext cx="1705213" cy="612000"/>
              <a:chOff x="317115" y="2459531"/>
              <a:chExt cx="1705213" cy="61200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8BF631-E9B8-C8A8-06BC-9A00B75E2351}"/>
                  </a:ext>
                </a:extLst>
              </p:cNvPr>
              <p:cNvSpPr txBox="1"/>
              <p:nvPr/>
            </p:nvSpPr>
            <p:spPr>
              <a:xfrm>
                <a:off x="929115" y="2609866"/>
                <a:ext cx="10932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>
                    <a:solidFill>
                      <a:schemeClr val="accent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925 s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CA2DC58-34B0-E502-15A4-C4A5350C9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115" y="2459531"/>
                <a:ext cx="612000" cy="612000"/>
              </a:xfrm>
              <a:prstGeom prst="rect">
                <a:avLst/>
              </a:prstGeom>
            </p:spPr>
          </p:pic>
        </p:grp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3B70BB1B-C6DF-2DA3-519D-605F763F9D9B}"/>
                </a:ext>
              </a:extLst>
            </p:cNvPr>
            <p:cNvSpPr/>
            <p:nvPr/>
          </p:nvSpPr>
          <p:spPr>
            <a:xfrm rot="16200000">
              <a:off x="1496103" y="1097732"/>
              <a:ext cx="304800" cy="1661845"/>
            </a:xfrm>
            <a:prstGeom prst="rightBrace">
              <a:avLst/>
            </a:prstGeom>
            <a:ln w="19050">
              <a:solidFill>
                <a:srgbClr val="52B9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34C973-07BC-7F75-8BBD-9FECB4B39FF1}"/>
                </a:ext>
              </a:extLst>
            </p:cNvPr>
            <p:cNvSpPr txBox="1"/>
            <p:nvPr/>
          </p:nvSpPr>
          <p:spPr>
            <a:xfrm>
              <a:off x="894062" y="1334946"/>
              <a:ext cx="1623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>
                  <a:solidFill>
                    <a:schemeClr val="accent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x3 engines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23D090B-AB77-1F6D-F5E3-84587A8F81E7}"/>
              </a:ext>
            </a:extLst>
          </p:cNvPr>
          <p:cNvSpPr txBox="1"/>
          <p:nvPr/>
        </p:nvSpPr>
        <p:spPr>
          <a:xfrm>
            <a:off x="9621837" y="1078682"/>
            <a:ext cx="1731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Helvetica" pitchFamily="2" charset="0"/>
              </a:rPr>
              <a:t>8 radial tanks</a:t>
            </a:r>
          </a:p>
          <a:p>
            <a:pPr algn="ctr"/>
            <a:r>
              <a:rPr lang="en-GB">
                <a:latin typeface="Helvetica" pitchFamily="2" charset="0"/>
              </a:rPr>
              <a:t>12m x </a:t>
            </a:r>
            <a:r>
              <a:rPr lang="fr-FR" b="1" i="0">
                <a:solidFill>
                  <a:srgbClr val="202124"/>
                </a:solidFill>
                <a:effectLst/>
                <a:latin typeface="Helvetica" pitchFamily="2" charset="0"/>
              </a:rPr>
              <a:t>⌀ </a:t>
            </a:r>
            <a:r>
              <a:rPr lang="en-GB">
                <a:latin typeface="Helvetica" pitchFamily="2" charset="0"/>
              </a:rPr>
              <a:t>6.8m</a:t>
            </a:r>
          </a:p>
          <a:p>
            <a:pPr algn="ctr"/>
            <a:r>
              <a:rPr lang="en-GB">
                <a:latin typeface="Helvetica" pitchFamily="2" charset="0"/>
              </a:rPr>
              <a:t>24.7 t capacity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139C52-11E7-02CF-7B9D-FA69BFB3B9EF}"/>
              </a:ext>
            </a:extLst>
          </p:cNvPr>
          <p:cNvSpPr txBox="1"/>
          <p:nvPr/>
        </p:nvSpPr>
        <p:spPr>
          <a:xfrm>
            <a:off x="5069717" y="2204290"/>
            <a:ext cx="1731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Helvetica" pitchFamily="2" charset="0"/>
              </a:rPr>
              <a:t>2 inline tanks </a:t>
            </a:r>
          </a:p>
          <a:p>
            <a:pPr algn="ctr"/>
            <a:r>
              <a:rPr lang="en-GB">
                <a:latin typeface="Helvetica" pitchFamily="2" charset="0"/>
              </a:rPr>
              <a:t>10m x </a:t>
            </a:r>
            <a:r>
              <a:rPr lang="fr-FR" b="1" i="0">
                <a:solidFill>
                  <a:srgbClr val="202124"/>
                </a:solidFill>
                <a:effectLst/>
                <a:latin typeface="Helvetica" pitchFamily="2" charset="0"/>
              </a:rPr>
              <a:t>⌀ </a:t>
            </a:r>
            <a:r>
              <a:rPr lang="en-GB" i="0">
                <a:solidFill>
                  <a:srgbClr val="202124"/>
                </a:solidFill>
                <a:effectLst/>
                <a:latin typeface="Helvetica" pitchFamily="2" charset="0"/>
              </a:rPr>
              <a:t>4.5</a:t>
            </a:r>
            <a:r>
              <a:rPr lang="en-GB">
                <a:latin typeface="Helvetica" pitchFamily="2" charset="0"/>
              </a:rPr>
              <a:t>m</a:t>
            </a:r>
          </a:p>
          <a:p>
            <a:pPr algn="ctr"/>
            <a:r>
              <a:rPr lang="en-GB">
                <a:latin typeface="Helvetica" pitchFamily="2" charset="0"/>
              </a:rPr>
              <a:t>8.9 t capacity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061BC6-0320-C4D8-3285-B64F3F91062B}"/>
              </a:ext>
            </a:extLst>
          </p:cNvPr>
          <p:cNvGrpSpPr/>
          <p:nvPr/>
        </p:nvGrpSpPr>
        <p:grpSpPr>
          <a:xfrm>
            <a:off x="7256470" y="1100457"/>
            <a:ext cx="2032756" cy="2029346"/>
            <a:chOff x="4353006" y="716793"/>
            <a:chExt cx="2493639" cy="248945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629C38-D2A6-671D-9A70-89379D1F311B}"/>
                </a:ext>
              </a:extLst>
            </p:cNvPr>
            <p:cNvGrpSpPr/>
            <p:nvPr/>
          </p:nvGrpSpPr>
          <p:grpSpPr>
            <a:xfrm>
              <a:off x="5210277" y="1573932"/>
              <a:ext cx="776186" cy="776186"/>
              <a:chOff x="5210277" y="1573932"/>
              <a:chExt cx="776186" cy="776186"/>
            </a:xfrm>
          </p:grpSpPr>
          <p:sp>
            <p:nvSpPr>
              <p:cNvPr id="44" name="Rectangle 20">
                <a:extLst>
                  <a:ext uri="{FF2B5EF4-FFF2-40B4-BE49-F238E27FC236}">
                    <a16:creationId xmlns:a16="http://schemas.microsoft.com/office/drawing/2014/main" id="{548106F8-C0E7-49F0-1841-B0BB4A49DF95}"/>
                  </a:ext>
                </a:extLst>
              </p:cNvPr>
              <p:cNvSpPr/>
              <p:nvPr/>
            </p:nvSpPr>
            <p:spPr>
              <a:xfrm>
                <a:off x="5210277" y="1573932"/>
                <a:ext cx="776186" cy="77618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20">
                <a:extLst>
                  <a:ext uri="{FF2B5EF4-FFF2-40B4-BE49-F238E27FC236}">
                    <a16:creationId xmlns:a16="http://schemas.microsoft.com/office/drawing/2014/main" id="{ACDDD356-5586-44C8-61B3-2C2E4C24619F}"/>
                  </a:ext>
                </a:extLst>
              </p:cNvPr>
              <p:cNvSpPr/>
              <p:nvPr/>
            </p:nvSpPr>
            <p:spPr>
              <a:xfrm>
                <a:off x="5248224" y="1611879"/>
                <a:ext cx="700292" cy="70029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 20">
                <a:extLst>
                  <a:ext uri="{FF2B5EF4-FFF2-40B4-BE49-F238E27FC236}">
                    <a16:creationId xmlns:a16="http://schemas.microsoft.com/office/drawing/2014/main" id="{9E77DE35-3884-AD8F-A16D-4D07AB7A959D}"/>
                  </a:ext>
                </a:extLst>
              </p:cNvPr>
              <p:cNvSpPr/>
              <p:nvPr/>
            </p:nvSpPr>
            <p:spPr>
              <a:xfrm>
                <a:off x="5366211" y="1729866"/>
                <a:ext cx="464318" cy="464318"/>
              </a:xfrm>
              <a:prstGeom prst="ellipse">
                <a:avLst/>
              </a:prstGeom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AA7D52-3FDD-30F8-D8A8-B667138FC089}"/>
                </a:ext>
              </a:extLst>
            </p:cNvPr>
            <p:cNvGrpSpPr/>
            <p:nvPr/>
          </p:nvGrpSpPr>
          <p:grpSpPr>
            <a:xfrm>
              <a:off x="5175408" y="716793"/>
              <a:ext cx="845924" cy="845925"/>
              <a:chOff x="5164270" y="616744"/>
              <a:chExt cx="845924" cy="845925"/>
            </a:xfrm>
          </p:grpSpPr>
          <p:sp>
            <p:nvSpPr>
              <p:cNvPr id="40" name="Rectangle 20">
                <a:extLst>
                  <a:ext uri="{FF2B5EF4-FFF2-40B4-BE49-F238E27FC236}">
                    <a16:creationId xmlns:a16="http://schemas.microsoft.com/office/drawing/2014/main" id="{8D4C78E4-7ACC-A9E7-0B85-C005952BE995}"/>
                  </a:ext>
                </a:extLst>
              </p:cNvPr>
              <p:cNvSpPr/>
              <p:nvPr/>
            </p:nvSpPr>
            <p:spPr>
              <a:xfrm>
                <a:off x="5164270" y="616744"/>
                <a:ext cx="845924" cy="845924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 20">
                <a:extLst>
                  <a:ext uri="{FF2B5EF4-FFF2-40B4-BE49-F238E27FC236}">
                    <a16:creationId xmlns:a16="http://schemas.microsoft.com/office/drawing/2014/main" id="{8F2F0C90-8569-1519-7EFE-4D379FF7CA11}"/>
                  </a:ext>
                </a:extLst>
              </p:cNvPr>
              <p:cNvSpPr/>
              <p:nvPr/>
            </p:nvSpPr>
            <p:spPr>
              <a:xfrm>
                <a:off x="5191231" y="640268"/>
                <a:ext cx="792000" cy="79200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FC4D21D-FD45-D213-5FAF-34BAA6B7BD21}"/>
                  </a:ext>
                </a:extLst>
              </p:cNvPr>
              <p:cNvSpPr/>
              <p:nvPr/>
            </p:nvSpPr>
            <p:spPr>
              <a:xfrm>
                <a:off x="5199908" y="1237073"/>
                <a:ext cx="774648" cy="225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 20">
                <a:extLst>
                  <a:ext uri="{FF2B5EF4-FFF2-40B4-BE49-F238E27FC236}">
                    <a16:creationId xmlns:a16="http://schemas.microsoft.com/office/drawing/2014/main" id="{BE04E859-28A0-F5DE-15E7-86614E9701D9}"/>
                  </a:ext>
                </a:extLst>
              </p:cNvPr>
              <p:cNvSpPr/>
              <p:nvPr/>
            </p:nvSpPr>
            <p:spPr>
              <a:xfrm>
                <a:off x="5315134" y="764171"/>
                <a:ext cx="544194" cy="544195"/>
              </a:xfrm>
              <a:prstGeom prst="ellipse">
                <a:avLst/>
              </a:prstGeom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8FBD652-19CA-7B86-00C1-703BC8330A0F}"/>
                </a:ext>
              </a:extLst>
            </p:cNvPr>
            <p:cNvGrpSpPr/>
            <p:nvPr/>
          </p:nvGrpSpPr>
          <p:grpSpPr>
            <a:xfrm rot="5400000">
              <a:off x="6000721" y="1539065"/>
              <a:ext cx="845924" cy="845925"/>
              <a:chOff x="5164270" y="616744"/>
              <a:chExt cx="845924" cy="845925"/>
            </a:xfrm>
          </p:grpSpPr>
          <p:sp>
            <p:nvSpPr>
              <p:cNvPr id="36" name="Rectangle 20">
                <a:extLst>
                  <a:ext uri="{FF2B5EF4-FFF2-40B4-BE49-F238E27FC236}">
                    <a16:creationId xmlns:a16="http://schemas.microsoft.com/office/drawing/2014/main" id="{BDF7828A-97D4-7DCE-A25F-D75AD1085567}"/>
                  </a:ext>
                </a:extLst>
              </p:cNvPr>
              <p:cNvSpPr/>
              <p:nvPr/>
            </p:nvSpPr>
            <p:spPr>
              <a:xfrm>
                <a:off x="5164270" y="616744"/>
                <a:ext cx="845924" cy="845924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20">
                <a:extLst>
                  <a:ext uri="{FF2B5EF4-FFF2-40B4-BE49-F238E27FC236}">
                    <a16:creationId xmlns:a16="http://schemas.microsoft.com/office/drawing/2014/main" id="{55321160-7693-BC96-6415-78D8309F4ACF}"/>
                  </a:ext>
                </a:extLst>
              </p:cNvPr>
              <p:cNvSpPr/>
              <p:nvPr/>
            </p:nvSpPr>
            <p:spPr>
              <a:xfrm>
                <a:off x="5191231" y="640268"/>
                <a:ext cx="792000" cy="79200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D333CCB-4EC9-4AA2-0E61-9E3D671E94DB}"/>
                  </a:ext>
                </a:extLst>
              </p:cNvPr>
              <p:cNvSpPr/>
              <p:nvPr/>
            </p:nvSpPr>
            <p:spPr>
              <a:xfrm>
                <a:off x="5199908" y="1237073"/>
                <a:ext cx="774648" cy="225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20">
                <a:extLst>
                  <a:ext uri="{FF2B5EF4-FFF2-40B4-BE49-F238E27FC236}">
                    <a16:creationId xmlns:a16="http://schemas.microsoft.com/office/drawing/2014/main" id="{286B429E-1B5B-1169-E576-702A017E92F4}"/>
                  </a:ext>
                </a:extLst>
              </p:cNvPr>
              <p:cNvSpPr/>
              <p:nvPr/>
            </p:nvSpPr>
            <p:spPr>
              <a:xfrm>
                <a:off x="5315134" y="764171"/>
                <a:ext cx="544194" cy="544195"/>
              </a:xfrm>
              <a:prstGeom prst="ellipse">
                <a:avLst/>
              </a:prstGeom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3F6F196-59FB-2234-A17D-085222C4C105}"/>
                </a:ext>
              </a:extLst>
            </p:cNvPr>
            <p:cNvGrpSpPr/>
            <p:nvPr/>
          </p:nvGrpSpPr>
          <p:grpSpPr>
            <a:xfrm rot="10800000">
              <a:off x="5175407" y="2360324"/>
              <a:ext cx="845924" cy="845925"/>
              <a:chOff x="5164270" y="616744"/>
              <a:chExt cx="845924" cy="845925"/>
            </a:xfrm>
          </p:grpSpPr>
          <p:sp>
            <p:nvSpPr>
              <p:cNvPr id="32" name="Rectangle 20">
                <a:extLst>
                  <a:ext uri="{FF2B5EF4-FFF2-40B4-BE49-F238E27FC236}">
                    <a16:creationId xmlns:a16="http://schemas.microsoft.com/office/drawing/2014/main" id="{3A38AEC8-61CE-1F1B-38F9-BA323EAC08B5}"/>
                  </a:ext>
                </a:extLst>
              </p:cNvPr>
              <p:cNvSpPr/>
              <p:nvPr/>
            </p:nvSpPr>
            <p:spPr>
              <a:xfrm>
                <a:off x="5164270" y="616744"/>
                <a:ext cx="845924" cy="845924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6706AE4A-431A-3528-BD82-A5DFF53D89C3}"/>
                  </a:ext>
                </a:extLst>
              </p:cNvPr>
              <p:cNvSpPr/>
              <p:nvPr/>
            </p:nvSpPr>
            <p:spPr>
              <a:xfrm>
                <a:off x="5191231" y="640268"/>
                <a:ext cx="792000" cy="79200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8471512-B9D9-657E-6EFB-4FCD76ED5F89}"/>
                  </a:ext>
                </a:extLst>
              </p:cNvPr>
              <p:cNvSpPr/>
              <p:nvPr/>
            </p:nvSpPr>
            <p:spPr>
              <a:xfrm>
                <a:off x="5199908" y="1237073"/>
                <a:ext cx="774648" cy="225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20">
                <a:extLst>
                  <a:ext uri="{FF2B5EF4-FFF2-40B4-BE49-F238E27FC236}">
                    <a16:creationId xmlns:a16="http://schemas.microsoft.com/office/drawing/2014/main" id="{70EA4070-AD31-2EC1-FF3E-C9E7F2AA7EBF}"/>
                  </a:ext>
                </a:extLst>
              </p:cNvPr>
              <p:cNvSpPr/>
              <p:nvPr/>
            </p:nvSpPr>
            <p:spPr>
              <a:xfrm>
                <a:off x="5315134" y="764171"/>
                <a:ext cx="544194" cy="544195"/>
              </a:xfrm>
              <a:prstGeom prst="ellipse">
                <a:avLst/>
              </a:prstGeom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1B611E4-67C0-49C0-C8F6-83286AA7BAFC}"/>
                </a:ext>
              </a:extLst>
            </p:cNvPr>
            <p:cNvGrpSpPr/>
            <p:nvPr/>
          </p:nvGrpSpPr>
          <p:grpSpPr>
            <a:xfrm rot="16200000">
              <a:off x="4353007" y="1539066"/>
              <a:ext cx="845924" cy="845925"/>
              <a:chOff x="5164270" y="616744"/>
              <a:chExt cx="845924" cy="845925"/>
            </a:xfrm>
          </p:grpSpPr>
          <p:sp>
            <p:nvSpPr>
              <p:cNvPr id="28" name="Rectangle 20">
                <a:extLst>
                  <a:ext uri="{FF2B5EF4-FFF2-40B4-BE49-F238E27FC236}">
                    <a16:creationId xmlns:a16="http://schemas.microsoft.com/office/drawing/2014/main" id="{EBDB9BB3-A483-9DFC-B2CB-D0A6DCA3B269}"/>
                  </a:ext>
                </a:extLst>
              </p:cNvPr>
              <p:cNvSpPr/>
              <p:nvPr/>
            </p:nvSpPr>
            <p:spPr>
              <a:xfrm>
                <a:off x="5164270" y="616744"/>
                <a:ext cx="845924" cy="845924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0">
                <a:extLst>
                  <a:ext uri="{FF2B5EF4-FFF2-40B4-BE49-F238E27FC236}">
                    <a16:creationId xmlns:a16="http://schemas.microsoft.com/office/drawing/2014/main" id="{F5D8A6FA-75C1-0095-E817-6F49AA8E8CB7}"/>
                  </a:ext>
                </a:extLst>
              </p:cNvPr>
              <p:cNvSpPr/>
              <p:nvPr/>
            </p:nvSpPr>
            <p:spPr>
              <a:xfrm>
                <a:off x="5191231" y="640268"/>
                <a:ext cx="792000" cy="79200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4903790-3403-090F-ADAE-3D697AC69441}"/>
                  </a:ext>
                </a:extLst>
              </p:cNvPr>
              <p:cNvSpPr/>
              <p:nvPr/>
            </p:nvSpPr>
            <p:spPr>
              <a:xfrm>
                <a:off x="5199908" y="1237073"/>
                <a:ext cx="774648" cy="225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20">
                <a:extLst>
                  <a:ext uri="{FF2B5EF4-FFF2-40B4-BE49-F238E27FC236}">
                    <a16:creationId xmlns:a16="http://schemas.microsoft.com/office/drawing/2014/main" id="{1D09BE0F-F997-C75A-BF05-F17F83E04287}"/>
                  </a:ext>
                </a:extLst>
              </p:cNvPr>
              <p:cNvSpPr/>
              <p:nvPr/>
            </p:nvSpPr>
            <p:spPr>
              <a:xfrm>
                <a:off x="5315134" y="764171"/>
                <a:ext cx="544194" cy="544195"/>
              </a:xfrm>
              <a:prstGeom prst="ellipse">
                <a:avLst/>
              </a:prstGeom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16" name="Connecteur droit 21">
            <a:extLst>
              <a:ext uri="{FF2B5EF4-FFF2-40B4-BE49-F238E27FC236}">
                <a16:creationId xmlns:a16="http://schemas.microsoft.com/office/drawing/2014/main" id="{B39AA747-5E1E-EDBE-E2C8-211EF9E29FD3}"/>
              </a:ext>
            </a:extLst>
          </p:cNvPr>
          <p:cNvCxnSpPr>
            <a:cxnSpLocks/>
            <a:endCxn id="41" idx="6"/>
          </p:cNvCxnSpPr>
          <p:nvPr/>
        </p:nvCxnSpPr>
        <p:spPr>
          <a:xfrm flipH="1" flipV="1">
            <a:off x="8594470" y="1442443"/>
            <a:ext cx="1027367" cy="532946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21">
            <a:extLst>
              <a:ext uri="{FF2B5EF4-FFF2-40B4-BE49-F238E27FC236}">
                <a16:creationId xmlns:a16="http://schemas.microsoft.com/office/drawing/2014/main" id="{DF6337BA-27D8-9545-DEB0-827E64F634FF}"/>
              </a:ext>
            </a:extLst>
          </p:cNvPr>
          <p:cNvCxnSpPr>
            <a:cxnSpLocks/>
          </p:cNvCxnSpPr>
          <p:nvPr/>
        </p:nvCxnSpPr>
        <p:spPr>
          <a:xfrm>
            <a:off x="9621837" y="1975389"/>
            <a:ext cx="173196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21">
            <a:extLst>
              <a:ext uri="{FF2B5EF4-FFF2-40B4-BE49-F238E27FC236}">
                <a16:creationId xmlns:a16="http://schemas.microsoft.com/office/drawing/2014/main" id="{F52D6D13-39FB-FF27-CDEE-EE3FE5BA7846}"/>
              </a:ext>
            </a:extLst>
          </p:cNvPr>
          <p:cNvCxnSpPr>
            <a:cxnSpLocks/>
            <a:endCxn id="45" idx="3"/>
          </p:cNvCxnSpPr>
          <p:nvPr/>
        </p:nvCxnSpPr>
        <p:spPr>
          <a:xfrm flipV="1">
            <a:off x="7149739" y="2317372"/>
            <a:ext cx="920096" cy="765278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21">
            <a:extLst>
              <a:ext uri="{FF2B5EF4-FFF2-40B4-BE49-F238E27FC236}">
                <a16:creationId xmlns:a16="http://schemas.microsoft.com/office/drawing/2014/main" id="{B6A2E2C5-E00E-A9F5-B119-9ED552A3ECC9}"/>
              </a:ext>
            </a:extLst>
          </p:cNvPr>
          <p:cNvCxnSpPr>
            <a:cxnSpLocks/>
          </p:cNvCxnSpPr>
          <p:nvPr/>
        </p:nvCxnSpPr>
        <p:spPr>
          <a:xfrm>
            <a:off x="5314663" y="3081015"/>
            <a:ext cx="1848326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Hexagon 52">
            <a:extLst>
              <a:ext uri="{FF2B5EF4-FFF2-40B4-BE49-F238E27FC236}">
                <a16:creationId xmlns:a16="http://schemas.microsoft.com/office/drawing/2014/main" id="{4EE02352-4DEA-5D4A-9AC7-1CB70398D498}"/>
              </a:ext>
            </a:extLst>
          </p:cNvPr>
          <p:cNvSpPr/>
          <p:nvPr/>
        </p:nvSpPr>
        <p:spPr>
          <a:xfrm>
            <a:off x="9164282" y="2406885"/>
            <a:ext cx="2484092" cy="787472"/>
          </a:xfrm>
          <a:prstGeom prst="hexag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Helvetica" pitchFamily="2" charset="0"/>
              </a:rPr>
              <a:t>Total capacity</a:t>
            </a:r>
            <a:r>
              <a:rPr lang="en-GB">
                <a:solidFill>
                  <a:schemeClr val="tx1"/>
                </a:solidFill>
                <a:latin typeface="Helvetica" pitchFamily="2" charset="0"/>
              </a:rPr>
              <a:t>: 215 t of LH</a:t>
            </a:r>
            <a:r>
              <a:rPr lang="en-GB" baseline="-25000">
                <a:solidFill>
                  <a:schemeClr val="tx1"/>
                </a:solidFill>
                <a:latin typeface="Helvetica" pitchFamily="2" charset="0"/>
              </a:rPr>
              <a:t>2</a:t>
            </a:r>
          </a:p>
        </p:txBody>
      </p:sp>
      <p:pic>
        <p:nvPicPr>
          <p:cNvPr id="55" name="Picture 54" descr="Diagram&#10;&#10;Description automatically generated">
            <a:extLst>
              <a:ext uri="{FF2B5EF4-FFF2-40B4-BE49-F238E27FC236}">
                <a16:creationId xmlns:a16="http://schemas.microsoft.com/office/drawing/2014/main" id="{21E60FCA-BC7A-8045-92E8-C9F264D3A2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3374" l="4421" r="41219">
                        <a14:foregroundMark x1="18160" y1="12000" x2="18160" y2="12000"/>
                        <a14:foregroundMark x1="32437" y1="9818" x2="32437" y2="9818"/>
                        <a14:foregroundMark x1="32198" y1="87556" x2="32198" y2="87556"/>
                        <a14:foregroundMark x1="27001" y1="91354" x2="27001" y2="91354"/>
                        <a14:foregroundMark x1="16129" y1="91677" x2="16129" y2="91677"/>
                        <a14:foregroundMark x1="39725" y1="93212" x2="39725" y2="93212"/>
                        <a14:foregroundMark x1="27001" y1="93374" x2="27001" y2="93374"/>
                        <a14:foregroundMark x1="17264" y1="10141" x2="17264" y2="10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94" r="54008" b="5900"/>
          <a:stretch/>
        </p:blipFill>
        <p:spPr>
          <a:xfrm>
            <a:off x="10075161" y="3321756"/>
            <a:ext cx="825314" cy="24359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65FF7D2-30EF-A640-98A2-6B1096FFB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 r="29394" b="16805"/>
          <a:stretch/>
        </p:blipFill>
        <p:spPr>
          <a:xfrm>
            <a:off x="-9335" y="1660257"/>
            <a:ext cx="5229218" cy="450090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367BB09-FBF3-5041-956E-60B25DCC1AD3}"/>
              </a:ext>
            </a:extLst>
          </p:cNvPr>
          <p:cNvSpPr txBox="1"/>
          <p:nvPr/>
        </p:nvSpPr>
        <p:spPr>
          <a:xfrm>
            <a:off x="9621837" y="5830041"/>
            <a:ext cx="2484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Helvetica" pitchFamily="2" charset="0"/>
              </a:rPr>
              <a:t>Credit:  </a:t>
            </a:r>
            <a:r>
              <a:rPr lang="en-GB" sz="1200" err="1">
                <a:latin typeface="Helvetica" pitchFamily="2" charset="0"/>
              </a:rPr>
              <a:t>BWX</a:t>
            </a:r>
            <a:r>
              <a:rPr lang="en-GB" sz="1200">
                <a:latin typeface="Helvetica" pitchFamily="2" charset="0"/>
              </a:rPr>
              <a:t> Technologies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702C87F-346A-B04A-82BA-9F847377D8E8}"/>
              </a:ext>
            </a:extLst>
          </p:cNvPr>
          <p:cNvSpPr txBox="1"/>
          <p:nvPr/>
        </p:nvSpPr>
        <p:spPr>
          <a:xfrm>
            <a:off x="4911958" y="4004345"/>
            <a:ext cx="1661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Helvetica" pitchFamily="2" charset="0"/>
              </a:rPr>
              <a:t>Nuclear Reactors</a:t>
            </a:r>
          </a:p>
        </p:txBody>
      </p:sp>
      <p:cxnSp>
        <p:nvCxnSpPr>
          <p:cNvPr id="62" name="Connecteur droit 21">
            <a:extLst>
              <a:ext uri="{FF2B5EF4-FFF2-40B4-BE49-F238E27FC236}">
                <a16:creationId xmlns:a16="http://schemas.microsoft.com/office/drawing/2014/main" id="{170B5949-D0F4-1B4E-9EF2-04E3DCFCDC23}"/>
              </a:ext>
            </a:extLst>
          </p:cNvPr>
          <p:cNvCxnSpPr>
            <a:cxnSpLocks/>
          </p:cNvCxnSpPr>
          <p:nvPr/>
        </p:nvCxnSpPr>
        <p:spPr>
          <a:xfrm>
            <a:off x="5275283" y="4595241"/>
            <a:ext cx="96354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cteur droit 21">
            <a:extLst>
              <a:ext uri="{FF2B5EF4-FFF2-40B4-BE49-F238E27FC236}">
                <a16:creationId xmlns:a16="http://schemas.microsoft.com/office/drawing/2014/main" id="{1B3DED93-230A-E14C-9E1B-C3F85C820165}"/>
              </a:ext>
            </a:extLst>
          </p:cNvPr>
          <p:cNvCxnSpPr>
            <a:cxnSpLocks/>
          </p:cNvCxnSpPr>
          <p:nvPr/>
        </p:nvCxnSpPr>
        <p:spPr>
          <a:xfrm flipH="1">
            <a:off x="4784054" y="4595241"/>
            <a:ext cx="491229" cy="354064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574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723C4CF9ED694BBD1099E11672EAD6" ma:contentTypeVersion="3" ma:contentTypeDescription="Create a new document." ma:contentTypeScope="" ma:versionID="861812f70c5b685c1cf27aa5fa13b65a">
  <xsd:schema xmlns:xsd="http://www.w3.org/2001/XMLSchema" xmlns:xs="http://www.w3.org/2001/XMLSchema" xmlns:p="http://schemas.microsoft.com/office/2006/metadata/properties" xmlns:ns2="6e913749-bf0c-457d-a57f-e2c849231ac6" targetNamespace="http://schemas.microsoft.com/office/2006/metadata/properties" ma:root="true" ma:fieldsID="f081504e47046862fcb2e256cc7bf940" ns2:_="">
    <xsd:import namespace="6e913749-bf0c-457d-a57f-e2c849231a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13749-bf0c-457d-a57f-e2c849231a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68665A-176E-47CB-BEF4-ECFBE4110C07}">
  <ds:schemaRefs>
    <ds:schemaRef ds:uri="6e913749-bf0c-457d-a57f-e2c849231ac6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B357D76-B16B-452A-BEFA-1A15C2A0D4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13749-bf0c-457d-a57f-e2c849231a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E5CA95-6D88-4CCA-BBD7-FE45A68DDD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</TotalTime>
  <Words>1178</Words>
  <Application>Microsoft Macintosh PowerPoint</Application>
  <PresentationFormat>Widescreen</PresentationFormat>
  <Paragraphs>360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Trebuchet MS</vt:lpstr>
      <vt:lpstr>Wingdings</vt:lpstr>
      <vt:lpstr>office theme</vt:lpstr>
      <vt:lpstr>MAVERIC</vt:lpstr>
      <vt:lpstr>PowerPoint Presentation</vt:lpstr>
      <vt:lpstr>Mission Statement</vt:lpstr>
      <vt:lpstr>Design Reference Mission</vt:lpstr>
      <vt:lpstr>Trajectory</vt:lpstr>
      <vt:lpstr>Overall view of the spacecraft </vt:lpstr>
      <vt:lpstr>Structures</vt:lpstr>
      <vt:lpstr>Electric Power System</vt:lpstr>
      <vt:lpstr>Propulsion</vt:lpstr>
      <vt:lpstr>Thermal Control System</vt:lpstr>
      <vt:lpstr>Attitude and Orbital Control System</vt:lpstr>
      <vt:lpstr>Communication strategy</vt:lpstr>
      <vt:lpstr>Environmental Control System</vt:lpstr>
      <vt:lpstr>Life Support</vt:lpstr>
      <vt:lpstr>Spare Management</vt:lpstr>
      <vt:lpstr>Zero-G countermeasures</vt:lpstr>
      <vt:lpstr>Radiation Protection</vt:lpstr>
      <vt:lpstr>Habitable Module Configuration</vt:lpstr>
      <vt:lpstr>Habitable Module description</vt:lpstr>
      <vt:lpstr>Mass Budget Costs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MORO RICCARDO</cp:lastModifiedBy>
  <cp:revision>7</cp:revision>
  <dcterms:created xsi:type="dcterms:W3CDTF">2022-10-31T16:54:00Z</dcterms:created>
  <dcterms:modified xsi:type="dcterms:W3CDTF">2022-11-17T18:07:20Z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0x010100E1723C4CF9ED694BBD1099E11672EAD6</vt:lpwstr>
  </property>
</Properties>
</file>